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8" r:id="rId4"/>
    <p:sldId id="257" r:id="rId5"/>
    <p:sldId id="259" r:id="rId6"/>
    <p:sldId id="272" r:id="rId7"/>
    <p:sldId id="260" r:id="rId8"/>
    <p:sldId id="261" r:id="rId9"/>
    <p:sldId id="262" r:id="rId10"/>
    <p:sldId id="263" r:id="rId11"/>
    <p:sldId id="287" r:id="rId12"/>
    <p:sldId id="288" r:id="rId13"/>
    <p:sldId id="286" r:id="rId14"/>
    <p:sldId id="273" r:id="rId15"/>
    <p:sldId id="289" r:id="rId16"/>
    <p:sldId id="290" r:id="rId17"/>
    <p:sldId id="291" r:id="rId18"/>
    <p:sldId id="302" r:id="rId19"/>
    <p:sldId id="303" r:id="rId20"/>
    <p:sldId id="306" r:id="rId21"/>
    <p:sldId id="307" r:id="rId22"/>
    <p:sldId id="308" r:id="rId23"/>
    <p:sldId id="304" r:id="rId24"/>
    <p:sldId id="309" r:id="rId25"/>
    <p:sldId id="313" r:id="rId26"/>
    <p:sldId id="314" r:id="rId27"/>
    <p:sldId id="312" r:id="rId28"/>
    <p:sldId id="310" r:id="rId29"/>
    <p:sldId id="311" r:id="rId30"/>
    <p:sldId id="264" r:id="rId31"/>
    <p:sldId id="315" r:id="rId32"/>
    <p:sldId id="316" r:id="rId33"/>
    <p:sldId id="317" r:id="rId34"/>
    <p:sldId id="318" r:id="rId35"/>
    <p:sldId id="319" r:id="rId36"/>
    <p:sldId id="321" r:id="rId37"/>
    <p:sldId id="322" r:id="rId38"/>
    <p:sldId id="323" r:id="rId39"/>
    <p:sldId id="324" r:id="rId40"/>
    <p:sldId id="266" r:id="rId41"/>
    <p:sldId id="335" r:id="rId42"/>
    <p:sldId id="356" r:id="rId43"/>
    <p:sldId id="336" r:id="rId44"/>
    <p:sldId id="338" r:id="rId45"/>
    <p:sldId id="337" r:id="rId46"/>
    <p:sldId id="357" r:id="rId47"/>
    <p:sldId id="340" r:id="rId48"/>
    <p:sldId id="342" r:id="rId49"/>
    <p:sldId id="344" r:id="rId50"/>
    <p:sldId id="345" r:id="rId51"/>
    <p:sldId id="346" r:id="rId52"/>
    <p:sldId id="358" r:id="rId53"/>
    <p:sldId id="347" r:id="rId54"/>
    <p:sldId id="359" r:id="rId55"/>
    <p:sldId id="360" r:id="rId56"/>
    <p:sldId id="265" r:id="rId57"/>
    <p:sldId id="361" r:id="rId58"/>
    <p:sldId id="372" r:id="rId59"/>
    <p:sldId id="369" r:id="rId60"/>
    <p:sldId id="370" r:id="rId61"/>
    <p:sldId id="363" r:id="rId62"/>
    <p:sldId id="364" r:id="rId63"/>
    <p:sldId id="371" r:id="rId64"/>
    <p:sldId id="368" r:id="rId65"/>
    <p:sldId id="267" r:id="rId66"/>
    <p:sldId id="365" r:id="rId67"/>
    <p:sldId id="366" r:id="rId68"/>
    <p:sldId id="367" r:id="rId69"/>
    <p:sldId id="373" r:id="rId70"/>
    <p:sldId id="374" r:id="rId71"/>
    <p:sldId id="375" r:id="rId7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6600"/>
    <a:srgbClr val="339933"/>
    <a:srgbClr val="FF0000"/>
    <a:srgbClr val="00CC66"/>
    <a:srgbClr val="0000CC"/>
    <a:srgbClr val="66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5" d="100"/>
          <a:sy n="65" d="100"/>
        </p:scale>
        <p:origin x="-1536" y="-11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5" Type="http://schemas.openxmlformats.org/officeDocument/2006/relationships/tableStyles" Target="tableStyles.xml"/><Relationship Id="rId74" Type="http://schemas.openxmlformats.org/officeDocument/2006/relationships/viewProps" Target="viewProps.xml"/><Relationship Id="rId73" Type="http://schemas.openxmlformats.org/officeDocument/2006/relationships/presProps" Target="presProps.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042FAE-26DA-4E9F-8994-138F0FC3DD0D}"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042FAE-26DA-4E9F-8994-138F0FC3DD0D}"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042FAE-26DA-4E9F-8994-138F0FC3DD0D}"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042FAE-26DA-4E9F-8994-138F0FC3DD0D}"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042FAE-26DA-4E9F-8994-138F0FC3DD0D}"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042FAE-26DA-4E9F-8994-138F0FC3DD0D}"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042FAE-26DA-4E9F-8994-138F0FC3DD0D}"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042FAE-26DA-4E9F-8994-138F0FC3DD0D}"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042FAE-26DA-4E9F-8994-138F0FC3DD0D}"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042FAE-26DA-4E9F-8994-138F0FC3DD0D}"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042FAE-26DA-4E9F-8994-138F0FC3DD0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D042FAE-26DA-4E9F-8994-138F0FC3DD0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1000100" y="2643182"/>
            <a:ext cx="6929486" cy="1107996"/>
          </a:xfrm>
          <a:prstGeom prst="rect">
            <a:avLst/>
          </a:prstGeom>
        </p:spPr>
        <p:txBody>
          <a:bodyPr wrap="square">
            <a:spAutoFit/>
          </a:bodyPr>
          <a:lstStyle/>
          <a:p>
            <a:r>
              <a:rPr lang="zh-CN" altLang="en-US" sz="6600" b="1" dirty="0"/>
              <a:t>记叙文写作技法</a:t>
            </a:r>
            <a:endParaRPr lang="zh-CN" altLang="en-US" sz="66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4830" y="1169035"/>
            <a:ext cx="7637780" cy="3139440"/>
          </a:xfrm>
          <a:prstGeom prst="rect">
            <a:avLst/>
          </a:prstGeom>
          <a:noFill/>
          <a:ln w="9525">
            <a:noFill/>
            <a:miter/>
          </a:ln>
        </p:spPr>
        <p:txBody>
          <a:bodyPr wrap="square">
            <a:spAutoFit/>
          </a:bodyPr>
          <a:lstStyle/>
          <a:p>
            <a:pPr marL="0" indent="0" algn="l"/>
            <a:r>
              <a:rPr lang="zh-CN" altLang="en-US" sz="4000" b="1" u="none">
                <a:latin typeface="宋体" panose="02010600030101010101" pitchFamily="2" charset="-122"/>
                <a:ea typeface="宋体" panose="02010600030101010101" pitchFamily="2" charset="-122"/>
                <a:cs typeface="宋体" panose="02010600030101010101" pitchFamily="2" charset="-122"/>
              </a:rPr>
              <a:t>就是安排作文主体的</a:t>
            </a:r>
            <a:r>
              <a:rPr lang="zh-CN" altLang="en-US" sz="4000" b="1" u="wavyHeavy">
                <a:uFill>
                  <a:solidFill>
                    <a:srgbClr val="6600CC"/>
                  </a:solidFill>
                </a:uFill>
                <a:latin typeface="宋体" panose="02010600030101010101" pitchFamily="2" charset="-122"/>
                <a:ea typeface="宋体" panose="02010600030101010101" pitchFamily="2" charset="-122"/>
                <a:cs typeface="宋体" panose="02010600030101010101" pitchFamily="2" charset="-122"/>
              </a:rPr>
              <a:t>内容和层次</a:t>
            </a:r>
            <a:r>
              <a:rPr lang="zh-CN" altLang="en-US" sz="4000" b="1" u="none">
                <a:latin typeface="宋体" panose="02010600030101010101" pitchFamily="2" charset="-122"/>
                <a:ea typeface="宋体" panose="02010600030101010101" pitchFamily="2" charset="-122"/>
                <a:cs typeface="宋体" panose="02010600030101010101" pitchFamily="2" charset="-122"/>
              </a:rPr>
              <a:t>的具体作法。</a:t>
            </a:r>
            <a:endParaRPr lang="zh-CN" altLang="en-US" sz="4000" b="1" u="none">
              <a:latin typeface="宋体" panose="02010600030101010101" pitchFamily="2" charset="-122"/>
              <a:ea typeface="宋体" panose="02010600030101010101" pitchFamily="2" charset="-122"/>
              <a:cs typeface="宋体" panose="02010600030101010101" pitchFamily="2" charset="-122"/>
            </a:endParaRPr>
          </a:p>
          <a:p>
            <a:pPr marL="0" indent="0" algn="l"/>
            <a:r>
              <a:rPr lang="zh-CN" altLang="en-US" sz="4000" b="1" u="none">
                <a:latin typeface="宋体" panose="02010600030101010101" pitchFamily="2" charset="-122"/>
                <a:ea typeface="宋体" panose="02010600030101010101" pitchFamily="2" charset="-122"/>
                <a:cs typeface="宋体" panose="02010600030101010101" pitchFamily="2" charset="-122"/>
              </a:rPr>
              <a:t>分类，即</a:t>
            </a:r>
            <a:r>
              <a:rPr lang="zh-CN" altLang="en-US" sz="4000" b="1" u="wavyHeavy">
                <a:solidFill>
                  <a:schemeClr val="tx1"/>
                </a:solidFill>
                <a:uFill>
                  <a:solidFill>
                    <a:srgbClr val="6600CC"/>
                  </a:solidFill>
                </a:uFill>
                <a:latin typeface="宋体" panose="02010600030101010101" pitchFamily="2" charset="-122"/>
                <a:ea typeface="宋体" panose="02010600030101010101" pitchFamily="2" charset="-122"/>
                <a:cs typeface="宋体" panose="02010600030101010101" pitchFamily="2" charset="-122"/>
              </a:rPr>
              <a:t>按一定的标准</a:t>
            </a:r>
            <a:r>
              <a:rPr lang="zh-CN" altLang="en-US" sz="4000" b="1" u="none">
                <a:latin typeface="宋体" panose="02010600030101010101" pitchFamily="2" charset="-122"/>
                <a:ea typeface="宋体" panose="02010600030101010101" pitchFamily="2" charset="-122"/>
                <a:cs typeface="宋体" panose="02010600030101010101" pitchFamily="2" charset="-122"/>
              </a:rPr>
              <a:t>，把主体部分的写作内容分成</a:t>
            </a:r>
            <a:r>
              <a:rPr lang="zh-CN" altLang="en-US" sz="4000" b="1" u="none">
                <a:ln w="6600">
                  <a:solidFill>
                    <a:schemeClr val="accent2"/>
                  </a:solidFill>
                  <a:prstDash val="solid"/>
                </a:ln>
                <a:solidFill>
                  <a:srgbClr val="FFFFFF"/>
                </a:solidFill>
                <a:effectLst>
                  <a:outerShdw dist="38100" dir="2700000" algn="tl" rotWithShape="0">
                    <a:schemeClr val="accent2"/>
                  </a:outerShdw>
                </a:effectLst>
                <a:latin typeface="宋体" panose="02010600030101010101" pitchFamily="2" charset="-122"/>
                <a:ea typeface="宋体" panose="02010600030101010101" pitchFamily="2" charset="-122"/>
                <a:cs typeface="宋体" panose="02010600030101010101" pitchFamily="2" charset="-122"/>
              </a:rPr>
              <a:t>几类</a:t>
            </a:r>
            <a:r>
              <a:rPr lang="zh-CN" altLang="en-US" sz="4000" b="1" u="none">
                <a:latin typeface="宋体" panose="02010600030101010101" pitchFamily="2" charset="-122"/>
                <a:ea typeface="宋体" panose="02010600030101010101" pitchFamily="2" charset="-122"/>
                <a:cs typeface="宋体" panose="02010600030101010101" pitchFamily="2" charset="-122"/>
              </a:rPr>
              <a:t>，划出</a:t>
            </a:r>
            <a:r>
              <a:rPr lang="zh-CN" altLang="en-US" sz="4000" b="1" u="none">
                <a:ln w="6600">
                  <a:solidFill>
                    <a:schemeClr val="accent2"/>
                  </a:solidFill>
                  <a:prstDash val="solid"/>
                </a:ln>
                <a:solidFill>
                  <a:srgbClr val="FFFFFF"/>
                </a:solidFill>
                <a:effectLst>
                  <a:outerShdw dist="38100" dir="2700000" algn="tl" rotWithShape="0">
                    <a:schemeClr val="accent2"/>
                  </a:outerShdw>
                </a:effectLst>
                <a:latin typeface="宋体" panose="02010600030101010101" pitchFamily="2" charset="-122"/>
                <a:ea typeface="宋体" panose="02010600030101010101" pitchFamily="2" charset="-122"/>
                <a:cs typeface="宋体" panose="02010600030101010101" pitchFamily="2" charset="-122"/>
              </a:rPr>
              <a:t>层次</a:t>
            </a:r>
            <a:r>
              <a:rPr lang="zh-CN" altLang="en-US" sz="4000" b="1" u="none">
                <a:latin typeface="宋体" panose="02010600030101010101" pitchFamily="2" charset="-122"/>
                <a:ea typeface="宋体" panose="02010600030101010101" pitchFamily="2" charset="-122"/>
                <a:cs typeface="宋体" panose="02010600030101010101" pitchFamily="2" charset="-122"/>
              </a:rPr>
              <a:t>，然后一层一层地去写。</a:t>
            </a:r>
            <a:endParaRPr lang="zh-CN" altLang="en-US" sz="4000" b="1"/>
          </a:p>
        </p:txBody>
      </p:sp>
      <p:sp>
        <p:nvSpPr>
          <p:cNvPr id="2" name="文本框 1"/>
          <p:cNvSpPr txBox="1"/>
          <p:nvPr/>
        </p:nvSpPr>
        <p:spPr>
          <a:xfrm>
            <a:off x="683895" y="476250"/>
            <a:ext cx="3738880" cy="701040"/>
          </a:xfrm>
          <a:prstGeom prst="rect">
            <a:avLst/>
          </a:prstGeom>
          <a:noFill/>
        </p:spPr>
        <p:txBody>
          <a:bodyPr wrap="none" rtlCol="0" anchor="t">
            <a:spAutoFit/>
          </a:bodyPr>
          <a:lstStyle/>
          <a:p>
            <a:r>
              <a:rPr lang="en-US" altLang="zh-CN" sz="400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400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宋体" panose="02010600030101010101" pitchFamily="2" charset="-122"/>
                <a:ea typeface="宋体" panose="02010600030101010101" pitchFamily="2" charset="-122"/>
                <a:cs typeface="宋体" panose="02010600030101010101" pitchFamily="2" charset="-122"/>
                <a:sym typeface="+mn-ea"/>
              </a:rPr>
              <a:t>分类结构法”</a:t>
            </a:r>
            <a:endParaRPr lang="zh-CN" altLang="en-US" sz="400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p:cNvSpPr txBox="1"/>
          <p:nvPr/>
        </p:nvSpPr>
        <p:spPr>
          <a:xfrm>
            <a:off x="828040" y="4437380"/>
            <a:ext cx="4426585" cy="2286000"/>
          </a:xfrm>
          <a:prstGeom prst="rect">
            <a:avLst/>
          </a:prstGeom>
          <a:noFill/>
        </p:spPr>
        <p:txBody>
          <a:bodyPr wrap="square" rtlCol="0" anchor="t">
            <a:spAutoFit/>
          </a:bodyPr>
          <a:lstStyle/>
          <a:p>
            <a:pPr marL="0" indent="0" algn="l"/>
            <a:r>
              <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内容全面充实</a:t>
            </a:r>
            <a:endPar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a:p>
            <a:pPr marL="0" indent="0" algn="l"/>
            <a:r>
              <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文章层次分明</a:t>
            </a:r>
            <a:endParaRPr lang="zh-CN" altLang="en-US" sz="3600" b="1" u="none">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a:p>
            <a:pPr marL="0" indent="0" algn="l"/>
            <a:r>
              <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从不同角度展开</a:t>
            </a:r>
            <a:endParaRPr lang="zh-CN" altLang="en-US" sz="3600" b="1" u="none">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a:p>
            <a:pPr marL="0" indent="0" algn="l"/>
            <a:r>
              <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共同突出中心</a:t>
            </a:r>
            <a:endPar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p:cTn id="7" dur="1000" fill="hold"/>
                                        <p:tgtEl>
                                          <p:spTgt spid="100"/>
                                        </p:tgtEl>
                                        <p:attrNameLst>
                                          <p:attrName>ppt_w</p:attrName>
                                        </p:attrNameLst>
                                      </p:cBhvr>
                                      <p:tavLst>
                                        <p:tav tm="0">
                                          <p:val>
                                            <p:strVal val="#ppt_w*0.70"/>
                                          </p:val>
                                        </p:tav>
                                        <p:tav tm="100000">
                                          <p:val>
                                            <p:strVal val="#ppt_w"/>
                                          </p:val>
                                        </p:tav>
                                      </p:tavLst>
                                    </p:anim>
                                    <p:anim calcmode="lin" valueType="num">
                                      <p:cBhvr>
                                        <p:cTn id="8" dur="1000" fill="hold"/>
                                        <p:tgtEl>
                                          <p:spTgt spid="100"/>
                                        </p:tgtEl>
                                        <p:attrNameLst>
                                          <p:attrName>ppt_h</p:attrName>
                                        </p:attrNameLst>
                                      </p:cBhvr>
                                      <p:tavLst>
                                        <p:tav tm="0">
                                          <p:val>
                                            <p:strVal val="#ppt_h"/>
                                          </p:val>
                                        </p:tav>
                                        <p:tav tm="100000">
                                          <p:val>
                                            <p:strVal val="#ppt_h"/>
                                          </p:val>
                                        </p:tav>
                                      </p:tavLst>
                                    </p:anim>
                                    <p:animEffect transition="in" filter="fade">
                                      <p:cBhvr>
                                        <p:cTn id="9" dur="1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95910" y="1052195"/>
            <a:ext cx="8289290" cy="4953000"/>
          </a:xfrm>
          <a:prstGeom prst="rect">
            <a:avLst/>
          </a:prstGeom>
          <a:noFill/>
          <a:ln w="9525">
            <a:noFill/>
            <a:miter/>
          </a:ln>
        </p:spPr>
        <p:txBody>
          <a:bodyPr wrap="square">
            <a:spAutoFit/>
          </a:bodyPr>
          <a:lstStyle/>
          <a:p>
            <a:pPr marL="0" indent="0" algn="l"/>
            <a:endParaRPr lang="zh-CN" altLang="en-US" sz="1050" b="0" u="none">
              <a:latin typeface="宋体" panose="02010600030101010101" pitchFamily="2" charset="-122"/>
              <a:ea typeface="宋体" panose="02010600030101010101" pitchFamily="2" charset="-122"/>
              <a:cs typeface="宋体" panose="02010600030101010101" pitchFamily="2" charset="-122"/>
            </a:endParaRPr>
          </a:p>
          <a:p>
            <a:pPr marL="0" indent="0" algn="l"/>
            <a:r>
              <a:rPr lang="zh-CN" altLang="en-US" sz="2800" b="1" u="none">
                <a:latin typeface="宋体" panose="02010600030101010101" pitchFamily="2" charset="-122"/>
                <a:ea typeface="宋体" panose="02010600030101010101" pitchFamily="2" charset="-122"/>
                <a:cs typeface="宋体" panose="02010600030101010101" pitchFamily="2" charset="-122"/>
              </a:rPr>
              <a:t>名作举例</a:t>
            </a:r>
            <a:r>
              <a:rPr lang="en-US" altLang="zh-CN" sz="2800" b="1" u="none">
                <a:latin typeface="宋体" panose="02010600030101010101" pitchFamily="2" charset="-122"/>
                <a:ea typeface="宋体" panose="02010600030101010101" pitchFamily="2" charset="-122"/>
                <a:cs typeface="宋体" panose="02010600030101010101" pitchFamily="2" charset="-122"/>
              </a:rPr>
              <a:t>—— </a:t>
            </a:r>
            <a:r>
              <a:rPr lang="zh-CN" altLang="en-US" sz="2800" b="1" u="none">
                <a:latin typeface="宋体" panose="02010600030101010101" pitchFamily="2" charset="-122"/>
                <a:ea typeface="宋体" panose="02010600030101010101" pitchFamily="2" charset="-122"/>
                <a:cs typeface="宋体" panose="02010600030101010101" pitchFamily="2" charset="-122"/>
              </a:rPr>
              <a:t>台湾作家余光中的</a:t>
            </a:r>
            <a:r>
              <a:rPr lang="en-US" altLang="zh-CN" sz="2800" b="1" u="none">
                <a:latin typeface="宋体" panose="02010600030101010101" pitchFamily="2" charset="-122"/>
                <a:ea typeface="宋体" panose="02010600030101010101" pitchFamily="2" charset="-122"/>
                <a:cs typeface="宋体" panose="02010600030101010101" pitchFamily="2" charset="-122"/>
              </a:rPr>
              <a:t>《</a:t>
            </a:r>
            <a:r>
              <a:rPr lang="zh-CN" altLang="en-US" sz="2800" b="1" u="none">
                <a:latin typeface="宋体" panose="02010600030101010101" pitchFamily="2" charset="-122"/>
                <a:ea typeface="宋体" panose="02010600030101010101" pitchFamily="2" charset="-122"/>
                <a:cs typeface="宋体" panose="02010600030101010101" pitchFamily="2" charset="-122"/>
              </a:rPr>
              <a:t>乡愁</a:t>
            </a:r>
            <a:r>
              <a:rPr lang="en-US" altLang="zh-CN" sz="2800" b="1" u="none">
                <a:latin typeface="宋体" panose="02010600030101010101" pitchFamily="2" charset="-122"/>
                <a:ea typeface="宋体" panose="02010600030101010101" pitchFamily="2" charset="-122"/>
                <a:cs typeface="宋体" panose="02010600030101010101" pitchFamily="2" charset="-122"/>
              </a:rPr>
              <a:t>》</a:t>
            </a:r>
            <a:r>
              <a:rPr lang="zh-CN" altLang="en-US" sz="2800" b="1" u="none">
                <a:latin typeface="宋体" panose="02010600030101010101" pitchFamily="2" charset="-122"/>
                <a:ea typeface="宋体" panose="02010600030101010101" pitchFamily="2" charset="-122"/>
                <a:cs typeface="宋体" panose="02010600030101010101" pitchFamily="2" charset="-122"/>
              </a:rPr>
              <a:t>：</a:t>
            </a:r>
            <a:endParaRPr lang="zh-CN" altLang="en-US" sz="2800" b="1" u="none">
              <a:latin typeface="宋体" panose="02010600030101010101" pitchFamily="2" charset="-122"/>
              <a:ea typeface="宋体" panose="02010600030101010101" pitchFamily="2" charset="-122"/>
              <a:cs typeface="宋体" panose="02010600030101010101" pitchFamily="2" charset="-122"/>
            </a:endParaRPr>
          </a:p>
          <a:p>
            <a:pPr marL="0" indent="0" algn="l"/>
            <a:r>
              <a:rPr lang="zh-CN" altLang="en-US" sz="2800" b="1" u="none">
                <a:solidFill>
                  <a:srgbClr val="FF0000"/>
                </a:solidFill>
                <a:latin typeface="宋体" panose="02010600030101010101" pitchFamily="2" charset="-122"/>
                <a:ea typeface="宋体" panose="02010600030101010101" pitchFamily="2" charset="-122"/>
                <a:cs typeface="宋体" panose="02010600030101010101" pitchFamily="2" charset="-122"/>
              </a:rPr>
              <a:t>小时候</a:t>
            </a:r>
            <a:r>
              <a:rPr lang="zh-CN" altLang="en-US" sz="2800" b="1" u="none">
                <a:latin typeface="宋体" panose="02010600030101010101" pitchFamily="2" charset="-122"/>
                <a:ea typeface="宋体" panose="02010600030101010101" pitchFamily="2" charset="-122"/>
                <a:cs typeface="宋体" panose="02010600030101010101" pitchFamily="2" charset="-122"/>
              </a:rPr>
              <a:t>／</a:t>
            </a:r>
            <a:r>
              <a:rPr lang="zh-CN" altLang="en-US" sz="2800" b="1" u="wavyDbl">
                <a:solidFill>
                  <a:schemeClr val="tx1"/>
                </a:solidFill>
                <a:uFill>
                  <a:solidFill>
                    <a:srgbClr val="6600CC"/>
                  </a:solidFill>
                </a:uFill>
                <a:latin typeface="宋体" panose="02010600030101010101" pitchFamily="2" charset="-122"/>
                <a:ea typeface="宋体" panose="02010600030101010101" pitchFamily="2" charset="-122"/>
                <a:cs typeface="宋体" panose="02010600030101010101" pitchFamily="2" charset="-122"/>
              </a:rPr>
              <a:t>乡愁是</a:t>
            </a:r>
            <a:r>
              <a:rPr lang="zh-CN" altLang="en-US" sz="2800" b="1" u="none">
                <a:latin typeface="宋体" panose="02010600030101010101" pitchFamily="2" charset="-122"/>
                <a:ea typeface="宋体" panose="02010600030101010101" pitchFamily="2" charset="-122"/>
                <a:cs typeface="宋体" panose="02010600030101010101" pitchFamily="2" charset="-122"/>
              </a:rPr>
              <a:t>一枚小小的邮票／我在这头／母亲在那头／</a:t>
            </a:r>
            <a:endParaRPr lang="zh-CN" altLang="en-US" sz="2800" b="1" u="none">
              <a:latin typeface="宋体" panose="02010600030101010101" pitchFamily="2" charset="-122"/>
              <a:ea typeface="宋体" panose="02010600030101010101" pitchFamily="2" charset="-122"/>
              <a:cs typeface="宋体" panose="02010600030101010101" pitchFamily="2" charset="-122"/>
            </a:endParaRPr>
          </a:p>
          <a:p>
            <a:pPr marL="0" indent="0" algn="l"/>
            <a:r>
              <a:rPr lang="zh-CN" altLang="en-US" sz="2800" b="1" u="none">
                <a:solidFill>
                  <a:srgbClr val="FF0000"/>
                </a:solidFill>
                <a:latin typeface="宋体" panose="02010600030101010101" pitchFamily="2" charset="-122"/>
                <a:ea typeface="宋体" panose="02010600030101010101" pitchFamily="2" charset="-122"/>
                <a:cs typeface="宋体" panose="02010600030101010101" pitchFamily="2" charset="-122"/>
              </a:rPr>
              <a:t>长大后</a:t>
            </a:r>
            <a:r>
              <a:rPr lang="zh-CN" altLang="en-US" sz="2800" b="1" u="none">
                <a:latin typeface="宋体" panose="02010600030101010101" pitchFamily="2" charset="-122"/>
                <a:ea typeface="宋体" panose="02010600030101010101" pitchFamily="2" charset="-122"/>
                <a:cs typeface="宋体" panose="02010600030101010101" pitchFamily="2" charset="-122"/>
              </a:rPr>
              <a:t>／</a:t>
            </a:r>
            <a:r>
              <a:rPr lang="zh-CN" altLang="en-US" sz="2800" b="1" u="wavyDbl">
                <a:uFill>
                  <a:solidFill>
                    <a:srgbClr val="6600CC"/>
                  </a:solidFill>
                </a:uFill>
                <a:latin typeface="宋体" panose="02010600030101010101" pitchFamily="2" charset="-122"/>
                <a:ea typeface="宋体" panose="02010600030101010101" pitchFamily="2" charset="-122"/>
                <a:cs typeface="宋体" panose="02010600030101010101" pitchFamily="2" charset="-122"/>
              </a:rPr>
              <a:t>乡愁是</a:t>
            </a:r>
            <a:r>
              <a:rPr lang="zh-CN" altLang="en-US" sz="2800" b="1" u="none">
                <a:latin typeface="宋体" panose="02010600030101010101" pitchFamily="2" charset="-122"/>
                <a:ea typeface="宋体" panose="02010600030101010101" pitchFamily="2" charset="-122"/>
                <a:cs typeface="宋体" panose="02010600030101010101" pitchFamily="2" charset="-122"/>
              </a:rPr>
              <a:t>一张窄窄的船票／我在这头／新娘在那头／</a:t>
            </a:r>
            <a:endParaRPr lang="zh-CN" altLang="en-US" sz="2800" b="1" u="none">
              <a:latin typeface="宋体" panose="02010600030101010101" pitchFamily="2" charset="-122"/>
              <a:ea typeface="宋体" panose="02010600030101010101" pitchFamily="2" charset="-122"/>
              <a:cs typeface="宋体" panose="02010600030101010101" pitchFamily="2" charset="-122"/>
            </a:endParaRPr>
          </a:p>
          <a:p>
            <a:pPr marL="0" indent="0" algn="l"/>
            <a:r>
              <a:rPr lang="zh-CN" altLang="en-US" sz="2800" b="1" u="none">
                <a:solidFill>
                  <a:srgbClr val="FF0000"/>
                </a:solidFill>
                <a:latin typeface="宋体" panose="02010600030101010101" pitchFamily="2" charset="-122"/>
                <a:ea typeface="宋体" panose="02010600030101010101" pitchFamily="2" charset="-122"/>
                <a:cs typeface="宋体" panose="02010600030101010101" pitchFamily="2" charset="-122"/>
              </a:rPr>
              <a:t>后来</a:t>
            </a:r>
            <a:r>
              <a:rPr lang="zh-CN" altLang="en-US" sz="2800" b="1" u="none">
                <a:latin typeface="宋体" panose="02010600030101010101" pitchFamily="2" charset="-122"/>
                <a:ea typeface="宋体" panose="02010600030101010101" pitchFamily="2" charset="-122"/>
                <a:cs typeface="宋体" panose="02010600030101010101" pitchFamily="2" charset="-122"/>
              </a:rPr>
              <a:t>呵／</a:t>
            </a:r>
            <a:r>
              <a:rPr lang="zh-CN" altLang="en-US" sz="2800" b="1" u="wavyDbl">
                <a:uFill>
                  <a:solidFill>
                    <a:srgbClr val="6600CC"/>
                  </a:solidFill>
                </a:uFill>
                <a:latin typeface="宋体" panose="02010600030101010101" pitchFamily="2" charset="-122"/>
                <a:ea typeface="宋体" panose="02010600030101010101" pitchFamily="2" charset="-122"/>
                <a:cs typeface="宋体" panose="02010600030101010101" pitchFamily="2" charset="-122"/>
              </a:rPr>
              <a:t>乡愁是</a:t>
            </a:r>
            <a:r>
              <a:rPr lang="zh-CN" altLang="en-US" sz="2800" b="1" u="none">
                <a:latin typeface="宋体" panose="02010600030101010101" pitchFamily="2" charset="-122"/>
                <a:ea typeface="宋体" panose="02010600030101010101" pitchFamily="2" charset="-122"/>
                <a:cs typeface="宋体" panose="02010600030101010101" pitchFamily="2" charset="-122"/>
              </a:rPr>
              <a:t>一方矮矮的坟墓／我在外头／母亲在里头／</a:t>
            </a:r>
            <a:endParaRPr lang="zh-CN" altLang="en-US" sz="2800" b="1" u="none">
              <a:latin typeface="宋体" panose="02010600030101010101" pitchFamily="2" charset="-122"/>
              <a:ea typeface="宋体" panose="02010600030101010101" pitchFamily="2" charset="-122"/>
              <a:cs typeface="宋体" panose="02010600030101010101" pitchFamily="2" charset="-122"/>
            </a:endParaRPr>
          </a:p>
          <a:p>
            <a:pPr marL="0" indent="0" algn="l"/>
            <a:r>
              <a:rPr lang="zh-CN" altLang="en-US" sz="2800" b="1" u="none">
                <a:latin typeface="宋体" panose="02010600030101010101" pitchFamily="2" charset="-122"/>
                <a:ea typeface="宋体" panose="02010600030101010101" pitchFamily="2" charset="-122"/>
                <a:cs typeface="宋体" panose="02010600030101010101" pitchFamily="2" charset="-122"/>
              </a:rPr>
              <a:t>而</a:t>
            </a:r>
            <a:r>
              <a:rPr lang="zh-CN" altLang="en-US" sz="2800" b="1" u="none">
                <a:solidFill>
                  <a:srgbClr val="FF0000"/>
                </a:solidFill>
                <a:latin typeface="宋体" panose="02010600030101010101" pitchFamily="2" charset="-122"/>
                <a:ea typeface="宋体" panose="02010600030101010101" pitchFamily="2" charset="-122"/>
                <a:cs typeface="宋体" panose="02010600030101010101" pitchFamily="2" charset="-122"/>
              </a:rPr>
              <a:t>现在</a:t>
            </a:r>
            <a:r>
              <a:rPr lang="zh-CN" altLang="en-US" sz="2800" b="1" u="none">
                <a:latin typeface="宋体" panose="02010600030101010101" pitchFamily="2" charset="-122"/>
                <a:ea typeface="宋体" panose="02010600030101010101" pitchFamily="2" charset="-122"/>
                <a:cs typeface="宋体" panose="02010600030101010101" pitchFamily="2" charset="-122"/>
              </a:rPr>
              <a:t>／</a:t>
            </a:r>
            <a:r>
              <a:rPr lang="zh-CN" altLang="en-US" sz="2800" b="1" u="wavyDbl">
                <a:uFill>
                  <a:solidFill>
                    <a:srgbClr val="6600CC"/>
                  </a:solidFill>
                </a:uFill>
                <a:latin typeface="宋体" panose="02010600030101010101" pitchFamily="2" charset="-122"/>
                <a:ea typeface="宋体" panose="02010600030101010101" pitchFamily="2" charset="-122"/>
                <a:cs typeface="宋体" panose="02010600030101010101" pitchFamily="2" charset="-122"/>
              </a:rPr>
              <a:t>乡愁是</a:t>
            </a:r>
            <a:r>
              <a:rPr lang="zh-CN" altLang="en-US" sz="2800" b="1" u="none">
                <a:latin typeface="宋体" panose="02010600030101010101" pitchFamily="2" charset="-122"/>
                <a:ea typeface="宋体" panose="02010600030101010101" pitchFamily="2" charset="-122"/>
                <a:cs typeface="宋体" panose="02010600030101010101" pitchFamily="2" charset="-122"/>
              </a:rPr>
              <a:t>一湾浅浅的海峡／我在这头／大陆在那头</a:t>
            </a:r>
            <a:endParaRPr lang="zh-CN" altLang="en-US" sz="2800" b="1" u="none">
              <a:latin typeface="宋体" panose="02010600030101010101" pitchFamily="2" charset="-122"/>
              <a:ea typeface="宋体" panose="02010600030101010101" pitchFamily="2" charset="-122"/>
              <a:cs typeface="宋体" panose="02010600030101010101" pitchFamily="2" charset="-122"/>
            </a:endParaRPr>
          </a:p>
          <a:p>
            <a:r>
              <a:rPr lang="zh-CN" altLang="en-US" sz="2800" b="1" u="none">
                <a:latin typeface="宋体" panose="02010600030101010101" pitchFamily="2" charset="-122"/>
                <a:ea typeface="宋体" panose="02010600030101010101" pitchFamily="2" charset="-122"/>
                <a:cs typeface="宋体" panose="02010600030101010101" pitchFamily="2" charset="-122"/>
              </a:rPr>
              <a:t>这首诗以时间为顺序，用四组不同的意象表达了思乡这一主题，显得材料丰富，思路开阔。</a:t>
            </a:r>
            <a:endParaRPr lang="zh-CN" altLang="en-US" sz="2800" b="1"/>
          </a:p>
        </p:txBody>
      </p:sp>
      <p:sp>
        <p:nvSpPr>
          <p:cNvPr id="2" name="文本框 1"/>
          <p:cNvSpPr txBox="1"/>
          <p:nvPr/>
        </p:nvSpPr>
        <p:spPr>
          <a:xfrm>
            <a:off x="251460" y="116205"/>
            <a:ext cx="3840480" cy="640080"/>
          </a:xfrm>
          <a:prstGeom prst="rect">
            <a:avLst/>
          </a:prstGeom>
          <a:noFill/>
        </p:spPr>
        <p:txBody>
          <a:bodyPr wrap="none" rtlCol="0" anchor="t">
            <a:spAutoFit/>
          </a:bodyPr>
          <a:lstStyle/>
          <a:p>
            <a:r>
              <a:rPr lang="zh-CN" altLang="en-US" sz="3600">
                <a:solidFill>
                  <a:srgbClr val="FF0000"/>
                </a:solidFill>
                <a:latin typeface="黑体" panose="02010609060101010101" charset="-122"/>
                <a:ea typeface="黑体" panose="02010609060101010101" charset="-122"/>
                <a:cs typeface="宋体" panose="02010600030101010101" pitchFamily="2" charset="-122"/>
                <a:sym typeface="+mn-ea"/>
              </a:rPr>
              <a:t>（一）按时间分类</a:t>
            </a:r>
            <a:endParaRPr lang="zh-CN" altLang="en-US" sz="3600">
              <a:solidFill>
                <a:srgbClr val="FF0000"/>
              </a:solidFill>
              <a:latin typeface="黑体" panose="02010609060101010101" charset="-122"/>
              <a:ea typeface="黑体" panose="02010609060101010101" charset="-122"/>
              <a:cs typeface="宋体" panose="02010600030101010101" pitchFamily="2" charset="-122"/>
              <a:sym typeface="+mn-ea"/>
            </a:endParaRPr>
          </a:p>
        </p:txBody>
      </p:sp>
      <p:sp>
        <p:nvSpPr>
          <p:cNvPr id="3" name="文本框 2"/>
          <p:cNvSpPr txBox="1"/>
          <p:nvPr/>
        </p:nvSpPr>
        <p:spPr>
          <a:xfrm>
            <a:off x="4253865" y="116205"/>
            <a:ext cx="4546600" cy="944880"/>
          </a:xfrm>
          <a:prstGeom prst="rect">
            <a:avLst/>
          </a:prstGeom>
          <a:noFill/>
        </p:spPr>
        <p:txBody>
          <a:bodyPr wrap="square" rtlCol="0" anchor="t">
            <a:spAutoFit/>
          </a:bodyPr>
          <a:lstStyle/>
          <a:p>
            <a:r>
              <a:rPr lang="zh-CN" altLang="en-US" sz="2800" b="1">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把主体部分按照时间划分成几个段，一段一段地描述。</a:t>
            </a:r>
            <a:endParaRPr lang="zh-CN" altLang="en-US" sz="2800" b="1">
              <a:solidFill>
                <a:srgbClr val="0000CC"/>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100"/>
                                        </p:tgtEl>
                                        <p:attrNameLst>
                                          <p:attrName>style.visibility</p:attrName>
                                        </p:attrNameLst>
                                      </p:cBhvr>
                                      <p:to>
                                        <p:strVal val="visible"/>
                                      </p:to>
                                    </p:set>
                                    <p:anim calcmode="lin" valueType="num">
                                      <p:cBhvr>
                                        <p:cTn id="14" dur="1000" fill="hold"/>
                                        <p:tgtEl>
                                          <p:spTgt spid="100"/>
                                        </p:tgtEl>
                                        <p:attrNameLst>
                                          <p:attrName>ppt_w</p:attrName>
                                        </p:attrNameLst>
                                      </p:cBhvr>
                                      <p:tavLst>
                                        <p:tav tm="0">
                                          <p:val>
                                            <p:strVal val="#ppt_w*0.70"/>
                                          </p:val>
                                        </p:tav>
                                        <p:tav tm="100000">
                                          <p:val>
                                            <p:strVal val="#ppt_w"/>
                                          </p:val>
                                        </p:tav>
                                      </p:tavLst>
                                    </p:anim>
                                    <p:anim calcmode="lin" valueType="num">
                                      <p:cBhvr>
                                        <p:cTn id="15" dur="1000" fill="hold"/>
                                        <p:tgtEl>
                                          <p:spTgt spid="100"/>
                                        </p:tgtEl>
                                        <p:attrNameLst>
                                          <p:attrName>ppt_h</p:attrName>
                                        </p:attrNameLst>
                                      </p:cBhvr>
                                      <p:tavLst>
                                        <p:tav tm="0">
                                          <p:val>
                                            <p:strVal val="#ppt_h"/>
                                          </p:val>
                                        </p:tav>
                                        <p:tav tm="100000">
                                          <p:val>
                                            <p:strVal val="#ppt_h"/>
                                          </p:val>
                                        </p:tav>
                                      </p:tavLst>
                                    </p:anim>
                                    <p:animEffect transition="in" filter="fade">
                                      <p:cBhvr>
                                        <p:cTn id="16" dur="1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9070" y="1484630"/>
            <a:ext cx="8717280" cy="4267200"/>
          </a:xfrm>
          <a:prstGeom prst="rect">
            <a:avLst/>
          </a:prstGeom>
          <a:noFill/>
        </p:spPr>
        <p:txBody>
          <a:bodyPr wrap="square" rtlCol="0" anchor="t">
            <a:spAutoFit/>
          </a:bodyPr>
          <a:lstStyle/>
          <a:p>
            <a:pPr marL="0" indent="0" algn="l"/>
            <a:endParaRPr lang="zh-CN" altLang="en-US">
              <a:latin typeface="宋体" panose="02010600030101010101" pitchFamily="2" charset="-122"/>
              <a:ea typeface="宋体" panose="02010600030101010101" pitchFamily="2" charset="-122"/>
              <a:cs typeface="宋体" panose="02010600030101010101" pitchFamily="2" charset="-122"/>
              <a:sym typeface="+mn-ea"/>
            </a:endParaRPr>
          </a:p>
          <a:p>
            <a:pPr marL="0" indent="0" algn="l"/>
            <a:r>
              <a:rPr lang="zh-CN" altLang="en-US" sz="3200" b="1">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每个阶段有每个阶段的欢乐。</a:t>
            </a:r>
            <a:endParaRPr lang="zh-CN" altLang="en-US" sz="3200" b="1">
              <a:solidFill>
                <a:srgbClr val="0000CC"/>
              </a:solidFill>
              <a:latin typeface="宋体" panose="02010600030101010101" pitchFamily="2" charset="-122"/>
              <a:ea typeface="宋体" panose="02010600030101010101" pitchFamily="2" charset="-122"/>
              <a:cs typeface="宋体" panose="02010600030101010101" pitchFamily="2" charset="-122"/>
              <a:sym typeface="+mn-ea"/>
            </a:endParaRPr>
          </a:p>
          <a:p>
            <a:pPr marL="0" indent="0" algn="l"/>
            <a:r>
              <a:rPr lang="zh-CN" altLang="en-US" sz="3200" b="1" u="sng">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小时候</a:t>
            </a:r>
            <a:r>
              <a:rPr lang="zh-CN" altLang="en-US" sz="3200" b="1">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u="wavyHeavy">
                <a:solidFill>
                  <a:srgbClr val="0000CC"/>
                </a:solidFill>
                <a:uFill>
                  <a:solidFill>
                    <a:srgbClr val="C00000"/>
                  </a:solidFill>
                </a:uFill>
                <a:latin typeface="宋体" panose="02010600030101010101" pitchFamily="2" charset="-122"/>
                <a:ea typeface="宋体" panose="02010600030101010101" pitchFamily="2" charset="-122"/>
                <a:cs typeface="宋体" panose="02010600030101010101" pitchFamily="2" charset="-122"/>
                <a:sym typeface="+mn-ea"/>
              </a:rPr>
              <a:t>我的欢乐是</a:t>
            </a:r>
            <a:r>
              <a:rPr lang="zh-CN" altLang="en-US" sz="3200" b="1">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一份凉爽爽的冰激凌</a:t>
            </a:r>
            <a:r>
              <a:rPr lang="en-US" altLang="zh-CN" sz="3200" b="1">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3200" b="1">
              <a:solidFill>
                <a:srgbClr val="0000CC"/>
              </a:solidFill>
              <a:latin typeface="宋体" panose="02010600030101010101" pitchFamily="2" charset="-122"/>
              <a:ea typeface="宋体" panose="02010600030101010101" pitchFamily="2" charset="-122"/>
              <a:cs typeface="宋体" panose="02010600030101010101" pitchFamily="2" charset="-122"/>
              <a:sym typeface="+mn-ea"/>
            </a:endParaRPr>
          </a:p>
          <a:p>
            <a:pPr marL="0" indent="0" algn="l"/>
            <a:r>
              <a:rPr lang="zh-CN" altLang="en-US" sz="3200" b="1" u="sng">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上学后</a:t>
            </a:r>
            <a:r>
              <a:rPr lang="zh-CN" altLang="en-US" sz="3200" b="1">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u="wavyHeavy">
                <a:solidFill>
                  <a:srgbClr val="0000CC"/>
                </a:solidFill>
                <a:uFill>
                  <a:solidFill>
                    <a:srgbClr val="C00000"/>
                  </a:solidFill>
                </a:uFill>
                <a:latin typeface="宋体" panose="02010600030101010101" pitchFamily="2" charset="-122"/>
                <a:ea typeface="宋体" panose="02010600030101010101" pitchFamily="2" charset="-122"/>
                <a:cs typeface="宋体" panose="02010600030101010101" pitchFamily="2" charset="-122"/>
                <a:sym typeface="+mn-ea"/>
              </a:rPr>
              <a:t>我的欢乐是</a:t>
            </a:r>
            <a:r>
              <a:rPr lang="zh-CN" altLang="en-US" sz="3200" b="1">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一张获得高分的成绩单</a:t>
            </a:r>
            <a:r>
              <a:rPr lang="en-US" altLang="zh-CN" sz="3200" b="1">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3200" b="1">
              <a:solidFill>
                <a:srgbClr val="0000CC"/>
              </a:solidFill>
              <a:latin typeface="宋体" panose="02010600030101010101" pitchFamily="2" charset="-122"/>
              <a:ea typeface="宋体" panose="02010600030101010101" pitchFamily="2" charset="-122"/>
              <a:cs typeface="宋体" panose="02010600030101010101" pitchFamily="2" charset="-122"/>
              <a:sym typeface="+mn-ea"/>
            </a:endParaRPr>
          </a:p>
          <a:p>
            <a:pPr marL="0" indent="0" algn="l"/>
            <a:r>
              <a:rPr lang="zh-CN" altLang="en-US" sz="3200" b="1" u="sng">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现在</a:t>
            </a:r>
            <a:r>
              <a:rPr lang="zh-CN" altLang="en-US" sz="3200" b="1">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u="wavyHeavy">
                <a:solidFill>
                  <a:srgbClr val="0000CC"/>
                </a:solidFill>
                <a:uFill>
                  <a:solidFill>
                    <a:srgbClr val="C00000"/>
                  </a:solidFill>
                </a:uFill>
                <a:latin typeface="宋体" panose="02010600030101010101" pitchFamily="2" charset="-122"/>
                <a:ea typeface="宋体" panose="02010600030101010101" pitchFamily="2" charset="-122"/>
                <a:cs typeface="宋体" panose="02010600030101010101" pitchFamily="2" charset="-122"/>
                <a:sym typeface="+mn-ea"/>
              </a:rPr>
              <a:t>我的欢乐是</a:t>
            </a:r>
            <a:r>
              <a:rPr lang="en-US" altLang="zh-CN" sz="3200" b="1">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3200" b="1">
              <a:solidFill>
                <a:srgbClr val="0000CC"/>
              </a:solidFill>
              <a:latin typeface="宋体" panose="02010600030101010101" pitchFamily="2" charset="-122"/>
              <a:ea typeface="宋体" panose="02010600030101010101" pitchFamily="2" charset="-122"/>
              <a:cs typeface="宋体" panose="02010600030101010101" pitchFamily="2" charset="-122"/>
              <a:sym typeface="+mn-ea"/>
            </a:endParaRPr>
          </a:p>
          <a:p>
            <a:pPr marL="0" indent="0" algn="l"/>
            <a:endParaRPr lang="en-US" altLang="zh-CN" sz="3200" b="1">
              <a:solidFill>
                <a:srgbClr val="0000CC"/>
              </a:solidFill>
              <a:latin typeface="宋体" panose="02010600030101010101" pitchFamily="2" charset="-122"/>
              <a:ea typeface="宋体" panose="02010600030101010101" pitchFamily="2" charset="-122"/>
              <a:cs typeface="宋体" panose="02010600030101010101" pitchFamily="2" charset="-122"/>
              <a:sym typeface="+mn-ea"/>
            </a:endParaRPr>
          </a:p>
          <a:p>
            <a:pPr marL="0" indent="0" algn="l"/>
            <a:r>
              <a:rPr lang="zh-CN" altLang="en-US" sz="3200" b="1">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可以以“欢乐”为线索</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，贯穿</a:t>
            </a:r>
            <a:r>
              <a:rPr lang="zh-CN" altLang="en-US" sz="3200" b="1">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不同时期</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的生活</a:t>
            </a:r>
            <a:endParaRPr lang="zh-CN" altLang="en-US" sz="3200" b="1">
              <a:latin typeface="宋体" panose="02010600030101010101" pitchFamily="2" charset="-122"/>
              <a:ea typeface="宋体" panose="02010600030101010101" pitchFamily="2" charset="-122"/>
              <a:cs typeface="宋体" panose="02010600030101010101" pitchFamily="2" charset="-122"/>
              <a:sym typeface="+mn-ea"/>
            </a:endParaRPr>
          </a:p>
          <a:p>
            <a:pPr marL="0" indent="0" algn="l"/>
            <a:r>
              <a:rPr lang="zh-CN" altLang="en-US" sz="3200" b="1">
                <a:latin typeface="宋体" panose="02010600030101010101" pitchFamily="2" charset="-122"/>
                <a:ea typeface="宋体" panose="02010600030101010101" pitchFamily="2" charset="-122"/>
                <a:cs typeface="宋体" panose="02010600030101010101" pitchFamily="2" charset="-122"/>
                <a:sym typeface="+mn-ea"/>
              </a:rPr>
              <a:t>画面，生动清晰地反映了作者心路成长的历程，</a:t>
            </a:r>
            <a:endParaRPr lang="zh-CN" altLang="en-US" sz="3200" b="1">
              <a:latin typeface="宋体" panose="02010600030101010101" pitchFamily="2" charset="-122"/>
              <a:ea typeface="宋体" panose="02010600030101010101" pitchFamily="2" charset="-122"/>
              <a:cs typeface="宋体" panose="02010600030101010101" pitchFamily="2" charset="-122"/>
              <a:sym typeface="+mn-ea"/>
            </a:endParaRPr>
          </a:p>
          <a:p>
            <a:pPr marL="0" indent="0" algn="l"/>
            <a:r>
              <a:rPr lang="zh-CN" altLang="en-US" sz="3200" b="1">
                <a:latin typeface="宋体" panose="02010600030101010101" pitchFamily="2" charset="-122"/>
                <a:ea typeface="宋体" panose="02010600030101010101" pitchFamily="2" charset="-122"/>
                <a:cs typeface="宋体" panose="02010600030101010101" pitchFamily="2" charset="-122"/>
                <a:sym typeface="+mn-ea"/>
              </a:rPr>
              <a:t>有力地突出了中心。</a:t>
            </a:r>
            <a:endParaRPr lang="zh-CN" altLang="en-US" sz="3200" b="1"/>
          </a:p>
        </p:txBody>
      </p:sp>
      <p:sp>
        <p:nvSpPr>
          <p:cNvPr id="3" name="文本框 2"/>
          <p:cNvSpPr txBox="1"/>
          <p:nvPr/>
        </p:nvSpPr>
        <p:spPr>
          <a:xfrm>
            <a:off x="251460" y="476250"/>
            <a:ext cx="8006080" cy="518160"/>
          </a:xfrm>
          <a:prstGeom prst="rect">
            <a:avLst/>
          </a:prstGeom>
          <a:noFill/>
        </p:spPr>
        <p:txBody>
          <a:bodyPr wrap="none" rtlCol="0" anchor="t">
            <a:spAutoFit/>
          </a:bodyPr>
          <a:lstStyle/>
          <a:p>
            <a:pPr marL="0" indent="0" algn="l"/>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学生作品</a:t>
            </a: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如写</a:t>
            </a: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我的欢乐</a:t>
            </a: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，可以这样结构：</a:t>
            </a:r>
            <a:endPar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p:cTn id="7"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8"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9" dur="1000"/>
                                        <p:tgtEl>
                                          <p:spTgt spid="2">
                                            <p:txEl>
                                              <p:pRg st="1" end="1"/>
                                            </p:txEl>
                                          </p:spTgt>
                                        </p:tgtEl>
                                      </p:cBhvr>
                                    </p:animEffect>
                                  </p:childTnLst>
                                </p:cTn>
                              </p:par>
                              <p:par>
                                <p:cTn id="10" presetID="55" presetClass="entr" presetSubtype="0" fill="hold" nodeType="with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 calcmode="lin" valueType="num">
                                      <p:cBhvr>
                                        <p:cTn id="12" dur="1000" fill="hold"/>
                                        <p:tgtEl>
                                          <p:spTgt spid="2">
                                            <p:txEl>
                                              <p:pRg st="2" end="2"/>
                                            </p:txEl>
                                          </p:spTgt>
                                        </p:tgtEl>
                                        <p:attrNameLst>
                                          <p:attrName>ppt_w</p:attrName>
                                        </p:attrNameLst>
                                      </p:cBhvr>
                                      <p:tavLst>
                                        <p:tav tm="0">
                                          <p:val>
                                            <p:strVal val="#ppt_w*0.70"/>
                                          </p:val>
                                        </p:tav>
                                        <p:tav tm="100000">
                                          <p:val>
                                            <p:strVal val="#ppt_w"/>
                                          </p:val>
                                        </p:tav>
                                      </p:tavLst>
                                    </p:anim>
                                    <p:anim calcmode="lin" valueType="num">
                                      <p:cBhvr>
                                        <p:cTn id="13" dur="1000" fill="hold"/>
                                        <p:tgtEl>
                                          <p:spTgt spid="2">
                                            <p:txEl>
                                              <p:pRg st="2" end="2"/>
                                            </p:txEl>
                                          </p:spTgt>
                                        </p:tgtEl>
                                        <p:attrNameLst>
                                          <p:attrName>ppt_h</p:attrName>
                                        </p:attrNameLst>
                                      </p:cBhvr>
                                      <p:tavLst>
                                        <p:tav tm="0">
                                          <p:val>
                                            <p:strVal val="#ppt_h"/>
                                          </p:val>
                                        </p:tav>
                                        <p:tav tm="100000">
                                          <p:val>
                                            <p:strVal val="#ppt_h"/>
                                          </p:val>
                                        </p:tav>
                                      </p:tavLst>
                                    </p:anim>
                                    <p:animEffect transition="in" filter="fade">
                                      <p:cBhvr>
                                        <p:cTn id="14" dur="1000"/>
                                        <p:tgtEl>
                                          <p:spTgt spid="2">
                                            <p:txEl>
                                              <p:pRg st="2" end="2"/>
                                            </p:txEl>
                                          </p:spTgt>
                                        </p:tgtEl>
                                      </p:cBhvr>
                                    </p:animEffect>
                                  </p:childTnLst>
                                </p:cTn>
                              </p:par>
                              <p:par>
                                <p:cTn id="15" presetID="55" presetClass="entr" presetSubtype="0" fill="hold" nodeType="with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 calcmode="lin" valueType="num">
                                      <p:cBhvr>
                                        <p:cTn id="17" dur="1000" fill="hold"/>
                                        <p:tgtEl>
                                          <p:spTgt spid="2">
                                            <p:txEl>
                                              <p:pRg st="3" end="3"/>
                                            </p:txEl>
                                          </p:spTgt>
                                        </p:tgtEl>
                                        <p:attrNameLst>
                                          <p:attrName>ppt_w</p:attrName>
                                        </p:attrNameLst>
                                      </p:cBhvr>
                                      <p:tavLst>
                                        <p:tav tm="0">
                                          <p:val>
                                            <p:strVal val="#ppt_w*0.70"/>
                                          </p:val>
                                        </p:tav>
                                        <p:tav tm="100000">
                                          <p:val>
                                            <p:strVal val="#ppt_w"/>
                                          </p:val>
                                        </p:tav>
                                      </p:tavLst>
                                    </p:anim>
                                    <p:anim calcmode="lin" valueType="num">
                                      <p:cBhvr>
                                        <p:cTn id="18" dur="1000" fill="hold"/>
                                        <p:tgtEl>
                                          <p:spTgt spid="2">
                                            <p:txEl>
                                              <p:pRg st="3" end="3"/>
                                            </p:txEl>
                                          </p:spTgt>
                                        </p:tgtEl>
                                        <p:attrNameLst>
                                          <p:attrName>ppt_h</p:attrName>
                                        </p:attrNameLst>
                                      </p:cBhvr>
                                      <p:tavLst>
                                        <p:tav tm="0">
                                          <p:val>
                                            <p:strVal val="#ppt_h"/>
                                          </p:val>
                                        </p:tav>
                                        <p:tav tm="100000">
                                          <p:val>
                                            <p:strVal val="#ppt_h"/>
                                          </p:val>
                                        </p:tav>
                                      </p:tavLst>
                                    </p:anim>
                                    <p:animEffect transition="in" filter="fade">
                                      <p:cBhvr>
                                        <p:cTn id="19" dur="1000"/>
                                        <p:tgtEl>
                                          <p:spTgt spid="2">
                                            <p:txEl>
                                              <p:pRg st="3" end="3"/>
                                            </p:txEl>
                                          </p:spTgt>
                                        </p:tgtEl>
                                      </p:cBhvr>
                                    </p:animEffect>
                                  </p:childTnLst>
                                </p:cTn>
                              </p:par>
                              <p:par>
                                <p:cTn id="20" presetID="55" presetClass="entr" presetSubtype="0" fill="hold"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 calcmode="lin" valueType="num">
                                      <p:cBhvr>
                                        <p:cTn id="22" dur="1000" fill="hold"/>
                                        <p:tgtEl>
                                          <p:spTgt spid="2">
                                            <p:txEl>
                                              <p:pRg st="4" end="4"/>
                                            </p:txEl>
                                          </p:spTgt>
                                        </p:tgtEl>
                                        <p:attrNameLst>
                                          <p:attrName>ppt_w</p:attrName>
                                        </p:attrNameLst>
                                      </p:cBhvr>
                                      <p:tavLst>
                                        <p:tav tm="0">
                                          <p:val>
                                            <p:strVal val="#ppt_w*0.70"/>
                                          </p:val>
                                        </p:tav>
                                        <p:tav tm="100000">
                                          <p:val>
                                            <p:strVal val="#ppt_w"/>
                                          </p:val>
                                        </p:tav>
                                      </p:tavLst>
                                    </p:anim>
                                    <p:anim calcmode="lin" valueType="num">
                                      <p:cBhvr>
                                        <p:cTn id="23" dur="1000" fill="hold"/>
                                        <p:tgtEl>
                                          <p:spTgt spid="2">
                                            <p:txEl>
                                              <p:pRg st="4" end="4"/>
                                            </p:txEl>
                                          </p:spTgt>
                                        </p:tgtEl>
                                        <p:attrNameLst>
                                          <p:attrName>ppt_h</p:attrName>
                                        </p:attrNameLst>
                                      </p:cBhvr>
                                      <p:tavLst>
                                        <p:tav tm="0">
                                          <p:val>
                                            <p:strVal val="#ppt_h"/>
                                          </p:val>
                                        </p:tav>
                                        <p:tav tm="100000">
                                          <p:val>
                                            <p:strVal val="#ppt_h"/>
                                          </p:val>
                                        </p:tav>
                                      </p:tavLst>
                                    </p:anim>
                                    <p:animEffect transition="in" filter="fade">
                                      <p:cBhvr>
                                        <p:cTn id="24" dur="10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3850" y="404495"/>
            <a:ext cx="4069080" cy="640080"/>
          </a:xfrm>
          <a:prstGeom prst="rect">
            <a:avLst/>
          </a:prstGeom>
          <a:noFill/>
        </p:spPr>
        <p:txBody>
          <a:bodyPr wrap="none" rtlCol="0" anchor="t">
            <a:spAutoFit/>
          </a:bodyPr>
          <a:lstStyle/>
          <a:p>
            <a:r>
              <a:rPr lang="zh-CN" altLang="en-US" sz="3600">
                <a:solidFill>
                  <a:srgbClr val="FF0000"/>
                </a:solidFill>
                <a:latin typeface="黑体" panose="02010609060101010101" charset="-122"/>
                <a:ea typeface="黑体" panose="02010609060101010101" charset="-122"/>
                <a:cs typeface="宋体" panose="02010600030101010101" pitchFamily="2" charset="-122"/>
                <a:sym typeface="+mn-ea"/>
              </a:rPr>
              <a:t>（</a:t>
            </a:r>
            <a:r>
              <a:rPr lang="zh-CN" altLang="en-US" sz="3600" b="1">
                <a:solidFill>
                  <a:srgbClr val="FF0000"/>
                </a:solidFill>
                <a:latin typeface="黑体" panose="02010609060101010101" charset="-122"/>
                <a:ea typeface="黑体" panose="02010609060101010101" charset="-122"/>
                <a:cs typeface="宋体" panose="02010600030101010101" pitchFamily="2" charset="-122"/>
                <a:sym typeface="+mn-ea"/>
              </a:rPr>
              <a:t>二）按空间分类</a:t>
            </a:r>
            <a:r>
              <a:rPr lang="zh-CN" altLang="en-US" sz="3600">
                <a:solidFill>
                  <a:srgbClr val="FF0000"/>
                </a:solidFill>
                <a:latin typeface="黑体" panose="02010609060101010101" charset="-122"/>
                <a:ea typeface="黑体" panose="02010609060101010101" charset="-122"/>
                <a:cs typeface="宋体" panose="02010600030101010101" pitchFamily="2" charset="-122"/>
                <a:sym typeface="+mn-ea"/>
              </a:rPr>
              <a:t> </a:t>
            </a:r>
            <a:endParaRPr lang="zh-CN" altLang="en-US"/>
          </a:p>
        </p:txBody>
      </p:sp>
      <p:sp>
        <p:nvSpPr>
          <p:cNvPr id="3" name="文本框 2"/>
          <p:cNvSpPr txBox="1"/>
          <p:nvPr/>
        </p:nvSpPr>
        <p:spPr>
          <a:xfrm>
            <a:off x="4500245" y="332105"/>
            <a:ext cx="4183380" cy="2225040"/>
          </a:xfrm>
          <a:prstGeom prst="rect">
            <a:avLst/>
          </a:prstGeom>
          <a:noFill/>
        </p:spPr>
        <p:txBody>
          <a:bodyPr wrap="square" rtlCol="0" anchor="t">
            <a:spAutoFit/>
          </a:bodyPr>
          <a:lstStyle/>
          <a:p>
            <a:r>
              <a:rPr lang="zh-CN" altLang="en-US" sz="2800" b="1">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主体部分按空间转换的顺序分出几个“点”，然后一个点一个点地逐层描述，把</a:t>
            </a:r>
            <a:r>
              <a:rPr lang="zh-CN" altLang="en-US" sz="2800" b="1">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不同处所</a:t>
            </a:r>
            <a:r>
              <a:rPr lang="zh-CN" altLang="en-US" sz="2800" b="1">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中的不同事件或景物细致地表现出来。</a:t>
            </a:r>
            <a:endParaRPr lang="zh-CN" altLang="en-US" sz="2800" b="1">
              <a:solidFill>
                <a:srgbClr val="0000CC"/>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755650" y="2780665"/>
            <a:ext cx="7425690" cy="3017520"/>
          </a:xfrm>
          <a:prstGeom prst="rect">
            <a:avLst/>
          </a:prstGeom>
          <a:noFill/>
        </p:spPr>
        <p:txBody>
          <a:bodyPr wrap="square" rtlCol="0" anchor="t">
            <a:spAutoFit/>
          </a:bodyPr>
          <a:lstStyle/>
          <a:p>
            <a:r>
              <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名作举例</a:t>
            </a:r>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从百草园到三味书屋</a:t>
            </a:r>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endPar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主体部分主要写了两个处所，一个是百草园，一个是三味书屋，前后对照，有力地突出了中心。</a:t>
            </a:r>
            <a:endPar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endPar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strVal val="#ppt_w*0.70"/>
                                          </p:val>
                                        </p:tav>
                                        <p:tav tm="100000">
                                          <p:val>
                                            <p:strVal val="#ppt_w"/>
                                          </p:val>
                                        </p:tav>
                                      </p:tavLst>
                                    </p:anim>
                                    <p:anim calcmode="lin" valueType="num">
                                      <p:cBhvr>
                                        <p:cTn id="15" dur="1000" fill="hold"/>
                                        <p:tgtEl>
                                          <p:spTgt spid="4"/>
                                        </p:tgtEl>
                                        <p:attrNameLst>
                                          <p:attrName>ppt_h</p:attrName>
                                        </p:attrNameLst>
                                      </p:cBhvr>
                                      <p:tavLst>
                                        <p:tav tm="0">
                                          <p:val>
                                            <p:strVal val="#ppt_h"/>
                                          </p:val>
                                        </p:tav>
                                        <p:tav tm="100000">
                                          <p:val>
                                            <p:strVal val="#ppt_h"/>
                                          </p:val>
                                        </p:tav>
                                      </p:tavLst>
                                    </p:anim>
                                    <p:animEffect transition="in" filter="fade">
                                      <p:cBhvr>
                                        <p:cTn id="16"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91540" y="781685"/>
            <a:ext cx="7698105" cy="3307080"/>
          </a:xfrm>
          <a:prstGeom prst="rect">
            <a:avLst/>
          </a:prstGeom>
          <a:noFill/>
          <a:ln w="9525">
            <a:noFill/>
            <a:miter/>
          </a:ln>
        </p:spPr>
        <p:txBody>
          <a:bodyPr wrap="square">
            <a:spAutoFit/>
          </a:bodyPr>
          <a:lstStyle/>
          <a:p>
            <a:pPr marL="0" indent="0" algn="l"/>
            <a:endParaRPr lang="zh-CN" altLang="en-US" sz="1050" b="0" u="none">
              <a:latin typeface="宋体" panose="02010600030101010101" pitchFamily="2" charset="-122"/>
              <a:ea typeface="宋体" panose="02010600030101010101" pitchFamily="2" charset="-122"/>
              <a:cs typeface="宋体" panose="02010600030101010101" pitchFamily="2" charset="-122"/>
            </a:endParaRPr>
          </a:p>
          <a:p>
            <a:pPr marL="0" indent="0" algn="l"/>
            <a:r>
              <a:rPr lang="zh-CN" altLang="en-US" sz="3200" b="1" u="none">
                <a:solidFill>
                  <a:srgbClr val="0000CC"/>
                </a:solidFill>
                <a:latin typeface="宋体" panose="02010600030101010101" pitchFamily="2" charset="-122"/>
                <a:ea typeface="宋体" panose="02010600030101010101" pitchFamily="2" charset="-122"/>
                <a:cs typeface="宋体" panose="02010600030101010101" pitchFamily="2" charset="-122"/>
              </a:rPr>
              <a:t>每个人都有自己的欢乐。</a:t>
            </a:r>
            <a:endParaRPr lang="zh-CN" altLang="en-US" sz="3200" b="1" u="none">
              <a:solidFill>
                <a:srgbClr val="0000CC"/>
              </a:solidFill>
              <a:latin typeface="宋体" panose="02010600030101010101" pitchFamily="2" charset="-122"/>
              <a:ea typeface="宋体" panose="02010600030101010101" pitchFamily="2" charset="-122"/>
              <a:cs typeface="宋体" panose="02010600030101010101" pitchFamily="2" charset="-122"/>
            </a:endParaRPr>
          </a:p>
          <a:p>
            <a:pPr marL="0" indent="0" algn="l"/>
            <a:r>
              <a:rPr lang="zh-CN" altLang="en-US" sz="3200" b="1" u="none">
                <a:solidFill>
                  <a:srgbClr val="0000CC"/>
                </a:solidFill>
                <a:latin typeface="宋体" panose="02010600030101010101" pitchFamily="2" charset="-122"/>
                <a:ea typeface="宋体" panose="02010600030101010101" pitchFamily="2" charset="-122"/>
                <a:cs typeface="宋体" panose="02010600030101010101" pitchFamily="2" charset="-122"/>
              </a:rPr>
              <a:t>我的欢乐在</a:t>
            </a:r>
            <a:r>
              <a:rPr lang="zh-CN" altLang="en-US" sz="3200" b="1" u="none">
                <a:solidFill>
                  <a:schemeClr val="accent6">
                    <a:lumMod val="75000"/>
                  </a:schemeClr>
                </a:solidFill>
                <a:latin typeface="宋体" panose="02010600030101010101" pitchFamily="2" charset="-122"/>
                <a:ea typeface="宋体" panose="02010600030101010101" pitchFamily="2" charset="-122"/>
                <a:cs typeface="宋体" panose="02010600030101010101" pitchFamily="2" charset="-122"/>
              </a:rPr>
              <a:t>沸腾的球场</a:t>
            </a:r>
            <a:r>
              <a:rPr lang="en-US" altLang="zh-CN" sz="3200" b="1" u="none">
                <a:solidFill>
                  <a:srgbClr val="0000CC"/>
                </a:solidFill>
                <a:latin typeface="宋体" panose="02010600030101010101" pitchFamily="2" charset="-122"/>
                <a:ea typeface="宋体" panose="02010600030101010101" pitchFamily="2" charset="-122"/>
                <a:cs typeface="宋体" panose="02010600030101010101" pitchFamily="2" charset="-122"/>
              </a:rPr>
              <a:t>……</a:t>
            </a:r>
            <a:endParaRPr lang="en-US" altLang="zh-CN" sz="3200" b="1" u="none">
              <a:solidFill>
                <a:srgbClr val="0000CC"/>
              </a:solidFill>
              <a:latin typeface="宋体" panose="02010600030101010101" pitchFamily="2" charset="-122"/>
              <a:ea typeface="宋体" panose="02010600030101010101" pitchFamily="2" charset="-122"/>
              <a:cs typeface="宋体" panose="02010600030101010101" pitchFamily="2" charset="-122"/>
            </a:endParaRPr>
          </a:p>
          <a:p>
            <a:pPr marL="0" indent="0" algn="l"/>
            <a:r>
              <a:rPr lang="zh-CN" altLang="en-US" sz="3200" b="1" u="none">
                <a:solidFill>
                  <a:srgbClr val="0000CC"/>
                </a:solidFill>
                <a:latin typeface="宋体" panose="02010600030101010101" pitchFamily="2" charset="-122"/>
                <a:ea typeface="宋体" panose="02010600030101010101" pitchFamily="2" charset="-122"/>
                <a:cs typeface="宋体" panose="02010600030101010101" pitchFamily="2" charset="-122"/>
              </a:rPr>
              <a:t>我的欢乐在</a:t>
            </a:r>
            <a:r>
              <a:rPr lang="zh-CN" altLang="en-US" sz="3200" b="1" u="none">
                <a:solidFill>
                  <a:schemeClr val="accent6">
                    <a:lumMod val="75000"/>
                  </a:schemeClr>
                </a:solidFill>
                <a:latin typeface="宋体" panose="02010600030101010101" pitchFamily="2" charset="-122"/>
                <a:ea typeface="宋体" panose="02010600030101010101" pitchFamily="2" charset="-122"/>
                <a:cs typeface="宋体" panose="02010600030101010101" pitchFamily="2" charset="-122"/>
              </a:rPr>
              <a:t>静静的书房</a:t>
            </a:r>
            <a:r>
              <a:rPr lang="en-US" altLang="zh-CN" sz="3200" b="1" u="none">
                <a:solidFill>
                  <a:srgbClr val="0000CC"/>
                </a:solidFill>
                <a:latin typeface="宋体" panose="02010600030101010101" pitchFamily="2" charset="-122"/>
                <a:ea typeface="宋体" panose="02010600030101010101" pitchFamily="2" charset="-122"/>
                <a:cs typeface="宋体" panose="02010600030101010101" pitchFamily="2" charset="-122"/>
              </a:rPr>
              <a:t>……</a:t>
            </a:r>
            <a:endParaRPr lang="en-US" altLang="zh-CN" sz="3200" b="1" u="none">
              <a:solidFill>
                <a:srgbClr val="0000CC"/>
              </a:solidFill>
              <a:latin typeface="宋体" panose="02010600030101010101" pitchFamily="2" charset="-122"/>
              <a:ea typeface="宋体" panose="02010600030101010101" pitchFamily="2" charset="-122"/>
              <a:cs typeface="宋体" panose="02010600030101010101" pitchFamily="2" charset="-122"/>
            </a:endParaRPr>
          </a:p>
          <a:p>
            <a:pPr marL="0" indent="0" algn="l"/>
            <a:r>
              <a:rPr lang="zh-CN" altLang="en-US" sz="3200" b="1" u="none">
                <a:solidFill>
                  <a:srgbClr val="0000CC"/>
                </a:solidFill>
                <a:latin typeface="宋体" panose="02010600030101010101" pitchFamily="2" charset="-122"/>
                <a:ea typeface="宋体" panose="02010600030101010101" pitchFamily="2" charset="-122"/>
                <a:cs typeface="宋体" panose="02010600030101010101" pitchFamily="2" charset="-122"/>
              </a:rPr>
              <a:t>我的欢乐在</a:t>
            </a:r>
            <a:r>
              <a:rPr lang="zh-CN" altLang="en-US" sz="3200" b="1" u="none">
                <a:solidFill>
                  <a:schemeClr val="accent6">
                    <a:lumMod val="75000"/>
                  </a:schemeClr>
                </a:solidFill>
                <a:latin typeface="宋体" panose="02010600030101010101" pitchFamily="2" charset="-122"/>
                <a:ea typeface="宋体" panose="02010600030101010101" pitchFamily="2" charset="-122"/>
                <a:cs typeface="宋体" panose="02010600030101010101" pitchFamily="2" charset="-122"/>
              </a:rPr>
              <a:t>动人的课堂</a:t>
            </a:r>
            <a:r>
              <a:rPr lang="en-US" altLang="zh-CN" sz="3200" b="1" u="none">
                <a:solidFill>
                  <a:srgbClr val="0000CC"/>
                </a:solidFill>
                <a:latin typeface="宋体" panose="02010600030101010101" pitchFamily="2" charset="-122"/>
                <a:ea typeface="宋体" panose="02010600030101010101" pitchFamily="2" charset="-122"/>
                <a:cs typeface="宋体" panose="02010600030101010101" pitchFamily="2" charset="-122"/>
              </a:rPr>
              <a:t>……</a:t>
            </a:r>
            <a:endParaRPr lang="en-US" altLang="zh-CN" sz="3200" b="1" u="none">
              <a:solidFill>
                <a:srgbClr val="0000CC"/>
              </a:solidFill>
              <a:latin typeface="宋体" panose="02010600030101010101" pitchFamily="2" charset="-122"/>
              <a:ea typeface="宋体" panose="02010600030101010101" pitchFamily="2" charset="-122"/>
              <a:cs typeface="宋体" panose="02010600030101010101" pitchFamily="2" charset="-122"/>
            </a:endParaRPr>
          </a:p>
          <a:p>
            <a:pPr marL="0" indent="0" algn="l"/>
            <a:r>
              <a:rPr lang="zh-CN" altLang="en-US" sz="2400" b="1" u="none">
                <a:latin typeface="宋体" panose="02010600030101010101" pitchFamily="2" charset="-122"/>
                <a:ea typeface="宋体" panose="02010600030101010101" pitchFamily="2" charset="-122"/>
                <a:cs typeface="宋体" panose="02010600030101010101" pitchFamily="2" charset="-122"/>
              </a:rPr>
              <a:t>以“欢乐”为线，把三个不同角度的生活场景贯穿起来，丰富了文题的内涵。</a:t>
            </a:r>
            <a:endParaRPr lang="zh-CN" altLang="en-US" sz="2400" b="1" u="none">
              <a:latin typeface="宋体" panose="02010600030101010101" pitchFamily="2" charset="-122"/>
              <a:ea typeface="宋体" panose="02010600030101010101" pitchFamily="2" charset="-122"/>
              <a:cs typeface="宋体" panose="02010600030101010101" pitchFamily="2" charset="-122"/>
            </a:endParaRPr>
          </a:p>
          <a:p>
            <a:endParaRPr lang="zh-CN" altLang="en-US" sz="2400"/>
          </a:p>
        </p:txBody>
      </p:sp>
      <p:sp>
        <p:nvSpPr>
          <p:cNvPr id="2" name="文本框 1"/>
          <p:cNvSpPr txBox="1"/>
          <p:nvPr/>
        </p:nvSpPr>
        <p:spPr>
          <a:xfrm>
            <a:off x="251460" y="332105"/>
            <a:ext cx="8539480" cy="518160"/>
          </a:xfrm>
          <a:prstGeom prst="rect">
            <a:avLst/>
          </a:prstGeom>
          <a:noFill/>
        </p:spPr>
        <p:txBody>
          <a:bodyPr wrap="none" rtlCol="0" anchor="t">
            <a:spAutoFit/>
          </a:bodyPr>
          <a:lstStyle/>
          <a:p>
            <a:pPr marL="0" indent="0" algn="l"/>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学生作品—— 同样是《我的欢乐》还可以这样结构：</a:t>
            </a:r>
            <a:endParaRPr lang="zh-CN" altLang="en-US"/>
          </a:p>
        </p:txBody>
      </p:sp>
      <p:sp>
        <p:nvSpPr>
          <p:cNvPr id="3" name="文本框 2"/>
          <p:cNvSpPr txBox="1"/>
          <p:nvPr/>
        </p:nvSpPr>
        <p:spPr>
          <a:xfrm>
            <a:off x="35560" y="4292600"/>
            <a:ext cx="9425940" cy="1615440"/>
          </a:xfrm>
          <a:prstGeom prst="rect">
            <a:avLst/>
          </a:prstGeom>
          <a:noFill/>
        </p:spPr>
        <p:txBody>
          <a:bodyPr wrap="none" rtlCol="0" anchor="t">
            <a:spAutoFit/>
          </a:bodyPr>
          <a:lstStyle/>
          <a:p>
            <a:pPr marL="0" indent="0" algn="l"/>
            <a:r>
              <a:rPr lang="en-US" altLang="zh-CN" sz="2800" b="1">
                <a:solidFill>
                  <a:srgbClr val="0000CC"/>
                </a:solidFill>
                <a:latin typeface="Times New Roman" panose="02020603050405020304" charset="0"/>
                <a:ea typeface="Times New Roman" panose="02020603050405020304" charset="0"/>
                <a:cs typeface="Times New Roman" panose="02020603050405020304" charset="0"/>
                <a:sym typeface="+mn-ea"/>
              </a:rPr>
              <a:t>(</a:t>
            </a:r>
            <a:r>
              <a:rPr lang="zh-CN" altLang="en-US" sz="2800" b="1">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一</a:t>
            </a:r>
            <a:r>
              <a:rPr lang="en-US" altLang="zh-CN" sz="2800" b="1">
                <a:solidFill>
                  <a:srgbClr val="0000CC"/>
                </a:solidFill>
                <a:latin typeface="Times New Roman" panose="02020603050405020304" charset="0"/>
                <a:ea typeface="Times New Roman" panose="02020603050405020304" charset="0"/>
                <a:cs typeface="Times New Roman" panose="02020603050405020304" charset="0"/>
                <a:sym typeface="+mn-ea"/>
              </a:rPr>
              <a:t>)</a:t>
            </a:r>
            <a:r>
              <a:rPr lang="zh-CN" altLang="en-US" sz="2800" b="1">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美，在转身处；</a:t>
            </a:r>
            <a:r>
              <a:rPr lang="en-US" altLang="zh-CN" sz="2800" b="1">
                <a:solidFill>
                  <a:srgbClr val="0000CC"/>
                </a:solidFill>
                <a:latin typeface="Times New Roman" panose="02020603050405020304" charset="0"/>
                <a:ea typeface="Times New Roman" panose="02020603050405020304" charset="0"/>
                <a:cs typeface="Times New Roman" panose="02020603050405020304" charset="0"/>
                <a:sym typeface="+mn-ea"/>
              </a:rPr>
              <a:t>(</a:t>
            </a:r>
            <a:r>
              <a:rPr lang="zh-CN" altLang="en-US" sz="2800" b="1">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二</a:t>
            </a:r>
            <a:r>
              <a:rPr lang="en-US" altLang="zh-CN" sz="2800" b="1">
                <a:solidFill>
                  <a:srgbClr val="0000CC"/>
                </a:solidFill>
                <a:latin typeface="Times New Roman" panose="02020603050405020304" charset="0"/>
                <a:ea typeface="Times New Roman" panose="02020603050405020304" charset="0"/>
                <a:cs typeface="Times New Roman" panose="02020603050405020304" charset="0"/>
                <a:sym typeface="+mn-ea"/>
              </a:rPr>
              <a:t>)</a:t>
            </a:r>
            <a:r>
              <a:rPr lang="zh-CN" altLang="en-US" sz="2800" b="1">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美，在凝眸处；</a:t>
            </a:r>
            <a:r>
              <a:rPr lang="en-US" altLang="zh-CN" sz="2800" b="1">
                <a:solidFill>
                  <a:srgbClr val="0000CC"/>
                </a:solidFill>
                <a:latin typeface="Times New Roman" panose="02020603050405020304" charset="0"/>
                <a:ea typeface="Times New Roman" panose="02020603050405020304" charset="0"/>
                <a:cs typeface="Times New Roman" panose="02020603050405020304" charset="0"/>
                <a:sym typeface="+mn-ea"/>
              </a:rPr>
              <a:t>(</a:t>
            </a:r>
            <a:r>
              <a:rPr lang="zh-CN" altLang="en-US" sz="2800" b="1">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三</a:t>
            </a:r>
            <a:r>
              <a:rPr lang="en-US" altLang="zh-CN" sz="2800" b="1">
                <a:solidFill>
                  <a:srgbClr val="0000CC"/>
                </a:solidFill>
                <a:latin typeface="Times New Roman" panose="02020603050405020304" charset="0"/>
                <a:ea typeface="Times New Roman" panose="02020603050405020304" charset="0"/>
                <a:cs typeface="Times New Roman" panose="02020603050405020304" charset="0"/>
                <a:sym typeface="+mn-ea"/>
              </a:rPr>
              <a:t>)</a:t>
            </a:r>
            <a:r>
              <a:rPr lang="zh-CN" altLang="en-US" sz="2800" b="1">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美，在你身边。</a:t>
            </a:r>
            <a:endParaRPr lang="zh-CN" altLang="en-US" sz="2800" b="1">
              <a:solidFill>
                <a:srgbClr val="0000CC"/>
              </a:solidFill>
              <a:latin typeface="宋体" panose="02010600030101010101" pitchFamily="2" charset="-122"/>
              <a:ea typeface="宋体" panose="02010600030101010101" pitchFamily="2" charset="-122"/>
              <a:cs typeface="宋体" panose="02010600030101010101" pitchFamily="2" charset="-122"/>
              <a:sym typeface="+mn-ea"/>
            </a:endParaRPr>
          </a:p>
          <a:p>
            <a:pPr marL="0" indent="0" algn="l"/>
            <a:endParaRPr lang="zh-CN" altLang="en-US" sz="2400" b="1">
              <a:latin typeface="宋体" panose="02010600030101010101" pitchFamily="2" charset="-122"/>
              <a:ea typeface="宋体" panose="02010600030101010101" pitchFamily="2" charset="-122"/>
              <a:cs typeface="宋体" panose="02010600030101010101" pitchFamily="2" charset="-122"/>
              <a:sym typeface="+mn-ea"/>
            </a:endParaRPr>
          </a:p>
          <a:p>
            <a:pPr marL="0" indent="0" algn="l"/>
            <a:r>
              <a:rPr lang="zh-CN" altLang="en-US" sz="2400" b="1">
                <a:latin typeface="宋体" panose="02010600030101010101" pitchFamily="2" charset="-122"/>
                <a:ea typeface="宋体" panose="02010600030101010101" pitchFamily="2" charset="-122"/>
                <a:cs typeface="宋体" panose="02010600030101010101" pitchFamily="2" charset="-122"/>
                <a:sym typeface="+mn-ea"/>
              </a:rPr>
              <a:t>紧扣话题，以</a:t>
            </a:r>
            <a:r>
              <a:rPr lang="zh-CN" altLang="en-US" sz="2400" b="1">
                <a:latin typeface="Times New Roman" panose="02020603050405020304" charset="0"/>
                <a:ea typeface="Times New Roman" panose="02020603050405020304" charset="0"/>
                <a:cs typeface="Times New Roman" panose="02020603050405020304" charset="0"/>
                <a:sym typeface="+mn-ea"/>
              </a:rPr>
              <a:t>“</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寻觅</a:t>
            </a:r>
            <a:r>
              <a:rPr lang="zh-CN" altLang="en-US" sz="2400" b="1">
                <a:latin typeface="Times New Roman" panose="02020603050405020304" charset="0"/>
                <a:ea typeface="Times New Roman" panose="02020603050405020304" charset="0"/>
                <a:cs typeface="Times New Roman" panose="02020603050405020304" charset="0"/>
                <a:sym typeface="+mn-ea"/>
              </a:rPr>
              <a:t>”</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为线索，通过摄取生活的几个特定的镜头，</a:t>
            </a:r>
            <a:endParaRPr lang="zh-CN" altLang="en-US" sz="2400" b="1">
              <a:latin typeface="宋体" panose="02010600030101010101" pitchFamily="2" charset="-122"/>
              <a:ea typeface="宋体" panose="02010600030101010101" pitchFamily="2" charset="-122"/>
              <a:cs typeface="宋体" panose="02010600030101010101" pitchFamily="2" charset="-122"/>
              <a:sym typeface="+mn-ea"/>
            </a:endParaRPr>
          </a:p>
          <a:p>
            <a:pPr marL="0" indent="0" algn="l"/>
            <a:r>
              <a:rPr lang="zh-CN" altLang="en-US" sz="2400" b="1">
                <a:latin typeface="宋体" panose="02010600030101010101" pitchFamily="2" charset="-122"/>
                <a:ea typeface="宋体" panose="02010600030101010101" pitchFamily="2" charset="-122"/>
                <a:cs typeface="宋体" panose="02010600030101010101" pitchFamily="2" charset="-122"/>
                <a:sym typeface="+mn-ea"/>
              </a:rPr>
              <a:t>用剪贴的形式结构成文，令人耳目一新。</a:t>
            </a:r>
            <a:endParaRPr lang="zh-CN" altLang="en-US" sz="2400" b="1"/>
          </a:p>
        </p:txBody>
      </p:sp>
      <p:sp>
        <p:nvSpPr>
          <p:cNvPr id="4" name="文本框 3"/>
          <p:cNvSpPr txBox="1"/>
          <p:nvPr/>
        </p:nvSpPr>
        <p:spPr>
          <a:xfrm>
            <a:off x="395605" y="3716655"/>
            <a:ext cx="7701280" cy="518160"/>
          </a:xfrm>
          <a:prstGeom prst="rect">
            <a:avLst/>
          </a:prstGeom>
          <a:noFill/>
        </p:spPr>
        <p:txBody>
          <a:bodyPr wrap="none" rtlCol="0" anchor="t">
            <a:spAutoFit/>
          </a:bodyPr>
          <a:lstStyle/>
          <a:p>
            <a:pPr marL="0" indent="0" algn="l"/>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如《跟美丽捉迷藏》， 使用了小标题式的结构</a:t>
            </a:r>
            <a:r>
              <a:rPr lang="zh-CN" altLang="en-US">
                <a:latin typeface="Times New Roman" panose="02020603050405020304" charset="0"/>
                <a:ea typeface="Times New Roman" panose="02020603050405020304" charset="0"/>
                <a:cs typeface="Times New Roman" panose="02020603050405020304" charset="0"/>
                <a:sym typeface="+mn-ea"/>
              </a:rPr>
              <a:t>：</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amond(in)">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0385" y="1700530"/>
            <a:ext cx="7475855" cy="3550920"/>
          </a:xfrm>
          <a:prstGeom prst="rect">
            <a:avLst/>
          </a:prstGeom>
          <a:noFill/>
          <a:ln w="9525">
            <a:noFill/>
            <a:miter/>
          </a:ln>
        </p:spPr>
        <p:txBody>
          <a:bodyPr wrap="square">
            <a:spAutoFit/>
          </a:bodyPr>
          <a:lstStyle/>
          <a:p>
            <a:pPr marL="0" indent="0" algn="l"/>
            <a:endParaRPr lang="zh-CN" altLang="en-US" sz="1050" b="0" u="none">
              <a:latin typeface="宋体" panose="02010600030101010101" pitchFamily="2" charset="-122"/>
              <a:ea typeface="宋体" panose="02010600030101010101" pitchFamily="2" charset="-122"/>
              <a:cs typeface="宋体" panose="02010600030101010101" pitchFamily="2" charset="-122"/>
            </a:endParaRPr>
          </a:p>
          <a:p>
            <a:pPr marL="0" indent="0" algn="l"/>
            <a:endParaRPr lang="zh-CN" altLang="en-US" sz="2400" b="1" u="none">
              <a:latin typeface="宋体" panose="02010600030101010101" pitchFamily="2" charset="-122"/>
              <a:ea typeface="宋体" panose="02010600030101010101" pitchFamily="2" charset="-122"/>
              <a:cs typeface="宋体" panose="02010600030101010101" pitchFamily="2" charset="-122"/>
            </a:endParaRPr>
          </a:p>
          <a:p>
            <a:pPr marL="0" indent="0" algn="l"/>
            <a:r>
              <a:rPr lang="zh-CN" altLang="en-US" sz="3200" b="1" u="none">
                <a:latin typeface="宋体" panose="02010600030101010101" pitchFamily="2" charset="-122"/>
                <a:ea typeface="宋体" panose="02010600030101010101" pitchFamily="2" charset="-122"/>
                <a:cs typeface="宋体" panose="02010600030101010101" pitchFamily="2" charset="-122"/>
              </a:rPr>
              <a:t>名作举例</a:t>
            </a:r>
            <a:r>
              <a:rPr lang="en-US" altLang="zh-CN" sz="3200" b="1" u="none">
                <a:latin typeface="宋体" panose="02010600030101010101" pitchFamily="2" charset="-122"/>
                <a:ea typeface="宋体" panose="02010600030101010101" pitchFamily="2" charset="-122"/>
                <a:cs typeface="宋体" panose="02010600030101010101" pitchFamily="2" charset="-122"/>
              </a:rPr>
              <a:t>—— </a:t>
            </a:r>
            <a:r>
              <a:rPr lang="zh-CN" altLang="en-US" sz="3200" b="1" u="none">
                <a:latin typeface="宋体" panose="02010600030101010101" pitchFamily="2" charset="-122"/>
                <a:ea typeface="宋体" panose="02010600030101010101" pitchFamily="2" charset="-122"/>
                <a:cs typeface="宋体" panose="02010600030101010101" pitchFamily="2" charset="-122"/>
              </a:rPr>
              <a:t>朱自清先生的</a:t>
            </a:r>
            <a:r>
              <a:rPr lang="en-US" altLang="zh-CN" sz="3200" b="1" u="none">
                <a:latin typeface="宋体" panose="02010600030101010101" pitchFamily="2" charset="-122"/>
                <a:ea typeface="宋体" panose="02010600030101010101" pitchFamily="2" charset="-122"/>
                <a:cs typeface="宋体" panose="02010600030101010101" pitchFamily="2" charset="-122"/>
              </a:rPr>
              <a:t>《</a:t>
            </a:r>
            <a:r>
              <a:rPr lang="zh-CN" altLang="en-US" sz="3200" b="1" u="none">
                <a:latin typeface="宋体" panose="02010600030101010101" pitchFamily="2" charset="-122"/>
                <a:ea typeface="宋体" panose="02010600030101010101" pitchFamily="2" charset="-122"/>
                <a:cs typeface="宋体" panose="02010600030101010101" pitchFamily="2" charset="-122"/>
              </a:rPr>
              <a:t>春</a:t>
            </a:r>
            <a:r>
              <a:rPr lang="en-US" altLang="zh-CN" sz="3200" b="1" u="none">
                <a:latin typeface="宋体" panose="02010600030101010101" pitchFamily="2" charset="-122"/>
                <a:ea typeface="宋体" panose="02010600030101010101" pitchFamily="2" charset="-122"/>
                <a:cs typeface="宋体" panose="02010600030101010101" pitchFamily="2" charset="-122"/>
              </a:rPr>
              <a:t>》</a:t>
            </a:r>
            <a:endParaRPr lang="en-US" altLang="zh-CN" sz="3200" b="1" u="none">
              <a:latin typeface="宋体" panose="02010600030101010101" pitchFamily="2" charset="-122"/>
              <a:ea typeface="宋体" panose="02010600030101010101" pitchFamily="2" charset="-122"/>
              <a:cs typeface="宋体" panose="02010600030101010101" pitchFamily="2" charset="-122"/>
            </a:endParaRPr>
          </a:p>
          <a:p>
            <a:pPr marL="0" indent="0" algn="l"/>
            <a:r>
              <a:rPr lang="zh-CN" altLang="en-US" sz="3200" b="1" u="none">
                <a:latin typeface="宋体" panose="02010600030101010101" pitchFamily="2" charset="-122"/>
                <a:ea typeface="宋体" panose="02010600030101010101" pitchFamily="2" charset="-122"/>
                <a:cs typeface="宋体" panose="02010600030101010101" pitchFamily="2" charset="-122"/>
              </a:rPr>
              <a:t>作者把春景分为五类，即</a:t>
            </a:r>
            <a:r>
              <a:rPr lang="zh-CN" altLang="en-US" sz="3200" b="1" u="none">
                <a:solidFill>
                  <a:srgbClr val="FF0000"/>
                </a:solidFill>
                <a:latin typeface="宋体" panose="02010600030101010101" pitchFamily="2" charset="-122"/>
                <a:ea typeface="宋体" panose="02010600030101010101" pitchFamily="2" charset="-122"/>
                <a:cs typeface="宋体" panose="02010600030101010101" pitchFamily="2" charset="-122"/>
              </a:rPr>
              <a:t>春草图、春花图、春风图、春雨图、迎春图。</a:t>
            </a:r>
            <a:endParaRPr lang="zh-CN" altLang="en-US" sz="3200" b="1" u="none">
              <a:solidFill>
                <a:srgbClr val="FF0000"/>
              </a:solidFill>
              <a:latin typeface="宋体" panose="02010600030101010101" pitchFamily="2" charset="-122"/>
              <a:ea typeface="宋体" panose="02010600030101010101" pitchFamily="2" charset="-122"/>
              <a:cs typeface="宋体" panose="02010600030101010101" pitchFamily="2" charset="-122"/>
            </a:endParaRPr>
          </a:p>
          <a:p>
            <a:pPr marL="0" indent="0" algn="l"/>
            <a:r>
              <a:rPr lang="zh-CN" altLang="en-US" sz="3200" b="1" u="none">
                <a:latin typeface="宋体" panose="02010600030101010101" pitchFamily="2" charset="-122"/>
                <a:ea typeface="宋体" panose="02010600030101010101" pitchFamily="2" charset="-122"/>
                <a:cs typeface="宋体" panose="02010600030101010101" pitchFamily="2" charset="-122"/>
              </a:rPr>
              <a:t>然后层层描写，用一幅幅优美的画面从不同的角度表现春天的特点。</a:t>
            </a:r>
            <a:endParaRPr lang="zh-CN" altLang="en-US" sz="3200" b="1" u="none">
              <a:latin typeface="宋体" panose="02010600030101010101" pitchFamily="2" charset="-122"/>
              <a:ea typeface="宋体" panose="02010600030101010101" pitchFamily="2" charset="-122"/>
              <a:cs typeface="宋体" panose="02010600030101010101" pitchFamily="2" charset="-122"/>
            </a:endParaRPr>
          </a:p>
          <a:p>
            <a:endParaRPr lang="zh-CN" altLang="en-US" sz="3200" b="1"/>
          </a:p>
        </p:txBody>
      </p:sp>
      <p:sp>
        <p:nvSpPr>
          <p:cNvPr id="2" name="文本框 1"/>
          <p:cNvSpPr txBox="1"/>
          <p:nvPr/>
        </p:nvSpPr>
        <p:spPr>
          <a:xfrm>
            <a:off x="179705" y="332105"/>
            <a:ext cx="3840480" cy="640080"/>
          </a:xfrm>
          <a:prstGeom prst="rect">
            <a:avLst/>
          </a:prstGeom>
          <a:noFill/>
        </p:spPr>
        <p:txBody>
          <a:bodyPr wrap="none" rtlCol="0" anchor="t">
            <a:spAutoFit/>
          </a:bodyPr>
          <a:lstStyle/>
          <a:p>
            <a:r>
              <a:rPr lang="zh-CN" altLang="en-US" sz="3600" b="1">
                <a:solidFill>
                  <a:srgbClr val="FF0000"/>
                </a:solidFill>
                <a:latin typeface="黑体" panose="02010609060101010101" charset="-122"/>
                <a:ea typeface="黑体" panose="02010609060101010101" charset="-122"/>
                <a:cs typeface="宋体" panose="02010600030101010101" pitchFamily="2" charset="-122"/>
                <a:sym typeface="+mn-ea"/>
              </a:rPr>
              <a:t>（三）按内容分类</a:t>
            </a:r>
            <a:endParaRPr lang="zh-CN" altLang="en-US"/>
          </a:p>
        </p:txBody>
      </p:sp>
      <p:sp>
        <p:nvSpPr>
          <p:cNvPr id="3" name="文本框 2"/>
          <p:cNvSpPr txBox="1"/>
          <p:nvPr/>
        </p:nvSpPr>
        <p:spPr>
          <a:xfrm>
            <a:off x="4139565" y="260350"/>
            <a:ext cx="5161280" cy="1371600"/>
          </a:xfrm>
          <a:prstGeom prst="rect">
            <a:avLst/>
          </a:prstGeom>
          <a:noFill/>
        </p:spPr>
        <p:txBody>
          <a:bodyPr wrap="none" rtlCol="0" anchor="t">
            <a:spAutoFit/>
          </a:bodyPr>
          <a:lstStyle/>
          <a:p>
            <a:r>
              <a:rPr lang="zh-CN" altLang="en-US" sz="2800" b="1">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主体部分打破时间、空间顺序，</a:t>
            </a:r>
            <a:endParaRPr lang="zh-CN" altLang="en-US" sz="2800" b="1">
              <a:solidFill>
                <a:srgbClr val="0000CC"/>
              </a:solidFill>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800" b="1">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只从</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内容的表达</a:t>
            </a:r>
            <a:r>
              <a:rPr lang="zh-CN" altLang="en-US" sz="2800" b="1">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上来分类，</a:t>
            </a:r>
            <a:endParaRPr lang="zh-CN" altLang="en-US" sz="2800" b="1">
              <a:solidFill>
                <a:srgbClr val="0000CC"/>
              </a:solidFill>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800" b="1">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然后</a:t>
            </a:r>
            <a:r>
              <a:rPr lang="zh-CN" altLang="en-US" sz="2800" b="1" u="wavyHeavy">
                <a:solidFill>
                  <a:srgbClr val="0000CC"/>
                </a:solidFill>
                <a:uFill>
                  <a:solidFill>
                    <a:srgbClr val="C00000"/>
                  </a:solidFill>
                </a:uFill>
                <a:latin typeface="宋体" panose="02010600030101010101" pitchFamily="2" charset="-122"/>
                <a:ea typeface="宋体" panose="02010600030101010101" pitchFamily="2" charset="-122"/>
                <a:cs typeface="宋体" panose="02010600030101010101" pitchFamily="2" charset="-122"/>
                <a:sym typeface="+mn-ea"/>
              </a:rPr>
              <a:t>逐层</a:t>
            </a:r>
            <a:r>
              <a:rPr lang="zh-CN" altLang="en-US" sz="2800" b="1">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描述。</a:t>
            </a:r>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58495" y="1098550"/>
            <a:ext cx="7586345" cy="1371600"/>
          </a:xfrm>
          <a:prstGeom prst="rect">
            <a:avLst/>
          </a:prstGeom>
          <a:noFill/>
        </p:spPr>
        <p:txBody>
          <a:bodyPr wrap="square" rtlCol="0">
            <a:spAutoFit/>
          </a:bodyPr>
          <a:lstStyle/>
          <a:p>
            <a:r>
              <a:rPr lang="zh-CN" altLang="en-US" sz="2800" b="1">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主体部分就是按内容来分类，即把生活分为</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“酸”、“甜”、“苦”、“辣”</a:t>
            </a:r>
            <a:r>
              <a:rPr lang="zh-CN" altLang="en-US" sz="2800" b="1">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四类，每类用一个</a:t>
            </a:r>
            <a:r>
              <a:rPr lang="zh-CN" altLang="en-US" sz="2800" b="1" u="wavyDbl">
                <a:solidFill>
                  <a:srgbClr val="0000CC"/>
                </a:solidFill>
                <a:uFill>
                  <a:solidFill>
                    <a:srgbClr val="FF0000"/>
                  </a:solidFill>
                </a:uFill>
                <a:latin typeface="宋体" panose="02010600030101010101" pitchFamily="2" charset="-122"/>
                <a:ea typeface="宋体" panose="02010600030101010101" pitchFamily="2" charset="-122"/>
                <a:cs typeface="宋体" panose="02010600030101010101" pitchFamily="2" charset="-122"/>
                <a:sym typeface="+mn-ea"/>
              </a:rPr>
              <a:t>生活片段</a:t>
            </a:r>
            <a:r>
              <a:rPr lang="zh-CN" altLang="en-US" sz="2800" b="1">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去表现。</a:t>
            </a:r>
            <a:endParaRPr lang="zh-CN" altLang="en-US"/>
          </a:p>
        </p:txBody>
      </p:sp>
      <p:sp>
        <p:nvSpPr>
          <p:cNvPr id="4" name="文本框 3"/>
          <p:cNvSpPr txBox="1"/>
          <p:nvPr/>
        </p:nvSpPr>
        <p:spPr>
          <a:xfrm>
            <a:off x="1043940" y="620395"/>
            <a:ext cx="6939280" cy="518160"/>
          </a:xfrm>
          <a:prstGeom prst="rect">
            <a:avLst/>
          </a:prstGeom>
          <a:noFill/>
        </p:spPr>
        <p:txBody>
          <a:bodyPr wrap="none" rtlCol="0" anchor="t">
            <a:spAutoFit/>
          </a:bodyPr>
          <a:lstStyle/>
          <a:p>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学生作品——如写《这就是生活》这个题目</a:t>
            </a:r>
            <a:endPar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702945" y="3140710"/>
            <a:ext cx="7383780" cy="2225040"/>
          </a:xfrm>
          <a:prstGeom prst="rect">
            <a:avLst/>
          </a:prstGeom>
          <a:noFill/>
        </p:spPr>
        <p:txBody>
          <a:bodyPr wrap="square" rtlCol="0" anchor="t">
            <a:spAutoFit/>
          </a:bodyPr>
          <a:lstStyle/>
          <a:p>
            <a:r>
              <a:rPr lang="zh-CN" altLang="en-US" sz="2800" b="1">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又如写</a:t>
            </a: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真诚</a:t>
            </a: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这个题目，</a:t>
            </a:r>
            <a:endParaRPr lang="zh-CN" altLang="en-US" sz="2800" b="1">
              <a:solidFill>
                <a:srgbClr val="0000CC"/>
              </a:solidFill>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“爸爸真诚的鼓励”、</a:t>
            </a:r>
            <a:endPar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“老师真诚的批评”、</a:t>
            </a:r>
            <a:endPar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“朋友真诚的祝福”，</a:t>
            </a:r>
            <a:endPar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800" b="1">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三个材料，三个角度，从而丰富了文题的内涵。</a:t>
            </a:r>
            <a:endParaRPr lang="zh-CN" altLang="en-US" sz="2800" b="1">
              <a:solidFill>
                <a:srgbClr val="0000CC"/>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strVal val="#ppt_w*0.70"/>
                                          </p:val>
                                        </p:tav>
                                        <p:tav tm="100000">
                                          <p:val>
                                            <p:strVal val="#ppt_w"/>
                                          </p:val>
                                        </p:tav>
                                      </p:tavLst>
                                    </p:anim>
                                    <p:anim calcmode="lin" valueType="num">
                                      <p:cBhvr>
                                        <p:cTn id="15" dur="1000" fill="hold"/>
                                        <p:tgtEl>
                                          <p:spTgt spid="2"/>
                                        </p:tgtEl>
                                        <p:attrNameLst>
                                          <p:attrName>ppt_h</p:attrName>
                                        </p:attrNameLst>
                                      </p:cBhvr>
                                      <p:tavLst>
                                        <p:tav tm="0">
                                          <p:val>
                                            <p:strVal val="#ppt_h"/>
                                          </p:val>
                                        </p:tav>
                                        <p:tav tm="100000">
                                          <p:val>
                                            <p:strVal val="#ppt_h"/>
                                          </p:val>
                                        </p:tav>
                                      </p:tavLst>
                                    </p:anim>
                                    <p:animEffect transition="in" filter="fade">
                                      <p:cBhvr>
                                        <p:cTn id="16"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60" y="980440"/>
            <a:ext cx="8714740" cy="4785360"/>
          </a:xfrm>
          <a:prstGeom prst="rect">
            <a:avLst/>
          </a:prstGeom>
          <a:noFill/>
          <a:ln w="9525">
            <a:noFill/>
            <a:miter/>
          </a:ln>
        </p:spPr>
        <p:txBody>
          <a:bodyPr wrap="square">
            <a:spAutoFit/>
          </a:bodyPr>
          <a:lstStyle/>
          <a:p>
            <a:pPr marL="0" indent="0" algn="l"/>
            <a:r>
              <a:rPr lang="zh-CN" altLang="en-US" sz="2800" b="1" u="none">
                <a:solidFill>
                  <a:srgbClr val="0000CC"/>
                </a:solidFill>
                <a:latin typeface="宋体" panose="02010600030101010101" pitchFamily="2" charset="-122"/>
                <a:ea typeface="宋体" panose="02010600030101010101" pitchFamily="2" charset="-122"/>
                <a:cs typeface="宋体" panose="02010600030101010101" pitchFamily="2" charset="-122"/>
              </a:rPr>
              <a:t>运用“分类结构法”时，在书写上常有两种形式。</a:t>
            </a:r>
            <a:endParaRPr lang="zh-CN" altLang="en-US" sz="2800" b="1" u="none">
              <a:solidFill>
                <a:srgbClr val="0000CC"/>
              </a:solidFill>
              <a:latin typeface="宋体" panose="02010600030101010101" pitchFamily="2" charset="-122"/>
              <a:ea typeface="宋体" panose="02010600030101010101" pitchFamily="2" charset="-122"/>
              <a:cs typeface="宋体" panose="02010600030101010101" pitchFamily="2" charset="-122"/>
            </a:endParaRPr>
          </a:p>
          <a:p>
            <a:pPr marL="0" indent="0" algn="l"/>
            <a:r>
              <a:rPr lang="zh-CN" altLang="en-US" sz="2800" b="1" u="none">
                <a:solidFill>
                  <a:srgbClr val="0000CC"/>
                </a:solidFill>
                <a:latin typeface="宋体" panose="02010600030101010101" pitchFamily="2" charset="-122"/>
                <a:ea typeface="宋体" panose="02010600030101010101" pitchFamily="2" charset="-122"/>
                <a:cs typeface="宋体" panose="02010600030101010101" pitchFamily="2" charset="-122"/>
              </a:rPr>
              <a:t>（一）给每一层加个小标题，如前面提到的以“酸”、“甜”、“苦”、“辣”为小标题，内容十分明确。</a:t>
            </a:r>
            <a:endParaRPr lang="zh-CN" altLang="en-US" sz="2800" b="1" u="none">
              <a:solidFill>
                <a:srgbClr val="0000CC"/>
              </a:solidFill>
              <a:latin typeface="宋体" panose="02010600030101010101" pitchFamily="2" charset="-122"/>
              <a:ea typeface="宋体" panose="02010600030101010101" pitchFamily="2" charset="-122"/>
              <a:cs typeface="宋体" panose="02010600030101010101" pitchFamily="2" charset="-122"/>
            </a:endParaRPr>
          </a:p>
          <a:p>
            <a:pPr marL="0" indent="0" algn="l"/>
            <a:r>
              <a:rPr lang="zh-CN" altLang="en-US" sz="2800" b="1" u="none">
                <a:solidFill>
                  <a:srgbClr val="0000CC"/>
                </a:solidFill>
                <a:latin typeface="宋体" panose="02010600030101010101" pitchFamily="2" charset="-122"/>
                <a:ea typeface="宋体" panose="02010600030101010101" pitchFamily="2" charset="-122"/>
                <a:cs typeface="宋体" panose="02010600030101010101" pitchFamily="2" charset="-122"/>
              </a:rPr>
              <a:t>（二）各层之间无明显的标记，只在每层的开头一句中使用带有明显标志色彩的词语，以显示不同的层次。</a:t>
            </a:r>
            <a:r>
              <a:rPr lang="zh-CN" altLang="en-US" sz="2800" b="1" u="none">
                <a:solidFill>
                  <a:schemeClr val="tx1"/>
                </a:solidFill>
                <a:effectLst>
                  <a:outerShdw blurRad="38100" dist="19050" dir="2700000" algn="tl" rotWithShape="0">
                    <a:schemeClr val="dk1">
                      <a:alpha val="40000"/>
                    </a:schemeClr>
                  </a:outerShdw>
                </a:effectLst>
                <a:latin typeface="Times New Roman" panose="02020603050405020304" charset="0"/>
                <a:ea typeface="Times New Roman" panose="02020603050405020304" charset="0"/>
                <a:cs typeface="Times New Roman" panose="02020603050405020304" charset="0"/>
              </a:rPr>
              <a:t>如，中考满分作文</a:t>
            </a:r>
            <a:r>
              <a:rPr lang="en-US" altLang="zh-CN" sz="2800" b="1" u="none">
                <a:solidFill>
                  <a:schemeClr val="tx1"/>
                </a:solidFill>
                <a:effectLst>
                  <a:outerShdw blurRad="38100" dist="19050" dir="2700000" algn="tl" rotWithShape="0">
                    <a:schemeClr val="dk1">
                      <a:alpha val="40000"/>
                    </a:schemeClr>
                  </a:outerShdw>
                </a:effectLst>
                <a:latin typeface="Times New Roman" panose="02020603050405020304" charset="0"/>
                <a:ea typeface="Times New Roman" panose="02020603050405020304" charset="0"/>
                <a:cs typeface="Times New Roman" panose="02020603050405020304" charset="0"/>
              </a:rPr>
              <a:t>《</a:t>
            </a:r>
            <a:r>
              <a:rPr lang="zh-CN" altLang="en-US" sz="2800" b="1" u="none">
                <a:solidFill>
                  <a:schemeClr val="tx1"/>
                </a:solidFill>
                <a:effectLst>
                  <a:outerShdw blurRad="38100" dist="19050" dir="2700000" algn="tl" rotWithShape="0">
                    <a:schemeClr val="dk1">
                      <a:alpha val="40000"/>
                    </a:schemeClr>
                  </a:outerShdw>
                </a:effectLst>
                <a:latin typeface="Times New Roman" panose="02020603050405020304" charset="0"/>
                <a:ea typeface="Times New Roman" panose="02020603050405020304" charset="0"/>
                <a:cs typeface="Times New Roman" panose="02020603050405020304" charset="0"/>
              </a:rPr>
              <a:t>你还会浮躁吗？</a:t>
            </a:r>
            <a:r>
              <a:rPr lang="en-US" altLang="zh-CN" sz="2800" b="1" u="none">
                <a:solidFill>
                  <a:schemeClr val="tx1"/>
                </a:solidFill>
                <a:effectLst>
                  <a:outerShdw blurRad="38100" dist="19050" dir="2700000" algn="tl" rotWithShape="0">
                    <a:schemeClr val="dk1">
                      <a:alpha val="40000"/>
                    </a:schemeClr>
                  </a:outerShdw>
                </a:effectLst>
                <a:latin typeface="Times New Roman" panose="02020603050405020304" charset="0"/>
                <a:ea typeface="Times New Roman" panose="02020603050405020304" charset="0"/>
                <a:cs typeface="Times New Roman" panose="02020603050405020304" charset="0"/>
              </a:rPr>
              <a:t>》</a:t>
            </a:r>
            <a:r>
              <a:rPr lang="zh-CN" altLang="en-US" sz="2800" b="1" u="none">
                <a:solidFill>
                  <a:schemeClr val="tx1"/>
                </a:solidFill>
                <a:effectLst>
                  <a:outerShdw blurRad="38100" dist="19050" dir="2700000" algn="tl" rotWithShape="0">
                    <a:schemeClr val="dk1">
                      <a:alpha val="40000"/>
                    </a:schemeClr>
                  </a:outerShdw>
                </a:effectLst>
                <a:latin typeface="Times New Roman" panose="02020603050405020304" charset="0"/>
                <a:ea typeface="Times New Roman" panose="02020603050405020304" charset="0"/>
                <a:cs typeface="Times New Roman" panose="02020603050405020304" charset="0"/>
              </a:rPr>
              <a:t>，小作者用了三个小排段：“</a:t>
            </a:r>
            <a:r>
              <a:rPr lang="zh-CN" altLang="en-US" sz="2800" b="1" u="none">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你还会浮躁吗？在那大自然的怀抱中。</a:t>
            </a:r>
            <a:r>
              <a:rPr lang="en-US" altLang="zh-CN" sz="2800" b="1" u="none">
                <a:solidFill>
                  <a:schemeClr val="tx1"/>
                </a:solidFill>
                <a:effectLst>
                  <a:outerShdw blurRad="38100" dist="19050" dir="2700000" algn="tl" rotWithShape="0">
                    <a:schemeClr val="dk1">
                      <a:alpha val="40000"/>
                    </a:schemeClr>
                  </a:outerShdw>
                </a:effectLst>
                <a:latin typeface="Times New Roman" panose="02020603050405020304" charset="0"/>
                <a:ea typeface="Times New Roman" panose="02020603050405020304" charset="0"/>
                <a:cs typeface="Times New Roman" panose="02020603050405020304" charset="0"/>
              </a:rPr>
              <a:t>……”“</a:t>
            </a:r>
            <a:r>
              <a:rPr lang="zh-CN" altLang="en-US" sz="2800" b="1" u="none">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你还会浮躁吗？在那抑或清婉抑或豪迈的诗词里。</a:t>
            </a:r>
            <a:r>
              <a:rPr lang="en-US" altLang="zh-CN" sz="2800" b="1" u="none">
                <a:solidFill>
                  <a:schemeClr val="tx1"/>
                </a:solidFill>
                <a:effectLst>
                  <a:outerShdw blurRad="38100" dist="19050" dir="2700000" algn="tl" rotWithShape="0">
                    <a:schemeClr val="dk1">
                      <a:alpha val="40000"/>
                    </a:schemeClr>
                  </a:outerShdw>
                </a:effectLst>
                <a:latin typeface="Times New Roman" panose="02020603050405020304" charset="0"/>
                <a:ea typeface="Times New Roman" panose="02020603050405020304" charset="0"/>
                <a:cs typeface="Times New Roman" panose="02020603050405020304" charset="0"/>
              </a:rPr>
              <a:t>……”“</a:t>
            </a:r>
            <a:r>
              <a:rPr lang="zh-CN" altLang="en-US" sz="2800" b="1" u="none">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你还会浮躁吗？在那历史的年轮里。</a:t>
            </a:r>
            <a:r>
              <a:rPr lang="en-US" altLang="zh-CN" sz="2800" b="1" u="none">
                <a:solidFill>
                  <a:schemeClr val="tx1"/>
                </a:solidFill>
                <a:effectLst>
                  <a:outerShdw blurRad="38100" dist="19050" dir="2700000" algn="tl" rotWithShape="0">
                    <a:schemeClr val="dk1">
                      <a:alpha val="40000"/>
                    </a:schemeClr>
                  </a:outerShdw>
                </a:effectLst>
                <a:latin typeface="Times New Roman" panose="02020603050405020304" charset="0"/>
                <a:ea typeface="Times New Roman" panose="02020603050405020304" charset="0"/>
                <a:cs typeface="Times New Roman" panose="02020603050405020304" charset="0"/>
              </a:rPr>
              <a:t>……”</a:t>
            </a:r>
            <a:r>
              <a:rPr lang="zh-CN" altLang="en-US" sz="2800" b="1" u="none">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把</a:t>
            </a:r>
            <a:r>
              <a:rPr lang="zh-CN" altLang="en-US" sz="2800" b="1" u="none">
                <a:solidFill>
                  <a:schemeClr val="tx1"/>
                </a:solidFill>
                <a:effectLst>
                  <a:outerShdw blurRad="38100" dist="19050" dir="2700000" algn="tl" rotWithShape="0">
                    <a:schemeClr val="dk1">
                      <a:alpha val="40000"/>
                    </a:schemeClr>
                  </a:outerShdw>
                </a:effectLst>
                <a:latin typeface="Times New Roman" panose="02020603050405020304" charset="0"/>
                <a:ea typeface="Times New Roman" panose="02020603050405020304" charset="0"/>
                <a:cs typeface="Times New Roman" panose="02020603050405020304" charset="0"/>
              </a:rPr>
              <a:t>“</a:t>
            </a:r>
            <a:r>
              <a:rPr lang="zh-CN" altLang="en-US" sz="2800" b="1" u="none">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你还会浮躁吗？</a:t>
            </a:r>
            <a:r>
              <a:rPr lang="zh-CN" altLang="en-US" sz="2800" b="1" u="none">
                <a:solidFill>
                  <a:schemeClr val="tx1"/>
                </a:solidFill>
                <a:effectLst>
                  <a:outerShdw blurRad="38100" dist="19050" dir="2700000" algn="tl" rotWithShape="0">
                    <a:schemeClr val="dk1">
                      <a:alpha val="40000"/>
                    </a:schemeClr>
                  </a:outerShdw>
                </a:effectLst>
                <a:latin typeface="Times New Roman" panose="02020603050405020304" charset="0"/>
                <a:ea typeface="Times New Roman" panose="02020603050405020304" charset="0"/>
                <a:cs typeface="Times New Roman" panose="02020603050405020304" charset="0"/>
              </a:rPr>
              <a:t>”</a:t>
            </a:r>
            <a:r>
              <a:rPr lang="zh-CN" altLang="en-US" sz="2800" b="1" u="none">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作为每段的领起句，主线突出。</a:t>
            </a:r>
            <a:endParaRPr lang="zh-CN" altLang="en-US" sz="2800" b="1" u="none">
              <a:solidFill>
                <a:srgbClr val="0000CC"/>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467360" y="188595"/>
            <a:ext cx="1400175" cy="579120"/>
          </a:xfrm>
          <a:prstGeom prst="rect">
            <a:avLst/>
          </a:prstGeom>
          <a:noFill/>
        </p:spPr>
        <p:txBody>
          <a:bodyPr wrap="square" rtlCol="0">
            <a:spAutoFit/>
          </a:bodyPr>
          <a:lstStyle/>
          <a:p>
            <a:r>
              <a:rPr lang="zh-CN" altLang="zh-CN" sz="3200" b="1">
                <a:solidFill>
                  <a:srgbClr val="FF0000"/>
                </a:solidFill>
              </a:rPr>
              <a:t>总结：</a:t>
            </a:r>
            <a:endParaRPr lang="zh-CN" altLang="zh-CN" sz="3200" b="1">
              <a:solidFill>
                <a:srgbClr val="FF0000"/>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175" y="620395"/>
            <a:ext cx="8479155" cy="4236720"/>
          </a:xfrm>
          <a:prstGeom prst="rect">
            <a:avLst/>
          </a:prstGeom>
          <a:noFill/>
          <a:ln w="9525">
            <a:noFill/>
            <a:miter/>
          </a:ln>
        </p:spPr>
        <p:txBody>
          <a:bodyPr wrap="square">
            <a:spAutoFit/>
          </a:bodyPr>
          <a:lstStyle/>
          <a:p>
            <a:pPr marL="0" indent="0" algn="l"/>
            <a:r>
              <a:rPr lang="zh-CN" altLang="en-US" sz="2800" b="1" u="none">
                <a:latin typeface="Times New Roman" panose="02020603050405020304" charset="0"/>
                <a:ea typeface="Times New Roman" panose="02020603050405020304" charset="0"/>
                <a:cs typeface="Times New Roman" panose="02020603050405020304" charset="0"/>
              </a:rPr>
              <a:t>考场作文的结构，宜简明不宜繁杂，</a:t>
            </a:r>
            <a:r>
              <a:rPr lang="zh-CN" altLang="en-US" sz="2800" b="1" u="none">
                <a:latin typeface="宋体" panose="02010600030101010101" pitchFamily="2" charset="-122"/>
                <a:ea typeface="宋体" panose="02010600030101010101" pitchFamily="2" charset="-122"/>
                <a:cs typeface="宋体" panose="02010600030101010101" pitchFamily="2" charset="-122"/>
              </a:rPr>
              <a:t>“分类结构法”正体现了这一点，同时它表达有力，抒情色彩较浓厚且不易跑题，好用，有用，备受阅卷老师的青睐。</a:t>
            </a:r>
            <a:endParaRPr lang="zh-CN" altLang="en-US" sz="2800" b="1" u="none">
              <a:latin typeface="宋体" panose="02010600030101010101" pitchFamily="2" charset="-122"/>
              <a:ea typeface="宋体" panose="02010600030101010101" pitchFamily="2" charset="-122"/>
              <a:cs typeface="宋体" panose="02010600030101010101" pitchFamily="2" charset="-122"/>
            </a:endParaRPr>
          </a:p>
          <a:p>
            <a:pPr marL="0" indent="0" algn="l"/>
            <a:endParaRPr lang="zh-CN" altLang="en-US" sz="2800" b="1" u="none">
              <a:latin typeface="宋体" panose="02010600030101010101" pitchFamily="2" charset="-122"/>
              <a:ea typeface="宋体" panose="02010600030101010101" pitchFamily="2" charset="-122"/>
              <a:cs typeface="宋体" panose="02010600030101010101" pitchFamily="2" charset="-122"/>
            </a:endParaRPr>
          </a:p>
          <a:p>
            <a:pPr marL="0" indent="0" algn="l"/>
            <a:r>
              <a:rPr lang="zh-CN" altLang="en-US" sz="3200" b="1" u="none">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其不易之处是要</a:t>
            </a:r>
            <a:r>
              <a:rPr lang="zh-CN" altLang="en-US" sz="3200" b="1" u="none">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找到三个以上表面内容不同，但有内在联系的角度和材料</a:t>
            </a:r>
            <a:r>
              <a:rPr lang="zh-CN" altLang="en-US" sz="3200" b="1" u="none">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。同时也要有较扎实的语言功底。应注意的问题是，</a:t>
            </a:r>
            <a:r>
              <a:rPr lang="zh-CN" altLang="en-US" sz="3200" b="1" u="none">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分类也不宜太多（三至五个为宜）</a:t>
            </a:r>
            <a:r>
              <a:rPr lang="zh-CN" altLang="en-US" sz="3200" b="1" u="none">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，语言上不要泛泛而谈，</a:t>
            </a:r>
            <a:r>
              <a:rPr lang="zh-CN" altLang="en-US" sz="3200" b="1" u="none">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要有一定的描写。</a:t>
            </a:r>
            <a:endParaRPr lang="zh-CN" altLang="en-US" sz="3200" b="1" u="none">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40385" y="332105"/>
            <a:ext cx="3799205" cy="640080"/>
          </a:xfrm>
          <a:prstGeom prst="rect">
            <a:avLst/>
          </a:prstGeom>
          <a:noFill/>
        </p:spPr>
        <p:txBody>
          <a:bodyPr wrap="square" rtlCol="0" anchor="t">
            <a:spAutoFit/>
          </a:bodyPr>
          <a:lstStyle/>
          <a:p>
            <a:r>
              <a:rPr lang="zh-CN" altLang="en-US" sz="3600" b="1">
                <a:solidFill>
                  <a:schemeClr val="tx1"/>
                </a:solidFill>
                <a:latin typeface="Times New Roman" panose="02020603050405020304" charset="0"/>
                <a:ea typeface="Times New Roman" panose="02020603050405020304" charset="0"/>
                <a:cs typeface="Times New Roman" panose="02020603050405020304" charset="0"/>
                <a:sym typeface="+mn-ea"/>
              </a:rPr>
              <a:t>结构方式</a:t>
            </a: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举例：</a:t>
            </a:r>
            <a:endPar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p:cNvSpPr txBox="1"/>
          <p:nvPr/>
        </p:nvSpPr>
        <p:spPr>
          <a:xfrm>
            <a:off x="251460" y="1124585"/>
            <a:ext cx="8895080" cy="1371600"/>
          </a:xfrm>
          <a:prstGeom prst="rect">
            <a:avLst/>
          </a:prstGeom>
          <a:noFill/>
        </p:spPr>
        <p:txBody>
          <a:bodyPr wrap="none" rtlCol="0" anchor="t">
            <a:spAutoFit/>
          </a:bodyPr>
          <a:lstStyle/>
          <a:p>
            <a:r>
              <a:rPr lang="en-US" altLang="zh-CN" sz="2800" b="1">
                <a:latin typeface="宋体" panose="02010600030101010101" pitchFamily="2" charset="-122"/>
                <a:ea typeface="宋体" panose="02010600030101010101" pitchFamily="2" charset="-122"/>
                <a:cs typeface="宋体" panose="02010600030101010101" pitchFamily="2" charset="-122"/>
                <a:sym typeface="+mn-ea"/>
              </a:rPr>
              <a:t>1</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小排段式。</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即把文章的中心意思分成几个方面来写，</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800" b="1">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每段的开头都使用结构相同的句式</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，使之够成排段式。</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800" b="1">
                <a:latin typeface="宋体" panose="02010600030101010101" pitchFamily="2" charset="-122"/>
                <a:ea typeface="宋体" panose="02010600030101010101" pitchFamily="2" charset="-122"/>
                <a:cs typeface="宋体" panose="02010600030101010101" pitchFamily="2" charset="-122"/>
                <a:sym typeface="+mn-ea"/>
              </a:rPr>
              <a:t>既增强语言气势，又思路清晰。</a:t>
            </a:r>
            <a:endParaRPr lang="zh-CN" altLang="en-US" sz="2800" b="1"/>
          </a:p>
        </p:txBody>
      </p:sp>
      <p:sp>
        <p:nvSpPr>
          <p:cNvPr id="4" name="文本框 3"/>
          <p:cNvSpPr txBox="1"/>
          <p:nvPr/>
        </p:nvSpPr>
        <p:spPr>
          <a:xfrm>
            <a:off x="107315" y="2708910"/>
            <a:ext cx="9072880" cy="1371600"/>
          </a:xfrm>
          <a:prstGeom prst="rect">
            <a:avLst/>
          </a:prstGeom>
          <a:noFill/>
        </p:spPr>
        <p:txBody>
          <a:bodyPr wrap="none" rtlCol="0" anchor="t">
            <a:spAutoFit/>
          </a:bodyPr>
          <a:lstStyle/>
          <a:p>
            <a:r>
              <a:rPr lang="en-US" altLang="zh-CN" sz="2800" b="1">
                <a:solidFill>
                  <a:schemeClr val="tx1"/>
                </a:solidFill>
                <a:latin typeface="Times New Roman" panose="02020603050405020304" charset="0"/>
                <a:ea typeface="Times New Roman" panose="02020603050405020304" charset="0"/>
                <a:cs typeface="Times New Roman" panose="02020603050405020304" charset="0"/>
                <a:sym typeface="+mn-ea"/>
              </a:rPr>
              <a:t>《</a:t>
            </a:r>
            <a:r>
              <a:rPr lang="zh-CN" altLang="en-US" sz="2800" b="1">
                <a:solidFill>
                  <a:schemeClr val="tx1"/>
                </a:solidFill>
                <a:latin typeface="Times New Roman" panose="02020603050405020304" charset="0"/>
                <a:ea typeface="Times New Roman" panose="02020603050405020304" charset="0"/>
                <a:cs typeface="Times New Roman" panose="02020603050405020304" charset="0"/>
                <a:sym typeface="+mn-ea"/>
              </a:rPr>
              <a:t>我生活在挑战中</a:t>
            </a:r>
            <a:r>
              <a:rPr lang="en-US" altLang="zh-CN" sz="2800" b="1">
                <a:solidFill>
                  <a:schemeClr val="tx1"/>
                </a:solidFill>
                <a:latin typeface="Times New Roman" panose="02020603050405020304" charset="0"/>
                <a:ea typeface="Times New Roman" panose="02020603050405020304" charset="0"/>
                <a:cs typeface="Times New Roman" panose="02020603050405020304" charset="0"/>
                <a:sym typeface="+mn-ea"/>
              </a:rPr>
              <a:t>》</a:t>
            </a:r>
            <a:r>
              <a:rPr lang="zh-CN" altLang="en-US" sz="2800" b="1">
                <a:solidFill>
                  <a:schemeClr val="tx1"/>
                </a:solidFill>
                <a:latin typeface="Times New Roman" panose="02020603050405020304" charset="0"/>
                <a:ea typeface="Times New Roman" panose="02020603050405020304" charset="0"/>
                <a:cs typeface="Times New Roman" panose="02020603050405020304" charset="0"/>
                <a:sym typeface="+mn-ea"/>
              </a:rPr>
              <a:t>在开头摆出论点后，</a:t>
            </a:r>
            <a:endParaRPr lang="zh-CN" altLang="en-US" sz="2800" b="1">
              <a:solidFill>
                <a:schemeClr val="tx1"/>
              </a:solidFill>
              <a:latin typeface="Times New Roman" panose="02020603050405020304" charset="0"/>
              <a:ea typeface="Times New Roman" panose="02020603050405020304" charset="0"/>
              <a:cs typeface="Times New Roman" panose="02020603050405020304" charset="0"/>
              <a:sym typeface="+mn-ea"/>
            </a:endParaRPr>
          </a:p>
          <a:p>
            <a:r>
              <a:rPr lang="zh-CN" altLang="en-US" sz="2800" b="1">
                <a:solidFill>
                  <a:schemeClr val="tx1"/>
                </a:solidFill>
                <a:latin typeface="Times New Roman" panose="02020603050405020304" charset="0"/>
                <a:ea typeface="Times New Roman" panose="02020603050405020304" charset="0"/>
                <a:cs typeface="Times New Roman" panose="02020603050405020304" charset="0"/>
                <a:sym typeface="+mn-ea"/>
              </a:rPr>
              <a:t>从</a:t>
            </a:r>
            <a:r>
              <a:rPr lang="zh-CN" altLang="en-US" sz="2800" b="1">
                <a:solidFill>
                  <a:srgbClr val="FF0000"/>
                </a:solidFill>
                <a:latin typeface="Times New Roman" panose="02020603050405020304" charset="0"/>
                <a:ea typeface="Times New Roman" panose="02020603050405020304" charset="0"/>
                <a:cs typeface="Times New Roman" panose="02020603050405020304" charset="0"/>
                <a:sym typeface="+mn-ea"/>
              </a:rPr>
              <a:t>“</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挑战自卑</a:t>
            </a:r>
            <a:r>
              <a:rPr lang="zh-CN" altLang="en-US" sz="2800" b="1">
                <a:solidFill>
                  <a:srgbClr val="FF0000"/>
                </a:solidFill>
                <a:latin typeface="Times New Roman" panose="02020603050405020304" charset="0"/>
                <a:ea typeface="Times New Roman" panose="02020603050405020304" charset="0"/>
                <a:cs typeface="Times New Roman" panose="02020603050405020304" charset="0"/>
                <a:sym typeface="+mn-ea"/>
              </a:rPr>
              <a:t>”</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solidFill>
                  <a:srgbClr val="FF0000"/>
                </a:solidFill>
                <a:latin typeface="Times New Roman" panose="02020603050405020304" charset="0"/>
                <a:ea typeface="Times New Roman" panose="02020603050405020304" charset="0"/>
                <a:cs typeface="Times New Roman" panose="02020603050405020304" charset="0"/>
                <a:sym typeface="+mn-ea"/>
              </a:rPr>
              <a:t>“</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挑战惰性</a:t>
            </a:r>
            <a:r>
              <a:rPr lang="zh-CN" altLang="en-US" sz="2800" b="1">
                <a:solidFill>
                  <a:srgbClr val="FF0000"/>
                </a:solidFill>
                <a:latin typeface="Times New Roman" panose="02020603050405020304" charset="0"/>
                <a:ea typeface="Times New Roman" panose="02020603050405020304" charset="0"/>
                <a:cs typeface="Times New Roman" panose="02020603050405020304" charset="0"/>
                <a:sym typeface="+mn-ea"/>
              </a:rPr>
              <a:t>”</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solidFill>
                  <a:srgbClr val="FF0000"/>
                </a:solidFill>
                <a:latin typeface="Times New Roman" panose="02020603050405020304" charset="0"/>
                <a:ea typeface="Times New Roman" panose="02020603050405020304" charset="0"/>
                <a:cs typeface="Times New Roman" panose="02020603050405020304" charset="0"/>
                <a:sym typeface="+mn-ea"/>
              </a:rPr>
              <a:t>“</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挑战嫉妒心</a:t>
            </a:r>
            <a:r>
              <a:rPr lang="zh-CN" altLang="en-US" sz="2800" b="1">
                <a:solidFill>
                  <a:srgbClr val="FF0000"/>
                </a:solidFill>
                <a:latin typeface="Times New Roman" panose="02020603050405020304" charset="0"/>
                <a:ea typeface="Times New Roman" panose="02020603050405020304" charset="0"/>
                <a:cs typeface="Times New Roman" panose="02020603050405020304" charset="0"/>
                <a:sym typeface="+mn-ea"/>
              </a:rPr>
              <a:t>”</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solidFill>
                  <a:srgbClr val="FF0000"/>
                </a:solidFill>
                <a:latin typeface="Times New Roman" panose="02020603050405020304" charset="0"/>
                <a:ea typeface="Times New Roman" panose="02020603050405020304" charset="0"/>
                <a:cs typeface="Times New Roman" panose="02020603050405020304" charset="0"/>
                <a:sym typeface="+mn-ea"/>
              </a:rPr>
              <a:t>“</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挑战贪念</a:t>
            </a:r>
            <a:r>
              <a:rPr lang="zh-CN" altLang="en-US" sz="2800" b="1">
                <a:solidFill>
                  <a:srgbClr val="FF0000"/>
                </a:solidFill>
                <a:latin typeface="Times New Roman" panose="02020603050405020304" charset="0"/>
                <a:ea typeface="Times New Roman" panose="02020603050405020304" charset="0"/>
                <a:cs typeface="Times New Roman" panose="02020603050405020304" charset="0"/>
                <a:sym typeface="+mn-ea"/>
              </a:rPr>
              <a:t>”</a:t>
            </a:r>
            <a:endParaRPr lang="zh-CN" altLang="en-US" sz="2800" b="1">
              <a:solidFill>
                <a:srgbClr val="FF0000"/>
              </a:solidFill>
              <a:latin typeface="Times New Roman" panose="02020603050405020304" charset="0"/>
              <a:ea typeface="Times New Roman" panose="02020603050405020304" charset="0"/>
              <a:cs typeface="Times New Roman" panose="02020603050405020304" charset="0"/>
              <a:sym typeface="+mn-ea"/>
            </a:endParaRPr>
          </a:p>
          <a:p>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四个角度分层论述了挑战的四种对象。</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323850" y="4292600"/>
            <a:ext cx="5275580" cy="2225040"/>
          </a:xfrm>
          <a:prstGeom prst="rect">
            <a:avLst/>
          </a:prstGeom>
          <a:noFill/>
        </p:spPr>
        <p:txBody>
          <a:bodyPr wrap="none" rtlCol="0" anchor="t">
            <a:spAutoFit/>
          </a:bodyPr>
          <a:lstStyle/>
          <a:p>
            <a:r>
              <a:rPr lang="en-US" altLang="zh-CN" sz="2800" b="1">
                <a:latin typeface="Times New Roman" panose="02020603050405020304" charset="0"/>
                <a:ea typeface="Times New Roman" panose="02020603050405020304" charset="0"/>
                <a:cs typeface="Times New Roman" panose="02020603050405020304" charset="0"/>
                <a:sym typeface="+mn-ea"/>
              </a:rPr>
              <a:t>《</a:t>
            </a:r>
            <a:r>
              <a:rPr lang="zh-CN" altLang="en-US" sz="2800" b="1">
                <a:latin typeface="Times New Roman" panose="02020603050405020304" charset="0"/>
                <a:ea typeface="Times New Roman" panose="02020603050405020304" charset="0"/>
                <a:cs typeface="Times New Roman" panose="02020603050405020304" charset="0"/>
                <a:sym typeface="+mn-ea"/>
              </a:rPr>
              <a:t>美丽心情四季版</a:t>
            </a:r>
            <a:r>
              <a:rPr lang="en-US" altLang="zh-CN" sz="2800" b="1">
                <a:latin typeface="Times New Roman" panose="02020603050405020304" charset="0"/>
                <a:ea typeface="Times New Roman" panose="02020603050405020304" charset="0"/>
                <a:cs typeface="Times New Roman" panose="02020603050405020304" charset="0"/>
                <a:sym typeface="+mn-ea"/>
              </a:rPr>
              <a:t>》</a:t>
            </a:r>
            <a:endParaRPr lang="en-US" altLang="zh-CN" sz="2800" b="1">
              <a:latin typeface="Times New Roman" panose="02020603050405020304" charset="0"/>
              <a:ea typeface="Times New Roman" panose="02020603050405020304" charset="0"/>
              <a:cs typeface="Times New Roman" panose="02020603050405020304" charset="0"/>
              <a:sym typeface="+mn-ea"/>
            </a:endParaRPr>
          </a:p>
          <a:p>
            <a:r>
              <a:rPr lang="zh-CN" altLang="en-US" sz="2800" b="1">
                <a:latin typeface="Times New Roman" panose="02020603050405020304" charset="0"/>
                <a:ea typeface="Times New Roman" panose="02020603050405020304" charset="0"/>
                <a:cs typeface="Times New Roman" panose="02020603050405020304" charset="0"/>
                <a:sym typeface="+mn-ea"/>
              </a:rPr>
              <a:t>春天</a:t>
            </a:r>
            <a:r>
              <a:rPr lang="en-US" altLang="zh-CN" sz="2800" b="1">
                <a:latin typeface="Times New Roman" panose="02020603050405020304" charset="0"/>
                <a:ea typeface="Times New Roman" panose="02020603050405020304" charset="0"/>
                <a:cs typeface="Times New Roman" panose="02020603050405020304" charset="0"/>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纸鸢初飞，春暖花开；</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800" b="1">
                <a:latin typeface="宋体" panose="02010600030101010101" pitchFamily="2" charset="-122"/>
                <a:ea typeface="宋体" panose="02010600030101010101" pitchFamily="2" charset="-122"/>
                <a:cs typeface="宋体" panose="02010600030101010101" pitchFamily="2" charset="-122"/>
                <a:sym typeface="+mn-ea"/>
              </a:rPr>
              <a:t>夏天</a:t>
            </a:r>
            <a:r>
              <a:rPr lang="en-US" altLang="zh-CN" sz="2800" b="1">
                <a:latin typeface="Times New Roman" panose="02020603050405020304" charset="0"/>
                <a:ea typeface="Times New Roman" panose="02020603050405020304" charset="0"/>
                <a:cs typeface="Times New Roman" panose="02020603050405020304" charset="0"/>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小荷初露，蜻蜓点水；</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800" b="1">
                <a:latin typeface="宋体" panose="02010600030101010101" pitchFamily="2" charset="-122"/>
                <a:ea typeface="宋体" panose="02010600030101010101" pitchFamily="2" charset="-122"/>
                <a:cs typeface="宋体" panose="02010600030101010101" pitchFamily="2" charset="-122"/>
                <a:sym typeface="+mn-ea"/>
              </a:rPr>
              <a:t>秋天</a:t>
            </a:r>
            <a:r>
              <a:rPr lang="en-US" altLang="zh-CN" sz="2800" b="1">
                <a:latin typeface="Times New Roman" panose="02020603050405020304" charset="0"/>
                <a:ea typeface="Times New Roman" panose="02020603050405020304" charset="0"/>
                <a:cs typeface="Times New Roman" panose="02020603050405020304" charset="0"/>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稻谷飘香，硕果累累；</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800" b="1">
                <a:latin typeface="宋体" panose="02010600030101010101" pitchFamily="2" charset="-122"/>
                <a:ea typeface="宋体" panose="02010600030101010101" pitchFamily="2" charset="-122"/>
                <a:cs typeface="宋体" panose="02010600030101010101" pitchFamily="2" charset="-122"/>
                <a:sym typeface="+mn-ea"/>
              </a:rPr>
              <a:t>冬天</a:t>
            </a:r>
            <a:r>
              <a:rPr lang="en-US" altLang="zh-CN" sz="2800" b="1">
                <a:latin typeface="Times New Roman" panose="02020603050405020304" charset="0"/>
                <a:ea typeface="Times New Roman" panose="02020603050405020304" charset="0"/>
                <a:cs typeface="Times New Roman" panose="02020603050405020304" charset="0"/>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雪落无声，瑞雪丰年。</a:t>
            </a:r>
            <a:r>
              <a:rPr lang="zh-CN" altLang="en-US">
                <a:latin typeface="宋体" panose="02010600030101010101" pitchFamily="2" charset="-122"/>
                <a:ea typeface="宋体" panose="02010600030101010101" pitchFamily="2" charset="-122"/>
                <a:cs typeface="宋体" panose="02010600030101010101" pitchFamily="2" charset="-122"/>
                <a:sym typeface="+mn-ea"/>
              </a:rPr>
              <a:t> </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ppt_w</p:attrName>
                                        </p:attrNameLst>
                                      </p:cBhvr>
                                      <p:tavLst>
                                        <p:tav tm="0">
                                          <p:val>
                                            <p:strVal val="#ppt_w*0.70"/>
                                          </p:val>
                                        </p:tav>
                                        <p:tav tm="100000">
                                          <p:val>
                                            <p:strVal val="#ppt_w"/>
                                          </p:val>
                                        </p:tav>
                                      </p:tavLst>
                                    </p:anim>
                                    <p:anim calcmode="lin" valueType="num">
                                      <p:cBhvr>
                                        <p:cTn id="15" dur="1000" fill="hold"/>
                                        <p:tgtEl>
                                          <p:spTgt spid="5"/>
                                        </p:tgtEl>
                                        <p:attrNameLst>
                                          <p:attrName>ppt_h</p:attrName>
                                        </p:attrNameLst>
                                      </p:cBhvr>
                                      <p:tavLst>
                                        <p:tav tm="0">
                                          <p:val>
                                            <p:strVal val="#ppt_h"/>
                                          </p:val>
                                        </p:tav>
                                        <p:tav tm="100000">
                                          <p:val>
                                            <p:strVal val="#ppt_h"/>
                                          </p:val>
                                        </p:tav>
                                      </p:tavLst>
                                    </p:anim>
                                    <p:animEffect transition="in" filter="fade">
                                      <p:cBhvr>
                                        <p:cTn id="1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l="-11000" r="-11000"/>
          </a:stretch>
        </a:blipFill>
        <a:effectLst/>
      </p:bgPr>
    </p:bg>
    <p:spTree>
      <p:nvGrpSpPr>
        <p:cNvPr id="1" name=""/>
        <p:cNvGrpSpPr/>
        <p:nvPr/>
      </p:nvGrpSpPr>
      <p:grpSpPr>
        <a:xfrm>
          <a:off x="0" y="0"/>
          <a:ext cx="0" cy="0"/>
          <a:chOff x="0" y="0"/>
          <a:chExt cx="0" cy="0"/>
        </a:xfrm>
      </p:grpSpPr>
      <p:sp>
        <p:nvSpPr>
          <p:cNvPr id="2" name="矩形 1"/>
          <p:cNvSpPr/>
          <p:nvPr/>
        </p:nvSpPr>
        <p:spPr>
          <a:xfrm>
            <a:off x="2285984" y="1500174"/>
            <a:ext cx="4711546" cy="769441"/>
          </a:xfrm>
          <a:prstGeom prst="rect">
            <a:avLst/>
          </a:prstGeom>
        </p:spPr>
        <p:txBody>
          <a:bodyPr wrap="none">
            <a:spAutoFit/>
          </a:bodyPr>
          <a:lstStyle/>
          <a:p>
            <a:r>
              <a:rPr lang="zh-CN" altLang="en-US" sz="4400" b="1" dirty="0"/>
              <a:t>第一讲、如</a:t>
            </a:r>
            <a:r>
              <a:rPr lang="zh-CN" altLang="en-US" sz="4400" b="1" dirty="0" smtClean="0"/>
              <a:t>何审</a:t>
            </a:r>
            <a:r>
              <a:rPr lang="zh-CN" altLang="en-US" sz="4400" b="1" dirty="0"/>
              <a:t>题</a:t>
            </a:r>
            <a:endParaRPr lang="zh-CN" altLang="en-US" sz="4400" b="1"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55650" y="476250"/>
            <a:ext cx="4373880" cy="518160"/>
          </a:xfrm>
          <a:prstGeom prst="rect">
            <a:avLst/>
          </a:prstGeom>
          <a:noFill/>
        </p:spPr>
        <p:txBody>
          <a:bodyPr wrap="none" rtlCol="0" anchor="t">
            <a:spAutoFit/>
          </a:bodyPr>
          <a:lstStyle/>
          <a:p>
            <a:pPr algn="l"/>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、提示段式和总结段式</a:t>
            </a:r>
            <a:r>
              <a:rPr lang="zh-CN" altLang="en-US">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a:latin typeface="宋体" panose="02010600030101010101" pitchFamily="2" charset="-122"/>
                <a:ea typeface="宋体" panose="02010600030101010101" pitchFamily="2" charset="-122"/>
                <a:cs typeface="宋体" panose="02010600030101010101" pitchFamily="2" charset="-122"/>
                <a:sym typeface="+mn-ea"/>
              </a:rPr>
              <a:t>   </a:t>
            </a:r>
            <a:endParaRPr lang="zh-CN" altLang="en-US"/>
          </a:p>
        </p:txBody>
      </p:sp>
      <p:sp>
        <p:nvSpPr>
          <p:cNvPr id="3" name="文本框 2"/>
          <p:cNvSpPr txBox="1"/>
          <p:nvPr/>
        </p:nvSpPr>
        <p:spPr>
          <a:xfrm>
            <a:off x="323215" y="1340485"/>
            <a:ext cx="8869680" cy="1249680"/>
          </a:xfrm>
          <a:prstGeom prst="rect">
            <a:avLst/>
          </a:prstGeom>
          <a:noFill/>
        </p:spPr>
        <p:txBody>
          <a:bodyPr wrap="none" rtlCol="0" anchor="t">
            <a:spAutoFit/>
          </a:bodyPr>
          <a:lstStyle/>
          <a:p>
            <a:r>
              <a:rPr lang="en-US" altLang="zh-CN" sz="28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江南的味道</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a:t>
            </a:r>
            <a:endParaRPr lang="zh-CN" altLang="en-US" b="1">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400" b="1">
                <a:latin typeface="宋体" panose="02010600030101010101" pitchFamily="2" charset="-122"/>
                <a:ea typeface="宋体" panose="02010600030101010101" pitchFamily="2" charset="-122"/>
                <a:cs typeface="宋体" panose="02010600030101010101" pitchFamily="2" charset="-122"/>
                <a:sym typeface="+mn-ea"/>
              </a:rPr>
              <a:t>一、江南的味道是清水的甜味；二、江南的味道是初恋的苦涩；</a:t>
            </a:r>
            <a:endParaRPr lang="zh-CN" altLang="en-US" sz="2400" b="1">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400" b="1">
                <a:latin typeface="宋体" panose="02010600030101010101" pitchFamily="2" charset="-122"/>
                <a:ea typeface="宋体" panose="02010600030101010101" pitchFamily="2" charset="-122"/>
                <a:cs typeface="宋体" panose="02010600030101010101" pitchFamily="2" charset="-122"/>
                <a:sym typeface="+mn-ea"/>
              </a:rPr>
              <a:t>三、江南的味道是离乡的酸痛；四、江南的味道是怜悯的苦楚。 </a:t>
            </a:r>
            <a:endParaRPr lang="zh-CN" altLang="en-US" sz="2400" b="1"/>
          </a:p>
        </p:txBody>
      </p:sp>
      <p:sp>
        <p:nvSpPr>
          <p:cNvPr id="4" name="文本框 3"/>
          <p:cNvSpPr txBox="1"/>
          <p:nvPr/>
        </p:nvSpPr>
        <p:spPr>
          <a:xfrm>
            <a:off x="394970" y="3212465"/>
            <a:ext cx="8717280" cy="1554480"/>
          </a:xfrm>
          <a:prstGeom prst="rect">
            <a:avLst/>
          </a:prstGeom>
          <a:noFill/>
        </p:spPr>
        <p:txBody>
          <a:bodyPr wrap="none" rtlCol="0" anchor="t">
            <a:spAutoFit/>
          </a:bodyPr>
          <a:lstStyle/>
          <a:p>
            <a:pPr algn="l"/>
            <a:r>
              <a:rPr lang="zh-CN" altLang="en-US" sz="3200" b="1">
                <a:solidFill>
                  <a:srgbClr val="0000CC"/>
                </a:solidFill>
                <a:latin typeface="Times New Roman" panose="02020603050405020304" charset="0"/>
                <a:ea typeface="Times New Roman" panose="02020603050405020304" charset="0"/>
                <a:cs typeface="Times New Roman" panose="02020603050405020304" charset="0"/>
                <a:sym typeface="+mn-ea"/>
              </a:rPr>
              <a:t>将每一层次的总括性的话作为独立的单位，</a:t>
            </a:r>
            <a:endParaRPr lang="zh-CN" altLang="en-US" sz="3200" b="1">
              <a:solidFill>
                <a:srgbClr val="0000CC"/>
              </a:solidFill>
              <a:latin typeface="Times New Roman" panose="02020603050405020304" charset="0"/>
              <a:ea typeface="Times New Roman" panose="02020603050405020304" charset="0"/>
              <a:cs typeface="Times New Roman" panose="02020603050405020304" charset="0"/>
              <a:sym typeface="+mn-ea"/>
            </a:endParaRPr>
          </a:p>
          <a:p>
            <a:pPr algn="l"/>
            <a:r>
              <a:rPr lang="zh-CN" altLang="en-US" sz="3200" b="1">
                <a:solidFill>
                  <a:srgbClr val="0000CC"/>
                </a:solidFill>
                <a:latin typeface="Times New Roman" panose="02020603050405020304" charset="0"/>
                <a:ea typeface="Times New Roman" panose="02020603050405020304" charset="0"/>
                <a:cs typeface="Times New Roman" panose="02020603050405020304" charset="0"/>
                <a:sym typeface="+mn-ea"/>
              </a:rPr>
              <a:t>                                        </a:t>
            </a:r>
            <a:r>
              <a:rPr lang="zh-CN" altLang="en-US" sz="3200" b="1">
                <a:solidFill>
                  <a:srgbClr val="FF0000"/>
                </a:solidFill>
                <a:latin typeface="Times New Roman" panose="02020603050405020304" charset="0"/>
                <a:ea typeface="Times New Roman" panose="02020603050405020304" charset="0"/>
                <a:cs typeface="Times New Roman" panose="02020603050405020304" charset="0"/>
                <a:sym typeface="+mn-ea"/>
              </a:rPr>
              <a:t>放在前面则为提示段式，</a:t>
            </a:r>
            <a:endParaRPr lang="zh-CN" altLang="en-US" sz="3200" b="1">
              <a:solidFill>
                <a:srgbClr val="FF0000"/>
              </a:solidFill>
              <a:latin typeface="Times New Roman" panose="02020603050405020304" charset="0"/>
              <a:ea typeface="Times New Roman" panose="02020603050405020304" charset="0"/>
              <a:cs typeface="Times New Roman" panose="02020603050405020304" charset="0"/>
              <a:sym typeface="+mn-ea"/>
            </a:endParaRPr>
          </a:p>
          <a:p>
            <a:pPr algn="l"/>
            <a:r>
              <a:rPr lang="zh-CN" altLang="en-US" sz="3200" b="1">
                <a:solidFill>
                  <a:srgbClr val="FF0000"/>
                </a:solidFill>
                <a:latin typeface="Times New Roman" panose="02020603050405020304" charset="0"/>
                <a:ea typeface="Times New Roman" panose="02020603050405020304" charset="0"/>
                <a:cs typeface="Times New Roman" panose="02020603050405020304" charset="0"/>
                <a:sym typeface="+mn-ea"/>
              </a:rPr>
              <a:t>                                        放在后面则为总结段式。</a:t>
            </a:r>
            <a:endParaRPr lang="zh-CN" altLang="en-US" sz="3200" b="1">
              <a:solidFill>
                <a:srgbClr val="FF0000"/>
              </a:solidFill>
              <a:latin typeface="Times New Roman" panose="02020603050405020304" charset="0"/>
              <a:ea typeface="Times New Roman" panose="02020603050405020304" charset="0"/>
              <a:cs typeface="Times New Roman" panose="0202060305040502030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7950" y="260350"/>
            <a:ext cx="9072880" cy="944880"/>
          </a:xfrm>
          <a:prstGeom prst="rect">
            <a:avLst/>
          </a:prstGeom>
          <a:noFill/>
        </p:spPr>
        <p:txBody>
          <a:bodyPr wrap="none" rtlCol="0" anchor="t">
            <a:spAutoFit/>
          </a:bodyPr>
          <a:lstStyle/>
          <a:p>
            <a:pPr marL="0" indent="0" algn="l"/>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3</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、镜头组接式。</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由若干个片断组成，每个片断就像一个</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marL="0" indent="0" algn="l"/>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电影镜头。</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即通过</a:t>
            </a:r>
            <a:r>
              <a:rPr lang="zh-CN" altLang="en-US" sz="2800" b="1">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镜头组合、画面切换及画外音</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的形式。</a:t>
            </a:r>
            <a:endParaRPr lang="zh-CN" altLang="en-US" sz="2800" b="1"/>
          </a:p>
        </p:txBody>
      </p:sp>
      <p:sp>
        <p:nvSpPr>
          <p:cNvPr id="3" name="文本框 2"/>
          <p:cNvSpPr txBox="1"/>
          <p:nvPr/>
        </p:nvSpPr>
        <p:spPr>
          <a:xfrm>
            <a:off x="107950" y="1340485"/>
            <a:ext cx="8606790" cy="5577840"/>
          </a:xfrm>
          <a:prstGeom prst="rect">
            <a:avLst/>
          </a:prstGeom>
          <a:noFill/>
        </p:spPr>
        <p:txBody>
          <a:bodyPr wrap="square" rtlCol="0" anchor="t">
            <a:spAutoFit/>
          </a:bodyPr>
          <a:lstStyle/>
          <a:p>
            <a:r>
              <a:rPr lang="zh-CN" altLang="en-US" sz="2400" b="1"/>
              <a:t>英籍华裔作家韩素音有“自传体”三部曲：</a:t>
            </a:r>
            <a:r>
              <a:rPr lang="zh-CN" altLang="en-US" sz="2400" b="1">
                <a:solidFill>
                  <a:srgbClr val="FF0000"/>
                </a:solidFill>
              </a:rPr>
              <a:t>《伤残的树》、《凋谢的花》、《无鸟的夏天》</a:t>
            </a:r>
            <a:r>
              <a:rPr lang="zh-CN" altLang="en-US" sz="2400" b="1"/>
              <a:t>。三个篇名，如电影分镜头，画面感很强。</a:t>
            </a:r>
            <a:endParaRPr lang="zh-CN" altLang="en-US" sz="2400" b="1"/>
          </a:p>
          <a:p>
            <a:endParaRPr lang="zh-CN" altLang="en-US" sz="2400" b="1"/>
          </a:p>
          <a:p>
            <a:r>
              <a:rPr lang="zh-CN" altLang="en-US" sz="2400" b="1"/>
              <a:t>《秋》用了三个小标题：</a:t>
            </a:r>
            <a:r>
              <a:rPr lang="zh-CN" altLang="en-US" sz="2400" b="1">
                <a:solidFill>
                  <a:srgbClr val="FF0000"/>
                </a:solidFill>
              </a:rPr>
              <a:t>蔚蓝的天空、高飞的小鸟、金黄的树叶。</a:t>
            </a:r>
            <a:r>
              <a:rPr lang="zh-CN" altLang="en-US" sz="2400" b="1"/>
              <a:t>抓住最具代表性的特征，描绘出绚烂多彩的秋之美景。</a:t>
            </a:r>
            <a:endParaRPr lang="zh-CN" altLang="en-US" sz="2400" b="1"/>
          </a:p>
          <a:p>
            <a:endParaRPr lang="zh-CN" altLang="en-US" sz="2400" b="1"/>
          </a:p>
          <a:p>
            <a:r>
              <a:rPr lang="zh-CN" altLang="en-US" sz="2400" b="1"/>
              <a:t>《幽默的校园生活》，小标题是“</a:t>
            </a:r>
            <a:r>
              <a:rPr lang="zh-CN" altLang="en-US" sz="2400" b="1">
                <a:solidFill>
                  <a:srgbClr val="FF0000"/>
                </a:solidFill>
              </a:rPr>
              <a:t>猪题与猪蹄”、“都是电话惹的祸”、“雨后的玩笑”、“站着睡觉”</a:t>
            </a:r>
            <a:r>
              <a:rPr lang="zh-CN" altLang="en-US" sz="2400" b="1"/>
              <a:t>；</a:t>
            </a:r>
            <a:endParaRPr lang="zh-CN" altLang="en-US" sz="2400" b="1"/>
          </a:p>
          <a:p>
            <a:endParaRPr lang="zh-CN" altLang="en-US" sz="2400" b="1"/>
          </a:p>
          <a:p>
            <a:r>
              <a:rPr lang="zh-CN" altLang="en-US" sz="2400" b="1">
                <a:solidFill>
                  <a:schemeClr val="tx1"/>
                </a:solidFill>
              </a:rPr>
              <a:t>《那里留下了我的童年》作者用</a:t>
            </a:r>
            <a:r>
              <a:rPr lang="zh-CN" altLang="en-US" sz="2400" b="1">
                <a:solidFill>
                  <a:srgbClr val="FF0000"/>
                </a:solidFill>
              </a:rPr>
              <a:t>“小树”、“小蚕”、“小故事”、“小风车”</a:t>
            </a:r>
            <a:r>
              <a:rPr lang="zh-CN" altLang="en-US" sz="2400" b="1">
                <a:solidFill>
                  <a:schemeClr val="tx1"/>
                </a:solidFill>
              </a:rPr>
              <a:t>串起全文，写与我一同长大的小树，写让我吓得要死的小蚕，写奶奶给我讲的“从前有座山，……”小故事，写舅舅给我做的漂亮的小风车。用一组典型的镜头再现了我金色的童年，流露了作者对生我养我的小山村的深深依恋。</a:t>
            </a:r>
            <a:endParaRPr lang="zh-CN" altLang="en-US" sz="2400" b="1">
              <a:solidFill>
                <a:schemeClr val="tx1"/>
              </a:solidFill>
            </a:endParaRPr>
          </a:p>
        </p:txBody>
      </p:sp>
      <p:sp>
        <p:nvSpPr>
          <p:cNvPr id="4" name="文本框 3"/>
          <p:cNvSpPr txBox="1"/>
          <p:nvPr/>
        </p:nvSpPr>
        <p:spPr>
          <a:xfrm>
            <a:off x="179705" y="2564765"/>
            <a:ext cx="8552815" cy="1371600"/>
          </a:xfrm>
          <a:prstGeom prst="rect">
            <a:avLst/>
          </a:prstGeom>
          <a:solidFill>
            <a:srgbClr val="FFFF00"/>
          </a:solidFill>
        </p:spPr>
        <p:txBody>
          <a:bodyPr wrap="square" rtlCol="0" anchor="t">
            <a:spAutoFit/>
          </a:bodyPr>
          <a:lstStyle/>
          <a:p>
            <a:r>
              <a:rPr lang="zh-CN" altLang="en-US" sz="2800" b="1">
                <a:solidFill>
                  <a:srgbClr val="0000CC"/>
                </a:solidFill>
              </a:rPr>
              <a:t>镜头体的形式：</a:t>
            </a:r>
            <a:endParaRPr lang="zh-CN" altLang="en-US" sz="2800" b="1">
              <a:solidFill>
                <a:srgbClr val="0000CC"/>
              </a:solidFill>
            </a:endParaRPr>
          </a:p>
          <a:p>
            <a:r>
              <a:rPr lang="zh-CN" altLang="en-US" sz="2800" b="1">
                <a:solidFill>
                  <a:srgbClr val="0000CC"/>
                </a:solidFill>
              </a:rPr>
              <a:t>① 开头——镜头一——镜头二——镜头三——结尾。② 开头——近镜头——远镜头——特写镜头——结尾</a:t>
            </a:r>
            <a:endParaRPr lang="zh-CN" altLang="en-US" sz="2800" b="1">
              <a:solidFill>
                <a:srgbClr val="0000C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970" y="332105"/>
            <a:ext cx="8458835" cy="1371600"/>
          </a:xfrm>
          <a:prstGeom prst="rect">
            <a:avLst/>
          </a:prstGeom>
          <a:noFill/>
        </p:spPr>
        <p:txBody>
          <a:bodyPr wrap="square" rtlCol="0" anchor="t">
            <a:spAutoFit/>
          </a:bodyPr>
          <a:lstStyle/>
          <a:p>
            <a:pPr marL="0" indent="0" algn="l"/>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4</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、日记缀连式。</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就是将若干篇日记缀连起来，既可以迅速勾起我们对精彩生活画面的回忆，有可以避免内容空洞，结构混乱的现象出现。</a:t>
            </a:r>
            <a:endParaRPr lang="zh-CN" altLang="en-US" sz="2800"/>
          </a:p>
        </p:txBody>
      </p:sp>
      <p:sp>
        <p:nvSpPr>
          <p:cNvPr id="4" name="文本框 3"/>
          <p:cNvSpPr txBox="1"/>
          <p:nvPr/>
        </p:nvSpPr>
        <p:spPr>
          <a:xfrm>
            <a:off x="208915" y="1916430"/>
            <a:ext cx="8601075" cy="4362450"/>
          </a:xfrm>
          <a:prstGeom prst="rect">
            <a:avLst/>
          </a:prstGeom>
          <a:noFill/>
        </p:spPr>
        <p:txBody>
          <a:bodyPr wrap="square" rtlCol="0" anchor="t">
            <a:spAutoFit/>
          </a:bodyPr>
          <a:lstStyle/>
          <a:p>
            <a:r>
              <a:rPr lang="zh-CN" altLang="en-US" sz="2800" b="1">
                <a:solidFill>
                  <a:srgbClr val="0000CC"/>
                </a:solidFill>
              </a:rPr>
              <a:t>一般形式是：开头点题——日记一（时间、天气）——日记二（同前）——日记三（同前）——结尾扣题 </a:t>
            </a:r>
            <a:endParaRPr lang="zh-CN" altLang="en-US"/>
          </a:p>
          <a:p>
            <a:r>
              <a:rPr lang="zh-CN" altLang="en-US" sz="2800"/>
              <a:t>《都是考题惹的祸》，文章写的是“我”这个差生在一次数学考试中因很多考题未做对而引起的一连串“麻烦”。三则日记分别写的是</a:t>
            </a:r>
            <a:r>
              <a:rPr lang="zh-CN" altLang="en-US" sz="2800">
                <a:solidFill>
                  <a:srgbClr val="FF0000"/>
                </a:solidFill>
              </a:rPr>
              <a:t>“教室里老师刻薄的批评”、“寝室里同学恶意的讥讽”、“家庭中父母粗暴的责骂”</a:t>
            </a:r>
            <a:r>
              <a:rPr lang="zh-CN" altLang="en-US" sz="2800"/>
              <a:t>。且三则日记巧妙运用“小雨”、“大雨”、“暴风雨”这些有关天气的词语来暗示情节发展，传递作者的心情。这篇文章因布局巧妙、感情真挚而获得了高分。</a:t>
            </a:r>
            <a:endParaRPr lang="zh-CN" altLang="en-US" sz="2800"/>
          </a:p>
        </p:txBody>
      </p:sp>
      <p:sp>
        <p:nvSpPr>
          <p:cNvPr id="5" name="文本框 4"/>
          <p:cNvSpPr txBox="1"/>
          <p:nvPr/>
        </p:nvSpPr>
        <p:spPr>
          <a:xfrm>
            <a:off x="395605" y="6236970"/>
            <a:ext cx="8361680" cy="518160"/>
          </a:xfrm>
          <a:prstGeom prst="rect">
            <a:avLst/>
          </a:prstGeom>
          <a:noFill/>
        </p:spPr>
        <p:txBody>
          <a:bodyPr wrap="none" rtlCol="0" anchor="t">
            <a:spAutoFit/>
          </a:bodyPr>
          <a:lstStyle/>
          <a:p>
            <a:pPr marL="0" indent="0" algn="l"/>
            <a:r>
              <a:rPr lang="zh-CN" altLang="en-US" sz="2800" b="1">
                <a:latin typeface="宋体" panose="02010600030101010101" pitchFamily="2" charset="-122"/>
                <a:ea typeface="宋体" panose="02010600030101010101" pitchFamily="2" charset="-122"/>
                <a:cs typeface="宋体" panose="02010600030101010101" pitchFamily="2" charset="-122"/>
                <a:sym typeface="+mn-ea"/>
              </a:rPr>
              <a:t>另外还有</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诗歌串联式、论证求解式、记者采访式</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等。</a:t>
            </a:r>
            <a:endParaRPr lang="zh-CN" altLang="en-US" sz="2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ppt_w</p:attrName>
                                        </p:attrNameLst>
                                      </p:cBhvr>
                                      <p:tavLst>
                                        <p:tav tm="0">
                                          <p:val>
                                            <p:strVal val="#ppt_w*0.70"/>
                                          </p:val>
                                        </p:tav>
                                        <p:tav tm="100000">
                                          <p:val>
                                            <p:strVal val="#ppt_w"/>
                                          </p:val>
                                        </p:tav>
                                      </p:tavLst>
                                    </p:anim>
                                    <p:anim calcmode="lin" valueType="num">
                                      <p:cBhvr>
                                        <p:cTn id="15" dur="1000" fill="hold"/>
                                        <p:tgtEl>
                                          <p:spTgt spid="5"/>
                                        </p:tgtEl>
                                        <p:attrNameLst>
                                          <p:attrName>ppt_h</p:attrName>
                                        </p:attrNameLst>
                                      </p:cBhvr>
                                      <p:tavLst>
                                        <p:tav tm="0">
                                          <p:val>
                                            <p:strVal val="#ppt_h"/>
                                          </p:val>
                                        </p:tav>
                                        <p:tav tm="100000">
                                          <p:val>
                                            <p:strVal val="#ppt_h"/>
                                          </p:val>
                                        </p:tav>
                                      </p:tavLst>
                                    </p:anim>
                                    <p:animEffect transition="in" filter="fade">
                                      <p:cBhvr>
                                        <p:cTn id="1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95605" y="116205"/>
            <a:ext cx="8453755" cy="822960"/>
          </a:xfrm>
          <a:prstGeom prst="rect">
            <a:avLst/>
          </a:prstGeom>
          <a:noFill/>
          <a:ln w="9525">
            <a:noFill/>
            <a:miter/>
          </a:ln>
        </p:spPr>
        <p:txBody>
          <a:bodyPr wrap="square">
            <a:spAutoFit/>
          </a:bodyPr>
          <a:lstStyle/>
          <a:p>
            <a:pPr marL="0" indent="0" algn="l"/>
            <a:r>
              <a:rPr lang="en-US" altLang="zh-CN" sz="2400" b="1" u="none">
                <a:solidFill>
                  <a:srgbClr val="FF0000"/>
                </a:solidFill>
                <a:latin typeface="Times New Roman" panose="02020603050405020304" charset="0"/>
                <a:ea typeface="Times New Roman" panose="02020603050405020304" charset="0"/>
                <a:cs typeface="Times New Roman" panose="02020603050405020304" charset="0"/>
              </a:rPr>
              <a:t>5</a:t>
            </a:r>
            <a:r>
              <a:rPr lang="zh-CN" altLang="en-US" sz="2400" b="1" u="none">
                <a:solidFill>
                  <a:srgbClr val="FF0000"/>
                </a:solidFill>
                <a:latin typeface="Times New Roman" panose="02020603050405020304" charset="0"/>
                <a:ea typeface="Times New Roman" panose="02020603050405020304" charset="0"/>
                <a:cs typeface="Times New Roman" panose="02020603050405020304" charset="0"/>
              </a:rPr>
              <a:t>、小标题式 </a:t>
            </a:r>
            <a:r>
              <a:rPr lang="zh-CN" altLang="en-US" sz="2400" b="1" u="none">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b="0" u="none">
                <a:latin typeface="Times New Roman" panose="02020603050405020304" charset="0"/>
                <a:ea typeface="Times New Roman" panose="02020603050405020304" charset="0"/>
                <a:cs typeface="Times New Roman" panose="02020603050405020304" charset="0"/>
              </a:rPr>
              <a:t>小标题式有好多种，这里就常见的几种作解读。 </a:t>
            </a:r>
            <a:endParaRPr lang="zh-CN" altLang="en-US" sz="2400" b="0" u="none">
              <a:latin typeface="Times New Roman" panose="02020603050405020304" charset="0"/>
              <a:ea typeface="Times New Roman" panose="02020603050405020304" charset="0"/>
              <a:cs typeface="Times New Roman" panose="02020603050405020304" charset="0"/>
            </a:endParaRPr>
          </a:p>
          <a:p>
            <a:r>
              <a:rPr lang="zh-CN" altLang="en-US" sz="2400" b="0" u="none">
                <a:latin typeface="宋体" panose="02010600030101010101" pitchFamily="2" charset="-122"/>
                <a:ea typeface="宋体" panose="02010600030101010101" pitchFamily="2" charset="-122"/>
                <a:cs typeface="宋体" panose="02010600030101010101" pitchFamily="2" charset="-122"/>
              </a:rPr>
              <a:t> </a:t>
            </a:r>
            <a:endParaRPr lang="zh-CN" altLang="en-US" sz="2400"/>
          </a:p>
        </p:txBody>
      </p:sp>
      <p:sp>
        <p:nvSpPr>
          <p:cNvPr id="2" name="文本框 1"/>
          <p:cNvSpPr txBox="1"/>
          <p:nvPr/>
        </p:nvSpPr>
        <p:spPr>
          <a:xfrm>
            <a:off x="4860290" y="764540"/>
            <a:ext cx="3536315" cy="5943600"/>
          </a:xfrm>
          <a:prstGeom prst="rect">
            <a:avLst/>
          </a:prstGeom>
          <a:noFill/>
        </p:spPr>
        <p:txBody>
          <a:bodyPr wrap="square" rtlCol="0" anchor="t">
            <a:spAutoFit/>
          </a:bodyPr>
          <a:lstStyle/>
          <a:p>
            <a:pPr marL="0" indent="0" algn="l"/>
            <a:r>
              <a:rPr lang="en-US" altLang="zh-CN" sz="2400" b="1">
                <a:solidFill>
                  <a:srgbClr val="0000CC"/>
                </a:solidFill>
                <a:latin typeface="Times New Roman" panose="02020603050405020304" charset="0"/>
                <a:ea typeface="Times New Roman" panose="02020603050405020304" charset="0"/>
                <a:cs typeface="Times New Roman" panose="02020603050405020304" charset="0"/>
                <a:sym typeface="+mn-ea"/>
              </a:rPr>
              <a:t>B、比喻式</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pPr marL="0" indent="0" algn="l"/>
            <a:r>
              <a:rPr lang="zh-CN" altLang="en-US" sz="2400">
                <a:latin typeface="Times New Roman" panose="02020603050405020304" charset="0"/>
                <a:ea typeface="Times New Roman" panose="02020603050405020304" charset="0"/>
                <a:cs typeface="Times New Roman" panose="02020603050405020304" charset="0"/>
                <a:sym typeface="+mn-ea"/>
              </a:rPr>
              <a:t>例：以</a:t>
            </a:r>
            <a:r>
              <a:rPr lang="zh-CN" altLang="en-US" sz="2400">
                <a:solidFill>
                  <a:srgbClr val="FF0000"/>
                </a:solidFill>
                <a:latin typeface="Times New Roman" panose="02020603050405020304" charset="0"/>
                <a:ea typeface="Times New Roman" panose="02020603050405020304" charset="0"/>
                <a:cs typeface="Times New Roman" panose="02020603050405020304" charset="0"/>
                <a:sym typeface="+mn-ea"/>
              </a:rPr>
              <a:t>“</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友善</a:t>
            </a:r>
            <a:r>
              <a:rPr lang="zh-CN" altLang="en-US" sz="2400">
                <a:solidFill>
                  <a:srgbClr val="FF0000"/>
                </a:solidFill>
                <a:latin typeface="Times New Roman" panose="02020603050405020304" charset="0"/>
                <a:ea typeface="Times New Roman" panose="02020603050405020304" charset="0"/>
                <a:cs typeface="Times New Roman" panose="02020603050405020304" charset="0"/>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为话题的</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耕耘友善</a:t>
            </a:r>
            <a:r>
              <a:rPr lang="zh-CN" altLang="en-US" sz="2400">
                <a:solidFill>
                  <a:srgbClr val="FF0000"/>
                </a:solidFill>
                <a:latin typeface="Times New Roman" panose="02020603050405020304" charset="0"/>
                <a:ea typeface="Times New Roman" panose="02020603050405020304" charset="0"/>
                <a:cs typeface="Times New Roman" panose="02020603050405020304" charset="0"/>
                <a:sym typeface="+mn-ea"/>
              </a:rPr>
              <a:t> </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欢乐一片</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中间用了三个小标题：</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花絮一朵——初识友善、花絮二朵——化解仇怨、花絮三朵——连接友谊。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b="0" u="none">
              <a:latin typeface="宋体" panose="02010600030101010101" pitchFamily="2" charset="-122"/>
              <a:ea typeface="宋体" panose="02010600030101010101" pitchFamily="2" charset="-122"/>
              <a:cs typeface="宋体" panose="02010600030101010101" pitchFamily="2" charset="-122"/>
            </a:endParaRPr>
          </a:p>
          <a:p>
            <a:pPr marL="0" indent="0" algn="l"/>
            <a:r>
              <a:rPr lang="zh-CN" altLang="en-US" sz="2400">
                <a:latin typeface="楷体" panose="02010609060101010101" charset="-122"/>
                <a:ea typeface="楷体" panose="02010609060101010101" charset="-122"/>
                <a:cs typeface="Times New Roman" panose="02020603050405020304" charset="0"/>
                <a:sym typeface="+mn-ea"/>
              </a:rPr>
              <a:t>解读：三个小标题，把所写内容比喻成花絮。三朵友善的花絮，组成了一个友善的世界。破折号起到了解释说明的作用。</a:t>
            </a:r>
            <a:r>
              <a:rPr lang="zh-CN" altLang="en-US" sz="2400">
                <a:latin typeface="Times New Roman" panose="02020603050405020304" charset="0"/>
                <a:ea typeface="Times New Roman" panose="02020603050405020304" charset="0"/>
                <a:cs typeface="Times New Roman" panose="02020603050405020304" charset="0"/>
                <a:sym typeface="+mn-ea"/>
              </a:rPr>
              <a:t>运用破折号的还有，如</a:t>
            </a:r>
            <a:r>
              <a:rPr lang="en-US" altLang="zh-CN" sz="2400">
                <a:latin typeface="Times New Roman" panose="02020603050405020304" charset="0"/>
                <a:ea typeface="Times New Roman" panose="02020603050405020304" charset="0"/>
                <a:cs typeface="Times New Roman" panose="02020603050405020304" charset="0"/>
                <a:sym typeface="+mn-ea"/>
              </a:rPr>
              <a:t>《</a:t>
            </a:r>
            <a:r>
              <a:rPr lang="zh-CN" altLang="en-US" sz="2400">
                <a:latin typeface="Times New Roman" panose="02020603050405020304" charset="0"/>
                <a:ea typeface="Times New Roman" panose="02020603050405020304" charset="0"/>
                <a:cs typeface="Times New Roman" panose="02020603050405020304" charset="0"/>
                <a:sym typeface="+mn-ea"/>
              </a:rPr>
              <a:t>友善的微笑</a:t>
            </a:r>
            <a:r>
              <a:rPr lang="en-US" altLang="zh-CN" sz="2400">
                <a:latin typeface="Times New Roman" panose="02020603050405020304" charset="0"/>
                <a:ea typeface="Times New Roman" panose="02020603050405020304" charset="0"/>
                <a:cs typeface="Times New Roman" panose="02020603050405020304" charset="0"/>
                <a:sym typeface="+mn-ea"/>
              </a:rPr>
              <a:t>》</a:t>
            </a:r>
            <a:r>
              <a:rPr lang="zh-CN" altLang="en-US" sz="2400">
                <a:latin typeface="Times New Roman" panose="02020603050405020304" charset="0"/>
                <a:ea typeface="Times New Roman" panose="02020603050405020304" charset="0"/>
                <a:cs typeface="Times New Roman" panose="02020603050405020304" charset="0"/>
                <a:sym typeface="+mn-ea"/>
              </a:rPr>
              <a:t>中</a:t>
            </a:r>
            <a:r>
              <a:rPr lang="zh-CN" altLang="en-US" sz="2400">
                <a:solidFill>
                  <a:srgbClr val="FF0000"/>
                </a:solidFill>
                <a:latin typeface="Times New Roman" panose="02020603050405020304" charset="0"/>
                <a:ea typeface="Times New Roman" panose="02020603050405020304" charset="0"/>
                <a:cs typeface="Times New Roman" panose="02020603050405020304" charset="0"/>
                <a:sym typeface="+mn-ea"/>
              </a:rPr>
              <a:t>“</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笑</a:t>
            </a:r>
            <a:r>
              <a:rPr lang="en-US" altLang="zh-CN" sz="2400">
                <a:solidFill>
                  <a:srgbClr val="FF0000"/>
                </a:solidFill>
                <a:latin typeface="Times New Roman" panose="02020603050405020304" charset="0"/>
                <a:ea typeface="Times New Roman" panose="02020603050405020304" charset="0"/>
                <a:cs typeface="Times New Roman" panose="02020603050405020304" charset="0"/>
                <a:sym typeface="+mn-ea"/>
              </a:rPr>
              <a:t>——</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逗乐了孩子、笑</a:t>
            </a:r>
            <a:r>
              <a:rPr lang="en-US" altLang="zh-CN" sz="2400">
                <a:solidFill>
                  <a:srgbClr val="FF0000"/>
                </a:solidFill>
                <a:latin typeface="Times New Roman" panose="02020603050405020304" charset="0"/>
                <a:ea typeface="Times New Roman" panose="02020603050405020304" charset="0"/>
                <a:cs typeface="Times New Roman" panose="02020603050405020304" charset="0"/>
                <a:sym typeface="+mn-ea"/>
              </a:rPr>
              <a:t>——</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增加了勇气、笑</a:t>
            </a:r>
            <a:r>
              <a:rPr lang="en-US" altLang="zh-CN" sz="2400">
                <a:solidFill>
                  <a:srgbClr val="FF0000"/>
                </a:solidFill>
                <a:latin typeface="Times New Roman" panose="02020603050405020304" charset="0"/>
                <a:ea typeface="Times New Roman" panose="02020603050405020304" charset="0"/>
                <a:cs typeface="Times New Roman" panose="02020603050405020304" charset="0"/>
                <a:sym typeface="+mn-ea"/>
              </a:rPr>
              <a:t>——</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扭转了人生</a:t>
            </a:r>
            <a:r>
              <a:rPr lang="zh-CN" altLang="en-US" sz="2400">
                <a:solidFill>
                  <a:srgbClr val="FF0000"/>
                </a:solidFill>
                <a:latin typeface="Times New Roman" panose="02020603050405020304" charset="0"/>
                <a:ea typeface="Times New Roman" panose="02020603050405020304" charset="0"/>
                <a:cs typeface="Times New Roman" panose="02020603050405020304" charset="0"/>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a:latin typeface="宋体" panose="02010600030101010101" pitchFamily="2" charset="-122"/>
                <a:ea typeface="宋体" panose="02010600030101010101" pitchFamily="2" charset="-122"/>
                <a:cs typeface="宋体" panose="02010600030101010101" pitchFamily="2" charset="-122"/>
                <a:sym typeface="+mn-ea"/>
              </a:rPr>
              <a:t>     </a:t>
            </a:r>
            <a:endParaRPr lang="zh-CN" altLang="en-US"/>
          </a:p>
        </p:txBody>
      </p:sp>
      <p:sp>
        <p:nvSpPr>
          <p:cNvPr id="3" name="文本框 2"/>
          <p:cNvSpPr txBox="1"/>
          <p:nvPr/>
        </p:nvSpPr>
        <p:spPr>
          <a:xfrm>
            <a:off x="323850" y="764540"/>
            <a:ext cx="3707130" cy="5577840"/>
          </a:xfrm>
          <a:prstGeom prst="rect">
            <a:avLst/>
          </a:prstGeom>
          <a:noFill/>
        </p:spPr>
        <p:txBody>
          <a:bodyPr wrap="square" rtlCol="0" anchor="t">
            <a:spAutoFit/>
          </a:bodyPr>
          <a:lstStyle/>
          <a:p>
            <a:pPr marL="0" indent="0" algn="l"/>
            <a:r>
              <a:rPr lang="en-US" altLang="zh-CN" sz="2400" b="1">
                <a:solidFill>
                  <a:srgbClr val="0000CC"/>
                </a:solidFill>
                <a:latin typeface="Times New Roman" panose="02020603050405020304" charset="0"/>
                <a:ea typeface="Times New Roman" panose="02020603050405020304" charset="0"/>
                <a:cs typeface="Times New Roman" panose="02020603050405020304" charset="0"/>
                <a:sym typeface="+mn-ea"/>
              </a:rPr>
              <a:t>A</a:t>
            </a:r>
            <a:r>
              <a:rPr lang="zh-CN" altLang="en-US" sz="2400" b="1">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、对比式</a:t>
            </a:r>
            <a:r>
              <a:rPr lang="zh-CN" altLang="en-US" sz="2400">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b="0" u="none">
              <a:latin typeface="宋体" panose="02010600030101010101" pitchFamily="2" charset="-122"/>
              <a:ea typeface="宋体" panose="02010600030101010101" pitchFamily="2" charset="-122"/>
              <a:cs typeface="宋体" panose="02010600030101010101" pitchFamily="2" charset="-122"/>
            </a:endParaRPr>
          </a:p>
          <a:p>
            <a:pPr marL="0" indent="0" algn="l"/>
            <a:r>
              <a:rPr lang="zh-CN" altLang="en-US" sz="2400">
                <a:latin typeface="Times New Roman" panose="02020603050405020304" charset="0"/>
                <a:ea typeface="Times New Roman" panose="02020603050405020304" charset="0"/>
                <a:cs typeface="Times New Roman" panose="02020603050405020304" charset="0"/>
                <a:sym typeface="+mn-ea"/>
              </a:rPr>
              <a:t>例：以</a:t>
            </a:r>
            <a:r>
              <a:rPr lang="zh-CN" altLang="en-US" sz="2400">
                <a:solidFill>
                  <a:srgbClr val="FF0000"/>
                </a:solidFill>
                <a:latin typeface="Times New Roman" panose="02020603050405020304" charset="0"/>
                <a:ea typeface="Times New Roman" panose="02020603050405020304" charset="0"/>
                <a:cs typeface="Times New Roman" panose="02020603050405020304" charset="0"/>
                <a:sym typeface="+mn-ea"/>
              </a:rPr>
              <a:t>“</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改变</a:t>
            </a:r>
            <a:r>
              <a:rPr lang="zh-CN" altLang="en-US" sz="2400">
                <a:solidFill>
                  <a:srgbClr val="FF0000"/>
                </a:solidFill>
                <a:latin typeface="Times New Roman" panose="02020603050405020304" charset="0"/>
                <a:ea typeface="Times New Roman" panose="02020603050405020304" charset="0"/>
                <a:cs typeface="Times New Roman" panose="02020603050405020304" charset="0"/>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为话题的满分作文</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耳朵</a:t>
            </a:r>
            <a:r>
              <a:rPr lang="zh-CN" altLang="en-US" sz="2400">
                <a:solidFill>
                  <a:srgbClr val="FF0000"/>
                </a:solidFill>
                <a:latin typeface="Times New Roman" panose="02020603050405020304" charset="0"/>
                <a:ea typeface="Times New Roman" panose="02020603050405020304" charset="0"/>
                <a:cs typeface="Times New Roman" panose="02020603050405020304" charset="0"/>
                <a:sym typeface="+mn-ea"/>
              </a:rPr>
              <a:t>“</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挑食</a:t>
            </a:r>
            <a:r>
              <a:rPr lang="zh-CN" altLang="en-US" sz="2400">
                <a:solidFill>
                  <a:srgbClr val="FF0000"/>
                </a:solidFill>
                <a:latin typeface="Times New Roman" panose="02020603050405020304" charset="0"/>
                <a:ea typeface="Times New Roman" panose="02020603050405020304" charset="0"/>
                <a:cs typeface="Times New Roman" panose="02020603050405020304" charset="0"/>
                <a:sym typeface="+mn-ea"/>
              </a:rPr>
              <a:t>”</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中间用了四个小标题：</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变化之一：吃软不吃硬；变化之二：吃麻不吃辣；变化之三：吃肥不吃瘦；变化之四：吃上不吃下。</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b="0" u="none">
              <a:latin typeface="宋体" panose="02010600030101010101" pitchFamily="2" charset="-122"/>
              <a:ea typeface="宋体" panose="02010600030101010101" pitchFamily="2" charset="-122"/>
              <a:cs typeface="宋体" panose="02010600030101010101" pitchFamily="2" charset="-122"/>
            </a:endParaRPr>
          </a:p>
          <a:p>
            <a:pPr marL="0" indent="0" algn="l"/>
            <a:r>
              <a:rPr lang="zh-CN" altLang="en-US" sz="2400">
                <a:latin typeface="楷体" panose="02010609060101010101" charset="-122"/>
                <a:ea typeface="楷体" panose="02010609060101010101" charset="-122"/>
                <a:cs typeface="Times New Roman" panose="02020603050405020304" charset="0"/>
                <a:sym typeface="+mn-ea"/>
              </a:rPr>
              <a:t>解读：精明的考生目光深邃，以耳朵为依托点，每个小标题又用对比的形式讽刺了官僚作风、奉迎折马、金钱至上、欺上瞒下的不良现象，揭示了真话“</a:t>
            </a:r>
            <a:r>
              <a:rPr lang="zh-CN" altLang="en-US" sz="2400">
                <a:latin typeface="楷体" panose="02010609060101010101" charset="-122"/>
                <a:ea typeface="楷体" panose="02010609060101010101" charset="-122"/>
                <a:cs typeface="宋体" panose="02010600030101010101" pitchFamily="2" charset="-122"/>
                <a:sym typeface="+mn-ea"/>
              </a:rPr>
              <a:t>销声匿迹</a:t>
            </a:r>
            <a:r>
              <a:rPr lang="zh-CN" altLang="en-US" sz="2400">
                <a:latin typeface="楷体" panose="02010609060101010101" charset="-122"/>
                <a:ea typeface="楷体" panose="02010609060101010101" charset="-122"/>
                <a:cs typeface="Times New Roman" panose="02020603050405020304" charset="0"/>
                <a:sym typeface="+mn-ea"/>
              </a:rPr>
              <a:t>”</a:t>
            </a:r>
            <a:r>
              <a:rPr lang="zh-CN" altLang="en-US" sz="2400">
                <a:latin typeface="楷体" panose="02010609060101010101" charset="-122"/>
                <a:ea typeface="楷体" panose="02010609060101010101" charset="-122"/>
                <a:cs typeface="宋体" panose="02010600030101010101" pitchFamily="2" charset="-122"/>
                <a:sym typeface="+mn-ea"/>
              </a:rPr>
              <a:t>的原因。</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160" y="692150"/>
            <a:ext cx="9098280" cy="4480560"/>
          </a:xfrm>
          <a:prstGeom prst="rect">
            <a:avLst/>
          </a:prstGeom>
          <a:noFill/>
        </p:spPr>
        <p:txBody>
          <a:bodyPr wrap="square" rtlCol="0" anchor="t">
            <a:spAutoFit/>
          </a:bodyPr>
          <a:lstStyle/>
          <a:p>
            <a:pPr marL="0" indent="0" algn="l"/>
            <a:r>
              <a:rPr lang="en-US" altLang="zh-CN" sz="2400" b="1">
                <a:solidFill>
                  <a:srgbClr val="0000CC"/>
                </a:solidFill>
                <a:latin typeface="Times New Roman" panose="02020603050405020304" charset="0"/>
                <a:ea typeface="Times New Roman" panose="02020603050405020304" charset="0"/>
                <a:cs typeface="Times New Roman" panose="02020603050405020304" charset="0"/>
                <a:sym typeface="+mn-ea"/>
              </a:rPr>
              <a:t>C</a:t>
            </a:r>
            <a:r>
              <a:rPr lang="zh-CN" altLang="en-US" sz="2400" b="1">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、诗句式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pPr marL="0" indent="0" algn="l"/>
            <a:r>
              <a:rPr lang="zh-CN" altLang="en-US" sz="2400">
                <a:latin typeface="Times New Roman" panose="02020603050405020304" charset="0"/>
                <a:ea typeface="Times New Roman" panose="02020603050405020304" charset="0"/>
                <a:cs typeface="Times New Roman" panose="02020603050405020304" charset="0"/>
                <a:sym typeface="+mn-ea"/>
              </a:rPr>
              <a:t>例：以</a:t>
            </a:r>
            <a:r>
              <a:rPr lang="zh-CN" altLang="en-US" sz="2400">
                <a:solidFill>
                  <a:srgbClr val="FF0000"/>
                </a:solidFill>
                <a:latin typeface="Times New Roman" panose="02020603050405020304" charset="0"/>
                <a:ea typeface="Times New Roman" panose="02020603050405020304" charset="0"/>
                <a:cs typeface="Times New Roman" panose="02020603050405020304" charset="0"/>
                <a:sym typeface="+mn-ea"/>
              </a:rPr>
              <a:t>“</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风景</a:t>
            </a:r>
            <a:r>
              <a:rPr lang="zh-CN" altLang="en-US" sz="2400">
                <a:solidFill>
                  <a:srgbClr val="FF0000"/>
                </a:solidFill>
                <a:latin typeface="Times New Roman" panose="02020603050405020304" charset="0"/>
                <a:ea typeface="Times New Roman" panose="02020603050405020304" charset="0"/>
                <a:cs typeface="Times New Roman" panose="02020603050405020304" charset="0"/>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为话题的</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水祭</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中间用了四个小标题：</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风景一：清明时节雨纷纷；风景二：路上行人欲断魂；风景三：借问酒家何处有；风景四：牧童遥指杏花村。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pPr marL="0" indent="0" algn="l"/>
            <a:r>
              <a:rPr lang="zh-CN" altLang="en-US" sz="2400">
                <a:latin typeface="楷体" panose="02010609060101010101" charset="-122"/>
                <a:ea typeface="楷体" panose="02010609060101010101" charset="-122"/>
                <a:cs typeface="Times New Roman" panose="02020603050405020304" charset="0"/>
                <a:sym typeface="+mn-ea"/>
              </a:rPr>
              <a:t>解读：考生四个小标题，巧妙地引用了唐朝杜牧的四句古诗，写了四幅风景，古今对比，正反论证，层层深入，告诉人们水资源的污染破坏状况令人担忧，应该引起人们的高度警惕。</a:t>
            </a:r>
            <a:r>
              <a:rPr lang="zh-CN" altLang="en-US" sz="2400">
                <a:latin typeface="Times New Roman" panose="02020603050405020304" charset="0"/>
                <a:ea typeface="Times New Roman" panose="02020603050405020304" charset="0"/>
                <a:cs typeface="Times New Roman" panose="02020603050405020304" charset="0"/>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a:latin typeface="Times New Roman" panose="02020603050405020304" charset="0"/>
              <a:ea typeface="Times New Roman" panose="02020603050405020304" charset="0"/>
              <a:cs typeface="Times New Roman" panose="02020603050405020304" charset="0"/>
              <a:sym typeface="+mn-ea"/>
            </a:endParaRPr>
          </a:p>
          <a:p>
            <a:r>
              <a:rPr lang="zh-CN" altLang="en-US" sz="2400">
                <a:latin typeface="Times New Roman" panose="02020603050405020304" charset="0"/>
                <a:ea typeface="Times New Roman" panose="02020603050405020304" charset="0"/>
                <a:cs typeface="Times New Roman" panose="02020603050405020304" charset="0"/>
                <a:sym typeface="+mn-ea"/>
              </a:rPr>
              <a:t>例：</a:t>
            </a:r>
            <a:r>
              <a:rPr lang="en-US" altLang="zh-CN" sz="2400">
                <a:solidFill>
                  <a:srgbClr val="FF0000"/>
                </a:solidFill>
                <a:latin typeface="Times New Roman" panose="02020603050405020304" charset="0"/>
                <a:ea typeface="Times New Roman" panose="02020603050405020304" charset="0"/>
                <a:cs typeface="Times New Roman" panose="02020603050405020304" charset="0"/>
                <a:sym typeface="+mn-ea"/>
              </a:rPr>
              <a:t>《</a:t>
            </a:r>
            <a:r>
              <a:rPr lang="zh-CN" altLang="en-US" sz="2400">
                <a:solidFill>
                  <a:srgbClr val="FF0000"/>
                </a:solidFill>
                <a:latin typeface="Times New Roman" panose="02020603050405020304" charset="0"/>
                <a:ea typeface="Times New Roman" panose="02020603050405020304" charset="0"/>
                <a:cs typeface="Times New Roman" panose="02020603050405020304" charset="0"/>
                <a:sym typeface="+mn-ea"/>
              </a:rPr>
              <a:t>掌声又响起来</a:t>
            </a:r>
            <a:r>
              <a:rPr lang="en-US" altLang="zh-CN" sz="2400">
                <a:solidFill>
                  <a:srgbClr val="FF0000"/>
                </a:solidFill>
                <a:latin typeface="Times New Roman" panose="02020603050405020304" charset="0"/>
                <a:ea typeface="Times New Roman" panose="02020603050405020304" charset="0"/>
                <a:cs typeface="Times New Roman" panose="02020603050405020304" charset="0"/>
                <a:sym typeface="+mn-ea"/>
              </a:rPr>
              <a:t>》</a:t>
            </a:r>
            <a:r>
              <a:rPr lang="zh-CN" altLang="en-US" sz="2400">
                <a:latin typeface="Times New Roman" panose="02020603050405020304" charset="0"/>
                <a:ea typeface="Times New Roman" panose="02020603050405020304" charset="0"/>
                <a:cs typeface="Times New Roman" panose="02020603050405020304" charset="0"/>
                <a:sym typeface="+mn-ea"/>
              </a:rPr>
              <a:t>中间三个小标题用了王国维的学习三境界引用的三句词：</a:t>
            </a:r>
            <a:r>
              <a:rPr lang="zh-CN" altLang="en-US" sz="2400" b="1">
                <a:solidFill>
                  <a:srgbClr val="FF0000"/>
                </a:solidFill>
                <a:latin typeface="Times New Roman" panose="02020603050405020304" charset="0"/>
                <a:ea typeface="Times New Roman" panose="02020603050405020304" charset="0"/>
                <a:cs typeface="Times New Roman" panose="02020603050405020304" charset="0"/>
                <a:sym typeface="+mn-ea"/>
              </a:rPr>
              <a:t>昨夜西风凋碧树，独上高楼，望尽天涯路；衣带渐宽终不悔，为伊消得人憔悴；蓦然回首，那从却在灯火阑珊处。</a:t>
            </a:r>
            <a:r>
              <a:rPr lang="zh-CN" altLang="en-US" sz="2400">
                <a:latin typeface="Times New Roman" panose="02020603050405020304" charset="0"/>
                <a:ea typeface="Times New Roman" panose="02020603050405020304" charset="0"/>
                <a:cs typeface="Times New Roman" panose="02020603050405020304" charset="0"/>
                <a:sym typeface="+mn-ea"/>
              </a:rPr>
              <a:t>写自己学习上故事。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830" y="188595"/>
            <a:ext cx="8744585" cy="1920240"/>
          </a:xfrm>
          <a:prstGeom prst="rect">
            <a:avLst/>
          </a:prstGeom>
          <a:noFill/>
        </p:spPr>
        <p:txBody>
          <a:bodyPr wrap="square" rtlCol="0">
            <a:spAutoFit/>
          </a:bodyPr>
          <a:lstStyle/>
          <a:p>
            <a:r>
              <a:rPr lang="en-US" altLang="zh-CN" sz="2400" b="1">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D</a:t>
            </a:r>
            <a:r>
              <a:rPr lang="zh-CN" altLang="en-US" sz="2400" b="1">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a:solidFill>
                  <a:srgbClr val="0000CC"/>
                </a:solidFill>
                <a:latin typeface="Times New Roman" panose="02020603050405020304" charset="0"/>
                <a:ea typeface="Times New Roman" panose="02020603050405020304" charset="0"/>
                <a:cs typeface="Times New Roman" panose="02020603050405020304" charset="0"/>
                <a:sym typeface="+mn-ea"/>
              </a:rPr>
              <a:t>情景式 </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b="1">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Times New Roman" panose="02020603050405020304" charset="0"/>
                <a:ea typeface="Times New Roman" panose="02020603050405020304" charset="0"/>
                <a:cs typeface="Times New Roman" panose="02020603050405020304" charset="0"/>
                <a:sym typeface="+mn-ea"/>
              </a:rPr>
              <a:t>例：以</a:t>
            </a:r>
            <a:r>
              <a:rPr lang="zh-CN" altLang="en-US" sz="2400">
                <a:solidFill>
                  <a:srgbClr val="FF0000"/>
                </a:solidFill>
                <a:latin typeface="Times New Roman" panose="02020603050405020304" charset="0"/>
                <a:ea typeface="Times New Roman" panose="02020603050405020304" charset="0"/>
                <a:cs typeface="Times New Roman" panose="02020603050405020304" charset="0"/>
                <a:sym typeface="+mn-ea"/>
              </a:rPr>
              <a:t>“</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风景</a:t>
            </a:r>
            <a:r>
              <a:rPr lang="zh-CN" altLang="en-US" sz="2400">
                <a:solidFill>
                  <a:srgbClr val="FF0000"/>
                </a:solidFill>
                <a:latin typeface="Times New Roman" panose="02020603050405020304" charset="0"/>
                <a:ea typeface="Times New Roman" panose="02020603050405020304" charset="0"/>
                <a:cs typeface="Times New Roman" panose="02020603050405020304" charset="0"/>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为话题的满分作文</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心弦上痴情的景致</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中间用了四个小标题：</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人去楼空空寂寂、旧日思情情切切、多情伴我咏黄昏、两行热泪肝肠烈。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400">
                <a:latin typeface="楷体" panose="02010609060101010101" charset="-122"/>
                <a:ea typeface="楷体" panose="02010609060101010101" charset="-122"/>
                <a:cs typeface="Times New Roman" panose="02020603050405020304" charset="0"/>
                <a:sym typeface="+mn-ea"/>
              </a:rPr>
              <a:t>解读：作者以抒情主人公的身份让“</a:t>
            </a:r>
            <a:r>
              <a:rPr lang="zh-CN" altLang="en-US" sz="2400">
                <a:latin typeface="楷体" panose="02010609060101010101" charset="-122"/>
                <a:ea typeface="楷体" panose="02010609060101010101" charset="-122"/>
                <a:cs typeface="宋体" panose="02010600030101010101" pitchFamily="2" charset="-122"/>
                <a:sym typeface="+mn-ea"/>
              </a:rPr>
              <a:t>情</a:t>
            </a:r>
            <a:r>
              <a:rPr lang="zh-CN" altLang="en-US" sz="2400">
                <a:latin typeface="楷体" panose="02010609060101010101" charset="-122"/>
                <a:ea typeface="楷体" panose="02010609060101010101" charset="-122"/>
                <a:cs typeface="Times New Roman" panose="02020603050405020304" charset="0"/>
                <a:sym typeface="+mn-ea"/>
              </a:rPr>
              <a:t>”</a:t>
            </a:r>
            <a:r>
              <a:rPr lang="zh-CN" altLang="en-US" sz="2400">
                <a:latin typeface="楷体" panose="02010609060101010101" charset="-122"/>
                <a:ea typeface="楷体" panose="02010609060101010101" charset="-122"/>
                <a:cs typeface="宋体" panose="02010600030101010101" pitchFamily="2" charset="-122"/>
                <a:sym typeface="+mn-ea"/>
              </a:rPr>
              <a:t>与</a:t>
            </a:r>
            <a:r>
              <a:rPr lang="zh-CN" altLang="en-US" sz="2400">
                <a:latin typeface="楷体" panose="02010609060101010101" charset="-122"/>
                <a:ea typeface="楷体" panose="02010609060101010101" charset="-122"/>
                <a:cs typeface="Times New Roman" panose="02020603050405020304" charset="0"/>
                <a:sym typeface="+mn-ea"/>
              </a:rPr>
              <a:t>“</a:t>
            </a:r>
            <a:r>
              <a:rPr lang="zh-CN" altLang="en-US" sz="2400">
                <a:latin typeface="楷体" panose="02010609060101010101" charset="-122"/>
                <a:ea typeface="楷体" panose="02010609060101010101" charset="-122"/>
                <a:cs typeface="宋体" panose="02010600030101010101" pitchFamily="2" charset="-122"/>
                <a:sym typeface="+mn-ea"/>
              </a:rPr>
              <a:t>景</a:t>
            </a:r>
            <a:r>
              <a:rPr lang="zh-CN" altLang="en-US" sz="2400">
                <a:latin typeface="楷体" panose="02010609060101010101" charset="-122"/>
                <a:ea typeface="楷体" panose="02010609060101010101" charset="-122"/>
                <a:cs typeface="Times New Roman" panose="02020603050405020304" charset="0"/>
                <a:sym typeface="+mn-ea"/>
              </a:rPr>
              <a:t>”</a:t>
            </a:r>
            <a:r>
              <a:rPr lang="zh-CN" altLang="en-US" sz="2400">
                <a:latin typeface="楷体" panose="02010609060101010101" charset="-122"/>
                <a:ea typeface="楷体" panose="02010609060101010101" charset="-122"/>
                <a:cs typeface="宋体" panose="02010600030101010101" pitchFamily="2" charset="-122"/>
                <a:sym typeface="+mn-ea"/>
              </a:rPr>
              <a:t>高度融合。   </a:t>
            </a:r>
            <a:r>
              <a:rPr lang="zh-CN" altLang="en-US" sz="2400">
                <a:latin typeface="楷体" panose="02010609060101010101" charset="-122"/>
                <a:ea typeface="楷体" panose="02010609060101010101" charset="-122"/>
                <a:cs typeface="Times New Roman" panose="02020603050405020304" charset="0"/>
                <a:sym typeface="+mn-ea"/>
              </a:rPr>
              <a:t> </a:t>
            </a:r>
            <a:r>
              <a:rPr lang="zh-CN" altLang="en-US">
                <a:latin typeface="楷体" panose="02010609060101010101" charset="-122"/>
                <a:ea typeface="楷体" panose="02010609060101010101" charset="-122"/>
                <a:cs typeface="宋体" panose="02010600030101010101" pitchFamily="2" charset="-122"/>
                <a:sym typeface="+mn-ea"/>
              </a:rPr>
              <a:t> </a:t>
            </a:r>
            <a:r>
              <a:rPr lang="zh-CN" altLang="en-US">
                <a:latin typeface="宋体" panose="02010600030101010101" pitchFamily="2" charset="-122"/>
                <a:ea typeface="宋体" panose="02010600030101010101" pitchFamily="2" charset="-122"/>
                <a:cs typeface="宋体" panose="02010600030101010101" pitchFamily="2" charset="-122"/>
                <a:sym typeface="+mn-ea"/>
              </a:rPr>
              <a:t>  </a:t>
            </a:r>
            <a:endParaRPr lang="zh-CN" altLang="en-US"/>
          </a:p>
        </p:txBody>
      </p:sp>
      <p:sp>
        <p:nvSpPr>
          <p:cNvPr id="6" name="文本框 5"/>
          <p:cNvSpPr txBox="1"/>
          <p:nvPr/>
        </p:nvSpPr>
        <p:spPr>
          <a:xfrm>
            <a:off x="-36830" y="2132965"/>
            <a:ext cx="7684770" cy="4846320"/>
          </a:xfrm>
          <a:prstGeom prst="rect">
            <a:avLst/>
          </a:prstGeom>
          <a:noFill/>
        </p:spPr>
        <p:txBody>
          <a:bodyPr wrap="square" rtlCol="0">
            <a:spAutoFit/>
          </a:bodyPr>
          <a:lstStyle/>
          <a:p>
            <a:r>
              <a:rPr lang="zh-CN" altLang="en-US">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a:solidFill>
                  <a:srgbClr val="0000CC"/>
                </a:solidFill>
                <a:latin typeface="Times New Roman" panose="02020603050405020304" charset="0"/>
                <a:ea typeface="Times New Roman" panose="02020603050405020304" charset="0"/>
                <a:cs typeface="Times New Roman" panose="02020603050405020304" charset="0"/>
                <a:sym typeface="+mn-ea"/>
              </a:rPr>
              <a:t> E、感觉式 </a:t>
            </a:r>
            <a:r>
              <a:rPr lang="zh-CN" altLang="en-US" sz="2400" b="1">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400">
                <a:latin typeface="Times New Roman" panose="02020603050405020304" charset="0"/>
                <a:ea typeface="Times New Roman" panose="02020603050405020304" charset="0"/>
                <a:cs typeface="Times New Roman" panose="02020603050405020304" charset="0"/>
                <a:sym typeface="+mn-ea"/>
              </a:rPr>
              <a:t>例：半命题作文</a:t>
            </a:r>
            <a:r>
              <a:rPr lang="zh-CN" altLang="en-US" sz="2400">
                <a:solidFill>
                  <a:srgbClr val="FF0000"/>
                </a:solidFill>
                <a:latin typeface="Times New Roman" panose="02020603050405020304" charset="0"/>
                <a:ea typeface="Times New Roman" panose="02020603050405020304" charset="0"/>
                <a:cs typeface="Times New Roman" panose="02020603050405020304" charset="0"/>
                <a:sym typeface="+mn-ea"/>
              </a:rPr>
              <a:t>“</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精彩</a:t>
            </a:r>
            <a:r>
              <a:rPr lang="zh-CN" altLang="en-US" sz="2400">
                <a:solidFill>
                  <a:srgbClr val="FF0000"/>
                </a:solidFill>
                <a:latin typeface="Times New Roman" panose="02020603050405020304" charset="0"/>
                <a:ea typeface="Times New Roman" panose="02020603050405020304" charset="0"/>
                <a:cs typeface="Times New Roman" panose="02020603050405020304" charset="0"/>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的满分作文</a:t>
            </a:r>
            <a:r>
              <a:rPr lang="zh-CN" altLang="en-US" sz="2400">
                <a:solidFill>
                  <a:srgbClr val="FF0000"/>
                </a:solidFill>
                <a:latin typeface="Times New Roman" panose="02020603050405020304" charset="0"/>
                <a:ea typeface="Times New Roman" panose="02020603050405020304" charset="0"/>
                <a:cs typeface="Times New Roman" panose="02020603050405020304" charset="0"/>
                <a:sym typeface="+mn-ea"/>
              </a:rPr>
              <a:t>《精彩瞬间》</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中间用了三个小标题：</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看，煦日东升；听，睡莲花开；品，人生真谛。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400">
                <a:latin typeface="楷体" panose="02010609060101010101" charset="-122"/>
                <a:ea typeface="楷体" panose="02010609060101010101" charset="-122"/>
                <a:cs typeface="Times New Roman" panose="02020603050405020304" charset="0"/>
                <a:sym typeface="+mn-ea"/>
              </a:rPr>
              <a:t>解读：第一个小标题，既写小姨生孩子，又写东升的旭日，充满希望。</a:t>
            </a:r>
            <a:endParaRPr lang="zh-CN" altLang="en-US" sz="2400">
              <a:latin typeface="楷体" panose="02010609060101010101" charset="-122"/>
              <a:ea typeface="楷体" panose="02010609060101010101" charset="-122"/>
              <a:cs typeface="Times New Roman" panose="02020603050405020304" charset="0"/>
              <a:sym typeface="+mn-ea"/>
            </a:endParaRPr>
          </a:p>
          <a:p>
            <a:r>
              <a:rPr lang="zh-CN" altLang="en-US" sz="2400">
                <a:latin typeface="楷体" panose="02010609060101010101" charset="-122"/>
                <a:ea typeface="楷体" panose="02010609060101010101" charset="-122"/>
                <a:cs typeface="Times New Roman" panose="02020603050405020304" charset="0"/>
                <a:sym typeface="+mn-ea"/>
              </a:rPr>
              <a:t>      第二个小标题，乍看难以理解，细读，才知考生曾侧头微闭双眼，听花开时“</a:t>
            </a:r>
            <a:r>
              <a:rPr lang="zh-CN" altLang="en-US" sz="2400">
                <a:latin typeface="楷体" panose="02010609060101010101" charset="-122"/>
                <a:ea typeface="楷体" panose="02010609060101010101" charset="-122"/>
                <a:cs typeface="宋体" panose="02010600030101010101" pitchFamily="2" charset="-122"/>
                <a:sym typeface="+mn-ea"/>
              </a:rPr>
              <a:t>砰</a:t>
            </a:r>
            <a:r>
              <a:rPr lang="zh-CN" altLang="en-US" sz="2400">
                <a:latin typeface="楷体" panose="02010609060101010101" charset="-122"/>
                <a:ea typeface="楷体" panose="02010609060101010101" charset="-122"/>
                <a:cs typeface="Times New Roman" panose="02020603050405020304" charset="0"/>
                <a:sym typeface="+mn-ea"/>
              </a:rPr>
              <a:t>”</a:t>
            </a:r>
            <a:r>
              <a:rPr lang="zh-CN" altLang="en-US" sz="2400">
                <a:latin typeface="楷体" panose="02010609060101010101" charset="-122"/>
                <a:ea typeface="楷体" panose="02010609060101010101" charset="-122"/>
                <a:cs typeface="宋体" panose="02010600030101010101" pitchFamily="2" charset="-122"/>
                <a:sym typeface="+mn-ea"/>
              </a:rPr>
              <a:t>的清脆声，这一细节描写是令人信服的。</a:t>
            </a:r>
            <a:endParaRPr lang="zh-CN" altLang="en-US" sz="2400">
              <a:latin typeface="楷体" panose="02010609060101010101" charset="-122"/>
              <a:ea typeface="楷体" panose="02010609060101010101" charset="-122"/>
              <a:cs typeface="宋体" panose="02010600030101010101" pitchFamily="2" charset="-122"/>
              <a:sym typeface="+mn-ea"/>
            </a:endParaRPr>
          </a:p>
          <a:p>
            <a:r>
              <a:rPr lang="zh-CN" altLang="en-US" sz="2400">
                <a:latin typeface="楷体" panose="02010609060101010101" charset="-122"/>
                <a:ea typeface="楷体" panose="02010609060101010101" charset="-122"/>
                <a:cs typeface="宋体" panose="02010600030101010101" pitchFamily="2" charset="-122"/>
                <a:sym typeface="+mn-ea"/>
              </a:rPr>
              <a:t>      第三个小标题，写的是病危的女孩还想着捐献眼角膜时，吹散一朵蒲公英的花的醉人。三个精美瞬间都在昭示着生命的真谛，给人以希望，微笑，帮助。 </a:t>
            </a:r>
            <a:endParaRPr lang="zh-CN" altLang="en-US" sz="2400">
              <a:latin typeface="楷体" panose="02010609060101010101" charset="-122"/>
              <a:ea typeface="楷体" panose="02010609060101010101" charset="-122"/>
            </a:endParaRPr>
          </a:p>
          <a:p>
            <a:endParaRPr lang="zh-CN" altLang="en-US" sz="2400">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strVal val="#ppt_w*0.70"/>
                                          </p:val>
                                        </p:tav>
                                        <p:tav tm="100000">
                                          <p:val>
                                            <p:strVal val="#ppt_w"/>
                                          </p:val>
                                        </p:tav>
                                      </p:tavLst>
                                    </p:anim>
                                    <p:anim calcmode="lin" valueType="num">
                                      <p:cBhvr>
                                        <p:cTn id="15" dur="1000" fill="hold"/>
                                        <p:tgtEl>
                                          <p:spTgt spid="6"/>
                                        </p:tgtEl>
                                        <p:attrNameLst>
                                          <p:attrName>ppt_h</p:attrName>
                                        </p:attrNameLst>
                                      </p:cBhvr>
                                      <p:tavLst>
                                        <p:tav tm="0">
                                          <p:val>
                                            <p:strVal val="#ppt_h"/>
                                          </p:val>
                                        </p:tav>
                                        <p:tav tm="100000">
                                          <p:val>
                                            <p:strVal val="#ppt_h"/>
                                          </p:val>
                                        </p:tav>
                                      </p:tavLst>
                                    </p:anim>
                                    <p:animEffect transition="in" filter="fade">
                                      <p:cBhvr>
                                        <p:cTn id="16"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52095" y="332105"/>
            <a:ext cx="7894955" cy="5943600"/>
          </a:xfrm>
          <a:prstGeom prst="rect">
            <a:avLst/>
          </a:prstGeom>
          <a:noFill/>
        </p:spPr>
        <p:txBody>
          <a:bodyPr wrap="square" rtlCol="0">
            <a:spAutoFit/>
          </a:bodyPr>
          <a:lstStyle/>
          <a:p>
            <a:r>
              <a:rPr lang="en-US" altLang="zh-CN" sz="2400" b="1">
                <a:solidFill>
                  <a:srgbClr val="0000CC"/>
                </a:solidFill>
                <a:latin typeface="Times New Roman" panose="02020603050405020304" charset="0"/>
                <a:ea typeface="Times New Roman" panose="02020603050405020304" charset="0"/>
                <a:cs typeface="Times New Roman" panose="02020603050405020304" charset="0"/>
                <a:sym typeface="+mn-ea"/>
              </a:rPr>
              <a:t>F</a:t>
            </a:r>
            <a:r>
              <a:rPr lang="zh-CN" altLang="en-US" sz="2400" b="1">
                <a:solidFill>
                  <a:srgbClr val="0000CC"/>
                </a:solidFill>
                <a:latin typeface="Times New Roman" panose="02020603050405020304" charset="0"/>
                <a:ea typeface="Times New Roman" panose="02020603050405020304" charset="0"/>
                <a:cs typeface="Times New Roman" panose="02020603050405020304" charset="0"/>
                <a:sym typeface="+mn-ea"/>
              </a:rPr>
              <a:t>、小类式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400">
                <a:latin typeface="Times New Roman" panose="02020603050405020304" charset="0"/>
                <a:ea typeface="Times New Roman" panose="02020603050405020304" charset="0"/>
                <a:cs typeface="Times New Roman" panose="02020603050405020304" charset="0"/>
                <a:sym typeface="+mn-ea"/>
              </a:rPr>
              <a:t>例：</a:t>
            </a:r>
            <a:r>
              <a:rPr lang="en-US" altLang="zh-CN" sz="2400">
                <a:solidFill>
                  <a:srgbClr val="FF0000"/>
                </a:solidFill>
                <a:latin typeface="Times New Roman" panose="02020603050405020304" charset="0"/>
                <a:ea typeface="Times New Roman" panose="02020603050405020304" charset="0"/>
                <a:cs typeface="Times New Roman" panose="02020603050405020304" charset="0"/>
                <a:sym typeface="+mn-ea"/>
              </a:rPr>
              <a:t>《</a:t>
            </a:r>
            <a:r>
              <a:rPr lang="zh-CN" altLang="en-US" sz="2400">
                <a:solidFill>
                  <a:srgbClr val="FF0000"/>
                </a:solidFill>
                <a:latin typeface="Times New Roman" panose="02020603050405020304" charset="0"/>
                <a:ea typeface="Times New Roman" panose="02020603050405020304" charset="0"/>
                <a:cs typeface="Times New Roman" panose="02020603050405020304" charset="0"/>
                <a:sym typeface="+mn-ea"/>
              </a:rPr>
              <a:t>从“</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头</a:t>
            </a:r>
            <a:r>
              <a:rPr lang="zh-CN" altLang="en-US" sz="2400">
                <a:solidFill>
                  <a:srgbClr val="FF0000"/>
                </a:solidFill>
                <a:latin typeface="Times New Roman" panose="02020603050405020304" charset="0"/>
                <a:ea typeface="Times New Roman" panose="02020603050405020304" charset="0"/>
                <a:cs typeface="Times New Roman" panose="02020603050405020304" charset="0"/>
                <a:sym typeface="+mn-ea"/>
              </a:rPr>
              <a:t>”</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说起</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中间用了三个小标题：</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王者之</a:t>
            </a:r>
            <a:r>
              <a:rPr lang="zh-CN" altLang="en-US" sz="2400" b="1">
                <a:solidFill>
                  <a:srgbClr val="FF0000"/>
                </a:solidFill>
                <a:latin typeface="Times New Roman" panose="02020603050405020304" charset="0"/>
                <a:ea typeface="Times New Roman" panose="02020603050405020304" charset="0"/>
                <a:cs typeface="Times New Roman" panose="02020603050405020304" charset="0"/>
                <a:sym typeface="+mn-ea"/>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头</a:t>
            </a:r>
            <a:r>
              <a:rPr lang="zh-CN" altLang="en-US" sz="2400" b="1">
                <a:solidFill>
                  <a:srgbClr val="FF0000"/>
                </a:solidFill>
                <a:latin typeface="Times New Roman" panose="02020603050405020304" charset="0"/>
                <a:ea typeface="Times New Roman" panose="02020603050405020304" charset="0"/>
                <a:cs typeface="Times New Roman" panose="02020603050405020304" charset="0"/>
                <a:sym typeface="+mn-ea"/>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、勇者之</a:t>
            </a:r>
            <a:r>
              <a:rPr lang="zh-CN" altLang="en-US" sz="2400" b="1">
                <a:solidFill>
                  <a:srgbClr val="FF0000"/>
                </a:solidFill>
                <a:latin typeface="Times New Roman" panose="02020603050405020304" charset="0"/>
                <a:ea typeface="Times New Roman" panose="02020603050405020304" charset="0"/>
                <a:cs typeface="Times New Roman" panose="02020603050405020304" charset="0"/>
                <a:sym typeface="+mn-ea"/>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头</a:t>
            </a:r>
            <a:r>
              <a:rPr lang="zh-CN" altLang="en-US" sz="2400" b="1">
                <a:solidFill>
                  <a:srgbClr val="FF0000"/>
                </a:solidFill>
                <a:latin typeface="Times New Roman" panose="02020603050405020304" charset="0"/>
                <a:ea typeface="Times New Roman" panose="02020603050405020304" charset="0"/>
                <a:cs typeface="Times New Roman" panose="02020603050405020304" charset="0"/>
                <a:sym typeface="+mn-ea"/>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、胜者之</a:t>
            </a:r>
            <a:r>
              <a:rPr lang="zh-CN" altLang="en-US" sz="2400" b="1">
                <a:solidFill>
                  <a:srgbClr val="FF0000"/>
                </a:solidFill>
                <a:latin typeface="Times New Roman" panose="02020603050405020304" charset="0"/>
                <a:ea typeface="Times New Roman" panose="02020603050405020304" charset="0"/>
                <a:cs typeface="Times New Roman" panose="02020603050405020304" charset="0"/>
                <a:sym typeface="+mn-ea"/>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头</a:t>
            </a:r>
            <a:r>
              <a:rPr lang="zh-CN" altLang="en-US" sz="2400" b="1">
                <a:solidFill>
                  <a:srgbClr val="FF0000"/>
                </a:solidFill>
                <a:latin typeface="Times New Roman" panose="02020603050405020304" charset="0"/>
                <a:ea typeface="Times New Roman" panose="02020603050405020304" charset="0"/>
                <a:cs typeface="Times New Roman" panose="02020603050405020304" charset="0"/>
                <a:sym typeface="+mn-ea"/>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400">
                <a:latin typeface="楷体" panose="02010609060101010101" charset="-122"/>
                <a:ea typeface="楷体" panose="02010609060101010101" charset="-122"/>
                <a:cs typeface="Times New Roman" panose="02020603050405020304" charset="0"/>
                <a:sym typeface="+mn-ea"/>
              </a:rPr>
              <a:t>解读：这三个小标题就是从三个较小的切入点去考虑的，</a:t>
            </a:r>
            <a:r>
              <a:rPr lang="zh-CN" altLang="en-US" sz="2400">
                <a:solidFill>
                  <a:srgbClr val="FF0000"/>
                </a:solidFill>
                <a:latin typeface="楷体" panose="02010609060101010101" charset="-122"/>
                <a:ea typeface="楷体" panose="02010609060101010101" charset="-122"/>
                <a:cs typeface="Times New Roman" panose="02020603050405020304" charset="0"/>
                <a:sym typeface="+mn-ea"/>
              </a:rPr>
              <a:t>第一个小标题后</a:t>
            </a:r>
            <a:r>
              <a:rPr lang="zh-CN" altLang="en-US" sz="2400">
                <a:latin typeface="楷体" panose="02010609060101010101" charset="-122"/>
                <a:ea typeface="楷体" panose="02010609060101010101" charset="-122"/>
                <a:cs typeface="Times New Roman" panose="02020603050405020304" charset="0"/>
                <a:sym typeface="+mn-ea"/>
              </a:rPr>
              <a:t>的正文用了名言</a:t>
            </a:r>
            <a:r>
              <a:rPr lang="zh-CN" altLang="en-US" sz="2400" u="wavyHeavy">
                <a:solidFill>
                  <a:schemeClr val="tx1"/>
                </a:solidFill>
                <a:uFill>
                  <a:solidFill>
                    <a:srgbClr val="0000CC"/>
                  </a:solidFill>
                </a:uFill>
                <a:latin typeface="楷体" panose="02010609060101010101" charset="-122"/>
                <a:ea typeface="楷体" panose="02010609060101010101" charset="-122"/>
                <a:cs typeface="Times New Roman" panose="02020603050405020304" charset="0"/>
                <a:sym typeface="+mn-ea"/>
              </a:rPr>
              <a:t>“</a:t>
            </a:r>
            <a:r>
              <a:rPr lang="zh-CN" altLang="en-US" sz="2400" u="wavyHeavy">
                <a:solidFill>
                  <a:schemeClr val="tx1"/>
                </a:solidFill>
                <a:uFill>
                  <a:solidFill>
                    <a:srgbClr val="0000CC"/>
                  </a:solidFill>
                </a:uFill>
                <a:latin typeface="楷体" panose="02010609060101010101" charset="-122"/>
                <a:ea typeface="楷体" panose="02010609060101010101" charset="-122"/>
                <a:cs typeface="宋体" panose="02010600030101010101" pitchFamily="2" charset="-122"/>
                <a:sym typeface="+mn-ea"/>
              </a:rPr>
              <a:t>江山代有人才出，各领风骚数百年</a:t>
            </a:r>
            <a:r>
              <a:rPr lang="zh-CN" altLang="en-US" sz="2400" u="wavyHeavy">
                <a:solidFill>
                  <a:schemeClr val="tx1"/>
                </a:solidFill>
                <a:uFill>
                  <a:solidFill>
                    <a:srgbClr val="0000CC"/>
                  </a:solidFill>
                </a:uFill>
                <a:latin typeface="楷体" panose="02010609060101010101" charset="-122"/>
                <a:ea typeface="楷体" panose="02010609060101010101" charset="-122"/>
                <a:cs typeface="Times New Roman" panose="02020603050405020304" charset="0"/>
                <a:sym typeface="+mn-ea"/>
              </a:rPr>
              <a:t>”</a:t>
            </a:r>
            <a:r>
              <a:rPr lang="zh-CN" altLang="en-US" sz="2400">
                <a:latin typeface="楷体" panose="02010609060101010101" charset="-122"/>
                <a:ea typeface="楷体" panose="02010609060101010101" charset="-122"/>
                <a:cs typeface="宋体" panose="02010600030101010101" pitchFamily="2" charset="-122"/>
                <a:sym typeface="+mn-ea"/>
              </a:rPr>
              <a:t>，然后写</a:t>
            </a:r>
            <a:r>
              <a:rPr lang="zh-CN" altLang="en-US" sz="2400">
                <a:solidFill>
                  <a:srgbClr val="FF0000"/>
                </a:solidFill>
                <a:latin typeface="楷体" panose="02010609060101010101" charset="-122"/>
                <a:ea typeface="楷体" panose="02010609060101010101" charset="-122"/>
                <a:cs typeface="Times New Roman" panose="02020603050405020304" charset="0"/>
                <a:sym typeface="+mn-ea"/>
              </a:rPr>
              <a:t>陈胜</a:t>
            </a:r>
            <a:r>
              <a:rPr lang="zh-CN" altLang="en-US" sz="2400">
                <a:latin typeface="楷体" panose="02010609060101010101" charset="-122"/>
                <a:ea typeface="楷体" panose="02010609060101010101" charset="-122"/>
                <a:cs typeface="宋体" panose="02010600030101010101" pitchFamily="2" charset="-122"/>
                <a:sym typeface="+mn-ea"/>
              </a:rPr>
              <a:t>的故事；</a:t>
            </a:r>
            <a:r>
              <a:rPr lang="zh-CN" altLang="en-US" sz="2400">
                <a:solidFill>
                  <a:srgbClr val="FF0000"/>
                </a:solidFill>
                <a:latin typeface="楷体" panose="02010609060101010101" charset="-122"/>
                <a:ea typeface="楷体" panose="02010609060101010101" charset="-122"/>
                <a:cs typeface="Times New Roman" panose="02020603050405020304" charset="0"/>
                <a:sym typeface="+mn-ea"/>
              </a:rPr>
              <a:t>第二个小标题</a:t>
            </a:r>
            <a:r>
              <a:rPr lang="zh-CN" altLang="en-US" sz="2400">
                <a:latin typeface="楷体" panose="02010609060101010101" charset="-122"/>
                <a:ea typeface="楷体" panose="02010609060101010101" charset="-122"/>
                <a:cs typeface="宋体" panose="02010600030101010101" pitchFamily="2" charset="-122"/>
                <a:sym typeface="+mn-ea"/>
              </a:rPr>
              <a:t>后用了诗句</a:t>
            </a:r>
            <a:r>
              <a:rPr lang="zh-CN" altLang="en-US" sz="2400" u="wavyHeavy">
                <a:uFill>
                  <a:solidFill>
                    <a:srgbClr val="0000CC"/>
                  </a:solidFill>
                </a:uFill>
                <a:latin typeface="楷体" panose="02010609060101010101" charset="-122"/>
                <a:ea typeface="楷体" panose="02010609060101010101" charset="-122"/>
                <a:cs typeface="Times New Roman" panose="02020603050405020304" charset="0"/>
                <a:sym typeface="+mn-ea"/>
              </a:rPr>
              <a:t>“千锤万凿出深山，烈火焚烧若等闲”</a:t>
            </a:r>
            <a:r>
              <a:rPr lang="zh-CN" altLang="en-US" sz="2400">
                <a:latin typeface="楷体" panose="02010609060101010101" charset="-122"/>
                <a:ea typeface="楷体" panose="02010609060101010101" charset="-122"/>
                <a:cs typeface="宋体" panose="02010600030101010101" pitchFamily="2" charset="-122"/>
                <a:sym typeface="+mn-ea"/>
              </a:rPr>
              <a:t>，然后写</a:t>
            </a:r>
            <a:r>
              <a:rPr lang="zh-CN" altLang="en-US" sz="2400">
                <a:solidFill>
                  <a:srgbClr val="FF0000"/>
                </a:solidFill>
                <a:latin typeface="楷体" panose="02010609060101010101" charset="-122"/>
                <a:ea typeface="楷体" panose="02010609060101010101" charset="-122"/>
                <a:cs typeface="Times New Roman" panose="02020603050405020304" charset="0"/>
                <a:sym typeface="+mn-ea"/>
              </a:rPr>
              <a:t>徐霞客</a:t>
            </a:r>
            <a:r>
              <a:rPr lang="zh-CN" altLang="en-US" sz="2400">
                <a:latin typeface="楷体" panose="02010609060101010101" charset="-122"/>
                <a:ea typeface="楷体" panose="02010609060101010101" charset="-122"/>
                <a:cs typeface="宋体" panose="02010600030101010101" pitchFamily="2" charset="-122"/>
                <a:sym typeface="+mn-ea"/>
              </a:rPr>
              <a:t>千辛万苦寻找长江源头，为勇者们开辟了探险之路的故事，</a:t>
            </a:r>
            <a:r>
              <a:rPr lang="zh-CN" altLang="en-US" sz="2400">
                <a:solidFill>
                  <a:srgbClr val="FF0000"/>
                </a:solidFill>
                <a:latin typeface="楷体" panose="02010609060101010101" charset="-122"/>
                <a:ea typeface="楷体" panose="02010609060101010101" charset="-122"/>
                <a:cs typeface="宋体" panose="02010600030101010101" pitchFamily="2" charset="-122"/>
                <a:sym typeface="+mn-ea"/>
              </a:rPr>
              <a:t>第三个标题</a:t>
            </a:r>
            <a:r>
              <a:rPr lang="zh-CN" altLang="en-US" sz="2400">
                <a:latin typeface="楷体" panose="02010609060101010101" charset="-122"/>
                <a:ea typeface="楷体" panose="02010609060101010101" charset="-122"/>
                <a:cs typeface="宋体" panose="02010600030101010101" pitchFamily="2" charset="-122"/>
                <a:sym typeface="+mn-ea"/>
              </a:rPr>
              <a:t>后用了佳句</a:t>
            </a:r>
            <a:r>
              <a:rPr lang="zh-CN" altLang="en-US" sz="2400" u="wavyHeavy">
                <a:uFill>
                  <a:solidFill>
                    <a:srgbClr val="0000CC"/>
                  </a:solidFill>
                </a:uFill>
                <a:latin typeface="楷体" panose="02010609060101010101" charset="-122"/>
                <a:ea typeface="楷体" panose="02010609060101010101" charset="-122"/>
                <a:cs typeface="Times New Roman" panose="02020603050405020304" charset="0"/>
                <a:sym typeface="+mn-ea"/>
              </a:rPr>
              <a:t>“长风破浪会有时，直挂云帆济沧海”</a:t>
            </a:r>
            <a:r>
              <a:rPr lang="zh-CN" altLang="en-US" sz="2400">
                <a:latin typeface="楷体" panose="02010609060101010101" charset="-122"/>
                <a:ea typeface="楷体" panose="02010609060101010101" charset="-122"/>
                <a:cs typeface="宋体" panose="02010600030101010101" pitchFamily="2" charset="-122"/>
                <a:sym typeface="+mn-ea"/>
              </a:rPr>
              <a:t>，然后写体育运动员</a:t>
            </a:r>
            <a:r>
              <a:rPr lang="zh-CN" altLang="en-US" sz="2400">
                <a:solidFill>
                  <a:srgbClr val="FF0000"/>
                </a:solidFill>
                <a:latin typeface="楷体" panose="02010609060101010101" charset="-122"/>
                <a:ea typeface="楷体" panose="02010609060101010101" charset="-122"/>
                <a:cs typeface="宋体" panose="02010600030101010101" pitchFamily="2" charset="-122"/>
                <a:sym typeface="+mn-ea"/>
              </a:rPr>
              <a:t>刘翔</a:t>
            </a:r>
            <a:r>
              <a:rPr lang="zh-CN" altLang="en-US" sz="2400">
                <a:latin typeface="楷体" panose="02010609060101010101" charset="-122"/>
                <a:ea typeface="楷体" panose="02010609060101010101" charset="-122"/>
                <a:cs typeface="宋体" panose="02010600030101010101" pitchFamily="2" charset="-122"/>
                <a:sym typeface="+mn-ea"/>
              </a:rPr>
              <a:t>夺冠的故事。这三点都紧紧围绕</a:t>
            </a:r>
            <a:r>
              <a:rPr lang="zh-CN" altLang="en-US" sz="2400">
                <a:latin typeface="楷体" panose="02010609060101010101" charset="-122"/>
                <a:ea typeface="楷体" panose="02010609060101010101" charset="-122"/>
                <a:cs typeface="Times New Roman" panose="02020603050405020304" charset="0"/>
                <a:sym typeface="+mn-ea"/>
              </a:rPr>
              <a:t>“</a:t>
            </a:r>
            <a:r>
              <a:rPr lang="zh-CN" altLang="en-US" sz="2400">
                <a:latin typeface="楷体" panose="02010609060101010101" charset="-122"/>
                <a:ea typeface="楷体" panose="02010609060101010101" charset="-122"/>
                <a:cs typeface="宋体" panose="02010600030101010101" pitchFamily="2" charset="-122"/>
                <a:sym typeface="+mn-ea"/>
              </a:rPr>
              <a:t>头</a:t>
            </a:r>
            <a:r>
              <a:rPr lang="zh-CN" altLang="en-US" sz="2400">
                <a:latin typeface="楷体" panose="02010609060101010101" charset="-122"/>
                <a:ea typeface="楷体" panose="02010609060101010101" charset="-122"/>
                <a:cs typeface="Times New Roman" panose="02020603050405020304" charset="0"/>
                <a:sym typeface="+mn-ea"/>
              </a:rPr>
              <a:t>”</a:t>
            </a:r>
            <a:r>
              <a:rPr lang="zh-CN" altLang="en-US" sz="2400">
                <a:latin typeface="楷体" panose="02010609060101010101" charset="-122"/>
                <a:ea typeface="楷体" panose="02010609060101010101" charset="-122"/>
                <a:cs typeface="宋体" panose="02010600030101010101" pitchFamily="2" charset="-122"/>
                <a:sym typeface="+mn-ea"/>
              </a:rPr>
              <a:t>来做文章，最后就地取材号召考生充满自信，开好这个精彩之</a:t>
            </a:r>
            <a:r>
              <a:rPr lang="zh-CN" altLang="en-US" sz="2400">
                <a:latin typeface="楷体" panose="02010609060101010101" charset="-122"/>
                <a:ea typeface="楷体" panose="02010609060101010101" charset="-122"/>
                <a:cs typeface="Times New Roman" panose="02020603050405020304" charset="0"/>
                <a:sym typeface="+mn-ea"/>
              </a:rPr>
              <a:t>“</a:t>
            </a:r>
            <a:r>
              <a:rPr lang="zh-CN" altLang="en-US" sz="2400">
                <a:latin typeface="楷体" panose="02010609060101010101" charset="-122"/>
                <a:ea typeface="楷体" panose="02010609060101010101" charset="-122"/>
                <a:cs typeface="宋体" panose="02010600030101010101" pitchFamily="2" charset="-122"/>
                <a:sym typeface="+mn-ea"/>
              </a:rPr>
              <a:t>头</a:t>
            </a:r>
            <a:r>
              <a:rPr lang="zh-CN" altLang="en-US" sz="2400">
                <a:latin typeface="楷体" panose="02010609060101010101" charset="-122"/>
                <a:ea typeface="楷体" panose="02010609060101010101" charset="-122"/>
                <a:cs typeface="Times New Roman" panose="02020603050405020304" charset="0"/>
                <a:sym typeface="+mn-ea"/>
              </a:rPr>
              <a:t>”</a:t>
            </a:r>
            <a:r>
              <a:rPr lang="zh-CN" altLang="en-US" sz="2400">
                <a:latin typeface="楷体" panose="02010609060101010101" charset="-122"/>
                <a:ea typeface="楷体" panose="02010609060101010101" charset="-122"/>
                <a:cs typeface="宋体" panose="02010600030101010101" pitchFamily="2" charset="-122"/>
                <a:sym typeface="+mn-ea"/>
              </a:rPr>
              <a:t>，辉煌之</a:t>
            </a:r>
            <a:r>
              <a:rPr lang="zh-CN" altLang="en-US" sz="2400">
                <a:latin typeface="楷体" panose="02010609060101010101" charset="-122"/>
                <a:ea typeface="楷体" panose="02010609060101010101" charset="-122"/>
                <a:cs typeface="Times New Roman" panose="02020603050405020304" charset="0"/>
                <a:sym typeface="+mn-ea"/>
              </a:rPr>
              <a:t>“</a:t>
            </a:r>
            <a:r>
              <a:rPr lang="zh-CN" altLang="en-US" sz="2400">
                <a:latin typeface="楷体" panose="02010609060101010101" charset="-122"/>
                <a:ea typeface="楷体" panose="02010609060101010101" charset="-122"/>
                <a:cs typeface="宋体" panose="02010600030101010101" pitchFamily="2" charset="-122"/>
                <a:sym typeface="+mn-ea"/>
              </a:rPr>
              <a:t>头</a:t>
            </a:r>
            <a:r>
              <a:rPr lang="zh-CN" altLang="en-US" sz="2400">
                <a:latin typeface="楷体" panose="02010609060101010101" charset="-122"/>
                <a:ea typeface="楷体" panose="02010609060101010101" charset="-122"/>
                <a:cs typeface="Times New Roman" panose="02020603050405020304" charset="0"/>
                <a:sym typeface="+mn-ea"/>
              </a:rPr>
              <a:t>”</a:t>
            </a:r>
            <a:r>
              <a:rPr lang="zh-CN" altLang="en-US" sz="2400">
                <a:latin typeface="楷体" panose="02010609060101010101" charset="-122"/>
                <a:ea typeface="楷体" panose="02010609060101010101" charset="-122"/>
                <a:cs typeface="宋体" panose="02010600030101010101" pitchFamily="2" charset="-122"/>
                <a:sym typeface="+mn-ea"/>
              </a:rPr>
              <a:t>，舞动之</a:t>
            </a:r>
            <a:r>
              <a:rPr lang="zh-CN" altLang="en-US" sz="2400">
                <a:latin typeface="楷体" panose="02010609060101010101" charset="-122"/>
                <a:ea typeface="楷体" panose="02010609060101010101" charset="-122"/>
                <a:cs typeface="Times New Roman" panose="02020603050405020304" charset="0"/>
                <a:sym typeface="+mn-ea"/>
              </a:rPr>
              <a:t>“</a:t>
            </a:r>
            <a:r>
              <a:rPr lang="zh-CN" altLang="en-US" sz="2400">
                <a:latin typeface="楷体" panose="02010609060101010101" charset="-122"/>
                <a:ea typeface="楷体" panose="02010609060101010101" charset="-122"/>
                <a:cs typeface="宋体" panose="02010600030101010101" pitchFamily="2" charset="-122"/>
                <a:sym typeface="+mn-ea"/>
              </a:rPr>
              <a:t>头</a:t>
            </a:r>
            <a:r>
              <a:rPr lang="zh-CN" altLang="en-US" sz="2400">
                <a:latin typeface="楷体" panose="02010609060101010101" charset="-122"/>
                <a:ea typeface="楷体" panose="02010609060101010101" charset="-122"/>
                <a:cs typeface="Times New Roman" panose="02020603050405020304" charset="0"/>
                <a:sym typeface="+mn-ea"/>
              </a:rPr>
              <a:t>”</a:t>
            </a:r>
            <a:r>
              <a:rPr lang="zh-CN" altLang="en-US" sz="2400">
                <a:latin typeface="楷体" panose="02010609060101010101" charset="-122"/>
                <a:ea typeface="楷体" panose="02010609060101010101" charset="-122"/>
                <a:cs typeface="宋体" panose="02010600030101010101" pitchFamily="2" charset="-122"/>
                <a:sym typeface="+mn-ea"/>
              </a:rPr>
              <a:t>，简直妙绝。　</a:t>
            </a:r>
            <a:endParaRPr lang="zh-CN" altLang="en-US" sz="2400">
              <a:latin typeface="楷体" panose="02010609060101010101" charset="-122"/>
              <a:ea typeface="楷体" panose="02010609060101010101" charset="-122"/>
              <a:cs typeface="Times New Roman" panose="02020603050405020304" charset="0"/>
              <a:sym typeface="+mn-ea"/>
            </a:endParaRPr>
          </a:p>
          <a:p>
            <a:r>
              <a:rPr lang="zh-CN" altLang="en-US" sz="2400">
                <a:latin typeface="Times New Roman" panose="02020603050405020304" charset="0"/>
                <a:ea typeface="Times New Roman" panose="02020603050405020304" charset="0"/>
                <a:cs typeface="Times New Roman" panose="02020603050405020304" charset="0"/>
                <a:sym typeface="+mn-ea"/>
              </a:rPr>
              <a:t>还有从</a:t>
            </a:r>
            <a:r>
              <a:rPr lang="zh-CN" altLang="en-US" sz="2400">
                <a:solidFill>
                  <a:srgbClr val="FF0000"/>
                </a:solidFill>
                <a:latin typeface="Times New Roman" panose="02020603050405020304" charset="0"/>
                <a:ea typeface="Times New Roman" panose="02020603050405020304" charset="0"/>
                <a:cs typeface="Times New Roman" panose="02020603050405020304" charset="0"/>
                <a:sym typeface="+mn-ea"/>
              </a:rPr>
              <a:t>家庭生活选材</a:t>
            </a:r>
            <a:r>
              <a:rPr lang="zh-CN" altLang="en-US" sz="2400">
                <a:latin typeface="Times New Roman" panose="02020603050405020304" charset="0"/>
                <a:ea typeface="Times New Roman" panose="02020603050405020304" charset="0"/>
                <a:cs typeface="Times New Roman" panose="02020603050405020304" charset="0"/>
                <a:sym typeface="+mn-ea"/>
              </a:rPr>
              <a:t>的：</a:t>
            </a:r>
            <a:r>
              <a:rPr lang="zh-CN" altLang="en-US" sz="2400" b="1">
                <a:solidFill>
                  <a:srgbClr val="FF0000"/>
                </a:solidFill>
                <a:latin typeface="Times New Roman" panose="02020603050405020304" charset="0"/>
                <a:ea typeface="Times New Roman" panose="02020603050405020304" charset="0"/>
                <a:cs typeface="Times New Roman" panose="02020603050405020304" charset="0"/>
                <a:sym typeface="+mn-ea"/>
              </a:rPr>
              <a:t>挣钱的“</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头子</a:t>
            </a:r>
            <a:r>
              <a:rPr lang="zh-CN" altLang="en-US" sz="2400" b="1">
                <a:solidFill>
                  <a:srgbClr val="FF0000"/>
                </a:solidFill>
                <a:latin typeface="Times New Roman" panose="02020603050405020304" charset="0"/>
                <a:ea typeface="Times New Roman" panose="02020603050405020304" charset="0"/>
                <a:cs typeface="Times New Roman" panose="02020603050405020304" charset="0"/>
                <a:sym typeface="+mn-ea"/>
              </a:rPr>
              <a:t>”</a:t>
            </a:r>
            <a:r>
              <a:rPr lang="en-US" altLang="zh-CN" sz="2400" b="1">
                <a:solidFill>
                  <a:srgbClr val="FF0000"/>
                </a:solidFill>
                <a:latin typeface="Times New Roman" panose="02020603050405020304" charset="0"/>
                <a:ea typeface="Times New Roman" panose="02020603050405020304" charset="0"/>
                <a:cs typeface="Times New Roman" panose="02020603050405020304" charset="0"/>
                <a:sym typeface="+mn-ea"/>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写爸爸</a:t>
            </a:r>
            <a:r>
              <a:rPr lang="en-US" altLang="zh-CN" sz="2400" b="1">
                <a:solidFill>
                  <a:srgbClr val="FF0000"/>
                </a:solidFill>
                <a:latin typeface="Times New Roman" panose="02020603050405020304" charset="0"/>
                <a:ea typeface="Times New Roman" panose="02020603050405020304" charset="0"/>
                <a:cs typeface="Times New Roman" panose="02020603050405020304" charset="0"/>
                <a:sym typeface="+mn-ea"/>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，管钱的</a:t>
            </a:r>
            <a:r>
              <a:rPr lang="zh-CN" altLang="en-US" sz="2400" b="1">
                <a:solidFill>
                  <a:srgbClr val="FF0000"/>
                </a:solidFill>
                <a:latin typeface="Times New Roman" panose="02020603050405020304" charset="0"/>
                <a:ea typeface="Times New Roman" panose="02020603050405020304" charset="0"/>
                <a:cs typeface="Times New Roman" panose="02020603050405020304" charset="0"/>
                <a:sym typeface="+mn-ea"/>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头子</a:t>
            </a:r>
            <a:r>
              <a:rPr lang="zh-CN" altLang="en-US" sz="2400" b="1">
                <a:solidFill>
                  <a:srgbClr val="FF0000"/>
                </a:solidFill>
                <a:latin typeface="Times New Roman" panose="02020603050405020304" charset="0"/>
                <a:ea typeface="Times New Roman" panose="02020603050405020304" charset="0"/>
                <a:cs typeface="Times New Roman" panose="02020603050405020304" charset="0"/>
                <a:sym typeface="+mn-ea"/>
              </a:rPr>
              <a:t>”</a:t>
            </a:r>
            <a:r>
              <a:rPr lang="en-US" altLang="zh-CN" sz="2400" b="1">
                <a:solidFill>
                  <a:srgbClr val="FF0000"/>
                </a:solidFill>
                <a:latin typeface="Times New Roman" panose="02020603050405020304" charset="0"/>
                <a:ea typeface="Times New Roman" panose="02020603050405020304" charset="0"/>
                <a:cs typeface="Times New Roman" panose="02020603050405020304" charset="0"/>
                <a:sym typeface="+mn-ea"/>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写妈妈</a:t>
            </a:r>
            <a:r>
              <a:rPr lang="en-US" altLang="zh-CN" sz="2400" b="1">
                <a:solidFill>
                  <a:srgbClr val="FF0000"/>
                </a:solidFill>
                <a:latin typeface="Times New Roman" panose="02020603050405020304" charset="0"/>
                <a:ea typeface="Times New Roman" panose="02020603050405020304" charset="0"/>
                <a:cs typeface="Times New Roman" panose="02020603050405020304" charset="0"/>
                <a:sym typeface="+mn-ea"/>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，省钱的</a:t>
            </a:r>
            <a:r>
              <a:rPr lang="zh-CN" altLang="en-US" sz="2400" b="1">
                <a:solidFill>
                  <a:srgbClr val="FF0000"/>
                </a:solidFill>
                <a:latin typeface="Times New Roman" panose="02020603050405020304" charset="0"/>
                <a:ea typeface="Times New Roman" panose="02020603050405020304" charset="0"/>
                <a:cs typeface="Times New Roman" panose="02020603050405020304" charset="0"/>
                <a:sym typeface="+mn-ea"/>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头子</a:t>
            </a:r>
            <a:r>
              <a:rPr lang="zh-CN" altLang="en-US" sz="2400" b="1">
                <a:solidFill>
                  <a:srgbClr val="FF0000"/>
                </a:solidFill>
                <a:latin typeface="Times New Roman" panose="02020603050405020304" charset="0"/>
                <a:ea typeface="Times New Roman" panose="02020603050405020304" charset="0"/>
                <a:cs typeface="Times New Roman" panose="02020603050405020304" charset="0"/>
                <a:sym typeface="+mn-ea"/>
              </a:rPr>
              <a:t>”</a:t>
            </a:r>
            <a:r>
              <a:rPr lang="en-US" altLang="zh-CN" sz="2400" b="1">
                <a:solidFill>
                  <a:srgbClr val="FF0000"/>
                </a:solidFill>
                <a:latin typeface="Times New Roman" panose="02020603050405020304" charset="0"/>
                <a:ea typeface="Times New Roman" panose="02020603050405020304" charset="0"/>
                <a:cs typeface="Times New Roman" panose="02020603050405020304" charset="0"/>
                <a:sym typeface="+mn-ea"/>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写自己</a:t>
            </a:r>
            <a:r>
              <a:rPr lang="en-US" altLang="zh-CN" sz="2400" b="1">
                <a:solidFill>
                  <a:srgbClr val="FF0000"/>
                </a:solidFill>
                <a:latin typeface="Times New Roman" panose="02020603050405020304" charset="0"/>
                <a:ea typeface="Times New Roman" panose="02020603050405020304" charset="0"/>
                <a:cs typeface="Times New Roman" panose="02020603050405020304" charset="0"/>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，结构也非常合理。   </a:t>
            </a:r>
            <a:r>
              <a:rPr lang="zh-CN" altLang="en-US">
                <a:latin typeface="宋体" panose="02010600030101010101" pitchFamily="2" charset="-122"/>
                <a:ea typeface="宋体" panose="02010600030101010101" pitchFamily="2" charset="-122"/>
                <a:cs typeface="宋体" panose="02010600030101010101" pitchFamily="2" charset="-122"/>
                <a:sym typeface="+mn-ea"/>
              </a:rPr>
              <a:t> </a:t>
            </a:r>
            <a:endParaRPr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560" y="260350"/>
            <a:ext cx="8314055" cy="6065520"/>
          </a:xfrm>
          <a:prstGeom prst="rect">
            <a:avLst/>
          </a:prstGeom>
          <a:noFill/>
          <a:ln w="9525">
            <a:noFill/>
            <a:miter/>
          </a:ln>
        </p:spPr>
        <p:txBody>
          <a:bodyPr wrap="square">
            <a:spAutoFit/>
          </a:bodyPr>
          <a:lstStyle/>
          <a:p>
            <a:pPr marL="0" indent="0" algn="l"/>
            <a:r>
              <a:rPr lang="zh-CN" altLang="en-US" sz="2800" b="1" u="none">
                <a:solidFill>
                  <a:srgbClr val="FF0000"/>
                </a:solidFill>
                <a:latin typeface="Times New Roman" panose="02020603050405020304" charset="0"/>
                <a:ea typeface="Times New Roman" panose="02020603050405020304" charset="0"/>
                <a:cs typeface="Times New Roman" panose="02020603050405020304" charset="0"/>
              </a:rPr>
              <a:t>鉴赏例文提纲的布局之美：</a:t>
            </a:r>
            <a:endParaRPr lang="zh-CN" altLang="en-US" sz="2800" b="1" u="none">
              <a:solidFill>
                <a:srgbClr val="FF0000"/>
              </a:solidFill>
              <a:latin typeface="Times New Roman" panose="02020603050405020304" charset="0"/>
              <a:ea typeface="Times New Roman" panose="02020603050405020304" charset="0"/>
              <a:cs typeface="Times New Roman" panose="02020603050405020304" charset="0"/>
            </a:endParaRPr>
          </a:p>
          <a:p>
            <a:r>
              <a:rPr lang="zh-CN" altLang="en-US" sz="2800" b="0" u="none">
                <a:latin typeface="Times New Roman" panose="02020603050405020304" charset="0"/>
                <a:ea typeface="Times New Roman" panose="02020603050405020304" charset="0"/>
                <a:cs typeface="Times New Roman" panose="02020603050405020304" charset="0"/>
              </a:rPr>
              <a:t>佳作一：</a:t>
            </a:r>
            <a:r>
              <a:rPr lang="en-US" altLang="zh-CN" sz="2800" b="0" u="none">
                <a:latin typeface="宋体" panose="02010600030101010101" pitchFamily="2" charset="-122"/>
                <a:ea typeface="宋体" panose="02010600030101010101" pitchFamily="2" charset="-122"/>
                <a:cs typeface="宋体" panose="02010600030101010101" pitchFamily="2" charset="-122"/>
              </a:rPr>
              <a:t>《</a:t>
            </a:r>
            <a:r>
              <a:rPr lang="en-US" altLang="zh-CN" sz="2800" b="0" u="none">
                <a:latin typeface="Times New Roman" panose="02020603050405020304" charset="0"/>
                <a:ea typeface="Times New Roman" panose="02020603050405020304" charset="0"/>
                <a:cs typeface="Times New Roman" panose="02020603050405020304" charset="0"/>
              </a:rPr>
              <a:t> </a:t>
            </a:r>
            <a:r>
              <a:rPr lang="zh-CN" altLang="en-US" sz="2800" b="0" u="none">
                <a:latin typeface="宋体" panose="02010600030101010101" pitchFamily="2" charset="-122"/>
                <a:ea typeface="宋体" panose="02010600030101010101" pitchFamily="2" charset="-122"/>
                <a:cs typeface="宋体" panose="02010600030101010101" pitchFamily="2" charset="-122"/>
              </a:rPr>
              <a:t>复习生活剪影</a:t>
            </a:r>
            <a:r>
              <a:rPr lang="en-US" altLang="zh-CN" sz="2800" b="0" u="none">
                <a:latin typeface="宋体" panose="02010600030101010101" pitchFamily="2" charset="-122"/>
                <a:ea typeface="宋体" panose="02010600030101010101" pitchFamily="2" charset="-122"/>
                <a:cs typeface="宋体" panose="02010600030101010101" pitchFamily="2" charset="-122"/>
              </a:rPr>
              <a:t>》</a:t>
            </a:r>
            <a:endParaRPr lang="en-US" altLang="zh-CN" sz="2800" b="0" u="none">
              <a:latin typeface="Times New Roman" panose="02020603050405020304" charset="0"/>
              <a:ea typeface="Times New Roman" panose="02020603050405020304" charset="0"/>
              <a:cs typeface="Times New Roman" panose="02020603050405020304" charset="0"/>
            </a:endParaRPr>
          </a:p>
          <a:p>
            <a:r>
              <a:rPr lang="en-US" altLang="zh-CN" sz="2800" b="0" u="none">
                <a:latin typeface="Times New Roman" panose="02020603050405020304" charset="0"/>
                <a:ea typeface="Times New Roman" panose="02020603050405020304" charset="0"/>
                <a:cs typeface="Times New Roman" panose="02020603050405020304" charset="0"/>
              </a:rPr>
              <a:t>                            </a:t>
            </a:r>
            <a:r>
              <a:rPr lang="zh-CN" altLang="en-US" sz="2800" b="0" u="none">
                <a:latin typeface="宋体" panose="02010600030101010101" pitchFamily="2" charset="-122"/>
                <a:ea typeface="宋体" panose="02010600030101010101" pitchFamily="2" charset="-122"/>
                <a:cs typeface="宋体" panose="02010600030101010101" pitchFamily="2" charset="-122"/>
              </a:rPr>
              <a:t>睡梦里的钟声</a:t>
            </a:r>
            <a:endParaRPr lang="zh-CN" altLang="en-US" sz="2800" b="0" u="none">
              <a:latin typeface="宋体" panose="02010600030101010101" pitchFamily="2" charset="-122"/>
              <a:ea typeface="宋体" panose="02010600030101010101" pitchFamily="2" charset="-122"/>
              <a:cs typeface="宋体" panose="02010600030101010101" pitchFamily="2" charset="-122"/>
            </a:endParaRPr>
          </a:p>
          <a:p>
            <a:r>
              <a:rPr lang="zh-CN" altLang="en-US" sz="2800" b="0" u="none">
                <a:latin typeface="宋体" panose="02010600030101010101" pitchFamily="2" charset="-122"/>
                <a:ea typeface="宋体" panose="02010600030101010101" pitchFamily="2" charset="-122"/>
                <a:cs typeface="宋体" panose="02010600030101010101" pitchFamily="2" charset="-122"/>
              </a:rPr>
              <a:t>    清晨，一阵闹钟声惊醒迷蒙的梦幻，我一骨碌坐起来。揉揉眼睛，翻开第六册英语背起来</a:t>
            </a:r>
            <a:r>
              <a:rPr lang="en-US" altLang="zh-CN" sz="2800" b="0" u="none">
                <a:latin typeface="宋体" panose="02010600030101010101" pitchFamily="2" charset="-122"/>
                <a:ea typeface="宋体" panose="02010600030101010101" pitchFamily="2" charset="-122"/>
                <a:cs typeface="宋体" panose="02010600030101010101" pitchFamily="2" charset="-122"/>
              </a:rPr>
              <a:t>……</a:t>
            </a:r>
            <a:endParaRPr lang="en-US" altLang="zh-CN" sz="2800" b="0" u="none">
              <a:latin typeface="宋体" panose="02010600030101010101" pitchFamily="2" charset="-122"/>
              <a:ea typeface="宋体" panose="02010600030101010101" pitchFamily="2" charset="-122"/>
              <a:cs typeface="宋体" panose="02010600030101010101" pitchFamily="2" charset="-122"/>
            </a:endParaRPr>
          </a:p>
          <a:p>
            <a:r>
              <a:rPr lang="zh-CN" altLang="en-US" sz="2800" b="0" u="none">
                <a:latin typeface="宋体" panose="02010600030101010101" pitchFamily="2" charset="-122"/>
                <a:ea typeface="宋体" panose="02010600030101010101" pitchFamily="2" charset="-122"/>
                <a:cs typeface="宋体" panose="02010600030101010101" pitchFamily="2" charset="-122"/>
              </a:rPr>
              <a:t>考试课上的鼾声</a:t>
            </a:r>
            <a:endParaRPr lang="zh-CN" altLang="en-US" sz="2800" b="0" u="none">
              <a:latin typeface="宋体" panose="02010600030101010101" pitchFamily="2" charset="-122"/>
              <a:ea typeface="宋体" panose="02010600030101010101" pitchFamily="2" charset="-122"/>
              <a:cs typeface="宋体" panose="02010600030101010101" pitchFamily="2" charset="-122"/>
            </a:endParaRPr>
          </a:p>
          <a:p>
            <a:r>
              <a:rPr lang="zh-CN" altLang="en-US" sz="2800" b="0" u="none">
                <a:latin typeface="宋体" panose="02010600030101010101" pitchFamily="2" charset="-122"/>
                <a:ea typeface="宋体" panose="02010600030101010101" pitchFamily="2" charset="-122"/>
                <a:cs typeface="宋体" panose="02010600030101010101" pitchFamily="2" charset="-122"/>
              </a:rPr>
              <a:t>    数学考试课，同学们埋头做题。突然，课堂上传来鼾声。只见李平的头歪在数学卷上，睡的又香又甜</a:t>
            </a:r>
            <a:r>
              <a:rPr lang="en-US" altLang="zh-CN" sz="2800" b="0" u="none">
                <a:latin typeface="宋体" panose="02010600030101010101" pitchFamily="2" charset="-122"/>
                <a:ea typeface="宋体" panose="02010600030101010101" pitchFamily="2" charset="-122"/>
                <a:cs typeface="宋体" panose="02010600030101010101" pitchFamily="2" charset="-122"/>
              </a:rPr>
              <a:t>……</a:t>
            </a:r>
            <a:endParaRPr lang="en-US" altLang="zh-CN" sz="2800" b="0" u="none">
              <a:latin typeface="Times New Roman" panose="02020603050405020304" charset="0"/>
              <a:ea typeface="Times New Roman" panose="02020603050405020304" charset="0"/>
              <a:cs typeface="Times New Roman" panose="02020603050405020304" charset="0"/>
            </a:endParaRPr>
          </a:p>
          <a:p>
            <a:r>
              <a:rPr lang="en-US" altLang="zh-CN" sz="2800" b="0" u="none">
                <a:latin typeface="Times New Roman" panose="02020603050405020304" charset="0"/>
                <a:ea typeface="Times New Roman" panose="02020603050405020304" charset="0"/>
                <a:cs typeface="Times New Roman" panose="02020603050405020304" charset="0"/>
              </a:rPr>
              <a:t>                             </a:t>
            </a:r>
            <a:r>
              <a:rPr lang="zh-CN" altLang="en-US" sz="2800" b="0" u="none">
                <a:latin typeface="宋体" panose="02010600030101010101" pitchFamily="2" charset="-122"/>
                <a:ea typeface="宋体" panose="02010600030101010101" pitchFamily="2" charset="-122"/>
                <a:cs typeface="宋体" panose="02010600030101010101" pitchFamily="2" charset="-122"/>
              </a:rPr>
              <a:t>晚自习的掌声</a:t>
            </a:r>
            <a:endParaRPr lang="zh-CN" altLang="en-US" sz="2800" b="0" u="none">
              <a:latin typeface="宋体" panose="02010600030101010101" pitchFamily="2" charset="-122"/>
              <a:ea typeface="宋体" panose="02010600030101010101" pitchFamily="2" charset="-122"/>
              <a:cs typeface="宋体" panose="02010600030101010101" pitchFamily="2" charset="-122"/>
            </a:endParaRPr>
          </a:p>
          <a:p>
            <a:r>
              <a:rPr lang="zh-CN" altLang="en-US" sz="2800" b="0" u="none">
                <a:latin typeface="宋体" panose="02010600030101010101" pitchFamily="2" charset="-122"/>
                <a:ea typeface="宋体" panose="02010600030101010101" pitchFamily="2" charset="-122"/>
                <a:cs typeface="宋体" panose="02010600030101010101" pitchFamily="2" charset="-122"/>
              </a:rPr>
              <a:t>    晚自习，语文老师神秘地说：“今天晚上，我让你们写毕业赠言，给你们一段自由掌握的时间。”于是掌声响起</a:t>
            </a:r>
            <a:r>
              <a:rPr lang="en-US" altLang="zh-CN" sz="2800" b="0" u="none">
                <a:latin typeface="宋体" panose="02010600030101010101" pitchFamily="2" charset="-122"/>
                <a:ea typeface="宋体" panose="02010600030101010101" pitchFamily="2" charset="-122"/>
                <a:cs typeface="宋体" panose="02010600030101010101" pitchFamily="2" charset="-122"/>
              </a:rPr>
              <a:t>……</a:t>
            </a:r>
            <a:endParaRPr lang="en-US" altLang="zh-CN" sz="2800" b="0" u="none">
              <a:latin typeface="宋体" panose="02010600030101010101" pitchFamily="2" charset="-122"/>
              <a:ea typeface="宋体" panose="02010600030101010101" pitchFamily="2" charset="-122"/>
              <a:cs typeface="宋体" panose="02010600030101010101" pitchFamily="2" charset="-122"/>
            </a:endParaRPr>
          </a:p>
          <a:p>
            <a:endParaRPr lang="zh-CN" altLang="en-US" sz="280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560" y="260350"/>
            <a:ext cx="8468360" cy="5760720"/>
          </a:xfrm>
          <a:prstGeom prst="rect">
            <a:avLst/>
          </a:prstGeom>
          <a:noFill/>
        </p:spPr>
        <p:txBody>
          <a:bodyPr wrap="square" rtlCol="0" anchor="t">
            <a:spAutoFit/>
          </a:bodyPr>
          <a:lstStyle/>
          <a:p>
            <a:pPr marL="0" indent="0" algn="l"/>
            <a:r>
              <a:rPr lang="zh-CN" altLang="en-US" sz="2800">
                <a:latin typeface="宋体" panose="02010600030101010101" pitchFamily="2" charset="-122"/>
                <a:ea typeface="宋体" panose="02010600030101010101" pitchFamily="2" charset="-122"/>
                <a:cs typeface="宋体" panose="02010600030101010101" pitchFamily="2" charset="-122"/>
                <a:sym typeface="+mn-ea"/>
              </a:rPr>
              <a:t>佳作二、</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我爱我的乐园</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800">
              <a:latin typeface="Times New Roman" panose="02020603050405020304" charset="0"/>
              <a:ea typeface="Times New Roman" panose="02020603050405020304" charset="0"/>
              <a:cs typeface="Times New Roman" panose="02020603050405020304" charset="0"/>
              <a:sym typeface="+mn-ea"/>
            </a:endParaRPr>
          </a:p>
          <a:p>
            <a:r>
              <a:rPr lang="zh-CN" altLang="en-US"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我爱我的乐园，她是我幸福成长的摇篮。小时候，我和爷爷还有伙伴们常在那儿玩耍，在那儿，我一天天长大</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400">
              <a:latin typeface="Times New Roman" panose="02020603050405020304" charset="0"/>
              <a:ea typeface="Times New Roman" panose="02020603050405020304" charset="0"/>
              <a:cs typeface="Times New Roman" panose="02020603050405020304" charset="0"/>
              <a:sym typeface="+mn-ea"/>
            </a:endParaRPr>
          </a:p>
          <a:p>
            <a:r>
              <a:rPr lang="en-US" altLang="zh-CN" sz="2400">
                <a:latin typeface="Times New Roman" panose="02020603050405020304" charset="0"/>
                <a:ea typeface="Times New Roman" panose="02020603050405020304" charset="0"/>
                <a:cs typeface="Times New Roman" panose="02020603050405020304" charset="0"/>
                <a:sym typeface="+mn-ea"/>
              </a:rPr>
              <a:t>  </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我爱我的乐园，她是我消除疲劳的驿站。初三了，繁重的课业负担之余，踏进我的乐园，我重又轻装上阵</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400">
              <a:latin typeface="Times New Roman" panose="02020603050405020304" charset="0"/>
              <a:ea typeface="Times New Roman" panose="02020603050405020304" charset="0"/>
              <a:cs typeface="Times New Roman" panose="02020603050405020304" charset="0"/>
              <a:sym typeface="+mn-ea"/>
            </a:endParaRPr>
          </a:p>
          <a:p>
            <a:r>
              <a:rPr lang="en-US" altLang="zh-CN" sz="2400">
                <a:latin typeface="Times New Roman" panose="02020603050405020304" charset="0"/>
                <a:ea typeface="Times New Roman" panose="02020603050405020304" charset="0"/>
                <a:cs typeface="Times New Roman" panose="02020603050405020304" charset="0"/>
                <a:sym typeface="+mn-ea"/>
              </a:rPr>
              <a:t>  </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我爱我的乐园，她是我回避烦忧的港湾。一次统考，我心情沮丧，来到乐园，我又坚毅地站起来</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400">
              <a:latin typeface="宋体" panose="02010600030101010101" pitchFamily="2" charset="-122"/>
              <a:ea typeface="宋体" panose="02010600030101010101" pitchFamily="2" charset="-122"/>
              <a:cs typeface="宋体" panose="02010600030101010101" pitchFamily="2" charset="-122"/>
              <a:sym typeface="+mn-ea"/>
            </a:endParaRPr>
          </a:p>
          <a:p>
            <a:pPr marL="0" indent="0" algn="l"/>
            <a:r>
              <a:rPr lang="zh-CN" altLang="en-US" sz="2800">
                <a:latin typeface="宋体" panose="02010600030101010101" pitchFamily="2" charset="-122"/>
                <a:ea typeface="宋体" panose="02010600030101010101" pitchFamily="2" charset="-122"/>
                <a:cs typeface="宋体" panose="02010600030101010101" pitchFamily="2" charset="-122"/>
                <a:sym typeface="+mn-ea"/>
              </a:rPr>
              <a:t>佳作三：</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妈妈的唠叨</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800">
              <a:latin typeface="宋体" panose="02010600030101010101" pitchFamily="2" charset="-122"/>
              <a:ea typeface="宋体" panose="02010600030101010101" pitchFamily="2" charset="-122"/>
              <a:cs typeface="宋体" panose="02010600030101010101" pitchFamily="2" charset="-122"/>
              <a:sym typeface="+mn-ea"/>
            </a:endParaRPr>
          </a:p>
          <a:p>
            <a:pPr marL="0" indent="0" algn="l"/>
            <a:r>
              <a:rPr lang="zh-CN" altLang="en-US" sz="2800">
                <a:latin typeface="宋体" panose="02010600030101010101" pitchFamily="2" charset="-122"/>
                <a:ea typeface="宋体" panose="02010600030101010101" pitchFamily="2" charset="-122"/>
                <a:cs typeface="宋体" panose="02010600030101010101" pitchFamily="2" charset="-122"/>
                <a:sym typeface="+mn-ea"/>
              </a:rPr>
              <a:t>   妈妈的唠叨，让我懂得：早起的鸟儿有虫吃，只有辛勤的劳动才能换来最真诚的回报</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800">
                <a:latin typeface="宋体" panose="02010600030101010101" pitchFamily="2" charset="-122"/>
                <a:ea typeface="宋体" panose="02010600030101010101" pitchFamily="2" charset="-122"/>
                <a:cs typeface="宋体" panose="02010600030101010101" pitchFamily="2" charset="-122"/>
                <a:sym typeface="+mn-ea"/>
              </a:rPr>
              <a:t>   妈妈的唠叨，让我懂得：尊老爱幼是中华民族的传统美德，每一个孩子都应该学会孝顺。</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800">
                <a:latin typeface="宋体" panose="02010600030101010101" pitchFamily="2" charset="-122"/>
                <a:ea typeface="宋体" panose="02010600030101010101" pitchFamily="2" charset="-122"/>
                <a:cs typeface="宋体" panose="02010600030101010101" pitchFamily="2" charset="-122"/>
                <a:sym typeface="+mn-ea"/>
              </a:rPr>
              <a:t>   妈妈的唠叨，让我懂得：一个人不可以没有诚信，诚信是做人之本。</a:t>
            </a:r>
            <a:endParaRPr lang="zh-CN" altLang="en-US" sz="280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l="-11000" r="-11000"/>
          </a:stretch>
        </a:blipFill>
        <a:effectLst/>
      </p:bgPr>
    </p:bg>
    <p:spTree>
      <p:nvGrpSpPr>
        <p:cNvPr id="1" name=""/>
        <p:cNvGrpSpPr/>
        <p:nvPr/>
      </p:nvGrpSpPr>
      <p:grpSpPr>
        <a:xfrm>
          <a:off x="0" y="0"/>
          <a:ext cx="0" cy="0"/>
          <a:chOff x="0" y="0"/>
          <a:chExt cx="0" cy="0"/>
        </a:xfrm>
      </p:grpSpPr>
      <p:sp>
        <p:nvSpPr>
          <p:cNvPr id="2" name="矩形 1"/>
          <p:cNvSpPr/>
          <p:nvPr/>
        </p:nvSpPr>
        <p:spPr>
          <a:xfrm>
            <a:off x="1357290" y="857232"/>
            <a:ext cx="6873998" cy="707886"/>
          </a:xfrm>
          <a:prstGeom prst="rect">
            <a:avLst/>
          </a:prstGeom>
        </p:spPr>
        <p:txBody>
          <a:bodyPr wrap="none">
            <a:spAutoFit/>
          </a:bodyPr>
          <a:lstStyle/>
          <a:p>
            <a:r>
              <a:rPr lang="zh-CN" altLang="en-US" sz="4000" b="1" dirty="0"/>
              <a:t>第三讲、记叙文常用构思技巧</a:t>
            </a:r>
            <a:endParaRPr lang="zh-CN" altLang="en-US" sz="4000"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857356" y="0"/>
            <a:ext cx="4374916" cy="830997"/>
          </a:xfrm>
          <a:prstGeom prst="rect">
            <a:avLst/>
          </a:prstGeom>
        </p:spPr>
        <p:txBody>
          <a:bodyPr wrap="none">
            <a:spAutoFit/>
          </a:bodyPr>
          <a:lstStyle/>
          <a:p>
            <a:r>
              <a:rPr lang="en-US" altLang="zh-CN" sz="4800" b="1" dirty="0" smtClean="0">
                <a:solidFill>
                  <a:srgbClr val="006600"/>
                </a:solidFill>
              </a:rPr>
              <a:t>1.</a:t>
            </a:r>
            <a:r>
              <a:rPr lang="zh-CN" altLang="en-US" sz="4800" b="1" dirty="0" smtClean="0">
                <a:solidFill>
                  <a:srgbClr val="006600"/>
                </a:solidFill>
              </a:rPr>
              <a:t>审</a:t>
            </a:r>
            <a:r>
              <a:rPr lang="zh-CN" altLang="en-US" sz="4800" b="1" dirty="0">
                <a:solidFill>
                  <a:srgbClr val="006600"/>
                </a:solidFill>
              </a:rPr>
              <a:t>清关键词语</a:t>
            </a:r>
            <a:endParaRPr lang="zh-CN" altLang="en-US" sz="4800" b="1" dirty="0">
              <a:solidFill>
                <a:srgbClr val="006600"/>
              </a:solidFill>
            </a:endParaRPr>
          </a:p>
        </p:txBody>
      </p:sp>
      <p:sp>
        <p:nvSpPr>
          <p:cNvPr id="4" name="矩形 3"/>
          <p:cNvSpPr/>
          <p:nvPr/>
        </p:nvSpPr>
        <p:spPr>
          <a:xfrm>
            <a:off x="0" y="1071546"/>
            <a:ext cx="9144000" cy="5577840"/>
          </a:xfrm>
          <a:prstGeom prst="rect">
            <a:avLst/>
          </a:prstGeom>
        </p:spPr>
        <p:txBody>
          <a:bodyPr wrap="square">
            <a:spAutoFit/>
          </a:bodyPr>
          <a:lstStyle/>
          <a:p>
            <a:pPr>
              <a:lnSpc>
                <a:spcPct val="125000"/>
              </a:lnSpc>
            </a:pPr>
            <a:r>
              <a:rPr lang="en-US" altLang="zh-CN" sz="3600" b="1" dirty="0"/>
              <a:t>2008</a:t>
            </a:r>
            <a:r>
              <a:rPr lang="zh-CN" altLang="en-US" sz="3600" b="1" dirty="0"/>
              <a:t>年</a:t>
            </a:r>
            <a:r>
              <a:rPr lang="en-US" altLang="zh-CN" sz="3600" b="1" dirty="0"/>
              <a:t>: </a:t>
            </a:r>
            <a:r>
              <a:rPr lang="en-US" altLang="zh-CN" sz="3600" b="1" dirty="0" smtClean="0"/>
              <a:t>     </a:t>
            </a:r>
            <a:r>
              <a:rPr lang="zh-CN" altLang="en-US" sz="3600" b="1" dirty="0" smtClean="0"/>
              <a:t>那</a:t>
            </a:r>
            <a:r>
              <a:rPr lang="zh-CN" altLang="en-US" sz="3600" b="1" dirty="0"/>
              <a:t>个故事的主角是我 </a:t>
            </a:r>
            <a:r>
              <a:rPr lang="zh-CN" altLang="en-US" sz="3600" b="1" dirty="0" smtClean="0"/>
              <a:t>            </a:t>
            </a:r>
            <a:endParaRPr lang="en-US" altLang="zh-CN" sz="3600" b="1" dirty="0" smtClean="0"/>
          </a:p>
          <a:p>
            <a:pPr>
              <a:lnSpc>
                <a:spcPct val="125000"/>
              </a:lnSpc>
            </a:pPr>
            <a:r>
              <a:rPr lang="en-US" altLang="zh-CN" sz="3600" b="1" dirty="0" smtClean="0"/>
              <a:t>2009</a:t>
            </a:r>
            <a:r>
              <a:rPr lang="zh-CN" altLang="en-US" sz="3600" b="1" dirty="0"/>
              <a:t>年</a:t>
            </a:r>
            <a:r>
              <a:rPr lang="en-US" altLang="zh-CN" sz="3600" b="1" dirty="0"/>
              <a:t>: </a:t>
            </a:r>
            <a:r>
              <a:rPr lang="en-US" altLang="zh-CN" sz="3600" b="1" dirty="0" smtClean="0"/>
              <a:t>     </a:t>
            </a:r>
            <a:r>
              <a:rPr lang="zh-CN" altLang="en-US" sz="3600" b="1" dirty="0" smtClean="0"/>
              <a:t>逆</a:t>
            </a:r>
            <a:r>
              <a:rPr lang="zh-CN" altLang="en-US" sz="3600" b="1" dirty="0"/>
              <a:t>耳忠言助我行 </a:t>
            </a:r>
            <a:br>
              <a:rPr lang="zh-CN" altLang="en-US" sz="3600" b="1" dirty="0" smtClean="0"/>
            </a:br>
            <a:r>
              <a:rPr lang="en-US" altLang="zh-CN" sz="3600" b="1" dirty="0"/>
              <a:t>2010</a:t>
            </a:r>
            <a:r>
              <a:rPr lang="zh-CN" altLang="en-US" sz="3600" b="1" dirty="0"/>
              <a:t>年</a:t>
            </a:r>
            <a:r>
              <a:rPr lang="en-US" altLang="zh-CN" sz="3600" b="1" dirty="0"/>
              <a:t>: </a:t>
            </a:r>
            <a:r>
              <a:rPr lang="en-US" altLang="zh-CN" sz="3600" b="1" dirty="0" smtClean="0"/>
              <a:t>     </a:t>
            </a:r>
            <a:r>
              <a:rPr lang="zh-CN" altLang="en-US" sz="3600" b="1" dirty="0" smtClean="0"/>
              <a:t>我</a:t>
            </a:r>
            <a:r>
              <a:rPr lang="zh-CN" altLang="en-US" sz="3600" b="1" dirty="0"/>
              <a:t>身边的</a:t>
            </a:r>
            <a:r>
              <a:rPr lang="en-US" altLang="zh-CN" sz="3600" b="1" dirty="0" smtClean="0"/>
              <a:t>_________</a:t>
            </a:r>
            <a:br>
              <a:rPr lang="zh-CN" altLang="en-US" sz="3600" b="1" dirty="0" smtClean="0"/>
            </a:br>
            <a:r>
              <a:rPr lang="en-US" altLang="zh-CN" sz="3600" b="1" dirty="0"/>
              <a:t>2011</a:t>
            </a:r>
            <a:r>
              <a:rPr lang="zh-CN" altLang="en-US" sz="3600" b="1" dirty="0"/>
              <a:t>年</a:t>
            </a:r>
            <a:r>
              <a:rPr lang="en-US" altLang="zh-CN" sz="3600" b="1" dirty="0" smtClean="0"/>
              <a:t>:      </a:t>
            </a:r>
            <a:r>
              <a:rPr lang="zh-CN" altLang="en-US" sz="3600" b="1" dirty="0" smtClean="0"/>
              <a:t>怀念</a:t>
            </a:r>
            <a:r>
              <a:rPr lang="en-US" altLang="zh-CN" sz="3600" b="1" u="sng" dirty="0" smtClean="0"/>
              <a:t>________</a:t>
            </a:r>
            <a:r>
              <a:rPr lang="zh-CN" altLang="en-US" sz="3600" b="1" dirty="0" smtClean="0"/>
              <a:t>的</a:t>
            </a:r>
            <a:r>
              <a:rPr lang="zh-CN" altLang="en-US" sz="3600" b="1" dirty="0"/>
              <a:t>日子 </a:t>
            </a:r>
            <a:br>
              <a:rPr lang="zh-CN" altLang="en-US" sz="3600" b="1" dirty="0" smtClean="0"/>
            </a:br>
            <a:r>
              <a:rPr lang="en-US" altLang="zh-CN" sz="3600" b="1" dirty="0"/>
              <a:t>2012</a:t>
            </a:r>
            <a:r>
              <a:rPr lang="zh-CN" altLang="en-US" sz="3600" b="1" dirty="0" smtClean="0"/>
              <a:t>年</a:t>
            </a:r>
            <a:r>
              <a:rPr lang="en-US" altLang="zh-CN" sz="3600" b="1" dirty="0" smtClean="0"/>
              <a:t>:      </a:t>
            </a:r>
            <a:r>
              <a:rPr lang="zh-CN" altLang="en-US" sz="3600" b="1" dirty="0" smtClean="0"/>
              <a:t>同</a:t>
            </a:r>
            <a:r>
              <a:rPr lang="zh-CN" altLang="en-US" sz="3600" b="1" dirty="0"/>
              <a:t>在屋</a:t>
            </a:r>
            <a:r>
              <a:rPr lang="zh-CN" altLang="en-US" sz="3600" b="1" dirty="0" smtClean="0"/>
              <a:t>檐下 </a:t>
            </a:r>
            <a:br>
              <a:rPr lang="zh-CN" altLang="en-US" sz="3600" b="1" dirty="0" smtClean="0"/>
            </a:br>
            <a:r>
              <a:rPr lang="en-US" altLang="zh-CN" sz="3600" b="1" dirty="0"/>
              <a:t>2013</a:t>
            </a:r>
            <a:r>
              <a:rPr lang="zh-CN" altLang="en-US" sz="3600" b="1" dirty="0"/>
              <a:t>年</a:t>
            </a:r>
            <a:r>
              <a:rPr lang="en-US" altLang="zh-CN" sz="3600" b="1" dirty="0" smtClean="0"/>
              <a:t>:      </a:t>
            </a:r>
            <a:r>
              <a:rPr lang="zh-CN" altLang="en-US" sz="3600" b="1" dirty="0" smtClean="0"/>
              <a:t>让</a:t>
            </a:r>
            <a:r>
              <a:rPr lang="zh-CN" altLang="en-US" sz="3600" b="1" dirty="0"/>
              <a:t>路 </a:t>
            </a:r>
            <a:br>
              <a:rPr lang="zh-CN" altLang="en-US" sz="3600" b="1" dirty="0" smtClean="0"/>
            </a:br>
            <a:r>
              <a:rPr lang="en-US" altLang="zh-CN" sz="3600" b="1" dirty="0"/>
              <a:t>2014</a:t>
            </a:r>
            <a:r>
              <a:rPr lang="zh-CN" altLang="en-US" sz="3600" b="1" dirty="0"/>
              <a:t>年</a:t>
            </a:r>
            <a:r>
              <a:rPr lang="en-US" altLang="zh-CN" sz="3600" b="1" dirty="0" smtClean="0"/>
              <a:t>:      </a:t>
            </a:r>
            <a:r>
              <a:rPr lang="zh-CN" altLang="en-US" sz="3600" b="1" dirty="0" smtClean="0"/>
              <a:t>你</a:t>
            </a:r>
            <a:r>
              <a:rPr lang="zh-CN" altLang="en-US" sz="3600" b="1" dirty="0"/>
              <a:t>是我的太阳 </a:t>
            </a:r>
            <a:endParaRPr lang="en-US" altLang="zh-CN" sz="3600" b="1" dirty="0" smtClean="0"/>
          </a:p>
          <a:p>
            <a:pPr>
              <a:lnSpc>
                <a:spcPct val="125000"/>
              </a:lnSpc>
            </a:pPr>
            <a:r>
              <a:rPr lang="en-US" altLang="zh-CN" sz="3600" b="1" dirty="0" smtClean="0"/>
              <a:t>2015</a:t>
            </a:r>
            <a:r>
              <a:rPr lang="zh-CN" altLang="en-US" sz="3600" b="1" dirty="0" smtClean="0"/>
              <a:t>年</a:t>
            </a:r>
            <a:r>
              <a:rPr lang="en-US" altLang="zh-CN" sz="3600" b="1" dirty="0" smtClean="0"/>
              <a:t>:       ______</a:t>
            </a:r>
            <a:r>
              <a:rPr lang="zh-CN" altLang="en-US" sz="3600" b="1" dirty="0"/>
              <a:t>里的微感动</a:t>
            </a:r>
            <a:endParaRPr lang="zh-CN" altLang="en-US" sz="3600" b="1" dirty="0"/>
          </a:p>
        </p:txBody>
      </p:sp>
      <p:cxnSp>
        <p:nvCxnSpPr>
          <p:cNvPr id="6" name="直接连接符 5"/>
          <p:cNvCxnSpPr/>
          <p:nvPr/>
        </p:nvCxnSpPr>
        <p:spPr>
          <a:xfrm>
            <a:off x="4572000" y="1785926"/>
            <a:ext cx="785818" cy="1588"/>
          </a:xfrm>
          <a:prstGeom prst="line">
            <a:avLst/>
          </a:prstGeom>
        </p:spPr>
        <p:style>
          <a:lnRef idx="3">
            <a:schemeClr val="accent2"/>
          </a:lnRef>
          <a:fillRef idx="0">
            <a:schemeClr val="accent2"/>
          </a:fillRef>
          <a:effectRef idx="2">
            <a:schemeClr val="accent2"/>
          </a:effectRef>
          <a:fontRef idx="minor">
            <a:schemeClr val="tx1"/>
          </a:fontRef>
        </p:style>
      </p:cxnSp>
      <p:cxnSp>
        <p:nvCxnSpPr>
          <p:cNvPr id="7" name="直接连接符 6"/>
          <p:cNvCxnSpPr/>
          <p:nvPr/>
        </p:nvCxnSpPr>
        <p:spPr>
          <a:xfrm>
            <a:off x="5929322" y="1785926"/>
            <a:ext cx="500066" cy="1588"/>
          </a:xfrm>
          <a:prstGeom prst="line">
            <a:avLst/>
          </a:prstGeom>
        </p:spPr>
        <p:style>
          <a:lnRef idx="3">
            <a:schemeClr val="accent2"/>
          </a:lnRef>
          <a:fillRef idx="0">
            <a:schemeClr val="accent2"/>
          </a:fillRef>
          <a:effectRef idx="2">
            <a:schemeClr val="accent2"/>
          </a:effectRef>
          <a:fontRef idx="minor">
            <a:schemeClr val="tx1"/>
          </a:fontRef>
        </p:style>
      </p:cxnSp>
      <p:cxnSp>
        <p:nvCxnSpPr>
          <p:cNvPr id="10" name="直接连接符 9"/>
          <p:cNvCxnSpPr/>
          <p:nvPr/>
        </p:nvCxnSpPr>
        <p:spPr>
          <a:xfrm>
            <a:off x="2285984" y="2500306"/>
            <a:ext cx="1643074" cy="1588"/>
          </a:xfrm>
          <a:prstGeom prst="line">
            <a:avLst/>
          </a:prstGeom>
        </p:spPr>
        <p:style>
          <a:lnRef idx="3">
            <a:schemeClr val="accent2"/>
          </a:lnRef>
          <a:fillRef idx="0">
            <a:schemeClr val="accent2"/>
          </a:fillRef>
          <a:effectRef idx="2">
            <a:schemeClr val="accent2"/>
          </a:effectRef>
          <a:fontRef idx="minor">
            <a:schemeClr val="tx1"/>
          </a:fontRef>
        </p:style>
      </p:cxnSp>
      <p:cxnSp>
        <p:nvCxnSpPr>
          <p:cNvPr id="11" name="直接连接符 10"/>
          <p:cNvCxnSpPr/>
          <p:nvPr/>
        </p:nvCxnSpPr>
        <p:spPr>
          <a:xfrm>
            <a:off x="2285984" y="3857628"/>
            <a:ext cx="785818" cy="1588"/>
          </a:xfrm>
          <a:prstGeom prst="line">
            <a:avLst/>
          </a:prstGeom>
        </p:spPr>
        <p:style>
          <a:lnRef idx="3">
            <a:schemeClr val="accent2"/>
          </a:lnRef>
          <a:fillRef idx="0">
            <a:schemeClr val="accent2"/>
          </a:fillRef>
          <a:effectRef idx="2">
            <a:schemeClr val="accent2"/>
          </a:effectRef>
          <a:fontRef idx="minor">
            <a:schemeClr val="tx1"/>
          </a:fontRef>
        </p:style>
      </p:cxnSp>
      <p:cxnSp>
        <p:nvCxnSpPr>
          <p:cNvPr id="14" name="直接连接符 13"/>
          <p:cNvCxnSpPr/>
          <p:nvPr/>
        </p:nvCxnSpPr>
        <p:spPr>
          <a:xfrm>
            <a:off x="2143108" y="4572008"/>
            <a:ext cx="928694" cy="1588"/>
          </a:xfrm>
          <a:prstGeom prst="line">
            <a:avLst/>
          </a:prstGeom>
        </p:spPr>
        <p:style>
          <a:lnRef idx="3">
            <a:schemeClr val="accent2"/>
          </a:lnRef>
          <a:fillRef idx="0">
            <a:schemeClr val="accent2"/>
          </a:fillRef>
          <a:effectRef idx="2">
            <a:schemeClr val="accent2"/>
          </a:effectRef>
          <a:fontRef idx="minor">
            <a:schemeClr val="tx1"/>
          </a:fontRef>
        </p:style>
      </p:cxnSp>
      <p:cxnSp>
        <p:nvCxnSpPr>
          <p:cNvPr id="17" name="直接连接符 16"/>
          <p:cNvCxnSpPr/>
          <p:nvPr/>
        </p:nvCxnSpPr>
        <p:spPr>
          <a:xfrm>
            <a:off x="3204203" y="4580898"/>
            <a:ext cx="928694" cy="1588"/>
          </a:xfrm>
          <a:prstGeom prst="line">
            <a:avLst/>
          </a:prstGeom>
        </p:spPr>
        <p:style>
          <a:lnRef idx="3">
            <a:schemeClr val="accent2"/>
          </a:lnRef>
          <a:fillRef idx="0">
            <a:schemeClr val="accent2"/>
          </a:fillRef>
          <a:effectRef idx="2">
            <a:schemeClr val="accent2"/>
          </a:effectRef>
          <a:fontRef idx="minor">
            <a:schemeClr val="tx1"/>
          </a:fontRef>
        </p:style>
      </p:cxnSp>
      <p:cxnSp>
        <p:nvCxnSpPr>
          <p:cNvPr id="19" name="直接连接符 18"/>
          <p:cNvCxnSpPr/>
          <p:nvPr/>
        </p:nvCxnSpPr>
        <p:spPr>
          <a:xfrm>
            <a:off x="4071934" y="5929330"/>
            <a:ext cx="928694" cy="1588"/>
          </a:xfrm>
          <a:prstGeom prst="line">
            <a:avLst/>
          </a:prstGeom>
        </p:spPr>
        <p:style>
          <a:lnRef idx="3">
            <a:schemeClr val="accent2"/>
          </a:lnRef>
          <a:fillRef idx="0">
            <a:schemeClr val="accent2"/>
          </a:fillRef>
          <a:effectRef idx="2">
            <a:schemeClr val="accent2"/>
          </a:effectRef>
          <a:fontRef idx="minor">
            <a:schemeClr val="tx1"/>
          </a:fontRef>
        </p:style>
      </p:cxnSp>
      <p:cxnSp>
        <p:nvCxnSpPr>
          <p:cNvPr id="25" name="直接连接符 24"/>
          <p:cNvCxnSpPr/>
          <p:nvPr/>
        </p:nvCxnSpPr>
        <p:spPr>
          <a:xfrm>
            <a:off x="4572000" y="6643710"/>
            <a:ext cx="500066" cy="1588"/>
          </a:xfrm>
          <a:prstGeom prst="line">
            <a:avLst/>
          </a:prstGeom>
        </p:spPr>
        <p:style>
          <a:lnRef idx="3">
            <a:schemeClr val="accent2"/>
          </a:lnRef>
          <a:fillRef idx="0">
            <a:schemeClr val="accent2"/>
          </a:fillRef>
          <a:effectRef idx="2">
            <a:schemeClr val="accent2"/>
          </a:effectRef>
          <a:fontRef idx="minor">
            <a:schemeClr val="tx1"/>
          </a:fontRef>
        </p:style>
      </p:cxnSp>
      <p:sp>
        <p:nvSpPr>
          <p:cNvPr id="28" name="TextBox 27"/>
          <p:cNvSpPr txBox="1"/>
          <p:nvPr/>
        </p:nvSpPr>
        <p:spPr>
          <a:xfrm>
            <a:off x="6765696" y="0"/>
            <a:ext cx="2185214" cy="5035994"/>
          </a:xfrm>
          <a:prstGeom prst="rect">
            <a:avLst/>
          </a:prstGeom>
          <a:noFill/>
        </p:spPr>
        <p:txBody>
          <a:bodyPr vert="eaVert" wrap="none" rtlCol="0">
            <a:spAutoFit/>
          </a:bodyPr>
          <a:lstStyle/>
          <a:p>
            <a:r>
              <a:rPr lang="zh-CN" altLang="en-US" sz="2800" b="1" dirty="0">
                <a:latin typeface="宋体" panose="02010600030101010101" pitchFamily="2" charset="-122"/>
              </a:rPr>
              <a:t>河</a:t>
            </a:r>
            <a:r>
              <a:rPr lang="zh-CN" altLang="en-US" sz="2800" b="1" dirty="0" smtClean="0">
                <a:latin typeface="宋体" panose="02010600030101010101" pitchFamily="2" charset="-122"/>
              </a:rPr>
              <a:t>南中考作文注重：</a:t>
            </a:r>
            <a:endParaRPr lang="en-US" altLang="zh-CN" sz="2800" b="1" dirty="0" smtClean="0">
              <a:latin typeface="宋体" panose="02010600030101010101" pitchFamily="2" charset="-122"/>
            </a:endParaRPr>
          </a:p>
          <a:p>
            <a:r>
              <a:rPr lang="zh-CN" altLang="en-US" b="1" dirty="0" smtClean="0">
                <a:latin typeface="宋体" panose="02010600030101010101" pitchFamily="2" charset="-122"/>
              </a:rPr>
              <a:t>        </a:t>
            </a:r>
            <a:endParaRPr lang="en-US" altLang="zh-CN" b="1" dirty="0" smtClean="0">
              <a:latin typeface="宋体" panose="02010600030101010101" pitchFamily="2" charset="-122"/>
            </a:endParaRPr>
          </a:p>
          <a:p>
            <a:r>
              <a:rPr lang="en-US" altLang="zh-CN" b="1" dirty="0">
                <a:latin typeface="宋体" panose="02010600030101010101" pitchFamily="2" charset="-122"/>
              </a:rPr>
              <a:t> </a:t>
            </a:r>
            <a:r>
              <a:rPr lang="en-US" altLang="zh-CN" b="1" dirty="0" smtClean="0">
                <a:latin typeface="宋体" panose="02010600030101010101" pitchFamily="2" charset="-122"/>
              </a:rPr>
              <a:t>     </a:t>
            </a:r>
            <a:r>
              <a:rPr lang="zh-CN" altLang="en-US" sz="2400" b="1" dirty="0" smtClean="0">
                <a:solidFill>
                  <a:srgbClr val="0000CC"/>
                </a:solidFill>
                <a:latin typeface="宋体" panose="02010600030101010101" pitchFamily="2" charset="-122"/>
              </a:rPr>
              <a:t>“我”</a:t>
            </a:r>
            <a:r>
              <a:rPr lang="zh-CN" altLang="en-US" sz="2400" b="1" dirty="0" smtClean="0">
                <a:latin typeface="宋体" panose="02010600030101010101" pitchFamily="2" charset="-122"/>
              </a:rPr>
              <a:t>的生活、</a:t>
            </a:r>
            <a:r>
              <a:rPr lang="zh-CN" altLang="en-US" sz="2400" b="1" dirty="0" smtClean="0">
                <a:solidFill>
                  <a:srgbClr val="0000CC"/>
                </a:solidFill>
                <a:latin typeface="宋体" panose="02010600030101010101" pitchFamily="2" charset="-122"/>
              </a:rPr>
              <a:t>“我”</a:t>
            </a:r>
            <a:r>
              <a:rPr lang="zh-CN" altLang="en-US" sz="2400" b="1" dirty="0" smtClean="0">
                <a:latin typeface="宋体" panose="02010600030101010101" pitchFamily="2" charset="-122"/>
              </a:rPr>
              <a:t>的思考、</a:t>
            </a:r>
            <a:endParaRPr lang="en-US" altLang="zh-CN" sz="2400" b="1" dirty="0" smtClean="0">
              <a:latin typeface="宋体" panose="02010600030101010101" pitchFamily="2" charset="-122"/>
            </a:endParaRPr>
          </a:p>
          <a:p>
            <a:endParaRPr lang="en-US" altLang="zh-CN" b="1" dirty="0" smtClean="0">
              <a:solidFill>
                <a:srgbClr val="6600CC"/>
              </a:solidFill>
              <a:latin typeface="宋体" panose="02010600030101010101" pitchFamily="2" charset="-122"/>
            </a:endParaRPr>
          </a:p>
          <a:p>
            <a:r>
              <a:rPr lang="zh-CN" altLang="en-US" b="1" dirty="0" smtClean="0">
                <a:solidFill>
                  <a:srgbClr val="6600CC"/>
                </a:solidFill>
                <a:latin typeface="宋体" panose="02010600030101010101" pitchFamily="2" charset="-122"/>
              </a:rPr>
              <a:t>      </a:t>
            </a:r>
            <a:r>
              <a:rPr lang="zh-CN" altLang="en-US" sz="2400" b="1" dirty="0" smtClean="0">
                <a:solidFill>
                  <a:srgbClr val="0000CC"/>
                </a:solidFill>
                <a:latin typeface="宋体" panose="02010600030101010101" pitchFamily="2" charset="-122"/>
              </a:rPr>
              <a:t>“我”</a:t>
            </a:r>
            <a:r>
              <a:rPr lang="zh-CN" altLang="en-US" sz="2400" b="1" dirty="0" smtClean="0">
                <a:latin typeface="宋体" panose="02010600030101010101" pitchFamily="2" charset="-122"/>
              </a:rPr>
              <a:t>的行动、</a:t>
            </a:r>
            <a:r>
              <a:rPr lang="zh-CN" altLang="en-US" sz="2400" b="1" dirty="0" smtClean="0">
                <a:solidFill>
                  <a:srgbClr val="0000CC"/>
                </a:solidFill>
                <a:latin typeface="宋体" panose="02010600030101010101" pitchFamily="2" charset="-122"/>
              </a:rPr>
              <a:t>“我”</a:t>
            </a:r>
            <a:r>
              <a:rPr lang="zh-CN" altLang="en-US" sz="2400" b="1" dirty="0" smtClean="0">
                <a:latin typeface="宋体" panose="02010600030101010101" pitchFamily="2" charset="-122"/>
              </a:rPr>
              <a:t>的成长。</a:t>
            </a:r>
            <a:endParaRPr lang="zh-CN" altLang="en-US" sz="2400" b="1" dirty="0" smtClean="0">
              <a:latin typeface="宋体" panose="02010600030101010101" pitchFamily="2" charset="-122"/>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1+#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0-#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500" fill="hold"/>
                                        <p:tgtEl>
                                          <p:spTgt spid="17"/>
                                        </p:tgtEl>
                                        <p:attrNameLst>
                                          <p:attrName>ppt_x</p:attrName>
                                        </p:attrNameLst>
                                      </p:cBhvr>
                                      <p:tavLst>
                                        <p:tav tm="0">
                                          <p:val>
                                            <p:strVal val="0-#ppt_w/2"/>
                                          </p:val>
                                        </p:tav>
                                        <p:tav tm="100000">
                                          <p:val>
                                            <p:strVal val="#ppt_x"/>
                                          </p:val>
                                        </p:tav>
                                      </p:tavLst>
                                    </p:anim>
                                    <p:anim calcmode="lin" valueType="num">
                                      <p:cBhvr additive="base">
                                        <p:cTn id="3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0-#ppt_w/2"/>
                                          </p:val>
                                        </p:tav>
                                        <p:tav tm="100000">
                                          <p:val>
                                            <p:strVal val="#ppt_x"/>
                                          </p:val>
                                        </p:tav>
                                      </p:tavLst>
                                    </p:anim>
                                    <p:anim calcmode="lin" valueType="num">
                                      <p:cBhvr additive="base">
                                        <p:cTn id="44"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nodeType="click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500" fill="hold"/>
                                        <p:tgtEl>
                                          <p:spTgt spid="25"/>
                                        </p:tgtEl>
                                        <p:attrNameLst>
                                          <p:attrName>ppt_x</p:attrName>
                                        </p:attrNameLst>
                                      </p:cBhvr>
                                      <p:tavLst>
                                        <p:tav tm="0">
                                          <p:val>
                                            <p:strVal val="0-#ppt_w/2"/>
                                          </p:val>
                                        </p:tav>
                                        <p:tav tm="100000">
                                          <p:val>
                                            <p:strVal val="#ppt_x"/>
                                          </p:val>
                                        </p:tav>
                                      </p:tavLst>
                                    </p:anim>
                                    <p:anim calcmode="lin" valueType="num">
                                      <p:cBhvr additive="base">
                                        <p:cTn id="50"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55" presetClass="entr" presetSubtype="0" fill="hold" nodeType="clickEffect">
                                  <p:stCondLst>
                                    <p:cond delay="0"/>
                                  </p:stCondLst>
                                  <p:childTnLst>
                                    <p:set>
                                      <p:cBhvr>
                                        <p:cTn id="54" dur="1" fill="hold">
                                          <p:stCondLst>
                                            <p:cond delay="0"/>
                                          </p:stCondLst>
                                        </p:cTn>
                                        <p:tgtEl>
                                          <p:spTgt spid="28">
                                            <p:txEl>
                                              <p:pRg st="2" end="2"/>
                                            </p:txEl>
                                          </p:spTgt>
                                        </p:tgtEl>
                                        <p:attrNameLst>
                                          <p:attrName>style.visibility</p:attrName>
                                        </p:attrNameLst>
                                      </p:cBhvr>
                                      <p:to>
                                        <p:strVal val="visible"/>
                                      </p:to>
                                    </p:set>
                                    <p:anim calcmode="lin" valueType="num">
                                      <p:cBhvr>
                                        <p:cTn id="55" dur="1000" fill="hold"/>
                                        <p:tgtEl>
                                          <p:spTgt spid="28">
                                            <p:txEl>
                                              <p:pRg st="2" end="2"/>
                                            </p:txEl>
                                          </p:spTgt>
                                        </p:tgtEl>
                                        <p:attrNameLst>
                                          <p:attrName>ppt_w</p:attrName>
                                        </p:attrNameLst>
                                      </p:cBhvr>
                                      <p:tavLst>
                                        <p:tav tm="0">
                                          <p:val>
                                            <p:strVal val="#ppt_w*0.70"/>
                                          </p:val>
                                        </p:tav>
                                        <p:tav tm="100000">
                                          <p:val>
                                            <p:strVal val="#ppt_w"/>
                                          </p:val>
                                        </p:tav>
                                      </p:tavLst>
                                    </p:anim>
                                    <p:anim calcmode="lin" valueType="num">
                                      <p:cBhvr>
                                        <p:cTn id="56" dur="1000" fill="hold"/>
                                        <p:tgtEl>
                                          <p:spTgt spid="28">
                                            <p:txEl>
                                              <p:pRg st="2" end="2"/>
                                            </p:txEl>
                                          </p:spTgt>
                                        </p:tgtEl>
                                        <p:attrNameLst>
                                          <p:attrName>ppt_h</p:attrName>
                                        </p:attrNameLst>
                                      </p:cBhvr>
                                      <p:tavLst>
                                        <p:tav tm="0">
                                          <p:val>
                                            <p:strVal val="#ppt_h"/>
                                          </p:val>
                                        </p:tav>
                                        <p:tav tm="100000">
                                          <p:val>
                                            <p:strVal val="#ppt_h"/>
                                          </p:val>
                                        </p:tav>
                                      </p:tavLst>
                                    </p:anim>
                                    <p:animEffect transition="in" filter="fade">
                                      <p:cBhvr>
                                        <p:cTn id="57" dur="1000"/>
                                        <p:tgtEl>
                                          <p:spTgt spid="28">
                                            <p:txEl>
                                              <p:pRg st="2" end="2"/>
                                            </p:txEl>
                                          </p:spTgt>
                                        </p:tgtEl>
                                      </p:cBhvr>
                                    </p:animEffect>
                                  </p:childTnLst>
                                </p:cTn>
                              </p:par>
                              <p:par>
                                <p:cTn id="58" presetID="55" presetClass="entr" presetSubtype="0" fill="hold" nodeType="withEffect">
                                  <p:stCondLst>
                                    <p:cond delay="0"/>
                                  </p:stCondLst>
                                  <p:childTnLst>
                                    <p:set>
                                      <p:cBhvr>
                                        <p:cTn id="59" dur="1" fill="hold">
                                          <p:stCondLst>
                                            <p:cond delay="0"/>
                                          </p:stCondLst>
                                        </p:cTn>
                                        <p:tgtEl>
                                          <p:spTgt spid="28">
                                            <p:txEl>
                                              <p:pRg st="4" end="4"/>
                                            </p:txEl>
                                          </p:spTgt>
                                        </p:tgtEl>
                                        <p:attrNameLst>
                                          <p:attrName>style.visibility</p:attrName>
                                        </p:attrNameLst>
                                      </p:cBhvr>
                                      <p:to>
                                        <p:strVal val="visible"/>
                                      </p:to>
                                    </p:set>
                                    <p:anim calcmode="lin" valueType="num">
                                      <p:cBhvr>
                                        <p:cTn id="60" dur="1000" fill="hold"/>
                                        <p:tgtEl>
                                          <p:spTgt spid="28">
                                            <p:txEl>
                                              <p:pRg st="4" end="4"/>
                                            </p:txEl>
                                          </p:spTgt>
                                        </p:tgtEl>
                                        <p:attrNameLst>
                                          <p:attrName>ppt_w</p:attrName>
                                        </p:attrNameLst>
                                      </p:cBhvr>
                                      <p:tavLst>
                                        <p:tav tm="0">
                                          <p:val>
                                            <p:strVal val="#ppt_w*0.70"/>
                                          </p:val>
                                        </p:tav>
                                        <p:tav tm="100000">
                                          <p:val>
                                            <p:strVal val="#ppt_w"/>
                                          </p:val>
                                        </p:tav>
                                      </p:tavLst>
                                    </p:anim>
                                    <p:anim calcmode="lin" valueType="num">
                                      <p:cBhvr>
                                        <p:cTn id="61" dur="1000" fill="hold"/>
                                        <p:tgtEl>
                                          <p:spTgt spid="28">
                                            <p:txEl>
                                              <p:pRg st="4" end="4"/>
                                            </p:txEl>
                                          </p:spTgt>
                                        </p:tgtEl>
                                        <p:attrNameLst>
                                          <p:attrName>ppt_h</p:attrName>
                                        </p:attrNameLst>
                                      </p:cBhvr>
                                      <p:tavLst>
                                        <p:tav tm="0">
                                          <p:val>
                                            <p:strVal val="#ppt_h"/>
                                          </p:val>
                                        </p:tav>
                                        <p:tav tm="100000">
                                          <p:val>
                                            <p:strVal val="#ppt_h"/>
                                          </p:val>
                                        </p:tav>
                                      </p:tavLst>
                                    </p:anim>
                                    <p:animEffect transition="in" filter="fade">
                                      <p:cBhvr>
                                        <p:cTn id="62" dur="1000"/>
                                        <p:tgtEl>
                                          <p:spTgt spid="2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l="-1000" r="-1000"/>
          </a:stretch>
        </a:blipFill>
        <a:effectLst/>
      </p:bgPr>
    </p:bg>
    <p:spTree>
      <p:nvGrpSpPr>
        <p:cNvPr id="1" name=""/>
        <p:cNvGrpSpPr/>
        <p:nvPr/>
      </p:nvGrpSpPr>
      <p:grpSpPr>
        <a:xfrm>
          <a:off x="0" y="0"/>
          <a:ext cx="0" cy="0"/>
          <a:chOff x="0" y="0"/>
          <a:chExt cx="0" cy="0"/>
        </a:xfrm>
      </p:grpSpPr>
      <p:sp>
        <p:nvSpPr>
          <p:cNvPr id="2" name="矩形 1"/>
          <p:cNvSpPr/>
          <p:nvPr/>
        </p:nvSpPr>
        <p:spPr>
          <a:xfrm>
            <a:off x="0" y="332656"/>
            <a:ext cx="7560840" cy="769441"/>
          </a:xfrm>
          <a:prstGeom prst="rect">
            <a:avLst/>
          </a:prstGeom>
        </p:spPr>
        <p:txBody>
          <a:bodyPr wrap="square">
            <a:spAutoFit/>
          </a:bodyPr>
          <a:lstStyle/>
          <a:p>
            <a:r>
              <a:rPr lang="zh-CN" altLang="zh-CN" sz="4400" b="1" dirty="0" smtClean="0">
                <a:solidFill>
                  <a:srgbClr val="FF0000"/>
                </a:solidFill>
              </a:rPr>
              <a:t>一、巧设悬念</a:t>
            </a:r>
            <a:endParaRPr lang="zh-CN" altLang="zh-CN" sz="4400" b="1" dirty="0" smtClean="0">
              <a:solidFill>
                <a:srgbClr val="FF0000"/>
              </a:solidFill>
            </a:endParaRPr>
          </a:p>
        </p:txBody>
      </p:sp>
      <p:sp>
        <p:nvSpPr>
          <p:cNvPr id="3" name="矩形 2"/>
          <p:cNvSpPr/>
          <p:nvPr/>
        </p:nvSpPr>
        <p:spPr>
          <a:xfrm>
            <a:off x="0" y="1412776"/>
            <a:ext cx="9144000" cy="4206240"/>
          </a:xfrm>
          <a:prstGeom prst="rect">
            <a:avLst/>
          </a:prstGeom>
        </p:spPr>
        <p:txBody>
          <a:bodyPr wrap="square">
            <a:spAutoFit/>
          </a:bodyPr>
          <a:lstStyle/>
          <a:p>
            <a:pPr>
              <a:lnSpc>
                <a:spcPct val="125000"/>
              </a:lnSpc>
            </a:pPr>
            <a:r>
              <a:rPr lang="en-US" altLang="zh-CN" sz="3600" b="1" dirty="0" smtClean="0"/>
              <a:t>     </a:t>
            </a:r>
            <a:r>
              <a:rPr lang="zh-CN" altLang="zh-CN" sz="3600" b="1" dirty="0" smtClean="0"/>
              <a:t>把文章后面将要表现的内容，先在前面作一个提示，但不马上解答，以引起读者的好奇兴趣，产生急于看下去的迫切心情，这样文章的开头，我们称为巧设悬念。</a:t>
            </a:r>
            <a:endParaRPr lang="en-US" altLang="zh-CN" sz="3600" b="1" dirty="0" smtClean="0"/>
          </a:p>
          <a:p>
            <a:pPr>
              <a:lnSpc>
                <a:spcPct val="125000"/>
              </a:lnSpc>
            </a:pPr>
            <a:r>
              <a:rPr lang="zh-CN" altLang="zh-CN" sz="3600" b="1" dirty="0" smtClean="0"/>
              <a:t>它的</a:t>
            </a:r>
            <a:r>
              <a:rPr lang="zh-CN" altLang="zh-CN" sz="3600" b="1" dirty="0" smtClean="0">
                <a:solidFill>
                  <a:schemeClr val="accent1"/>
                </a:solidFill>
                <a:effectLst>
                  <a:outerShdw blurRad="38100" dist="25400" dir="5400000" algn="ctr" rotWithShape="0">
                    <a:srgbClr val="6E747A">
                      <a:alpha val="43000"/>
                    </a:srgbClr>
                  </a:outerShdw>
                </a:effectLst>
              </a:rPr>
              <a:t>好处</a:t>
            </a:r>
            <a:r>
              <a:rPr lang="zh-CN" altLang="zh-CN" sz="3600" b="1" dirty="0" smtClean="0"/>
              <a:t>是能</a:t>
            </a:r>
            <a:r>
              <a:rPr lang="zh-CN" altLang="zh-CN" sz="3600" b="1" dirty="0" smtClean="0">
                <a:solidFill>
                  <a:srgbClr val="FF0000"/>
                </a:solidFill>
              </a:rPr>
              <a:t>避免结构上的单调，使文章</a:t>
            </a:r>
            <a:endParaRPr lang="en-US" altLang="zh-CN" sz="3600" b="1" dirty="0" smtClean="0">
              <a:solidFill>
                <a:srgbClr val="FF0000"/>
              </a:solidFill>
            </a:endParaRPr>
          </a:p>
          <a:p>
            <a:pPr>
              <a:lnSpc>
                <a:spcPct val="125000"/>
              </a:lnSpc>
            </a:pPr>
            <a:r>
              <a:rPr lang="zh-CN" altLang="zh-CN" sz="3600" b="1" dirty="0" smtClean="0">
                <a:solidFill>
                  <a:srgbClr val="FF0000"/>
                </a:solidFill>
              </a:rPr>
              <a:t>的情节波澜起伏，引人入胜。</a:t>
            </a:r>
            <a:endParaRPr lang="zh-CN" altLang="en-US" sz="3600" b="1" dirty="0">
              <a:solidFill>
                <a:srgbClr val="FF0000"/>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l="-1000" r="-1000"/>
          </a:stretch>
        </a:blipFill>
        <a:effectLst/>
      </p:bgPr>
    </p:bg>
    <p:spTree>
      <p:nvGrpSpPr>
        <p:cNvPr id="1" name=""/>
        <p:cNvGrpSpPr/>
        <p:nvPr/>
      </p:nvGrpSpPr>
      <p:grpSpPr>
        <a:xfrm>
          <a:off x="0" y="0"/>
          <a:ext cx="0" cy="0"/>
          <a:chOff x="0" y="0"/>
          <a:chExt cx="0" cy="0"/>
        </a:xfrm>
      </p:grpSpPr>
      <p:sp>
        <p:nvSpPr>
          <p:cNvPr id="2" name="矩形 1"/>
          <p:cNvSpPr/>
          <p:nvPr/>
        </p:nvSpPr>
        <p:spPr>
          <a:xfrm>
            <a:off x="0" y="836712"/>
            <a:ext cx="9144000" cy="3046988"/>
          </a:xfrm>
          <a:prstGeom prst="rect">
            <a:avLst/>
          </a:prstGeom>
        </p:spPr>
        <p:txBody>
          <a:bodyPr wrap="square">
            <a:spAutoFit/>
          </a:bodyPr>
          <a:lstStyle/>
          <a:p>
            <a:r>
              <a:rPr lang="zh-CN" altLang="zh-CN" sz="3200" b="1" dirty="0" smtClean="0"/>
              <a:t>抑，就是按下，收束；扬，是上举，放开。运用“抑扬”方法，可以欲扬先抑，也可欲抑先扬。这样前后对比造成反差，情节在起落中曲折生动，给读者以深刻的印象。</a:t>
            </a:r>
            <a:endParaRPr lang="zh-CN" altLang="zh-CN" sz="3200" b="1" dirty="0" smtClean="0"/>
          </a:p>
          <a:p>
            <a:r>
              <a:rPr lang="en-US" altLang="zh-CN" sz="3200" b="1" dirty="0" smtClean="0"/>
              <a:t>   </a:t>
            </a:r>
            <a:r>
              <a:rPr lang="zh-CN" altLang="zh-CN" sz="3200" b="1" dirty="0" smtClean="0"/>
              <a:t>采用这种写作手法，要自然合理，切不可牵强生硬。</a:t>
            </a:r>
            <a:endParaRPr lang="zh-CN" altLang="zh-CN" sz="3200" b="1" dirty="0" smtClean="0"/>
          </a:p>
        </p:txBody>
      </p:sp>
      <p:sp>
        <p:nvSpPr>
          <p:cNvPr id="3" name="矩形 2"/>
          <p:cNvSpPr/>
          <p:nvPr/>
        </p:nvSpPr>
        <p:spPr>
          <a:xfrm>
            <a:off x="0" y="0"/>
            <a:ext cx="3579826" cy="769441"/>
          </a:xfrm>
          <a:prstGeom prst="rect">
            <a:avLst/>
          </a:prstGeom>
        </p:spPr>
        <p:txBody>
          <a:bodyPr wrap="none">
            <a:spAutoFit/>
          </a:bodyPr>
          <a:lstStyle/>
          <a:p>
            <a:r>
              <a:rPr lang="zh-CN" altLang="zh-CN" sz="4400" b="1" dirty="0" smtClean="0">
                <a:solidFill>
                  <a:srgbClr val="FF0000"/>
                </a:solidFill>
              </a:rPr>
              <a:t>二、巧用抑扬</a:t>
            </a:r>
            <a:endParaRPr lang="zh-CN" altLang="zh-CN" sz="4400" b="1" dirty="0" smtClean="0">
              <a:solidFill>
                <a:srgbClr val="FF0000"/>
              </a:solidFill>
            </a:endParaRPr>
          </a:p>
        </p:txBody>
      </p:sp>
      <p:sp>
        <p:nvSpPr>
          <p:cNvPr id="4" name="矩形 3"/>
          <p:cNvSpPr/>
          <p:nvPr/>
        </p:nvSpPr>
        <p:spPr>
          <a:xfrm>
            <a:off x="0" y="3933056"/>
            <a:ext cx="9144000" cy="2354491"/>
          </a:xfrm>
          <a:prstGeom prst="rect">
            <a:avLst/>
          </a:prstGeom>
        </p:spPr>
        <p:txBody>
          <a:bodyPr wrap="square">
            <a:spAutoFit/>
          </a:bodyPr>
          <a:lstStyle/>
          <a:p>
            <a:pPr>
              <a:lnSpc>
                <a:spcPct val="105000"/>
              </a:lnSpc>
            </a:pPr>
            <a:r>
              <a:rPr lang="zh-CN" altLang="zh-CN" sz="2800" dirty="0" smtClean="0"/>
              <a:t>杨朔的散文《荔枝蜜》。小时候因为被蜜蜂螫过，因</a:t>
            </a:r>
            <a:endParaRPr lang="en-US" altLang="zh-CN" sz="2800" dirty="0" smtClean="0"/>
          </a:p>
          <a:p>
            <a:pPr>
              <a:lnSpc>
                <a:spcPct val="105000"/>
              </a:lnSpc>
            </a:pPr>
            <a:r>
              <a:rPr lang="zh-CN" altLang="zh-CN" sz="2800" dirty="0" smtClean="0"/>
              <a:t>此对它总有疙疙瘩瘩的厌恶之感，但后来参观了养蜂</a:t>
            </a:r>
            <a:endParaRPr lang="en-US" altLang="zh-CN" sz="2800" dirty="0" smtClean="0"/>
          </a:p>
          <a:p>
            <a:pPr>
              <a:lnSpc>
                <a:spcPct val="105000"/>
              </a:lnSpc>
            </a:pPr>
            <a:r>
              <a:rPr lang="zh-CN" altLang="zh-CN" sz="2800" dirty="0" smtClean="0"/>
              <a:t>场，尝到了荔枝蜜，又听了养蜂老人的一番介绍，</a:t>
            </a:r>
            <a:endParaRPr lang="en-US" altLang="zh-CN" sz="2800" dirty="0" smtClean="0"/>
          </a:p>
          <a:p>
            <a:pPr>
              <a:lnSpc>
                <a:spcPct val="105000"/>
              </a:lnSpc>
            </a:pPr>
            <a:r>
              <a:rPr lang="zh-CN" altLang="zh-CN" sz="2800" dirty="0" smtClean="0"/>
              <a:t>对小生灵蜜蜂顿生敬仰之情，它那勤恳、无</a:t>
            </a:r>
            <a:endParaRPr lang="en-US" altLang="zh-CN" sz="2800" dirty="0" smtClean="0"/>
          </a:p>
          <a:p>
            <a:pPr>
              <a:lnSpc>
                <a:spcPct val="105000"/>
              </a:lnSpc>
            </a:pPr>
            <a:r>
              <a:rPr lang="zh-CN" altLang="zh-CN" sz="2800" dirty="0" smtClean="0"/>
              <a:t>私的品质正体现了中国劳动人民的美德。</a:t>
            </a:r>
            <a:r>
              <a:rPr lang="en-US" altLang="zh-CN" sz="2800" dirty="0" smtClean="0"/>
              <a:t>     </a:t>
            </a:r>
            <a:endParaRPr lang="zh-CN" altLang="zh-CN" sz="28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l="-1000" r="-1000"/>
          </a:stretch>
        </a:blipFill>
        <a:effectLst/>
      </p:bgPr>
    </p:bg>
    <p:spTree>
      <p:nvGrpSpPr>
        <p:cNvPr id="1" name=""/>
        <p:cNvGrpSpPr/>
        <p:nvPr/>
      </p:nvGrpSpPr>
      <p:grpSpPr>
        <a:xfrm>
          <a:off x="0" y="0"/>
          <a:ext cx="0" cy="0"/>
          <a:chOff x="0" y="0"/>
          <a:chExt cx="0" cy="0"/>
        </a:xfrm>
      </p:grpSpPr>
      <p:sp>
        <p:nvSpPr>
          <p:cNvPr id="2" name="矩形 1"/>
          <p:cNvSpPr/>
          <p:nvPr/>
        </p:nvSpPr>
        <p:spPr>
          <a:xfrm>
            <a:off x="0" y="1196752"/>
            <a:ext cx="9144000" cy="2501069"/>
          </a:xfrm>
          <a:prstGeom prst="rect">
            <a:avLst/>
          </a:prstGeom>
        </p:spPr>
        <p:txBody>
          <a:bodyPr wrap="square">
            <a:spAutoFit/>
          </a:bodyPr>
          <a:lstStyle/>
          <a:p>
            <a:pPr>
              <a:lnSpc>
                <a:spcPct val="125000"/>
              </a:lnSpc>
            </a:pPr>
            <a:r>
              <a:rPr lang="zh-CN" altLang="zh-CN" sz="3200" b="1" dirty="0" smtClean="0"/>
              <a:t>在记叙一件较复杂的事情时，在</a:t>
            </a:r>
            <a:r>
              <a:rPr lang="zh-CN" altLang="zh-CN" sz="3200" b="1" dirty="0" smtClean="0">
                <a:solidFill>
                  <a:schemeClr val="accent1"/>
                </a:solidFill>
                <a:effectLst>
                  <a:outerShdw blurRad="38100" dist="25400" dir="5400000" algn="ctr" rotWithShape="0">
                    <a:srgbClr val="6E747A">
                      <a:alpha val="43000"/>
                    </a:srgbClr>
                  </a:outerShdw>
                </a:effectLst>
              </a:rPr>
              <a:t>同一时间段</a:t>
            </a:r>
            <a:r>
              <a:rPr lang="zh-CN" altLang="zh-CN" sz="3200" b="1" dirty="0" smtClean="0"/>
              <a:t>中，先叙甲地的情况，再叙乙地的情况，转而再写甲地的人事，这就是</a:t>
            </a:r>
            <a:r>
              <a:rPr lang="en-US" altLang="zh-CN" sz="3200" b="1" dirty="0" smtClean="0"/>
              <a:t>“</a:t>
            </a:r>
            <a:r>
              <a:rPr lang="zh-CN" altLang="zh-CN" sz="3200" b="1" dirty="0" smtClean="0"/>
              <a:t>时空交织</a:t>
            </a:r>
            <a:r>
              <a:rPr lang="en-US" altLang="zh-CN" sz="3200" b="1" dirty="0" smtClean="0"/>
              <a:t>”</a:t>
            </a:r>
            <a:r>
              <a:rPr lang="zh-CN" altLang="zh-CN" sz="3200" b="1" dirty="0" smtClean="0"/>
              <a:t>的文章构制方法。它有利于结构紧凑，文字简练。</a:t>
            </a:r>
            <a:endParaRPr lang="zh-CN" altLang="zh-CN" sz="3200" b="1" dirty="0"/>
          </a:p>
        </p:txBody>
      </p:sp>
      <p:sp>
        <p:nvSpPr>
          <p:cNvPr id="3" name="矩形 2"/>
          <p:cNvSpPr/>
          <p:nvPr/>
        </p:nvSpPr>
        <p:spPr>
          <a:xfrm>
            <a:off x="0" y="260648"/>
            <a:ext cx="3579826" cy="769441"/>
          </a:xfrm>
          <a:prstGeom prst="rect">
            <a:avLst/>
          </a:prstGeom>
        </p:spPr>
        <p:txBody>
          <a:bodyPr wrap="none">
            <a:spAutoFit/>
          </a:bodyPr>
          <a:lstStyle/>
          <a:p>
            <a:r>
              <a:rPr lang="zh-CN" altLang="zh-CN" sz="4400" b="1" dirty="0" smtClean="0">
                <a:solidFill>
                  <a:srgbClr val="FF0000"/>
                </a:solidFill>
              </a:rPr>
              <a:t>三、时空交织</a:t>
            </a:r>
            <a:endParaRPr lang="zh-CN" altLang="zh-CN" sz="4400" b="1" dirty="0" smtClean="0">
              <a:solidFill>
                <a:srgbClr val="FF0000"/>
              </a:solidFill>
            </a:endParaRPr>
          </a:p>
        </p:txBody>
      </p:sp>
      <p:sp>
        <p:nvSpPr>
          <p:cNvPr id="4" name="矩形 3"/>
          <p:cNvSpPr/>
          <p:nvPr/>
        </p:nvSpPr>
        <p:spPr>
          <a:xfrm>
            <a:off x="0" y="3933056"/>
            <a:ext cx="9144000" cy="1885516"/>
          </a:xfrm>
          <a:prstGeom prst="rect">
            <a:avLst/>
          </a:prstGeom>
        </p:spPr>
        <p:txBody>
          <a:bodyPr wrap="square">
            <a:spAutoFit/>
          </a:bodyPr>
          <a:lstStyle/>
          <a:p>
            <a:pPr>
              <a:lnSpc>
                <a:spcPct val="125000"/>
              </a:lnSpc>
            </a:pPr>
            <a:r>
              <a:rPr lang="zh-CN" altLang="zh-CN" sz="3200" b="1" dirty="0" smtClean="0"/>
              <a:t>在叙述一件事的过程中，作者运用</a:t>
            </a:r>
            <a:r>
              <a:rPr lang="zh-CN" altLang="zh-CN" sz="3200" b="1" dirty="0" smtClean="0">
                <a:ln w="22225">
                  <a:solidFill>
                    <a:schemeClr val="accent2"/>
                  </a:solidFill>
                  <a:prstDash val="solid"/>
                </a:ln>
                <a:solidFill>
                  <a:schemeClr val="accent2">
                    <a:lumMod val="40000"/>
                    <a:lumOff val="60000"/>
                  </a:schemeClr>
                </a:solidFill>
                <a:effectLst/>
              </a:rPr>
              <a:t>插叙、补叙</a:t>
            </a:r>
            <a:endParaRPr lang="zh-CN" altLang="zh-CN" sz="3200" b="1" dirty="0" smtClean="0">
              <a:ln w="22225">
                <a:solidFill>
                  <a:schemeClr val="accent2"/>
                </a:solidFill>
                <a:prstDash val="solid"/>
              </a:ln>
              <a:solidFill>
                <a:schemeClr val="accent2">
                  <a:lumMod val="40000"/>
                  <a:lumOff val="60000"/>
                </a:schemeClr>
              </a:solidFill>
              <a:effectLst/>
            </a:endParaRPr>
          </a:p>
          <a:p>
            <a:pPr>
              <a:lnSpc>
                <a:spcPct val="125000"/>
              </a:lnSpc>
            </a:pPr>
            <a:r>
              <a:rPr lang="zh-CN" altLang="zh-CN" sz="3200" b="1" dirty="0" smtClean="0"/>
              <a:t>等手法，也可构成</a:t>
            </a:r>
            <a:r>
              <a:rPr lang="en-US" altLang="zh-CN" sz="3200" b="1" dirty="0" smtClean="0"/>
              <a:t>“</a:t>
            </a:r>
            <a:r>
              <a:rPr lang="zh-CN" altLang="zh-CN" sz="3200" b="1" dirty="0" smtClean="0"/>
              <a:t>时空交织</a:t>
            </a:r>
            <a:r>
              <a:rPr lang="en-US" altLang="zh-CN" sz="3200" b="1" dirty="0" smtClean="0"/>
              <a:t>”</a:t>
            </a:r>
            <a:r>
              <a:rPr lang="zh-CN" altLang="zh-CN" sz="3200" b="1" dirty="0" smtClean="0"/>
              <a:t>的感觉，这种谋</a:t>
            </a:r>
            <a:endParaRPr lang="en-US" altLang="zh-CN" sz="3200" b="1" dirty="0" smtClean="0"/>
          </a:p>
          <a:p>
            <a:pPr>
              <a:lnSpc>
                <a:spcPct val="125000"/>
              </a:lnSpc>
            </a:pPr>
            <a:r>
              <a:rPr lang="zh-CN" altLang="zh-CN" sz="3200" b="1" dirty="0" smtClean="0"/>
              <a:t>篇方法也</a:t>
            </a:r>
            <a:r>
              <a:rPr lang="zh-CN" altLang="en-US" sz="3200" b="1" dirty="0" smtClean="0"/>
              <a:t>属于</a:t>
            </a:r>
            <a:r>
              <a:rPr lang="en-US" altLang="zh-CN" sz="3200" b="1" dirty="0" smtClean="0"/>
              <a:t>“</a:t>
            </a:r>
            <a:r>
              <a:rPr lang="zh-CN" altLang="zh-CN" sz="3200" b="1" dirty="0" smtClean="0"/>
              <a:t>时空交织</a:t>
            </a:r>
            <a:r>
              <a:rPr lang="en-US" altLang="zh-CN" sz="3200" b="1" dirty="0" smtClean="0"/>
              <a:t>”</a:t>
            </a:r>
            <a:r>
              <a:rPr lang="zh-CN" altLang="zh-CN" sz="3200" b="1" dirty="0" smtClean="0"/>
              <a:t>。</a:t>
            </a:r>
            <a:endParaRPr lang="zh-CN" altLang="zh-CN" sz="3200" b="1"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l="-1000" r="-1000"/>
          </a:stretch>
        </a:blipFill>
        <a:effectLst/>
      </p:bgPr>
    </p:bg>
    <p:spTree>
      <p:nvGrpSpPr>
        <p:cNvPr id="1" name=""/>
        <p:cNvGrpSpPr/>
        <p:nvPr/>
      </p:nvGrpSpPr>
      <p:grpSpPr>
        <a:xfrm>
          <a:off x="0" y="0"/>
          <a:ext cx="0" cy="0"/>
          <a:chOff x="0" y="0"/>
          <a:chExt cx="0" cy="0"/>
        </a:xfrm>
      </p:grpSpPr>
      <p:sp>
        <p:nvSpPr>
          <p:cNvPr id="2" name="矩形 1"/>
          <p:cNvSpPr/>
          <p:nvPr/>
        </p:nvSpPr>
        <p:spPr>
          <a:xfrm>
            <a:off x="0" y="0"/>
            <a:ext cx="3272050" cy="707886"/>
          </a:xfrm>
          <a:prstGeom prst="rect">
            <a:avLst/>
          </a:prstGeom>
        </p:spPr>
        <p:txBody>
          <a:bodyPr wrap="none">
            <a:spAutoFit/>
          </a:bodyPr>
          <a:lstStyle/>
          <a:p>
            <a:r>
              <a:rPr lang="zh-CN" altLang="en-US" sz="4000" b="1" dirty="0" smtClean="0">
                <a:solidFill>
                  <a:srgbClr val="FF0000"/>
                </a:solidFill>
              </a:rPr>
              <a:t>四</a:t>
            </a:r>
            <a:r>
              <a:rPr lang="zh-CN" altLang="zh-CN" sz="4000" b="1" dirty="0" smtClean="0">
                <a:solidFill>
                  <a:srgbClr val="FF0000"/>
                </a:solidFill>
              </a:rPr>
              <a:t>、一线穿珠</a:t>
            </a:r>
            <a:endParaRPr lang="zh-CN" altLang="zh-CN" sz="4000" b="1" dirty="0">
              <a:solidFill>
                <a:srgbClr val="FF0000"/>
              </a:solidFill>
            </a:endParaRPr>
          </a:p>
        </p:txBody>
      </p:sp>
      <p:sp>
        <p:nvSpPr>
          <p:cNvPr id="3" name="矩形 2"/>
          <p:cNvSpPr/>
          <p:nvPr/>
        </p:nvSpPr>
        <p:spPr>
          <a:xfrm>
            <a:off x="0" y="1214422"/>
            <a:ext cx="9144000" cy="3046988"/>
          </a:xfrm>
          <a:prstGeom prst="rect">
            <a:avLst/>
          </a:prstGeom>
        </p:spPr>
        <p:txBody>
          <a:bodyPr wrap="square">
            <a:spAutoFit/>
          </a:bodyPr>
          <a:lstStyle/>
          <a:p>
            <a:r>
              <a:rPr lang="zh-CN" altLang="en-US" sz="3200" b="1" dirty="0" smtClean="0"/>
              <a:t>以</a:t>
            </a:r>
            <a:r>
              <a:rPr lang="zh-CN" altLang="en-US" sz="3200" b="1" dirty="0" smtClean="0">
                <a:ln w="22225">
                  <a:solidFill>
                    <a:schemeClr val="accent2"/>
                  </a:solidFill>
                  <a:prstDash val="solid"/>
                </a:ln>
                <a:solidFill>
                  <a:schemeClr val="accent2">
                    <a:lumMod val="40000"/>
                    <a:lumOff val="60000"/>
                  </a:schemeClr>
                </a:solidFill>
                <a:effectLst/>
              </a:rPr>
              <a:t>一条特殊的线索</a:t>
            </a:r>
            <a:r>
              <a:rPr lang="zh-CN" altLang="en-US" sz="3200" b="1" dirty="0" smtClean="0"/>
              <a:t>组织材料的结构技巧，叫做“一线穿珠”。</a:t>
            </a:r>
            <a:endParaRPr lang="en-US" altLang="zh-CN" sz="3200" b="1" dirty="0" smtClean="0"/>
          </a:p>
          <a:p>
            <a:r>
              <a:rPr lang="zh-CN" altLang="en-US" sz="3200" b="1" dirty="0" smtClean="0"/>
              <a:t>用来作为文章线索的事物可以是</a:t>
            </a:r>
            <a:r>
              <a:rPr lang="zh-CN" altLang="en-US" sz="3200" b="1" dirty="0" smtClean="0">
                <a:solidFill>
                  <a:srgbClr val="FF0000"/>
                </a:solidFill>
              </a:rPr>
              <a:t>物件</a:t>
            </a:r>
            <a:r>
              <a:rPr lang="zh-CN" altLang="en-US" sz="3200" b="1" dirty="0" smtClean="0"/>
              <a:t>，如相片、奖状、书籍</a:t>
            </a:r>
            <a:r>
              <a:rPr lang="en-US" altLang="zh-CN" sz="3200" b="1" dirty="0" smtClean="0"/>
              <a:t>……</a:t>
            </a:r>
            <a:r>
              <a:rPr lang="zh-CN" altLang="en-US" sz="3200" b="1" dirty="0" smtClean="0"/>
              <a:t>可以是</a:t>
            </a:r>
            <a:r>
              <a:rPr lang="zh-CN" altLang="en-US" sz="3200" b="1" dirty="0" smtClean="0">
                <a:solidFill>
                  <a:srgbClr val="FF0000"/>
                </a:solidFill>
              </a:rPr>
              <a:t>诗句、歌词或名言警句</a:t>
            </a:r>
            <a:r>
              <a:rPr lang="zh-CN" altLang="en-US" sz="3200" b="1" dirty="0" smtClean="0"/>
              <a:t>，可以是某种特定的</a:t>
            </a:r>
            <a:r>
              <a:rPr lang="zh-CN" altLang="en-US" sz="3200" b="1" dirty="0" smtClean="0">
                <a:solidFill>
                  <a:srgbClr val="FF0000"/>
                </a:solidFill>
              </a:rPr>
              <a:t>情感</a:t>
            </a:r>
            <a:r>
              <a:rPr lang="zh-CN" altLang="en-US" sz="3200" b="1" dirty="0" smtClean="0"/>
              <a:t>，还可以是贯串作品始终，作为故事见证人或参与者的某个</a:t>
            </a:r>
            <a:r>
              <a:rPr lang="zh-CN" altLang="en-US" sz="3200" b="1" dirty="0" smtClean="0">
                <a:solidFill>
                  <a:srgbClr val="FF0000"/>
                </a:solidFill>
              </a:rPr>
              <a:t>人物</a:t>
            </a:r>
            <a:r>
              <a:rPr lang="zh-CN" altLang="en-US" sz="3200" b="1" dirty="0" smtClean="0"/>
              <a:t>。</a:t>
            </a:r>
            <a:endParaRPr lang="zh-CN" altLang="en-US" sz="3200" b="1"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l="-1000" r="-1000"/>
          </a:stretch>
        </a:blipFill>
        <a:effectLst/>
      </p:bgPr>
    </p:bg>
    <p:spTree>
      <p:nvGrpSpPr>
        <p:cNvPr id="1" name=""/>
        <p:cNvGrpSpPr/>
        <p:nvPr/>
      </p:nvGrpSpPr>
      <p:grpSpPr>
        <a:xfrm>
          <a:off x="0" y="0"/>
          <a:ext cx="0" cy="0"/>
          <a:chOff x="0" y="0"/>
          <a:chExt cx="0" cy="0"/>
        </a:xfrm>
      </p:grpSpPr>
      <p:sp>
        <p:nvSpPr>
          <p:cNvPr id="2" name="矩形 1"/>
          <p:cNvSpPr/>
          <p:nvPr/>
        </p:nvSpPr>
        <p:spPr>
          <a:xfrm>
            <a:off x="0" y="751344"/>
            <a:ext cx="9144000" cy="2246769"/>
          </a:xfrm>
          <a:prstGeom prst="rect">
            <a:avLst/>
          </a:prstGeom>
        </p:spPr>
        <p:txBody>
          <a:bodyPr wrap="square">
            <a:spAutoFit/>
          </a:bodyPr>
          <a:lstStyle/>
          <a:p>
            <a:r>
              <a:rPr lang="zh-CN" altLang="zh-CN" sz="2800" b="1" dirty="0" smtClean="0"/>
              <a:t>事物的发展总是</a:t>
            </a:r>
            <a:r>
              <a:rPr lang="zh-CN" altLang="zh-CN" sz="2800" b="1" dirty="0" smtClean="0">
                <a:ln w="22225">
                  <a:solidFill>
                    <a:schemeClr val="accent2"/>
                  </a:solidFill>
                  <a:prstDash val="solid"/>
                </a:ln>
                <a:solidFill>
                  <a:schemeClr val="accent2">
                    <a:lumMod val="40000"/>
                    <a:lumOff val="60000"/>
                  </a:schemeClr>
                </a:solidFill>
                <a:effectLst/>
              </a:rPr>
              <a:t>有起有伏</a:t>
            </a:r>
            <a:r>
              <a:rPr lang="zh-CN" altLang="zh-CN" sz="2800" b="1" dirty="0" smtClean="0"/>
              <a:t>的，写文章也要讲究</a:t>
            </a:r>
            <a:r>
              <a:rPr lang="en-US" altLang="zh-CN" sz="2800" b="1" dirty="0" smtClean="0"/>
              <a:t>“</a:t>
            </a:r>
            <a:r>
              <a:rPr lang="zh-CN" altLang="zh-CN" sz="2800" b="1" dirty="0" smtClean="0"/>
              <a:t>亦张亦弛</a:t>
            </a:r>
            <a:r>
              <a:rPr lang="en-US" altLang="zh-CN" sz="2800" b="1" dirty="0" smtClean="0"/>
              <a:t>”</a:t>
            </a:r>
            <a:r>
              <a:rPr lang="zh-CN" altLang="zh-CN" sz="2800" b="1" dirty="0" smtClean="0"/>
              <a:t>。</a:t>
            </a:r>
            <a:r>
              <a:rPr lang="en-US" altLang="zh-CN" sz="2800" b="1" dirty="0" smtClean="0"/>
              <a:t>“</a:t>
            </a:r>
            <a:r>
              <a:rPr lang="zh-CN" altLang="zh-CN" sz="2800" b="1" dirty="0" smtClean="0"/>
              <a:t>张</a:t>
            </a:r>
            <a:r>
              <a:rPr lang="en-US" altLang="zh-CN" sz="2800" b="1" dirty="0" smtClean="0"/>
              <a:t>”</a:t>
            </a:r>
            <a:r>
              <a:rPr lang="zh-CN" altLang="zh-CN" sz="2800" b="1" dirty="0" smtClean="0"/>
              <a:t>，是指</a:t>
            </a:r>
            <a:r>
              <a:rPr lang="zh-CN" altLang="zh-CN" sz="2800" b="1" dirty="0" smtClean="0">
                <a:solidFill>
                  <a:schemeClr val="accent1"/>
                </a:solidFill>
                <a:effectLst>
                  <a:outerShdw blurRad="38100" dist="25400" dir="5400000" algn="ctr" rotWithShape="0">
                    <a:srgbClr val="6E747A">
                      <a:alpha val="43000"/>
                    </a:srgbClr>
                  </a:outerShdw>
                </a:effectLst>
              </a:rPr>
              <a:t>相对激烈</a:t>
            </a:r>
            <a:r>
              <a:rPr lang="zh-CN" altLang="zh-CN" sz="2800" b="1" dirty="0" smtClean="0"/>
              <a:t>的情节与场面；</a:t>
            </a:r>
            <a:r>
              <a:rPr lang="en-US" altLang="zh-CN" sz="2800" b="1" dirty="0" smtClean="0"/>
              <a:t>“</a:t>
            </a:r>
            <a:r>
              <a:rPr lang="zh-CN" altLang="zh-CN" sz="2800" b="1" dirty="0" smtClean="0"/>
              <a:t>弛</a:t>
            </a:r>
            <a:r>
              <a:rPr lang="en-US" altLang="zh-CN" sz="2800" b="1" dirty="0" smtClean="0"/>
              <a:t>”</a:t>
            </a:r>
            <a:r>
              <a:rPr lang="zh-CN" altLang="zh-CN" sz="2800" b="1" dirty="0" smtClean="0"/>
              <a:t>，是指</a:t>
            </a:r>
            <a:r>
              <a:rPr lang="zh-CN" altLang="zh-CN" sz="2800" b="1" dirty="0" smtClean="0">
                <a:solidFill>
                  <a:schemeClr val="accent1"/>
                </a:solidFill>
                <a:effectLst>
                  <a:outerShdw blurRad="38100" dist="25400" dir="5400000" algn="ctr" rotWithShape="0">
                    <a:srgbClr val="6E747A">
                      <a:alpha val="43000"/>
                    </a:srgbClr>
                  </a:outerShdw>
                </a:effectLst>
              </a:rPr>
              <a:t>相对舒缓</a:t>
            </a:r>
            <a:r>
              <a:rPr lang="zh-CN" altLang="zh-CN" sz="2800" b="1" dirty="0" smtClean="0"/>
              <a:t>的记叙与描写。矛盾冲突大起大落，形成了强烈的内在节奏，时而令人紧张，时而令人轻松，具有强烈的艺术感染力。</a:t>
            </a:r>
            <a:endParaRPr lang="zh-CN" altLang="zh-CN" sz="2800" b="1" dirty="0" smtClean="0"/>
          </a:p>
        </p:txBody>
      </p:sp>
      <p:sp>
        <p:nvSpPr>
          <p:cNvPr id="3" name="矩形 2"/>
          <p:cNvSpPr/>
          <p:nvPr/>
        </p:nvSpPr>
        <p:spPr>
          <a:xfrm>
            <a:off x="0" y="0"/>
            <a:ext cx="3272050" cy="707886"/>
          </a:xfrm>
          <a:prstGeom prst="rect">
            <a:avLst/>
          </a:prstGeom>
        </p:spPr>
        <p:txBody>
          <a:bodyPr wrap="none">
            <a:spAutoFit/>
          </a:bodyPr>
          <a:lstStyle/>
          <a:p>
            <a:r>
              <a:rPr lang="zh-CN" altLang="en-US" sz="4000" b="1" dirty="0" smtClean="0">
                <a:solidFill>
                  <a:srgbClr val="FF0000"/>
                </a:solidFill>
              </a:rPr>
              <a:t>五</a:t>
            </a:r>
            <a:r>
              <a:rPr lang="zh-CN" altLang="zh-CN" sz="4000" b="1" dirty="0" smtClean="0">
                <a:solidFill>
                  <a:srgbClr val="FF0000"/>
                </a:solidFill>
              </a:rPr>
              <a:t>、亦张亦弛</a:t>
            </a:r>
            <a:endParaRPr lang="zh-CN" altLang="zh-CN" sz="4000" b="1" dirty="0" smtClean="0">
              <a:solidFill>
                <a:srgbClr val="FF0000"/>
              </a:solidFill>
            </a:endParaRPr>
          </a:p>
        </p:txBody>
      </p:sp>
      <p:sp>
        <p:nvSpPr>
          <p:cNvPr id="4" name="矩形 3"/>
          <p:cNvSpPr/>
          <p:nvPr/>
        </p:nvSpPr>
        <p:spPr>
          <a:xfrm>
            <a:off x="0" y="3357562"/>
            <a:ext cx="9144000" cy="2246769"/>
          </a:xfrm>
          <a:prstGeom prst="rect">
            <a:avLst/>
          </a:prstGeom>
        </p:spPr>
        <p:txBody>
          <a:bodyPr wrap="square">
            <a:spAutoFit/>
          </a:bodyPr>
          <a:lstStyle/>
          <a:p>
            <a:r>
              <a:rPr lang="zh-CN" altLang="zh-CN" sz="2800" dirty="0" smtClean="0"/>
              <a:t>蒲松龄的《促织》：成名因交不出蟋蟀而被官府打得死去活来，想自杀了事。继而</a:t>
            </a:r>
            <a:r>
              <a:rPr lang="zh-CN" altLang="en-US" sz="2800" dirty="0" smtClean="0"/>
              <a:t>，</a:t>
            </a:r>
            <a:r>
              <a:rPr lang="zh-CN" altLang="zh-CN" sz="2800" dirty="0" smtClean="0"/>
              <a:t>成名因捉到一只勇猛的蟋蟀</a:t>
            </a:r>
            <a:endParaRPr lang="en-US" altLang="zh-CN" sz="2800" dirty="0" smtClean="0"/>
          </a:p>
          <a:p>
            <a:r>
              <a:rPr lang="zh-CN" altLang="zh-CN" sz="2800" dirty="0" smtClean="0"/>
              <a:t>而得以生存。然而，</a:t>
            </a:r>
            <a:r>
              <a:rPr lang="zh-CN" altLang="en-US" sz="2800" dirty="0" smtClean="0"/>
              <a:t>他</a:t>
            </a:r>
            <a:r>
              <a:rPr lang="zh-CN" altLang="zh-CN" sz="2800" dirty="0" smtClean="0"/>
              <a:t>的儿子弄死了这只蟋蟀而投</a:t>
            </a:r>
            <a:endParaRPr lang="en-US" altLang="zh-CN" sz="2800" dirty="0" smtClean="0"/>
          </a:p>
          <a:p>
            <a:r>
              <a:rPr lang="zh-CN" altLang="zh-CN" sz="2800" dirty="0" smtClean="0"/>
              <a:t>井自尽，小孩被打捞出来后，灵魂化作蟋蟀被父亲</a:t>
            </a:r>
            <a:endParaRPr lang="en-US" altLang="zh-CN" sz="2800" dirty="0" smtClean="0"/>
          </a:p>
          <a:p>
            <a:r>
              <a:rPr lang="zh-CN" altLang="zh-CN" sz="2800" dirty="0" smtClean="0"/>
              <a:t>献于皇宫而拯救了全家人。</a:t>
            </a:r>
            <a:endParaRPr lang="zh-CN" altLang="zh-CN" sz="280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l="-1000" r="-1000"/>
          </a:stretch>
        </a:blipFill>
        <a:effectLst/>
      </p:bgPr>
    </p:bg>
    <p:spTree>
      <p:nvGrpSpPr>
        <p:cNvPr id="1" name=""/>
        <p:cNvGrpSpPr/>
        <p:nvPr/>
      </p:nvGrpSpPr>
      <p:grpSpPr>
        <a:xfrm>
          <a:off x="0" y="0"/>
          <a:ext cx="0" cy="0"/>
          <a:chOff x="0" y="0"/>
          <a:chExt cx="0" cy="0"/>
        </a:xfrm>
      </p:grpSpPr>
      <p:sp>
        <p:nvSpPr>
          <p:cNvPr id="2" name="矩形 1"/>
          <p:cNvSpPr/>
          <p:nvPr/>
        </p:nvSpPr>
        <p:spPr>
          <a:xfrm>
            <a:off x="0" y="1000108"/>
            <a:ext cx="9144000" cy="5016758"/>
          </a:xfrm>
          <a:prstGeom prst="rect">
            <a:avLst/>
          </a:prstGeom>
        </p:spPr>
        <p:txBody>
          <a:bodyPr wrap="square">
            <a:spAutoFit/>
          </a:bodyPr>
          <a:lstStyle/>
          <a:p>
            <a:pPr>
              <a:lnSpc>
                <a:spcPct val="125000"/>
              </a:lnSpc>
            </a:pPr>
            <a:r>
              <a:rPr lang="zh-CN" altLang="zh-CN" sz="3200" b="1" dirty="0" smtClean="0"/>
              <a:t>对比叙写就是指写作中把两种人或事物或两种情况摆在一起以</a:t>
            </a:r>
            <a:r>
              <a:rPr lang="zh-CN" altLang="zh-CN" sz="3200" b="1" dirty="0" smtClean="0">
                <a:ln w="22225">
                  <a:solidFill>
                    <a:schemeClr val="accent2"/>
                  </a:solidFill>
                  <a:prstDash val="solid"/>
                </a:ln>
                <a:solidFill>
                  <a:schemeClr val="accent2">
                    <a:lumMod val="40000"/>
                    <a:lumOff val="60000"/>
                  </a:schemeClr>
                </a:solidFill>
                <a:effectLst/>
              </a:rPr>
              <a:t>显示出事物之间差异</a:t>
            </a:r>
            <a:r>
              <a:rPr lang="zh-CN" altLang="zh-CN" sz="3200" b="1" dirty="0" smtClean="0"/>
              <a:t>的方法。</a:t>
            </a:r>
            <a:endParaRPr lang="zh-CN" altLang="zh-CN" sz="3200" b="1" dirty="0" smtClean="0"/>
          </a:p>
          <a:p>
            <a:pPr>
              <a:lnSpc>
                <a:spcPct val="125000"/>
              </a:lnSpc>
            </a:pPr>
            <a:r>
              <a:rPr lang="en-US" altLang="zh-CN" sz="3200" dirty="0" smtClean="0"/>
              <a:t>    </a:t>
            </a:r>
            <a:r>
              <a:rPr lang="zh-CN" altLang="zh-CN" sz="3200" b="1" dirty="0" smtClean="0"/>
              <a:t>对比叙写的第一种形式，是把两种根本对立的事物，人物放在一起进行比较对照，可以使双方互为衬托，美的显得更美，丑的显得更丑，善的显得更善，恶得显得更恶。</a:t>
            </a:r>
            <a:endParaRPr lang="zh-CN" altLang="zh-CN" sz="3200" b="1" dirty="0" smtClean="0"/>
          </a:p>
          <a:p>
            <a:pPr>
              <a:lnSpc>
                <a:spcPct val="125000"/>
              </a:lnSpc>
            </a:pPr>
            <a:r>
              <a:rPr lang="en-US" altLang="zh-CN" sz="3200" b="1" dirty="0" smtClean="0"/>
              <a:t>    </a:t>
            </a:r>
            <a:r>
              <a:rPr lang="zh-CN" altLang="zh-CN" sz="3200" b="1" dirty="0" smtClean="0"/>
              <a:t>对比叙写的第二种形式是将一个事物一个人</a:t>
            </a:r>
            <a:endParaRPr lang="en-US" altLang="zh-CN" sz="3200" b="1" dirty="0" smtClean="0"/>
          </a:p>
          <a:p>
            <a:pPr>
              <a:lnSpc>
                <a:spcPct val="125000"/>
              </a:lnSpc>
            </a:pPr>
            <a:r>
              <a:rPr lang="zh-CN" altLang="zh-CN" sz="3200" b="1" dirty="0" smtClean="0"/>
              <a:t>物一种景物前后两个方面进行对比。</a:t>
            </a:r>
            <a:endParaRPr lang="zh-CN" altLang="zh-CN" sz="3200" b="1" dirty="0"/>
          </a:p>
        </p:txBody>
      </p:sp>
      <p:sp>
        <p:nvSpPr>
          <p:cNvPr id="3" name="矩形 2"/>
          <p:cNvSpPr/>
          <p:nvPr/>
        </p:nvSpPr>
        <p:spPr>
          <a:xfrm>
            <a:off x="0" y="0"/>
            <a:ext cx="3579826" cy="769441"/>
          </a:xfrm>
          <a:prstGeom prst="rect">
            <a:avLst/>
          </a:prstGeom>
        </p:spPr>
        <p:txBody>
          <a:bodyPr wrap="none">
            <a:spAutoFit/>
          </a:bodyPr>
          <a:lstStyle/>
          <a:p>
            <a:r>
              <a:rPr lang="zh-CN" altLang="en-US" sz="4400" b="1" dirty="0" smtClean="0">
                <a:solidFill>
                  <a:srgbClr val="FF0000"/>
                </a:solidFill>
              </a:rPr>
              <a:t>六</a:t>
            </a:r>
            <a:r>
              <a:rPr lang="zh-CN" altLang="zh-CN" sz="4400" b="1" dirty="0" smtClean="0">
                <a:solidFill>
                  <a:srgbClr val="FF0000"/>
                </a:solidFill>
              </a:rPr>
              <a:t>、对比叙写</a:t>
            </a:r>
            <a:endParaRPr lang="zh-CN" altLang="zh-CN" sz="4400" b="1" dirty="0" smtClean="0">
              <a:solidFill>
                <a:srgbClr val="FF0000"/>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l="-1000" r="-1000"/>
          </a:stretch>
        </a:blipFill>
        <a:effectLst/>
      </p:bgPr>
    </p:bg>
    <p:spTree>
      <p:nvGrpSpPr>
        <p:cNvPr id="1" name=""/>
        <p:cNvGrpSpPr/>
        <p:nvPr/>
      </p:nvGrpSpPr>
      <p:grpSpPr>
        <a:xfrm>
          <a:off x="0" y="0"/>
          <a:ext cx="0" cy="0"/>
          <a:chOff x="0" y="0"/>
          <a:chExt cx="0" cy="0"/>
        </a:xfrm>
      </p:grpSpPr>
      <p:sp>
        <p:nvSpPr>
          <p:cNvPr id="2" name="矩形 1"/>
          <p:cNvSpPr/>
          <p:nvPr/>
        </p:nvSpPr>
        <p:spPr>
          <a:xfrm>
            <a:off x="0" y="1052736"/>
            <a:ext cx="9144000" cy="4347729"/>
          </a:xfrm>
          <a:prstGeom prst="rect">
            <a:avLst/>
          </a:prstGeom>
        </p:spPr>
        <p:txBody>
          <a:bodyPr wrap="square">
            <a:spAutoFit/>
          </a:bodyPr>
          <a:lstStyle/>
          <a:p>
            <a:pPr>
              <a:lnSpc>
                <a:spcPct val="125000"/>
              </a:lnSpc>
            </a:pPr>
            <a:r>
              <a:rPr lang="zh-CN" altLang="zh-CN" sz="3200" b="1" dirty="0" smtClean="0"/>
              <a:t>镜头指影视所拍摄的一系列画面。镜头剪辑用于写作，指选取一组生动的画面来表现一组生动的画面表现主题。此类文章是将所写的人物按照或故事、或画面、或片段、有序地写下来，其间的每一部分都可单独成文，组合起来又是一个完整的篇章。这种又被人们称为“冰糖葫芦式”结构，由于其形式新颖，巧妙精致而受到好评。</a:t>
            </a:r>
            <a:endParaRPr lang="zh-CN" altLang="zh-CN" sz="3200" b="1" dirty="0"/>
          </a:p>
        </p:txBody>
      </p:sp>
      <p:sp>
        <p:nvSpPr>
          <p:cNvPr id="3" name="矩形 2"/>
          <p:cNvSpPr/>
          <p:nvPr/>
        </p:nvSpPr>
        <p:spPr>
          <a:xfrm>
            <a:off x="0" y="0"/>
            <a:ext cx="3579826" cy="769441"/>
          </a:xfrm>
          <a:prstGeom prst="rect">
            <a:avLst/>
          </a:prstGeom>
        </p:spPr>
        <p:txBody>
          <a:bodyPr wrap="none">
            <a:spAutoFit/>
          </a:bodyPr>
          <a:lstStyle/>
          <a:p>
            <a:r>
              <a:rPr lang="zh-CN" altLang="en-US" sz="4400" b="1" dirty="0" smtClean="0">
                <a:solidFill>
                  <a:srgbClr val="FF0000"/>
                </a:solidFill>
              </a:rPr>
              <a:t>七</a:t>
            </a:r>
            <a:r>
              <a:rPr lang="zh-CN" altLang="zh-CN" sz="4400" b="1" dirty="0" smtClean="0">
                <a:solidFill>
                  <a:srgbClr val="FF0000"/>
                </a:solidFill>
              </a:rPr>
              <a:t>、镜头剪辑</a:t>
            </a:r>
            <a:endParaRPr lang="zh-CN" altLang="zh-CN" sz="4400" b="1" dirty="0" smtClean="0">
              <a:solidFill>
                <a:srgbClr val="FF0000"/>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l="-1000" r="-1000"/>
          </a:stretch>
        </a:blipFill>
        <a:effectLst/>
      </p:bgPr>
    </p:bg>
    <p:spTree>
      <p:nvGrpSpPr>
        <p:cNvPr id="1" name=""/>
        <p:cNvGrpSpPr/>
        <p:nvPr/>
      </p:nvGrpSpPr>
      <p:grpSpPr>
        <a:xfrm>
          <a:off x="0" y="0"/>
          <a:ext cx="0" cy="0"/>
          <a:chOff x="0" y="0"/>
          <a:chExt cx="0" cy="0"/>
        </a:xfrm>
      </p:grpSpPr>
      <p:sp>
        <p:nvSpPr>
          <p:cNvPr id="2" name="矩形 1"/>
          <p:cNvSpPr/>
          <p:nvPr/>
        </p:nvSpPr>
        <p:spPr>
          <a:xfrm>
            <a:off x="0" y="1196752"/>
            <a:ext cx="9144000" cy="3749040"/>
          </a:xfrm>
          <a:prstGeom prst="rect">
            <a:avLst/>
          </a:prstGeom>
        </p:spPr>
        <p:txBody>
          <a:bodyPr wrap="square">
            <a:spAutoFit/>
          </a:bodyPr>
          <a:lstStyle/>
          <a:p>
            <a:pPr>
              <a:lnSpc>
                <a:spcPct val="150000"/>
              </a:lnSpc>
            </a:pPr>
            <a:r>
              <a:rPr lang="en-US" altLang="zh-CN" sz="3200" b="1" dirty="0" smtClean="0"/>
              <a:t>    </a:t>
            </a:r>
            <a:r>
              <a:rPr lang="zh-CN" altLang="zh-CN" sz="3200" b="1" dirty="0" smtClean="0"/>
              <a:t>以小见大，就是</a:t>
            </a:r>
            <a:r>
              <a:rPr lang="zh-CN" altLang="zh-CN" sz="3200" b="1" dirty="0" smtClean="0">
                <a:ln w="22225">
                  <a:solidFill>
                    <a:schemeClr val="accent2"/>
                  </a:solidFill>
                  <a:prstDash val="solid"/>
                </a:ln>
                <a:solidFill>
                  <a:schemeClr val="accent2">
                    <a:lumMod val="40000"/>
                    <a:lumOff val="60000"/>
                  </a:schemeClr>
                </a:solidFill>
                <a:effectLst/>
              </a:rPr>
              <a:t>以小题材表现大主题</a:t>
            </a:r>
            <a:r>
              <a:rPr lang="zh-CN" altLang="zh-CN" sz="3200" b="1" dirty="0" smtClean="0"/>
              <a:t>的方法。生活中有些材料看起来似乎很平常，但却包含了深刻的意义。“一滴水也可以反映太阳的光辉”。只要善于透过现象发现本质，小材料同样能反映深刻的主题。</a:t>
            </a:r>
            <a:endParaRPr lang="zh-CN" altLang="en-US" sz="3200" b="1" dirty="0"/>
          </a:p>
        </p:txBody>
      </p:sp>
      <p:sp>
        <p:nvSpPr>
          <p:cNvPr id="3" name="矩形 2"/>
          <p:cNvSpPr/>
          <p:nvPr/>
        </p:nvSpPr>
        <p:spPr>
          <a:xfrm>
            <a:off x="0" y="0"/>
            <a:ext cx="3579826" cy="769441"/>
          </a:xfrm>
          <a:prstGeom prst="rect">
            <a:avLst/>
          </a:prstGeom>
        </p:spPr>
        <p:txBody>
          <a:bodyPr wrap="none">
            <a:spAutoFit/>
          </a:bodyPr>
          <a:lstStyle/>
          <a:p>
            <a:r>
              <a:rPr lang="zh-CN" altLang="en-US" sz="4400" b="1" dirty="0" smtClean="0">
                <a:solidFill>
                  <a:srgbClr val="FF0000"/>
                </a:solidFill>
              </a:rPr>
              <a:t>八</a:t>
            </a:r>
            <a:r>
              <a:rPr lang="zh-CN" altLang="zh-CN" sz="4400" b="1" dirty="0" smtClean="0">
                <a:solidFill>
                  <a:srgbClr val="FF0000"/>
                </a:solidFill>
              </a:rPr>
              <a:t>、以小见大</a:t>
            </a:r>
            <a:endParaRPr lang="zh-CN" altLang="zh-CN" sz="4400" b="1" dirty="0" smtClean="0">
              <a:solidFill>
                <a:srgbClr val="FF0000"/>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l="-1000" r="-1000"/>
          </a:stretch>
        </a:blipFill>
        <a:effectLst/>
      </p:bgPr>
    </p:bg>
    <p:spTree>
      <p:nvGrpSpPr>
        <p:cNvPr id="1" name=""/>
        <p:cNvGrpSpPr/>
        <p:nvPr/>
      </p:nvGrpSpPr>
      <p:grpSpPr>
        <a:xfrm>
          <a:off x="0" y="0"/>
          <a:ext cx="0" cy="0"/>
          <a:chOff x="0" y="0"/>
          <a:chExt cx="0" cy="0"/>
        </a:xfrm>
      </p:grpSpPr>
      <p:sp>
        <p:nvSpPr>
          <p:cNvPr id="2" name="矩形 1"/>
          <p:cNvSpPr/>
          <p:nvPr/>
        </p:nvSpPr>
        <p:spPr>
          <a:xfrm>
            <a:off x="0" y="836712"/>
            <a:ext cx="9144000" cy="5987024"/>
          </a:xfrm>
          <a:prstGeom prst="rect">
            <a:avLst/>
          </a:prstGeom>
        </p:spPr>
        <p:txBody>
          <a:bodyPr wrap="square">
            <a:spAutoFit/>
          </a:bodyPr>
          <a:lstStyle/>
          <a:p>
            <a:pPr>
              <a:lnSpc>
                <a:spcPct val="114000"/>
              </a:lnSpc>
            </a:pPr>
            <a:r>
              <a:rPr lang="zh-CN" altLang="zh-CN" sz="2800" b="1" dirty="0" smtClean="0"/>
              <a:t>也叫间接描写，它是正面描写的一种补充。侧面描写曲折含蓄，能唤起读者的想像，丰富人物的形象，达到以此显彼的效果。常见的侧面描写有三</a:t>
            </a:r>
            <a:r>
              <a:rPr lang="zh-CN" altLang="en-US" sz="2800" b="1" dirty="0" smtClean="0"/>
              <a:t>种</a:t>
            </a:r>
            <a:r>
              <a:rPr lang="zh-CN" altLang="zh-CN" sz="2800" b="1" dirty="0" smtClean="0"/>
              <a:t>：</a:t>
            </a:r>
            <a:endParaRPr lang="en-US" altLang="zh-CN" sz="2800" b="1" dirty="0" smtClean="0"/>
          </a:p>
          <a:p>
            <a:pPr>
              <a:lnSpc>
                <a:spcPct val="114000"/>
              </a:lnSpc>
            </a:pPr>
            <a:br>
              <a:rPr lang="en-US" altLang="zh-CN" sz="2800" dirty="0" smtClean="0"/>
            </a:br>
            <a:r>
              <a:rPr lang="en-US" altLang="zh-CN" sz="2800" b="1" dirty="0" smtClean="0"/>
              <a:t>1</a:t>
            </a:r>
            <a:r>
              <a:rPr lang="zh-CN" altLang="zh-CN" sz="2800" b="1" dirty="0" smtClean="0"/>
              <a:t>、对有关环境的描写。</a:t>
            </a:r>
            <a:r>
              <a:rPr lang="zh-CN" altLang="zh-CN" sz="2800" dirty="0" smtClean="0"/>
              <a:t>通过对环境的渲染，烘托出所要描写的人物性格特点。</a:t>
            </a:r>
            <a:br>
              <a:rPr lang="en-US" altLang="zh-CN" sz="2800" dirty="0" smtClean="0"/>
            </a:br>
            <a:r>
              <a:rPr lang="en-US" altLang="zh-CN" sz="2800" b="1" dirty="0" smtClean="0"/>
              <a:t>2</a:t>
            </a:r>
            <a:r>
              <a:rPr lang="zh-CN" altLang="zh-CN" sz="2800" b="1" dirty="0" smtClean="0"/>
              <a:t>、对有关人物的描写。</a:t>
            </a:r>
            <a:r>
              <a:rPr lang="zh-CN" altLang="zh-CN" sz="2800" dirty="0" smtClean="0"/>
              <a:t>这是对与主要人物有联系的其他人物的语言、行动、表情、心理等进行描写，以衬托主要人物的品质。</a:t>
            </a:r>
            <a:br>
              <a:rPr lang="en-US" altLang="zh-CN" sz="2800" dirty="0" smtClean="0"/>
            </a:br>
            <a:r>
              <a:rPr lang="en-US" altLang="zh-CN" sz="2800" b="1" dirty="0" smtClean="0"/>
              <a:t>3</a:t>
            </a:r>
            <a:r>
              <a:rPr lang="zh-CN" altLang="zh-CN" sz="2800" b="1" dirty="0" smtClean="0"/>
              <a:t>、对他人言论的描写。</a:t>
            </a:r>
            <a:r>
              <a:rPr lang="zh-CN" altLang="zh-CN" sz="2800" dirty="0" smtClean="0"/>
              <a:t>通过别人识别能力和</a:t>
            </a:r>
            <a:endParaRPr lang="en-US" altLang="zh-CN" sz="2800" dirty="0" smtClean="0"/>
          </a:p>
          <a:p>
            <a:pPr>
              <a:lnSpc>
                <a:spcPct val="114000"/>
              </a:lnSpc>
            </a:pPr>
            <a:r>
              <a:rPr lang="zh-CN" altLang="zh-CN" sz="2800" dirty="0" smtClean="0"/>
              <a:t>议论评价来描写文章中主要人物的品质和事情</a:t>
            </a:r>
            <a:endParaRPr lang="en-US" altLang="zh-CN" sz="2800" dirty="0" smtClean="0"/>
          </a:p>
          <a:p>
            <a:pPr>
              <a:lnSpc>
                <a:spcPct val="114000"/>
              </a:lnSpc>
            </a:pPr>
            <a:r>
              <a:rPr lang="zh-CN" altLang="zh-CN" sz="2800" dirty="0" smtClean="0"/>
              <a:t>的意义。</a:t>
            </a:r>
            <a:endParaRPr lang="zh-CN" altLang="zh-CN" sz="2800" dirty="0"/>
          </a:p>
        </p:txBody>
      </p:sp>
      <p:sp>
        <p:nvSpPr>
          <p:cNvPr id="3" name="矩形 2"/>
          <p:cNvSpPr/>
          <p:nvPr/>
        </p:nvSpPr>
        <p:spPr>
          <a:xfrm>
            <a:off x="0" y="0"/>
            <a:ext cx="2242922" cy="707886"/>
          </a:xfrm>
          <a:prstGeom prst="rect">
            <a:avLst/>
          </a:prstGeom>
        </p:spPr>
        <p:txBody>
          <a:bodyPr wrap="none">
            <a:spAutoFit/>
          </a:bodyPr>
          <a:lstStyle/>
          <a:p>
            <a:r>
              <a:rPr lang="zh-CN" altLang="zh-CN" sz="4000" b="1" dirty="0" smtClean="0">
                <a:solidFill>
                  <a:srgbClr val="FF0000"/>
                </a:solidFill>
              </a:rPr>
              <a:t>侧面描写</a:t>
            </a:r>
            <a:endParaRPr lang="zh-CN" altLang="zh-CN" sz="4000" b="1" dirty="0" smtClean="0">
              <a:solidFill>
                <a:srgbClr val="FF0000"/>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l="-4000" r="-4000"/>
          </a:stretch>
        </a:blipFill>
        <a:effectLst/>
      </p:bgPr>
    </p:bg>
    <p:spTree>
      <p:nvGrpSpPr>
        <p:cNvPr id="1" name=""/>
        <p:cNvGrpSpPr/>
        <p:nvPr/>
      </p:nvGrpSpPr>
      <p:grpSpPr>
        <a:xfrm>
          <a:off x="0" y="0"/>
          <a:ext cx="0" cy="0"/>
          <a:chOff x="0" y="0"/>
          <a:chExt cx="0" cy="0"/>
        </a:xfrm>
      </p:grpSpPr>
      <p:sp>
        <p:nvSpPr>
          <p:cNvPr id="2" name="矩形 1"/>
          <p:cNvSpPr/>
          <p:nvPr/>
        </p:nvSpPr>
        <p:spPr>
          <a:xfrm>
            <a:off x="357158" y="3000372"/>
            <a:ext cx="8417689" cy="707886"/>
          </a:xfrm>
          <a:prstGeom prst="rect">
            <a:avLst/>
          </a:prstGeom>
        </p:spPr>
        <p:txBody>
          <a:bodyPr wrap="none">
            <a:spAutoFit/>
          </a:bodyPr>
          <a:lstStyle/>
          <a:p>
            <a:r>
              <a:rPr lang="zh-CN" altLang="en-US" sz="4000" b="1" dirty="0"/>
              <a:t>第四讲</a:t>
            </a:r>
            <a:r>
              <a:rPr lang="zh-CN" altLang="en-US" sz="4000" b="1" dirty="0" smtClean="0"/>
              <a:t>、把记</a:t>
            </a:r>
            <a:r>
              <a:rPr lang="zh-CN" altLang="en-US" sz="4000" b="1" dirty="0"/>
              <a:t>叙</a:t>
            </a:r>
            <a:r>
              <a:rPr lang="zh-CN" altLang="en-US" sz="4000" b="1" dirty="0" smtClean="0"/>
              <a:t>文写充</a:t>
            </a:r>
            <a:r>
              <a:rPr lang="zh-CN" altLang="en-US" sz="4000" b="1" dirty="0"/>
              <a:t>实具</a:t>
            </a:r>
            <a:r>
              <a:rPr lang="zh-CN" altLang="en-US" sz="4000" b="1" dirty="0" smtClean="0"/>
              <a:t>体的方法</a:t>
            </a:r>
            <a:endParaRPr lang="zh-CN" altLang="en-US" sz="4000" b="1"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p:cNvSpPr>
            <a:spLocks noChangeArrowheads="1"/>
          </p:cNvSpPr>
          <p:nvPr/>
        </p:nvSpPr>
        <p:spPr bwMode="auto">
          <a:xfrm>
            <a:off x="0" y="0"/>
            <a:ext cx="9144000" cy="1661289"/>
          </a:xfrm>
          <a:prstGeom prst="rect">
            <a:avLst/>
          </a:prstGeom>
          <a:noFill/>
          <a:ln w="9525">
            <a:noFill/>
            <a:miter lim="800000"/>
          </a:ln>
        </p:spPr>
        <p:txBody>
          <a:bodyPr wrap="square">
            <a:spAutoFit/>
          </a:bodyPr>
          <a:lstStyle/>
          <a:p>
            <a:pPr>
              <a:lnSpc>
                <a:spcPct val="125000"/>
              </a:lnSpc>
            </a:pPr>
            <a:r>
              <a:rPr lang="en-US" altLang="zh-CN" sz="2800" b="1" dirty="0" smtClean="0">
                <a:latin typeface="宋体" panose="02010600030101010101" pitchFamily="2" charset="-122"/>
              </a:rPr>
              <a:t>A、</a:t>
            </a:r>
            <a:r>
              <a:rPr lang="zh-CN" altLang="en-US" sz="2800" b="1" dirty="0" smtClean="0">
                <a:latin typeface="宋体" panose="02010600030101010101" pitchFamily="2" charset="-122"/>
              </a:rPr>
              <a:t>那</a:t>
            </a:r>
            <a:r>
              <a:rPr lang="zh-CN" altLang="en-US" sz="2800" b="1" dirty="0">
                <a:latin typeface="宋体" panose="02010600030101010101" pitchFamily="2" charset="-122"/>
              </a:rPr>
              <a:t>天，我捡到了快乐的钥</a:t>
            </a:r>
            <a:r>
              <a:rPr lang="zh-CN" altLang="en-US" sz="2800" b="1" dirty="0" smtClean="0">
                <a:latin typeface="宋体" panose="02010600030101010101" pitchFamily="2" charset="-122"/>
              </a:rPr>
              <a:t>匙   </a:t>
            </a:r>
            <a:endParaRPr lang="en-US" altLang="zh-CN" sz="2800" b="1" dirty="0">
              <a:latin typeface="宋体" panose="02010600030101010101" pitchFamily="2" charset="-122"/>
            </a:endParaRPr>
          </a:p>
          <a:p>
            <a:pPr>
              <a:lnSpc>
                <a:spcPct val="125000"/>
              </a:lnSpc>
            </a:pPr>
            <a:r>
              <a:rPr lang="zh-CN" altLang="en-US" sz="2800" b="1" dirty="0" smtClean="0">
                <a:latin typeface="宋体" panose="02010600030101010101" pitchFamily="2" charset="-122"/>
              </a:rPr>
              <a:t>最美丽的瞬间         </a:t>
            </a:r>
            <a:r>
              <a:rPr lang="zh-CN" altLang="en-US" sz="2800" b="1" dirty="0" smtClean="0"/>
              <a:t>那年我十五岁</a:t>
            </a:r>
            <a:endParaRPr lang="en-US" altLang="zh-CN" sz="2800" b="1" dirty="0" smtClean="0">
              <a:latin typeface="宋体" panose="02010600030101010101" pitchFamily="2" charset="-122"/>
            </a:endParaRPr>
          </a:p>
          <a:p>
            <a:pPr>
              <a:lnSpc>
                <a:spcPct val="125000"/>
              </a:lnSpc>
            </a:pPr>
            <a:r>
              <a:rPr lang="zh-CN" altLang="en-US" sz="2800" b="1" dirty="0" smtClean="0"/>
              <a:t>在即将毕业的日子里       在迎接中考的日子里</a:t>
            </a:r>
            <a:endParaRPr lang="en-US" altLang="zh-CN" sz="2800" b="1" dirty="0" smtClean="0"/>
          </a:p>
        </p:txBody>
      </p:sp>
      <p:sp>
        <p:nvSpPr>
          <p:cNvPr id="3" name="矩形 2"/>
          <p:cNvSpPr/>
          <p:nvPr/>
        </p:nvSpPr>
        <p:spPr>
          <a:xfrm>
            <a:off x="6929454" y="428604"/>
            <a:ext cx="1422184" cy="461665"/>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r>
              <a:rPr lang="zh-CN" altLang="en-US" sz="2400" b="1" dirty="0" smtClean="0">
                <a:solidFill>
                  <a:srgbClr val="006600"/>
                </a:solidFill>
              </a:rPr>
              <a:t>时间限制</a:t>
            </a:r>
            <a:endParaRPr lang="zh-CN" altLang="en-US" sz="2400" dirty="0">
              <a:solidFill>
                <a:srgbClr val="006600"/>
              </a:solidFill>
            </a:endParaRPr>
          </a:p>
        </p:txBody>
      </p:sp>
      <p:sp>
        <p:nvSpPr>
          <p:cNvPr id="4" name="矩形 3"/>
          <p:cNvSpPr/>
          <p:nvPr/>
        </p:nvSpPr>
        <p:spPr>
          <a:xfrm>
            <a:off x="0" y="2786058"/>
            <a:ext cx="9144000" cy="1122680"/>
          </a:xfrm>
          <a:prstGeom prst="rect">
            <a:avLst/>
          </a:prstGeom>
        </p:spPr>
        <p:txBody>
          <a:bodyPr wrap="square">
            <a:spAutoFit/>
          </a:bodyPr>
          <a:lstStyle/>
          <a:p>
            <a:pPr>
              <a:lnSpc>
                <a:spcPct val="125000"/>
              </a:lnSpc>
            </a:pPr>
            <a:r>
              <a:rPr lang="en-US" altLang="zh-CN" sz="2800" b="1" dirty="0" smtClean="0">
                <a:latin typeface="宋体" panose="02010600030101010101" pitchFamily="2" charset="-122"/>
              </a:rPr>
              <a:t>B、</a:t>
            </a:r>
            <a:r>
              <a:rPr lang="zh-CN" altLang="en-US" sz="2800" b="1" dirty="0" smtClean="0">
                <a:latin typeface="宋体" panose="02010600030101010101" pitchFamily="2" charset="-122"/>
              </a:rPr>
              <a:t>课间也精彩      班里的那些事</a:t>
            </a:r>
            <a:endParaRPr lang="en-US" altLang="zh-CN" sz="2800" b="1" dirty="0" smtClean="0">
              <a:latin typeface="宋体" panose="02010600030101010101" pitchFamily="2" charset="-122"/>
            </a:endParaRPr>
          </a:p>
          <a:p>
            <a:pPr>
              <a:lnSpc>
                <a:spcPct val="125000"/>
              </a:lnSpc>
            </a:pPr>
            <a:r>
              <a:rPr lang="zh-CN" altLang="en-US" sz="2800" b="1" dirty="0" smtClean="0"/>
              <a:t>在阳光下成长         在我成长的道路上</a:t>
            </a:r>
            <a:endParaRPr lang="en-US" altLang="zh-CN" sz="2800" b="1" dirty="0" smtClean="0"/>
          </a:p>
        </p:txBody>
      </p:sp>
      <p:sp>
        <p:nvSpPr>
          <p:cNvPr id="5" name="矩形 4"/>
          <p:cNvSpPr/>
          <p:nvPr/>
        </p:nvSpPr>
        <p:spPr>
          <a:xfrm>
            <a:off x="0" y="4143380"/>
            <a:ext cx="7358082" cy="1169551"/>
          </a:xfrm>
          <a:prstGeom prst="rect">
            <a:avLst/>
          </a:prstGeom>
        </p:spPr>
        <p:txBody>
          <a:bodyPr wrap="square">
            <a:spAutoFit/>
          </a:bodyPr>
          <a:lstStyle/>
          <a:p>
            <a:pPr>
              <a:lnSpc>
                <a:spcPct val="125000"/>
              </a:lnSpc>
            </a:pPr>
            <a:r>
              <a:rPr lang="en-US" altLang="zh-CN" sz="2800" b="1" dirty="0" smtClean="0"/>
              <a:t>C、</a:t>
            </a:r>
            <a:r>
              <a:rPr lang="zh-CN" altLang="en-US" sz="2800" b="1" dirty="0" smtClean="0"/>
              <a:t>我终于笑（哭）了    </a:t>
            </a:r>
            <a:r>
              <a:rPr lang="zh-CN" altLang="en-US" sz="2800" b="1" dirty="0" smtClean="0">
                <a:latin typeface="宋体" panose="02010600030101010101" pitchFamily="2" charset="-122"/>
              </a:rPr>
              <a:t>有时，我也想</a:t>
            </a:r>
            <a:r>
              <a:rPr lang="en-US" altLang="zh-CN" sz="2800" b="1" dirty="0" smtClean="0"/>
              <a:t>____</a:t>
            </a:r>
            <a:endParaRPr lang="zh-CN" altLang="en-US" sz="2800" dirty="0" smtClean="0"/>
          </a:p>
          <a:p>
            <a:pPr>
              <a:lnSpc>
                <a:spcPct val="125000"/>
              </a:lnSpc>
            </a:pPr>
            <a:r>
              <a:rPr lang="zh-CN" altLang="en-US" sz="2800" b="1" dirty="0" smtClean="0"/>
              <a:t>一起走过的日子                我们在花季</a:t>
            </a:r>
            <a:endParaRPr lang="en-US" altLang="zh-CN" sz="2800" b="1" dirty="0" smtClean="0"/>
          </a:p>
        </p:txBody>
      </p:sp>
      <p:sp>
        <p:nvSpPr>
          <p:cNvPr id="6" name="矩形 5"/>
          <p:cNvSpPr/>
          <p:nvPr/>
        </p:nvSpPr>
        <p:spPr>
          <a:xfrm>
            <a:off x="6572264" y="2928934"/>
            <a:ext cx="1422184" cy="461665"/>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r>
              <a:rPr lang="zh-CN" altLang="en-US" sz="2400" b="1" dirty="0" smtClean="0">
                <a:solidFill>
                  <a:srgbClr val="006600"/>
                </a:solidFill>
              </a:rPr>
              <a:t>地点限制</a:t>
            </a:r>
            <a:endParaRPr lang="zh-CN" altLang="en-US" sz="2400" dirty="0">
              <a:solidFill>
                <a:srgbClr val="006600"/>
              </a:solidFill>
            </a:endParaRPr>
          </a:p>
        </p:txBody>
      </p:sp>
      <p:sp>
        <p:nvSpPr>
          <p:cNvPr id="7" name="矩形 6"/>
          <p:cNvSpPr/>
          <p:nvPr/>
        </p:nvSpPr>
        <p:spPr>
          <a:xfrm>
            <a:off x="6429388" y="3929066"/>
            <a:ext cx="1422184" cy="461665"/>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r>
              <a:rPr lang="zh-CN" altLang="en-US" sz="2400" b="1" dirty="0" smtClean="0">
                <a:solidFill>
                  <a:srgbClr val="006600"/>
                </a:solidFill>
              </a:rPr>
              <a:t>人称限制</a:t>
            </a:r>
            <a:endParaRPr lang="zh-CN" altLang="en-US" sz="2400" dirty="0">
              <a:solidFill>
                <a:srgbClr val="006600"/>
              </a:solidFill>
            </a:endParaRPr>
          </a:p>
        </p:txBody>
      </p:sp>
      <p:sp>
        <p:nvSpPr>
          <p:cNvPr id="8" name="矩形 7"/>
          <p:cNvSpPr/>
          <p:nvPr/>
        </p:nvSpPr>
        <p:spPr>
          <a:xfrm>
            <a:off x="0" y="1785926"/>
            <a:ext cx="9144000" cy="830997"/>
          </a:xfrm>
          <a:prstGeom prst="rect">
            <a:avLst/>
          </a:prstGeom>
        </p:spPr>
        <p:txBody>
          <a:bodyPr wrap="square">
            <a:spAutoFit/>
          </a:bodyPr>
          <a:lstStyle/>
          <a:p>
            <a:r>
              <a:rPr lang="zh-CN" altLang="en-US" sz="2400" b="1" dirty="0" smtClean="0">
                <a:solidFill>
                  <a:srgbClr val="006600"/>
                </a:solidFill>
              </a:rPr>
              <a:t>一定要注意题目中的修饰词，它们往往体现着一定的要求，是一个容易忽略的</a:t>
            </a:r>
            <a:r>
              <a:rPr lang="zh-CN" altLang="en-US" sz="2400" b="1" dirty="0" smtClean="0">
                <a:solidFill>
                  <a:srgbClr val="006600"/>
                </a:solidFill>
                <a:latin typeface="宋体" panose="02010600030101010101" pitchFamily="2" charset="-122"/>
              </a:rPr>
              <a:t>“</a:t>
            </a:r>
            <a:r>
              <a:rPr lang="zh-CN" altLang="en-US" sz="2400" b="1" dirty="0" smtClean="0">
                <a:solidFill>
                  <a:srgbClr val="006600"/>
                </a:solidFill>
              </a:rPr>
              <a:t>陷阱</a:t>
            </a:r>
            <a:r>
              <a:rPr lang="zh-CN" altLang="en-US" sz="2400" b="1" dirty="0" smtClean="0">
                <a:solidFill>
                  <a:srgbClr val="006600"/>
                </a:solidFill>
                <a:latin typeface="宋体" panose="02010600030101010101" pitchFamily="2" charset="-122"/>
              </a:rPr>
              <a:t>”</a:t>
            </a:r>
            <a:r>
              <a:rPr lang="zh-CN" altLang="en-US" sz="2400" b="1" dirty="0" smtClean="0">
                <a:solidFill>
                  <a:srgbClr val="006600"/>
                </a:solidFill>
              </a:rPr>
              <a:t>。如：也、最、终于、这、那、多</a:t>
            </a:r>
            <a:r>
              <a:rPr lang="en-US" altLang="zh-CN" sz="2400" b="1" dirty="0" smtClean="0">
                <a:solidFill>
                  <a:srgbClr val="006600"/>
                </a:solidFill>
              </a:rPr>
              <a:t>……</a:t>
            </a:r>
            <a:r>
              <a:rPr lang="zh-CN" altLang="en-US" sz="2400" b="1" dirty="0" smtClean="0">
                <a:solidFill>
                  <a:srgbClr val="006600"/>
                </a:solidFill>
              </a:rPr>
              <a:t> </a:t>
            </a:r>
            <a:endParaRPr lang="zh-CN" altLang="en-US" sz="2400" dirty="0">
              <a:solidFill>
                <a:srgbClr val="006600"/>
              </a:solidFill>
            </a:endParaRPr>
          </a:p>
        </p:txBody>
      </p:sp>
      <p:cxnSp>
        <p:nvCxnSpPr>
          <p:cNvPr id="10" name="直接连接符 9"/>
          <p:cNvCxnSpPr/>
          <p:nvPr/>
        </p:nvCxnSpPr>
        <p:spPr>
          <a:xfrm>
            <a:off x="142844" y="1071546"/>
            <a:ext cx="357190" cy="1588"/>
          </a:xfrm>
          <a:prstGeom prst="line">
            <a:avLst/>
          </a:prstGeom>
        </p:spPr>
        <p:style>
          <a:lnRef idx="3">
            <a:schemeClr val="accent2"/>
          </a:lnRef>
          <a:fillRef idx="0">
            <a:schemeClr val="accent2"/>
          </a:fillRef>
          <a:effectRef idx="2">
            <a:schemeClr val="accent2"/>
          </a:effectRef>
          <a:fontRef idx="minor">
            <a:schemeClr val="tx1"/>
          </a:fontRef>
        </p:style>
      </p:cxnSp>
      <p:cxnSp>
        <p:nvCxnSpPr>
          <p:cNvPr id="17" name="直接连接符 16"/>
          <p:cNvCxnSpPr/>
          <p:nvPr/>
        </p:nvCxnSpPr>
        <p:spPr>
          <a:xfrm>
            <a:off x="3857620" y="1071546"/>
            <a:ext cx="642942" cy="1588"/>
          </a:xfrm>
          <a:prstGeom prst="line">
            <a:avLst/>
          </a:prstGeom>
        </p:spPr>
        <p:style>
          <a:lnRef idx="3">
            <a:schemeClr val="accent2"/>
          </a:lnRef>
          <a:fillRef idx="0">
            <a:schemeClr val="accent2"/>
          </a:fillRef>
          <a:effectRef idx="2">
            <a:schemeClr val="accent2"/>
          </a:effectRef>
          <a:fontRef idx="minor">
            <a:schemeClr val="tx1"/>
          </a:fontRef>
        </p:style>
      </p:cxnSp>
      <p:cxnSp>
        <p:nvCxnSpPr>
          <p:cNvPr id="18" name="直接连接符 17"/>
          <p:cNvCxnSpPr/>
          <p:nvPr/>
        </p:nvCxnSpPr>
        <p:spPr>
          <a:xfrm>
            <a:off x="1357290" y="3357562"/>
            <a:ext cx="357190" cy="1588"/>
          </a:xfrm>
          <a:prstGeom prst="line">
            <a:avLst/>
          </a:prstGeom>
        </p:spPr>
        <p:style>
          <a:lnRef idx="3">
            <a:schemeClr val="accent2"/>
          </a:lnRef>
          <a:fillRef idx="0">
            <a:schemeClr val="accent2"/>
          </a:fillRef>
          <a:effectRef idx="2">
            <a:schemeClr val="accent2"/>
          </a:effectRef>
          <a:fontRef idx="minor">
            <a:schemeClr val="tx1"/>
          </a:fontRef>
        </p:style>
      </p:cxnSp>
      <p:cxnSp>
        <p:nvCxnSpPr>
          <p:cNvPr id="19" name="直接连接符 18"/>
          <p:cNvCxnSpPr/>
          <p:nvPr/>
        </p:nvCxnSpPr>
        <p:spPr>
          <a:xfrm>
            <a:off x="1000100" y="4714884"/>
            <a:ext cx="714380" cy="1588"/>
          </a:xfrm>
          <a:prstGeom prst="line">
            <a:avLst/>
          </a:prstGeom>
        </p:spPr>
        <p:style>
          <a:lnRef idx="3">
            <a:schemeClr val="accent2"/>
          </a:lnRef>
          <a:fillRef idx="0">
            <a:schemeClr val="accent2"/>
          </a:fillRef>
          <a:effectRef idx="2">
            <a:schemeClr val="accent2"/>
          </a:effectRef>
          <a:fontRef idx="minor">
            <a:schemeClr val="tx1"/>
          </a:fontRef>
        </p:style>
      </p:cxnSp>
      <p:cxnSp>
        <p:nvCxnSpPr>
          <p:cNvPr id="22" name="直接连接符 21"/>
          <p:cNvCxnSpPr/>
          <p:nvPr/>
        </p:nvCxnSpPr>
        <p:spPr>
          <a:xfrm>
            <a:off x="5286380" y="4714884"/>
            <a:ext cx="357190" cy="1588"/>
          </a:xfrm>
          <a:prstGeom prst="line">
            <a:avLst/>
          </a:prstGeom>
        </p:spPr>
        <p:style>
          <a:lnRef idx="3">
            <a:schemeClr val="accent2"/>
          </a:lnRef>
          <a:fillRef idx="0">
            <a:schemeClr val="accent2"/>
          </a:fillRef>
          <a:effectRef idx="2">
            <a:schemeClr val="accent2"/>
          </a:effectRef>
          <a:fontRef idx="minor">
            <a:schemeClr val="tx1"/>
          </a:fontRef>
        </p:style>
      </p:cxnSp>
      <p:sp>
        <p:nvSpPr>
          <p:cNvPr id="23" name="矩形 22"/>
          <p:cNvSpPr/>
          <p:nvPr/>
        </p:nvSpPr>
        <p:spPr>
          <a:xfrm>
            <a:off x="0" y="5572140"/>
            <a:ext cx="7358082" cy="584071"/>
          </a:xfrm>
          <a:prstGeom prst="rect">
            <a:avLst/>
          </a:prstGeom>
        </p:spPr>
        <p:txBody>
          <a:bodyPr wrap="square">
            <a:spAutoFit/>
          </a:bodyPr>
          <a:lstStyle/>
          <a:p>
            <a:pPr>
              <a:lnSpc>
                <a:spcPct val="125000"/>
              </a:lnSpc>
            </a:pPr>
            <a:r>
              <a:rPr lang="en-US" altLang="zh-CN" sz="2800" b="1" dirty="0"/>
              <a:t>D</a:t>
            </a:r>
            <a:r>
              <a:rPr lang="en-US" altLang="zh-CN" sz="2800" b="1" dirty="0" smtClean="0"/>
              <a:t>、</a:t>
            </a:r>
            <a:r>
              <a:rPr lang="zh-CN" altLang="en-US" sz="2800" b="1" dirty="0" smtClean="0"/>
              <a:t>不止一次，我努力尝试</a:t>
            </a:r>
            <a:endParaRPr lang="en-US" altLang="zh-CN" sz="2800" b="1" dirty="0" smtClean="0"/>
          </a:p>
        </p:txBody>
      </p:sp>
      <p:sp>
        <p:nvSpPr>
          <p:cNvPr id="24" name="矩形 23"/>
          <p:cNvSpPr/>
          <p:nvPr/>
        </p:nvSpPr>
        <p:spPr>
          <a:xfrm>
            <a:off x="4714876" y="5643578"/>
            <a:ext cx="1422184" cy="461665"/>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r>
              <a:rPr lang="zh-CN" altLang="en-US" sz="2400" b="1" dirty="0">
                <a:solidFill>
                  <a:srgbClr val="006600"/>
                </a:solidFill>
              </a:rPr>
              <a:t>数量</a:t>
            </a:r>
            <a:r>
              <a:rPr lang="zh-CN" altLang="en-US" sz="2400" b="1" dirty="0" smtClean="0">
                <a:solidFill>
                  <a:srgbClr val="006600"/>
                </a:solidFill>
              </a:rPr>
              <a:t>限制</a:t>
            </a:r>
            <a:endParaRPr lang="zh-CN" altLang="en-US" sz="2400" dirty="0">
              <a:solidFill>
                <a:srgbClr val="006600"/>
              </a:solidFill>
            </a:endParaRPr>
          </a:p>
        </p:txBody>
      </p:sp>
      <p:cxnSp>
        <p:nvCxnSpPr>
          <p:cNvPr id="9" name="直接连接符 8"/>
          <p:cNvCxnSpPr/>
          <p:nvPr/>
        </p:nvCxnSpPr>
        <p:spPr>
          <a:xfrm>
            <a:off x="1619880" y="1052496"/>
            <a:ext cx="642942" cy="1588"/>
          </a:xfrm>
          <a:prstGeom prst="line">
            <a:avLst/>
          </a:prstGeom>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 calcmode="lin" valueType="num">
                                      <p:cBhvr additive="base">
                                        <p:cTn id="15"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diamond(in)">
                                      <p:cBhvr>
                                        <p:cTn id="21" dur="1000"/>
                                        <p:tgtEl>
                                          <p:spTgt spid="3"/>
                                        </p:tgtEl>
                                      </p:cBhvr>
                                    </p:animEffect>
                                  </p:childTnLst>
                                </p:cTn>
                              </p:par>
                            </p:childTnLst>
                          </p:cTn>
                        </p:par>
                      </p:childTnLst>
                    </p:cTn>
                  </p:par>
                  <p:par>
                    <p:cTn id="22" fill="hold">
                      <p:stCondLst>
                        <p:cond delay="indefinite"/>
                      </p:stCondLst>
                      <p:childTnLst>
                        <p:par>
                          <p:cTn id="23" fill="hold">
                            <p:stCondLst>
                              <p:cond delay="0"/>
                            </p:stCondLst>
                            <p:childTnLst>
                              <p:par>
                                <p:cTn id="24" presetID="4" presetClass="entr" presetSubtype="16"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box(in)">
                                      <p:cBhvr>
                                        <p:cTn id="26" dur="5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blinds(horizontal)">
                                      <p:cBhvr>
                                        <p:cTn id="31" dur="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4" presetClass="entr" presetSubtype="16"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box(in)">
                                      <p:cBhvr>
                                        <p:cTn id="36" dur="500"/>
                                        <p:tgtEl>
                                          <p:spTgt spid="5"/>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blinds(horizontal)">
                                      <p:cBhvr>
                                        <p:cTn id="41" dur="500"/>
                                        <p:tgtEl>
                                          <p:spTgt spid="7"/>
                                        </p:tgtEl>
                                      </p:cBhvr>
                                    </p:animEffec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box(in)">
                                      <p:cBhvr>
                                        <p:cTn id="46" dur="500"/>
                                        <p:tgtEl>
                                          <p:spTgt spid="23"/>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grpId="0" nodeType="click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blinds(horizontal)">
                                      <p:cBhvr>
                                        <p:cTn id="51" dur="500"/>
                                        <p:tgtEl>
                                          <p:spTgt spid="24"/>
                                        </p:tgtEl>
                                      </p:cBhvr>
                                    </p:animEffect>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nodeType="clickEffect">
                                  <p:stCondLst>
                                    <p:cond delay="0"/>
                                  </p:stCondLst>
                                  <p:childTnLst>
                                    <p:set>
                                      <p:cBhvr>
                                        <p:cTn id="55" dur="1" fill="hold">
                                          <p:stCondLst>
                                            <p:cond delay="0"/>
                                          </p:stCondLst>
                                        </p:cTn>
                                        <p:tgtEl>
                                          <p:spTgt spid="10"/>
                                        </p:tgtEl>
                                        <p:attrNameLst>
                                          <p:attrName>style.visibility</p:attrName>
                                        </p:attrNameLst>
                                      </p:cBhvr>
                                      <p:to>
                                        <p:strVal val="visible"/>
                                      </p:to>
                                    </p:set>
                                    <p:anim calcmode="lin" valueType="num">
                                      <p:cBhvr additive="base">
                                        <p:cTn id="56" dur="500" fill="hold"/>
                                        <p:tgtEl>
                                          <p:spTgt spid="10"/>
                                        </p:tgtEl>
                                        <p:attrNameLst>
                                          <p:attrName>ppt_x</p:attrName>
                                        </p:attrNameLst>
                                      </p:cBhvr>
                                      <p:tavLst>
                                        <p:tav tm="0">
                                          <p:val>
                                            <p:strVal val="#ppt_x"/>
                                          </p:val>
                                        </p:tav>
                                        <p:tav tm="100000">
                                          <p:val>
                                            <p:strVal val="#ppt_x"/>
                                          </p:val>
                                        </p:tav>
                                      </p:tavLst>
                                    </p:anim>
                                    <p:anim calcmode="lin" valueType="num">
                                      <p:cBhvr additive="base">
                                        <p:cTn id="57"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nodeType="click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additive="base">
                                        <p:cTn id="62" dur="500" fill="hold"/>
                                        <p:tgtEl>
                                          <p:spTgt spid="17"/>
                                        </p:tgtEl>
                                        <p:attrNameLst>
                                          <p:attrName>ppt_x</p:attrName>
                                        </p:attrNameLst>
                                      </p:cBhvr>
                                      <p:tavLst>
                                        <p:tav tm="0">
                                          <p:val>
                                            <p:strVal val="#ppt_x"/>
                                          </p:val>
                                        </p:tav>
                                        <p:tav tm="100000">
                                          <p:val>
                                            <p:strVal val="#ppt_x"/>
                                          </p:val>
                                        </p:tav>
                                      </p:tavLst>
                                    </p:anim>
                                    <p:anim calcmode="lin" valueType="num">
                                      <p:cBhvr additive="base">
                                        <p:cTn id="63"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nodeType="click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additive="base">
                                        <p:cTn id="68" dur="500" fill="hold"/>
                                        <p:tgtEl>
                                          <p:spTgt spid="18"/>
                                        </p:tgtEl>
                                        <p:attrNameLst>
                                          <p:attrName>ppt_x</p:attrName>
                                        </p:attrNameLst>
                                      </p:cBhvr>
                                      <p:tavLst>
                                        <p:tav tm="0">
                                          <p:val>
                                            <p:strVal val="#ppt_x"/>
                                          </p:val>
                                        </p:tav>
                                        <p:tav tm="100000">
                                          <p:val>
                                            <p:strVal val="#ppt_x"/>
                                          </p:val>
                                        </p:tav>
                                      </p:tavLst>
                                    </p:anim>
                                    <p:anim calcmode="lin" valueType="num">
                                      <p:cBhvr additive="base">
                                        <p:cTn id="69"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ntr" presetSubtype="4" fill="hold" nodeType="clickEffect">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cBhvr additive="base">
                                        <p:cTn id="74" dur="500" fill="hold"/>
                                        <p:tgtEl>
                                          <p:spTgt spid="19"/>
                                        </p:tgtEl>
                                        <p:attrNameLst>
                                          <p:attrName>ppt_x</p:attrName>
                                        </p:attrNameLst>
                                      </p:cBhvr>
                                      <p:tavLst>
                                        <p:tav tm="0">
                                          <p:val>
                                            <p:strVal val="#ppt_x"/>
                                          </p:val>
                                        </p:tav>
                                        <p:tav tm="100000">
                                          <p:val>
                                            <p:strVal val="#ppt_x"/>
                                          </p:val>
                                        </p:tav>
                                      </p:tavLst>
                                    </p:anim>
                                    <p:anim calcmode="lin" valueType="num">
                                      <p:cBhvr additive="base">
                                        <p:cTn id="75"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 presetClass="entr" presetSubtype="4" fill="hold" nodeType="clickEffect">
                                  <p:stCondLst>
                                    <p:cond delay="0"/>
                                  </p:stCondLst>
                                  <p:childTnLst>
                                    <p:set>
                                      <p:cBhvr>
                                        <p:cTn id="79" dur="1" fill="hold">
                                          <p:stCondLst>
                                            <p:cond delay="0"/>
                                          </p:stCondLst>
                                        </p:cTn>
                                        <p:tgtEl>
                                          <p:spTgt spid="22"/>
                                        </p:tgtEl>
                                        <p:attrNameLst>
                                          <p:attrName>style.visibility</p:attrName>
                                        </p:attrNameLst>
                                      </p:cBhvr>
                                      <p:to>
                                        <p:strVal val="visible"/>
                                      </p:to>
                                    </p:set>
                                    <p:anim calcmode="lin" valueType="num">
                                      <p:cBhvr additive="base">
                                        <p:cTn id="80" dur="500" fill="hold"/>
                                        <p:tgtEl>
                                          <p:spTgt spid="22"/>
                                        </p:tgtEl>
                                        <p:attrNameLst>
                                          <p:attrName>ppt_x</p:attrName>
                                        </p:attrNameLst>
                                      </p:cBhvr>
                                      <p:tavLst>
                                        <p:tav tm="0">
                                          <p:val>
                                            <p:strVal val="#ppt_x"/>
                                          </p:val>
                                        </p:tav>
                                        <p:tav tm="100000">
                                          <p:val>
                                            <p:strVal val="#ppt_x"/>
                                          </p:val>
                                        </p:tav>
                                      </p:tavLst>
                                    </p:anim>
                                    <p:anim calcmode="lin" valueType="num">
                                      <p:cBhvr additive="base">
                                        <p:cTn id="81"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3" presetClass="entr" presetSubtype="10" fill="hold" grpId="1" nodeType="clickEffect">
                                  <p:stCondLst>
                                    <p:cond delay="0"/>
                                  </p:stCondLst>
                                  <p:childTnLst>
                                    <p:set>
                                      <p:cBhvr>
                                        <p:cTn id="85" dur="1" fill="hold">
                                          <p:stCondLst>
                                            <p:cond delay="0"/>
                                          </p:stCondLst>
                                        </p:cTn>
                                        <p:tgtEl>
                                          <p:spTgt spid="8"/>
                                        </p:tgtEl>
                                        <p:attrNameLst>
                                          <p:attrName>style.visibility</p:attrName>
                                        </p:attrNameLst>
                                      </p:cBhvr>
                                      <p:to>
                                        <p:strVal val="visible"/>
                                      </p:to>
                                    </p:set>
                                    <p:animEffect transition="in" filter="blinds(horizontal)">
                                      <p:cBhvr>
                                        <p:cTn id="86" dur="500"/>
                                        <p:tgtEl>
                                          <p:spTgt spid="8"/>
                                        </p:tgtEl>
                                      </p:cBhvr>
                                    </p:animEffect>
                                  </p:childTnLst>
                                </p:cTn>
                              </p:par>
                            </p:childTnLst>
                          </p:cTn>
                        </p:par>
                      </p:childTnLst>
                    </p:cTn>
                  </p:par>
                  <p:par>
                    <p:cTn id="87" fill="hold">
                      <p:stCondLst>
                        <p:cond delay="indefinite"/>
                      </p:stCondLst>
                      <p:childTnLst>
                        <p:par>
                          <p:cTn id="88" fill="hold">
                            <p:stCondLst>
                              <p:cond delay="0"/>
                            </p:stCondLst>
                            <p:childTnLst>
                              <p:par>
                                <p:cTn id="89" presetID="3" presetClass="emph" presetSubtype="2" fill="hold" grpId="0" nodeType="clickEffect">
                                  <p:stCondLst>
                                    <p:cond delay="0"/>
                                  </p:stCondLst>
                                  <p:childTnLst>
                                    <p:animClr clrSpc="rgb">
                                      <p:cBhvr override="childStyle">
                                        <p:cTn id="90" dur="2000" fill="hold"/>
                                        <p:tgtEl>
                                          <p:spTgt spid="8"/>
                                        </p:tgtEl>
                                        <p:attrNameLst>
                                          <p:attrName>style.color</p:attrName>
                                        </p:attrNameLst>
                                      </p:cBhvr>
                                      <p:to>
                                        <a:schemeClr val="hlink"/>
                                      </p:to>
                                    </p:animClr>
                                  </p:childTnLst>
                                </p:cTn>
                              </p:par>
                            </p:childTnLst>
                          </p:cTn>
                        </p:par>
                      </p:childTnLst>
                    </p:cTn>
                  </p:par>
                  <p:par>
                    <p:cTn id="91" fill="hold">
                      <p:stCondLst>
                        <p:cond delay="indefinite"/>
                      </p:stCondLst>
                      <p:childTnLst>
                        <p:par>
                          <p:cTn id="92" fill="hold">
                            <p:stCondLst>
                              <p:cond delay="0"/>
                            </p:stCondLst>
                            <p:childTnLst>
                              <p:par>
                                <p:cTn id="93" presetID="2" presetClass="entr" presetSubtype="4" fill="hold" nodeType="clickEffect">
                                  <p:stCondLst>
                                    <p:cond delay="0"/>
                                  </p:stCondLst>
                                  <p:childTnLst>
                                    <p:set>
                                      <p:cBhvr>
                                        <p:cTn id="94" dur="1" fill="hold">
                                          <p:stCondLst>
                                            <p:cond delay="0"/>
                                          </p:stCondLst>
                                        </p:cTn>
                                        <p:tgtEl>
                                          <p:spTgt spid="9"/>
                                        </p:tgtEl>
                                        <p:attrNameLst>
                                          <p:attrName>style.visibility</p:attrName>
                                        </p:attrNameLst>
                                      </p:cBhvr>
                                      <p:to>
                                        <p:strVal val="visible"/>
                                      </p:to>
                                    </p:set>
                                    <p:anim calcmode="lin" valueType="num">
                                      <p:cBhvr additive="base">
                                        <p:cTn id="95" dur="500" fill="hold"/>
                                        <p:tgtEl>
                                          <p:spTgt spid="9"/>
                                        </p:tgtEl>
                                        <p:attrNameLst>
                                          <p:attrName>ppt_x</p:attrName>
                                        </p:attrNameLst>
                                      </p:cBhvr>
                                      <p:tavLst>
                                        <p:tav tm="0">
                                          <p:val>
                                            <p:strVal val="#ppt_x"/>
                                          </p:val>
                                        </p:tav>
                                        <p:tav tm="100000">
                                          <p:val>
                                            <p:strVal val="#ppt_x"/>
                                          </p:val>
                                        </p:tav>
                                      </p:tavLst>
                                    </p:anim>
                                    <p:anim calcmode="lin" valueType="num">
                                      <p:cBhvr additive="base">
                                        <p:cTn id="9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allAtOnce"/>
      <p:bldP spid="3" grpId="0" animBg="1"/>
      <p:bldP spid="4" grpId="0"/>
      <p:bldP spid="5" grpId="0"/>
      <p:bldP spid="6" grpId="0" animBg="1"/>
      <p:bldP spid="7" grpId="0" animBg="1"/>
      <p:bldP spid="8" grpId="0"/>
      <p:bldP spid="8" grpId="1"/>
      <p:bldP spid="23" grpId="0"/>
      <p:bldP spid="24"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0" y="0"/>
            <a:ext cx="9144000" cy="2246769"/>
          </a:xfrm>
          <a:prstGeom prst="rect">
            <a:avLst/>
          </a:prstGeom>
          <a:noFill/>
          <a:ln w="9525">
            <a:noFill/>
            <a:miter/>
          </a:ln>
        </p:spPr>
        <p:txBody>
          <a:bodyPr wrap="square">
            <a:spAutoFit/>
          </a:bodyPr>
          <a:lstStyle/>
          <a:p>
            <a:pPr marL="0" indent="0" algn="l"/>
            <a:r>
              <a:rPr lang="zh-CN" altLang="en-US" sz="2800" b="1" u="none" dirty="0">
                <a:solidFill>
                  <a:srgbClr val="0000FF"/>
                </a:solidFill>
                <a:latin typeface="宋体" panose="02010600030101010101" pitchFamily="2" charset="-122"/>
                <a:ea typeface="宋体" panose="02010600030101010101" pitchFamily="2" charset="-122"/>
                <a:cs typeface="宋体" panose="02010600030101010101" pitchFamily="2" charset="-122"/>
              </a:rPr>
              <a:t>（一）概括内容具体化</a:t>
            </a:r>
            <a:endParaRPr lang="zh-CN" altLang="en-US" sz="2800" b="1" u="none" dirty="0">
              <a:solidFill>
                <a:srgbClr val="0000FF"/>
              </a:solidFill>
              <a:latin typeface="宋体" panose="02010600030101010101" pitchFamily="2" charset="-122"/>
              <a:ea typeface="宋体" panose="02010600030101010101" pitchFamily="2" charset="-122"/>
              <a:cs typeface="宋体" panose="02010600030101010101" pitchFamily="2" charset="-122"/>
            </a:endParaRPr>
          </a:p>
          <a:p>
            <a:pPr marL="0" indent="0" algn="l"/>
            <a:r>
              <a:rPr lang="zh-CN" altLang="en-US" sz="2800" b="1" u="none" dirty="0">
                <a:solidFill>
                  <a:schemeClr val="tx1"/>
                </a:solidFill>
                <a:latin typeface="宋体" panose="02010600030101010101" pitchFamily="2" charset="-122"/>
                <a:ea typeface="宋体" panose="02010600030101010101" pitchFamily="2" charset="-122"/>
                <a:cs typeface="宋体" panose="02010600030101010101" pitchFamily="2" charset="-122"/>
              </a:rPr>
              <a:t>名篇一得：</a:t>
            </a:r>
            <a:endParaRPr lang="zh-CN" altLang="en-US" sz="2800" b="1" u="none"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lgn="l"/>
            <a:r>
              <a:rPr lang="en-US" altLang="zh-CN" sz="2800" b="1" u="none" dirty="0">
                <a:solidFill>
                  <a:schemeClr val="tx1"/>
                </a:solidFill>
                <a:latin typeface="宋体" panose="02010600030101010101" pitchFamily="2" charset="-122"/>
                <a:ea typeface="宋体" panose="02010600030101010101" pitchFamily="2" charset="-122"/>
                <a:cs typeface="宋体" panose="02010600030101010101" pitchFamily="2" charset="-122"/>
              </a:rPr>
              <a:t>①</a:t>
            </a:r>
            <a:r>
              <a:rPr lang="zh-CN" altLang="en-US" sz="2800" b="1" u="none" dirty="0">
                <a:solidFill>
                  <a:schemeClr val="tx1"/>
                </a:solidFill>
                <a:latin typeface="宋体" panose="02010600030101010101" pitchFamily="2" charset="-122"/>
                <a:ea typeface="宋体" panose="02010600030101010101" pitchFamily="2" charset="-122"/>
                <a:cs typeface="宋体" panose="02010600030101010101" pitchFamily="2" charset="-122"/>
              </a:rPr>
              <a:t>有个小银元掉在地上。</a:t>
            </a:r>
            <a:endParaRPr lang="zh-CN" altLang="en-US" sz="2800" b="1" u="none"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lgn="l"/>
            <a:r>
              <a:rPr lang="en-US" altLang="zh-CN" sz="2800" b="1" u="none" dirty="0">
                <a:solidFill>
                  <a:schemeClr val="tx1"/>
                </a:solidFill>
                <a:latin typeface="宋体" panose="02010600030101010101" pitchFamily="2" charset="-122"/>
                <a:ea typeface="宋体" panose="02010600030101010101" pitchFamily="2" charset="-122"/>
                <a:cs typeface="宋体" panose="02010600030101010101" pitchFamily="2" charset="-122"/>
              </a:rPr>
              <a:t>②</a:t>
            </a:r>
            <a:r>
              <a:rPr lang="zh-CN" altLang="en-US" sz="2800" b="1" u="none" dirty="0">
                <a:solidFill>
                  <a:schemeClr val="tx1"/>
                </a:solidFill>
                <a:latin typeface="宋体" panose="02010600030101010101" pitchFamily="2" charset="-122"/>
                <a:ea typeface="宋体" panose="02010600030101010101" pitchFamily="2" charset="-122"/>
                <a:cs typeface="宋体" panose="02010600030101010101" pitchFamily="2" charset="-122"/>
              </a:rPr>
              <a:t>有个小银元，</a:t>
            </a:r>
            <a:r>
              <a:rPr lang="zh-CN" altLang="en-US" sz="2800" b="1" u="none" dirty="0">
                <a:solidFill>
                  <a:srgbClr val="FF0000"/>
                </a:solidFill>
                <a:latin typeface="宋体" panose="02010600030101010101" pitchFamily="2" charset="-122"/>
                <a:ea typeface="宋体" panose="02010600030101010101" pitchFamily="2" charset="-122"/>
                <a:cs typeface="宋体" panose="02010600030101010101" pitchFamily="2" charset="-122"/>
              </a:rPr>
              <a:t>从桌上滚下来，</a:t>
            </a:r>
            <a:r>
              <a:rPr lang="zh-CN" altLang="en-US" sz="2800" b="1" u="none" dirty="0">
                <a:solidFill>
                  <a:schemeClr val="tx1"/>
                </a:solidFill>
                <a:latin typeface="宋体" panose="02010600030101010101" pitchFamily="2" charset="-122"/>
                <a:ea typeface="宋体" panose="02010600030101010101" pitchFamily="2" charset="-122"/>
                <a:cs typeface="宋体" panose="02010600030101010101" pitchFamily="2" charset="-122"/>
              </a:rPr>
              <a:t>落在地上</a:t>
            </a:r>
            <a:r>
              <a:rPr lang="zh-CN" altLang="en-US" sz="2800" b="1" u="none" dirty="0">
                <a:solidFill>
                  <a:srgbClr val="FF0000"/>
                </a:solidFill>
                <a:latin typeface="宋体" panose="02010600030101010101" pitchFamily="2" charset="-122"/>
                <a:ea typeface="宋体" panose="02010600030101010101" pitchFamily="2" charset="-122"/>
                <a:cs typeface="宋体" panose="02010600030101010101" pitchFamily="2" charset="-122"/>
              </a:rPr>
              <a:t>叮叮当当地</a:t>
            </a:r>
            <a:r>
              <a:rPr lang="zh-CN" altLang="en-US" sz="2800" b="1" u="none" dirty="0">
                <a:solidFill>
                  <a:schemeClr val="tx1"/>
                </a:solidFill>
                <a:latin typeface="宋体" panose="02010600030101010101" pitchFamily="2" charset="-122"/>
                <a:ea typeface="宋体" panose="02010600030101010101" pitchFamily="2" charset="-122"/>
                <a:cs typeface="宋体" panose="02010600030101010101" pitchFamily="2" charset="-122"/>
              </a:rPr>
              <a:t>跳着。（陀思妥耶夫斯基）</a:t>
            </a:r>
            <a:endParaRPr lang="zh-CN" altLang="en-US" sz="2800" b="1" u="none"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0" y="2348880"/>
            <a:ext cx="9144000" cy="944880"/>
          </a:xfrm>
          <a:prstGeom prst="rect">
            <a:avLst/>
          </a:prstGeom>
          <a:noFill/>
          <a:ln w="9525">
            <a:noFill/>
            <a:miter/>
          </a:ln>
        </p:spPr>
        <p:txBody>
          <a:bodyPr wrap="square">
            <a:spAutoFit/>
          </a:bodyPr>
          <a:lstStyle/>
          <a:p>
            <a:pPr marL="0" indent="0" algn="l"/>
            <a:r>
              <a:rPr lang="zh-CN" altLang="en-US" sz="2800" b="1" u="none" dirty="0">
                <a:solidFill>
                  <a:srgbClr val="FF0000"/>
                </a:solidFill>
                <a:latin typeface="宋体" panose="02010600030101010101" pitchFamily="2" charset="-122"/>
                <a:ea typeface="宋体" panose="02010600030101010101" pitchFamily="2" charset="-122"/>
                <a:cs typeface="宋体" panose="02010600030101010101" pitchFamily="2" charset="-122"/>
              </a:rPr>
              <a:t>方法指导：</a:t>
            </a:r>
            <a:endParaRPr lang="zh-CN" altLang="en-US" sz="2800" b="1" u="none" dirty="0">
              <a:solidFill>
                <a:srgbClr val="FF0000"/>
              </a:solidFill>
              <a:latin typeface="宋体" panose="02010600030101010101" pitchFamily="2" charset="-122"/>
              <a:ea typeface="宋体" panose="02010600030101010101" pitchFamily="2" charset="-122"/>
              <a:cs typeface="宋体" panose="02010600030101010101" pitchFamily="2" charset="-122"/>
            </a:endParaRPr>
          </a:p>
          <a:p>
            <a:pPr marL="0" indent="0" algn="l"/>
            <a:r>
              <a:rPr lang="zh-CN" altLang="en-US" sz="2800" b="1" u="none" dirty="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800" b="1" u="none" dirty="0">
                <a:solidFill>
                  <a:srgbClr val="0000FF"/>
                </a:solidFill>
                <a:latin typeface="宋体" panose="02010600030101010101" pitchFamily="2" charset="-122"/>
                <a:ea typeface="宋体" panose="02010600030101010101" pitchFamily="2" charset="-122"/>
                <a:cs typeface="宋体" panose="02010600030101010101" pitchFamily="2" charset="-122"/>
              </a:rPr>
              <a:t>具体形象＝</a:t>
            </a:r>
            <a:r>
              <a:rPr lang="zh-CN" altLang="en-US" sz="2800" b="1" u="wavyHeavy" dirty="0">
                <a:solidFill>
                  <a:srgbClr val="0000FF"/>
                </a:solidFill>
                <a:uFillTx/>
                <a:latin typeface="宋体" panose="02010600030101010101" pitchFamily="2" charset="-122"/>
                <a:ea typeface="宋体" panose="02010600030101010101" pitchFamily="2" charset="-122"/>
                <a:cs typeface="宋体" panose="02010600030101010101" pitchFamily="2" charset="-122"/>
              </a:rPr>
              <a:t>步步追问</a:t>
            </a:r>
            <a:r>
              <a:rPr lang="zh-CN" altLang="en-US" sz="2800" b="1" u="none" dirty="0">
                <a:solidFill>
                  <a:srgbClr val="0000FF"/>
                </a:solidFill>
                <a:latin typeface="宋体" panose="02010600030101010101" pitchFamily="2" charset="-122"/>
                <a:ea typeface="宋体" panose="02010600030101010101" pitchFamily="2" charset="-122"/>
                <a:cs typeface="宋体" panose="02010600030101010101" pitchFamily="2" charset="-122"/>
              </a:rPr>
              <a:t>＋</a:t>
            </a:r>
            <a:r>
              <a:rPr lang="zh-CN" altLang="en-US" sz="2800" b="1" u="wavyHeavy" dirty="0">
                <a:solidFill>
                  <a:srgbClr val="C00000"/>
                </a:solidFill>
                <a:uFillTx/>
                <a:latin typeface="宋体" panose="02010600030101010101" pitchFamily="2" charset="-122"/>
                <a:ea typeface="宋体" panose="02010600030101010101" pitchFamily="2" charset="-122"/>
                <a:cs typeface="宋体" panose="02010600030101010101" pitchFamily="2" charset="-122"/>
              </a:rPr>
              <a:t>想象延伸</a:t>
            </a:r>
            <a:r>
              <a:rPr lang="zh-CN" altLang="en-US" sz="2800" b="1" u="none" dirty="0">
                <a:solidFill>
                  <a:srgbClr val="0000FF"/>
                </a:solidFill>
                <a:latin typeface="宋体" panose="02010600030101010101" pitchFamily="2" charset="-122"/>
                <a:ea typeface="宋体" panose="02010600030101010101" pitchFamily="2" charset="-122"/>
                <a:cs typeface="宋体" panose="02010600030101010101" pitchFamily="2" charset="-122"/>
              </a:rPr>
              <a:t>＋</a:t>
            </a:r>
            <a:r>
              <a:rPr lang="zh-CN" altLang="en-US" sz="2800" b="1" u="wavyHeavy" dirty="0">
                <a:solidFill>
                  <a:srgbClr val="6600CC"/>
                </a:solidFill>
                <a:uFillTx/>
                <a:latin typeface="宋体" panose="02010600030101010101" pitchFamily="2" charset="-122"/>
                <a:ea typeface="宋体" panose="02010600030101010101" pitchFamily="2" charset="-122"/>
                <a:cs typeface="宋体" panose="02010600030101010101" pitchFamily="2" charset="-122"/>
              </a:rPr>
              <a:t>局部细写</a:t>
            </a:r>
            <a:endParaRPr lang="zh-CN" altLang="en-US" sz="2800" b="1" u="wavyHeavy" dirty="0">
              <a:solidFill>
                <a:srgbClr val="6600CC"/>
              </a:solidFill>
              <a:uFillTx/>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0" y="3501008"/>
            <a:ext cx="7984490" cy="457200"/>
          </a:xfrm>
          <a:prstGeom prst="rect">
            <a:avLst/>
          </a:prstGeom>
          <a:noFill/>
        </p:spPr>
        <p:txBody>
          <a:bodyPr wrap="square" rtlCol="0" anchor="t">
            <a:spAutoFit/>
          </a:bodyPr>
          <a:lstStyle/>
          <a:p>
            <a:pPr marL="0" indent="0" algn="l"/>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①</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我看见一个小姑娘，年龄不大，长得很瘦，穿得也很差。</a:t>
            </a:r>
            <a:endParaRPr lang="zh-CN" altLang="en-US" sz="2400" dirty="0"/>
          </a:p>
        </p:txBody>
      </p:sp>
      <p:sp>
        <p:nvSpPr>
          <p:cNvPr id="4" name="文本框 3"/>
          <p:cNvSpPr txBox="1"/>
          <p:nvPr/>
        </p:nvSpPr>
        <p:spPr>
          <a:xfrm>
            <a:off x="0" y="4941168"/>
            <a:ext cx="8107680" cy="1188720"/>
          </a:xfrm>
          <a:prstGeom prst="rect">
            <a:avLst/>
          </a:prstGeom>
          <a:noFill/>
        </p:spPr>
        <p:txBody>
          <a:bodyPr wrap="none" rtlCol="0" anchor="t">
            <a:spAutoFit/>
          </a:bodyPr>
          <a:lstStyle/>
          <a:p>
            <a:pPr marL="0" indent="0" algn="l"/>
            <a:r>
              <a:rPr lang="en-US" altLang="zh-CN" sz="2400" b="1" dirty="0">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②</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我看见一个小姑娘，</a:t>
            </a:r>
            <a:r>
              <a:rPr lang="zh-CN" altLang="en-US" sz="2400" b="1" dirty="0">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只有八九岁光景</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dirty="0">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瘦瘦的</a:t>
            </a:r>
            <a:r>
              <a:rPr lang="zh-CN" altLang="en-US" sz="2400" b="1" dirty="0">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苍白的脸</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marL="0" indent="0" algn="l"/>
            <a:r>
              <a:rPr lang="zh-CN" altLang="en-US" sz="2400" b="1" dirty="0">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冻得发紫的嘴唇，头发很短，</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穿一身</a:t>
            </a:r>
            <a:r>
              <a:rPr lang="zh-CN" altLang="en-US" sz="2400" b="1" dirty="0">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很旧的衣裤</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dirty="0">
                <a:solidFill>
                  <a:srgbClr val="6600CC"/>
                </a:solidFill>
                <a:latin typeface="宋体" panose="02010600030101010101" pitchFamily="2" charset="-122"/>
                <a:ea typeface="宋体" panose="02010600030101010101" pitchFamily="2" charset="-122"/>
                <a:cs typeface="宋体" panose="02010600030101010101" pitchFamily="2" charset="-122"/>
                <a:sym typeface="+mn-ea"/>
              </a:rPr>
              <a:t>光脚穿一</a:t>
            </a:r>
            <a:endParaRPr lang="zh-CN" altLang="en-US" sz="2400" b="1" dirty="0">
              <a:solidFill>
                <a:srgbClr val="6600CC"/>
              </a:solidFill>
              <a:latin typeface="宋体" panose="02010600030101010101" pitchFamily="2" charset="-122"/>
              <a:ea typeface="宋体" panose="02010600030101010101" pitchFamily="2" charset="-122"/>
              <a:cs typeface="宋体" panose="02010600030101010101" pitchFamily="2" charset="-122"/>
              <a:sym typeface="+mn-ea"/>
            </a:endParaRPr>
          </a:p>
          <a:p>
            <a:pPr marL="0" indent="0" algn="l"/>
            <a:r>
              <a:rPr lang="zh-CN" altLang="en-US" sz="2400" b="1" dirty="0">
                <a:solidFill>
                  <a:srgbClr val="6600CC"/>
                </a:solidFill>
                <a:latin typeface="宋体" panose="02010600030101010101" pitchFamily="2" charset="-122"/>
                <a:ea typeface="宋体" panose="02010600030101010101" pitchFamily="2" charset="-122"/>
                <a:cs typeface="宋体" panose="02010600030101010101" pitchFamily="2" charset="-122"/>
                <a:sym typeface="+mn-ea"/>
              </a:rPr>
              <a:t>双草鞋</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0" y="4221088"/>
            <a:ext cx="8107680" cy="457200"/>
          </a:xfrm>
          <a:prstGeom prst="rect">
            <a:avLst/>
          </a:prstGeom>
          <a:noFill/>
        </p:spPr>
        <p:txBody>
          <a:bodyPr wrap="none" rtlCol="0" anchor="t">
            <a:spAutoFit/>
          </a:bodyPr>
          <a:lstStyle/>
          <a:p>
            <a:pPr marL="0" indent="0" algn="l"/>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步步追问：小到什么程度？怎么个瘦法？穿得怎么个差法？</a:t>
            </a:r>
            <a:endParaRPr lang="zh-CN" altLang="en-US" sz="2400" b="1" dirty="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0">
                                            <p:txEl>
                                              <p:pRg st="3" end="3"/>
                                            </p:txEl>
                                          </p:spTgt>
                                        </p:tgtEl>
                                        <p:attrNameLst>
                                          <p:attrName>style.visibility</p:attrName>
                                        </p:attrNameLst>
                                      </p:cBhvr>
                                      <p:to>
                                        <p:strVal val="visible"/>
                                      </p:to>
                                    </p:set>
                                    <p:animEffect transition="in" filter="blinds(horizontal)">
                                      <p:cBhvr>
                                        <p:cTn id="7" dur="500"/>
                                        <p:tgtEl>
                                          <p:spTgt spid="100">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 calcmode="lin" valueType="num">
                                      <p:cBhvr additive="base">
                                        <p:cTn id="18"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5">
                                            <p:txEl>
                                              <p:pRg st="0" end="0"/>
                                            </p:txEl>
                                          </p:spTgt>
                                        </p:tgtEl>
                                        <p:attrNameLst>
                                          <p:attrName>style.visibility</p:attrName>
                                        </p:attrNameLst>
                                      </p:cBhvr>
                                      <p:to>
                                        <p:strVal val="visible"/>
                                      </p:to>
                                    </p:set>
                                    <p:anim calcmode="lin" valueType="num">
                                      <p:cBhvr additive="base">
                                        <p:cTn id="24"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ppt_x"/>
                                          </p:val>
                                        </p:tav>
                                        <p:tav tm="100000">
                                          <p:val>
                                            <p:strVal val="#ppt_x"/>
                                          </p:val>
                                        </p:tav>
                                      </p:tavLst>
                                    </p:anim>
                                    <p:anim calcmode="lin" valueType="num">
                                      <p:cBhvr additive="base">
                                        <p:cTn id="3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0"/>
            <a:ext cx="8793480" cy="6340197"/>
          </a:xfrm>
          <a:prstGeom prst="rect">
            <a:avLst/>
          </a:prstGeom>
          <a:noFill/>
        </p:spPr>
        <p:txBody>
          <a:bodyPr wrap="square" rtlCol="0" anchor="t">
            <a:spAutoFit/>
          </a:bodyPr>
          <a:lstStyle/>
          <a:p>
            <a:pPr marL="0" indent="0" algn="l"/>
            <a:r>
              <a:rPr lang="zh-CN" altLang="en-US" sz="28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【习作展示】</a:t>
            </a:r>
            <a:endParaRPr lang="zh-CN" altLang="en-US" sz="28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a:p>
            <a:pPr marL="0" indent="0" algn="l">
              <a:lnSpc>
                <a:spcPct val="150000"/>
              </a:lnSpc>
            </a:pPr>
            <a:r>
              <a:rPr lang="zh-CN" altLang="en-US" sz="2800" b="1" dirty="0">
                <a:solidFill>
                  <a:srgbClr val="6600CC"/>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dirty="0">
                <a:latin typeface="宋体" panose="02010600030101010101" pitchFamily="2" charset="-122"/>
                <a:ea typeface="宋体" panose="02010600030101010101" pitchFamily="2" charset="-122"/>
                <a:cs typeface="宋体" panose="02010600030101010101" pitchFamily="2" charset="-122"/>
                <a:sym typeface="+mn-ea"/>
              </a:rPr>
              <a:t>一次体育活动，顾老师兴致勃勃地来到乒乓球台旁，要和我们打乒乓球，我们大笑，因为大家知道她不会打。可她却是一副不服输的样子：</a:t>
            </a:r>
            <a:r>
              <a:rPr lang="zh-CN" altLang="en-US" sz="2800" b="1" dirty="0">
                <a:latin typeface="Times New Roman" panose="02020603050405020304" charset="0"/>
                <a:ea typeface="Times New Roman" panose="02020603050405020304" charset="0"/>
                <a:cs typeface="Times New Roman" panose="02020603050405020304" charset="0"/>
                <a:sym typeface="+mn-ea"/>
              </a:rPr>
              <a:t>“</a:t>
            </a:r>
            <a:r>
              <a:rPr lang="zh-CN" altLang="en-US" sz="2800" b="1" dirty="0">
                <a:latin typeface="宋体" panose="02010600030101010101" pitchFamily="2" charset="-122"/>
                <a:ea typeface="宋体" panose="02010600030101010101" pitchFamily="2" charset="-122"/>
                <a:cs typeface="宋体" panose="02010600030101010101" pitchFamily="2" charset="-122"/>
                <a:sym typeface="+mn-ea"/>
              </a:rPr>
              <a:t>你们别笑，不会可以学嘛！你们可以当我的老师呀！</a:t>
            </a:r>
            <a:r>
              <a:rPr lang="zh-CN" altLang="en-US" sz="2800" b="1" dirty="0">
                <a:latin typeface="Times New Roman" panose="02020603050405020304" charset="0"/>
                <a:ea typeface="Times New Roman" panose="02020603050405020304" charset="0"/>
                <a:cs typeface="Times New Roman" panose="02020603050405020304" charset="0"/>
                <a:sym typeface="+mn-ea"/>
              </a:rPr>
              <a:t>”</a:t>
            </a:r>
            <a:r>
              <a:rPr lang="zh-CN" altLang="en-US" sz="2800" b="1" dirty="0">
                <a:latin typeface="宋体" panose="02010600030101010101" pitchFamily="2" charset="-122"/>
                <a:ea typeface="宋体" panose="02010600030101010101" pitchFamily="2" charset="-122"/>
                <a:cs typeface="宋体" panose="02010600030101010101" pitchFamily="2" charset="-122"/>
                <a:sym typeface="+mn-ea"/>
              </a:rPr>
              <a:t>说完便投入</a:t>
            </a:r>
            <a:r>
              <a:rPr lang="zh-CN" altLang="en-US" sz="2800" b="1" dirty="0">
                <a:latin typeface="Times New Roman" panose="02020603050405020304" charset="0"/>
                <a:ea typeface="Times New Roman" panose="02020603050405020304" charset="0"/>
                <a:cs typeface="Times New Roman" panose="02020603050405020304" charset="0"/>
                <a:sym typeface="+mn-ea"/>
              </a:rPr>
              <a:t>“</a:t>
            </a:r>
            <a:r>
              <a:rPr lang="zh-CN" altLang="en-US" sz="2800" b="1" dirty="0">
                <a:latin typeface="宋体" panose="02010600030101010101" pitchFamily="2" charset="-122"/>
                <a:ea typeface="宋体" panose="02010600030101010101" pitchFamily="2" charset="-122"/>
                <a:cs typeface="宋体" panose="02010600030101010101" pitchFamily="2" charset="-122"/>
                <a:sym typeface="+mn-ea"/>
              </a:rPr>
              <a:t>学习</a:t>
            </a:r>
            <a:r>
              <a:rPr lang="zh-CN" altLang="en-US" sz="2800" b="1" dirty="0">
                <a:latin typeface="Times New Roman" panose="02020603050405020304" charset="0"/>
                <a:ea typeface="Times New Roman" panose="02020603050405020304" charset="0"/>
                <a:cs typeface="Times New Roman" panose="02020603050405020304" charset="0"/>
                <a:sym typeface="+mn-ea"/>
              </a:rPr>
              <a:t>”</a:t>
            </a:r>
            <a:r>
              <a:rPr lang="zh-CN" altLang="en-US" sz="2800" b="1" dirty="0">
                <a:latin typeface="宋体" panose="02010600030101010101" pitchFamily="2" charset="-122"/>
                <a:ea typeface="宋体" panose="02010600030101010101" pitchFamily="2" charset="-122"/>
                <a:cs typeface="宋体" panose="02010600030101010101" pitchFamily="2" charset="-122"/>
                <a:sym typeface="+mn-ea"/>
              </a:rPr>
              <a:t>。她右手持拍，背稍弯，一双有神的眼睛直盯着白色的小球，那略显肥胖的身子左右移动着，偶尔打了一个好球，她就会兴奋得跳了起来有力地晃动着手中的拍子向我们示意。如果你是外人，你一定不会想到她是我们</a:t>
            </a:r>
            <a:r>
              <a:rPr lang="zh-CN" altLang="en-US" sz="2800" b="1" dirty="0" smtClean="0">
                <a:latin typeface="宋体" panose="02010600030101010101" pitchFamily="2" charset="-122"/>
                <a:ea typeface="宋体" panose="02010600030101010101" pitchFamily="2" charset="-122"/>
                <a:cs typeface="宋体" panose="02010600030101010101" pitchFamily="2" charset="-122"/>
                <a:sym typeface="+mn-ea"/>
              </a:rPr>
              <a:t>的</a:t>
            </a:r>
            <a:endParaRPr lang="en-US" altLang="zh-CN" sz="2800" b="1" dirty="0" smtClean="0">
              <a:latin typeface="宋体" panose="02010600030101010101" pitchFamily="2" charset="-122"/>
              <a:ea typeface="宋体" panose="02010600030101010101" pitchFamily="2" charset="-122"/>
              <a:cs typeface="宋体" panose="02010600030101010101" pitchFamily="2" charset="-122"/>
              <a:sym typeface="+mn-ea"/>
            </a:endParaRPr>
          </a:p>
          <a:p>
            <a:pPr marL="0" indent="0" algn="l">
              <a:lnSpc>
                <a:spcPct val="150000"/>
              </a:lnSpc>
            </a:pPr>
            <a:r>
              <a:rPr lang="zh-CN" altLang="en-US" sz="2800" b="1" dirty="0" smtClean="0">
                <a:latin typeface="宋体" panose="02010600030101010101" pitchFamily="2" charset="-122"/>
                <a:ea typeface="宋体" panose="02010600030101010101" pitchFamily="2" charset="-122"/>
                <a:cs typeface="宋体" panose="02010600030101010101" pitchFamily="2" charset="-122"/>
                <a:sym typeface="+mn-ea"/>
              </a:rPr>
              <a:t>老</a:t>
            </a:r>
            <a:r>
              <a:rPr lang="zh-CN" altLang="en-US" sz="2800" b="1" dirty="0">
                <a:latin typeface="宋体" panose="02010600030101010101" pitchFamily="2" charset="-122"/>
                <a:ea typeface="宋体" panose="02010600030101010101" pitchFamily="2" charset="-122"/>
                <a:cs typeface="宋体" panose="02010600030101010101" pitchFamily="2" charset="-122"/>
                <a:sym typeface="+mn-ea"/>
              </a:rPr>
              <a:t>师。</a:t>
            </a:r>
            <a:endParaRPr lang="zh-CN" altLang="en-US" sz="2800" b="1" dirty="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0" y="0"/>
            <a:ext cx="8039100" cy="1371600"/>
          </a:xfrm>
          <a:prstGeom prst="rect">
            <a:avLst/>
          </a:prstGeom>
          <a:noFill/>
          <a:ln w="9525">
            <a:noFill/>
            <a:miter/>
          </a:ln>
        </p:spPr>
        <p:txBody>
          <a:bodyPr wrap="square">
            <a:spAutoFit/>
          </a:bodyPr>
          <a:lstStyle/>
          <a:p>
            <a:pPr marL="0" indent="0" algn="l"/>
            <a:r>
              <a:rPr lang="zh-CN" altLang="en-US" sz="2800" b="1" u="none" dirty="0">
                <a:solidFill>
                  <a:srgbClr val="0000FF"/>
                </a:solidFill>
                <a:latin typeface="宋体" panose="02010600030101010101" pitchFamily="2" charset="-122"/>
                <a:ea typeface="宋体" panose="02010600030101010101" pitchFamily="2" charset="-122"/>
                <a:cs typeface="宋体" panose="02010600030101010101" pitchFamily="2" charset="-122"/>
              </a:rPr>
              <a:t>（二）抽象概念形象化</a:t>
            </a:r>
            <a:endParaRPr lang="zh-CN" altLang="en-US" sz="2800" b="1" u="none" dirty="0">
              <a:solidFill>
                <a:srgbClr val="0000FF"/>
              </a:solidFill>
              <a:latin typeface="宋体" panose="02010600030101010101" pitchFamily="2" charset="-122"/>
              <a:ea typeface="宋体" panose="02010600030101010101" pitchFamily="2" charset="-122"/>
              <a:cs typeface="宋体" panose="02010600030101010101" pitchFamily="2" charset="-122"/>
            </a:endParaRPr>
          </a:p>
          <a:p>
            <a:pPr marL="0" indent="0" algn="l"/>
            <a:r>
              <a:rPr lang="zh-CN" altLang="en-US" sz="2800" b="1" u="none" dirty="0">
                <a:latin typeface="宋体" panose="02010600030101010101" pitchFamily="2" charset="-122"/>
                <a:ea typeface="宋体" panose="02010600030101010101" pitchFamily="2" charset="-122"/>
                <a:cs typeface="宋体" panose="02010600030101010101" pitchFamily="2" charset="-122"/>
              </a:rPr>
              <a:t>【名篇一得】老舍</a:t>
            </a:r>
            <a:r>
              <a:rPr lang="en-US" altLang="zh-CN" sz="2800" b="1" u="none" dirty="0">
                <a:latin typeface="宋体" panose="02010600030101010101" pitchFamily="2" charset="-122"/>
                <a:ea typeface="宋体" panose="02010600030101010101" pitchFamily="2" charset="-122"/>
                <a:cs typeface="宋体" panose="02010600030101010101" pitchFamily="2" charset="-122"/>
              </a:rPr>
              <a:t>《</a:t>
            </a:r>
            <a:r>
              <a:rPr lang="zh-CN" altLang="en-US" sz="2800" b="1" u="none" dirty="0">
                <a:latin typeface="宋体" panose="02010600030101010101" pitchFamily="2" charset="-122"/>
                <a:ea typeface="宋体" panose="02010600030101010101" pitchFamily="2" charset="-122"/>
                <a:cs typeface="宋体" panose="02010600030101010101" pitchFamily="2" charset="-122"/>
              </a:rPr>
              <a:t>在烈日和暴雨下</a:t>
            </a:r>
            <a:r>
              <a:rPr lang="en-US" altLang="zh-CN" sz="2800" b="1" u="none" dirty="0">
                <a:latin typeface="宋体" panose="02010600030101010101" pitchFamily="2" charset="-122"/>
                <a:ea typeface="宋体" panose="02010600030101010101" pitchFamily="2" charset="-122"/>
                <a:cs typeface="宋体" panose="02010600030101010101" pitchFamily="2" charset="-122"/>
              </a:rPr>
              <a:t>》</a:t>
            </a:r>
            <a:endParaRPr lang="en-US" altLang="zh-CN" sz="2800" b="1" u="none" dirty="0">
              <a:latin typeface="宋体" panose="02010600030101010101" pitchFamily="2" charset="-122"/>
              <a:ea typeface="宋体" panose="02010600030101010101" pitchFamily="2" charset="-122"/>
              <a:cs typeface="宋体" panose="02010600030101010101" pitchFamily="2" charset="-122"/>
            </a:endParaRPr>
          </a:p>
          <a:p>
            <a:r>
              <a:rPr lang="en-US" altLang="zh-CN" sz="2800" b="1" u="none" dirty="0">
                <a:latin typeface="宋体" panose="02010600030101010101" pitchFamily="2" charset="-122"/>
                <a:ea typeface="宋体" panose="02010600030101010101" pitchFamily="2" charset="-122"/>
                <a:cs typeface="宋体" panose="02010600030101010101" pitchFamily="2" charset="-122"/>
              </a:rPr>
              <a:t>    </a:t>
            </a:r>
            <a:r>
              <a:rPr lang="en-US" altLang="zh-CN" sz="2800" b="1" u="none" dirty="0">
                <a:latin typeface="楷体_GB2312" charset="0"/>
                <a:ea typeface="楷体_GB2312" charset="0"/>
                <a:cs typeface="楷体_GB2312" charset="0"/>
              </a:rPr>
              <a:t> </a:t>
            </a:r>
            <a:r>
              <a:rPr lang="en-US" altLang="zh-CN" sz="2800" b="1" u="none" dirty="0">
                <a:solidFill>
                  <a:srgbClr val="FF0000"/>
                </a:solidFill>
                <a:latin typeface="楷体_GB2312" charset="0"/>
                <a:ea typeface="楷体_GB2312" charset="0"/>
                <a:cs typeface="楷体_GB2312" charset="0"/>
              </a:rPr>
              <a:t>“</a:t>
            </a:r>
            <a:r>
              <a:rPr lang="zh-CN" altLang="en-US" sz="2800" b="1" u="none" dirty="0">
                <a:solidFill>
                  <a:srgbClr val="FF0000"/>
                </a:solidFill>
                <a:latin typeface="楷体_GB2312" charset="0"/>
                <a:ea typeface="楷体_GB2312" charset="0"/>
                <a:cs typeface="楷体_GB2312" charset="0"/>
              </a:rPr>
              <a:t>六月十五那天，天热得发了狂。”</a:t>
            </a:r>
            <a:endParaRPr lang="zh-CN" altLang="en-US" sz="2800" b="1" dirty="0"/>
          </a:p>
        </p:txBody>
      </p:sp>
      <p:sp>
        <p:nvSpPr>
          <p:cNvPr id="2" name="文本框 1"/>
          <p:cNvSpPr txBox="1"/>
          <p:nvPr/>
        </p:nvSpPr>
        <p:spPr>
          <a:xfrm>
            <a:off x="0" y="1412776"/>
            <a:ext cx="9144000" cy="4785360"/>
          </a:xfrm>
          <a:prstGeom prst="rect">
            <a:avLst/>
          </a:prstGeom>
          <a:noFill/>
        </p:spPr>
        <p:txBody>
          <a:bodyPr wrap="square" rtlCol="0" anchor="t">
            <a:spAutoFit/>
          </a:bodyPr>
          <a:lstStyle/>
          <a:p>
            <a:pPr marL="0" indent="0" algn="l"/>
            <a:r>
              <a:rPr lang="zh-CN" altLang="en-US" sz="2800" b="1" dirty="0">
                <a:latin typeface="+mn-ea"/>
                <a:cs typeface="楷体_GB2312" charset="0"/>
                <a:sym typeface="+mn-ea"/>
              </a:rPr>
              <a:t>“太阳一出来，地上已经像下了火。一些似云非云</a:t>
            </a:r>
            <a:r>
              <a:rPr lang="zh-CN" altLang="en-US" sz="2800" b="1" dirty="0" smtClean="0">
                <a:latin typeface="+mn-ea"/>
                <a:cs typeface="楷体_GB2312" charset="0"/>
                <a:sym typeface="+mn-ea"/>
              </a:rPr>
              <a:t>的</a:t>
            </a:r>
            <a:endParaRPr lang="zh-CN" altLang="en-US" sz="2800" b="1" dirty="0" smtClean="0">
              <a:latin typeface="+mn-ea"/>
              <a:cs typeface="楷体_GB2312" charset="0"/>
              <a:sym typeface="+mn-ea"/>
            </a:endParaRPr>
          </a:p>
          <a:p>
            <a:pPr marL="0" indent="0" algn="l"/>
            <a:r>
              <a:rPr lang="zh-CN" altLang="en-US" sz="2800" b="1" dirty="0" smtClean="0">
                <a:solidFill>
                  <a:srgbClr val="FF0000"/>
                </a:solidFill>
                <a:latin typeface="+mn-ea"/>
                <a:cs typeface="楷体_GB2312" charset="0"/>
                <a:sym typeface="+mn-ea"/>
              </a:rPr>
              <a:t>灰气</a:t>
            </a:r>
            <a:r>
              <a:rPr lang="zh-CN" altLang="en-US" sz="2800" b="1" dirty="0" smtClean="0">
                <a:latin typeface="+mn-ea"/>
                <a:cs typeface="楷体_GB2312" charset="0"/>
                <a:sym typeface="+mn-ea"/>
              </a:rPr>
              <a:t>低低地浮在空中，使人觉得憋气。一点风也没有</a:t>
            </a:r>
            <a:r>
              <a:rPr lang="en-US" altLang="zh-CN" sz="2800" b="1" dirty="0" smtClean="0">
                <a:latin typeface="+mn-ea"/>
                <a:cs typeface="楷体_GB2312" charset="0"/>
                <a:sym typeface="+mn-ea"/>
              </a:rPr>
              <a:t>,</a:t>
            </a:r>
            <a:r>
              <a:rPr lang="zh-CN" altLang="en-US" sz="2800" b="1" dirty="0" smtClean="0">
                <a:latin typeface="+mn-ea"/>
                <a:cs typeface="楷体_GB2312" charset="0"/>
                <a:sym typeface="+mn-ea"/>
              </a:rPr>
              <a:t>街上的</a:t>
            </a:r>
            <a:r>
              <a:rPr lang="zh-CN" altLang="en-US" sz="2800" b="1" dirty="0" smtClean="0">
                <a:solidFill>
                  <a:srgbClr val="FF0000"/>
                </a:solidFill>
                <a:latin typeface="+mn-ea"/>
                <a:cs typeface="楷体_GB2312" charset="0"/>
                <a:sym typeface="+mn-ea"/>
              </a:rPr>
              <a:t>柳树</a:t>
            </a:r>
            <a:r>
              <a:rPr lang="zh-CN" altLang="en-US" sz="2800" b="1" dirty="0" smtClean="0">
                <a:latin typeface="+mn-ea"/>
                <a:cs typeface="楷体_GB2312" charset="0"/>
                <a:sym typeface="+mn-ea"/>
              </a:rPr>
              <a:t>像病了似的，叶子挂着层灰土在枝上打</a:t>
            </a:r>
            <a:endParaRPr lang="zh-CN" altLang="en-US" sz="2800" b="1" dirty="0" smtClean="0">
              <a:latin typeface="+mn-ea"/>
              <a:cs typeface="楷体_GB2312" charset="0"/>
              <a:sym typeface="+mn-ea"/>
            </a:endParaRPr>
          </a:p>
          <a:p>
            <a:pPr marL="0" indent="0" algn="l"/>
            <a:r>
              <a:rPr lang="zh-CN" altLang="en-US" sz="2800" b="1" dirty="0" smtClean="0">
                <a:latin typeface="+mn-ea"/>
                <a:cs typeface="楷体_GB2312" charset="0"/>
                <a:sym typeface="+mn-ea"/>
              </a:rPr>
              <a:t>着</a:t>
            </a:r>
            <a:r>
              <a:rPr lang="zh-CN" altLang="en-US" sz="2800" b="1" dirty="0">
                <a:latin typeface="+mn-ea"/>
                <a:cs typeface="楷体_GB2312" charset="0"/>
                <a:sym typeface="+mn-ea"/>
              </a:rPr>
              <a:t>卷；枝条一动也懒得动，无精打采地低垂着。</a:t>
            </a:r>
            <a:r>
              <a:rPr lang="zh-CN" altLang="en-US" sz="2800" b="1" dirty="0">
                <a:solidFill>
                  <a:srgbClr val="FF0000"/>
                </a:solidFill>
                <a:latin typeface="+mn-ea"/>
                <a:cs typeface="楷体_GB2312" charset="0"/>
                <a:sym typeface="+mn-ea"/>
              </a:rPr>
              <a:t>马路</a:t>
            </a:r>
            <a:endParaRPr lang="zh-CN" altLang="en-US" sz="2800" b="1" dirty="0">
              <a:solidFill>
                <a:srgbClr val="FF0000"/>
              </a:solidFill>
              <a:latin typeface="+mn-ea"/>
              <a:cs typeface="楷体_GB2312" charset="0"/>
              <a:sym typeface="+mn-ea"/>
            </a:endParaRPr>
          </a:p>
          <a:p>
            <a:pPr marL="0" indent="0" algn="l"/>
            <a:r>
              <a:rPr lang="zh-CN" altLang="en-US" sz="2800" b="1" dirty="0">
                <a:latin typeface="+mn-ea"/>
                <a:cs typeface="楷体_GB2312" charset="0"/>
                <a:sym typeface="+mn-ea"/>
              </a:rPr>
              <a:t>上一个水点也没有，干巴巴地发着白光。便道上</a:t>
            </a:r>
            <a:r>
              <a:rPr lang="zh-CN" altLang="en-US" sz="2800" b="1" dirty="0">
                <a:solidFill>
                  <a:srgbClr val="FF0000"/>
                </a:solidFill>
                <a:latin typeface="+mn-ea"/>
                <a:cs typeface="楷体_GB2312" charset="0"/>
                <a:sym typeface="+mn-ea"/>
              </a:rPr>
              <a:t>尘土</a:t>
            </a:r>
            <a:endParaRPr lang="zh-CN" altLang="en-US" sz="2800" b="1" dirty="0">
              <a:solidFill>
                <a:srgbClr val="FF0000"/>
              </a:solidFill>
              <a:latin typeface="+mn-ea"/>
              <a:cs typeface="楷体_GB2312" charset="0"/>
              <a:sym typeface="+mn-ea"/>
            </a:endParaRPr>
          </a:p>
          <a:p>
            <a:pPr marL="0" indent="0" algn="l"/>
            <a:r>
              <a:rPr lang="zh-CN" altLang="en-US" sz="2800" b="1" dirty="0">
                <a:latin typeface="+mn-ea"/>
                <a:cs typeface="楷体_GB2312" charset="0"/>
                <a:sym typeface="+mn-ea"/>
              </a:rPr>
              <a:t>飞起多高，跟天上的灰气联接起来，结成一片毒恶的</a:t>
            </a:r>
            <a:endParaRPr lang="zh-CN" altLang="en-US" sz="2800" b="1" dirty="0">
              <a:latin typeface="+mn-ea"/>
              <a:cs typeface="楷体_GB2312" charset="0"/>
              <a:sym typeface="+mn-ea"/>
            </a:endParaRPr>
          </a:p>
          <a:p>
            <a:pPr marL="0" indent="0" algn="l"/>
            <a:r>
              <a:rPr lang="zh-CN" altLang="en-US" sz="2800" b="1" dirty="0">
                <a:latin typeface="+mn-ea"/>
                <a:cs typeface="楷体_GB2312" charset="0"/>
                <a:sym typeface="+mn-ea"/>
              </a:rPr>
              <a:t>灰沙阵，烫着行人的脸。处处干燥，处处烫手，处处</a:t>
            </a:r>
            <a:endParaRPr lang="zh-CN" altLang="en-US" sz="2800" b="1" dirty="0">
              <a:latin typeface="+mn-ea"/>
              <a:cs typeface="楷体_GB2312" charset="0"/>
              <a:sym typeface="+mn-ea"/>
            </a:endParaRPr>
          </a:p>
          <a:p>
            <a:pPr marL="0" indent="0" algn="l"/>
            <a:r>
              <a:rPr lang="zh-CN" altLang="en-US" sz="2800" b="1" dirty="0">
                <a:latin typeface="+mn-ea"/>
                <a:cs typeface="楷体_GB2312" charset="0"/>
                <a:sym typeface="+mn-ea"/>
              </a:rPr>
              <a:t>憋闷，整个老城像烧透了的砖窑，使人喘不过气来。</a:t>
            </a:r>
            <a:endParaRPr lang="zh-CN" altLang="en-US" sz="2800" b="1" dirty="0">
              <a:latin typeface="+mn-ea"/>
              <a:cs typeface="楷体_GB2312" charset="0"/>
              <a:sym typeface="+mn-ea"/>
            </a:endParaRPr>
          </a:p>
          <a:p>
            <a:pPr marL="0" indent="0" algn="l"/>
            <a:r>
              <a:rPr lang="zh-CN" altLang="en-US" sz="2800" b="1" dirty="0">
                <a:solidFill>
                  <a:srgbClr val="FF0000"/>
                </a:solidFill>
                <a:latin typeface="+mn-ea"/>
                <a:cs typeface="楷体_GB2312" charset="0"/>
                <a:sym typeface="+mn-ea"/>
              </a:rPr>
              <a:t>狗</a:t>
            </a:r>
            <a:r>
              <a:rPr lang="zh-CN" altLang="en-US" sz="2800" b="1" dirty="0">
                <a:latin typeface="+mn-ea"/>
                <a:cs typeface="楷体_GB2312" charset="0"/>
                <a:sym typeface="+mn-ea"/>
              </a:rPr>
              <a:t>趴在地上吐出红舌头，</a:t>
            </a:r>
            <a:r>
              <a:rPr lang="zh-CN" altLang="en-US" sz="2800" b="1" dirty="0">
                <a:solidFill>
                  <a:srgbClr val="FF0000"/>
                </a:solidFill>
                <a:latin typeface="+mn-ea"/>
                <a:cs typeface="楷体_GB2312" charset="0"/>
                <a:sym typeface="+mn-ea"/>
              </a:rPr>
              <a:t>骡马</a:t>
            </a:r>
            <a:r>
              <a:rPr lang="zh-CN" altLang="en-US" sz="2800" b="1" dirty="0">
                <a:latin typeface="+mn-ea"/>
                <a:cs typeface="楷体_GB2312" charset="0"/>
                <a:sym typeface="+mn-ea"/>
              </a:rPr>
              <a:t>的鼻孔张得特别大，</a:t>
            </a:r>
            <a:endParaRPr lang="zh-CN" altLang="en-US" sz="2800" b="1" dirty="0">
              <a:latin typeface="+mn-ea"/>
              <a:cs typeface="楷体_GB2312" charset="0"/>
              <a:sym typeface="+mn-ea"/>
            </a:endParaRPr>
          </a:p>
          <a:p>
            <a:pPr marL="0" indent="0" algn="l"/>
            <a:r>
              <a:rPr lang="zh-CN" altLang="en-US" sz="2800" b="1" dirty="0">
                <a:solidFill>
                  <a:srgbClr val="FF0000"/>
                </a:solidFill>
                <a:latin typeface="+mn-ea"/>
                <a:cs typeface="楷体_GB2312" charset="0"/>
                <a:sym typeface="+mn-ea"/>
              </a:rPr>
              <a:t>小贩们</a:t>
            </a:r>
            <a:r>
              <a:rPr lang="zh-CN" altLang="en-US" sz="2800" b="1" dirty="0">
                <a:latin typeface="+mn-ea"/>
                <a:cs typeface="楷体_GB2312" charset="0"/>
                <a:sym typeface="+mn-ea"/>
              </a:rPr>
              <a:t>不敢吆喝，</a:t>
            </a:r>
            <a:r>
              <a:rPr lang="zh-CN" altLang="en-US" sz="2800" b="1" dirty="0">
                <a:solidFill>
                  <a:srgbClr val="FF0000"/>
                </a:solidFill>
                <a:latin typeface="+mn-ea"/>
                <a:cs typeface="楷体_GB2312" charset="0"/>
                <a:sym typeface="+mn-ea"/>
              </a:rPr>
              <a:t>柏油路</a:t>
            </a:r>
            <a:r>
              <a:rPr lang="zh-CN" altLang="en-US" sz="2800" b="1" dirty="0">
                <a:latin typeface="+mn-ea"/>
                <a:cs typeface="楷体_GB2312" charset="0"/>
                <a:sym typeface="+mn-ea"/>
              </a:rPr>
              <a:t>晒化了，甚至于铺户门前的</a:t>
            </a:r>
            <a:endParaRPr lang="zh-CN" altLang="en-US" sz="2800" b="1" dirty="0">
              <a:latin typeface="+mn-ea"/>
              <a:cs typeface="楷体_GB2312" charset="0"/>
              <a:sym typeface="+mn-ea"/>
            </a:endParaRPr>
          </a:p>
          <a:p>
            <a:pPr marL="0" indent="0" algn="l"/>
            <a:r>
              <a:rPr lang="zh-CN" altLang="en-US" sz="2800" b="1" dirty="0">
                <a:solidFill>
                  <a:srgbClr val="FF0000"/>
                </a:solidFill>
                <a:latin typeface="+mn-ea"/>
                <a:cs typeface="楷体_GB2312" charset="0"/>
                <a:sym typeface="+mn-ea"/>
              </a:rPr>
              <a:t>铜牌</a:t>
            </a:r>
            <a:r>
              <a:rPr lang="zh-CN" altLang="en-US" sz="2800" b="1" dirty="0">
                <a:latin typeface="+mn-ea"/>
                <a:cs typeface="楷体_GB2312" charset="0"/>
                <a:sym typeface="+mn-ea"/>
              </a:rPr>
              <a:t>好像也要晒化</a:t>
            </a:r>
            <a:r>
              <a:rPr lang="en-US" altLang="zh-CN" sz="2800" b="1" dirty="0">
                <a:latin typeface="+mn-ea"/>
                <a:cs typeface="楷体_GB2312" charset="0"/>
                <a:sym typeface="+mn-ea"/>
              </a:rPr>
              <a:t>……”</a:t>
            </a:r>
            <a:endParaRPr lang="zh-CN" altLang="en-US" sz="2800" dirty="0">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Effect transition="in" filter="blinds(horizontal)">
                                      <p:cBhvr>
                                        <p:cTn id="7" dur="500"/>
                                        <p:tgtEl>
                                          <p:spTgt spid="10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linds(horizontal)">
                                      <p:cBhvr>
                                        <p:cTn id="12" dur="500"/>
                                        <p:tgtEl>
                                          <p:spTgt spid="2">
                                            <p:txEl>
                                              <p:pRg st="0" end="0"/>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animEffect transition="in" filter="blinds(horizontal)">
                                      <p:cBhvr>
                                        <p:cTn id="15" dur="500"/>
                                        <p:tgtEl>
                                          <p:spTgt spid="2">
                                            <p:txEl>
                                              <p:pRg st="1" end="1"/>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2">
                                            <p:txEl>
                                              <p:pRg st="2" end="2"/>
                                            </p:txEl>
                                          </p:spTgt>
                                        </p:tgtEl>
                                        <p:attrNameLst>
                                          <p:attrName>style.visibility</p:attrName>
                                        </p:attrNameLst>
                                      </p:cBhvr>
                                      <p:to>
                                        <p:strVal val="visible"/>
                                      </p:to>
                                    </p:set>
                                    <p:animEffect transition="in" filter="blinds(horizontal)">
                                      <p:cBhvr>
                                        <p:cTn id="18" dur="500"/>
                                        <p:tgtEl>
                                          <p:spTgt spid="2">
                                            <p:txEl>
                                              <p:pRg st="2" end="2"/>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2">
                                            <p:txEl>
                                              <p:pRg st="3" end="3"/>
                                            </p:txEl>
                                          </p:spTgt>
                                        </p:tgtEl>
                                        <p:attrNameLst>
                                          <p:attrName>style.visibility</p:attrName>
                                        </p:attrNameLst>
                                      </p:cBhvr>
                                      <p:to>
                                        <p:strVal val="visible"/>
                                      </p:to>
                                    </p:set>
                                    <p:animEffect transition="in" filter="blinds(horizontal)">
                                      <p:cBhvr>
                                        <p:cTn id="21" dur="500"/>
                                        <p:tgtEl>
                                          <p:spTgt spid="2">
                                            <p:txEl>
                                              <p:pRg st="3" end="3"/>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2">
                                            <p:txEl>
                                              <p:pRg st="4" end="4"/>
                                            </p:txEl>
                                          </p:spTgt>
                                        </p:tgtEl>
                                        <p:attrNameLst>
                                          <p:attrName>style.visibility</p:attrName>
                                        </p:attrNameLst>
                                      </p:cBhvr>
                                      <p:to>
                                        <p:strVal val="visible"/>
                                      </p:to>
                                    </p:set>
                                    <p:animEffect transition="in" filter="blinds(horizontal)">
                                      <p:cBhvr>
                                        <p:cTn id="24" dur="500"/>
                                        <p:tgtEl>
                                          <p:spTgt spid="2">
                                            <p:txEl>
                                              <p:pRg st="4" end="4"/>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Effect transition="in" filter="blinds(horizontal)">
                                      <p:cBhvr>
                                        <p:cTn id="27" dur="500"/>
                                        <p:tgtEl>
                                          <p:spTgt spid="2">
                                            <p:txEl>
                                              <p:pRg st="5" end="5"/>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2">
                                            <p:txEl>
                                              <p:pRg st="6" end="6"/>
                                            </p:txEl>
                                          </p:spTgt>
                                        </p:tgtEl>
                                        <p:attrNameLst>
                                          <p:attrName>style.visibility</p:attrName>
                                        </p:attrNameLst>
                                      </p:cBhvr>
                                      <p:to>
                                        <p:strVal val="visible"/>
                                      </p:to>
                                    </p:set>
                                    <p:animEffect transition="in" filter="blinds(horizontal)">
                                      <p:cBhvr>
                                        <p:cTn id="30" dur="500"/>
                                        <p:tgtEl>
                                          <p:spTgt spid="2">
                                            <p:txEl>
                                              <p:pRg st="6" end="6"/>
                                            </p:txEl>
                                          </p:spTgt>
                                        </p:tgtEl>
                                      </p:cBhvr>
                                    </p:animEffect>
                                  </p:childTnLst>
                                </p:cTn>
                              </p:par>
                              <p:par>
                                <p:cTn id="31" presetID="3" presetClass="entr" presetSubtype="10" fill="hold" nodeType="withEffect">
                                  <p:stCondLst>
                                    <p:cond delay="0"/>
                                  </p:stCondLst>
                                  <p:childTnLst>
                                    <p:set>
                                      <p:cBhvr>
                                        <p:cTn id="32" dur="1" fill="hold">
                                          <p:stCondLst>
                                            <p:cond delay="0"/>
                                          </p:stCondLst>
                                        </p:cTn>
                                        <p:tgtEl>
                                          <p:spTgt spid="2">
                                            <p:txEl>
                                              <p:pRg st="7" end="7"/>
                                            </p:txEl>
                                          </p:spTgt>
                                        </p:tgtEl>
                                        <p:attrNameLst>
                                          <p:attrName>style.visibility</p:attrName>
                                        </p:attrNameLst>
                                      </p:cBhvr>
                                      <p:to>
                                        <p:strVal val="visible"/>
                                      </p:to>
                                    </p:set>
                                    <p:animEffect transition="in" filter="blinds(horizontal)">
                                      <p:cBhvr>
                                        <p:cTn id="33" dur="500"/>
                                        <p:tgtEl>
                                          <p:spTgt spid="2">
                                            <p:txEl>
                                              <p:pRg st="7" end="7"/>
                                            </p:txEl>
                                          </p:spTgt>
                                        </p:tgtEl>
                                      </p:cBhvr>
                                    </p:animEffect>
                                  </p:childTnLst>
                                </p:cTn>
                              </p:par>
                              <p:par>
                                <p:cTn id="34" presetID="3" presetClass="entr" presetSubtype="10" fill="hold" nodeType="withEffect">
                                  <p:stCondLst>
                                    <p:cond delay="0"/>
                                  </p:stCondLst>
                                  <p:childTnLst>
                                    <p:set>
                                      <p:cBhvr>
                                        <p:cTn id="35" dur="1" fill="hold">
                                          <p:stCondLst>
                                            <p:cond delay="0"/>
                                          </p:stCondLst>
                                        </p:cTn>
                                        <p:tgtEl>
                                          <p:spTgt spid="2">
                                            <p:txEl>
                                              <p:pRg st="8" end="8"/>
                                            </p:txEl>
                                          </p:spTgt>
                                        </p:tgtEl>
                                        <p:attrNameLst>
                                          <p:attrName>style.visibility</p:attrName>
                                        </p:attrNameLst>
                                      </p:cBhvr>
                                      <p:to>
                                        <p:strVal val="visible"/>
                                      </p:to>
                                    </p:set>
                                    <p:animEffect transition="in" filter="blinds(horizontal)">
                                      <p:cBhvr>
                                        <p:cTn id="36" dur="500"/>
                                        <p:tgtEl>
                                          <p:spTgt spid="2">
                                            <p:txEl>
                                              <p:pRg st="8" end="8"/>
                                            </p:txEl>
                                          </p:spTgt>
                                        </p:tgtEl>
                                      </p:cBhvr>
                                    </p:animEffect>
                                  </p:childTnLst>
                                </p:cTn>
                              </p:par>
                              <p:par>
                                <p:cTn id="37" presetID="3" presetClass="entr" presetSubtype="10" fill="hold" nodeType="withEffect">
                                  <p:stCondLst>
                                    <p:cond delay="0"/>
                                  </p:stCondLst>
                                  <p:childTnLst>
                                    <p:set>
                                      <p:cBhvr>
                                        <p:cTn id="38" dur="1" fill="hold">
                                          <p:stCondLst>
                                            <p:cond delay="0"/>
                                          </p:stCondLst>
                                        </p:cTn>
                                        <p:tgtEl>
                                          <p:spTgt spid="2">
                                            <p:txEl>
                                              <p:pRg st="9" end="9"/>
                                            </p:txEl>
                                          </p:spTgt>
                                        </p:tgtEl>
                                        <p:attrNameLst>
                                          <p:attrName>style.visibility</p:attrName>
                                        </p:attrNameLst>
                                      </p:cBhvr>
                                      <p:to>
                                        <p:strVal val="visible"/>
                                      </p:to>
                                    </p:set>
                                    <p:animEffect transition="in" filter="blinds(horizontal)">
                                      <p:cBhvr>
                                        <p:cTn id="39"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0" y="332105"/>
            <a:ext cx="9144000" cy="4632960"/>
          </a:xfrm>
          <a:prstGeom prst="rect">
            <a:avLst/>
          </a:prstGeom>
          <a:solidFill>
            <a:srgbClr val="FFFFFF"/>
          </a:solidFill>
          <a:ln w="9525" cap="flat" cmpd="sng">
            <a:solidFill>
              <a:srgbClr val="000000"/>
            </a:solidFill>
            <a:prstDash val="solid"/>
            <a:headEnd type="none" w="med" len="med"/>
            <a:tailEnd type="none" w="med" len="med"/>
          </a:ln>
        </p:spPr>
        <p:txBody>
          <a:bodyPr wrap="square">
            <a:spAutoFit/>
          </a:bodyPr>
          <a:lstStyle/>
          <a:p>
            <a:pPr marL="0" indent="0" algn="l"/>
            <a:r>
              <a:rPr lang="zh-CN" altLang="en-US" sz="2800" b="0" u="none" dirty="0">
                <a:latin typeface="宋体" panose="02010600030101010101" pitchFamily="2" charset="-122"/>
                <a:ea typeface="宋体" panose="02010600030101010101" pitchFamily="2" charset="-122"/>
                <a:cs typeface="宋体" panose="02010600030101010101" pitchFamily="2" charset="-122"/>
              </a:rPr>
              <a:t>【</a:t>
            </a:r>
            <a:r>
              <a:rPr lang="zh-CN" altLang="en-US" sz="2800" b="1" u="none" dirty="0">
                <a:solidFill>
                  <a:srgbClr val="FF0000"/>
                </a:solidFill>
                <a:latin typeface="宋体" panose="02010600030101010101" pitchFamily="2" charset="-122"/>
                <a:ea typeface="宋体" panose="02010600030101010101" pitchFamily="2" charset="-122"/>
                <a:cs typeface="宋体" panose="02010600030101010101" pitchFamily="2" charset="-122"/>
              </a:rPr>
              <a:t>方法指导</a:t>
            </a:r>
            <a:r>
              <a:rPr lang="zh-CN" altLang="en-US" sz="2800" b="0" u="none" dirty="0">
                <a:latin typeface="宋体" panose="02010600030101010101" pitchFamily="2" charset="-122"/>
                <a:ea typeface="宋体" panose="02010600030101010101" pitchFamily="2" charset="-122"/>
                <a:cs typeface="宋体" panose="02010600030101010101" pitchFamily="2" charset="-122"/>
              </a:rPr>
              <a:t>】</a:t>
            </a:r>
            <a:endParaRPr lang="zh-CN" altLang="en-US" sz="2800" b="0" u="none" dirty="0">
              <a:latin typeface="宋体" panose="02010600030101010101" pitchFamily="2" charset="-122"/>
              <a:ea typeface="宋体" panose="02010600030101010101" pitchFamily="2" charset="-122"/>
              <a:cs typeface="宋体" panose="02010600030101010101" pitchFamily="2" charset="-122"/>
            </a:endParaRPr>
          </a:p>
          <a:p>
            <a:r>
              <a:rPr lang="zh-CN" altLang="en-US" sz="2800" b="1" u="none" dirty="0">
                <a:latin typeface="宋体" panose="02010600030101010101" pitchFamily="2" charset="-122"/>
                <a:ea typeface="宋体" panose="02010600030101010101" pitchFamily="2" charset="-122"/>
                <a:cs typeface="宋体" panose="02010600030101010101" pitchFamily="2" charset="-122"/>
              </a:rPr>
              <a:t>怎样做到由不具体、不生动到具体、生动，可遵循如下程序。</a:t>
            </a:r>
            <a:endParaRPr lang="zh-CN" altLang="en-US" sz="2800" b="1" u="none" dirty="0">
              <a:latin typeface="Times New Roman" panose="02020603050405020304" charset="0"/>
              <a:ea typeface="Times New Roman" panose="02020603050405020304" charset="0"/>
              <a:cs typeface="Times New Roman" panose="02020603050405020304" charset="0"/>
            </a:endParaRPr>
          </a:p>
          <a:p>
            <a:pPr marL="0" indent="0" algn="l"/>
            <a:r>
              <a:rPr lang="zh-CN" altLang="en-US" sz="2800" b="1" u="none" dirty="0">
                <a:solidFill>
                  <a:srgbClr val="FF0000"/>
                </a:solidFill>
                <a:latin typeface="Times New Roman" panose="02020603050405020304" charset="0"/>
                <a:ea typeface="Times New Roman" panose="02020603050405020304" charset="0"/>
                <a:cs typeface="Times New Roman" panose="02020603050405020304" charset="0"/>
              </a:rPr>
              <a:t>“</a:t>
            </a:r>
            <a:r>
              <a:rPr lang="zh-CN" altLang="en-US" sz="2800" b="1" u="none" dirty="0">
                <a:solidFill>
                  <a:srgbClr val="FF0000"/>
                </a:solidFill>
                <a:latin typeface="宋体" panose="02010600030101010101" pitchFamily="2" charset="-122"/>
                <a:ea typeface="宋体" panose="02010600030101010101" pitchFamily="2" charset="-122"/>
                <a:cs typeface="宋体" panose="02010600030101010101" pitchFamily="2" charset="-122"/>
              </a:rPr>
              <a:t>有什么</a:t>
            </a:r>
            <a:r>
              <a:rPr lang="zh-CN" altLang="en-US" sz="2800" b="1" u="none" dirty="0">
                <a:solidFill>
                  <a:srgbClr val="FF0000"/>
                </a:solidFill>
                <a:latin typeface="Times New Roman" panose="02020603050405020304" charset="0"/>
                <a:ea typeface="Times New Roman" panose="02020603050405020304" charset="0"/>
                <a:cs typeface="Times New Roman" panose="02020603050405020304" charset="0"/>
              </a:rPr>
              <a:t>”</a:t>
            </a:r>
            <a:r>
              <a:rPr lang="zh-CN" altLang="en-US" sz="2800" b="1" u="none" dirty="0">
                <a:latin typeface="宋体" panose="02010600030101010101" pitchFamily="2" charset="-122"/>
                <a:ea typeface="宋体" panose="02010600030101010101" pitchFamily="2" charset="-122"/>
                <a:cs typeface="宋体" panose="02010600030101010101" pitchFamily="2" charset="-122"/>
              </a:rPr>
              <a:t>是叙述，它所起到的作用是把描写对象、主人公叙述准确。</a:t>
            </a:r>
            <a:endParaRPr lang="zh-CN" altLang="en-US" sz="2800" b="1" u="none" dirty="0">
              <a:latin typeface="Times New Roman" panose="02020603050405020304" charset="0"/>
              <a:ea typeface="Times New Roman" panose="02020603050405020304" charset="0"/>
              <a:cs typeface="Times New Roman" panose="02020603050405020304" charset="0"/>
            </a:endParaRPr>
          </a:p>
          <a:p>
            <a:pPr marL="0" indent="0" algn="l"/>
            <a:r>
              <a:rPr lang="zh-CN" altLang="en-US" sz="2800" b="1" u="none" dirty="0">
                <a:solidFill>
                  <a:srgbClr val="FF0000"/>
                </a:solidFill>
                <a:latin typeface="Times New Roman" panose="02020603050405020304" charset="0"/>
                <a:ea typeface="Times New Roman" panose="02020603050405020304" charset="0"/>
                <a:cs typeface="Times New Roman" panose="02020603050405020304" charset="0"/>
              </a:rPr>
              <a:t>“怎么样”</a:t>
            </a:r>
            <a:r>
              <a:rPr lang="zh-CN" altLang="en-US" sz="2800" b="1" u="none" dirty="0">
                <a:latin typeface="宋体" panose="02010600030101010101" pitchFamily="2" charset="-122"/>
                <a:ea typeface="宋体" panose="02010600030101010101" pitchFamily="2" charset="-122"/>
                <a:cs typeface="宋体" panose="02010600030101010101" pitchFamily="2" charset="-122"/>
              </a:rPr>
              <a:t>是刻画、描摹，它起的作用是</a:t>
            </a:r>
            <a:r>
              <a:rPr lang="zh-CN" altLang="en-US" sz="2800" b="1" u="none" dirty="0">
                <a:latin typeface="Times New Roman" panose="02020603050405020304" charset="0"/>
                <a:ea typeface="Times New Roman" panose="02020603050405020304" charset="0"/>
                <a:cs typeface="Times New Roman" panose="02020603050405020304" charset="0"/>
              </a:rPr>
              <a:t>“</a:t>
            </a:r>
            <a:r>
              <a:rPr lang="zh-CN" altLang="en-US" sz="2800" b="1" u="none" dirty="0">
                <a:latin typeface="宋体" panose="02010600030101010101" pitchFamily="2" charset="-122"/>
                <a:ea typeface="宋体" panose="02010600030101010101" pitchFamily="2" charset="-122"/>
                <a:cs typeface="宋体" panose="02010600030101010101" pitchFamily="2" charset="-122"/>
              </a:rPr>
              <a:t>清楚、细致</a:t>
            </a:r>
            <a:r>
              <a:rPr lang="zh-CN" altLang="en-US" sz="2800" b="1" u="none" dirty="0">
                <a:latin typeface="Times New Roman" panose="02020603050405020304" charset="0"/>
                <a:ea typeface="Times New Roman" panose="02020603050405020304" charset="0"/>
                <a:cs typeface="Times New Roman" panose="02020603050405020304" charset="0"/>
              </a:rPr>
              <a:t>”</a:t>
            </a:r>
            <a:r>
              <a:rPr lang="zh-CN" altLang="en-US" sz="2800" b="1" u="none" dirty="0">
                <a:latin typeface="宋体" panose="02010600030101010101" pitchFamily="2" charset="-122"/>
                <a:ea typeface="宋体" panose="02010600030101010101" pitchFamily="2" charset="-122"/>
                <a:cs typeface="宋体" panose="02010600030101010101" pitchFamily="2" charset="-122"/>
              </a:rPr>
              <a:t>。最好要从</a:t>
            </a:r>
            <a:r>
              <a:rPr lang="zh-CN" altLang="en-US" sz="2800" b="1" u="wavyHeavy" dirty="0">
                <a:solidFill>
                  <a:schemeClr val="tx1"/>
                </a:solidFill>
                <a:uFillTx/>
                <a:latin typeface="宋体" panose="02010600030101010101" pitchFamily="2" charset="-122"/>
                <a:ea typeface="宋体" panose="02010600030101010101" pitchFamily="2" charset="-122"/>
                <a:cs typeface="宋体" panose="02010600030101010101" pitchFamily="2" charset="-122"/>
              </a:rPr>
              <a:t>多个方面、多个角度</a:t>
            </a:r>
            <a:r>
              <a:rPr lang="zh-CN" altLang="en-US" sz="2800" b="1" u="none" dirty="0">
                <a:latin typeface="宋体" panose="02010600030101010101" pitchFamily="2" charset="-122"/>
                <a:ea typeface="宋体" panose="02010600030101010101" pitchFamily="2" charset="-122"/>
                <a:cs typeface="宋体" panose="02010600030101010101" pitchFamily="2" charset="-122"/>
              </a:rPr>
              <a:t>来描写对象、主人公的特征、动作、细节。</a:t>
            </a:r>
            <a:endParaRPr lang="zh-CN" altLang="en-US" sz="2800" b="1" u="none" dirty="0">
              <a:latin typeface="Times New Roman" panose="02020603050405020304" charset="0"/>
              <a:ea typeface="Times New Roman" panose="02020603050405020304" charset="0"/>
              <a:cs typeface="Times New Roman" panose="02020603050405020304" charset="0"/>
            </a:endParaRPr>
          </a:p>
          <a:p>
            <a:pPr marL="0" indent="0" algn="l"/>
            <a:r>
              <a:rPr lang="zh-CN" altLang="en-US" sz="2800" b="1" u="none" dirty="0">
                <a:solidFill>
                  <a:srgbClr val="FF0000"/>
                </a:solidFill>
                <a:latin typeface="Times New Roman" panose="02020603050405020304" charset="0"/>
                <a:ea typeface="Times New Roman" panose="02020603050405020304" charset="0"/>
                <a:cs typeface="Times New Roman" panose="02020603050405020304" charset="0"/>
              </a:rPr>
              <a:t>“像什么”</a:t>
            </a:r>
            <a:r>
              <a:rPr lang="zh-CN" altLang="en-US" sz="2800" b="1" u="none" dirty="0">
                <a:latin typeface="宋体" panose="02010600030101010101" pitchFamily="2" charset="-122"/>
                <a:ea typeface="宋体" panose="02010600030101010101" pitchFamily="2" charset="-122"/>
                <a:cs typeface="宋体" panose="02010600030101010101" pitchFamily="2" charset="-122"/>
              </a:rPr>
              <a:t>是比喻，它的作用是使描写变得形象。复杂场面中重点内容要详写。</a:t>
            </a:r>
            <a:endParaRPr lang="zh-CN" altLang="en-US" sz="2800" b="1" u="none" dirty="0">
              <a:latin typeface="宋体" panose="02010600030101010101" pitchFamily="2" charset="-122"/>
              <a:ea typeface="宋体" panose="02010600030101010101" pitchFamily="2" charset="-122"/>
              <a:cs typeface="宋体" panose="02010600030101010101" pitchFamily="2" charset="-122"/>
            </a:endParaRPr>
          </a:p>
          <a:p>
            <a:endParaRPr lang="zh-CN" altLang="en-US" b="1" dirty="0"/>
          </a:p>
        </p:txBody>
      </p:sp>
      <p:sp>
        <p:nvSpPr>
          <p:cNvPr id="106" name="文本框 105"/>
          <p:cNvSpPr txBox="1"/>
          <p:nvPr/>
        </p:nvSpPr>
        <p:spPr>
          <a:xfrm>
            <a:off x="5868035" y="4652328"/>
            <a:ext cx="5080000" cy="533400"/>
          </a:xfrm>
          <a:prstGeom prst="rect">
            <a:avLst/>
          </a:prstGeom>
          <a:noFill/>
          <a:ln w="9525">
            <a:noFill/>
            <a:miter/>
          </a:ln>
        </p:spPr>
        <p:txBody>
          <a:bodyPr>
            <a:spAutoFit/>
          </a:bodyPr>
          <a:lstStyle/>
          <a:p>
            <a:pPr marL="0" indent="0" algn="l"/>
            <a:endParaRPr lang="en-US" altLang="zh-CN" sz="1050" b="0" u="none">
              <a:latin typeface="宋体" panose="02010600030101010101" pitchFamily="2" charset="-122"/>
              <a:ea typeface="宋体" panose="02010600030101010101" pitchFamily="2" charset="-122"/>
              <a:cs typeface="宋体" panose="02010600030101010101" pitchFamily="2" charset="-122"/>
            </a:endParaRPr>
          </a:p>
          <a:p>
            <a:endParaRPr lang="zh-CN" altLang="en-US"/>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文本框 105"/>
          <p:cNvSpPr txBox="1"/>
          <p:nvPr/>
        </p:nvSpPr>
        <p:spPr>
          <a:xfrm>
            <a:off x="0" y="0"/>
            <a:ext cx="9144000" cy="5940088"/>
          </a:xfrm>
          <a:prstGeom prst="rect">
            <a:avLst/>
          </a:prstGeom>
          <a:noFill/>
          <a:ln w="9525">
            <a:noFill/>
            <a:miter/>
          </a:ln>
        </p:spPr>
        <p:txBody>
          <a:bodyPr wrap="square">
            <a:spAutoFit/>
          </a:bodyPr>
          <a:lstStyle/>
          <a:p>
            <a:pPr marL="0" indent="0" algn="l"/>
            <a:r>
              <a:rPr lang="zh-CN" altLang="en-US" sz="2800" b="1" u="none" dirty="0">
                <a:solidFill>
                  <a:srgbClr val="0000FF"/>
                </a:solidFill>
                <a:latin typeface="宋体" panose="02010600030101010101" pitchFamily="2" charset="-122"/>
                <a:ea typeface="宋体" panose="02010600030101010101" pitchFamily="2" charset="-122"/>
                <a:cs typeface="宋体" panose="02010600030101010101" pitchFamily="2" charset="-122"/>
              </a:rPr>
              <a:t>（三）自然景物人格化 </a:t>
            </a:r>
            <a:endParaRPr lang="zh-CN" altLang="en-US" sz="2800" b="1" u="none" dirty="0">
              <a:solidFill>
                <a:srgbClr val="0000FF"/>
              </a:solidFill>
              <a:latin typeface="宋体" panose="02010600030101010101" pitchFamily="2" charset="-122"/>
              <a:ea typeface="宋体" panose="02010600030101010101" pitchFamily="2" charset="-122"/>
              <a:cs typeface="宋体" panose="02010600030101010101" pitchFamily="2" charset="-122"/>
            </a:endParaRPr>
          </a:p>
          <a:p>
            <a:r>
              <a:rPr lang="zh-CN" altLang="en-US" sz="2800" b="1" u="none" dirty="0">
                <a:solidFill>
                  <a:srgbClr val="0000FF"/>
                </a:solidFill>
                <a:latin typeface="宋体" panose="02010600030101010101" pitchFamily="2" charset="-122"/>
                <a:ea typeface="宋体" panose="02010600030101010101" pitchFamily="2" charset="-122"/>
                <a:cs typeface="宋体" panose="02010600030101010101" pitchFamily="2" charset="-122"/>
              </a:rPr>
              <a:t>【方法指导】 写景，首先要抓住景物的特点，其次，明确写景的目的，写景抒情，当重在想象之景，重在情绪之景。有了合理的想象和作者情绪的调遣，比喻、拟人等修辞方法的运用才有所依托。</a:t>
            </a:r>
            <a:r>
              <a:rPr lang="zh-CN" altLang="en-US" sz="1050" b="0" u="none" dirty="0">
                <a:latin typeface="宋体" panose="02010600030101010101" pitchFamily="2" charset="-122"/>
                <a:ea typeface="宋体" panose="02010600030101010101" pitchFamily="2" charset="-122"/>
                <a:cs typeface="宋体" panose="02010600030101010101" pitchFamily="2" charset="-122"/>
              </a:rPr>
              <a:t> </a:t>
            </a:r>
            <a:endParaRPr lang="zh-CN" altLang="en-US" sz="1050" b="0" u="none" dirty="0">
              <a:latin typeface="宋体" panose="02010600030101010101" pitchFamily="2" charset="-122"/>
              <a:ea typeface="宋体" panose="02010600030101010101" pitchFamily="2" charset="-122"/>
              <a:cs typeface="宋体" panose="02010600030101010101" pitchFamily="2" charset="-122"/>
            </a:endParaRPr>
          </a:p>
          <a:p>
            <a:pPr marL="0" indent="0" algn="l"/>
            <a:r>
              <a:rPr lang="zh-CN" altLang="en-US" sz="2000" b="1" u="none" dirty="0">
                <a:latin typeface="宋体" panose="02010600030101010101" pitchFamily="2" charset="-122"/>
                <a:ea typeface="宋体" panose="02010600030101010101" pitchFamily="2" charset="-122"/>
                <a:cs typeface="宋体" panose="02010600030101010101" pitchFamily="2" charset="-122"/>
              </a:rPr>
              <a:t>【名篇一得】张抗抗</a:t>
            </a:r>
            <a:r>
              <a:rPr lang="en-US" altLang="zh-CN" sz="2000" b="1" u="none" dirty="0">
                <a:latin typeface="宋体" panose="02010600030101010101" pitchFamily="2" charset="-122"/>
                <a:ea typeface="宋体" panose="02010600030101010101" pitchFamily="2" charset="-122"/>
                <a:cs typeface="宋体" panose="02010600030101010101" pitchFamily="2" charset="-122"/>
              </a:rPr>
              <a:t>《</a:t>
            </a:r>
            <a:r>
              <a:rPr lang="en-US" altLang="zh-CN" sz="2000" b="1" u="none" dirty="0">
                <a:latin typeface="Times New Roman" panose="02020603050405020304" charset="0"/>
                <a:ea typeface="Times New Roman" panose="02020603050405020304" charset="0"/>
                <a:cs typeface="Times New Roman" panose="02020603050405020304" charset="0"/>
              </a:rPr>
              <a:t> </a:t>
            </a:r>
            <a:r>
              <a:rPr lang="zh-CN" altLang="en-US" sz="2000" b="1" u="none" dirty="0">
                <a:latin typeface="宋体" panose="02010600030101010101" pitchFamily="2" charset="-122"/>
                <a:ea typeface="宋体" panose="02010600030101010101" pitchFamily="2" charset="-122"/>
                <a:cs typeface="宋体" panose="02010600030101010101" pitchFamily="2" charset="-122"/>
              </a:rPr>
              <a:t>地下森林断想</a:t>
            </a:r>
            <a:r>
              <a:rPr lang="zh-CN" altLang="en-US" sz="2000" b="1" u="none" dirty="0">
                <a:latin typeface="Times New Roman" panose="02020603050405020304" charset="0"/>
                <a:ea typeface="Times New Roman" panose="02020603050405020304" charset="0"/>
                <a:cs typeface="Times New Roman" panose="02020603050405020304" charset="0"/>
              </a:rPr>
              <a:t> </a:t>
            </a:r>
            <a:r>
              <a:rPr lang="en-US" altLang="zh-CN" sz="2000" b="1" u="none" dirty="0">
                <a:latin typeface="宋体" panose="02010600030101010101" pitchFamily="2" charset="-122"/>
                <a:ea typeface="宋体" panose="02010600030101010101" pitchFamily="2" charset="-122"/>
                <a:cs typeface="宋体" panose="02010600030101010101" pitchFamily="2" charset="-122"/>
              </a:rPr>
              <a:t>》 </a:t>
            </a:r>
            <a:endParaRPr lang="en-US" altLang="zh-CN" sz="2000" b="1" u="none" dirty="0">
              <a:latin typeface="宋体" panose="02010600030101010101" pitchFamily="2" charset="-122"/>
              <a:ea typeface="宋体" panose="02010600030101010101" pitchFamily="2" charset="-122"/>
              <a:cs typeface="宋体" panose="02010600030101010101" pitchFamily="2" charset="-122"/>
            </a:endParaRPr>
          </a:p>
          <a:p>
            <a:r>
              <a:rPr lang="en-US" altLang="zh-CN" sz="2000" b="1" u="none" dirty="0">
                <a:latin typeface="宋体" panose="02010600030101010101" pitchFamily="2" charset="-122"/>
                <a:ea typeface="宋体" panose="02010600030101010101" pitchFamily="2" charset="-122"/>
                <a:cs typeface="宋体" panose="02010600030101010101" pitchFamily="2" charset="-122"/>
              </a:rPr>
              <a:t>    </a:t>
            </a:r>
            <a:r>
              <a:rPr lang="zh-CN" altLang="en-US" sz="2000" b="1" u="none" dirty="0">
                <a:latin typeface="楷体_GB2312" charset="0"/>
                <a:ea typeface="楷体_GB2312" charset="0"/>
                <a:cs typeface="楷体_GB2312" charset="0"/>
              </a:rPr>
              <a:t>我为寻你爬上了高高的岭，原只是因为好奇，却想不到你如此强烈地震动了我的心怀。我不愿离去了。我望见涧底泉水闪烁，我明白那是你含泪的微笑。</a:t>
            </a:r>
            <a:endParaRPr lang="zh-CN" altLang="en-US" sz="2000" b="1" u="none" dirty="0">
              <a:latin typeface="楷体_GB2312" charset="0"/>
              <a:ea typeface="楷体_GB2312" charset="0"/>
              <a:cs typeface="楷体_GB2312" charset="0"/>
            </a:endParaRPr>
          </a:p>
          <a:p>
            <a:r>
              <a:rPr lang="zh-CN" altLang="en-US" sz="2000" b="1" u="none" dirty="0">
                <a:latin typeface="楷体_GB2312" charset="0"/>
                <a:ea typeface="楷体_GB2312" charset="0"/>
                <a:cs typeface="楷体_GB2312" charset="0"/>
              </a:rPr>
              <a:t>    秋日的艳阳在森林的树梢上欢乐地跳跃，把林子里墨绿的松、金色的唐棋、橘黄的杨、火红的枫，打扮得五彩缤纷。瞧</a:t>
            </a:r>
            <a:r>
              <a:rPr lang="en-US" altLang="zh-CN" sz="2000" b="1" u="none" dirty="0">
                <a:latin typeface="楷体_GB2312" charset="0"/>
                <a:ea typeface="楷体_GB2312" charset="0"/>
                <a:cs typeface="楷体_GB2312" charset="0"/>
              </a:rPr>
              <a:t>!</a:t>
            </a:r>
            <a:r>
              <a:rPr lang="zh-CN" altLang="en-US" sz="2000" b="1" u="none" dirty="0">
                <a:latin typeface="楷体_GB2312" charset="0"/>
                <a:ea typeface="楷体_GB2312" charset="0"/>
                <a:cs typeface="楷体_GB2312" charset="0"/>
              </a:rPr>
              <a:t>阳光现在多么喜爱它们，好像它从来就是这么慷慨。</a:t>
            </a:r>
            <a:endParaRPr lang="zh-CN" altLang="en-US" sz="2000" b="1" u="none" dirty="0">
              <a:latin typeface="楷体_GB2312" charset="0"/>
              <a:ea typeface="楷体_GB2312" charset="0"/>
              <a:cs typeface="楷体_GB2312" charset="0"/>
            </a:endParaRPr>
          </a:p>
          <a:p>
            <a:r>
              <a:rPr lang="zh-CN" altLang="en-US" sz="2000" b="1" u="none" dirty="0">
                <a:latin typeface="楷体_GB2312" charset="0"/>
                <a:ea typeface="楷体_GB2312" charset="0"/>
                <a:cs typeface="楷体_GB2312" charset="0"/>
              </a:rPr>
              <a:t>    </a:t>
            </a:r>
            <a:r>
              <a:rPr lang="en-US" altLang="zh-CN" sz="2000" b="1" u="none" dirty="0">
                <a:latin typeface="楷体_GB2312" charset="0"/>
                <a:ea typeface="楷体_GB2312" charset="0"/>
                <a:cs typeface="楷体_GB2312" charset="0"/>
              </a:rPr>
              <a:t>……</a:t>
            </a:r>
            <a:endParaRPr lang="en-US" altLang="zh-CN" sz="2000" b="1" u="none" dirty="0">
              <a:latin typeface="楷体_GB2312" charset="0"/>
              <a:ea typeface="楷体_GB2312" charset="0"/>
              <a:cs typeface="楷体_GB2312" charset="0"/>
            </a:endParaRPr>
          </a:p>
          <a:p>
            <a:r>
              <a:rPr lang="en-US" altLang="zh-CN" sz="2000" b="1" u="none" dirty="0">
                <a:latin typeface="楷体_GB2312" charset="0"/>
                <a:ea typeface="楷体_GB2312" charset="0"/>
                <a:cs typeface="楷体_GB2312" charset="0"/>
              </a:rPr>
              <a:t>    </a:t>
            </a:r>
            <a:r>
              <a:rPr lang="zh-CN" altLang="en-US" sz="2000" b="1" u="none" dirty="0">
                <a:latin typeface="楷体_GB2312" charset="0"/>
                <a:ea typeface="楷体_GB2312" charset="0"/>
                <a:cs typeface="楷体_GB2312" charset="0"/>
              </a:rPr>
              <a:t>干枯的小草儿在我脚下发出簌簌的响声，似乎在提醒我注意它。它确实比你这地下森林要高出好几分呢，这得意的小草儿。然而我却想攀着古藤下去，下到深深的谷底去。那儿的树木虽然远不如山上的小草高，但它却可以自豪地宣布：我是森林</a:t>
            </a:r>
            <a:r>
              <a:rPr lang="en-US" altLang="zh-CN" sz="2000" b="1" u="none" dirty="0">
                <a:latin typeface="楷体_GB2312" charset="0"/>
                <a:ea typeface="楷体_GB2312" charset="0"/>
                <a:cs typeface="楷体_GB2312" charset="0"/>
              </a:rPr>
              <a:t>!</a:t>
            </a:r>
            <a:endParaRPr lang="en-US" altLang="zh-CN" sz="2000" b="1" u="none" dirty="0">
              <a:latin typeface="楷体_GB2312" charset="0"/>
              <a:ea typeface="楷体_GB2312" charset="0"/>
              <a:cs typeface="楷体_GB2312" charset="0"/>
            </a:endParaRPr>
          </a:p>
          <a:p>
            <a:r>
              <a:rPr lang="en-US" altLang="zh-CN" sz="2000" b="1" u="none" dirty="0">
                <a:latin typeface="楷体_GB2312" charset="0"/>
                <a:ea typeface="楷体_GB2312" charset="0"/>
                <a:cs typeface="楷体_GB2312" charset="0"/>
              </a:rPr>
              <a:t>    </a:t>
            </a:r>
            <a:r>
              <a:rPr lang="zh-CN" altLang="en-US" sz="2000" b="1" u="none" dirty="0">
                <a:latin typeface="楷体_GB2312" charset="0"/>
                <a:ea typeface="楷体_GB2312" charset="0"/>
                <a:cs typeface="楷体_GB2312" charset="0"/>
              </a:rPr>
              <a:t>啊，我听见了，听见了那莽莽群峰和高高天庭上震荡的回声：我是森林</a:t>
            </a:r>
            <a:r>
              <a:rPr lang="en-US" altLang="zh-CN" sz="2000" b="1" u="none" dirty="0">
                <a:latin typeface="楷体_GB2312" charset="0"/>
                <a:ea typeface="楷体_GB2312" charset="0"/>
                <a:cs typeface="楷体_GB2312" charset="0"/>
              </a:rPr>
              <a:t>!</a:t>
            </a:r>
            <a:endParaRPr lang="zh-CN" altLang="en-US" sz="2000" b="1"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260648"/>
            <a:ext cx="9144000" cy="1828800"/>
          </a:xfrm>
          <a:prstGeom prst="rect">
            <a:avLst/>
          </a:prstGeom>
          <a:noFill/>
        </p:spPr>
        <p:txBody>
          <a:bodyPr wrap="square" rtlCol="0" anchor="t">
            <a:spAutoFit/>
          </a:bodyPr>
          <a:lstStyle/>
          <a:p>
            <a:pPr marL="0" indent="0" algn="l"/>
            <a:r>
              <a:rPr lang="zh-CN" altLang="en-US" sz="2400" b="1" dirty="0">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（四）观察角度多样化</a:t>
            </a:r>
            <a:endParaRPr lang="zh-CN" altLang="en-US" sz="2400" b="1" dirty="0">
              <a:solidFill>
                <a:srgbClr val="0000FF"/>
              </a:solidFill>
              <a:latin typeface="宋体" panose="02010600030101010101" pitchFamily="2" charset="-122"/>
              <a:ea typeface="宋体" panose="02010600030101010101" pitchFamily="2" charset="-122"/>
              <a:cs typeface="宋体" panose="02010600030101010101" pitchFamily="2" charset="-122"/>
              <a:sym typeface="+mn-ea"/>
            </a:endParaRPr>
          </a:p>
          <a:p>
            <a:pPr marL="0" indent="0" algn="l"/>
            <a:r>
              <a:rPr lang="zh-CN" altLang="en-US" b="1" dirty="0">
                <a:latin typeface="宋体" panose="02010600030101010101" pitchFamily="2" charset="-122"/>
                <a:ea typeface="宋体" panose="02010600030101010101" pitchFamily="2" charset="-122"/>
                <a:cs typeface="宋体" panose="02010600030101010101" pitchFamily="2" charset="-122"/>
                <a:sym typeface="+mn-ea"/>
              </a:rPr>
              <a:t>【方法指导】</a:t>
            </a:r>
            <a:endParaRPr lang="zh-CN" altLang="en-US" b="1" dirty="0">
              <a:latin typeface="宋体" panose="02010600030101010101" pitchFamily="2" charset="-122"/>
              <a:ea typeface="宋体" panose="02010600030101010101" pitchFamily="2" charset="-122"/>
              <a:cs typeface="宋体" panose="02010600030101010101" pitchFamily="2" charset="-122"/>
              <a:sym typeface="+mn-ea"/>
            </a:endParaRPr>
          </a:p>
          <a:p>
            <a:pPr marL="0" indent="0" algn="l"/>
            <a:r>
              <a:rPr lang="zh-CN" altLang="en-US" dirty="0">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b="1" dirty="0">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b="1" dirty="0">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、调动各种感觉器官：</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看到的是什么？听到的是什么？嗅到是什么？摸到的感觉是什么？这样细致的观察就不愁写不出具体生动的文章来。</a:t>
            </a:r>
            <a:endParaRPr lang="zh-CN" altLang="en-US" sz="2400" b="1" dirty="0"/>
          </a:p>
        </p:txBody>
      </p:sp>
      <p:sp>
        <p:nvSpPr>
          <p:cNvPr id="3" name="文本框 2"/>
          <p:cNvSpPr txBox="1"/>
          <p:nvPr/>
        </p:nvSpPr>
        <p:spPr>
          <a:xfrm>
            <a:off x="0" y="2204864"/>
            <a:ext cx="9144000" cy="1938992"/>
          </a:xfrm>
          <a:prstGeom prst="rect">
            <a:avLst/>
          </a:prstGeom>
          <a:noFill/>
        </p:spPr>
        <p:txBody>
          <a:bodyPr wrap="square" rtlCol="0" anchor="t">
            <a:spAutoFit/>
          </a:bodyPr>
          <a:lstStyle/>
          <a:p>
            <a:pPr marL="0" indent="0" algn="l"/>
            <a:r>
              <a:rPr lang="en-US" altLang="zh-CN" sz="2400" b="1" dirty="0">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2. </a:t>
            </a:r>
            <a:r>
              <a:rPr lang="zh-CN" altLang="en-US" sz="2400" b="1" dirty="0">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观察点要变化，</a:t>
            </a:r>
            <a:r>
              <a:rPr lang="zh-CN" altLang="en-US"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近看</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是什么形象，</a:t>
            </a:r>
            <a:r>
              <a:rPr lang="zh-CN" altLang="en-US"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远看</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是什么形象，</a:t>
            </a:r>
            <a:r>
              <a:rPr lang="zh-CN" altLang="en-US"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动态</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的观察与</a:t>
            </a:r>
            <a:r>
              <a:rPr lang="zh-CN" altLang="en-US"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静态</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的观察所产生的效果完全不同。如杜甫诗</a:t>
            </a:r>
            <a:r>
              <a:rPr lang="zh-CN" altLang="en-US" sz="2400" b="1" dirty="0">
                <a:solidFill>
                  <a:srgbClr val="FF0000"/>
                </a:solidFill>
                <a:latin typeface="Times New Roman" panose="02020603050405020304" charset="0"/>
                <a:ea typeface="Times New Roman" panose="02020603050405020304" charset="0"/>
                <a:cs typeface="Times New Roman" panose="02020603050405020304" charset="0"/>
                <a:sym typeface="+mn-ea"/>
              </a:rPr>
              <a:t>“</a:t>
            </a:r>
            <a:r>
              <a:rPr lang="zh-CN" altLang="en-US"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细雨鱼儿出，微风燕子斜。</a:t>
            </a:r>
            <a:r>
              <a:rPr lang="zh-CN" altLang="en-US" sz="2400" b="1" dirty="0">
                <a:latin typeface="Times New Roman" panose="02020603050405020304" charset="0"/>
                <a:ea typeface="Times New Roman" panose="02020603050405020304" charset="0"/>
                <a:cs typeface="Times New Roman" panose="02020603050405020304" charset="0"/>
                <a:sym typeface="+mn-ea"/>
              </a:rPr>
              <a:t>”</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细雨落在水上，水面上有一个个水泡，鱼儿在水泡中跳跃，如果是大雨，鱼儿就不会这样；燕子体轻，只有微风，它才会借着风势飞行，如果是大风，就不成了。</a:t>
            </a:r>
            <a:endParaRPr lang="zh-CN" altLang="en-US" sz="2400" dirty="0"/>
          </a:p>
        </p:txBody>
      </p:sp>
      <p:sp>
        <p:nvSpPr>
          <p:cNvPr id="4" name="文本框 3"/>
          <p:cNvSpPr txBox="1"/>
          <p:nvPr/>
        </p:nvSpPr>
        <p:spPr>
          <a:xfrm>
            <a:off x="0" y="4293096"/>
            <a:ext cx="9144000" cy="1920240"/>
          </a:xfrm>
          <a:prstGeom prst="rect">
            <a:avLst/>
          </a:prstGeom>
          <a:noFill/>
        </p:spPr>
        <p:txBody>
          <a:bodyPr wrap="square" rtlCol="0" anchor="t">
            <a:spAutoFit/>
          </a:bodyPr>
          <a:lstStyle/>
          <a:p>
            <a:pPr marL="0" indent="0" algn="l"/>
            <a:r>
              <a:rPr lang="zh-CN" altLang="en-US" sz="2400" b="1" dirty="0">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3．虚实相映，扎实灵活</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dirty="0">
                <a:latin typeface="Times New Roman" panose="02020603050405020304" charset="0"/>
                <a:ea typeface="Times New Roman" panose="02020603050405020304" charset="0"/>
                <a:cs typeface="Times New Roman" panose="02020603050405020304" charset="0"/>
                <a:sym typeface="+mn-ea"/>
              </a:rPr>
              <a:t>“</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意到笔不到</a:t>
            </a:r>
            <a:r>
              <a:rPr lang="zh-CN" altLang="en-US" sz="2400" b="1" dirty="0">
                <a:latin typeface="Times New Roman" panose="02020603050405020304" charset="0"/>
                <a:ea typeface="Times New Roman" panose="02020603050405020304" charset="0"/>
                <a:cs typeface="Times New Roman" panose="02020603050405020304" charset="0"/>
                <a:sym typeface="+mn-ea"/>
              </a:rPr>
              <a:t>”</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。其高明之处</a:t>
            </a:r>
            <a:endParaRPr lang="zh-CN" altLang="en-US" sz="2400" b="1" dirty="0">
              <a:latin typeface="宋体" panose="02010600030101010101" pitchFamily="2" charset="-122"/>
              <a:ea typeface="宋体" panose="02010600030101010101" pitchFamily="2" charset="-122"/>
              <a:cs typeface="宋体" panose="02010600030101010101" pitchFamily="2" charset="-122"/>
              <a:sym typeface="+mn-ea"/>
            </a:endParaRPr>
          </a:p>
          <a:p>
            <a:pPr marL="0" indent="0" algn="l"/>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在于笔墨没有用足，没有用满，而意蕴已出。有些作品</a:t>
            </a:r>
            <a:endParaRPr lang="zh-CN" altLang="en-US" sz="2400" b="1" dirty="0">
              <a:latin typeface="宋体" panose="02010600030101010101" pitchFamily="2" charset="-122"/>
              <a:ea typeface="宋体" panose="02010600030101010101" pitchFamily="2" charset="-122"/>
              <a:cs typeface="宋体" panose="02010600030101010101" pitchFamily="2" charset="-122"/>
              <a:sym typeface="+mn-ea"/>
            </a:endParaRPr>
          </a:p>
          <a:p>
            <a:pPr marL="0" indent="0" algn="l"/>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在表象上所花笔墨甚少，甚至故意隐去和淡化了那些原</a:t>
            </a:r>
            <a:endParaRPr lang="zh-CN" altLang="en-US" sz="2400" b="1" dirty="0">
              <a:latin typeface="宋体" panose="02010600030101010101" pitchFamily="2" charset="-122"/>
              <a:ea typeface="宋体" panose="02010600030101010101" pitchFamily="2" charset="-122"/>
              <a:cs typeface="宋体" panose="02010600030101010101" pitchFamily="2" charset="-122"/>
              <a:sym typeface="+mn-ea"/>
            </a:endParaRPr>
          </a:p>
          <a:p>
            <a:pPr marL="0" indent="0" algn="l"/>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本可写但于</a:t>
            </a:r>
            <a:r>
              <a:rPr lang="zh-CN" altLang="en-US" sz="2400" b="1" dirty="0">
                <a:latin typeface="Times New Roman" panose="02020603050405020304" charset="0"/>
                <a:ea typeface="Times New Roman" panose="02020603050405020304" charset="0"/>
                <a:cs typeface="Times New Roman" panose="02020603050405020304" charset="0"/>
                <a:sym typeface="+mn-ea"/>
              </a:rPr>
              <a:t>“</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意</a:t>
            </a:r>
            <a:r>
              <a:rPr lang="zh-CN" altLang="en-US" sz="2400" b="1" dirty="0">
                <a:latin typeface="Times New Roman" panose="02020603050405020304" charset="0"/>
                <a:ea typeface="Times New Roman" panose="02020603050405020304" charset="0"/>
                <a:cs typeface="Times New Roman" panose="02020603050405020304" charset="0"/>
                <a:sym typeface="+mn-ea"/>
              </a:rPr>
              <a:t>”</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并无多大意义的</a:t>
            </a:r>
            <a:r>
              <a:rPr lang="zh-CN" altLang="en-US" sz="2400" b="1" dirty="0">
                <a:latin typeface="Times New Roman" panose="02020603050405020304" charset="0"/>
                <a:ea typeface="Times New Roman" panose="02020603050405020304" charset="0"/>
                <a:cs typeface="Times New Roman" panose="02020603050405020304" charset="0"/>
                <a:sym typeface="+mn-ea"/>
              </a:rPr>
              <a:t>“</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形</a:t>
            </a:r>
            <a:r>
              <a:rPr lang="zh-CN" altLang="en-US" sz="2400" b="1" dirty="0">
                <a:latin typeface="Times New Roman" panose="02020603050405020304" charset="0"/>
                <a:ea typeface="Times New Roman" panose="02020603050405020304" charset="0"/>
                <a:cs typeface="Times New Roman" panose="02020603050405020304" charset="0"/>
                <a:sym typeface="+mn-ea"/>
              </a:rPr>
              <a:t>”</a:t>
            </a:r>
            <a:r>
              <a:rPr lang="en-US" altLang="zh-CN" sz="2400" b="1" dirty="0">
                <a:latin typeface="Times New Roman" panose="02020603050405020304" charset="0"/>
                <a:ea typeface="Times New Roman" panose="02020603050405020304" charset="0"/>
                <a:cs typeface="Times New Roman" panose="02020603050405020304" charset="0"/>
                <a:sym typeface="+mn-ea"/>
              </a:rPr>
              <a:t>,</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然而通读文章，却</a:t>
            </a:r>
            <a:endParaRPr lang="zh-CN" altLang="en-US" sz="2400" b="1" dirty="0">
              <a:latin typeface="宋体" panose="02010600030101010101" pitchFamily="2" charset="-122"/>
              <a:ea typeface="宋体" panose="02010600030101010101" pitchFamily="2" charset="-122"/>
              <a:cs typeface="宋体" panose="02010600030101010101" pitchFamily="2" charset="-122"/>
              <a:sym typeface="+mn-ea"/>
            </a:endParaRPr>
          </a:p>
          <a:p>
            <a:pPr marL="0" indent="0" algn="l"/>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又十分真切地感受它的存在。这种写法被古人称为</a:t>
            </a:r>
            <a:r>
              <a:rPr lang="zh-CN" altLang="en-US" sz="2400" b="1" dirty="0">
                <a:latin typeface="Times New Roman" panose="02020603050405020304" charset="0"/>
                <a:ea typeface="Times New Roman" panose="02020603050405020304" charset="0"/>
                <a:cs typeface="Times New Roman" panose="02020603050405020304" charset="0"/>
                <a:sym typeface="+mn-ea"/>
              </a:rPr>
              <a:t>“</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形虚而神凝</a:t>
            </a:r>
            <a:r>
              <a:rPr lang="zh-CN" altLang="en-US" sz="2400" b="1" dirty="0">
                <a:latin typeface="Times New Roman" panose="02020603050405020304" charset="0"/>
                <a:ea typeface="Times New Roman" panose="02020603050405020304" charset="0"/>
                <a:cs typeface="Times New Roman" panose="02020603050405020304" charset="0"/>
                <a:sym typeface="+mn-ea"/>
              </a:rPr>
              <a:t>”</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文本框 105"/>
          <p:cNvSpPr txBox="1"/>
          <p:nvPr/>
        </p:nvSpPr>
        <p:spPr>
          <a:xfrm>
            <a:off x="0" y="1484630"/>
            <a:ext cx="9144000" cy="2225040"/>
          </a:xfrm>
          <a:prstGeom prst="rect">
            <a:avLst/>
          </a:prstGeom>
          <a:noFill/>
          <a:ln w="9525">
            <a:noFill/>
            <a:miter/>
          </a:ln>
        </p:spPr>
        <p:txBody>
          <a:bodyPr wrap="square">
            <a:spAutoFit/>
          </a:bodyPr>
          <a:lstStyle/>
          <a:p>
            <a:pPr marL="0" indent="0" algn="l"/>
            <a:r>
              <a:rPr lang="zh-CN" altLang="en-US" sz="2800" b="1" u="none" dirty="0">
                <a:solidFill>
                  <a:srgbClr val="FF0000"/>
                </a:solidFill>
                <a:latin typeface="宋体" panose="02010600030101010101" pitchFamily="2" charset="-122"/>
                <a:ea typeface="宋体" panose="02010600030101010101" pitchFamily="2" charset="-122"/>
                <a:cs typeface="宋体" panose="02010600030101010101" pitchFamily="2" charset="-122"/>
              </a:rPr>
              <a:t>【名篇一得】苏轼</a:t>
            </a:r>
            <a:r>
              <a:rPr lang="en-US" altLang="zh-CN" sz="2800" b="1" u="none" dirty="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b="1" u="none" dirty="0">
                <a:solidFill>
                  <a:srgbClr val="FF0000"/>
                </a:solidFill>
                <a:latin typeface="宋体" panose="02010600030101010101" pitchFamily="2" charset="-122"/>
                <a:ea typeface="宋体" panose="02010600030101010101" pitchFamily="2" charset="-122"/>
                <a:cs typeface="宋体" panose="02010600030101010101" pitchFamily="2" charset="-122"/>
              </a:rPr>
              <a:t>记承天寺夜游</a:t>
            </a:r>
            <a:r>
              <a:rPr lang="en-US" altLang="zh-CN" sz="2800" b="1" u="none" dirty="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b="1" u="none" dirty="0">
                <a:solidFill>
                  <a:srgbClr val="FF0000"/>
                </a:solidFill>
                <a:latin typeface="宋体" panose="02010600030101010101" pitchFamily="2" charset="-122"/>
                <a:ea typeface="宋体" panose="02010600030101010101" pitchFamily="2" charset="-122"/>
                <a:cs typeface="宋体" panose="02010600030101010101" pitchFamily="2" charset="-122"/>
              </a:rPr>
              <a:t>中有关月色的描写：</a:t>
            </a:r>
            <a:r>
              <a:rPr lang="zh-CN" altLang="en-US" sz="2800" b="1" u="none" dirty="0">
                <a:solidFill>
                  <a:srgbClr val="FF0000"/>
                </a:solidFill>
                <a:latin typeface="Times New Roman" panose="02020603050405020304" charset="0"/>
                <a:ea typeface="Times New Roman" panose="02020603050405020304" charset="0"/>
                <a:cs typeface="Times New Roman" panose="02020603050405020304" charset="0"/>
              </a:rPr>
              <a:t>“</a:t>
            </a:r>
            <a:r>
              <a:rPr lang="zh-CN" altLang="en-US" sz="2800" b="1" u="none" dirty="0">
                <a:solidFill>
                  <a:srgbClr val="FF0000"/>
                </a:solidFill>
                <a:latin typeface="宋体" panose="02010600030101010101" pitchFamily="2" charset="-122"/>
                <a:ea typeface="宋体" panose="02010600030101010101" pitchFamily="2" charset="-122"/>
                <a:cs typeface="宋体" panose="02010600030101010101" pitchFamily="2" charset="-122"/>
              </a:rPr>
              <a:t>庭下如积水空明。水中藻荇交横，盖竹柏影也</a:t>
            </a:r>
            <a:r>
              <a:rPr lang="zh-CN" altLang="en-US" sz="2800" b="1" u="none" dirty="0">
                <a:solidFill>
                  <a:srgbClr val="FF0000"/>
                </a:solidFill>
                <a:latin typeface="Times New Roman" panose="02020603050405020304" charset="0"/>
                <a:ea typeface="Times New Roman" panose="02020603050405020304" charset="0"/>
                <a:cs typeface="Times New Roman" panose="02020603050405020304" charset="0"/>
              </a:rPr>
              <a:t>”</a:t>
            </a:r>
            <a:r>
              <a:rPr lang="zh-CN" altLang="en-US" sz="2800" b="1" u="none" dirty="0">
                <a:solidFill>
                  <a:srgbClr val="FF0000"/>
                </a:solidFill>
                <a:latin typeface="宋体" panose="02010600030101010101" pitchFamily="2" charset="-122"/>
                <a:ea typeface="宋体" panose="02010600030101010101" pitchFamily="2" charset="-122"/>
                <a:cs typeface="宋体" panose="02010600030101010101" pitchFamily="2" charset="-122"/>
              </a:rPr>
              <a:t>，写月而偏不言月，但</a:t>
            </a:r>
            <a:r>
              <a:rPr lang="zh-CN" altLang="en-US" sz="2800" b="1" u="none" dirty="0">
                <a:solidFill>
                  <a:srgbClr val="FF0000"/>
                </a:solidFill>
                <a:latin typeface="Times New Roman" panose="02020603050405020304" charset="0"/>
                <a:ea typeface="Times New Roman" panose="02020603050405020304" charset="0"/>
                <a:cs typeface="Times New Roman" panose="02020603050405020304" charset="0"/>
              </a:rPr>
              <a:t>“</a:t>
            </a:r>
            <a:r>
              <a:rPr lang="zh-CN" altLang="en-US" sz="2800" b="1" u="none" dirty="0">
                <a:solidFill>
                  <a:srgbClr val="FF0000"/>
                </a:solidFill>
                <a:latin typeface="宋体" panose="02010600030101010101" pitchFamily="2" charset="-122"/>
                <a:ea typeface="宋体" panose="02010600030101010101" pitchFamily="2" charset="-122"/>
                <a:cs typeface="宋体" panose="02010600030101010101" pitchFamily="2" charset="-122"/>
              </a:rPr>
              <a:t>积水空明</a:t>
            </a:r>
            <a:r>
              <a:rPr lang="zh-CN" altLang="en-US" sz="2800" b="1" u="none" dirty="0">
                <a:solidFill>
                  <a:srgbClr val="FF0000"/>
                </a:solidFill>
                <a:latin typeface="Times New Roman" panose="02020603050405020304" charset="0"/>
                <a:ea typeface="Times New Roman" panose="02020603050405020304" charset="0"/>
                <a:cs typeface="Times New Roman" panose="02020603050405020304" charset="0"/>
              </a:rPr>
              <a:t>”</a:t>
            </a:r>
            <a:r>
              <a:rPr lang="zh-CN" altLang="en-US" sz="2800" b="1" u="none" dirty="0">
                <a:solidFill>
                  <a:srgbClr val="FF0000"/>
                </a:solidFill>
                <a:latin typeface="宋体" panose="02010600030101010101" pitchFamily="2" charset="-122"/>
                <a:ea typeface="宋体" panose="02010600030101010101" pitchFamily="2" charset="-122"/>
                <a:cs typeface="宋体" panose="02010600030101010101" pitchFamily="2" charset="-122"/>
              </a:rPr>
              <a:t>比</a:t>
            </a:r>
            <a:r>
              <a:rPr lang="zh-CN" altLang="en-US" sz="2800" b="1" u="none" dirty="0">
                <a:solidFill>
                  <a:srgbClr val="FF0000"/>
                </a:solidFill>
                <a:latin typeface="Times New Roman" panose="02020603050405020304" charset="0"/>
                <a:ea typeface="Times New Roman" panose="02020603050405020304" charset="0"/>
                <a:cs typeface="Times New Roman" panose="02020603050405020304" charset="0"/>
              </a:rPr>
              <a:t>“</a:t>
            </a:r>
            <a:r>
              <a:rPr lang="zh-CN" altLang="en-US" sz="2800" b="1" u="none" dirty="0">
                <a:solidFill>
                  <a:srgbClr val="FF0000"/>
                </a:solidFill>
                <a:latin typeface="宋体" panose="02010600030101010101" pitchFamily="2" charset="-122"/>
                <a:ea typeface="宋体" panose="02010600030101010101" pitchFamily="2" charset="-122"/>
                <a:cs typeface="宋体" panose="02010600030101010101" pitchFamily="2" charset="-122"/>
              </a:rPr>
              <a:t>月色如霜</a:t>
            </a:r>
            <a:r>
              <a:rPr lang="zh-CN" altLang="en-US" sz="2800" b="1" u="none" dirty="0">
                <a:solidFill>
                  <a:srgbClr val="FF0000"/>
                </a:solidFill>
                <a:latin typeface="Times New Roman" panose="02020603050405020304" charset="0"/>
                <a:ea typeface="Times New Roman" panose="02020603050405020304" charset="0"/>
                <a:cs typeface="Times New Roman" panose="02020603050405020304" charset="0"/>
              </a:rPr>
              <a:t>”</a:t>
            </a:r>
            <a:r>
              <a:rPr lang="zh-CN" altLang="en-US" sz="2800" b="1" u="none" dirty="0">
                <a:solidFill>
                  <a:srgbClr val="FF0000"/>
                </a:solidFill>
                <a:latin typeface="宋体" panose="02010600030101010101" pitchFamily="2" charset="-122"/>
                <a:ea typeface="宋体" panose="02010600030101010101" pitchFamily="2" charset="-122"/>
                <a:cs typeface="宋体" panose="02010600030101010101" pitchFamily="2" charset="-122"/>
              </a:rPr>
              <a:t>之类的描写要更加清明澄澈，更加传神。</a:t>
            </a:r>
            <a:endParaRPr lang="zh-CN" altLang="en-US" sz="2800" b="1" u="none" dirty="0">
              <a:solidFill>
                <a:srgbClr val="FF0000"/>
              </a:solidFill>
              <a:latin typeface="宋体" panose="02010600030101010101" pitchFamily="2" charset="-122"/>
              <a:ea typeface="宋体" panose="02010600030101010101" pitchFamily="2" charset="-122"/>
              <a:cs typeface="宋体" panose="02010600030101010101" pitchFamily="2" charset="-122"/>
            </a:endParaRPr>
          </a:p>
          <a:p>
            <a:pPr marL="0" indent="0" algn="l"/>
            <a:endParaRPr lang="zh-CN" altLang="en-US" sz="2800" b="1" u="none" dirty="0">
              <a:solidFill>
                <a:srgbClr val="FF0000"/>
              </a:solidFill>
              <a:latin typeface="Times New Roman" panose="02020603050405020304" charset="0"/>
              <a:ea typeface="Times New Roman" panose="02020603050405020304" charset="0"/>
              <a:cs typeface="Times New Roman" panose="02020603050405020304"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文本框 105"/>
          <p:cNvSpPr txBox="1"/>
          <p:nvPr/>
        </p:nvSpPr>
        <p:spPr>
          <a:xfrm>
            <a:off x="0" y="188640"/>
            <a:ext cx="9144000" cy="3078480"/>
          </a:xfrm>
          <a:prstGeom prst="rect">
            <a:avLst/>
          </a:prstGeom>
          <a:noFill/>
          <a:ln w="9525">
            <a:noFill/>
            <a:miter/>
          </a:ln>
        </p:spPr>
        <p:txBody>
          <a:bodyPr wrap="square">
            <a:spAutoFit/>
          </a:bodyPr>
          <a:lstStyle/>
          <a:p>
            <a:pPr marL="0" indent="0" algn="l"/>
            <a:r>
              <a:rPr lang="zh-CN" altLang="en-US" sz="2800" b="1" u="none" dirty="0">
                <a:solidFill>
                  <a:srgbClr val="0000FF"/>
                </a:solidFill>
                <a:latin typeface="宋体" panose="02010600030101010101" pitchFamily="2" charset="-122"/>
                <a:ea typeface="宋体" panose="02010600030101010101" pitchFamily="2" charset="-122"/>
                <a:cs typeface="宋体" panose="02010600030101010101" pitchFamily="2" charset="-122"/>
              </a:rPr>
              <a:t>（五）显示过程动作化</a:t>
            </a:r>
            <a:endParaRPr lang="zh-CN" altLang="en-US" sz="2800" b="1" u="none" dirty="0">
              <a:solidFill>
                <a:srgbClr val="0000FF"/>
              </a:solidFill>
              <a:latin typeface="宋体" panose="02010600030101010101" pitchFamily="2" charset="-122"/>
              <a:ea typeface="宋体" panose="02010600030101010101" pitchFamily="2" charset="-122"/>
              <a:cs typeface="宋体" panose="02010600030101010101" pitchFamily="2" charset="-122"/>
            </a:endParaRPr>
          </a:p>
          <a:p>
            <a:pPr marL="0" indent="0" algn="l"/>
            <a:r>
              <a:rPr lang="zh-CN" altLang="en-US" sz="1050" b="0" u="none" dirty="0">
                <a:latin typeface="宋体" panose="02010600030101010101" pitchFamily="2" charset="-122"/>
                <a:ea typeface="宋体" panose="02010600030101010101" pitchFamily="2" charset="-122"/>
                <a:cs typeface="宋体" panose="02010600030101010101" pitchFamily="2" charset="-122"/>
              </a:rPr>
              <a:t>   </a:t>
            </a:r>
            <a:r>
              <a:rPr lang="zh-CN" altLang="en-US" sz="2400" b="1" u="none" dirty="0">
                <a:latin typeface="宋体" panose="02010600030101010101" pitchFamily="2" charset="-122"/>
                <a:ea typeface="宋体" panose="02010600030101010101" pitchFamily="2" charset="-122"/>
                <a:cs typeface="宋体" panose="02010600030101010101" pitchFamily="2" charset="-122"/>
              </a:rPr>
              <a:t>【方法指导】所谓动作细节描写，顾名思义，就是对人物细小的动作的描写。进一步讲，描写人物行动时，不仅要写出他在做什么，更要写出他在怎样做，特别是他</a:t>
            </a:r>
            <a:r>
              <a:rPr lang="zh-CN" altLang="en-US" sz="2400" b="1" u="none" dirty="0">
                <a:latin typeface="Times New Roman" panose="02020603050405020304" charset="0"/>
                <a:ea typeface="Times New Roman" panose="02020603050405020304" charset="0"/>
                <a:cs typeface="Times New Roman" panose="02020603050405020304" charset="0"/>
              </a:rPr>
              <a:t>“</a:t>
            </a:r>
            <a:r>
              <a:rPr lang="zh-CN" altLang="en-US" sz="2400" b="1" u="none" dirty="0">
                <a:latin typeface="宋体" panose="02010600030101010101" pitchFamily="2" charset="-122"/>
                <a:ea typeface="宋体" panose="02010600030101010101" pitchFamily="2" charset="-122"/>
                <a:cs typeface="宋体" panose="02010600030101010101" pitchFamily="2" charset="-122"/>
              </a:rPr>
              <a:t>怎样做</a:t>
            </a:r>
            <a:r>
              <a:rPr lang="zh-CN" altLang="en-US" sz="2400" b="1" u="none" dirty="0">
                <a:latin typeface="Times New Roman" panose="02020603050405020304" charset="0"/>
                <a:ea typeface="Times New Roman" panose="02020603050405020304" charset="0"/>
                <a:cs typeface="Times New Roman" panose="02020603050405020304" charset="0"/>
              </a:rPr>
              <a:t>”</a:t>
            </a:r>
            <a:r>
              <a:rPr lang="zh-CN" altLang="en-US" sz="2400" b="1" u="none" dirty="0">
                <a:latin typeface="宋体" panose="02010600030101010101" pitchFamily="2" charset="-122"/>
                <a:ea typeface="宋体" panose="02010600030101010101" pitchFamily="2" charset="-122"/>
                <a:cs typeface="宋体" panose="02010600030101010101" pitchFamily="2" charset="-122"/>
              </a:rPr>
              <a:t>时常被人忽略的细枝末节，即看似无关紧要的</a:t>
            </a:r>
            <a:r>
              <a:rPr lang="zh-CN" altLang="en-US" sz="2400" b="1" u="none" dirty="0">
                <a:latin typeface="Times New Roman" panose="02020603050405020304" charset="0"/>
                <a:ea typeface="Times New Roman" panose="02020603050405020304" charset="0"/>
                <a:cs typeface="Times New Roman" panose="02020603050405020304" charset="0"/>
              </a:rPr>
              <a:t>“</a:t>
            </a:r>
            <a:r>
              <a:rPr lang="zh-CN" altLang="en-US" sz="2400" b="1" u="none" dirty="0">
                <a:latin typeface="宋体" panose="02010600030101010101" pitchFamily="2" charset="-122"/>
                <a:ea typeface="宋体" panose="02010600030101010101" pitchFamily="2" charset="-122"/>
                <a:cs typeface="宋体" panose="02010600030101010101" pitchFamily="2" charset="-122"/>
              </a:rPr>
              <a:t>小动作</a:t>
            </a:r>
            <a:r>
              <a:rPr lang="zh-CN" altLang="en-US" sz="2400" b="1" u="none" dirty="0">
                <a:latin typeface="Times New Roman" panose="02020603050405020304" charset="0"/>
                <a:ea typeface="Times New Roman" panose="02020603050405020304" charset="0"/>
                <a:cs typeface="Times New Roman" panose="02020603050405020304" charset="0"/>
              </a:rPr>
              <a:t>”</a:t>
            </a:r>
            <a:r>
              <a:rPr lang="zh-CN" altLang="en-US" sz="2400" b="1" u="none" dirty="0">
                <a:latin typeface="宋体" panose="02010600030101010101" pitchFamily="2" charset="-122"/>
                <a:ea typeface="宋体" panose="02010600030101010101" pitchFamily="2" charset="-122"/>
                <a:cs typeface="宋体" panose="02010600030101010101" pitchFamily="2" charset="-122"/>
              </a:rPr>
              <a:t>，以此来突显人物的个性特征</a:t>
            </a:r>
            <a:r>
              <a:rPr lang="en-US" altLang="zh-CN" sz="2400" b="1" u="none" dirty="0">
                <a:latin typeface="Times New Roman" panose="02020603050405020304" charset="0"/>
                <a:ea typeface="Times New Roman" panose="02020603050405020304" charset="0"/>
                <a:cs typeface="Times New Roman" panose="02020603050405020304" charset="0"/>
              </a:rPr>
              <a:t>——</a:t>
            </a:r>
            <a:r>
              <a:rPr lang="zh-CN" altLang="en-US" sz="2400" b="1" u="none" dirty="0">
                <a:latin typeface="宋体" panose="02010600030101010101" pitchFamily="2" charset="-122"/>
                <a:ea typeface="宋体" panose="02010600030101010101" pitchFamily="2" charset="-122"/>
                <a:cs typeface="宋体" panose="02010600030101010101" pitchFamily="2" charset="-122"/>
              </a:rPr>
              <a:t>思想的、品格的、性格的、心理的以及习惯的，等等，就是</a:t>
            </a:r>
            <a:r>
              <a:rPr lang="zh-CN" altLang="en-US" sz="2400" b="1" u="none" dirty="0">
                <a:latin typeface="Times New Roman" panose="02020603050405020304" charset="0"/>
                <a:ea typeface="Times New Roman" panose="02020603050405020304" charset="0"/>
                <a:cs typeface="Times New Roman" panose="02020603050405020304" charset="0"/>
              </a:rPr>
              <a:t>“</a:t>
            </a:r>
            <a:r>
              <a:rPr lang="zh-CN" altLang="en-US" sz="2400" b="1" u="none" dirty="0">
                <a:latin typeface="宋体" panose="02010600030101010101" pitchFamily="2" charset="-122"/>
                <a:ea typeface="宋体" panose="02010600030101010101" pitchFamily="2" charset="-122"/>
                <a:cs typeface="宋体" panose="02010600030101010101" pitchFamily="2" charset="-122"/>
              </a:rPr>
              <a:t>于细微处见精神</a:t>
            </a:r>
            <a:r>
              <a:rPr lang="zh-CN" altLang="en-US" sz="2400" b="1" u="none" dirty="0">
                <a:latin typeface="Times New Roman" panose="02020603050405020304" charset="0"/>
                <a:ea typeface="Times New Roman" panose="02020603050405020304" charset="0"/>
                <a:cs typeface="Times New Roman" panose="02020603050405020304" charset="0"/>
              </a:rPr>
              <a:t>”。</a:t>
            </a:r>
            <a:endParaRPr lang="en-US" altLang="zh-CN" sz="2400" b="1" u="none" dirty="0">
              <a:latin typeface="Times New Roman" panose="02020603050405020304" charset="0"/>
              <a:ea typeface="Times New Roman" panose="02020603050405020304" charset="0"/>
              <a:cs typeface="Times New Roman" panose="02020603050405020304" charset="0"/>
            </a:endParaRPr>
          </a:p>
          <a:p>
            <a:pPr marL="0" indent="0" algn="l"/>
            <a:r>
              <a:rPr lang="zh-CN" altLang="en-US" sz="1050" b="0" u="none" dirty="0">
                <a:latin typeface="宋体" panose="02010600030101010101" pitchFamily="2" charset="-122"/>
                <a:ea typeface="宋体" panose="02010600030101010101" pitchFamily="2" charset="-122"/>
                <a:cs typeface="宋体" panose="02010600030101010101" pitchFamily="2" charset="-122"/>
              </a:rPr>
              <a:t>  </a:t>
            </a:r>
            <a:r>
              <a:rPr lang="zh-CN" altLang="en-US" sz="2400" b="1" u="none" dirty="0">
                <a:latin typeface="宋体" panose="02010600030101010101" pitchFamily="2" charset="-122"/>
                <a:ea typeface="宋体" panose="02010600030101010101" pitchFamily="2" charset="-122"/>
                <a:cs typeface="宋体" panose="02010600030101010101" pitchFamily="2" charset="-122"/>
              </a:rPr>
              <a:t> 【名篇一得】朱自清在</a:t>
            </a:r>
            <a:r>
              <a:rPr lang="en-US" altLang="zh-CN" sz="2400" b="1" u="none" dirty="0">
                <a:latin typeface="宋体" panose="02010600030101010101" pitchFamily="2" charset="-122"/>
                <a:ea typeface="宋体" panose="02010600030101010101" pitchFamily="2" charset="-122"/>
                <a:cs typeface="宋体" panose="02010600030101010101" pitchFamily="2" charset="-122"/>
              </a:rPr>
              <a:t>《</a:t>
            </a:r>
            <a:r>
              <a:rPr lang="zh-CN" altLang="en-US" sz="2400" b="1" u="none" dirty="0">
                <a:latin typeface="宋体" panose="02010600030101010101" pitchFamily="2" charset="-122"/>
                <a:ea typeface="宋体" panose="02010600030101010101" pitchFamily="2" charset="-122"/>
                <a:cs typeface="宋体" panose="02010600030101010101" pitchFamily="2" charset="-122"/>
              </a:rPr>
              <a:t>背影</a:t>
            </a:r>
            <a:r>
              <a:rPr lang="en-US" altLang="zh-CN" sz="2400" b="1" u="none" dirty="0">
                <a:latin typeface="宋体" panose="02010600030101010101" pitchFamily="2" charset="-122"/>
                <a:ea typeface="宋体" panose="02010600030101010101" pitchFamily="2" charset="-122"/>
                <a:cs typeface="宋体" panose="02010600030101010101" pitchFamily="2" charset="-122"/>
              </a:rPr>
              <a:t>》</a:t>
            </a:r>
            <a:r>
              <a:rPr lang="zh-CN" altLang="en-US" sz="2400" b="1" u="none" dirty="0">
                <a:latin typeface="楷体_GB2312" charset="0"/>
                <a:ea typeface="楷体_GB2312" charset="0"/>
                <a:cs typeface="楷体_GB2312" charset="0"/>
              </a:rPr>
              <a:t> </a:t>
            </a:r>
            <a:endParaRPr lang="zh-CN" altLang="en-US" sz="2400" b="1" dirty="0"/>
          </a:p>
        </p:txBody>
      </p:sp>
      <p:sp>
        <p:nvSpPr>
          <p:cNvPr id="2" name="文本框 1"/>
          <p:cNvSpPr txBox="1"/>
          <p:nvPr/>
        </p:nvSpPr>
        <p:spPr>
          <a:xfrm>
            <a:off x="0" y="3717032"/>
            <a:ext cx="9144000" cy="1200329"/>
          </a:xfrm>
          <a:prstGeom prst="rect">
            <a:avLst/>
          </a:prstGeom>
          <a:noFill/>
          <a:ln w="9525">
            <a:noFill/>
            <a:miter/>
          </a:ln>
        </p:spPr>
        <p:txBody>
          <a:bodyPr wrap="square">
            <a:spAutoFit/>
          </a:bodyPr>
          <a:lstStyle/>
          <a:p>
            <a:pPr marL="0" indent="0" algn="l"/>
            <a:r>
              <a:rPr lang="en-US" altLang="zh-CN" sz="2400" b="1" u="none" dirty="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b="1" u="none" dirty="0">
                <a:solidFill>
                  <a:srgbClr val="FF0000"/>
                </a:solidFill>
                <a:latin typeface="宋体" panose="02010600030101010101" pitchFamily="2" charset="-122"/>
                <a:ea typeface="宋体" panose="02010600030101010101" pitchFamily="2" charset="-122"/>
                <a:cs typeface="宋体" panose="02010600030101010101" pitchFamily="2" charset="-122"/>
              </a:rPr>
              <a:t>老舍先生的经验可以借鉴，他说，</a:t>
            </a:r>
            <a:r>
              <a:rPr lang="zh-CN" altLang="en-US" sz="2400" b="1" u="none" dirty="0">
                <a:solidFill>
                  <a:srgbClr val="FF0000"/>
                </a:solidFill>
                <a:latin typeface="Times New Roman" panose="02020603050405020304" charset="0"/>
                <a:ea typeface="Times New Roman" panose="02020603050405020304" charset="0"/>
                <a:cs typeface="Times New Roman" panose="02020603050405020304" charset="0"/>
              </a:rPr>
              <a:t>“</a:t>
            </a:r>
            <a:r>
              <a:rPr lang="zh-CN" altLang="en-US" sz="2400" b="1" u="none" dirty="0">
                <a:solidFill>
                  <a:srgbClr val="FF0000"/>
                </a:solidFill>
                <a:latin typeface="宋体" panose="02010600030101010101" pitchFamily="2" charset="-122"/>
                <a:ea typeface="宋体" panose="02010600030101010101" pitchFamily="2" charset="-122"/>
                <a:cs typeface="宋体" panose="02010600030101010101" pitchFamily="2" charset="-122"/>
              </a:rPr>
              <a:t>叙述不怕细致，而怕不生动；在细致处，要显出才华；文笔如放风筝，要飞起来，不可爬伏在地上；要有自己的想象，而且使读者的想象也活跃起来。</a:t>
            </a:r>
            <a:r>
              <a:rPr lang="zh-CN" altLang="en-US" sz="2400" b="1" u="none" dirty="0">
                <a:solidFill>
                  <a:srgbClr val="FF0000"/>
                </a:solidFill>
                <a:latin typeface="Times New Roman" panose="02020603050405020304" charset="0"/>
                <a:ea typeface="Times New Roman" panose="02020603050405020304" charset="0"/>
                <a:cs typeface="Times New Roman" panose="02020603050405020304" charset="0"/>
              </a:rPr>
              <a:t>”</a:t>
            </a:r>
            <a:endParaRPr lang="zh-CN" altLang="en-US" sz="2400" b="1" u="none" dirty="0">
              <a:solidFill>
                <a:srgbClr val="FF0000"/>
              </a:solidFill>
              <a:latin typeface="Times New Roman" panose="02020603050405020304" charset="0"/>
              <a:ea typeface="Times New Roman" panose="02020603050405020304" charset="0"/>
              <a:cs typeface="Times New Roman" panose="02020603050405020304"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文本框 105"/>
          <p:cNvSpPr txBox="1"/>
          <p:nvPr/>
        </p:nvSpPr>
        <p:spPr>
          <a:xfrm>
            <a:off x="0" y="260648"/>
            <a:ext cx="9144000" cy="2346960"/>
          </a:xfrm>
          <a:prstGeom prst="rect">
            <a:avLst/>
          </a:prstGeom>
          <a:noFill/>
          <a:ln w="9525">
            <a:noFill/>
            <a:miter/>
          </a:ln>
        </p:spPr>
        <p:txBody>
          <a:bodyPr wrap="square">
            <a:spAutoFit/>
          </a:bodyPr>
          <a:lstStyle/>
          <a:p>
            <a:pPr marL="0" indent="0" algn="l"/>
            <a:r>
              <a:rPr lang="zh-CN" altLang="en-US" sz="2800" b="1" u="none" dirty="0">
                <a:solidFill>
                  <a:srgbClr val="0000FF"/>
                </a:solidFill>
                <a:latin typeface="宋体" panose="02010600030101010101" pitchFamily="2" charset="-122"/>
                <a:ea typeface="宋体" panose="02010600030101010101" pitchFamily="2" charset="-122"/>
                <a:cs typeface="宋体" panose="02010600030101010101" pitchFamily="2" charset="-122"/>
              </a:rPr>
              <a:t>（六）心理描写多样化</a:t>
            </a:r>
            <a:endParaRPr lang="zh-CN" altLang="en-US" sz="2800" b="1" u="none" dirty="0">
              <a:solidFill>
                <a:srgbClr val="0000FF"/>
              </a:solidFill>
              <a:latin typeface="宋体" panose="02010600030101010101" pitchFamily="2" charset="-122"/>
              <a:ea typeface="宋体" panose="02010600030101010101" pitchFamily="2" charset="-122"/>
              <a:cs typeface="宋体" panose="02010600030101010101" pitchFamily="2" charset="-122"/>
            </a:endParaRPr>
          </a:p>
          <a:p>
            <a:pPr marL="0" indent="0" algn="l"/>
            <a:r>
              <a:rPr lang="zh-CN" altLang="en-US" sz="1050" b="0" u="none" dirty="0">
                <a:latin typeface="宋体" panose="02010600030101010101" pitchFamily="2" charset="-122"/>
                <a:ea typeface="宋体" panose="02010600030101010101" pitchFamily="2" charset="-122"/>
                <a:cs typeface="宋体" panose="02010600030101010101" pitchFamily="2" charset="-122"/>
              </a:rPr>
              <a:t>   </a:t>
            </a:r>
            <a:r>
              <a:rPr lang="zh-CN" altLang="en-US" sz="2400" b="1" u="none" dirty="0">
                <a:latin typeface="宋体" panose="02010600030101010101" pitchFamily="2" charset="-122"/>
                <a:ea typeface="宋体" panose="02010600030101010101" pitchFamily="2" charset="-122"/>
                <a:cs typeface="宋体" panose="02010600030101010101" pitchFamily="2" charset="-122"/>
              </a:rPr>
              <a:t>当代文艺评论家侯金镜先生说过：</a:t>
            </a:r>
            <a:r>
              <a:rPr lang="zh-CN" altLang="en-US" sz="2400" b="1" u="none" dirty="0">
                <a:latin typeface="Times New Roman" panose="02020603050405020304" charset="0"/>
                <a:ea typeface="Times New Roman" panose="02020603050405020304" charset="0"/>
                <a:cs typeface="Times New Roman" panose="02020603050405020304" charset="0"/>
              </a:rPr>
              <a:t>“</a:t>
            </a:r>
            <a:r>
              <a:rPr lang="zh-CN" altLang="en-US" sz="2400" b="1" u="none" dirty="0">
                <a:latin typeface="宋体" panose="02010600030101010101" pitchFamily="2" charset="-122"/>
                <a:ea typeface="宋体" panose="02010600030101010101" pitchFamily="2" charset="-122"/>
                <a:cs typeface="宋体" panose="02010600030101010101" pitchFamily="2" charset="-122"/>
              </a:rPr>
              <a:t>文学的目的不在于告诉人们生活中发生了些什么事情，而是告诉人们为什么发生了这样的事情，这就要揭示人的心理世界、感情世界，用以影响读者的心理世界和感情世界。</a:t>
            </a:r>
            <a:r>
              <a:rPr lang="zh-CN" altLang="en-US" sz="2400" b="1" u="none" dirty="0">
                <a:latin typeface="Times New Roman" panose="02020603050405020304" charset="0"/>
                <a:ea typeface="Times New Roman" panose="02020603050405020304" charset="0"/>
                <a:cs typeface="Times New Roman" panose="02020603050405020304" charset="0"/>
              </a:rPr>
              <a:t>”“</a:t>
            </a:r>
            <a:r>
              <a:rPr lang="zh-CN" altLang="en-US" sz="2400" b="1" u="none" dirty="0">
                <a:latin typeface="宋体" panose="02010600030101010101" pitchFamily="2" charset="-122"/>
                <a:ea typeface="宋体" panose="02010600030101010101" pitchFamily="2" charset="-122"/>
                <a:cs typeface="宋体" panose="02010600030101010101" pitchFamily="2" charset="-122"/>
              </a:rPr>
              <a:t>文学如果不能描写出人的心理活动，就没有文学。</a:t>
            </a:r>
            <a:r>
              <a:rPr lang="zh-CN" altLang="en-US" sz="2400" b="1" u="none" dirty="0">
                <a:latin typeface="Times New Roman" panose="02020603050405020304" charset="0"/>
                <a:ea typeface="Times New Roman" panose="02020603050405020304" charset="0"/>
                <a:cs typeface="Times New Roman" panose="02020603050405020304" charset="0"/>
              </a:rPr>
              <a:t>”</a:t>
            </a:r>
            <a:r>
              <a:rPr lang="zh-CN" altLang="en-US" sz="2400" b="1" u="none" dirty="0">
                <a:latin typeface="宋体" panose="02010600030101010101" pitchFamily="2" charset="-122"/>
                <a:ea typeface="宋体" panose="02010600030101010101" pitchFamily="2" charset="-122"/>
                <a:cs typeface="宋体" panose="02010600030101010101" pitchFamily="2" charset="-122"/>
              </a:rPr>
              <a:t>（</a:t>
            </a:r>
            <a:r>
              <a:rPr lang="en-US" altLang="zh-CN" sz="2400" b="1" u="none" dirty="0">
                <a:latin typeface="宋体" panose="02010600030101010101" pitchFamily="2" charset="-122"/>
                <a:ea typeface="宋体" panose="02010600030101010101" pitchFamily="2" charset="-122"/>
                <a:cs typeface="宋体" panose="02010600030101010101" pitchFamily="2" charset="-122"/>
              </a:rPr>
              <a:t>《</a:t>
            </a:r>
            <a:r>
              <a:rPr lang="zh-CN" altLang="en-US" sz="2400" b="1" u="none" dirty="0">
                <a:latin typeface="宋体" panose="02010600030101010101" pitchFamily="2" charset="-122"/>
                <a:ea typeface="宋体" panose="02010600030101010101" pitchFamily="2" charset="-122"/>
                <a:cs typeface="宋体" panose="02010600030101010101" pitchFamily="2" charset="-122"/>
              </a:rPr>
              <a:t>短篇小说琐谈</a:t>
            </a:r>
            <a:r>
              <a:rPr lang="en-US" altLang="zh-CN" sz="2400" b="1" u="none" dirty="0">
                <a:latin typeface="宋体" panose="02010600030101010101" pitchFamily="2" charset="-122"/>
                <a:ea typeface="宋体" panose="02010600030101010101" pitchFamily="2" charset="-122"/>
                <a:cs typeface="宋体" panose="02010600030101010101" pitchFamily="2" charset="-122"/>
              </a:rPr>
              <a:t>》</a:t>
            </a:r>
            <a:r>
              <a:rPr lang="zh-CN" altLang="en-US" sz="2400" b="1" u="none" dirty="0">
                <a:latin typeface="宋体" panose="02010600030101010101" pitchFamily="2" charset="-122"/>
                <a:ea typeface="宋体" panose="02010600030101010101" pitchFamily="2" charset="-122"/>
                <a:cs typeface="宋体" panose="02010600030101010101" pitchFamily="2" charset="-122"/>
              </a:rPr>
              <a:t>）</a:t>
            </a:r>
            <a:endParaRPr lang="zh-CN" altLang="en-US" sz="2400" b="1" dirty="0"/>
          </a:p>
        </p:txBody>
      </p:sp>
      <p:sp>
        <p:nvSpPr>
          <p:cNvPr id="2" name="文本框 1"/>
          <p:cNvSpPr txBox="1"/>
          <p:nvPr/>
        </p:nvSpPr>
        <p:spPr>
          <a:xfrm>
            <a:off x="0" y="2924944"/>
            <a:ext cx="9144000" cy="2651760"/>
          </a:xfrm>
          <a:prstGeom prst="rect">
            <a:avLst/>
          </a:prstGeom>
          <a:noFill/>
        </p:spPr>
        <p:txBody>
          <a:bodyPr wrap="square" rtlCol="0" anchor="t">
            <a:spAutoFit/>
          </a:bodyPr>
          <a:lstStyle/>
          <a:p>
            <a:pPr marL="0" indent="0" algn="l"/>
            <a:r>
              <a:rPr lang="zh-CN" altLang="en-US" sz="2400" b="1" dirty="0">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写好人物的心理活动，我们可以从以下几方面入手：心理描写就是将人物内心的</a:t>
            </a:r>
            <a:r>
              <a:rPr lang="zh-CN" altLang="en-US"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喜、怒、哀、惧、秘密和矛盾</a:t>
            </a:r>
            <a:r>
              <a:rPr lang="zh-CN" altLang="en-US" sz="2400" b="1" dirty="0">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，生动具体地呈现给读者。</a:t>
            </a:r>
            <a:endParaRPr lang="zh-CN" altLang="en-US" sz="2400" b="1" dirty="0">
              <a:solidFill>
                <a:srgbClr val="0000FF"/>
              </a:solidFill>
              <a:latin typeface="宋体" panose="02010600030101010101" pitchFamily="2" charset="-122"/>
              <a:ea typeface="宋体" panose="02010600030101010101" pitchFamily="2" charset="-122"/>
              <a:cs typeface="宋体" panose="02010600030101010101" pitchFamily="2" charset="-122"/>
              <a:sym typeface="+mn-ea"/>
            </a:endParaRPr>
          </a:p>
          <a:p>
            <a:pPr marL="0" indent="0" algn="l"/>
            <a:r>
              <a:rPr lang="zh-CN" altLang="en-US" sz="2400" b="1" dirty="0">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其方法大体可分为两大类。</a:t>
            </a:r>
            <a:endParaRPr lang="zh-CN" altLang="en-US" sz="2400" b="1" dirty="0">
              <a:solidFill>
                <a:srgbClr val="0000FF"/>
              </a:solidFill>
              <a:latin typeface="宋体" panose="02010600030101010101" pitchFamily="2" charset="-122"/>
              <a:ea typeface="宋体" panose="02010600030101010101" pitchFamily="2" charset="-122"/>
              <a:cs typeface="宋体" panose="02010600030101010101" pitchFamily="2" charset="-122"/>
              <a:sym typeface="+mn-ea"/>
            </a:endParaRPr>
          </a:p>
          <a:p>
            <a:pPr marL="0" indent="0" algn="l"/>
            <a:r>
              <a:rPr lang="zh-CN" altLang="en-US" sz="2400" b="1" dirty="0">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一类是</a:t>
            </a:r>
            <a:r>
              <a:rPr lang="zh-CN" altLang="en-US"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直接描写</a:t>
            </a:r>
            <a:r>
              <a:rPr lang="zh-CN" altLang="en-US" sz="2400" b="1" dirty="0">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，它包括：内心独白、梦境幻觉描写等；</a:t>
            </a:r>
            <a:endParaRPr lang="zh-CN" altLang="en-US" sz="2400" b="1" dirty="0">
              <a:solidFill>
                <a:srgbClr val="0000FF"/>
              </a:solidFill>
              <a:latin typeface="宋体" panose="02010600030101010101" pitchFamily="2" charset="-122"/>
              <a:ea typeface="宋体" panose="02010600030101010101" pitchFamily="2" charset="-122"/>
              <a:cs typeface="宋体" panose="02010600030101010101" pitchFamily="2" charset="-122"/>
              <a:sym typeface="+mn-ea"/>
            </a:endParaRPr>
          </a:p>
          <a:p>
            <a:pPr marL="0" indent="0" algn="l"/>
            <a:r>
              <a:rPr lang="zh-CN" altLang="en-US" sz="2400" b="1" dirty="0">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另一类是</a:t>
            </a:r>
            <a:r>
              <a:rPr lang="zh-CN" altLang="en-US"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间接描写</a:t>
            </a:r>
            <a:r>
              <a:rPr lang="zh-CN" altLang="en-US" sz="2400" b="1" dirty="0">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，它可借助人物的外貌（神态）、语言、动作、环境等描写来刻画人物的心理。</a:t>
            </a:r>
            <a:endParaRPr lang="zh-CN" altLang="en-US" sz="2400" b="1" dirty="0">
              <a:solidFill>
                <a:srgbClr val="0000F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文本框 105"/>
          <p:cNvSpPr txBox="1"/>
          <p:nvPr/>
        </p:nvSpPr>
        <p:spPr>
          <a:xfrm>
            <a:off x="251460" y="1844675"/>
            <a:ext cx="8528685" cy="3017520"/>
          </a:xfrm>
          <a:prstGeom prst="rect">
            <a:avLst/>
          </a:prstGeom>
          <a:solidFill>
            <a:srgbClr val="FFFFFF"/>
          </a:solidFill>
          <a:ln w="9525" cap="flat" cmpd="sng">
            <a:solidFill>
              <a:srgbClr val="000000"/>
            </a:solidFill>
            <a:prstDash val="solid"/>
            <a:headEnd type="none" w="med" len="med"/>
            <a:tailEnd type="none" w="med" len="med"/>
          </a:ln>
        </p:spPr>
        <p:txBody>
          <a:bodyPr wrap="square">
            <a:spAutoFit/>
          </a:bodyPr>
          <a:lstStyle/>
          <a:p>
            <a:pPr marL="0" indent="0" algn="l"/>
            <a:r>
              <a:rPr lang="en-US" altLang="zh-CN" sz="2800" b="1" u="none">
                <a:solidFill>
                  <a:srgbClr val="0000FF"/>
                </a:solidFill>
                <a:latin typeface="Times New Roman" panose="02020603050405020304" charset="0"/>
                <a:ea typeface="Times New Roman" panose="02020603050405020304" charset="0"/>
                <a:cs typeface="Times New Roman" panose="02020603050405020304" charset="0"/>
              </a:rPr>
              <a:t>1.</a:t>
            </a:r>
            <a:r>
              <a:rPr lang="zh-CN" altLang="en-US" sz="2800" b="1" u="none">
                <a:solidFill>
                  <a:srgbClr val="0000FF"/>
                </a:solidFill>
                <a:latin typeface="宋体" panose="02010600030101010101" pitchFamily="2" charset="-122"/>
                <a:ea typeface="宋体" panose="02010600030101010101" pitchFamily="2" charset="-122"/>
                <a:cs typeface="宋体" panose="02010600030101010101" pitchFamily="2" charset="-122"/>
              </a:rPr>
              <a:t>内心独白式，就是自己对自己讲的无声的话。</a:t>
            </a:r>
            <a:endParaRPr lang="zh-CN" altLang="en-US" sz="2800" b="1" u="none">
              <a:solidFill>
                <a:srgbClr val="0000FF"/>
              </a:solidFill>
              <a:latin typeface="宋体" panose="02010600030101010101" pitchFamily="2" charset="-122"/>
              <a:ea typeface="宋体" panose="02010600030101010101" pitchFamily="2" charset="-122"/>
              <a:cs typeface="宋体" panose="02010600030101010101" pitchFamily="2" charset="-122"/>
            </a:endParaRPr>
          </a:p>
          <a:p>
            <a:pPr marL="0" indent="0" algn="l"/>
            <a:r>
              <a:rPr lang="zh-CN" altLang="en-US" sz="2800" b="1" u="none">
                <a:solidFill>
                  <a:srgbClr val="0000FF"/>
                </a:solidFill>
                <a:latin typeface="宋体" panose="02010600030101010101" pitchFamily="2" charset="-122"/>
                <a:ea typeface="宋体" panose="02010600030101010101" pitchFamily="2" charset="-122"/>
                <a:cs typeface="宋体" panose="02010600030101010101" pitchFamily="2" charset="-122"/>
              </a:rPr>
              <a:t>    </a:t>
            </a:r>
            <a:r>
              <a:rPr lang="zh-CN" altLang="en-US" sz="2800" b="1" u="none">
                <a:solidFill>
                  <a:schemeClr val="tx1"/>
                </a:solidFill>
                <a:latin typeface="楷体" panose="02010609060101010101" charset="-122"/>
                <a:ea typeface="楷体" panose="02010609060101010101" charset="-122"/>
                <a:cs typeface="宋体" panose="02010600030101010101" pitchFamily="2" charset="-122"/>
              </a:rPr>
              <a:t>人在不同的心理状态下会对自己讲不同的话，这不同的话就能反映人物不同的心理状态。把特定状态下自己对自己讲的话详尽地描写下来就能生动地表现出人物的心理。</a:t>
            </a:r>
            <a:endParaRPr lang="zh-CN" altLang="en-US" sz="2800" b="1" u="none">
              <a:solidFill>
                <a:schemeClr val="tx1"/>
              </a:solidFill>
              <a:latin typeface="楷体" panose="02010609060101010101" charset="-122"/>
              <a:ea typeface="楷体" panose="02010609060101010101" charset="-122"/>
              <a:cs typeface="宋体" panose="02010600030101010101" pitchFamily="2" charset="-122"/>
            </a:endParaRPr>
          </a:p>
          <a:p>
            <a:pPr marL="0" indent="0" algn="l"/>
            <a:endParaRPr lang="zh-CN" altLang="en-US" sz="2800" b="1" u="none">
              <a:solidFill>
                <a:schemeClr val="tx1"/>
              </a:solidFill>
              <a:latin typeface="楷体" panose="02010609060101010101" charset="-122"/>
              <a:ea typeface="楷体" panose="02010609060101010101" charset="-122"/>
              <a:cs typeface="宋体" panose="02010600030101010101" pitchFamily="2" charset="-122"/>
            </a:endParaRPr>
          </a:p>
          <a:p>
            <a:pPr marL="0" indent="0" algn="l"/>
            <a:r>
              <a:rPr lang="zh-CN" altLang="en-US" sz="2400" b="1" u="none">
                <a:solidFill>
                  <a:srgbClr val="0000FF"/>
                </a:solidFill>
                <a:latin typeface="宋体" panose="02010600030101010101" pitchFamily="2" charset="-122"/>
                <a:ea typeface="宋体" panose="02010600030101010101" pitchFamily="2" charset="-122"/>
                <a:cs typeface="宋体" panose="02010600030101010101" pitchFamily="2" charset="-122"/>
              </a:rPr>
              <a:t>名篇一得：《最后一课》</a:t>
            </a:r>
            <a:r>
              <a:rPr lang="en-US" altLang="zh-CN" sz="2400" b="1" u="none">
                <a:solidFill>
                  <a:srgbClr val="0000FF"/>
                </a:solidFill>
                <a:latin typeface="宋体" panose="02010600030101010101" pitchFamily="2" charset="-122"/>
                <a:ea typeface="宋体" panose="02010600030101010101" pitchFamily="2" charset="-122"/>
                <a:cs typeface="宋体" panose="02010600030101010101" pitchFamily="2" charset="-122"/>
              </a:rPr>
              <a:t>《</a:t>
            </a:r>
            <a:r>
              <a:rPr lang="zh-CN" altLang="en-US" sz="2400" b="1" u="none">
                <a:solidFill>
                  <a:srgbClr val="0000FF"/>
                </a:solidFill>
                <a:latin typeface="宋体" panose="02010600030101010101" pitchFamily="2" charset="-122"/>
                <a:ea typeface="宋体" panose="02010600030101010101" pitchFamily="2" charset="-122"/>
                <a:cs typeface="宋体" panose="02010600030101010101" pitchFamily="2" charset="-122"/>
              </a:rPr>
              <a:t>背影</a:t>
            </a:r>
            <a:r>
              <a:rPr lang="en-US" altLang="zh-CN" sz="2400" b="1" u="none">
                <a:solidFill>
                  <a:srgbClr val="0000FF"/>
                </a:solidFill>
                <a:latin typeface="宋体" panose="02010600030101010101" pitchFamily="2" charset="-122"/>
                <a:ea typeface="宋体" panose="02010600030101010101" pitchFamily="2" charset="-122"/>
                <a:cs typeface="宋体" panose="02010600030101010101" pitchFamily="2" charset="-122"/>
              </a:rPr>
              <a:t>》</a:t>
            </a:r>
            <a:endParaRPr lang="en-US" altLang="zh-CN" sz="2400" b="1" u="none">
              <a:solidFill>
                <a:srgbClr val="0000FF"/>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107950" y="332105"/>
            <a:ext cx="6583680" cy="944880"/>
          </a:xfrm>
          <a:prstGeom prst="rect">
            <a:avLst/>
          </a:prstGeom>
          <a:noFill/>
        </p:spPr>
        <p:txBody>
          <a:bodyPr wrap="none" rtlCol="0" anchor="t">
            <a:spAutoFit/>
          </a:bodyPr>
          <a:lstStyle/>
          <a:p>
            <a:pPr marL="0" indent="0" algn="l"/>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心理的直接描写：心理剖析、内心独白、</a:t>
            </a:r>
            <a:endPar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a:p>
            <a:pPr marL="0" indent="0" algn="l"/>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情绪直感、梦境幻觉</a:t>
            </a:r>
            <a:endPar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8847"/>
            <a:ext cx="9144000" cy="6509474"/>
          </a:xfrm>
          <a:prstGeom prst="rect">
            <a:avLst/>
          </a:prstGeom>
        </p:spPr>
        <p:txBody>
          <a:bodyPr wrap="square">
            <a:spAutoFit/>
          </a:bodyPr>
          <a:lstStyle/>
          <a:p>
            <a:r>
              <a:rPr lang="en-US" sz="2800" b="1" dirty="0" smtClean="0">
                <a:solidFill>
                  <a:srgbClr val="006600"/>
                </a:solidFill>
              </a:rPr>
              <a:t>（1）</a:t>
            </a:r>
            <a:r>
              <a:rPr lang="zh-CN" altLang="en-US" sz="2800" b="1" dirty="0" smtClean="0">
                <a:solidFill>
                  <a:srgbClr val="006600"/>
                </a:solidFill>
              </a:rPr>
              <a:t>反复追问</a:t>
            </a:r>
            <a:r>
              <a:rPr lang="zh-CN" altLang="en-US" sz="2000" b="1" dirty="0" smtClean="0"/>
              <a:t>（反</a:t>
            </a:r>
            <a:r>
              <a:rPr lang="zh-CN" altLang="en-US" sz="2000" b="1" dirty="0"/>
              <a:t>复追问</a:t>
            </a:r>
            <a:r>
              <a:rPr lang="en-US" altLang="zh-CN" sz="2000" b="1" dirty="0"/>
              <a:t>,</a:t>
            </a:r>
            <a:r>
              <a:rPr lang="zh-CN" altLang="en-US" sz="2000" b="1" dirty="0"/>
              <a:t>确定方向</a:t>
            </a:r>
            <a:r>
              <a:rPr lang="en-US" altLang="zh-CN" sz="2000" b="1" dirty="0" smtClean="0"/>
              <a:t>)          </a:t>
            </a:r>
            <a:endParaRPr lang="en-US" altLang="zh-CN" sz="2000" b="1" dirty="0" smtClean="0"/>
          </a:p>
          <a:p>
            <a:pPr>
              <a:spcAft>
                <a:spcPts val="600"/>
              </a:spcAft>
            </a:pPr>
            <a:r>
              <a:rPr lang="en-US" altLang="zh-CN" sz="2000" b="1" dirty="0" smtClean="0"/>
              <a:t>《</a:t>
            </a:r>
            <a:r>
              <a:rPr lang="zh-CN" altLang="en-US" sz="2000" b="1" dirty="0" smtClean="0"/>
              <a:t>那声音常在我心田</a:t>
            </a:r>
            <a:r>
              <a:rPr lang="en-US" altLang="zh-CN" sz="2000" b="1" dirty="0" smtClean="0"/>
              <a:t>》</a:t>
            </a:r>
            <a:r>
              <a:rPr lang="en-US" sz="2000" b="1" dirty="0" smtClean="0"/>
              <a:t>        《</a:t>
            </a:r>
            <a:r>
              <a:rPr lang="zh-CN" altLang="en-US" sz="2000" b="1" dirty="0" smtClean="0"/>
              <a:t>挥挥手，出发</a:t>
            </a:r>
            <a:r>
              <a:rPr lang="en-US" sz="2000" b="1" dirty="0" smtClean="0"/>
              <a:t>》</a:t>
            </a:r>
            <a:endParaRPr lang="zh-CN" altLang="en-US" sz="2000" b="1" dirty="0" smtClean="0"/>
          </a:p>
          <a:p>
            <a:r>
              <a:rPr lang="zh-CN" altLang="en-US" sz="2400" b="1" dirty="0" smtClean="0"/>
              <a:t>确定人物：</a:t>
            </a:r>
            <a:r>
              <a:rPr lang="zh-CN" altLang="en-US" sz="2400" dirty="0" smtClean="0"/>
              <a:t>谁的声音？</a:t>
            </a:r>
            <a:r>
              <a:rPr lang="en-US" sz="2400" b="1" dirty="0" smtClean="0"/>
              <a:t> </a:t>
            </a:r>
            <a:endParaRPr lang="en-US" sz="2400" b="1" dirty="0" smtClean="0"/>
          </a:p>
          <a:p>
            <a:r>
              <a:rPr lang="zh-CN" altLang="en-US" sz="2400" b="1" dirty="0" smtClean="0"/>
              <a:t>确定内容：</a:t>
            </a:r>
            <a:r>
              <a:rPr lang="zh-CN" altLang="en-US" sz="2400" dirty="0" smtClean="0"/>
              <a:t>什么声音？ </a:t>
            </a:r>
            <a:endParaRPr lang="en-US" altLang="zh-CN" sz="2400" dirty="0" smtClean="0"/>
          </a:p>
          <a:p>
            <a:r>
              <a:rPr lang="zh-CN" altLang="en-US" sz="2400" b="1" dirty="0" smtClean="0"/>
              <a:t>确定过程：</a:t>
            </a:r>
            <a:r>
              <a:rPr lang="zh-CN" altLang="en-US" sz="2400" dirty="0" smtClean="0"/>
              <a:t>什么时间、地点、起因、经过、结果</a:t>
            </a:r>
            <a:endParaRPr lang="zh-CN" altLang="en-US" sz="2400" dirty="0" smtClean="0"/>
          </a:p>
          <a:p>
            <a:r>
              <a:rPr lang="zh-CN" altLang="en-US" sz="2400" b="1" dirty="0" smtClean="0"/>
              <a:t>确定中心：</a:t>
            </a:r>
            <a:r>
              <a:rPr lang="zh-CN" altLang="en-US" sz="2400" dirty="0" smtClean="0"/>
              <a:t>我想表现什么情或理？对我有什么影响？我从中有什么</a:t>
            </a:r>
            <a:endParaRPr lang="en-US" altLang="zh-CN" sz="2400" dirty="0" smtClean="0"/>
          </a:p>
          <a:p>
            <a:r>
              <a:rPr lang="en-US" altLang="zh-CN" sz="2400" dirty="0"/>
              <a:t> </a:t>
            </a:r>
            <a:r>
              <a:rPr lang="en-US" altLang="zh-CN" sz="2400" dirty="0" smtClean="0"/>
              <a:t>                   </a:t>
            </a:r>
            <a:r>
              <a:rPr lang="zh-CN" altLang="en-US" sz="2400" dirty="0" smtClean="0"/>
              <a:t>   感受？</a:t>
            </a:r>
            <a:endParaRPr lang="zh-CN" altLang="en-US" sz="2400" dirty="0" smtClean="0"/>
          </a:p>
          <a:p>
            <a:r>
              <a:rPr lang="zh-CN" altLang="en-US" sz="2400" b="1" dirty="0" smtClean="0"/>
              <a:t>确定结构：</a:t>
            </a:r>
            <a:r>
              <a:rPr lang="zh-CN" altLang="en-US" sz="2400" dirty="0" smtClean="0"/>
              <a:t>我想用什么顺序来写？重点放在什么地方？</a:t>
            </a:r>
            <a:endParaRPr lang="zh-CN" altLang="en-US" sz="2400" dirty="0" smtClean="0"/>
          </a:p>
          <a:p>
            <a:endParaRPr lang="en-US" b="1" dirty="0" smtClean="0"/>
          </a:p>
          <a:p>
            <a:r>
              <a:rPr lang="en-US" sz="2800" b="1" dirty="0" smtClean="0">
                <a:solidFill>
                  <a:srgbClr val="006600"/>
                </a:solidFill>
              </a:rPr>
              <a:t>（2）</a:t>
            </a:r>
            <a:r>
              <a:rPr lang="zh-CN" altLang="en-US" sz="2800" b="1" dirty="0" smtClean="0">
                <a:solidFill>
                  <a:srgbClr val="006600"/>
                </a:solidFill>
              </a:rPr>
              <a:t> 信</a:t>
            </a:r>
            <a:r>
              <a:rPr lang="zh-CN" altLang="en-US" sz="2800" b="1" dirty="0">
                <a:solidFill>
                  <a:srgbClr val="006600"/>
                </a:solidFill>
              </a:rPr>
              <a:t>息增</a:t>
            </a:r>
            <a:r>
              <a:rPr lang="zh-CN" altLang="en-US" sz="2800" b="1" dirty="0" smtClean="0">
                <a:solidFill>
                  <a:srgbClr val="006600"/>
                </a:solidFill>
              </a:rPr>
              <a:t>补</a:t>
            </a:r>
            <a:r>
              <a:rPr lang="zh-CN" altLang="en-US" sz="2000" b="1" dirty="0" smtClean="0"/>
              <a:t>（</a:t>
            </a:r>
            <a:r>
              <a:rPr lang="zh-CN" altLang="en-US" sz="2000" b="1" dirty="0"/>
              <a:t>添加因素，化大为小）</a:t>
            </a:r>
            <a:r>
              <a:rPr lang="en-US" sz="2000" dirty="0"/>
              <a:t>    </a:t>
            </a:r>
            <a:endParaRPr lang="en-US" sz="2000" dirty="0" smtClean="0"/>
          </a:p>
          <a:p>
            <a:pPr>
              <a:spcAft>
                <a:spcPts val="600"/>
              </a:spcAft>
            </a:pPr>
            <a:r>
              <a:rPr lang="en-US" altLang="zh-CN" sz="2000" b="1" dirty="0" smtClean="0"/>
              <a:t>《</a:t>
            </a:r>
            <a:r>
              <a:rPr lang="zh-CN" altLang="en-US" sz="2000" b="1" dirty="0" smtClean="0"/>
              <a:t>喜</a:t>
            </a:r>
            <a:r>
              <a:rPr lang="zh-CN" altLang="en-US" sz="2000" b="1" dirty="0"/>
              <a:t>欢</a:t>
            </a:r>
            <a:r>
              <a:rPr lang="en-US" sz="2000" b="1" dirty="0"/>
              <a:t> </a:t>
            </a:r>
            <a:r>
              <a:rPr lang="en-US" sz="2000" b="1" dirty="0" smtClean="0"/>
              <a:t>》          《</a:t>
            </a:r>
            <a:r>
              <a:rPr lang="zh-CN" altLang="en-US" sz="2000" b="1" dirty="0" smtClean="0"/>
              <a:t>这</a:t>
            </a:r>
            <a:r>
              <a:rPr lang="zh-CN" altLang="en-US" sz="2000" b="1" dirty="0"/>
              <a:t>，是一种修</a:t>
            </a:r>
            <a:r>
              <a:rPr lang="zh-CN" altLang="en-US" sz="2000" b="1" dirty="0" smtClean="0"/>
              <a:t>养</a:t>
            </a:r>
            <a:r>
              <a:rPr lang="en-US" altLang="zh-CN" sz="2000" b="1" dirty="0" smtClean="0"/>
              <a:t>》</a:t>
            </a:r>
            <a:r>
              <a:rPr lang="en-US" sz="2000" b="1" dirty="0" smtClean="0"/>
              <a:t>           《</a:t>
            </a:r>
            <a:r>
              <a:rPr lang="zh-CN" altLang="en-US" sz="2000" b="1" dirty="0" smtClean="0"/>
              <a:t>风景</a:t>
            </a:r>
            <a:r>
              <a:rPr lang="en-US" altLang="zh-CN" sz="2000" b="1" dirty="0" smtClean="0"/>
              <a:t>》</a:t>
            </a:r>
            <a:r>
              <a:rPr lang="en-US" sz="2000" b="1" dirty="0" smtClean="0"/>
              <a:t>          《</a:t>
            </a:r>
            <a:r>
              <a:rPr lang="zh-CN" altLang="en-US" sz="2000" b="1" dirty="0" smtClean="0"/>
              <a:t>从</a:t>
            </a:r>
            <a:r>
              <a:rPr lang="zh-CN" altLang="en-US" sz="2000" b="1" dirty="0"/>
              <a:t>未走</a:t>
            </a:r>
            <a:r>
              <a:rPr lang="zh-CN" altLang="en-US" sz="2000" b="1" dirty="0" smtClean="0"/>
              <a:t>远</a:t>
            </a:r>
            <a:r>
              <a:rPr lang="en-US" altLang="zh-CN" sz="2000" b="1" dirty="0" smtClean="0"/>
              <a:t>》</a:t>
            </a:r>
            <a:endParaRPr lang="zh-CN" altLang="en-US" sz="2000" b="1" dirty="0"/>
          </a:p>
          <a:p>
            <a:r>
              <a:rPr lang="zh-CN" altLang="en-US" sz="2400" dirty="0" smtClean="0"/>
              <a:t>为</a:t>
            </a:r>
            <a:r>
              <a:rPr lang="zh-CN" altLang="en-US" sz="2400" dirty="0"/>
              <a:t>幸福让路</a:t>
            </a:r>
            <a:r>
              <a:rPr lang="en-US" sz="2400" dirty="0"/>
              <a:t>  </a:t>
            </a:r>
            <a:r>
              <a:rPr lang="en-US" sz="2400" dirty="0" smtClean="0"/>
              <a:t>              </a:t>
            </a:r>
            <a:r>
              <a:rPr lang="zh-CN" altLang="en-US" sz="2400" dirty="0" smtClean="0"/>
              <a:t>为</a:t>
            </a:r>
            <a:r>
              <a:rPr lang="zh-CN" altLang="en-US" sz="2400" dirty="0"/>
              <a:t>爱让路</a:t>
            </a:r>
            <a:r>
              <a:rPr lang="en-US" sz="2400" dirty="0"/>
              <a:t>  </a:t>
            </a:r>
            <a:r>
              <a:rPr lang="en-US" sz="2400" dirty="0" smtClean="0"/>
              <a:t>              </a:t>
            </a:r>
            <a:r>
              <a:rPr lang="zh-CN" altLang="en-US" sz="2400" dirty="0"/>
              <a:t>为明天让路</a:t>
            </a:r>
            <a:r>
              <a:rPr lang="en-US" sz="2400" dirty="0"/>
              <a:t>  </a:t>
            </a:r>
            <a:endParaRPr lang="en-US" sz="2400" dirty="0" smtClean="0"/>
          </a:p>
          <a:p>
            <a:r>
              <a:rPr lang="en-US" sz="2400" dirty="0" smtClean="0"/>
              <a:t> </a:t>
            </a:r>
            <a:endParaRPr lang="zh-CN" altLang="en-US" sz="2400" dirty="0"/>
          </a:p>
          <a:p>
            <a:r>
              <a:rPr lang="en-US" sz="2800" b="1" dirty="0" smtClean="0">
                <a:solidFill>
                  <a:srgbClr val="006600"/>
                </a:solidFill>
              </a:rPr>
              <a:t>（3）</a:t>
            </a:r>
            <a:r>
              <a:rPr lang="zh-CN" altLang="en-US" sz="2800" b="1" dirty="0" smtClean="0">
                <a:solidFill>
                  <a:srgbClr val="006600"/>
                </a:solidFill>
              </a:rPr>
              <a:t>题</a:t>
            </a:r>
            <a:r>
              <a:rPr lang="zh-CN" altLang="en-US" sz="2800" b="1" dirty="0">
                <a:solidFill>
                  <a:srgbClr val="006600"/>
                </a:solidFill>
              </a:rPr>
              <a:t>意引</a:t>
            </a:r>
            <a:r>
              <a:rPr lang="zh-CN" altLang="en-US" sz="2800" b="1" dirty="0" smtClean="0">
                <a:solidFill>
                  <a:srgbClr val="006600"/>
                </a:solidFill>
              </a:rPr>
              <a:t>申</a:t>
            </a:r>
            <a:r>
              <a:rPr lang="zh-CN" altLang="en-US" sz="2000" b="1" dirty="0" smtClean="0"/>
              <a:t>（</a:t>
            </a:r>
            <a:r>
              <a:rPr lang="zh-CN" altLang="en-US" sz="2000" b="1" dirty="0"/>
              <a:t>通过联想，深化题目）</a:t>
            </a:r>
            <a:r>
              <a:rPr lang="en-US" sz="2000" dirty="0"/>
              <a:t>   </a:t>
            </a:r>
            <a:endParaRPr lang="en-US" sz="2000" dirty="0" smtClean="0"/>
          </a:p>
          <a:p>
            <a:pPr>
              <a:spcAft>
                <a:spcPts val="600"/>
              </a:spcAft>
            </a:pPr>
            <a:r>
              <a:rPr lang="en-US" altLang="zh-CN" sz="2000" b="1" dirty="0" smtClean="0"/>
              <a:t>《</a:t>
            </a:r>
            <a:r>
              <a:rPr lang="zh-CN" altLang="en-US" sz="2000" b="1" dirty="0"/>
              <a:t>同在一个屋檐下</a:t>
            </a:r>
            <a:r>
              <a:rPr lang="en-US" altLang="zh-CN" sz="2000" b="1" dirty="0" smtClean="0"/>
              <a:t>》         《</a:t>
            </a:r>
            <a:r>
              <a:rPr lang="zh-CN" altLang="en-US" sz="2000" b="1" dirty="0"/>
              <a:t>让路</a:t>
            </a:r>
            <a:r>
              <a:rPr lang="en-US" altLang="zh-CN" sz="2000" b="1" dirty="0"/>
              <a:t>》</a:t>
            </a:r>
            <a:r>
              <a:rPr lang="en-US" sz="2000" b="1" dirty="0"/>
              <a:t> </a:t>
            </a:r>
            <a:r>
              <a:rPr lang="en-US" sz="2000" b="1" dirty="0" smtClean="0"/>
              <a:t>           《</a:t>
            </a:r>
            <a:r>
              <a:rPr lang="zh-CN" altLang="en-US" sz="2000" b="1" dirty="0" smtClean="0"/>
              <a:t>星</a:t>
            </a:r>
            <a:r>
              <a:rPr lang="zh-CN" altLang="en-US" sz="2000" b="1" dirty="0"/>
              <a:t>星与太</a:t>
            </a:r>
            <a:r>
              <a:rPr lang="zh-CN" altLang="en-US" sz="2000" b="1" dirty="0" smtClean="0"/>
              <a:t>阳</a:t>
            </a:r>
            <a:r>
              <a:rPr lang="en-US" altLang="zh-CN" sz="2000" b="1" dirty="0" smtClean="0"/>
              <a:t>》</a:t>
            </a:r>
            <a:endParaRPr lang="zh-CN" altLang="en-US" sz="2000" b="1" dirty="0"/>
          </a:p>
          <a:p>
            <a:r>
              <a:rPr lang="zh-CN" altLang="en-US" sz="2400" dirty="0"/>
              <a:t>“让路”明指道路，也可以理解为做出让步、牺牲</a:t>
            </a:r>
            <a:endParaRPr lang="zh-CN" altLang="en-US" sz="2400" dirty="0"/>
          </a:p>
          <a:p>
            <a:r>
              <a:rPr lang="zh-CN" altLang="en-US" sz="2400" dirty="0"/>
              <a:t>让路要讲究方法</a:t>
            </a:r>
            <a:r>
              <a:rPr lang="en-US" sz="2400" dirty="0"/>
              <a:t>   </a:t>
            </a:r>
            <a:r>
              <a:rPr lang="zh-CN" altLang="en-US" sz="2400" dirty="0"/>
              <a:t>让路使我们更宽容</a:t>
            </a:r>
            <a:endParaRPr lang="zh-CN" altLang="en-US" sz="2400"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文本框 106"/>
          <p:cNvSpPr txBox="1"/>
          <p:nvPr/>
        </p:nvSpPr>
        <p:spPr>
          <a:xfrm>
            <a:off x="0" y="0"/>
            <a:ext cx="9144000" cy="5324535"/>
          </a:xfrm>
          <a:prstGeom prst="rect">
            <a:avLst/>
          </a:prstGeom>
          <a:noFill/>
          <a:ln w="9525">
            <a:noFill/>
            <a:miter/>
          </a:ln>
        </p:spPr>
        <p:txBody>
          <a:bodyPr wrap="square">
            <a:spAutoFit/>
          </a:bodyPr>
          <a:lstStyle/>
          <a:p>
            <a:pPr marL="0" indent="0" algn="l"/>
            <a:r>
              <a:rPr lang="en-US" altLang="zh-CN" sz="2800" b="1" u="none" dirty="0">
                <a:solidFill>
                  <a:srgbClr val="0000FF"/>
                </a:solidFill>
                <a:latin typeface="Times New Roman" panose="02020603050405020304" charset="0"/>
                <a:ea typeface="Times New Roman" panose="02020603050405020304" charset="0"/>
                <a:cs typeface="Times New Roman" panose="02020603050405020304" charset="0"/>
              </a:rPr>
              <a:t>2. </a:t>
            </a:r>
            <a:r>
              <a:rPr lang="zh-CN" altLang="en-US" sz="2800" b="1" u="none" dirty="0">
                <a:solidFill>
                  <a:srgbClr val="0000FF"/>
                </a:solidFill>
                <a:latin typeface="宋体" panose="02010600030101010101" pitchFamily="2" charset="-122"/>
                <a:ea typeface="宋体" panose="02010600030101010101" pitchFamily="2" charset="-122"/>
                <a:cs typeface="宋体" panose="02010600030101010101" pitchFamily="2" charset="-122"/>
              </a:rPr>
              <a:t>梦境、幻觉式</a:t>
            </a:r>
            <a:endParaRPr lang="zh-CN" altLang="en-US" sz="2800" b="1" u="none" dirty="0">
              <a:solidFill>
                <a:srgbClr val="0000FF"/>
              </a:solidFill>
              <a:latin typeface="宋体" panose="02010600030101010101" pitchFamily="2" charset="-122"/>
              <a:ea typeface="宋体" panose="02010600030101010101" pitchFamily="2" charset="-122"/>
              <a:cs typeface="宋体" panose="02010600030101010101" pitchFamily="2" charset="-122"/>
            </a:endParaRPr>
          </a:p>
          <a:p>
            <a:pPr marL="0" indent="0" algn="l"/>
            <a:r>
              <a:rPr lang="zh-CN" altLang="en-US" sz="2400" b="0" u="none" dirty="0">
                <a:latin typeface="宋体" panose="02010600030101010101" pitchFamily="2" charset="-122"/>
                <a:ea typeface="宋体" panose="02010600030101010101" pitchFamily="2" charset="-122"/>
                <a:cs typeface="宋体" panose="02010600030101010101" pitchFamily="2" charset="-122"/>
              </a:rPr>
              <a:t>   </a:t>
            </a:r>
            <a:r>
              <a:rPr lang="zh-CN" altLang="en-US" sz="2400" b="1" u="none" dirty="0">
                <a:latin typeface="宋体" panose="02010600030101010101" pitchFamily="2" charset="-122"/>
                <a:ea typeface="宋体" panose="02010600030101010101" pitchFamily="2" charset="-122"/>
                <a:cs typeface="宋体" panose="02010600030101010101" pitchFamily="2" charset="-122"/>
              </a:rPr>
              <a:t> 梦境、幻觉是现实生活的曲折反映，是思想意识的变形图画。幻觉是人在极度紧张的状态下，眼前或耳边会有虚幻的画面或声音，其内容往往是自己最怕看到或听到的，把这些详细地描绘下来，就能十分准确地表现人物的内心世界，揭示文章的主题。因而描写梦境和幻觉实在是透视人物心灵隐秘的一条通道，一条捷径，它是人物内心的最好写照。</a:t>
            </a:r>
            <a:r>
              <a:rPr lang="zh-CN" altLang="en-US" sz="2400" b="1" u="none" dirty="0">
                <a:latin typeface="Times New Roman" panose="02020603050405020304" charset="0"/>
                <a:ea typeface="Times New Roman" panose="02020603050405020304" charset="0"/>
                <a:cs typeface="Times New Roman" panose="02020603050405020304" charset="0"/>
              </a:rPr>
              <a:t> </a:t>
            </a:r>
            <a:r>
              <a:rPr lang="zh-CN" altLang="en-US" sz="2400" b="0" u="none" dirty="0">
                <a:latin typeface="Times New Roman" panose="02020603050405020304" charset="0"/>
                <a:ea typeface="Times New Roman" panose="02020603050405020304" charset="0"/>
                <a:cs typeface="Times New Roman" panose="02020603050405020304" charset="0"/>
              </a:rPr>
              <a:t>                        </a:t>
            </a:r>
            <a:endParaRPr lang="zh-CN" altLang="en-US" sz="2400" b="0" u="none" dirty="0">
              <a:latin typeface="宋体" panose="02010600030101010101" pitchFamily="2" charset="-122"/>
              <a:ea typeface="宋体" panose="02010600030101010101" pitchFamily="2" charset="-122"/>
              <a:cs typeface="宋体" panose="02010600030101010101" pitchFamily="2" charset="-122"/>
            </a:endParaRPr>
          </a:p>
          <a:p>
            <a:endParaRPr lang="zh-CN" altLang="en-US" sz="2400" b="0" u="none" dirty="0">
              <a:latin typeface="宋体" panose="02010600030101010101" pitchFamily="2" charset="-122"/>
              <a:ea typeface="宋体" panose="02010600030101010101" pitchFamily="2" charset="-122"/>
              <a:cs typeface="宋体" panose="02010600030101010101" pitchFamily="2" charset="-122"/>
            </a:endParaRPr>
          </a:p>
          <a:p>
            <a:r>
              <a:rPr lang="zh-CN" altLang="en-US" sz="2400" b="0" u="none" dirty="0">
                <a:latin typeface="宋体" panose="02010600030101010101" pitchFamily="2" charset="-122"/>
                <a:ea typeface="宋体" panose="02010600030101010101" pitchFamily="2" charset="-122"/>
                <a:cs typeface="宋体" panose="02010600030101010101" pitchFamily="2" charset="-122"/>
              </a:rPr>
              <a:t>【名篇一得】</a:t>
            </a:r>
            <a:endParaRPr lang="zh-CN" altLang="en-US" sz="2400" b="0" u="none" dirty="0">
              <a:latin typeface="宋体" panose="02010600030101010101" pitchFamily="2" charset="-122"/>
              <a:ea typeface="宋体" panose="02010600030101010101" pitchFamily="2" charset="-122"/>
              <a:cs typeface="宋体" panose="02010600030101010101" pitchFamily="2" charset="-122"/>
            </a:endParaRPr>
          </a:p>
          <a:p>
            <a:pPr marL="0" indent="0" algn="l"/>
            <a:r>
              <a:rPr lang="en-US" altLang="zh-CN" sz="2400" b="1" u="none" dirty="0">
                <a:latin typeface="宋体" panose="02010600030101010101" pitchFamily="2" charset="-122"/>
                <a:ea typeface="宋体" panose="02010600030101010101" pitchFamily="2" charset="-122"/>
                <a:cs typeface="宋体" panose="02010600030101010101" pitchFamily="2" charset="-122"/>
              </a:rPr>
              <a:t>《</a:t>
            </a:r>
            <a:r>
              <a:rPr lang="zh-CN" altLang="en-US" sz="2400" b="1" u="none" dirty="0">
                <a:latin typeface="宋体" panose="02010600030101010101" pitchFamily="2" charset="-122"/>
                <a:ea typeface="宋体" panose="02010600030101010101" pitchFamily="2" charset="-122"/>
                <a:cs typeface="宋体" panose="02010600030101010101" pitchFamily="2" charset="-122"/>
              </a:rPr>
              <a:t>藤野先生</a:t>
            </a:r>
            <a:r>
              <a:rPr lang="en-US" altLang="zh-CN" sz="2400" b="1" u="none" dirty="0">
                <a:latin typeface="宋体" panose="02010600030101010101" pitchFamily="2" charset="-122"/>
                <a:ea typeface="宋体" panose="02010600030101010101" pitchFamily="2" charset="-122"/>
                <a:cs typeface="宋体" panose="02010600030101010101" pitchFamily="2" charset="-122"/>
              </a:rPr>
              <a:t>》</a:t>
            </a:r>
            <a:r>
              <a:rPr lang="zh-CN" altLang="en-US" sz="2400" b="1" u="none" dirty="0">
                <a:latin typeface="宋体" panose="02010600030101010101" pitchFamily="2" charset="-122"/>
                <a:ea typeface="宋体" panose="02010600030101010101" pitchFamily="2" charset="-122"/>
                <a:cs typeface="宋体" panose="02010600030101010101" pitchFamily="2" charset="-122"/>
              </a:rPr>
              <a:t>一文的结尾：“每当夜间疲倦，正想偷懒时，仰面在灯光中瞥见他黑瘦的面貌，似乎正要说出抑扬顿挫的话来，便使我忽又良心发现，而且增加勇气了，于是点上一枝烟，再继续写些为‘正人君子’之流所深恶痛疾的文字。”鲁迅先生通过幻觉，描绘出自己对先生的无比思念和无限敬仰之情。</a:t>
            </a:r>
            <a:endParaRPr lang="zh-CN" altLang="en-US" sz="2400" b="1"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55650" y="1052195"/>
            <a:ext cx="5770880" cy="2773680"/>
          </a:xfrm>
          <a:prstGeom prst="rect">
            <a:avLst/>
          </a:prstGeom>
          <a:noFill/>
        </p:spPr>
        <p:txBody>
          <a:bodyPr wrap="none" rtlCol="0" anchor="t">
            <a:spAutoFit/>
          </a:bodyPr>
          <a:lstStyle/>
          <a:p>
            <a:pPr marL="0" indent="0" algn="l"/>
            <a:r>
              <a:rPr lang="zh-CN" altLang="en-US" sz="4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间接心理描写：表情、</a:t>
            </a:r>
            <a:endParaRPr lang="zh-CN" altLang="en-US" sz="4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a:p>
            <a:pPr marL="0" indent="0" algn="l"/>
            <a:r>
              <a:rPr lang="zh-CN" altLang="en-US" sz="4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动作、</a:t>
            </a:r>
            <a:endParaRPr lang="zh-CN" altLang="en-US" sz="4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a:p>
            <a:pPr marL="0" indent="0" algn="l"/>
            <a:r>
              <a:rPr lang="zh-CN" altLang="en-US" sz="4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语言、</a:t>
            </a:r>
            <a:endParaRPr lang="zh-CN" altLang="en-US" sz="4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a:p>
            <a:pPr marL="0" indent="0" algn="l"/>
            <a:r>
              <a:rPr lang="zh-CN" altLang="en-US" sz="4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景物。</a:t>
            </a:r>
            <a:endParaRPr lang="zh-CN" altLang="en-US" sz="4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b="-22000"/>
          </a:stretch>
        </a:blipFill>
        <a:effectLst/>
      </p:bgPr>
    </p:bg>
    <p:spTree>
      <p:nvGrpSpPr>
        <p:cNvPr id="1" name=""/>
        <p:cNvGrpSpPr/>
        <p:nvPr/>
      </p:nvGrpSpPr>
      <p:grpSpPr>
        <a:xfrm>
          <a:off x="0" y="0"/>
          <a:ext cx="0" cy="0"/>
          <a:chOff x="0" y="0"/>
          <a:chExt cx="0" cy="0"/>
        </a:xfrm>
      </p:grpSpPr>
      <p:sp>
        <p:nvSpPr>
          <p:cNvPr id="107" name="文本框 106"/>
          <p:cNvSpPr txBox="1"/>
          <p:nvPr/>
        </p:nvSpPr>
        <p:spPr>
          <a:xfrm>
            <a:off x="0" y="0"/>
            <a:ext cx="8669020" cy="6492240"/>
          </a:xfrm>
          <a:prstGeom prst="rect">
            <a:avLst/>
          </a:prstGeom>
          <a:noFill/>
          <a:ln w="9525">
            <a:noFill/>
            <a:miter/>
          </a:ln>
        </p:spPr>
        <p:txBody>
          <a:bodyPr wrap="square">
            <a:spAutoFit/>
          </a:bodyPr>
          <a:lstStyle/>
          <a:p>
            <a:pPr marL="0" indent="0" algn="l"/>
            <a:r>
              <a:rPr lang="en-US" altLang="zh-CN" sz="2800" b="1" u="none" dirty="0">
                <a:solidFill>
                  <a:srgbClr val="FF0000"/>
                </a:solidFill>
                <a:latin typeface="Times New Roman" panose="02020603050405020304" charset="0"/>
                <a:ea typeface="Times New Roman" panose="02020603050405020304" charset="0"/>
                <a:cs typeface="Times New Roman" panose="02020603050405020304" charset="0"/>
              </a:rPr>
              <a:t>1</a:t>
            </a:r>
            <a:r>
              <a:rPr lang="zh-CN" altLang="en-US" sz="2800" b="1" u="none" dirty="0">
                <a:solidFill>
                  <a:srgbClr val="FF0000"/>
                </a:solidFill>
                <a:latin typeface="Times New Roman" panose="02020603050405020304" charset="0"/>
                <a:ea typeface="宋体" panose="02010600030101010101" pitchFamily="2" charset="-122"/>
                <a:cs typeface="Times New Roman" panose="02020603050405020304" charset="0"/>
              </a:rPr>
              <a:t>、</a:t>
            </a:r>
            <a:r>
              <a:rPr lang="zh-CN" altLang="en-US" sz="2800" b="1" u="none" dirty="0">
                <a:solidFill>
                  <a:srgbClr val="FF0000"/>
                </a:solidFill>
                <a:latin typeface="宋体" panose="02010600030101010101" pitchFamily="2" charset="-122"/>
                <a:ea typeface="宋体" panose="02010600030101010101" pitchFamily="2" charset="-122"/>
                <a:cs typeface="宋体" panose="02010600030101010101" pitchFamily="2" charset="-122"/>
              </a:rPr>
              <a:t>神态表现式。</a:t>
            </a:r>
            <a:endParaRPr lang="zh-CN" altLang="en-US" sz="2800" b="1" u="none" dirty="0">
              <a:solidFill>
                <a:srgbClr val="FF0000"/>
              </a:solidFill>
              <a:latin typeface="宋体" panose="02010600030101010101" pitchFamily="2" charset="-122"/>
              <a:ea typeface="宋体" panose="02010600030101010101" pitchFamily="2" charset="-122"/>
              <a:cs typeface="宋体" panose="02010600030101010101" pitchFamily="2" charset="-122"/>
            </a:endParaRPr>
          </a:p>
          <a:p>
            <a:pPr marL="0" indent="0" algn="l"/>
            <a:r>
              <a:rPr lang="en-US" altLang="zh-CN" sz="2800" b="1" u="none" dirty="0">
                <a:solidFill>
                  <a:srgbClr val="FF0000"/>
                </a:solidFill>
                <a:latin typeface="Times New Roman" panose="02020603050405020304" charset="0"/>
                <a:ea typeface="Times New Roman" panose="02020603050405020304" charset="0"/>
                <a:cs typeface="Times New Roman" panose="02020603050405020304" charset="0"/>
              </a:rPr>
              <a:t>2</a:t>
            </a:r>
            <a:r>
              <a:rPr lang="zh-CN" altLang="en-US" sz="2800" b="1" u="none" dirty="0">
                <a:solidFill>
                  <a:srgbClr val="FF0000"/>
                </a:solidFill>
                <a:latin typeface="Times New Roman" panose="02020603050405020304" charset="0"/>
                <a:ea typeface="宋体" panose="02010600030101010101" pitchFamily="2" charset="-122"/>
                <a:cs typeface="Times New Roman" panose="02020603050405020304" charset="0"/>
              </a:rPr>
              <a:t>、</a:t>
            </a:r>
            <a:r>
              <a:rPr lang="zh-CN" altLang="en-US" sz="2800" b="1" u="none" dirty="0">
                <a:solidFill>
                  <a:srgbClr val="FF0000"/>
                </a:solidFill>
                <a:latin typeface="宋体" panose="02010600030101010101" pitchFamily="2" charset="-122"/>
                <a:ea typeface="宋体" panose="02010600030101010101" pitchFamily="2" charset="-122"/>
                <a:cs typeface="宋体" panose="02010600030101010101" pitchFamily="2" charset="-122"/>
              </a:rPr>
              <a:t>语言表现式。</a:t>
            </a:r>
            <a:r>
              <a:rPr lang="zh-CN" altLang="en-US" sz="2800" b="1" u="none" dirty="0">
                <a:latin typeface="宋体" panose="02010600030101010101" pitchFamily="2" charset="-122"/>
                <a:ea typeface="宋体" panose="02010600030101010101" pitchFamily="2" charset="-122"/>
                <a:cs typeface="宋体" panose="02010600030101010101" pitchFamily="2" charset="-122"/>
              </a:rPr>
              <a:t>古语云：“言为心声。”人物在不同的场合说出不同的话，恰恰透露出人物真实的内心。</a:t>
            </a:r>
            <a:endParaRPr lang="zh-CN" altLang="en-US" sz="2800" b="1" u="none" dirty="0">
              <a:latin typeface="宋体" panose="02010600030101010101" pitchFamily="2" charset="-122"/>
              <a:ea typeface="宋体" panose="02010600030101010101" pitchFamily="2" charset="-122"/>
              <a:cs typeface="宋体" panose="02010600030101010101" pitchFamily="2" charset="-122"/>
            </a:endParaRPr>
          </a:p>
          <a:p>
            <a:pPr marL="0" indent="0" algn="l"/>
            <a:r>
              <a:rPr lang="en-US" altLang="zh-CN" sz="2800" b="1" u="none" dirty="0">
                <a:solidFill>
                  <a:srgbClr val="FF0000"/>
                </a:solidFill>
                <a:latin typeface="Times New Roman" panose="02020603050405020304" charset="0"/>
                <a:ea typeface="Times New Roman" panose="02020603050405020304" charset="0"/>
                <a:cs typeface="Times New Roman" panose="02020603050405020304" charset="0"/>
              </a:rPr>
              <a:t>3</a:t>
            </a:r>
            <a:r>
              <a:rPr lang="zh-CN" altLang="en-US" sz="2800" b="1" u="none" dirty="0">
                <a:solidFill>
                  <a:srgbClr val="FF0000"/>
                </a:solidFill>
                <a:latin typeface="宋体" panose="02010600030101010101" pitchFamily="2" charset="-122"/>
                <a:ea typeface="宋体" panose="02010600030101010101" pitchFamily="2" charset="-122"/>
                <a:cs typeface="宋体" panose="02010600030101010101" pitchFamily="2" charset="-122"/>
              </a:rPr>
              <a:t>、动作表现法。</a:t>
            </a:r>
            <a:r>
              <a:rPr lang="zh-CN" altLang="en-US" sz="2800" b="1" u="none" dirty="0">
                <a:latin typeface="Times New Roman" panose="02020603050405020304" charset="0"/>
                <a:ea typeface="Times New Roman" panose="02020603050405020304" charset="0"/>
                <a:cs typeface="Times New Roman" panose="02020603050405020304" charset="0"/>
              </a:rPr>
              <a:t>    </a:t>
            </a:r>
            <a:r>
              <a:rPr lang="zh-CN" altLang="en-US" sz="2800" b="1" u="none" dirty="0">
                <a:latin typeface="宋体" panose="02010600030101010101" pitchFamily="2" charset="-122"/>
                <a:ea typeface="宋体" panose="02010600030101010101" pitchFamily="2" charset="-122"/>
                <a:cs typeface="宋体" panose="02010600030101010101" pitchFamily="2" charset="-122"/>
              </a:rPr>
              <a:t>俄国短篇小说之王契诃夫说：“最好还是避免描写人物的精神状态，应当尽力使得人物的精神状态能够从他的行动中表现明白。”人物的一举一动，都是人物内心世界的外在体现。刻画得好，往往能从侧面表现人物的心理活动。</a:t>
            </a:r>
            <a:endParaRPr lang="zh-CN" altLang="en-US" sz="2800" b="1" u="none" dirty="0">
              <a:latin typeface="Times New Roman" panose="02020603050405020304" charset="0"/>
              <a:ea typeface="Times New Roman" panose="02020603050405020304" charset="0"/>
              <a:cs typeface="Times New Roman" panose="02020603050405020304" charset="0"/>
            </a:endParaRPr>
          </a:p>
          <a:p>
            <a:pPr marL="0" indent="0" algn="l"/>
            <a:r>
              <a:rPr lang="en-US" altLang="zh-CN" sz="2800" b="1" u="none" dirty="0">
                <a:solidFill>
                  <a:srgbClr val="FF0000"/>
                </a:solidFill>
                <a:latin typeface="Times New Roman" panose="02020603050405020304" charset="0"/>
                <a:ea typeface="Times New Roman" panose="02020603050405020304" charset="0"/>
                <a:cs typeface="Times New Roman" panose="02020603050405020304" charset="0"/>
              </a:rPr>
              <a:t>4</a:t>
            </a:r>
            <a:r>
              <a:rPr lang="zh-CN" altLang="en-US" sz="2800" b="1" u="none" dirty="0">
                <a:solidFill>
                  <a:srgbClr val="FF0000"/>
                </a:solidFill>
                <a:latin typeface="宋体" panose="02010600030101010101" pitchFamily="2" charset="-122"/>
                <a:ea typeface="宋体" panose="02010600030101010101" pitchFamily="2" charset="-122"/>
                <a:cs typeface="宋体" panose="02010600030101010101" pitchFamily="2" charset="-122"/>
              </a:rPr>
              <a:t>、神态、语言、动作表现心理。</a:t>
            </a:r>
            <a:endParaRPr lang="zh-CN" altLang="en-US" sz="2800" b="1" u="none" dirty="0">
              <a:solidFill>
                <a:srgbClr val="FF0000"/>
              </a:solidFill>
              <a:latin typeface="宋体" panose="02010600030101010101" pitchFamily="2" charset="-122"/>
              <a:ea typeface="宋体" panose="02010600030101010101" pitchFamily="2" charset="-122"/>
              <a:cs typeface="宋体" panose="02010600030101010101" pitchFamily="2" charset="-122"/>
            </a:endParaRPr>
          </a:p>
          <a:p>
            <a:pPr marL="0" indent="0" algn="l"/>
            <a:r>
              <a:rPr lang="en-US" altLang="zh-CN" sz="2800" b="1" u="none" dirty="0">
                <a:solidFill>
                  <a:srgbClr val="FF0000"/>
                </a:solidFill>
                <a:latin typeface="Times New Roman" panose="02020603050405020304" charset="0"/>
                <a:ea typeface="Times New Roman" panose="02020603050405020304" charset="0"/>
                <a:cs typeface="Times New Roman" panose="02020603050405020304" charset="0"/>
              </a:rPr>
              <a:t>5</a:t>
            </a:r>
            <a:r>
              <a:rPr lang="zh-CN" altLang="en-US" sz="2800" b="1" u="none" dirty="0">
                <a:solidFill>
                  <a:srgbClr val="FF0000"/>
                </a:solidFill>
                <a:latin typeface="Times New Roman" panose="02020603050405020304" charset="0"/>
                <a:ea typeface="宋体" panose="02010600030101010101" pitchFamily="2" charset="-122"/>
                <a:cs typeface="Times New Roman" panose="02020603050405020304" charset="0"/>
              </a:rPr>
              <a:t>、</a:t>
            </a:r>
            <a:r>
              <a:rPr lang="zh-CN" altLang="en-US" sz="2800" b="1" u="none" dirty="0">
                <a:solidFill>
                  <a:srgbClr val="FF0000"/>
                </a:solidFill>
                <a:latin typeface="宋体" panose="02010600030101010101" pitchFamily="2" charset="-122"/>
                <a:ea typeface="宋体" panose="02010600030101010101" pitchFamily="2" charset="-122"/>
                <a:cs typeface="宋体" panose="02010600030101010101" pitchFamily="2" charset="-122"/>
              </a:rPr>
              <a:t>环境衬托式。</a:t>
            </a:r>
            <a:r>
              <a:rPr lang="zh-CN" altLang="en-US" sz="2800" b="1" u="none" dirty="0">
                <a:latin typeface="宋体" panose="02010600030101010101" pitchFamily="2" charset="-122"/>
                <a:ea typeface="宋体" panose="02010600030101010101" pitchFamily="2" charset="-122"/>
                <a:cs typeface="宋体" panose="02010600030101010101" pitchFamily="2" charset="-122"/>
              </a:rPr>
              <a:t>“一切景话皆情语”，一个人在不同的心情时看相同的景物，会产生不同的感受，因此人的眼睛能根据自己的心情选择景物，把这些经过眼睛选择过的在特定感受笼罩下的景物描写下来就能充分地表现人物的精神状态。</a:t>
            </a:r>
            <a:endParaRPr lang="zh-CN" altLang="en-US" sz="2800" b="1" u="none" dirty="0">
              <a:latin typeface="宋体" panose="02010600030101010101" pitchFamily="2" charset="-122"/>
              <a:ea typeface="宋体" panose="02010600030101010101" pitchFamily="2" charset="-122"/>
              <a:cs typeface="宋体" panose="02010600030101010101" pitchFamily="2" charset="-122"/>
            </a:endParaRPr>
          </a:p>
          <a:p>
            <a:endParaRPr lang="zh-CN" altLang="en-US" sz="2800" b="1"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0"/>
            <a:ext cx="9144000" cy="3385542"/>
          </a:xfrm>
          <a:prstGeom prst="rect">
            <a:avLst/>
          </a:prstGeom>
          <a:noFill/>
        </p:spPr>
        <p:txBody>
          <a:bodyPr wrap="square" rtlCol="0" anchor="t">
            <a:spAutoFit/>
          </a:bodyPr>
          <a:lstStyle/>
          <a:p>
            <a:r>
              <a:rPr lang="zh-CN" altLang="en-US" sz="2800" b="1" dirty="0">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（七）共性特征个性化</a:t>
            </a:r>
            <a:endParaRPr lang="zh-CN" altLang="en-US" sz="2800" b="1" dirty="0">
              <a:solidFill>
                <a:srgbClr val="0000FF"/>
              </a:solidFill>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800" b="1" dirty="0">
                <a:latin typeface="宋体" panose="02010600030101010101" pitchFamily="2" charset="-122"/>
                <a:ea typeface="宋体" panose="02010600030101010101" pitchFamily="2" charset="-122"/>
                <a:cs typeface="宋体" panose="02010600030101010101" pitchFamily="2" charset="-122"/>
                <a:sym typeface="+mn-ea"/>
              </a:rPr>
              <a:t>【方法指导】</a:t>
            </a:r>
            <a:endParaRPr lang="zh-CN" altLang="en-US" sz="2800" b="1" dirty="0">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800" b="1" dirty="0">
                <a:latin typeface="宋体" panose="02010600030101010101" pitchFamily="2" charset="-122"/>
                <a:ea typeface="宋体" panose="02010600030101010101" pitchFamily="2" charset="-122"/>
                <a:cs typeface="宋体" panose="02010600030101010101" pitchFamily="2" charset="-122"/>
                <a:sym typeface="+mn-ea"/>
              </a:rPr>
              <a:t>鲁迅在</a:t>
            </a:r>
            <a:r>
              <a:rPr lang="en-US"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dirty="0">
                <a:latin typeface="宋体" panose="02010600030101010101" pitchFamily="2" charset="-122"/>
                <a:ea typeface="宋体" panose="02010600030101010101" pitchFamily="2" charset="-122"/>
                <a:cs typeface="宋体" panose="02010600030101010101" pitchFamily="2" charset="-122"/>
                <a:sym typeface="+mn-ea"/>
              </a:rPr>
              <a:t>给董永舒</a:t>
            </a:r>
            <a:r>
              <a:rPr lang="en-US"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dirty="0">
                <a:latin typeface="宋体" panose="02010600030101010101" pitchFamily="2" charset="-122"/>
                <a:ea typeface="宋体" panose="02010600030101010101" pitchFamily="2" charset="-122"/>
                <a:cs typeface="宋体" panose="02010600030101010101" pitchFamily="2" charset="-122"/>
                <a:sym typeface="+mn-ea"/>
              </a:rPr>
              <a:t>的信中说，“此后如要创作，第一须观察</a:t>
            </a:r>
            <a:r>
              <a:rPr lang="en-US"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dirty="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800" b="1" dirty="0">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800" b="1" dirty="0">
                <a:latin typeface="宋体" panose="02010600030101010101" pitchFamily="2" charset="-122"/>
                <a:ea typeface="宋体" panose="02010600030101010101" pitchFamily="2" charset="-122"/>
                <a:cs typeface="宋体" panose="02010600030101010101" pitchFamily="2" charset="-122"/>
                <a:sym typeface="+mn-ea"/>
              </a:rPr>
              <a:t>在</a:t>
            </a:r>
            <a:r>
              <a:rPr lang="en-US"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dirty="0">
                <a:latin typeface="宋体" panose="02010600030101010101" pitchFamily="2" charset="-122"/>
                <a:ea typeface="宋体" panose="02010600030101010101" pitchFamily="2" charset="-122"/>
                <a:cs typeface="宋体" panose="02010600030101010101" pitchFamily="2" charset="-122"/>
                <a:sym typeface="+mn-ea"/>
              </a:rPr>
              <a:t>我是怎样做起小说来</a:t>
            </a:r>
            <a:r>
              <a:rPr lang="en-US"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dirty="0">
                <a:latin typeface="宋体" panose="02010600030101010101" pitchFamily="2" charset="-122"/>
                <a:ea typeface="宋体" panose="02010600030101010101" pitchFamily="2" charset="-122"/>
                <a:cs typeface="宋体" panose="02010600030101010101" pitchFamily="2" charset="-122"/>
                <a:sym typeface="+mn-ea"/>
              </a:rPr>
              <a:t>一文中说，“倘若画了全副的头发，即使细得逼真，也毫无意思”，“要极省俭的画出一个人的特点，最好是画他的眼睛”。</a:t>
            </a:r>
            <a:endParaRPr lang="zh-CN" altLang="en-US" sz="2800" b="1" dirty="0">
              <a:latin typeface="宋体" panose="02010600030101010101" pitchFamily="2" charset="-122"/>
              <a:ea typeface="宋体" panose="02010600030101010101" pitchFamily="2" charset="-122"/>
              <a:cs typeface="宋体" panose="02010600030101010101" pitchFamily="2" charset="-122"/>
              <a:sym typeface="+mn-ea"/>
            </a:endParaRPr>
          </a:p>
          <a:p>
            <a:endParaRPr lang="zh-CN" altLang="en-US" dirty="0"/>
          </a:p>
        </p:txBody>
      </p:sp>
      <p:sp>
        <p:nvSpPr>
          <p:cNvPr id="3" name="文本框 2"/>
          <p:cNvSpPr txBox="1"/>
          <p:nvPr/>
        </p:nvSpPr>
        <p:spPr>
          <a:xfrm>
            <a:off x="0" y="3356992"/>
            <a:ext cx="9144000" cy="2677656"/>
          </a:xfrm>
          <a:prstGeom prst="rect">
            <a:avLst/>
          </a:prstGeom>
          <a:noFill/>
          <a:ln w="9525">
            <a:noFill/>
            <a:miter/>
          </a:ln>
        </p:spPr>
        <p:txBody>
          <a:bodyPr wrap="square">
            <a:spAutoFit/>
          </a:bodyPr>
          <a:lstStyle/>
          <a:p>
            <a:pPr marL="0" indent="0" algn="l"/>
            <a:r>
              <a:rPr lang="zh-CN" altLang="en-US" sz="2800" b="1" u="none" dirty="0">
                <a:solidFill>
                  <a:srgbClr val="FF0000"/>
                </a:solidFill>
                <a:latin typeface="宋体" panose="02010600030101010101" pitchFamily="2" charset="-122"/>
                <a:ea typeface="宋体" panose="02010600030101010101" pitchFamily="2" charset="-122"/>
                <a:cs typeface="宋体" panose="02010600030101010101" pitchFamily="2" charset="-122"/>
              </a:rPr>
              <a:t>集中写好一种情况下的眼睛，集中铺写某一次的眼光，才能造成强刺激，从而收到“难忘”的效果。如何集中笔墨去写呢？</a:t>
            </a:r>
            <a:endParaRPr lang="zh-CN" altLang="en-US" sz="2800" b="1" u="none" dirty="0">
              <a:solidFill>
                <a:srgbClr val="FF0000"/>
              </a:solidFill>
              <a:latin typeface="宋体" panose="02010600030101010101" pitchFamily="2" charset="-122"/>
              <a:ea typeface="宋体" panose="02010600030101010101" pitchFamily="2" charset="-122"/>
              <a:cs typeface="宋体" panose="02010600030101010101" pitchFamily="2" charset="-122"/>
            </a:endParaRPr>
          </a:p>
          <a:p>
            <a:pPr marL="0" indent="0" algn="l"/>
            <a:r>
              <a:rPr lang="zh-CN" altLang="en-US" sz="2800" b="1" u="none" dirty="0">
                <a:solidFill>
                  <a:srgbClr val="FF0000"/>
                </a:solidFill>
                <a:latin typeface="宋体" panose="02010600030101010101" pitchFamily="2" charset="-122"/>
                <a:ea typeface="宋体" panose="02010600030101010101" pitchFamily="2" charset="-122"/>
                <a:cs typeface="宋体" panose="02010600030101010101" pitchFamily="2" charset="-122"/>
              </a:rPr>
              <a:t>画眼睛就是要“画”，需要时必须细描细画，从不同角度、不同侧面去画，善用调动各种技巧和方法去画。当然，这“难忘”的“眼睛”也必须有一定的意义。</a:t>
            </a:r>
            <a:endParaRPr lang="zh-CN" altLang="en-US" sz="2800" b="1" u="none" dirty="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3520" y="116205"/>
            <a:ext cx="8776335" cy="6675120"/>
          </a:xfrm>
          <a:prstGeom prst="rect">
            <a:avLst/>
          </a:prstGeom>
          <a:noFill/>
          <a:ln w="9525">
            <a:noFill/>
            <a:miter/>
          </a:ln>
        </p:spPr>
        <p:txBody>
          <a:bodyPr wrap="square">
            <a:spAutoFit/>
          </a:bodyPr>
          <a:lstStyle/>
          <a:p>
            <a:pPr marL="0" indent="0" algn="l"/>
            <a:r>
              <a:rPr lang="en-US" altLang="zh-CN" sz="2400" b="1" u="none">
                <a:latin typeface="宋体" panose="02010600030101010101" pitchFamily="2" charset="-122"/>
                <a:ea typeface="宋体" panose="02010600030101010101" pitchFamily="2" charset="-122"/>
                <a:cs typeface="宋体" panose="02010600030101010101" pitchFamily="2" charset="-122"/>
              </a:rPr>
              <a:t>《</a:t>
            </a:r>
            <a:r>
              <a:rPr lang="zh-CN" altLang="en-US" sz="2400" b="1" u="none">
                <a:latin typeface="宋体" panose="02010600030101010101" pitchFamily="2" charset="-122"/>
                <a:ea typeface="宋体" panose="02010600030101010101" pitchFamily="2" charset="-122"/>
                <a:cs typeface="宋体" panose="02010600030101010101" pitchFamily="2" charset="-122"/>
              </a:rPr>
              <a:t>难忘那双眼睛</a:t>
            </a:r>
            <a:r>
              <a:rPr lang="en-US" altLang="zh-CN" sz="2400" b="1" u="none">
                <a:latin typeface="宋体" panose="02010600030101010101" pitchFamily="2" charset="-122"/>
                <a:ea typeface="宋体" panose="02010600030101010101" pitchFamily="2" charset="-122"/>
                <a:cs typeface="宋体" panose="02010600030101010101" pitchFamily="2" charset="-122"/>
              </a:rPr>
              <a:t>》</a:t>
            </a:r>
            <a:r>
              <a:rPr lang="zh-CN" altLang="en-US" sz="2400" b="1" u="none">
                <a:latin typeface="宋体" panose="02010600030101010101" pitchFamily="2" charset="-122"/>
                <a:ea typeface="宋体" panose="02010600030101010101" pitchFamily="2" charset="-122"/>
                <a:cs typeface="宋体" panose="02010600030101010101" pitchFamily="2" charset="-122"/>
              </a:rPr>
              <a:t>修改稿片断</a:t>
            </a:r>
            <a:endParaRPr lang="zh-CN" altLang="en-US" sz="2400" b="1" u="none">
              <a:latin typeface="宋体" panose="02010600030101010101" pitchFamily="2" charset="-122"/>
              <a:ea typeface="宋体" panose="02010600030101010101" pitchFamily="2" charset="-122"/>
              <a:cs typeface="宋体" panose="02010600030101010101" pitchFamily="2" charset="-122"/>
            </a:endParaRPr>
          </a:p>
          <a:p>
            <a:r>
              <a:rPr lang="zh-CN" altLang="en-US" sz="2400" b="1" u="none">
                <a:latin typeface="宋体" panose="02010600030101010101" pitchFamily="2" charset="-122"/>
                <a:ea typeface="宋体" panose="02010600030101010101" pitchFamily="2" charset="-122"/>
                <a:cs typeface="宋体" panose="02010600030101010101" pitchFamily="2" charset="-122"/>
              </a:rPr>
              <a:t>    有一次，他的眼睛令我永生难忘。课间，我刚买来一本新</a:t>
            </a:r>
            <a:r>
              <a:rPr lang="en-US" altLang="zh-CN" sz="2400" b="1" u="none">
                <a:latin typeface="宋体" panose="02010600030101010101" pitchFamily="2" charset="-122"/>
                <a:ea typeface="宋体" panose="02010600030101010101" pitchFamily="2" charset="-122"/>
                <a:cs typeface="宋体" panose="02010600030101010101" pitchFamily="2" charset="-122"/>
              </a:rPr>
              <a:t>《</a:t>
            </a:r>
            <a:r>
              <a:rPr lang="zh-CN" altLang="en-US" sz="2400" b="1" u="none">
                <a:latin typeface="宋体" panose="02010600030101010101" pitchFamily="2" charset="-122"/>
                <a:ea typeface="宋体" panose="02010600030101010101" pitchFamily="2" charset="-122"/>
                <a:cs typeface="宋体" panose="02010600030101010101" pitchFamily="2" charset="-122"/>
              </a:rPr>
              <a:t>读者</a:t>
            </a:r>
            <a:r>
              <a:rPr lang="en-US" altLang="zh-CN" sz="2400" b="1" u="none">
                <a:latin typeface="宋体" panose="02010600030101010101" pitchFamily="2" charset="-122"/>
                <a:ea typeface="宋体" panose="02010600030101010101" pitchFamily="2" charset="-122"/>
                <a:cs typeface="宋体" panose="02010600030101010101" pitchFamily="2" charset="-122"/>
              </a:rPr>
              <a:t>》</a:t>
            </a:r>
            <a:r>
              <a:rPr lang="zh-CN" altLang="en-US" sz="2400" b="1" u="none">
                <a:latin typeface="宋体" panose="02010600030101010101" pitchFamily="2" charset="-122"/>
                <a:ea typeface="宋体" panose="02010600030101010101" pitchFamily="2" charset="-122"/>
                <a:cs typeface="宋体" panose="02010600030101010101" pitchFamily="2" charset="-122"/>
              </a:rPr>
              <a:t>。几次想看，但都被老师精彩的讲课和炯炯有神的眼睛吸引着。很难瞅到一个机会，瞥一眼心爱的</a:t>
            </a:r>
            <a:r>
              <a:rPr lang="en-US" altLang="zh-CN" sz="2400" b="1" u="none">
                <a:latin typeface="宋体" panose="02010600030101010101" pitchFamily="2" charset="-122"/>
                <a:ea typeface="宋体" panose="02010600030101010101" pitchFamily="2" charset="-122"/>
                <a:cs typeface="宋体" panose="02010600030101010101" pitchFamily="2" charset="-122"/>
              </a:rPr>
              <a:t>《</a:t>
            </a:r>
            <a:r>
              <a:rPr lang="zh-CN" altLang="en-US" sz="2400" b="1" u="none">
                <a:latin typeface="宋体" panose="02010600030101010101" pitchFamily="2" charset="-122"/>
                <a:ea typeface="宋体" panose="02010600030101010101" pitchFamily="2" charset="-122"/>
                <a:cs typeface="宋体" panose="02010600030101010101" pitchFamily="2" charset="-122"/>
              </a:rPr>
              <a:t>读者</a:t>
            </a:r>
            <a:r>
              <a:rPr lang="en-US" altLang="zh-CN" sz="2400" b="1" u="none">
                <a:latin typeface="宋体" panose="02010600030101010101" pitchFamily="2" charset="-122"/>
                <a:ea typeface="宋体" panose="02010600030101010101" pitchFamily="2" charset="-122"/>
                <a:cs typeface="宋体" panose="02010600030101010101" pitchFamily="2" charset="-122"/>
              </a:rPr>
              <a:t>》</a:t>
            </a:r>
            <a:r>
              <a:rPr lang="zh-CN" altLang="en-US" sz="2400" b="1" u="none">
                <a:latin typeface="宋体" panose="02010600030101010101" pitchFamily="2" charset="-122"/>
                <a:ea typeface="宋体" panose="02010600030101010101" pitchFamily="2" charset="-122"/>
                <a:cs typeface="宋体" panose="02010600030101010101" pitchFamily="2" charset="-122"/>
              </a:rPr>
              <a:t>。就在老师转身向黑板上写下一句送给全班同学的话的时候，我开始了“地下工作”。突然，我周身有一种触电似的感觉，偷偷抬眼一瞄，发现老师瞪大着双眼，两束箭似的目光从两只大眼中射出，聚焦、锁定</a:t>
            </a:r>
            <a:r>
              <a:rPr lang="en-US" altLang="zh-CN" sz="2400" b="1" u="none">
                <a:latin typeface="宋体" panose="02010600030101010101" pitchFamily="2" charset="-122"/>
                <a:ea typeface="宋体" panose="02010600030101010101" pitchFamily="2" charset="-122"/>
                <a:cs typeface="宋体" panose="02010600030101010101" pitchFamily="2" charset="-122"/>
              </a:rPr>
              <a:t>……</a:t>
            </a:r>
            <a:r>
              <a:rPr lang="zh-CN" altLang="en-US" sz="2400" b="1" u="none">
                <a:latin typeface="宋体" panose="02010600030101010101" pitchFamily="2" charset="-122"/>
                <a:ea typeface="宋体" panose="02010600030101010101" pitchFamily="2" charset="-122"/>
                <a:cs typeface="宋体" panose="02010600030101010101" pitchFamily="2" charset="-122"/>
              </a:rPr>
              <a:t>我满脸绯红，赶紧放下手中心爱的</a:t>
            </a:r>
            <a:r>
              <a:rPr lang="en-US" altLang="zh-CN" sz="2400" b="1" u="none">
                <a:latin typeface="宋体" panose="02010600030101010101" pitchFamily="2" charset="-122"/>
                <a:ea typeface="宋体" panose="02010600030101010101" pitchFamily="2" charset="-122"/>
                <a:cs typeface="宋体" panose="02010600030101010101" pitchFamily="2" charset="-122"/>
              </a:rPr>
              <a:t>《</a:t>
            </a:r>
            <a:r>
              <a:rPr lang="zh-CN" altLang="en-US" sz="2400" b="1" u="none">
                <a:latin typeface="宋体" panose="02010600030101010101" pitchFamily="2" charset="-122"/>
                <a:ea typeface="宋体" panose="02010600030101010101" pitchFamily="2" charset="-122"/>
                <a:cs typeface="宋体" panose="02010600030101010101" pitchFamily="2" charset="-122"/>
              </a:rPr>
              <a:t>读者</a:t>
            </a:r>
            <a:r>
              <a:rPr lang="en-US" altLang="zh-CN" sz="2400" b="1" u="none">
                <a:latin typeface="宋体" panose="02010600030101010101" pitchFamily="2" charset="-122"/>
                <a:ea typeface="宋体" panose="02010600030101010101" pitchFamily="2" charset="-122"/>
                <a:cs typeface="宋体" panose="02010600030101010101" pitchFamily="2" charset="-122"/>
              </a:rPr>
              <a:t>》</a:t>
            </a:r>
            <a:r>
              <a:rPr lang="zh-CN" altLang="en-US" sz="2400" b="1" u="none">
                <a:latin typeface="宋体" panose="02010600030101010101" pitchFamily="2" charset="-122"/>
                <a:ea typeface="宋体" panose="02010600030101010101" pitchFamily="2" charset="-122"/>
                <a:cs typeface="宋体" panose="02010600030101010101" pitchFamily="2" charset="-122"/>
              </a:rPr>
              <a:t>，正襟危坐，正眼看着老师，看着老师在黑板上写下的：“一臣不事二主，一心不能二用”。霎时，眼前金光四射，火花迸出，脑袋一阵嗡响。因为我与老师的目光相遇了，交战了。继而，在我的周围似乎万剑聚集，我似乎成了一个贼。原来同学们也从不同方位把目光都聚到我这个点上来了，直到我挂出了“免战牌”，用我的眼神、表情、行动写上“我知错了！因为‘一心不能二用’；我会专注听课，积极思考”，老师才收起他的两束“利箭”，带走了同学们的目光，又继续他的课堂上的师生活动。</a:t>
            </a:r>
            <a:endParaRPr lang="zh-CN" altLang="en-US" sz="2400" b="1" u="none">
              <a:latin typeface="宋体" panose="02010600030101010101" pitchFamily="2" charset="-122"/>
              <a:ea typeface="宋体" panose="02010600030101010101" pitchFamily="2" charset="-122"/>
              <a:cs typeface="宋体" panose="02010600030101010101" pitchFamily="2" charset="-122"/>
            </a:endParaRPr>
          </a:p>
          <a:p>
            <a:r>
              <a:rPr lang="zh-CN" altLang="en-US" sz="2400" b="1" u="none">
                <a:latin typeface="宋体" panose="02010600030101010101" pitchFamily="2" charset="-122"/>
                <a:ea typeface="宋体" panose="02010600030101010101" pitchFamily="2" charset="-122"/>
                <a:cs typeface="宋体" panose="02010600030101010101" pitchFamily="2" charset="-122"/>
              </a:rPr>
              <a:t>   </a:t>
            </a:r>
            <a:r>
              <a:rPr lang="zh-CN" altLang="en-US" sz="2400" b="1" u="none">
                <a:solidFill>
                  <a:srgbClr val="0000FF"/>
                </a:solidFill>
                <a:latin typeface="宋体" panose="02010600030101010101" pitchFamily="2" charset="-122"/>
                <a:ea typeface="宋体" panose="02010600030101010101" pitchFamily="2" charset="-122"/>
                <a:cs typeface="宋体" panose="02010600030101010101" pitchFamily="2" charset="-122"/>
              </a:rPr>
              <a:t> 文中那如箭似的两束强烈的目光，那如电流般灼人的眼睛中体现出来的“严中有爱”的目光，真有点让人难忘。</a:t>
            </a:r>
            <a:endParaRPr lang="zh-CN" altLang="en-US" sz="2400" b="1" u="none">
              <a:solidFill>
                <a:srgbClr val="0000FF"/>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l="-7000" r="-7000"/>
          </a:stretch>
        </a:blipFill>
        <a:effectLst/>
      </p:bgPr>
    </p:bg>
    <p:spTree>
      <p:nvGrpSpPr>
        <p:cNvPr id="1" name=""/>
        <p:cNvGrpSpPr/>
        <p:nvPr/>
      </p:nvGrpSpPr>
      <p:grpSpPr>
        <a:xfrm>
          <a:off x="0" y="0"/>
          <a:ext cx="0" cy="0"/>
          <a:chOff x="0" y="0"/>
          <a:chExt cx="0" cy="0"/>
        </a:xfrm>
      </p:grpSpPr>
      <p:sp>
        <p:nvSpPr>
          <p:cNvPr id="3" name="矩形 2"/>
          <p:cNvSpPr/>
          <p:nvPr/>
        </p:nvSpPr>
        <p:spPr>
          <a:xfrm>
            <a:off x="428596" y="857232"/>
            <a:ext cx="4711546" cy="769441"/>
          </a:xfrm>
          <a:prstGeom prst="rect">
            <a:avLst/>
          </a:prstGeom>
        </p:spPr>
        <p:txBody>
          <a:bodyPr wrap="none">
            <a:spAutoFit/>
          </a:bodyPr>
          <a:lstStyle/>
          <a:p>
            <a:r>
              <a:rPr lang="zh-CN" altLang="en-US" sz="4400" b="1" dirty="0"/>
              <a:t>第五讲</a:t>
            </a:r>
            <a:r>
              <a:rPr lang="zh-CN" altLang="en-US" sz="4400" b="1" dirty="0" smtClean="0"/>
              <a:t>、开头技巧</a:t>
            </a:r>
            <a:endParaRPr lang="zh-CN" altLang="en-US" sz="4400" b="1"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l="-14000" t="-7000" b="-3000"/>
          </a:stretch>
        </a:blipFill>
        <a:effectLst/>
      </p:bgPr>
    </p:bg>
    <p:spTree>
      <p:nvGrpSpPr>
        <p:cNvPr id="1" name=""/>
        <p:cNvGrpSpPr/>
        <p:nvPr/>
      </p:nvGrpSpPr>
      <p:grpSpPr>
        <a:xfrm>
          <a:off x="0" y="0"/>
          <a:ext cx="0" cy="0"/>
          <a:chOff x="0" y="0"/>
          <a:chExt cx="0" cy="0"/>
        </a:xfrm>
      </p:grpSpPr>
      <p:sp>
        <p:nvSpPr>
          <p:cNvPr id="2" name="矩形 1"/>
          <p:cNvSpPr/>
          <p:nvPr/>
        </p:nvSpPr>
        <p:spPr>
          <a:xfrm>
            <a:off x="0" y="188640"/>
            <a:ext cx="9144000" cy="5262979"/>
          </a:xfrm>
          <a:prstGeom prst="rect">
            <a:avLst/>
          </a:prstGeom>
        </p:spPr>
        <p:txBody>
          <a:bodyPr wrap="square">
            <a:spAutoFit/>
          </a:bodyPr>
          <a:lstStyle/>
          <a:p>
            <a:r>
              <a:rPr lang="en-US" altLang="zh-CN" sz="3200" b="1" dirty="0" smtClean="0">
                <a:solidFill>
                  <a:srgbClr val="FF0000"/>
                </a:solidFill>
              </a:rPr>
              <a:t>1</a:t>
            </a:r>
            <a:r>
              <a:rPr lang="zh-CN" altLang="en-US" sz="3200" b="1" dirty="0" smtClean="0">
                <a:solidFill>
                  <a:srgbClr val="FF0000"/>
                </a:solidFill>
              </a:rPr>
              <a:t>、作排比，造势磅礴。</a:t>
            </a:r>
            <a:endParaRPr lang="zh-CN" altLang="zh-CN" sz="3200" b="1" dirty="0" smtClean="0">
              <a:solidFill>
                <a:srgbClr val="FF0000"/>
              </a:solidFill>
            </a:endParaRPr>
          </a:p>
          <a:p>
            <a:pPr>
              <a:spcBef>
                <a:spcPts val="1200"/>
              </a:spcBef>
            </a:pPr>
            <a:r>
              <a:rPr lang="zh-CN" altLang="en-US" sz="2800" dirty="0" smtClean="0"/>
              <a:t>蜜蜂羡慕雄鹰能够搏击蓝天自由翱翔，却没有意识到自己能传播花粉使大自然五彩缤纷，果实累累；沙砾羡慕碧玉青翠欲滴价值可观，却没有意识到自己终能成就平坦大道和万丈高楼；丑小鸭羡慕白天鹅洁白无暇万般美丽，却不知道自己正焕发出独特的风采。（</a:t>
            </a:r>
            <a:r>
              <a:rPr lang="en-US" altLang="zh-CN" sz="2800" dirty="0" smtClean="0"/>
              <a:t>《</a:t>
            </a:r>
            <a:r>
              <a:rPr lang="zh-CN" altLang="en-US" sz="2800" dirty="0" smtClean="0"/>
              <a:t>是金子，总会闪光</a:t>
            </a:r>
            <a:r>
              <a:rPr lang="en-US" altLang="zh-CN" sz="2800" dirty="0" smtClean="0"/>
              <a:t>》</a:t>
            </a:r>
            <a:r>
              <a:rPr lang="zh-CN" altLang="en-US" sz="2800" dirty="0" smtClean="0"/>
              <a:t>）</a:t>
            </a:r>
            <a:endParaRPr lang="en-US" altLang="zh-CN" sz="2800" dirty="0" smtClean="0"/>
          </a:p>
          <a:p>
            <a:pPr>
              <a:spcBef>
                <a:spcPts val="1200"/>
              </a:spcBef>
            </a:pPr>
            <a:r>
              <a:rPr lang="en-US" altLang="zh-CN" sz="3200" b="1" dirty="0" smtClean="0">
                <a:solidFill>
                  <a:srgbClr val="FF0000"/>
                </a:solidFill>
              </a:rPr>
              <a:t>2</a:t>
            </a:r>
            <a:r>
              <a:rPr lang="zh-CN" altLang="en-US" sz="3200" b="1" dirty="0" smtClean="0">
                <a:solidFill>
                  <a:srgbClr val="FF0000"/>
                </a:solidFill>
              </a:rPr>
              <a:t>、趣拟人，别开生面。</a:t>
            </a:r>
            <a:endParaRPr lang="zh-CN" altLang="zh-CN" sz="3200" b="1" dirty="0" smtClean="0">
              <a:solidFill>
                <a:srgbClr val="FF0000"/>
              </a:solidFill>
            </a:endParaRPr>
          </a:p>
          <a:p>
            <a:r>
              <a:rPr lang="zh-CN" altLang="en-US" sz="2800" dirty="0" smtClean="0"/>
              <a:t>“砰！”随着一声锤子的敲打声，问号先生清了清嗓子说，“时空讨论会现在正式开始，今天我们的主题是‘什么才是美’，请各位来自不同时代、不同国度的学者们积极发言。”（</a:t>
            </a:r>
            <a:r>
              <a:rPr lang="en-US" altLang="zh-CN" sz="2800" dirty="0" smtClean="0"/>
              <a:t>《</a:t>
            </a:r>
            <a:r>
              <a:rPr lang="zh-CN" altLang="en-US" sz="2800" dirty="0" smtClean="0"/>
              <a:t>什么才是美</a:t>
            </a:r>
            <a:r>
              <a:rPr lang="en-US" altLang="zh-CN" sz="2800" dirty="0" smtClean="0"/>
              <a:t>》</a:t>
            </a:r>
            <a:r>
              <a:rPr lang="zh-CN" altLang="en-US" sz="2800" dirty="0" smtClean="0"/>
              <a:t>）</a:t>
            </a:r>
            <a:endParaRPr lang="en-US" altLang="zh-CN" sz="2800" dirty="0" smtClean="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l="-17000"/>
          </a:stretch>
        </a:blipFill>
        <a:effectLst/>
      </p:bgPr>
    </p:bg>
    <p:spTree>
      <p:nvGrpSpPr>
        <p:cNvPr id="1" name=""/>
        <p:cNvGrpSpPr/>
        <p:nvPr/>
      </p:nvGrpSpPr>
      <p:grpSpPr>
        <a:xfrm>
          <a:off x="0" y="0"/>
          <a:ext cx="0" cy="0"/>
          <a:chOff x="0" y="0"/>
          <a:chExt cx="0" cy="0"/>
        </a:xfrm>
      </p:grpSpPr>
      <p:sp>
        <p:nvSpPr>
          <p:cNvPr id="2" name="矩形 1"/>
          <p:cNvSpPr/>
          <p:nvPr/>
        </p:nvSpPr>
        <p:spPr>
          <a:xfrm>
            <a:off x="0" y="188640"/>
            <a:ext cx="9144000" cy="1154162"/>
          </a:xfrm>
          <a:prstGeom prst="rect">
            <a:avLst/>
          </a:prstGeom>
        </p:spPr>
        <p:txBody>
          <a:bodyPr wrap="square">
            <a:spAutoFit/>
          </a:bodyPr>
          <a:lstStyle/>
          <a:p>
            <a:pPr>
              <a:spcAft>
                <a:spcPts val="600"/>
              </a:spcAft>
            </a:pPr>
            <a:r>
              <a:rPr lang="en-US" altLang="zh-CN" sz="3200" b="1" dirty="0" smtClean="0">
                <a:solidFill>
                  <a:srgbClr val="FF0000"/>
                </a:solidFill>
              </a:rPr>
              <a:t>3</a:t>
            </a:r>
            <a:r>
              <a:rPr lang="zh-CN" altLang="en-US" sz="3200" b="1" dirty="0" smtClean="0">
                <a:solidFill>
                  <a:srgbClr val="FF0000"/>
                </a:solidFill>
              </a:rPr>
              <a:t>、巧设问，发人深思。</a:t>
            </a:r>
            <a:endParaRPr lang="en-US" altLang="zh-CN" sz="3200" b="1" dirty="0" smtClean="0">
              <a:solidFill>
                <a:srgbClr val="FF0000"/>
              </a:solidFill>
            </a:endParaRPr>
          </a:p>
          <a:p>
            <a:r>
              <a:rPr lang="zh-CN" altLang="en-US" sz="3200" dirty="0" smtClean="0"/>
              <a:t>有人问：幸福是什么？答案是丰富多彩的。</a:t>
            </a:r>
            <a:endParaRPr lang="en-US" altLang="zh-CN" sz="3200" b="1" dirty="0" smtClean="0">
              <a:solidFill>
                <a:srgbClr val="FF0000"/>
              </a:solidFill>
            </a:endParaRPr>
          </a:p>
        </p:txBody>
      </p:sp>
      <p:sp>
        <p:nvSpPr>
          <p:cNvPr id="3" name="矩形 2"/>
          <p:cNvSpPr/>
          <p:nvPr/>
        </p:nvSpPr>
        <p:spPr>
          <a:xfrm>
            <a:off x="0" y="1412776"/>
            <a:ext cx="9144000" cy="5278368"/>
          </a:xfrm>
          <a:prstGeom prst="rect">
            <a:avLst/>
          </a:prstGeom>
        </p:spPr>
        <p:txBody>
          <a:bodyPr wrap="square">
            <a:spAutoFit/>
          </a:bodyPr>
          <a:lstStyle/>
          <a:p>
            <a:pPr>
              <a:spcAft>
                <a:spcPts val="1200"/>
              </a:spcAft>
            </a:pPr>
            <a:r>
              <a:rPr lang="en-US" altLang="zh-CN" sz="3200" b="1" dirty="0" smtClean="0">
                <a:solidFill>
                  <a:srgbClr val="FF0000"/>
                </a:solidFill>
              </a:rPr>
              <a:t>4</a:t>
            </a:r>
            <a:r>
              <a:rPr lang="zh-CN" altLang="en-US" sz="3200" b="1" dirty="0" smtClean="0">
                <a:solidFill>
                  <a:srgbClr val="FF0000"/>
                </a:solidFill>
              </a:rPr>
              <a:t>、用对偶，严谨整齐。</a:t>
            </a:r>
            <a:endParaRPr lang="zh-CN" altLang="zh-CN" sz="3200" b="1" dirty="0" smtClean="0">
              <a:solidFill>
                <a:srgbClr val="FF0000"/>
              </a:solidFill>
            </a:endParaRPr>
          </a:p>
          <a:p>
            <a:r>
              <a:rPr lang="zh-CN" altLang="en-US" sz="2800" dirty="0" smtClean="0"/>
              <a:t>（</a:t>
            </a:r>
            <a:r>
              <a:rPr lang="en-US" altLang="zh-CN" sz="2800" dirty="0" smtClean="0"/>
              <a:t>1</a:t>
            </a:r>
            <a:r>
              <a:rPr lang="zh-CN" altLang="en-US" sz="2800" dirty="0" smtClean="0"/>
              <a:t>）鸟在飞，云在走，天地自悠悠；</a:t>
            </a:r>
            <a:endParaRPr lang="zh-CN" altLang="en-US" sz="2800" dirty="0" smtClean="0"/>
          </a:p>
          <a:p>
            <a:r>
              <a:rPr lang="zh-CN" altLang="en-US" sz="2800" dirty="0" smtClean="0"/>
              <a:t>　　  风在吹，人在走，彼岸响风铃。</a:t>
            </a:r>
            <a:endParaRPr lang="zh-CN" altLang="en-US" sz="2800" dirty="0" smtClean="0"/>
          </a:p>
          <a:p>
            <a:pPr>
              <a:spcAft>
                <a:spcPts val="1800"/>
              </a:spcAft>
            </a:pPr>
            <a:r>
              <a:rPr lang="zh-CN" altLang="en-US" sz="2800" dirty="0" smtClean="0"/>
              <a:t>　　  有一种美丽，叫目不胜收；有一种感觉，叫做妙不可言；有一种幸福叫有你相伴，共击长空，尽显风采。</a:t>
            </a:r>
            <a:r>
              <a:rPr lang="en-US" altLang="zh-CN" sz="2800" dirty="0" smtClean="0"/>
              <a:t>                    《</a:t>
            </a:r>
            <a:r>
              <a:rPr lang="zh-CN" altLang="en-US" sz="2800" dirty="0" smtClean="0"/>
              <a:t>响起，彼岸的风铃</a:t>
            </a:r>
            <a:r>
              <a:rPr lang="en-US" altLang="zh-CN" sz="2800" dirty="0" smtClean="0"/>
              <a:t>》</a:t>
            </a:r>
            <a:endParaRPr lang="zh-CN" altLang="en-US" sz="2800" dirty="0" smtClean="0"/>
          </a:p>
          <a:p>
            <a:r>
              <a:rPr lang="zh-CN" altLang="en-US" sz="2800" dirty="0" smtClean="0"/>
              <a:t>（</a:t>
            </a:r>
            <a:r>
              <a:rPr lang="en-US" altLang="zh-CN" sz="2800" dirty="0" smtClean="0"/>
              <a:t>2</a:t>
            </a:r>
            <a:r>
              <a:rPr lang="zh-CN" altLang="en-US" sz="2800" dirty="0" smtClean="0"/>
              <a:t>）活着真叫累，有人这么感慨。</a:t>
            </a:r>
            <a:endParaRPr lang="zh-CN" altLang="en-US" sz="2800" dirty="0" smtClean="0"/>
          </a:p>
          <a:p>
            <a:r>
              <a:rPr lang="zh-CN" altLang="en-US" sz="2800" dirty="0" smtClean="0"/>
              <a:t>　　  活着真叫苦，有人这么喟叹。</a:t>
            </a:r>
            <a:endParaRPr lang="zh-CN" altLang="en-US" sz="2800" dirty="0" smtClean="0"/>
          </a:p>
          <a:p>
            <a:r>
              <a:rPr lang="zh-CN" altLang="en-US" sz="2800" dirty="0" smtClean="0"/>
              <a:t>　　  活着真叫轻松快乐，我却喜欢这样对生活总结。是我的累颜比别人少吗？不是，因为我的胸襟之中盈盈地充满了四个字：清点生活。（</a:t>
            </a:r>
            <a:r>
              <a:rPr lang="en-US" altLang="zh-CN" sz="2800" dirty="0" smtClean="0"/>
              <a:t>《</a:t>
            </a:r>
            <a:r>
              <a:rPr lang="zh-CN" altLang="en-US" sz="2800" dirty="0" smtClean="0"/>
              <a:t>清点生活</a:t>
            </a:r>
            <a:r>
              <a:rPr lang="en-US" altLang="zh-CN" sz="2800" dirty="0" smtClean="0"/>
              <a:t>》</a:t>
            </a:r>
            <a:r>
              <a:rPr lang="zh-CN" altLang="en-US" sz="2800" dirty="0" smtClean="0"/>
              <a:t>）</a:t>
            </a:r>
            <a:endParaRPr lang="zh-CN" altLang="en-US" sz="2800" dirty="0" smtClean="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l="-16000" b="-9000"/>
          </a:stretch>
        </a:blipFill>
        <a:effectLst/>
      </p:bgPr>
    </p:bg>
    <p:spTree>
      <p:nvGrpSpPr>
        <p:cNvPr id="1" name=""/>
        <p:cNvGrpSpPr/>
        <p:nvPr/>
      </p:nvGrpSpPr>
      <p:grpSpPr>
        <a:xfrm>
          <a:off x="0" y="0"/>
          <a:ext cx="0" cy="0"/>
          <a:chOff x="0" y="0"/>
          <a:chExt cx="0" cy="0"/>
        </a:xfrm>
      </p:grpSpPr>
      <p:sp>
        <p:nvSpPr>
          <p:cNvPr id="2" name="矩形 1"/>
          <p:cNvSpPr/>
          <p:nvPr/>
        </p:nvSpPr>
        <p:spPr>
          <a:xfrm>
            <a:off x="0" y="188640"/>
            <a:ext cx="9144000" cy="6140142"/>
          </a:xfrm>
          <a:prstGeom prst="rect">
            <a:avLst/>
          </a:prstGeom>
        </p:spPr>
        <p:txBody>
          <a:bodyPr wrap="square">
            <a:spAutoFit/>
          </a:bodyPr>
          <a:lstStyle/>
          <a:p>
            <a:pPr>
              <a:spcAft>
                <a:spcPts val="600"/>
              </a:spcAft>
            </a:pPr>
            <a:r>
              <a:rPr lang="en-US" altLang="zh-CN" sz="3200" b="1" dirty="0" smtClean="0">
                <a:solidFill>
                  <a:srgbClr val="FF0000"/>
                </a:solidFill>
              </a:rPr>
              <a:t>5</a:t>
            </a:r>
            <a:r>
              <a:rPr lang="zh-CN" altLang="en-US" sz="3200" b="1" dirty="0" smtClean="0">
                <a:solidFill>
                  <a:srgbClr val="FF0000"/>
                </a:solidFill>
              </a:rPr>
              <a:t>、巧博喻，形象开阔。</a:t>
            </a:r>
            <a:endParaRPr lang="zh-CN" altLang="en-US" sz="3200" dirty="0" smtClean="0">
              <a:solidFill>
                <a:srgbClr val="FF0000"/>
              </a:solidFill>
            </a:endParaRPr>
          </a:p>
          <a:p>
            <a:pPr>
              <a:spcAft>
                <a:spcPts val="1200"/>
              </a:spcAft>
            </a:pPr>
            <a:r>
              <a:rPr lang="zh-CN" altLang="en-US" sz="2800" dirty="0" smtClean="0"/>
              <a:t>（</a:t>
            </a:r>
            <a:r>
              <a:rPr lang="en-US" altLang="zh-CN" sz="2800" dirty="0" smtClean="0"/>
              <a:t>1</a:t>
            </a:r>
            <a:r>
              <a:rPr lang="zh-CN" altLang="en-US" sz="2800" dirty="0" smtClean="0"/>
              <a:t>）诚信如春天第一缕阳光，令人向往，敞开胸怀去接受；如夏天的一块西瓜，含在口中，甜到心里；如秋天远方飘来的一片火红的枫叶，勾起无限牵挂；如冬天漫天飘飞的雪花，永远那么纯洁。（</a:t>
            </a:r>
            <a:r>
              <a:rPr lang="en-US" altLang="zh-CN" sz="2800" dirty="0" smtClean="0"/>
              <a:t>《</a:t>
            </a:r>
            <a:r>
              <a:rPr lang="zh-CN" altLang="en-US" sz="2800" dirty="0" smtClean="0"/>
              <a:t>诚信</a:t>
            </a:r>
            <a:r>
              <a:rPr lang="en-US" altLang="zh-CN" sz="2800" dirty="0" smtClean="0"/>
              <a:t>——</a:t>
            </a:r>
            <a:r>
              <a:rPr lang="zh-CN" altLang="en-US" sz="2800" dirty="0" smtClean="0"/>
              <a:t>永远的绿卡</a:t>
            </a:r>
            <a:r>
              <a:rPr lang="en-US" altLang="zh-CN" sz="2800" dirty="0" smtClean="0"/>
              <a:t>》</a:t>
            </a:r>
            <a:r>
              <a:rPr lang="zh-CN" altLang="en-US" sz="2800" dirty="0" smtClean="0"/>
              <a:t>）</a:t>
            </a:r>
            <a:endParaRPr lang="zh-CN" altLang="en-US" sz="2800" dirty="0" smtClean="0"/>
          </a:p>
          <a:p>
            <a:pPr>
              <a:spcAft>
                <a:spcPts val="1200"/>
              </a:spcAft>
            </a:pPr>
            <a:r>
              <a:rPr lang="zh-CN" altLang="en-US" sz="2800" dirty="0" smtClean="0"/>
              <a:t>（</a:t>
            </a:r>
            <a:r>
              <a:rPr lang="en-US" altLang="zh-CN" sz="2800" dirty="0" smtClean="0"/>
              <a:t>2</a:t>
            </a:r>
            <a:r>
              <a:rPr lang="zh-CN" altLang="en-US" sz="2800" dirty="0" smtClean="0"/>
              <a:t>）在刚刚启蒙的孩童眼里，零是一轮金灿灿的太阳，是热乎乎的鸡蛋，是一朵盛开的向日葵，是一颗圆形的巧克力，是妈妈炸的香喷喷的甜圈，也或许仅仅是一个圆圈</a:t>
            </a:r>
            <a:r>
              <a:rPr lang="en-US" altLang="zh-CN" sz="2800" dirty="0" smtClean="0"/>
              <a:t>……</a:t>
            </a:r>
            <a:r>
              <a:rPr lang="zh-CN" altLang="en-US" sz="2800" dirty="0" smtClean="0"/>
              <a:t>（</a:t>
            </a:r>
            <a:r>
              <a:rPr lang="en-US" altLang="zh-CN" sz="2800" dirty="0" smtClean="0"/>
              <a:t>《</a:t>
            </a:r>
            <a:r>
              <a:rPr lang="zh-CN" altLang="en-US" sz="2800" dirty="0" smtClean="0"/>
              <a:t>零的断想</a:t>
            </a:r>
            <a:r>
              <a:rPr lang="en-US" altLang="zh-CN" sz="2800" dirty="0" smtClean="0"/>
              <a:t>》</a:t>
            </a:r>
            <a:r>
              <a:rPr lang="zh-CN" altLang="en-US" sz="2800" dirty="0" smtClean="0"/>
              <a:t>）</a:t>
            </a:r>
            <a:endParaRPr lang="zh-CN" altLang="en-US" sz="2800" dirty="0" smtClean="0"/>
          </a:p>
          <a:p>
            <a:r>
              <a:rPr lang="zh-CN" altLang="en-US" sz="2800" dirty="0" smtClean="0"/>
              <a:t>（</a:t>
            </a:r>
            <a:r>
              <a:rPr lang="en-US" altLang="zh-CN" sz="2800" dirty="0" smtClean="0"/>
              <a:t>3</a:t>
            </a:r>
            <a:r>
              <a:rPr lang="zh-CN" altLang="en-US" sz="2800" dirty="0" smtClean="0"/>
              <a:t>）诚信是什么？诚信是荒原上流淌的一汪清泉；诚信是寒冬腊月交替傲放的一枝腊梅；诚信是夜晚行路时前方如豆的不灭之灯；诚信是在浮浮沉沉漂泊不定的人</a:t>
            </a:r>
            <a:endParaRPr lang="en-US" altLang="zh-CN" sz="2800" dirty="0" smtClean="0"/>
          </a:p>
          <a:p>
            <a:r>
              <a:rPr lang="zh-CN" altLang="en-US" sz="2800" dirty="0" smtClean="0"/>
              <a:t>海中导航的一座灯塔</a:t>
            </a:r>
            <a:r>
              <a:rPr lang="en-US" altLang="zh-CN" sz="2800" dirty="0" smtClean="0"/>
              <a:t>……</a:t>
            </a:r>
            <a:r>
              <a:rPr lang="zh-CN" altLang="en-US" sz="2800" dirty="0" smtClean="0"/>
              <a:t>（</a:t>
            </a:r>
            <a:r>
              <a:rPr lang="en-US" altLang="zh-CN" sz="2800" dirty="0" smtClean="0"/>
              <a:t>《</a:t>
            </a:r>
            <a:r>
              <a:rPr lang="zh-CN" altLang="en-US" sz="2800" dirty="0" smtClean="0"/>
              <a:t>诚信是什么</a:t>
            </a:r>
            <a:r>
              <a:rPr lang="en-US" altLang="zh-CN" sz="2800" dirty="0" smtClean="0"/>
              <a:t>》</a:t>
            </a:r>
            <a:r>
              <a:rPr lang="zh-CN" altLang="en-US" sz="2800" dirty="0" smtClean="0"/>
              <a:t>）</a:t>
            </a:r>
            <a:endParaRPr lang="zh-CN" altLang="en-US" sz="2800" dirty="0" smtClean="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l="-17000" b="-9000"/>
          </a:stretch>
        </a:blipFill>
        <a:effectLst/>
      </p:bgPr>
    </p:bg>
    <p:spTree>
      <p:nvGrpSpPr>
        <p:cNvPr id="1" name=""/>
        <p:cNvGrpSpPr/>
        <p:nvPr/>
      </p:nvGrpSpPr>
      <p:grpSpPr>
        <a:xfrm>
          <a:off x="0" y="0"/>
          <a:ext cx="0" cy="0"/>
          <a:chOff x="0" y="0"/>
          <a:chExt cx="0" cy="0"/>
        </a:xfrm>
      </p:grpSpPr>
      <p:sp>
        <p:nvSpPr>
          <p:cNvPr id="2" name="矩形 1"/>
          <p:cNvSpPr/>
          <p:nvPr/>
        </p:nvSpPr>
        <p:spPr>
          <a:xfrm>
            <a:off x="0" y="188641"/>
            <a:ext cx="9144000" cy="6669360"/>
          </a:xfrm>
          <a:prstGeom prst="rect">
            <a:avLst/>
          </a:prstGeom>
        </p:spPr>
        <p:txBody>
          <a:bodyPr wrap="square">
            <a:spAutoFit/>
          </a:bodyPr>
          <a:lstStyle/>
          <a:p>
            <a:r>
              <a:rPr lang="en-US" altLang="zh-CN" sz="3200" b="1" dirty="0" smtClean="0">
                <a:solidFill>
                  <a:srgbClr val="FF0000"/>
                </a:solidFill>
              </a:rPr>
              <a:t>6</a:t>
            </a:r>
            <a:r>
              <a:rPr lang="zh-CN" altLang="en-US" sz="3200" b="1" dirty="0" smtClean="0">
                <a:solidFill>
                  <a:srgbClr val="FF0000"/>
                </a:solidFill>
              </a:rPr>
              <a:t>、用呼告，亲切动人。</a:t>
            </a:r>
            <a:endParaRPr lang="zh-CN" altLang="en-US" sz="3200" b="1" dirty="0" smtClean="0">
              <a:solidFill>
                <a:srgbClr val="FF0000"/>
              </a:solidFill>
            </a:endParaRPr>
          </a:p>
          <a:p>
            <a:r>
              <a:rPr lang="zh-CN" altLang="en-US" sz="2800" dirty="0" smtClean="0"/>
              <a:t>（</a:t>
            </a:r>
            <a:r>
              <a:rPr lang="en-US" altLang="zh-CN" sz="2800" dirty="0" smtClean="0"/>
              <a:t>1</a:t>
            </a:r>
            <a:r>
              <a:rPr lang="zh-CN" altLang="en-US" sz="2800" dirty="0" smtClean="0"/>
              <a:t>）一个千年的回音：“逝者如斯夫！不舍昼夜。”道出了你柔而不弱的品质。</a:t>
            </a:r>
            <a:endParaRPr lang="zh-CN" altLang="en-US" sz="2800" dirty="0" smtClean="0"/>
          </a:p>
          <a:p>
            <a:pPr>
              <a:spcAft>
                <a:spcPts val="1200"/>
              </a:spcAft>
            </a:pPr>
            <a:r>
              <a:rPr lang="zh-CN" altLang="en-US" sz="2800" dirty="0" smtClean="0"/>
              <a:t>　　一个沉痛的叹息：“沧浪之水清兮，可以濯吾缨；沧浪之水浊兮可以濯吾足。”绘出了你高雅的性情。</a:t>
            </a:r>
            <a:endParaRPr lang="zh-CN" altLang="en-US" sz="2800" dirty="0" smtClean="0"/>
          </a:p>
          <a:p>
            <a:r>
              <a:rPr lang="zh-CN" altLang="en-US" sz="2800" dirty="0" smtClean="0"/>
              <a:t>（</a:t>
            </a:r>
            <a:r>
              <a:rPr lang="en-US" altLang="zh-CN" sz="2800" dirty="0" smtClean="0"/>
              <a:t>2</a:t>
            </a:r>
            <a:r>
              <a:rPr lang="zh-CN" altLang="en-US" sz="2800" dirty="0" smtClean="0"/>
              <a:t>）已经不记得上一次好好地看您是什么时候了，父亲。</a:t>
            </a:r>
            <a:endParaRPr lang="zh-CN" altLang="en-US" sz="2800" dirty="0" smtClean="0"/>
          </a:p>
          <a:p>
            <a:pPr>
              <a:spcAft>
                <a:spcPts val="1200"/>
              </a:spcAft>
            </a:pPr>
            <a:r>
              <a:rPr lang="zh-CN" altLang="en-US" sz="2800" dirty="0" smtClean="0"/>
              <a:t>　　我只记得那时的您，头发乌黑，皮肤泛着古铜的光。青年时期的下乡生活，让您有了健康的体魄，也让您在这纷繁的社会中变得寡言少语。</a:t>
            </a:r>
            <a:endParaRPr lang="zh-CN" altLang="en-US" sz="2800" dirty="0" smtClean="0"/>
          </a:p>
          <a:p>
            <a:r>
              <a:rPr lang="zh-CN" altLang="en-US" sz="2800" dirty="0" smtClean="0"/>
              <a:t>（</a:t>
            </a:r>
            <a:r>
              <a:rPr lang="en-US" altLang="zh-CN" sz="2800" dirty="0" smtClean="0"/>
              <a:t>3</a:t>
            </a:r>
            <a:r>
              <a:rPr lang="zh-CN" altLang="en-US" sz="2800" dirty="0" smtClean="0"/>
              <a:t>）依稀想来，已有几年未踏上这一条洒满月光的小路了。小路是父亲亲手用鹅卵石铺成，在月下泛着朦胧柔和的光。路的那头，连着那河边的小屋，连着我的父</a:t>
            </a:r>
            <a:endParaRPr lang="en-US" altLang="zh-CN" sz="2800" dirty="0" smtClean="0"/>
          </a:p>
          <a:p>
            <a:r>
              <a:rPr lang="zh-CN" altLang="en-US" sz="2800" dirty="0" smtClean="0"/>
              <a:t>亲。父亲呵，你是否依然执着地坐在岸边，哀怨地</a:t>
            </a:r>
            <a:endParaRPr lang="en-US" altLang="zh-CN" sz="2800" dirty="0" smtClean="0"/>
          </a:p>
          <a:p>
            <a:r>
              <a:rPr lang="zh-CN" altLang="en-US" sz="2800" dirty="0" smtClean="0"/>
              <a:t>吹着笛子，等着儿子的归来。</a:t>
            </a:r>
            <a:endParaRPr lang="zh-CN" altLang="en-US"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785794"/>
            <a:ext cx="9144000" cy="3225114"/>
          </a:xfrm>
          <a:prstGeom prst="rect">
            <a:avLst/>
          </a:prstGeom>
        </p:spPr>
        <p:txBody>
          <a:bodyPr wrap="square">
            <a:spAutoFit/>
          </a:bodyPr>
          <a:lstStyle/>
          <a:p>
            <a:pPr>
              <a:lnSpc>
                <a:spcPct val="114000"/>
              </a:lnSpc>
            </a:pPr>
            <a:r>
              <a:rPr lang="zh-CN" altLang="en-US" sz="2000" b="1" dirty="0"/>
              <a:t>在面临种种挫折和不幸的日子里，在心情极为忧郁的日</a:t>
            </a:r>
            <a:r>
              <a:rPr lang="zh-CN" altLang="en-US" sz="2000" b="1" dirty="0" smtClean="0"/>
              <a:t>子</a:t>
            </a:r>
            <a:endParaRPr lang="en-US" altLang="zh-CN" sz="2000" b="1" dirty="0" smtClean="0"/>
          </a:p>
          <a:p>
            <a:pPr>
              <a:lnSpc>
                <a:spcPct val="114000"/>
              </a:lnSpc>
            </a:pPr>
            <a:r>
              <a:rPr lang="zh-CN" altLang="en-US" sz="2000" b="1" dirty="0" smtClean="0"/>
              <a:t>里</a:t>
            </a:r>
            <a:r>
              <a:rPr lang="zh-CN" altLang="en-US" sz="2000" b="1" dirty="0"/>
              <a:t>，在缺乏信心感到前途渺茫的日子里，在不被理解遭</a:t>
            </a:r>
            <a:r>
              <a:rPr lang="zh-CN" altLang="en-US" sz="2000" b="1" dirty="0" smtClean="0"/>
              <a:t>受</a:t>
            </a:r>
            <a:endParaRPr lang="en-US" altLang="zh-CN" sz="2000" b="1" dirty="0" smtClean="0"/>
          </a:p>
          <a:p>
            <a:pPr>
              <a:lnSpc>
                <a:spcPct val="114000"/>
              </a:lnSpc>
            </a:pPr>
            <a:r>
              <a:rPr lang="zh-CN" altLang="en-US" sz="2000" b="1" dirty="0" smtClean="0"/>
              <a:t>误</a:t>
            </a:r>
            <a:r>
              <a:rPr lang="zh-CN" altLang="en-US" sz="2000" b="1" dirty="0"/>
              <a:t>解的日子里</a:t>
            </a:r>
            <a:r>
              <a:rPr lang="en-US" sz="2000" b="1" dirty="0"/>
              <a:t>……</a:t>
            </a:r>
            <a:r>
              <a:rPr lang="zh-CN" altLang="en-US" sz="2000" b="1" dirty="0"/>
              <a:t>不要抱怨生活给了自己太多的磨难、太多的曲折、</a:t>
            </a:r>
            <a:r>
              <a:rPr lang="zh-CN" altLang="en-US" sz="2000" b="1" dirty="0" smtClean="0"/>
              <a:t>太</a:t>
            </a:r>
            <a:endParaRPr lang="en-US" altLang="zh-CN" sz="2000" b="1" dirty="0" smtClean="0"/>
          </a:p>
          <a:p>
            <a:pPr>
              <a:lnSpc>
                <a:spcPct val="114000"/>
              </a:lnSpc>
            </a:pPr>
            <a:r>
              <a:rPr lang="zh-CN" altLang="en-US" sz="2000" b="1" dirty="0" smtClean="0"/>
              <a:t>多</a:t>
            </a:r>
            <a:r>
              <a:rPr lang="zh-CN" altLang="en-US" sz="2000" b="1" dirty="0"/>
              <a:t>的愁苦，</a:t>
            </a:r>
            <a:r>
              <a:rPr lang="zh-CN" altLang="en-US" sz="2000" b="1" dirty="0">
                <a:ln w="22225">
                  <a:solidFill>
                    <a:schemeClr val="accent2"/>
                  </a:solidFill>
                  <a:prstDash val="solid"/>
                </a:ln>
                <a:solidFill>
                  <a:schemeClr val="accent2">
                    <a:lumMod val="40000"/>
                    <a:lumOff val="60000"/>
                  </a:schemeClr>
                </a:solidFill>
                <a:effectLst/>
              </a:rPr>
              <a:t>请给自己一个微</a:t>
            </a:r>
            <a:r>
              <a:rPr lang="zh-CN" altLang="en-US" sz="2000" b="1" dirty="0" smtClean="0">
                <a:ln w="22225">
                  <a:solidFill>
                    <a:schemeClr val="accent2"/>
                  </a:solidFill>
                  <a:prstDash val="solid"/>
                </a:ln>
                <a:solidFill>
                  <a:schemeClr val="accent2">
                    <a:lumMod val="40000"/>
                    <a:lumOff val="60000"/>
                  </a:schemeClr>
                </a:solidFill>
                <a:effectLst/>
              </a:rPr>
              <a:t>笑</a:t>
            </a:r>
            <a:r>
              <a:rPr lang="zh-CN" altLang="en-US" sz="2000" b="1" dirty="0" smtClean="0"/>
              <a:t>。</a:t>
            </a:r>
            <a:endParaRPr lang="en-US" altLang="zh-CN" sz="2000" b="1" dirty="0" smtClean="0"/>
          </a:p>
          <a:p>
            <a:pPr>
              <a:lnSpc>
                <a:spcPct val="114000"/>
              </a:lnSpc>
            </a:pPr>
            <a:r>
              <a:rPr lang="zh-CN" altLang="en-US" sz="2000" b="1" dirty="0" smtClean="0"/>
              <a:t>早</a:t>
            </a:r>
            <a:r>
              <a:rPr lang="zh-CN" altLang="en-US" sz="2000" b="1" dirty="0"/>
              <a:t>晨起来，对自己微笑，让自己带着一天的好心情出门；夜晚归来，对自己微笑，祝福自己有一个甜甜的梦。把每一次的失败都归结为一次尝试，不去自卑；把每一次的成功想像成一种幸运，不去自傲。给自己一个微笑，让自己拥有一份坦然；给自己一个微笑，让自己勇敢地面对困难；给自己一个微笑，把心胸打开，阳光会不请自来。从一个微笑开始，成功近了，幸福也就不远</a:t>
            </a:r>
            <a:r>
              <a:rPr lang="zh-CN" altLang="en-US" sz="2000" b="1" dirty="0" smtClean="0"/>
              <a:t>了。</a:t>
            </a:r>
            <a:endParaRPr lang="zh-CN" altLang="en-US" sz="2000" b="1" dirty="0"/>
          </a:p>
        </p:txBody>
      </p:sp>
      <p:sp>
        <p:nvSpPr>
          <p:cNvPr id="3" name="矩形 2"/>
          <p:cNvSpPr/>
          <p:nvPr/>
        </p:nvSpPr>
        <p:spPr>
          <a:xfrm>
            <a:off x="0" y="4357694"/>
            <a:ext cx="9144000" cy="1938992"/>
          </a:xfrm>
          <a:prstGeom prst="rect">
            <a:avLst/>
          </a:prstGeom>
        </p:spPr>
        <p:txBody>
          <a:bodyPr wrap="square">
            <a:spAutoFit/>
          </a:bodyPr>
          <a:lstStyle/>
          <a:p>
            <a:r>
              <a:rPr lang="zh-CN" altLang="en-US" sz="2000" b="1" dirty="0"/>
              <a:t>如果小鸟拥有一片天空，就能自由飞翔；如果你拥有一片广阔的天空，就能充分展现自我，探究创造，实现理想</a:t>
            </a:r>
            <a:r>
              <a:rPr lang="en-US" sz="2000" b="1" dirty="0"/>
              <a:t>……</a:t>
            </a:r>
            <a:r>
              <a:rPr lang="zh-CN" altLang="en-US" sz="2000" b="1" dirty="0"/>
              <a:t>亲爱的同学，也许你已拥有了一片广阔的天空，在追求、拼搏中获得了成功和喜悦；也许你拥有的天空还不够宽广，在限制、束缚中感到烦恼和</a:t>
            </a:r>
            <a:r>
              <a:rPr lang="zh-CN" altLang="en-US" sz="2000" b="1" dirty="0" smtClean="0"/>
              <a:t>困惑</a:t>
            </a:r>
            <a:r>
              <a:rPr lang="zh-CN" altLang="en-US" sz="2000" b="1" dirty="0"/>
              <a:t>。这其间定会有你难以忘怀的故事、深刻独到的见解和发自肺腑的心声。</a:t>
            </a:r>
            <a:br>
              <a:rPr lang="en-US" sz="2000" b="1" dirty="0"/>
            </a:br>
            <a:r>
              <a:rPr lang="en-US" sz="2000" b="1" dirty="0"/>
              <a:t>    </a:t>
            </a:r>
            <a:r>
              <a:rPr lang="zh-CN" altLang="en-US" sz="2000" b="1" dirty="0"/>
              <a:t>请</a:t>
            </a:r>
            <a:r>
              <a:rPr lang="zh-CN" altLang="en-US" sz="2000" b="1" dirty="0" smtClean="0"/>
              <a:t>以</a:t>
            </a:r>
            <a:r>
              <a:rPr lang="en-US" sz="2000" b="1" dirty="0" smtClean="0"/>
              <a:t>“</a:t>
            </a:r>
            <a:r>
              <a:rPr lang="zh-CN" altLang="en-US" sz="2000" b="1" dirty="0" smtClean="0"/>
              <a:t>我</a:t>
            </a:r>
            <a:r>
              <a:rPr lang="zh-CN" altLang="en-US" sz="2000" b="1" dirty="0"/>
              <a:t>的一片天</a:t>
            </a:r>
            <a:r>
              <a:rPr lang="zh-CN" altLang="en-US" sz="2000" b="1" dirty="0" smtClean="0"/>
              <a:t>空</a:t>
            </a:r>
            <a:r>
              <a:rPr lang="en-US" sz="2000" b="1" dirty="0" smtClean="0"/>
              <a:t>”</a:t>
            </a:r>
            <a:r>
              <a:rPr lang="zh-CN" altLang="en-US" sz="2000" b="1" dirty="0" smtClean="0"/>
              <a:t>为题写一篇记叙文。</a:t>
            </a:r>
            <a:endParaRPr lang="zh-CN" altLang="en-US" sz="2000" b="1" dirty="0"/>
          </a:p>
        </p:txBody>
      </p:sp>
      <p:sp>
        <p:nvSpPr>
          <p:cNvPr id="4" name="矩形 3"/>
          <p:cNvSpPr/>
          <p:nvPr/>
        </p:nvSpPr>
        <p:spPr>
          <a:xfrm>
            <a:off x="1571604" y="0"/>
            <a:ext cx="4015843" cy="769441"/>
          </a:xfrm>
          <a:prstGeom prst="rect">
            <a:avLst/>
          </a:prstGeom>
        </p:spPr>
        <p:txBody>
          <a:bodyPr wrap="none">
            <a:spAutoFit/>
          </a:bodyPr>
          <a:lstStyle/>
          <a:p>
            <a:r>
              <a:rPr lang="en-US" altLang="zh-CN" sz="4400" b="1" dirty="0">
                <a:solidFill>
                  <a:srgbClr val="FF0000"/>
                </a:solidFill>
              </a:rPr>
              <a:t>2</a:t>
            </a:r>
            <a:r>
              <a:rPr lang="en-US" altLang="zh-CN" sz="4400" b="1" dirty="0" smtClean="0">
                <a:solidFill>
                  <a:srgbClr val="FF0000"/>
                </a:solidFill>
              </a:rPr>
              <a:t>.</a:t>
            </a:r>
            <a:r>
              <a:rPr lang="zh-CN" altLang="en-US" sz="4400" b="1" dirty="0" smtClean="0">
                <a:solidFill>
                  <a:srgbClr val="FF0000"/>
                </a:solidFill>
              </a:rPr>
              <a:t>审清材料提示</a:t>
            </a:r>
            <a:endParaRPr lang="zh-CN" altLang="en-US" sz="4400" b="1" dirty="0">
              <a:solidFill>
                <a:srgbClr val="FF0000"/>
              </a:solidFill>
            </a:endParaRPr>
          </a:p>
        </p:txBody>
      </p:sp>
      <p:cxnSp>
        <p:nvCxnSpPr>
          <p:cNvPr id="10" name="直接连接符 9"/>
          <p:cNvCxnSpPr/>
          <p:nvPr/>
        </p:nvCxnSpPr>
        <p:spPr>
          <a:xfrm>
            <a:off x="3214678" y="5357826"/>
            <a:ext cx="1214446" cy="1588"/>
          </a:xfrm>
          <a:prstGeom prst="line">
            <a:avLst/>
          </a:prstGeom>
        </p:spPr>
        <p:style>
          <a:lnRef idx="2">
            <a:schemeClr val="accent2"/>
          </a:lnRef>
          <a:fillRef idx="0">
            <a:schemeClr val="accent2"/>
          </a:fillRef>
          <a:effectRef idx="1">
            <a:schemeClr val="accent2"/>
          </a:effectRef>
          <a:fontRef idx="minor">
            <a:schemeClr val="tx1"/>
          </a:fontRef>
        </p:style>
      </p:cxnSp>
      <p:cxnSp>
        <p:nvCxnSpPr>
          <p:cNvPr id="11" name="直接连接符 10"/>
          <p:cNvCxnSpPr/>
          <p:nvPr/>
        </p:nvCxnSpPr>
        <p:spPr>
          <a:xfrm>
            <a:off x="1428728" y="5643578"/>
            <a:ext cx="1214446" cy="1588"/>
          </a:xfrm>
          <a:prstGeom prst="line">
            <a:avLst/>
          </a:prstGeom>
        </p:spPr>
        <p:style>
          <a:lnRef idx="2">
            <a:schemeClr val="accent2"/>
          </a:lnRef>
          <a:fillRef idx="0">
            <a:schemeClr val="accent2"/>
          </a:fillRef>
          <a:effectRef idx="1">
            <a:schemeClr val="accent2"/>
          </a:effectRef>
          <a:fontRef idx="minor">
            <a:schemeClr val="tx1"/>
          </a:fontRef>
        </p:style>
      </p:cxnSp>
      <p:cxnSp>
        <p:nvCxnSpPr>
          <p:cNvPr id="12" name="直接连接符 11"/>
          <p:cNvCxnSpPr/>
          <p:nvPr/>
        </p:nvCxnSpPr>
        <p:spPr>
          <a:xfrm>
            <a:off x="6000760" y="5643578"/>
            <a:ext cx="500066" cy="1588"/>
          </a:xfrm>
          <a:prstGeom prst="line">
            <a:avLst/>
          </a:prstGeom>
        </p:spPr>
        <p:style>
          <a:lnRef idx="2">
            <a:schemeClr val="accent2"/>
          </a:lnRef>
          <a:fillRef idx="0">
            <a:schemeClr val="accent2"/>
          </a:fillRef>
          <a:effectRef idx="1">
            <a:schemeClr val="accent2"/>
          </a:effectRef>
          <a:fontRef idx="minor">
            <a:schemeClr val="tx1"/>
          </a:fontRef>
        </p:style>
      </p:cxnSp>
      <p:cxnSp>
        <p:nvCxnSpPr>
          <p:cNvPr id="14" name="直接连接符 13"/>
          <p:cNvCxnSpPr/>
          <p:nvPr/>
        </p:nvCxnSpPr>
        <p:spPr>
          <a:xfrm>
            <a:off x="8072462" y="5643578"/>
            <a:ext cx="500066" cy="1588"/>
          </a:xfrm>
          <a:prstGeom prst="line">
            <a:avLst/>
          </a:prstGeom>
        </p:spPr>
        <p:style>
          <a:lnRef idx="2">
            <a:schemeClr val="accent2"/>
          </a:lnRef>
          <a:fillRef idx="0">
            <a:schemeClr val="accent2"/>
          </a:fillRef>
          <a:effectRef idx="1">
            <a:schemeClr val="accent2"/>
          </a:effectRef>
          <a:fontRef idx="minor">
            <a:schemeClr val="tx1"/>
          </a:fontRef>
        </p:style>
      </p:cxnSp>
      <p:cxnSp>
        <p:nvCxnSpPr>
          <p:cNvPr id="15" name="直接连接符 14"/>
          <p:cNvCxnSpPr/>
          <p:nvPr/>
        </p:nvCxnSpPr>
        <p:spPr>
          <a:xfrm>
            <a:off x="1142976" y="5929330"/>
            <a:ext cx="500066" cy="1588"/>
          </a:xfrm>
          <a:prstGeom prst="line">
            <a:avLst/>
          </a:prstGeom>
        </p:spPr>
        <p:style>
          <a:lnRef idx="2">
            <a:schemeClr val="accent2"/>
          </a:lnRef>
          <a:fillRef idx="0">
            <a:schemeClr val="accent2"/>
          </a:fillRef>
          <a:effectRef idx="1">
            <a:schemeClr val="accent2"/>
          </a:effectRef>
          <a:fontRef idx="minor">
            <a:schemeClr val="tx1"/>
          </a:fontRef>
        </p:style>
      </p:cxnSp>
      <p:cxnSp>
        <p:nvCxnSpPr>
          <p:cNvPr id="18" name="直接连接符 17"/>
          <p:cNvCxnSpPr/>
          <p:nvPr/>
        </p:nvCxnSpPr>
        <p:spPr>
          <a:xfrm>
            <a:off x="3857620" y="6286520"/>
            <a:ext cx="857256" cy="1588"/>
          </a:xfrm>
          <a:prstGeom prst="line">
            <a:avLst/>
          </a:prstGeom>
        </p:spPr>
        <p:style>
          <a:lnRef idx="2">
            <a:schemeClr val="accent2"/>
          </a:lnRef>
          <a:fillRef idx="0">
            <a:schemeClr val="accent2"/>
          </a:fillRef>
          <a:effectRef idx="1">
            <a:schemeClr val="accent2"/>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down)">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down)">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down)">
                                      <p:cBhvr>
                                        <p:cTn id="4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0.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l="-17000"/>
          </a:stretch>
        </a:blipFill>
        <a:effectLst/>
      </p:bgPr>
    </p:bg>
    <p:spTree>
      <p:nvGrpSpPr>
        <p:cNvPr id="1" name=""/>
        <p:cNvGrpSpPr/>
        <p:nvPr/>
      </p:nvGrpSpPr>
      <p:grpSpPr>
        <a:xfrm>
          <a:off x="0" y="0"/>
          <a:ext cx="0" cy="0"/>
          <a:chOff x="0" y="0"/>
          <a:chExt cx="0" cy="0"/>
        </a:xfrm>
      </p:grpSpPr>
      <p:sp>
        <p:nvSpPr>
          <p:cNvPr id="2" name="矩形 1"/>
          <p:cNvSpPr/>
          <p:nvPr/>
        </p:nvSpPr>
        <p:spPr>
          <a:xfrm>
            <a:off x="0" y="692696"/>
            <a:ext cx="9144000" cy="4185761"/>
          </a:xfrm>
          <a:prstGeom prst="rect">
            <a:avLst/>
          </a:prstGeom>
        </p:spPr>
        <p:txBody>
          <a:bodyPr wrap="square">
            <a:spAutoFit/>
          </a:bodyPr>
          <a:lstStyle/>
          <a:p>
            <a:pPr>
              <a:spcAft>
                <a:spcPts val="1200"/>
              </a:spcAft>
            </a:pPr>
            <a:r>
              <a:rPr lang="en-US" altLang="zh-CN" sz="3200" b="1" dirty="0" smtClean="0">
                <a:solidFill>
                  <a:srgbClr val="FF0000"/>
                </a:solidFill>
              </a:rPr>
              <a:t>7</a:t>
            </a:r>
            <a:r>
              <a:rPr lang="zh-CN" altLang="en-US" sz="3200" b="1" dirty="0" smtClean="0">
                <a:solidFill>
                  <a:srgbClr val="FF0000"/>
                </a:solidFill>
              </a:rPr>
              <a:t>、合修辞，美不胜收。</a:t>
            </a:r>
            <a:endParaRPr lang="zh-CN" altLang="zh-CN" sz="3200" b="1" dirty="0" smtClean="0">
              <a:solidFill>
                <a:srgbClr val="FF0000"/>
              </a:solidFill>
            </a:endParaRPr>
          </a:p>
          <a:p>
            <a:r>
              <a:rPr lang="zh-CN" altLang="en-US" sz="2800" dirty="0" smtClean="0"/>
              <a:t>（</a:t>
            </a:r>
            <a:r>
              <a:rPr lang="en-US" altLang="zh-CN" sz="2800" dirty="0" smtClean="0"/>
              <a:t>1</a:t>
            </a:r>
            <a:r>
              <a:rPr lang="zh-CN" altLang="en-US" sz="2800" dirty="0" smtClean="0"/>
              <a:t>）哥，黝黑的皮肤，粗壮的胳膊像一头健壮的牛；哥，粗声粗气，蓬乱的头发，像一匹任劳任怨的马；哥，沉默寡言，起早摸黑，像一只拉磨的驴。都说哥是捡来的，因为哥像一个只要有饭吃就像牲畜一样拼命干活的家中唯一的劳力。</a:t>
            </a:r>
            <a:endParaRPr lang="zh-CN" altLang="en-US" sz="2800" dirty="0" smtClean="0"/>
          </a:p>
          <a:p>
            <a:r>
              <a:rPr lang="zh-CN" altLang="en-US" sz="2800" dirty="0" smtClean="0"/>
              <a:t>　　风轻轻地划过身边，传来哥喘气的声音，麦浪中飘飞着哥的滴滴汗水，在阳光下，像一颗珍珠，飞起又沉入无边的麦浪。（</a:t>
            </a:r>
            <a:r>
              <a:rPr lang="en-US" altLang="zh-CN" sz="2800" dirty="0" smtClean="0"/>
              <a:t>《</a:t>
            </a:r>
            <a:r>
              <a:rPr lang="zh-CN" altLang="en-US" sz="2800" dirty="0" smtClean="0"/>
              <a:t>哥，是捡来的吗</a:t>
            </a:r>
            <a:r>
              <a:rPr lang="en-US" altLang="zh-CN" sz="2800" dirty="0" smtClean="0"/>
              <a:t>》</a:t>
            </a:r>
            <a:r>
              <a:rPr lang="zh-CN" altLang="en-US" sz="2800" dirty="0" smtClean="0"/>
              <a:t>）</a:t>
            </a:r>
            <a:endParaRPr lang="zh-CN" altLang="en-US" sz="2800"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l="-17000"/>
          </a:stretch>
        </a:blipFill>
        <a:effectLst/>
      </p:bgPr>
    </p:bg>
    <p:spTree>
      <p:nvGrpSpPr>
        <p:cNvPr id="1" name=""/>
        <p:cNvGrpSpPr/>
        <p:nvPr/>
      </p:nvGrpSpPr>
      <p:grpSpPr>
        <a:xfrm>
          <a:off x="0" y="0"/>
          <a:ext cx="0" cy="0"/>
          <a:chOff x="0" y="0"/>
          <a:chExt cx="0" cy="0"/>
        </a:xfrm>
      </p:grpSpPr>
      <p:sp>
        <p:nvSpPr>
          <p:cNvPr id="2" name="矩形 1"/>
          <p:cNvSpPr/>
          <p:nvPr/>
        </p:nvSpPr>
        <p:spPr>
          <a:xfrm>
            <a:off x="0" y="188640"/>
            <a:ext cx="9144000" cy="4678204"/>
          </a:xfrm>
          <a:prstGeom prst="rect">
            <a:avLst/>
          </a:prstGeom>
        </p:spPr>
        <p:txBody>
          <a:bodyPr wrap="square">
            <a:spAutoFit/>
          </a:bodyPr>
          <a:lstStyle/>
          <a:p>
            <a:r>
              <a:rPr lang="en-US" altLang="zh-CN" sz="3200" b="1" dirty="0" smtClean="0">
                <a:solidFill>
                  <a:srgbClr val="FF0000"/>
                </a:solidFill>
              </a:rPr>
              <a:t>8</a:t>
            </a:r>
            <a:r>
              <a:rPr lang="zh-CN" altLang="en-US" sz="3200" b="1" dirty="0" smtClean="0">
                <a:solidFill>
                  <a:srgbClr val="FF0000"/>
                </a:solidFill>
              </a:rPr>
              <a:t>、用题记，揭示主旨。</a:t>
            </a:r>
            <a:endParaRPr lang="en-US" altLang="zh-CN" sz="3200" b="1" dirty="0" smtClean="0">
              <a:solidFill>
                <a:srgbClr val="FF0000"/>
              </a:solidFill>
            </a:endParaRPr>
          </a:p>
          <a:p>
            <a:endParaRPr lang="zh-CN" altLang="en-US" sz="3200" dirty="0" smtClean="0">
              <a:solidFill>
                <a:srgbClr val="FF0000"/>
              </a:solidFill>
            </a:endParaRPr>
          </a:p>
          <a:p>
            <a:pPr>
              <a:spcAft>
                <a:spcPts val="1200"/>
              </a:spcAft>
            </a:pPr>
            <a:r>
              <a:rPr lang="zh-CN" altLang="en-US" sz="2800" dirty="0" smtClean="0"/>
              <a:t>①没有树的伟岸，但你可以有草的翠绿；没有牡丹的娇艳，但你可以有小野菊的洒脱</a:t>
            </a:r>
            <a:r>
              <a:rPr lang="en-US" altLang="zh-CN" sz="2800" dirty="0" smtClean="0"/>
              <a:t>……</a:t>
            </a:r>
            <a:r>
              <a:rPr lang="zh-CN" altLang="en-US" sz="2800" dirty="0" smtClean="0"/>
              <a:t>生命，可以不灿烂，但必须伟大！　　                                                                   </a:t>
            </a:r>
            <a:r>
              <a:rPr lang="en-US" altLang="zh-CN" sz="2800" dirty="0" smtClean="0"/>
              <a:t>———</a:t>
            </a:r>
            <a:r>
              <a:rPr lang="zh-CN" altLang="en-US" sz="2800" dirty="0" smtClean="0"/>
              <a:t>题记</a:t>
            </a:r>
            <a:endParaRPr lang="en-US" altLang="zh-CN" sz="2800" dirty="0" smtClean="0"/>
          </a:p>
          <a:p>
            <a:r>
              <a:rPr lang="zh-CN" altLang="en-US" sz="2800" dirty="0" smtClean="0"/>
              <a:t>②如果你失去了金钱，你只失去了一小部分；</a:t>
            </a:r>
            <a:endParaRPr lang="zh-CN" altLang="en-US" sz="2800" dirty="0" smtClean="0"/>
          </a:p>
          <a:p>
            <a:r>
              <a:rPr lang="zh-CN" altLang="en-US" sz="2800" dirty="0" smtClean="0"/>
              <a:t>　如果你失去了健康，你只失去了一小半；</a:t>
            </a:r>
            <a:endParaRPr lang="zh-CN" altLang="en-US" sz="2800" dirty="0" smtClean="0"/>
          </a:p>
          <a:p>
            <a:r>
              <a:rPr lang="zh-CN" altLang="en-US" sz="2800" dirty="0" smtClean="0"/>
              <a:t>　如果你失去了诚信，那你就几乎一贫如洗了。</a:t>
            </a:r>
            <a:endParaRPr lang="zh-CN" altLang="en-US" sz="2800" dirty="0" smtClean="0"/>
          </a:p>
          <a:p>
            <a:r>
              <a:rPr lang="zh-CN" altLang="en-US" sz="2800" dirty="0" smtClean="0"/>
              <a:t>　　                                                                                  </a:t>
            </a:r>
            <a:r>
              <a:rPr lang="en-US" altLang="zh-CN" sz="2800" dirty="0" smtClean="0"/>
              <a:t>——–</a:t>
            </a:r>
            <a:r>
              <a:rPr lang="zh-CN" altLang="en-US" sz="2800" dirty="0" smtClean="0"/>
              <a:t>题记</a:t>
            </a:r>
            <a:endParaRPr lang="zh-CN" altLang="en-US" sz="2800" dirty="0" smtClean="0"/>
          </a:p>
          <a:p>
            <a:endParaRPr lang="zh-CN" altLang="en-US" sz="2800"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l="-17000" b="-8000"/>
          </a:stretch>
        </a:blipFill>
        <a:effectLst/>
      </p:bgPr>
    </p:bg>
    <p:spTree>
      <p:nvGrpSpPr>
        <p:cNvPr id="1" name=""/>
        <p:cNvGrpSpPr/>
        <p:nvPr/>
      </p:nvGrpSpPr>
      <p:grpSpPr>
        <a:xfrm>
          <a:off x="0" y="0"/>
          <a:ext cx="0" cy="0"/>
          <a:chOff x="0" y="0"/>
          <a:chExt cx="0" cy="0"/>
        </a:xfrm>
      </p:grpSpPr>
      <p:sp>
        <p:nvSpPr>
          <p:cNvPr id="3" name="矩形 2"/>
          <p:cNvSpPr/>
          <p:nvPr/>
        </p:nvSpPr>
        <p:spPr>
          <a:xfrm>
            <a:off x="0" y="188640"/>
            <a:ext cx="9144000" cy="6047809"/>
          </a:xfrm>
          <a:prstGeom prst="rect">
            <a:avLst/>
          </a:prstGeom>
        </p:spPr>
        <p:txBody>
          <a:bodyPr wrap="square">
            <a:spAutoFit/>
          </a:bodyPr>
          <a:lstStyle/>
          <a:p>
            <a:pPr>
              <a:spcAft>
                <a:spcPts val="600"/>
              </a:spcAft>
            </a:pPr>
            <a:r>
              <a:rPr lang="en-US" altLang="zh-CN" sz="3200" b="1" dirty="0" smtClean="0">
                <a:solidFill>
                  <a:srgbClr val="FF0000"/>
                </a:solidFill>
              </a:rPr>
              <a:t>9</a:t>
            </a:r>
            <a:r>
              <a:rPr lang="zh-CN" altLang="en-US" sz="3200" b="1" dirty="0" smtClean="0">
                <a:solidFill>
                  <a:srgbClr val="FF0000"/>
                </a:solidFill>
              </a:rPr>
              <a:t>、引诗文，彰显诗意</a:t>
            </a:r>
            <a:endParaRPr lang="en-US" altLang="zh-CN" sz="3200" b="1" dirty="0" smtClean="0">
              <a:solidFill>
                <a:srgbClr val="FF0000"/>
              </a:solidFill>
            </a:endParaRPr>
          </a:p>
          <a:p>
            <a:pPr>
              <a:lnSpc>
                <a:spcPct val="125000"/>
              </a:lnSpc>
            </a:pPr>
            <a:r>
              <a:rPr lang="zh-CN" altLang="en-US" sz="2800" dirty="0" smtClean="0"/>
              <a:t>      翻开灿若银河的唐诗宋词，数不胜数的当算离别诗了，王勃壮怀高歌：无为在歧路，儿女共沾巾。柳永则声情哀怨：今宵酒醒何处？杨柳岸晓风残月。江淹却千帆过尽一言蔽之：黯然销魂者，惟别而已矣。</a:t>
            </a:r>
            <a:endParaRPr lang="en-US" altLang="zh-CN" sz="2800" dirty="0" smtClean="0"/>
          </a:p>
          <a:p>
            <a:pPr>
              <a:lnSpc>
                <a:spcPct val="125000"/>
              </a:lnSpc>
            </a:pPr>
            <a:r>
              <a:rPr lang="zh-CN" altLang="en-US" sz="2800" dirty="0" smtClean="0"/>
              <a:t>      还有人捶胸顿足：扬鞭哪忍匆匆！当今又有汪国真低吟：人生一瞬百年，哪堪去去还还。无论耳在何处，只祈如水如船。又来了席慕蓉温柔的警语：如果离别能够勾起我们因聚在一起而引起的疏忽的细节，离别真的不好吗？如此种种情思，真是美不胜收。涵咏不同时代不同人生的感悟，会让你有意外的收获。</a:t>
            </a:r>
            <a:endParaRPr lang="zh-CN" altLang="en-US" sz="2800"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l="-17000"/>
          </a:stretch>
        </a:blipFill>
        <a:effectLst/>
      </p:bgPr>
    </p:bg>
    <p:spTree>
      <p:nvGrpSpPr>
        <p:cNvPr id="1" name=""/>
        <p:cNvGrpSpPr/>
        <p:nvPr/>
      </p:nvGrpSpPr>
      <p:grpSpPr>
        <a:xfrm>
          <a:off x="0" y="0"/>
          <a:ext cx="0" cy="0"/>
          <a:chOff x="0" y="0"/>
          <a:chExt cx="0" cy="0"/>
        </a:xfrm>
      </p:grpSpPr>
      <p:sp>
        <p:nvSpPr>
          <p:cNvPr id="2" name="矩形 1"/>
          <p:cNvSpPr/>
          <p:nvPr/>
        </p:nvSpPr>
        <p:spPr>
          <a:xfrm>
            <a:off x="0" y="188640"/>
            <a:ext cx="9144000" cy="4154984"/>
          </a:xfrm>
          <a:prstGeom prst="rect">
            <a:avLst/>
          </a:prstGeom>
        </p:spPr>
        <p:txBody>
          <a:bodyPr wrap="square">
            <a:spAutoFit/>
          </a:bodyPr>
          <a:lstStyle/>
          <a:p>
            <a:r>
              <a:rPr lang="en-US" altLang="zh-CN" sz="3200" b="1" dirty="0" smtClean="0">
                <a:solidFill>
                  <a:srgbClr val="FF0000"/>
                </a:solidFill>
              </a:rPr>
              <a:t>10</a:t>
            </a:r>
            <a:r>
              <a:rPr lang="zh-CN" altLang="en-US" sz="3200" b="1" dirty="0" smtClean="0">
                <a:solidFill>
                  <a:srgbClr val="FF0000"/>
                </a:solidFill>
              </a:rPr>
              <a:t>、借书信，平中见奇。</a:t>
            </a:r>
            <a:endParaRPr lang="en-US" altLang="zh-CN" sz="3200" b="1" dirty="0" smtClean="0">
              <a:solidFill>
                <a:srgbClr val="FF0000"/>
              </a:solidFill>
            </a:endParaRPr>
          </a:p>
          <a:p>
            <a:endParaRPr lang="en-US" altLang="zh-CN" dirty="0" smtClean="0"/>
          </a:p>
          <a:p>
            <a:r>
              <a:rPr lang="zh-CN" altLang="en-US" sz="2800" dirty="0" smtClean="0"/>
              <a:t>屈公：</a:t>
            </a:r>
            <a:endParaRPr lang="zh-CN" altLang="en-US" sz="2800" dirty="0" smtClean="0"/>
          </a:p>
          <a:p>
            <a:r>
              <a:rPr lang="zh-CN" altLang="en-US" sz="2800" dirty="0" smtClean="0"/>
              <a:t>　　悠悠数千载，安然无恙乎？</a:t>
            </a:r>
            <a:endParaRPr lang="zh-CN" altLang="en-US" sz="2800" dirty="0" smtClean="0"/>
          </a:p>
          <a:p>
            <a:r>
              <a:rPr lang="zh-CN" altLang="en-US" sz="2800" dirty="0" smtClean="0"/>
              <a:t>　　每每拜读大作，或伫立案头，或观龙舟竞渡，粽投鱼腹，不胜感慨系之。思量再三，不禁为您的结局或曰“下场”抱憾。以您的文韬武略，后世百代能有几人与您匹敌，何苦为了区区一个楚王，轻掷千钧之身呢？</a:t>
            </a:r>
            <a:endParaRPr lang="en-US" altLang="zh-CN" sz="2800" dirty="0" smtClean="0"/>
          </a:p>
          <a:p>
            <a:pPr algn="r"/>
            <a:r>
              <a:rPr lang="zh-CN" altLang="en-US" sz="2800" dirty="0" smtClean="0"/>
              <a:t>（</a:t>
            </a:r>
            <a:r>
              <a:rPr lang="en-US" altLang="zh-CN" sz="2800" dirty="0" smtClean="0"/>
              <a:t>《</a:t>
            </a:r>
            <a:r>
              <a:rPr lang="zh-CN" altLang="en-US" sz="2800" dirty="0" smtClean="0"/>
              <a:t>谏屈原书</a:t>
            </a:r>
            <a:r>
              <a:rPr lang="en-US" altLang="zh-CN" sz="2800" dirty="0" smtClean="0"/>
              <a:t>》</a:t>
            </a:r>
            <a:r>
              <a:rPr lang="zh-CN" altLang="en-US" sz="2800" dirty="0" smtClean="0"/>
              <a:t>）</a:t>
            </a:r>
            <a:endParaRPr lang="zh-CN" altLang="en-US" sz="2800" dirty="0" smtClean="0"/>
          </a:p>
          <a:p>
            <a:endParaRPr lang="zh-CN" altLang="en-US"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t="-25000" b="-25000"/>
          </a:stretch>
        </a:blipFill>
        <a:effectLst/>
      </p:bgPr>
    </p:bg>
    <p:spTree>
      <p:nvGrpSpPr>
        <p:cNvPr id="1" name=""/>
        <p:cNvGrpSpPr/>
        <p:nvPr/>
      </p:nvGrpSpPr>
      <p:grpSpPr>
        <a:xfrm>
          <a:off x="0" y="0"/>
          <a:ext cx="0" cy="0"/>
          <a:chOff x="0" y="0"/>
          <a:chExt cx="0" cy="0"/>
        </a:xfrm>
      </p:grpSpPr>
      <p:sp>
        <p:nvSpPr>
          <p:cNvPr id="2" name="矩形 1"/>
          <p:cNvSpPr/>
          <p:nvPr/>
        </p:nvSpPr>
        <p:spPr>
          <a:xfrm>
            <a:off x="2285984" y="2786058"/>
            <a:ext cx="4711546" cy="769441"/>
          </a:xfrm>
          <a:prstGeom prst="rect">
            <a:avLst/>
          </a:prstGeom>
        </p:spPr>
        <p:txBody>
          <a:bodyPr wrap="none">
            <a:spAutoFit/>
          </a:bodyPr>
          <a:lstStyle/>
          <a:p>
            <a:r>
              <a:rPr lang="zh-CN" altLang="en-US" sz="4400" b="1" dirty="0"/>
              <a:t>第六讲、结尾例说</a:t>
            </a:r>
            <a:endParaRPr lang="zh-CN" altLang="en-US" sz="4400" b="1"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l="-17000" b="-9000"/>
          </a:stretch>
        </a:blipFill>
        <a:effectLst/>
      </p:bgPr>
    </p:bg>
    <p:spTree>
      <p:nvGrpSpPr>
        <p:cNvPr id="1" name=""/>
        <p:cNvGrpSpPr/>
        <p:nvPr/>
      </p:nvGrpSpPr>
      <p:grpSpPr>
        <a:xfrm>
          <a:off x="0" y="0"/>
          <a:ext cx="0" cy="0"/>
          <a:chOff x="0" y="0"/>
          <a:chExt cx="0" cy="0"/>
        </a:xfrm>
      </p:grpSpPr>
      <p:sp>
        <p:nvSpPr>
          <p:cNvPr id="3" name="矩形 2"/>
          <p:cNvSpPr/>
          <p:nvPr/>
        </p:nvSpPr>
        <p:spPr>
          <a:xfrm>
            <a:off x="0" y="188640"/>
            <a:ext cx="9324528" cy="6447919"/>
          </a:xfrm>
          <a:prstGeom prst="rect">
            <a:avLst/>
          </a:prstGeom>
        </p:spPr>
        <p:txBody>
          <a:bodyPr wrap="square">
            <a:spAutoFit/>
          </a:bodyPr>
          <a:lstStyle/>
          <a:p>
            <a:pPr>
              <a:spcAft>
                <a:spcPts val="1800"/>
              </a:spcAft>
            </a:pPr>
            <a:r>
              <a:rPr lang="zh-CN" altLang="en-US" sz="3200" b="1" dirty="0" smtClean="0">
                <a:solidFill>
                  <a:srgbClr val="FF0000"/>
                </a:solidFill>
              </a:rPr>
              <a:t>一、“卒章显志”式</a:t>
            </a:r>
            <a:endParaRPr lang="en-US" altLang="zh-CN" sz="3200" b="1" dirty="0" smtClean="0">
              <a:solidFill>
                <a:srgbClr val="FF0000"/>
              </a:solidFill>
            </a:endParaRPr>
          </a:p>
          <a:p>
            <a:r>
              <a:rPr lang="en-US" altLang="zh-CN" sz="2800" dirty="0" smtClean="0">
                <a:solidFill>
                  <a:srgbClr val="0000FF"/>
                </a:solidFill>
              </a:rPr>
              <a:t>1</a:t>
            </a:r>
            <a:r>
              <a:rPr lang="zh-CN" altLang="en-US" sz="2800" dirty="0" smtClean="0">
                <a:solidFill>
                  <a:srgbClr val="0000FF"/>
                </a:solidFill>
              </a:rPr>
              <a:t>、抒情式点题结尾。</a:t>
            </a:r>
            <a:r>
              <a:rPr lang="zh-CN" altLang="en-US" sz="2800" dirty="0" smtClean="0"/>
              <a:t>如“老师，无论我走到哪里，我都走不出您的视野。感谢您的一路呵护，一路鼓励！”</a:t>
            </a:r>
            <a:endParaRPr lang="en-US" altLang="zh-CN" sz="2800" dirty="0" smtClean="0"/>
          </a:p>
          <a:p>
            <a:pPr>
              <a:spcAft>
                <a:spcPts val="1200"/>
              </a:spcAft>
            </a:pPr>
            <a:r>
              <a:rPr lang="zh-CN" altLang="en-US" sz="2400" dirty="0" smtClean="0"/>
              <a:t>（</a:t>
            </a:r>
            <a:r>
              <a:rPr lang="en-US" altLang="zh-CN" sz="2400" dirty="0" smtClean="0"/>
              <a:t>《</a:t>
            </a:r>
            <a:r>
              <a:rPr lang="zh-CN" altLang="en-US" sz="2400" dirty="0" smtClean="0"/>
              <a:t>感谢恩师</a:t>
            </a:r>
            <a:r>
              <a:rPr lang="en-US" altLang="zh-CN" sz="2400" dirty="0" smtClean="0"/>
              <a:t>》</a:t>
            </a:r>
            <a:r>
              <a:rPr lang="zh-CN" altLang="en-US" sz="2400" dirty="0" smtClean="0"/>
              <a:t>）抒发了对老师的感激之情。</a:t>
            </a:r>
            <a:endParaRPr lang="zh-CN" altLang="en-US" sz="2400" dirty="0" smtClean="0"/>
          </a:p>
          <a:p>
            <a:r>
              <a:rPr lang="en-US" altLang="zh-CN" sz="2800" dirty="0" smtClean="0">
                <a:solidFill>
                  <a:srgbClr val="0000FF"/>
                </a:solidFill>
              </a:rPr>
              <a:t>2</a:t>
            </a:r>
            <a:r>
              <a:rPr lang="zh-CN" altLang="en-US" sz="2800" dirty="0" smtClean="0">
                <a:solidFill>
                  <a:srgbClr val="0000FF"/>
                </a:solidFill>
              </a:rPr>
              <a:t>、希望式点题结尾。</a:t>
            </a:r>
            <a:r>
              <a:rPr lang="zh-CN" altLang="en-US" sz="2800" dirty="0" smtClean="0"/>
              <a:t>如“把理解带到人吧，尽量给别人减少一分病苦，增添一分快乐！”</a:t>
            </a:r>
            <a:endParaRPr lang="en-US" altLang="zh-CN" sz="2800" dirty="0" smtClean="0"/>
          </a:p>
          <a:p>
            <a:pPr>
              <a:spcAft>
                <a:spcPts val="1200"/>
              </a:spcAft>
            </a:pPr>
            <a:r>
              <a:rPr lang="zh-CN" altLang="en-US" sz="2400" dirty="0" smtClean="0"/>
              <a:t>（</a:t>
            </a:r>
            <a:r>
              <a:rPr lang="en-US" altLang="zh-CN" sz="2400" dirty="0" smtClean="0"/>
              <a:t>《</a:t>
            </a:r>
            <a:r>
              <a:rPr lang="zh-CN" altLang="en-US" sz="2400" dirty="0" smtClean="0"/>
              <a:t>最爱的人，别伤他最深</a:t>
            </a:r>
            <a:r>
              <a:rPr lang="en-US" altLang="zh-CN" sz="2400" dirty="0" smtClean="0"/>
              <a:t>》</a:t>
            </a:r>
            <a:r>
              <a:rPr lang="zh-CN" altLang="en-US" sz="2400" dirty="0" smtClean="0"/>
              <a:t>）</a:t>
            </a:r>
            <a:endParaRPr lang="zh-CN" altLang="en-US" sz="2400" dirty="0" smtClean="0"/>
          </a:p>
          <a:p>
            <a:r>
              <a:rPr lang="en-US" altLang="zh-CN" sz="2800" dirty="0" smtClean="0">
                <a:solidFill>
                  <a:srgbClr val="0000FF"/>
                </a:solidFill>
              </a:rPr>
              <a:t>3</a:t>
            </a:r>
            <a:r>
              <a:rPr lang="zh-CN" altLang="en-US" sz="2800" dirty="0" smtClean="0">
                <a:solidFill>
                  <a:srgbClr val="0000FF"/>
                </a:solidFill>
              </a:rPr>
              <a:t>、推理式点题结尾。</a:t>
            </a:r>
            <a:r>
              <a:rPr lang="zh-CN" altLang="en-US" sz="2800" dirty="0" smtClean="0"/>
              <a:t>如“有一颗感恩的心，会让我们的社会多一宽容与理解，少一些职责与推委；多一些和谐与温暖，少一些争吵与冷漠；多一些真诚与团结，少一些欺骗与涣散</a:t>
            </a:r>
            <a:r>
              <a:rPr lang="en-US" altLang="zh-CN" sz="2800" dirty="0" smtClean="0"/>
              <a:t>……”</a:t>
            </a:r>
            <a:endParaRPr lang="en-US" altLang="zh-CN" sz="2800" dirty="0" smtClean="0"/>
          </a:p>
          <a:p>
            <a:r>
              <a:rPr lang="zh-CN" altLang="en-US" sz="2400" dirty="0" smtClean="0"/>
              <a:t>（</a:t>
            </a:r>
            <a:r>
              <a:rPr lang="en-US" altLang="zh-CN" sz="2400" dirty="0" smtClean="0"/>
              <a:t>《</a:t>
            </a:r>
            <a:r>
              <a:rPr lang="zh-CN" altLang="en-US" sz="2400" dirty="0" smtClean="0"/>
              <a:t>有一颗感恩的心</a:t>
            </a:r>
            <a:r>
              <a:rPr lang="en-US" altLang="zh-CN" sz="2400" dirty="0" smtClean="0"/>
              <a:t>》</a:t>
            </a:r>
            <a:r>
              <a:rPr lang="zh-CN" altLang="en-US" sz="2400" dirty="0" smtClean="0"/>
              <a:t>）。作者用“有一颗感恩的心，</a:t>
            </a:r>
            <a:endParaRPr lang="en-US" altLang="zh-CN" sz="2400" dirty="0" smtClean="0"/>
          </a:p>
          <a:p>
            <a:r>
              <a:rPr lang="zh-CN" altLang="en-US" sz="2400" dirty="0" smtClean="0"/>
              <a:t>会</a:t>
            </a:r>
            <a:r>
              <a:rPr lang="en-US" altLang="zh-CN" sz="2400" dirty="0" smtClean="0"/>
              <a:t>……”</a:t>
            </a:r>
            <a:r>
              <a:rPr lang="zh-CN" altLang="en-US" sz="2400" dirty="0" smtClean="0"/>
              <a:t>的句式，点明了“要有一颗感恩的心”这个主题。</a:t>
            </a:r>
            <a:endParaRPr lang="zh-CN" altLang="en-US" sz="2400" dirty="0" smtClean="0"/>
          </a:p>
          <a:p>
            <a:endParaRPr lang="zh-CN" altLang="en-US"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l="-17000" b="-8000"/>
          </a:stretch>
        </a:blipFill>
        <a:effectLst/>
      </p:bgPr>
    </p:bg>
    <p:spTree>
      <p:nvGrpSpPr>
        <p:cNvPr id="1" name=""/>
        <p:cNvGrpSpPr/>
        <p:nvPr/>
      </p:nvGrpSpPr>
      <p:grpSpPr>
        <a:xfrm>
          <a:off x="0" y="0"/>
          <a:ext cx="0" cy="0"/>
          <a:chOff x="0" y="0"/>
          <a:chExt cx="0" cy="0"/>
        </a:xfrm>
      </p:grpSpPr>
      <p:sp>
        <p:nvSpPr>
          <p:cNvPr id="3" name="矩形 2"/>
          <p:cNvSpPr/>
          <p:nvPr/>
        </p:nvSpPr>
        <p:spPr>
          <a:xfrm>
            <a:off x="0" y="332656"/>
            <a:ext cx="9144000" cy="4801314"/>
          </a:xfrm>
          <a:prstGeom prst="rect">
            <a:avLst/>
          </a:prstGeom>
        </p:spPr>
        <p:txBody>
          <a:bodyPr wrap="square">
            <a:spAutoFit/>
          </a:bodyPr>
          <a:lstStyle/>
          <a:p>
            <a:pPr>
              <a:spcAft>
                <a:spcPts val="1200"/>
              </a:spcAft>
            </a:pPr>
            <a:r>
              <a:rPr lang="en-US" altLang="zh-CN" sz="2800" dirty="0" smtClean="0">
                <a:solidFill>
                  <a:srgbClr val="0000FF"/>
                </a:solidFill>
              </a:rPr>
              <a:t>4</a:t>
            </a:r>
            <a:r>
              <a:rPr lang="zh-CN" altLang="en-US" sz="2800" dirty="0" smtClean="0">
                <a:solidFill>
                  <a:srgbClr val="0000FF"/>
                </a:solidFill>
              </a:rPr>
              <a:t>、表决式点题结尾。</a:t>
            </a:r>
            <a:r>
              <a:rPr lang="zh-CN" altLang="en-US" sz="2800" dirty="0" smtClean="0"/>
              <a:t>如“可以确定的是，无论前路阳光明媚，或是崎岖陡峭，我会坚定地</a:t>
            </a:r>
            <a:r>
              <a:rPr lang="en-US" altLang="zh-CN" sz="2800" dirty="0" smtClean="0"/>
              <a:t>——</a:t>
            </a:r>
            <a:r>
              <a:rPr lang="zh-CN" altLang="en-US" sz="2800" dirty="0" smtClean="0"/>
              <a:t>痛并快乐着</a:t>
            </a:r>
            <a:r>
              <a:rPr lang="zh-CN" altLang="en-US" sz="2400" dirty="0" smtClean="0"/>
              <a:t>。”（</a:t>
            </a:r>
            <a:r>
              <a:rPr lang="en-US" altLang="zh-CN" sz="2400" dirty="0" smtClean="0"/>
              <a:t>《</a:t>
            </a:r>
            <a:r>
              <a:rPr lang="zh-CN" altLang="en-US" sz="2400" dirty="0" smtClean="0"/>
              <a:t>痛并快乐着</a:t>
            </a:r>
            <a:r>
              <a:rPr lang="en-US" altLang="zh-CN" sz="2400" dirty="0" smtClean="0"/>
              <a:t>》</a:t>
            </a:r>
            <a:r>
              <a:rPr lang="zh-CN" altLang="en-US" sz="2400" dirty="0" smtClean="0"/>
              <a:t>）既点明主题，又回应文题，可谓一箭双雕。</a:t>
            </a:r>
            <a:endParaRPr lang="zh-CN" altLang="en-US" sz="2400" dirty="0" smtClean="0"/>
          </a:p>
          <a:p>
            <a:pPr>
              <a:spcAft>
                <a:spcPts val="1200"/>
              </a:spcAft>
            </a:pPr>
            <a:r>
              <a:rPr lang="en-US" altLang="zh-CN" sz="2800" dirty="0" smtClean="0">
                <a:solidFill>
                  <a:srgbClr val="0000FF"/>
                </a:solidFill>
              </a:rPr>
              <a:t>5</a:t>
            </a:r>
            <a:r>
              <a:rPr lang="zh-CN" altLang="en-US" sz="2800" dirty="0" smtClean="0">
                <a:solidFill>
                  <a:srgbClr val="0000FF"/>
                </a:solidFill>
              </a:rPr>
              <a:t>、展望式点题结尾。</a:t>
            </a:r>
            <a:r>
              <a:rPr lang="zh-CN" altLang="en-US" sz="2800" dirty="0" smtClean="0"/>
              <a:t>如“我，我的未来不是梦！”（</a:t>
            </a:r>
            <a:r>
              <a:rPr lang="en-US" altLang="zh-CN" sz="2800" dirty="0" smtClean="0"/>
              <a:t>《</a:t>
            </a:r>
            <a:r>
              <a:rPr lang="zh-CN" altLang="en-US" sz="2800" dirty="0" smtClean="0"/>
              <a:t>我的未来不是梦</a:t>
            </a:r>
            <a:r>
              <a:rPr lang="en-US" altLang="zh-CN" sz="2800" dirty="0" smtClean="0"/>
              <a:t>》</a:t>
            </a:r>
            <a:r>
              <a:rPr lang="zh-CN" altLang="en-US" sz="2800" dirty="0" smtClean="0"/>
              <a:t>）</a:t>
            </a:r>
            <a:endParaRPr lang="zh-CN" altLang="en-US" sz="2800" dirty="0" smtClean="0"/>
          </a:p>
          <a:p>
            <a:pPr>
              <a:spcAft>
                <a:spcPts val="1200"/>
              </a:spcAft>
            </a:pPr>
            <a:r>
              <a:rPr lang="en-US" altLang="zh-CN" sz="2800" dirty="0" smtClean="0">
                <a:solidFill>
                  <a:srgbClr val="0000FF"/>
                </a:solidFill>
              </a:rPr>
              <a:t>6</a:t>
            </a:r>
            <a:r>
              <a:rPr lang="zh-CN" altLang="en-US" sz="2800" dirty="0" smtClean="0">
                <a:solidFill>
                  <a:srgbClr val="0000FF"/>
                </a:solidFill>
              </a:rPr>
              <a:t>、用感悟式点题结尾。</a:t>
            </a:r>
            <a:r>
              <a:rPr lang="zh-CN" altLang="en-US" sz="2800" dirty="0" smtClean="0"/>
              <a:t>如“她让我懂得了宽容，学会了宽容。”（</a:t>
            </a:r>
            <a:r>
              <a:rPr lang="en-US" altLang="zh-CN" sz="2800" dirty="0" smtClean="0"/>
              <a:t>《</a:t>
            </a:r>
            <a:r>
              <a:rPr lang="zh-CN" altLang="en-US" sz="2800" dirty="0" smtClean="0"/>
              <a:t>宽容</a:t>
            </a:r>
            <a:r>
              <a:rPr lang="en-US" altLang="zh-CN" sz="2800" dirty="0" smtClean="0"/>
              <a:t>》</a:t>
            </a:r>
            <a:r>
              <a:rPr lang="zh-CN" altLang="en-US" sz="2800" dirty="0" smtClean="0"/>
              <a:t>）</a:t>
            </a:r>
            <a:endParaRPr lang="zh-CN" altLang="en-US" sz="2800" dirty="0" smtClean="0"/>
          </a:p>
          <a:p>
            <a:r>
              <a:rPr lang="en-US" altLang="zh-CN" sz="2800" dirty="0" smtClean="0">
                <a:solidFill>
                  <a:srgbClr val="0000FF"/>
                </a:solidFill>
              </a:rPr>
              <a:t>7</a:t>
            </a:r>
            <a:r>
              <a:rPr lang="zh-CN" altLang="en-US" sz="2800" dirty="0" smtClean="0">
                <a:solidFill>
                  <a:srgbClr val="0000FF"/>
                </a:solidFill>
              </a:rPr>
              <a:t>、比喻式点题结尾。</a:t>
            </a:r>
            <a:r>
              <a:rPr lang="zh-CN" altLang="en-US" sz="2800" dirty="0" smtClean="0"/>
              <a:t>如“诚信是诚实，诚信是守信，诚信是一句承诺，诚信是许诺后的行动，诚信是一根不屈的脊梁。”（</a:t>
            </a:r>
            <a:r>
              <a:rPr lang="en-US" altLang="zh-CN" sz="2800" dirty="0" smtClean="0"/>
              <a:t>《</a:t>
            </a:r>
            <a:r>
              <a:rPr lang="zh-CN" altLang="en-US" sz="2800" dirty="0" smtClean="0"/>
              <a:t>诚信</a:t>
            </a:r>
            <a:r>
              <a:rPr lang="en-US" altLang="zh-CN" sz="2800" dirty="0" smtClean="0"/>
              <a:t>——</a:t>
            </a:r>
            <a:r>
              <a:rPr lang="zh-CN" altLang="en-US" sz="2800" dirty="0" smtClean="0"/>
              <a:t>世间最美的</a:t>
            </a:r>
            <a:r>
              <a:rPr lang="en-US" altLang="zh-CN" sz="2800" dirty="0" smtClean="0"/>
              <a:t>》</a:t>
            </a:r>
            <a:r>
              <a:rPr lang="zh-CN" altLang="en-US" sz="2800" dirty="0" smtClean="0"/>
              <a:t>）把诚信比作脊梁。</a:t>
            </a:r>
            <a:endParaRPr lang="zh-CN" altLang="en-US" sz="2800"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l="-17000" b="-7000"/>
          </a:stretch>
        </a:blipFill>
        <a:effectLst/>
      </p:bgPr>
    </p:bg>
    <p:spTree>
      <p:nvGrpSpPr>
        <p:cNvPr id="1" name=""/>
        <p:cNvGrpSpPr/>
        <p:nvPr/>
      </p:nvGrpSpPr>
      <p:grpSpPr>
        <a:xfrm>
          <a:off x="0" y="0"/>
          <a:ext cx="0" cy="0"/>
          <a:chOff x="0" y="0"/>
          <a:chExt cx="0" cy="0"/>
        </a:xfrm>
      </p:grpSpPr>
      <p:sp>
        <p:nvSpPr>
          <p:cNvPr id="3" name="矩形 2"/>
          <p:cNvSpPr/>
          <p:nvPr/>
        </p:nvSpPr>
        <p:spPr>
          <a:xfrm>
            <a:off x="0" y="188640"/>
            <a:ext cx="9144000" cy="5262979"/>
          </a:xfrm>
          <a:prstGeom prst="rect">
            <a:avLst/>
          </a:prstGeom>
        </p:spPr>
        <p:txBody>
          <a:bodyPr wrap="square">
            <a:spAutoFit/>
          </a:bodyPr>
          <a:lstStyle/>
          <a:p>
            <a:r>
              <a:rPr lang="en-US" altLang="zh-CN" sz="2800" dirty="0" smtClean="0">
                <a:solidFill>
                  <a:srgbClr val="0000FF"/>
                </a:solidFill>
              </a:rPr>
              <a:t>8</a:t>
            </a:r>
            <a:r>
              <a:rPr lang="zh-CN" altLang="en-US" sz="2800" dirty="0" smtClean="0">
                <a:solidFill>
                  <a:srgbClr val="0000FF"/>
                </a:solidFill>
              </a:rPr>
              <a:t>、号召式点题结尾。</a:t>
            </a:r>
            <a:r>
              <a:rPr lang="zh-CN" altLang="en-US" sz="2800" dirty="0" smtClean="0"/>
              <a:t>如“友善的微笑可以压倒一切，无论来自亲人还是陌生人，关键在于真诚和友好。让我们以友善的微笑面对人生，面对生活，面对别人。那么，世界将会更美好的明天。”（</a:t>
            </a:r>
            <a:r>
              <a:rPr lang="en-US" altLang="zh-CN" sz="2800" dirty="0" smtClean="0"/>
              <a:t>《</a:t>
            </a:r>
            <a:r>
              <a:rPr lang="zh-CN" altLang="en-US" sz="2800" dirty="0" smtClean="0"/>
              <a:t>友善的微笑</a:t>
            </a:r>
            <a:r>
              <a:rPr lang="en-US" altLang="zh-CN" sz="2800" dirty="0" smtClean="0"/>
              <a:t>》</a:t>
            </a:r>
            <a:r>
              <a:rPr lang="zh-CN" altLang="en-US" sz="2800" dirty="0" smtClean="0"/>
              <a:t>）</a:t>
            </a:r>
            <a:endParaRPr lang="en-US" altLang="zh-CN" sz="2800" dirty="0" smtClean="0"/>
          </a:p>
          <a:p>
            <a:endParaRPr lang="zh-CN" altLang="en-US" sz="2800" dirty="0" smtClean="0"/>
          </a:p>
          <a:p>
            <a:r>
              <a:rPr lang="en-US" altLang="zh-CN" sz="2800" dirty="0" smtClean="0">
                <a:solidFill>
                  <a:srgbClr val="0000FF"/>
                </a:solidFill>
              </a:rPr>
              <a:t>9</a:t>
            </a:r>
            <a:r>
              <a:rPr lang="zh-CN" altLang="en-US" sz="2800" dirty="0" smtClean="0">
                <a:solidFill>
                  <a:srgbClr val="0000FF"/>
                </a:solidFill>
              </a:rPr>
              <a:t>、引用式点题结尾。</a:t>
            </a:r>
            <a:r>
              <a:rPr lang="zh-CN" altLang="en-US" sz="2800" dirty="0" smtClean="0"/>
              <a:t>如“请听一位名人关于学习的论述吧</a:t>
            </a:r>
            <a:r>
              <a:rPr lang="en-US" altLang="zh-CN" sz="2800" dirty="0" smtClean="0"/>
              <a:t>——</a:t>
            </a:r>
            <a:r>
              <a:rPr lang="zh-CN" altLang="en-US" sz="2800" dirty="0" smtClean="0"/>
              <a:t>当你感到痛苦悲哀的时候，最好是再学些什么东西，学习会使你永远立于不败之地</a:t>
            </a:r>
            <a:r>
              <a:rPr lang="en-US" altLang="zh-CN" sz="2800" dirty="0" smtClean="0"/>
              <a:t>……</a:t>
            </a:r>
            <a:r>
              <a:rPr lang="zh-CN" altLang="en-US" sz="2800" dirty="0" smtClean="0"/>
              <a:t>既然这样，我们何不去学习呢？”（</a:t>
            </a:r>
            <a:r>
              <a:rPr lang="en-US" altLang="zh-CN" sz="2800" dirty="0" smtClean="0"/>
              <a:t>《</a:t>
            </a:r>
            <a:r>
              <a:rPr lang="zh-CN" altLang="en-US" sz="2800" dirty="0" smtClean="0"/>
              <a:t>一首诗的启示</a:t>
            </a:r>
            <a:r>
              <a:rPr lang="en-US" altLang="zh-CN" sz="2800" dirty="0" smtClean="0"/>
              <a:t>》</a:t>
            </a:r>
            <a:r>
              <a:rPr lang="zh-CN" altLang="en-US" sz="2800" dirty="0" smtClean="0"/>
              <a:t>）</a:t>
            </a:r>
            <a:endParaRPr lang="en-US" altLang="zh-CN" sz="2800" dirty="0" smtClean="0"/>
          </a:p>
          <a:p>
            <a:r>
              <a:rPr lang="zh-CN" altLang="en-US" sz="2800" dirty="0" smtClean="0"/>
              <a:t>再如“让我们再背一遍何其芳的诗吧：“生活是多么广阔，生活是海洋，凡有生活的地方，就有快乐和宝藏。（</a:t>
            </a:r>
            <a:r>
              <a:rPr lang="en-US" altLang="zh-CN" sz="2800" dirty="0" smtClean="0"/>
              <a:t>《</a:t>
            </a:r>
            <a:r>
              <a:rPr lang="zh-CN" altLang="en-US" sz="2800" dirty="0" smtClean="0"/>
              <a:t>乐就在平凡生活中</a:t>
            </a:r>
            <a:r>
              <a:rPr lang="en-US" altLang="zh-CN" sz="2800" dirty="0" smtClean="0"/>
              <a:t>》</a:t>
            </a:r>
            <a:r>
              <a:rPr lang="zh-CN" altLang="en-US" sz="2800" dirty="0" smtClean="0"/>
              <a:t>）</a:t>
            </a:r>
            <a:endParaRPr lang="en-US" altLang="zh-CN" sz="2800" dirty="0" smtClean="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l="-10000" b="-7000"/>
          </a:stretch>
        </a:blipFill>
        <a:effectLst/>
      </p:bgPr>
    </p:bg>
    <p:spTree>
      <p:nvGrpSpPr>
        <p:cNvPr id="1" name=""/>
        <p:cNvGrpSpPr/>
        <p:nvPr/>
      </p:nvGrpSpPr>
      <p:grpSpPr>
        <a:xfrm>
          <a:off x="0" y="0"/>
          <a:ext cx="0" cy="0"/>
          <a:chOff x="0" y="0"/>
          <a:chExt cx="0" cy="0"/>
        </a:xfrm>
      </p:grpSpPr>
      <p:sp>
        <p:nvSpPr>
          <p:cNvPr id="2" name="矩形 1"/>
          <p:cNvSpPr/>
          <p:nvPr/>
        </p:nvSpPr>
        <p:spPr>
          <a:xfrm>
            <a:off x="0" y="188640"/>
            <a:ext cx="9144000" cy="6032421"/>
          </a:xfrm>
          <a:prstGeom prst="rect">
            <a:avLst/>
          </a:prstGeom>
        </p:spPr>
        <p:txBody>
          <a:bodyPr wrap="square">
            <a:spAutoFit/>
          </a:bodyPr>
          <a:lstStyle/>
          <a:p>
            <a:pPr>
              <a:spcAft>
                <a:spcPts val="1200"/>
              </a:spcAft>
            </a:pPr>
            <a:r>
              <a:rPr lang="en-US" altLang="zh-CN" sz="2800" dirty="0" smtClean="0">
                <a:solidFill>
                  <a:srgbClr val="0000FF"/>
                </a:solidFill>
              </a:rPr>
              <a:t>10</a:t>
            </a:r>
            <a:r>
              <a:rPr lang="zh-CN" altLang="en-US" sz="2800" dirty="0" smtClean="0">
                <a:solidFill>
                  <a:srgbClr val="0000FF"/>
                </a:solidFill>
              </a:rPr>
              <a:t>、标题式点题结尾。</a:t>
            </a:r>
            <a:r>
              <a:rPr lang="zh-CN" altLang="en-US" sz="2800" dirty="0" smtClean="0"/>
              <a:t>如“</a:t>
            </a:r>
            <a:r>
              <a:rPr lang="en-US" altLang="zh-CN" sz="2800" dirty="0" smtClean="0"/>
              <a:t>21</a:t>
            </a:r>
            <a:r>
              <a:rPr lang="zh-CN" altLang="en-US" sz="2800" dirty="0" smtClean="0"/>
              <a:t>世纪的今天，不要再时时墨守成规。这个时代，要的是创造性的人才。朋友，记住：我创新，所以我生存！”</a:t>
            </a:r>
            <a:endParaRPr lang="en-US" altLang="zh-CN" sz="2800" dirty="0" smtClean="0"/>
          </a:p>
          <a:p>
            <a:pPr>
              <a:spcAft>
                <a:spcPts val="1200"/>
              </a:spcAft>
            </a:pPr>
            <a:r>
              <a:rPr lang="zh-CN" altLang="en-US" sz="2400" dirty="0" smtClean="0"/>
              <a:t>（</a:t>
            </a:r>
            <a:r>
              <a:rPr lang="en-US" altLang="zh-CN" sz="2400" dirty="0" smtClean="0"/>
              <a:t>《</a:t>
            </a:r>
            <a:r>
              <a:rPr lang="zh-CN" altLang="en-US" sz="2400" dirty="0" smtClean="0"/>
              <a:t>我创新，所以我生存</a:t>
            </a:r>
            <a:r>
              <a:rPr lang="en-US" altLang="zh-CN" sz="2400" dirty="0" smtClean="0"/>
              <a:t>》</a:t>
            </a:r>
            <a:r>
              <a:rPr lang="zh-CN" altLang="en-US" sz="2400" dirty="0" smtClean="0"/>
              <a:t>）用自身的标题作结尾。</a:t>
            </a:r>
            <a:endParaRPr lang="zh-CN" altLang="en-US" sz="2400" dirty="0" smtClean="0"/>
          </a:p>
          <a:p>
            <a:pPr>
              <a:spcAft>
                <a:spcPts val="1200"/>
              </a:spcAft>
            </a:pPr>
            <a:r>
              <a:rPr lang="en-US" altLang="zh-CN" sz="2800" dirty="0" smtClean="0">
                <a:solidFill>
                  <a:srgbClr val="0000FF"/>
                </a:solidFill>
              </a:rPr>
              <a:t>11</a:t>
            </a:r>
            <a:r>
              <a:rPr lang="zh-CN" altLang="en-US" sz="2800" dirty="0" smtClean="0">
                <a:solidFill>
                  <a:srgbClr val="0000FF"/>
                </a:solidFill>
              </a:rPr>
              <a:t>、议论式点题结尾。</a:t>
            </a:r>
            <a:r>
              <a:rPr lang="zh-CN" altLang="en-US" sz="2800" dirty="0" smtClean="0"/>
              <a:t>如“我们，这些初升的太阳，红色，橙色，金色，热力四射，正向全世界发出灿烂夺目的光彩。”（</a:t>
            </a:r>
            <a:r>
              <a:rPr lang="en-US" altLang="zh-CN" sz="2800" dirty="0" smtClean="0"/>
              <a:t>《</a:t>
            </a:r>
            <a:r>
              <a:rPr lang="zh-CN" altLang="en-US" sz="2800" dirty="0" smtClean="0"/>
              <a:t>我们是初升的太阳</a:t>
            </a:r>
            <a:r>
              <a:rPr lang="en-US" altLang="zh-CN" sz="2800" dirty="0" smtClean="0"/>
              <a:t>》</a:t>
            </a:r>
            <a:r>
              <a:rPr lang="zh-CN" altLang="en-US" sz="2800" dirty="0" smtClean="0"/>
              <a:t>）</a:t>
            </a:r>
            <a:endParaRPr lang="zh-CN" altLang="en-US" sz="2800" dirty="0" smtClean="0"/>
          </a:p>
          <a:p>
            <a:r>
              <a:rPr lang="en-US" altLang="zh-CN" sz="2800" dirty="0" smtClean="0">
                <a:solidFill>
                  <a:srgbClr val="0000FF"/>
                </a:solidFill>
              </a:rPr>
              <a:t>12</a:t>
            </a:r>
            <a:r>
              <a:rPr lang="zh-CN" altLang="en-US" sz="2800" dirty="0" smtClean="0">
                <a:solidFill>
                  <a:srgbClr val="0000FF"/>
                </a:solidFill>
              </a:rPr>
              <a:t>、总结式点题结尾。</a:t>
            </a:r>
            <a:r>
              <a:rPr lang="zh-CN" altLang="en-US" sz="2800" dirty="0" smtClean="0"/>
              <a:t>如“感谢语文，是你不经意地从我身边走过，在不经意的回眸间，让我认识了安易，也了解了安易，欣赏了安易，在凄苦的经历中，不禁使人心生怜惜，疑虑而问，在那沉醉的旧途中，身世坎坷的女子是否找到了小路？”</a:t>
            </a:r>
            <a:endParaRPr lang="en-US" altLang="zh-CN" sz="2800" dirty="0" smtClean="0"/>
          </a:p>
          <a:p>
            <a:r>
              <a:rPr lang="zh-CN" altLang="en-US" sz="2400" dirty="0" smtClean="0"/>
              <a:t>（</a:t>
            </a:r>
            <a:r>
              <a:rPr lang="en-US" altLang="zh-CN" sz="2400" dirty="0" smtClean="0"/>
              <a:t>《</a:t>
            </a:r>
            <a:r>
              <a:rPr lang="zh-CN" altLang="en-US" sz="2400" dirty="0" smtClean="0"/>
              <a:t>语文从我身边轻轻地走过</a:t>
            </a:r>
            <a:r>
              <a:rPr lang="en-US" altLang="zh-CN" sz="2400" dirty="0" smtClean="0"/>
              <a:t>》</a:t>
            </a:r>
            <a:r>
              <a:rPr lang="zh-CN" altLang="en-US" sz="2400" dirty="0" smtClean="0"/>
              <a:t>）既总结了上文内容，又点题。</a:t>
            </a:r>
            <a:endParaRPr lang="zh-CN" altLang="en-US" sz="2400"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l="-17000" b="-8000"/>
          </a:stretch>
        </a:blipFill>
        <a:effectLst/>
      </p:bgPr>
    </p:bg>
    <p:spTree>
      <p:nvGrpSpPr>
        <p:cNvPr id="1" name=""/>
        <p:cNvGrpSpPr/>
        <p:nvPr/>
      </p:nvGrpSpPr>
      <p:grpSpPr>
        <a:xfrm>
          <a:off x="0" y="0"/>
          <a:ext cx="0" cy="0"/>
          <a:chOff x="0" y="0"/>
          <a:chExt cx="0" cy="0"/>
        </a:xfrm>
      </p:grpSpPr>
      <p:sp>
        <p:nvSpPr>
          <p:cNvPr id="2" name="矩形 1"/>
          <p:cNvSpPr/>
          <p:nvPr/>
        </p:nvSpPr>
        <p:spPr>
          <a:xfrm>
            <a:off x="0" y="260648"/>
            <a:ext cx="9144000" cy="4955203"/>
          </a:xfrm>
          <a:prstGeom prst="rect">
            <a:avLst/>
          </a:prstGeom>
        </p:spPr>
        <p:txBody>
          <a:bodyPr wrap="square">
            <a:spAutoFit/>
          </a:bodyPr>
          <a:lstStyle/>
          <a:p>
            <a:r>
              <a:rPr lang="zh-CN" altLang="en-US" sz="3200" b="1" dirty="0" smtClean="0">
                <a:solidFill>
                  <a:srgbClr val="FF0000"/>
                </a:solidFill>
              </a:rPr>
              <a:t>　二、“呼应开头”式结尾</a:t>
            </a:r>
            <a:endParaRPr lang="en-US" altLang="zh-CN" sz="3200" b="1" dirty="0" smtClean="0">
              <a:solidFill>
                <a:srgbClr val="FF0000"/>
              </a:solidFill>
            </a:endParaRPr>
          </a:p>
          <a:p>
            <a:endParaRPr lang="zh-CN" altLang="en-US" sz="3200" b="1" dirty="0" smtClean="0">
              <a:solidFill>
                <a:srgbClr val="FF0000"/>
              </a:solidFill>
            </a:endParaRPr>
          </a:p>
          <a:p>
            <a:r>
              <a:rPr lang="zh-CN" altLang="en-US" sz="2800" dirty="0" smtClean="0"/>
              <a:t>　　先看</a:t>
            </a:r>
            <a:r>
              <a:rPr lang="en-US" altLang="zh-CN" sz="2800" dirty="0" smtClean="0"/>
              <a:t>《</a:t>
            </a:r>
            <a:r>
              <a:rPr lang="zh-CN" altLang="en-US" sz="2800" dirty="0" smtClean="0"/>
              <a:t>战胜自己</a:t>
            </a:r>
            <a:r>
              <a:rPr lang="en-US" altLang="zh-CN" sz="2800" dirty="0" smtClean="0"/>
              <a:t>》</a:t>
            </a:r>
            <a:r>
              <a:rPr lang="zh-CN" altLang="en-US" sz="2800" dirty="0" smtClean="0"/>
              <a:t>的开头和结尾：</a:t>
            </a:r>
            <a:endParaRPr lang="zh-CN" altLang="en-US" sz="2800" dirty="0" smtClean="0"/>
          </a:p>
          <a:p>
            <a:r>
              <a:rPr lang="zh-CN" altLang="en-US" sz="2800" dirty="0" smtClean="0"/>
              <a:t>　　开头：善于战胜自己，这是我的长处。这个“自己”，是害怕困难缺少勇气的自己，成功时很得意洋洋的自己。</a:t>
            </a:r>
            <a:endParaRPr lang="zh-CN" altLang="en-US" sz="2800" dirty="0" smtClean="0"/>
          </a:p>
          <a:p>
            <a:r>
              <a:rPr lang="zh-CN" altLang="en-US" sz="2800" dirty="0" smtClean="0"/>
              <a:t>　　中间：</a:t>
            </a:r>
            <a:r>
              <a:rPr lang="en-US" altLang="zh-CN" sz="2800" dirty="0" smtClean="0"/>
              <a:t>……</a:t>
            </a:r>
            <a:endParaRPr lang="en-US" altLang="zh-CN" sz="2800" dirty="0" smtClean="0"/>
          </a:p>
          <a:p>
            <a:r>
              <a:rPr lang="zh-CN" altLang="en-US" sz="2800" dirty="0" smtClean="0"/>
              <a:t>　　结尾：善于战胜自己，这就是我的长处。困难前面不失掉信心，要有勇气战胜之：成功时不趾高气扬，要看到缺点，保持冷静的头脑。</a:t>
            </a:r>
            <a:endParaRPr lang="zh-CN" altLang="en-US" sz="2800" dirty="0" smtClean="0"/>
          </a:p>
          <a:p>
            <a:r>
              <a:rPr lang="zh-CN" altLang="en-US" sz="2800" dirty="0" smtClean="0"/>
              <a:t>　　</a:t>
            </a:r>
            <a:endParaRPr lang="en-US" altLang="zh-CN" sz="2800" dirty="0" smtClean="0"/>
          </a:p>
          <a:p>
            <a:r>
              <a:rPr lang="zh-CN" altLang="en-US" sz="2800" dirty="0" smtClean="0"/>
              <a:t>这种结尾方式能使文章首尾呼应，结构完整，浑然一体。</a:t>
            </a:r>
            <a:endParaRPr lang="zh-CN" altLang="en-US" sz="2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t="-2000" b="-2000"/>
          </a:stretch>
        </a:blipFill>
        <a:effectLst/>
      </p:bgPr>
    </p:bg>
    <p:spTree>
      <p:nvGrpSpPr>
        <p:cNvPr id="1" name=""/>
        <p:cNvGrpSpPr/>
        <p:nvPr/>
      </p:nvGrpSpPr>
      <p:grpSpPr>
        <a:xfrm>
          <a:off x="0" y="0"/>
          <a:ext cx="0" cy="0"/>
          <a:chOff x="0" y="0"/>
          <a:chExt cx="0" cy="0"/>
        </a:xfrm>
      </p:grpSpPr>
      <p:sp>
        <p:nvSpPr>
          <p:cNvPr id="2" name="矩形 1"/>
          <p:cNvSpPr/>
          <p:nvPr/>
        </p:nvSpPr>
        <p:spPr>
          <a:xfrm>
            <a:off x="0" y="0"/>
            <a:ext cx="9144000" cy="1938992"/>
          </a:xfrm>
          <a:prstGeom prst="rect">
            <a:avLst/>
          </a:prstGeom>
        </p:spPr>
        <p:txBody>
          <a:bodyPr wrap="square">
            <a:spAutoFit/>
          </a:bodyPr>
          <a:lstStyle/>
          <a:p>
            <a:r>
              <a:rPr lang="zh-CN" altLang="en-US" sz="2400" b="1" dirty="0" smtClean="0"/>
              <a:t>生</a:t>
            </a:r>
            <a:r>
              <a:rPr lang="zh-CN" altLang="en-US" sz="2400" b="1" dirty="0"/>
              <a:t>活是需要认真、需要努力的。一个人的志趣</a:t>
            </a:r>
            <a:r>
              <a:rPr lang="zh-CN" altLang="en-US" sz="2400" b="1" dirty="0" smtClean="0"/>
              <a:t>、追</a:t>
            </a:r>
            <a:r>
              <a:rPr lang="zh-CN" altLang="en-US" sz="2400" b="1" dirty="0"/>
              <a:t>求、理想、毅力、为人</a:t>
            </a:r>
            <a:r>
              <a:rPr lang="zh-CN" altLang="en-US" sz="2400" b="1" dirty="0" smtClean="0"/>
              <a:t>、奋</a:t>
            </a:r>
            <a:r>
              <a:rPr lang="zh-CN" altLang="en-US" sz="2400" b="1" dirty="0"/>
              <a:t>进精神、自立能力等等，都会在生活的细节之中表现出来。请</a:t>
            </a:r>
            <a:r>
              <a:rPr lang="zh-CN" altLang="en-US" sz="2400" b="1" dirty="0" smtClean="0"/>
              <a:t>用</a:t>
            </a:r>
            <a:r>
              <a:rPr lang="en-US" altLang="zh-CN" sz="2400" b="1" dirty="0" smtClean="0"/>
              <a:t>“</a:t>
            </a:r>
            <a:r>
              <a:rPr lang="zh-CN" altLang="en-US" sz="2400" b="1" dirty="0" smtClean="0">
                <a:ln w="22225">
                  <a:solidFill>
                    <a:schemeClr val="accent2"/>
                  </a:solidFill>
                  <a:prstDash val="solid"/>
                </a:ln>
                <a:solidFill>
                  <a:schemeClr val="accent2">
                    <a:lumMod val="40000"/>
                    <a:lumOff val="60000"/>
                  </a:schemeClr>
                </a:solidFill>
                <a:effectLst/>
              </a:rPr>
              <a:t>我在努力</a:t>
            </a:r>
            <a:r>
              <a:rPr lang="en-US" altLang="zh-CN" sz="2400" b="1" dirty="0" smtClean="0"/>
              <a:t>”</a:t>
            </a:r>
            <a:r>
              <a:rPr lang="zh-CN" altLang="en-US" sz="2400" b="1" dirty="0" smtClean="0"/>
              <a:t>为题</a:t>
            </a:r>
            <a:r>
              <a:rPr lang="zh-CN" altLang="en-US" sz="2400" b="1" dirty="0"/>
              <a:t>，或叙说一个故事，或连缀几个生活的片断，写一</a:t>
            </a:r>
            <a:r>
              <a:rPr lang="zh-CN" altLang="en-US" sz="2400" b="1" dirty="0" smtClean="0"/>
              <a:t>篇记</a:t>
            </a:r>
            <a:r>
              <a:rPr lang="zh-CN" altLang="en-US" sz="2400" b="1" dirty="0"/>
              <a:t>叙文，表达出你对生活的某种感悟，表现你为了健康成长而正在进行着努力。</a:t>
            </a:r>
            <a:endParaRPr lang="zh-CN" altLang="en-US" sz="2400" b="1" dirty="0"/>
          </a:p>
        </p:txBody>
      </p:sp>
      <p:sp>
        <p:nvSpPr>
          <p:cNvPr id="3" name="矩形 2"/>
          <p:cNvSpPr/>
          <p:nvPr/>
        </p:nvSpPr>
        <p:spPr>
          <a:xfrm>
            <a:off x="0" y="2285992"/>
            <a:ext cx="9144000" cy="1569660"/>
          </a:xfrm>
          <a:prstGeom prst="rect">
            <a:avLst/>
          </a:prstGeom>
        </p:spPr>
        <p:txBody>
          <a:bodyPr wrap="square">
            <a:spAutoFit/>
          </a:bodyPr>
          <a:lstStyle/>
          <a:p>
            <a:r>
              <a:rPr lang="zh-CN" altLang="en-US" sz="2400" b="1" dirty="0"/>
              <a:t>社会生活中的人，必须学会与别人合作。生活中，你是不是能够和别人互相配合做事，或共同完成任务？在与别人合作方面，你也许感受过成功的喜悦，也许感受过失败的苦恼</a:t>
            </a:r>
            <a:r>
              <a:rPr lang="en-US" sz="2400" b="1" dirty="0" smtClean="0"/>
              <a:t>……</a:t>
            </a:r>
            <a:r>
              <a:rPr lang="zh-CN" altLang="en-US" sz="2400" b="1" dirty="0" smtClean="0"/>
              <a:t>请从中</a:t>
            </a:r>
            <a:r>
              <a:rPr lang="zh-CN" altLang="en-US" sz="2400" b="1" dirty="0"/>
              <a:t>选取一两件事或几个片段，以</a:t>
            </a:r>
            <a:r>
              <a:rPr lang="en-US" sz="2400" b="1" dirty="0"/>
              <a:t>“</a:t>
            </a:r>
            <a:r>
              <a:rPr lang="zh-CN" altLang="en-US" sz="2400" b="1" dirty="0">
                <a:ln w="22225">
                  <a:solidFill>
                    <a:schemeClr val="accent2"/>
                  </a:solidFill>
                  <a:prstDash val="solid"/>
                </a:ln>
                <a:solidFill>
                  <a:schemeClr val="accent2">
                    <a:lumMod val="40000"/>
                    <a:lumOff val="60000"/>
                  </a:schemeClr>
                </a:solidFill>
                <a:effectLst/>
              </a:rPr>
              <a:t>合作</a:t>
            </a:r>
            <a:r>
              <a:rPr lang="en-US" sz="2400" b="1" dirty="0"/>
              <a:t>”</a:t>
            </a:r>
            <a:r>
              <a:rPr lang="zh-CN" altLang="en-US" sz="2400" b="1" dirty="0"/>
              <a:t>为题目，写一篇记叙文。</a:t>
            </a:r>
            <a:endParaRPr lang="zh-CN" altLang="en-US" sz="2400" b="1" dirty="0"/>
          </a:p>
        </p:txBody>
      </p:sp>
      <p:sp>
        <p:nvSpPr>
          <p:cNvPr id="5" name="矩形 4"/>
          <p:cNvSpPr/>
          <p:nvPr/>
        </p:nvSpPr>
        <p:spPr>
          <a:xfrm>
            <a:off x="0" y="4214818"/>
            <a:ext cx="9144000" cy="2677656"/>
          </a:xfrm>
          <a:prstGeom prst="rect">
            <a:avLst/>
          </a:prstGeom>
        </p:spPr>
        <p:txBody>
          <a:bodyPr wrap="square">
            <a:spAutoFit/>
          </a:bodyPr>
          <a:lstStyle/>
          <a:p>
            <a:r>
              <a:rPr lang="zh-CN" altLang="en-US" sz="2400" b="1" dirty="0"/>
              <a:t>今天的初中学生朝气蓬勃，充满了青春活力，富幻想，易动情，心灵深处经常不断地萌发无数的</a:t>
            </a:r>
            <a:r>
              <a:rPr lang="en-US" sz="2400" b="1" dirty="0"/>
              <a:t>“</a:t>
            </a:r>
            <a:r>
              <a:rPr lang="zh-CN" altLang="en-US" sz="2400" b="1" dirty="0"/>
              <a:t>渴望</a:t>
            </a:r>
            <a:r>
              <a:rPr lang="en-US" sz="2400" b="1" dirty="0"/>
              <a:t>”</a:t>
            </a:r>
            <a:r>
              <a:rPr lang="zh-CN" altLang="en-US" sz="2400" b="1" dirty="0"/>
              <a:t>；渴望得到老师的鼓励</a:t>
            </a:r>
            <a:r>
              <a:rPr lang="zh-CN" altLang="en-US" sz="2400" b="1" dirty="0" smtClean="0"/>
              <a:t>、</a:t>
            </a:r>
            <a:endParaRPr lang="en-US" altLang="zh-CN" sz="2400" b="1" dirty="0" smtClean="0"/>
          </a:p>
          <a:p>
            <a:r>
              <a:rPr lang="zh-CN" altLang="en-US" sz="2400" b="1" dirty="0" smtClean="0"/>
              <a:t>微</a:t>
            </a:r>
            <a:r>
              <a:rPr lang="zh-CN" altLang="en-US" sz="2400" b="1" dirty="0"/>
              <a:t>笑和宽容，渴望得到家长的理解、支</a:t>
            </a:r>
            <a:r>
              <a:rPr lang="zh-CN" altLang="en-US" sz="2400" b="1" dirty="0" smtClean="0"/>
              <a:t>持，</a:t>
            </a:r>
            <a:r>
              <a:rPr lang="zh-CN" altLang="en-US" sz="2400" b="1" dirty="0"/>
              <a:t>渴望有一</a:t>
            </a:r>
            <a:r>
              <a:rPr lang="zh-CN" altLang="en-US" sz="2400" b="1" dirty="0" smtClean="0"/>
              <a:t>位</a:t>
            </a:r>
            <a:endParaRPr lang="en-US" altLang="zh-CN" sz="2400" b="1" dirty="0" smtClean="0"/>
          </a:p>
          <a:p>
            <a:r>
              <a:rPr lang="zh-CN" altLang="en-US" sz="2400" b="1" dirty="0" smtClean="0"/>
              <a:t>能</a:t>
            </a:r>
            <a:r>
              <a:rPr lang="zh-CN" altLang="en-US" sz="2400" b="1" dirty="0"/>
              <a:t>互倾心曲的好朋友，甚至渴望有一个完整的双</a:t>
            </a:r>
            <a:r>
              <a:rPr lang="zh-CN" altLang="en-US" sz="2400" b="1" dirty="0" smtClean="0"/>
              <a:t>休</a:t>
            </a:r>
            <a:endParaRPr lang="en-US" altLang="zh-CN" sz="2400" b="1" dirty="0" smtClean="0"/>
          </a:p>
          <a:p>
            <a:r>
              <a:rPr lang="zh-CN" altLang="en-US" sz="2400" b="1" dirty="0" smtClean="0"/>
              <a:t>日</a:t>
            </a:r>
            <a:r>
              <a:rPr lang="zh-CN" altLang="en-US" sz="2400" b="1" dirty="0"/>
              <a:t>，渴望少一点作业，渴望痛痛快快玩一场</a:t>
            </a:r>
            <a:r>
              <a:rPr lang="zh-CN" altLang="en-US" sz="2400" b="1" dirty="0" smtClean="0"/>
              <a:t>，</a:t>
            </a:r>
            <a:endParaRPr lang="en-US" altLang="zh-CN" sz="2400" b="1" dirty="0" smtClean="0"/>
          </a:p>
          <a:p>
            <a:r>
              <a:rPr lang="zh-CN" altLang="en-US" sz="2400" b="1" dirty="0" smtClean="0"/>
              <a:t>舒</a:t>
            </a:r>
            <a:r>
              <a:rPr lang="zh-CN" altLang="en-US" sz="2400" b="1" dirty="0"/>
              <a:t>舒服服睡一觉</a:t>
            </a:r>
            <a:r>
              <a:rPr lang="en-US" sz="2400" b="1" dirty="0"/>
              <a:t>……</a:t>
            </a:r>
            <a:endParaRPr lang="zh-CN" altLang="en-US" sz="2400" b="1" dirty="0"/>
          </a:p>
          <a:p>
            <a:r>
              <a:rPr lang="zh-CN" altLang="en-US" sz="2400" b="1" dirty="0"/>
              <a:t>请你以</a:t>
            </a:r>
            <a:r>
              <a:rPr lang="en-US" sz="2400" b="1" dirty="0"/>
              <a:t>“</a:t>
            </a:r>
            <a:r>
              <a:rPr lang="zh-CN" altLang="en-US" sz="2400" b="1" dirty="0">
                <a:ln w="22225">
                  <a:solidFill>
                    <a:schemeClr val="accent2"/>
                  </a:solidFill>
                  <a:prstDash val="solid"/>
                </a:ln>
                <a:solidFill>
                  <a:schemeClr val="accent2">
                    <a:lumMod val="40000"/>
                    <a:lumOff val="60000"/>
                  </a:schemeClr>
                </a:solidFill>
                <a:effectLst/>
              </a:rPr>
              <a:t>渴望</a:t>
            </a:r>
            <a:r>
              <a:rPr lang="en-US" sz="2400" b="1" dirty="0"/>
              <a:t>”</a:t>
            </a:r>
            <a:r>
              <a:rPr lang="zh-CN" altLang="en-US" sz="2400" b="1" dirty="0"/>
              <a:t>为题写一篇作文。</a:t>
            </a:r>
            <a:endParaRPr lang="zh-CN" altLang="en-US" sz="2400" b="1" dirty="0"/>
          </a:p>
        </p:txBody>
      </p:sp>
      <p:cxnSp>
        <p:nvCxnSpPr>
          <p:cNvPr id="7" name="直接连接符 6"/>
          <p:cNvCxnSpPr/>
          <p:nvPr/>
        </p:nvCxnSpPr>
        <p:spPr>
          <a:xfrm>
            <a:off x="3571868" y="1142984"/>
            <a:ext cx="1643074" cy="1588"/>
          </a:xfrm>
          <a:prstGeom prst="line">
            <a:avLst/>
          </a:prstGeom>
        </p:spPr>
        <p:style>
          <a:lnRef idx="2">
            <a:schemeClr val="accent2"/>
          </a:lnRef>
          <a:fillRef idx="0">
            <a:schemeClr val="accent2"/>
          </a:fillRef>
          <a:effectRef idx="1">
            <a:schemeClr val="accent2"/>
          </a:effectRef>
          <a:fontRef idx="minor">
            <a:schemeClr val="tx1"/>
          </a:fontRef>
        </p:style>
      </p:cxnSp>
      <p:cxnSp>
        <p:nvCxnSpPr>
          <p:cNvPr id="9" name="直接连接符 8"/>
          <p:cNvCxnSpPr/>
          <p:nvPr/>
        </p:nvCxnSpPr>
        <p:spPr>
          <a:xfrm>
            <a:off x="5572132" y="1142984"/>
            <a:ext cx="3143272" cy="1588"/>
          </a:xfrm>
          <a:prstGeom prst="line">
            <a:avLst/>
          </a:prstGeom>
        </p:spPr>
        <p:style>
          <a:lnRef idx="2">
            <a:schemeClr val="accent2"/>
          </a:lnRef>
          <a:fillRef idx="0">
            <a:schemeClr val="accent2"/>
          </a:fillRef>
          <a:effectRef idx="1">
            <a:schemeClr val="accent2"/>
          </a:effectRef>
          <a:fontRef idx="minor">
            <a:schemeClr val="tx1"/>
          </a:fontRef>
        </p:style>
      </p:cxnSp>
      <p:cxnSp>
        <p:nvCxnSpPr>
          <p:cNvPr id="11" name="直接连接符 10"/>
          <p:cNvCxnSpPr/>
          <p:nvPr/>
        </p:nvCxnSpPr>
        <p:spPr>
          <a:xfrm>
            <a:off x="1071538" y="3429000"/>
            <a:ext cx="1428760" cy="1588"/>
          </a:xfrm>
          <a:prstGeom prst="line">
            <a:avLst/>
          </a:prstGeom>
        </p:spPr>
        <p:style>
          <a:lnRef idx="2">
            <a:schemeClr val="accent2"/>
          </a:lnRef>
          <a:fillRef idx="0">
            <a:schemeClr val="accent2"/>
          </a:fillRef>
          <a:effectRef idx="1">
            <a:schemeClr val="accent2"/>
          </a:effectRef>
          <a:fontRef idx="minor">
            <a:schemeClr val="tx1"/>
          </a:fontRef>
        </p:style>
      </p:cxnSp>
      <p:cxnSp>
        <p:nvCxnSpPr>
          <p:cNvPr id="12" name="直接连接符 11"/>
          <p:cNvCxnSpPr/>
          <p:nvPr/>
        </p:nvCxnSpPr>
        <p:spPr>
          <a:xfrm>
            <a:off x="4357686" y="3429000"/>
            <a:ext cx="1643074" cy="1588"/>
          </a:xfrm>
          <a:prstGeom prst="line">
            <a:avLst/>
          </a:prstGeom>
        </p:spPr>
        <p:style>
          <a:lnRef idx="2">
            <a:schemeClr val="accent2"/>
          </a:lnRef>
          <a:fillRef idx="0">
            <a:schemeClr val="accent2"/>
          </a:fillRef>
          <a:effectRef idx="1">
            <a:schemeClr val="accent2"/>
          </a:effectRef>
          <a:fontRef idx="minor">
            <a:schemeClr val="tx1"/>
          </a:fontRef>
        </p:style>
      </p:cxnSp>
      <p:cxnSp>
        <p:nvCxnSpPr>
          <p:cNvPr id="14" name="直接连接符 13"/>
          <p:cNvCxnSpPr/>
          <p:nvPr/>
        </p:nvCxnSpPr>
        <p:spPr>
          <a:xfrm>
            <a:off x="6572264" y="5000636"/>
            <a:ext cx="571504" cy="1588"/>
          </a:xfrm>
          <a:prstGeom prst="line">
            <a:avLst/>
          </a:prstGeom>
        </p:spPr>
        <p:style>
          <a:lnRef idx="2">
            <a:schemeClr val="accent2"/>
          </a:lnRef>
          <a:fillRef idx="0">
            <a:schemeClr val="accent2"/>
          </a:fillRef>
          <a:effectRef idx="1">
            <a:schemeClr val="accent2"/>
          </a:effectRef>
          <a:fontRef idx="minor">
            <a:schemeClr val="tx1"/>
          </a:fontRef>
        </p:style>
      </p:cxnSp>
      <p:cxnSp>
        <p:nvCxnSpPr>
          <p:cNvPr id="15" name="直接连接符 14"/>
          <p:cNvCxnSpPr/>
          <p:nvPr/>
        </p:nvCxnSpPr>
        <p:spPr>
          <a:xfrm>
            <a:off x="3143240" y="5357826"/>
            <a:ext cx="642942" cy="1588"/>
          </a:xfrm>
          <a:prstGeom prst="line">
            <a:avLst/>
          </a:prstGeom>
        </p:spPr>
        <p:style>
          <a:lnRef idx="2">
            <a:schemeClr val="accent2"/>
          </a:lnRef>
          <a:fillRef idx="0">
            <a:schemeClr val="accent2"/>
          </a:fillRef>
          <a:effectRef idx="1">
            <a:schemeClr val="accent2"/>
          </a:effectRef>
          <a:fontRef idx="minor">
            <a:schemeClr val="tx1"/>
          </a:fontRef>
        </p:style>
      </p:cxnSp>
      <p:cxnSp>
        <p:nvCxnSpPr>
          <p:cNvPr id="19" name="直接连接符 18"/>
          <p:cNvCxnSpPr/>
          <p:nvPr/>
        </p:nvCxnSpPr>
        <p:spPr>
          <a:xfrm>
            <a:off x="1928794" y="5715016"/>
            <a:ext cx="857256" cy="1588"/>
          </a:xfrm>
          <a:prstGeom prst="line">
            <a:avLst/>
          </a:prstGeom>
        </p:spPr>
        <p:style>
          <a:lnRef idx="2">
            <a:schemeClr val="accent2"/>
          </a:lnRef>
          <a:fillRef idx="0">
            <a:schemeClr val="accent2"/>
          </a:fillRef>
          <a:effectRef idx="1">
            <a:schemeClr val="accent2"/>
          </a:effectRef>
          <a:fontRef idx="minor">
            <a:schemeClr val="tx1"/>
          </a:fontRef>
        </p:style>
      </p:cxnSp>
      <p:cxnSp>
        <p:nvCxnSpPr>
          <p:cNvPr id="21" name="直接连接符 20"/>
          <p:cNvCxnSpPr/>
          <p:nvPr/>
        </p:nvCxnSpPr>
        <p:spPr>
          <a:xfrm>
            <a:off x="4786314" y="1571612"/>
            <a:ext cx="1214446" cy="1588"/>
          </a:xfrm>
          <a:prstGeom prst="line">
            <a:avLst/>
          </a:prstGeom>
        </p:spPr>
        <p:style>
          <a:lnRef idx="2">
            <a:schemeClr val="accent2"/>
          </a:lnRef>
          <a:fillRef idx="0">
            <a:schemeClr val="accent2"/>
          </a:fillRef>
          <a:effectRef idx="1">
            <a:schemeClr val="accent2"/>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ppt_x"/>
                                          </p:val>
                                        </p:tav>
                                        <p:tav tm="100000">
                                          <p:val>
                                            <p:strVal val="#ppt_x"/>
                                          </p:val>
                                        </p:tav>
                                      </p:tavLst>
                                    </p:anim>
                                    <p:anim calcmode="lin" valueType="num">
                                      <p:cBhvr additive="base">
                                        <p:cTn id="1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ppt_x"/>
                                          </p:val>
                                        </p:tav>
                                        <p:tav tm="100000">
                                          <p:val>
                                            <p:strVal val="#ppt_x"/>
                                          </p:val>
                                        </p:tav>
                                      </p:tavLst>
                                    </p:anim>
                                    <p:anim calcmode="lin" valueType="num">
                                      <p:cBhvr additive="base">
                                        <p:cTn id="25"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checkerboard(across)">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ppt_x"/>
                                          </p:val>
                                        </p:tav>
                                        <p:tav tm="100000">
                                          <p:val>
                                            <p:strVal val="#ppt_x"/>
                                          </p:val>
                                        </p:tav>
                                      </p:tavLst>
                                    </p:anim>
                                    <p:anim calcmode="lin" valueType="num">
                                      <p:cBhvr additive="base">
                                        <p:cTn id="3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ppt_x"/>
                                          </p:val>
                                        </p:tav>
                                        <p:tav tm="100000">
                                          <p:val>
                                            <p:strVal val="#ppt_x"/>
                                          </p:val>
                                        </p:tav>
                                      </p:tavLst>
                                    </p:anim>
                                    <p:anim calcmode="lin" valueType="num">
                                      <p:cBhvr additive="base">
                                        <p:cTn id="4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checkerboard(across)">
                                      <p:cBhvr>
                                        <p:cTn id="47" dur="500"/>
                                        <p:tgtEl>
                                          <p:spTgt spid="5"/>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nodeType="click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500" fill="hold"/>
                                        <p:tgtEl>
                                          <p:spTgt spid="14"/>
                                        </p:tgtEl>
                                        <p:attrNameLst>
                                          <p:attrName>ppt_x</p:attrName>
                                        </p:attrNameLst>
                                      </p:cBhvr>
                                      <p:tavLst>
                                        <p:tav tm="0">
                                          <p:val>
                                            <p:strVal val="#ppt_x"/>
                                          </p:val>
                                        </p:tav>
                                        <p:tav tm="100000">
                                          <p:val>
                                            <p:strVal val="#ppt_x"/>
                                          </p:val>
                                        </p:tav>
                                      </p:tavLst>
                                    </p:anim>
                                    <p:anim calcmode="lin" valueType="num">
                                      <p:cBhvr additive="base">
                                        <p:cTn id="5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nodeType="click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500" fill="hold"/>
                                        <p:tgtEl>
                                          <p:spTgt spid="15"/>
                                        </p:tgtEl>
                                        <p:attrNameLst>
                                          <p:attrName>ppt_x</p:attrName>
                                        </p:attrNameLst>
                                      </p:cBhvr>
                                      <p:tavLst>
                                        <p:tav tm="0">
                                          <p:val>
                                            <p:strVal val="#ppt_x"/>
                                          </p:val>
                                        </p:tav>
                                        <p:tav tm="100000">
                                          <p:val>
                                            <p:strVal val="#ppt_x"/>
                                          </p:val>
                                        </p:tav>
                                      </p:tavLst>
                                    </p:anim>
                                    <p:anim calcmode="lin" valueType="num">
                                      <p:cBhvr additive="base">
                                        <p:cTn id="5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nodeType="click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additive="base">
                                        <p:cTn id="64" dur="500" fill="hold"/>
                                        <p:tgtEl>
                                          <p:spTgt spid="19"/>
                                        </p:tgtEl>
                                        <p:attrNameLst>
                                          <p:attrName>ppt_x</p:attrName>
                                        </p:attrNameLst>
                                      </p:cBhvr>
                                      <p:tavLst>
                                        <p:tav tm="0">
                                          <p:val>
                                            <p:strVal val="#ppt_x"/>
                                          </p:val>
                                        </p:tav>
                                        <p:tav tm="100000">
                                          <p:val>
                                            <p:strVal val="#ppt_x"/>
                                          </p:val>
                                        </p:tav>
                                      </p:tavLst>
                                    </p:anim>
                                    <p:anim calcmode="lin" valueType="num">
                                      <p:cBhvr additive="base">
                                        <p:cTn id="65"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70.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l="-17000" b="-8000"/>
          </a:stretch>
        </a:blipFill>
        <a:effectLst/>
      </p:bgPr>
    </p:bg>
    <p:spTree>
      <p:nvGrpSpPr>
        <p:cNvPr id="1" name=""/>
        <p:cNvGrpSpPr/>
        <p:nvPr/>
      </p:nvGrpSpPr>
      <p:grpSpPr>
        <a:xfrm>
          <a:off x="0" y="0"/>
          <a:ext cx="0" cy="0"/>
          <a:chOff x="0" y="0"/>
          <a:chExt cx="0" cy="0"/>
        </a:xfrm>
      </p:grpSpPr>
      <p:sp>
        <p:nvSpPr>
          <p:cNvPr id="2" name="矩形 1"/>
          <p:cNvSpPr/>
          <p:nvPr/>
        </p:nvSpPr>
        <p:spPr>
          <a:xfrm>
            <a:off x="0" y="260648"/>
            <a:ext cx="9144000" cy="5616922"/>
          </a:xfrm>
          <a:prstGeom prst="rect">
            <a:avLst/>
          </a:prstGeom>
        </p:spPr>
        <p:txBody>
          <a:bodyPr wrap="square">
            <a:spAutoFit/>
          </a:bodyPr>
          <a:lstStyle/>
          <a:p>
            <a:r>
              <a:rPr lang="zh-CN" altLang="en-US" sz="3200" b="1" dirty="0" smtClean="0">
                <a:solidFill>
                  <a:srgbClr val="FF0000"/>
                </a:solidFill>
              </a:rPr>
              <a:t>三、“记叙事件”式结尾</a:t>
            </a:r>
            <a:endParaRPr lang="zh-CN" altLang="en-US" sz="3200" dirty="0" smtClean="0">
              <a:solidFill>
                <a:srgbClr val="FF0000"/>
              </a:solidFill>
            </a:endParaRPr>
          </a:p>
          <a:p>
            <a:pPr>
              <a:spcAft>
                <a:spcPts val="1800"/>
              </a:spcAft>
            </a:pPr>
            <a:r>
              <a:rPr lang="zh-CN" altLang="en-US" sz="2800" dirty="0" smtClean="0"/>
              <a:t>　　这种结尾方式能使文章显得含蓄，使读者有回味的余地。如</a:t>
            </a:r>
            <a:r>
              <a:rPr lang="en-US" altLang="zh-CN" sz="2800" dirty="0" smtClean="0"/>
              <a:t>《</a:t>
            </a:r>
            <a:r>
              <a:rPr lang="zh-CN" altLang="en-US" sz="2800" dirty="0" smtClean="0"/>
              <a:t>给我一个理由</a:t>
            </a:r>
            <a:r>
              <a:rPr lang="en-US" altLang="zh-CN" sz="2800" dirty="0" smtClean="0"/>
              <a:t>》</a:t>
            </a:r>
            <a:r>
              <a:rPr lang="zh-CN" altLang="en-US" sz="2800" dirty="0" smtClean="0"/>
              <a:t>的结尾：“我走出小店，看到太阳正对着笑。”含蓄地表达了善于微笑而得到了好的回报的主题。</a:t>
            </a:r>
            <a:endParaRPr lang="zh-CN" altLang="en-US" sz="2800" dirty="0" smtClean="0"/>
          </a:p>
          <a:p>
            <a:r>
              <a:rPr lang="zh-CN" altLang="en-US" sz="3200" b="1" dirty="0" smtClean="0">
                <a:solidFill>
                  <a:srgbClr val="FF0000"/>
                </a:solidFill>
              </a:rPr>
              <a:t>四、“描写景物”式结尾</a:t>
            </a:r>
            <a:endParaRPr lang="zh-CN" altLang="en-US" sz="3200" dirty="0" smtClean="0">
              <a:solidFill>
                <a:srgbClr val="FF0000"/>
              </a:solidFill>
            </a:endParaRPr>
          </a:p>
          <a:p>
            <a:r>
              <a:rPr lang="zh-CN" altLang="en-US" sz="2800" dirty="0" smtClean="0"/>
              <a:t>　　这种结尾方式能对主题进行烘托突出的作用。例如</a:t>
            </a:r>
            <a:r>
              <a:rPr lang="en-US" altLang="zh-CN" sz="2800" dirty="0" smtClean="0"/>
              <a:t>《</a:t>
            </a:r>
            <a:r>
              <a:rPr lang="zh-CN" altLang="en-US" sz="2800" dirty="0" smtClean="0"/>
              <a:t>我经历的一次小波折</a:t>
            </a:r>
            <a:r>
              <a:rPr lang="en-US" altLang="zh-CN" sz="2800" dirty="0" smtClean="0"/>
              <a:t>》</a:t>
            </a:r>
            <a:r>
              <a:rPr lang="zh-CN" altLang="en-US" sz="2800" dirty="0" smtClean="0"/>
              <a:t>的结尾：“雨依旧下着，但变得温柔起来，天空明亮了许多，西方还出现了美丽的彩虹，我的心也轻松了许多。这次小小的波折我怎么能忘怀呢？”以美景衬托经过这场思想感情的雨水洗礼之后的“轻松之情”。</a:t>
            </a:r>
            <a:endParaRPr lang="zh-CN" altLang="en-US" sz="2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t="-3000" b="-3000"/>
          </a:stretch>
        </a:blipFill>
        <a:effectLst/>
      </p:bgPr>
    </p:bg>
    <p:spTree>
      <p:nvGrpSpPr>
        <p:cNvPr id="1" name=""/>
        <p:cNvGrpSpPr/>
        <p:nvPr/>
      </p:nvGrpSpPr>
      <p:grpSpPr>
        <a:xfrm>
          <a:off x="0" y="0"/>
          <a:ext cx="0" cy="0"/>
          <a:chOff x="0" y="0"/>
          <a:chExt cx="0" cy="0"/>
        </a:xfrm>
      </p:grpSpPr>
      <p:sp>
        <p:nvSpPr>
          <p:cNvPr id="2" name="矩形 1"/>
          <p:cNvSpPr/>
          <p:nvPr/>
        </p:nvSpPr>
        <p:spPr>
          <a:xfrm>
            <a:off x="0" y="142852"/>
            <a:ext cx="9144000" cy="1200329"/>
          </a:xfrm>
          <a:prstGeom prst="rect">
            <a:avLst/>
          </a:prstGeom>
        </p:spPr>
        <p:txBody>
          <a:bodyPr wrap="square">
            <a:spAutoFit/>
          </a:bodyPr>
          <a:lstStyle/>
          <a:p>
            <a:r>
              <a:rPr lang="zh-CN" altLang="en-US" sz="2400" b="1" dirty="0" smtClean="0">
                <a:ln w="22225">
                  <a:solidFill>
                    <a:schemeClr val="accent2"/>
                  </a:solidFill>
                  <a:prstDash val="solid"/>
                </a:ln>
                <a:solidFill>
                  <a:schemeClr val="accent2">
                    <a:lumMod val="40000"/>
                    <a:lumOff val="60000"/>
                  </a:schemeClr>
                </a:solidFill>
                <a:effectLst/>
              </a:rPr>
              <a:t>呼唤</a:t>
            </a:r>
            <a:endParaRPr lang="zh-CN" altLang="en-US" sz="2400" b="1" dirty="0" smtClean="0">
              <a:ln w="22225">
                <a:solidFill>
                  <a:schemeClr val="accent2"/>
                </a:solidFill>
                <a:prstDash val="solid"/>
              </a:ln>
              <a:solidFill>
                <a:schemeClr val="accent2">
                  <a:lumMod val="40000"/>
                  <a:lumOff val="60000"/>
                </a:schemeClr>
              </a:solidFill>
              <a:effectLst/>
            </a:endParaRPr>
          </a:p>
          <a:p>
            <a:r>
              <a:rPr lang="zh-CN" altLang="en-US" sz="2400" b="1" dirty="0" smtClean="0"/>
              <a:t>生</a:t>
            </a:r>
            <a:r>
              <a:rPr lang="zh-CN" altLang="en-US" sz="2400" b="1" dirty="0"/>
              <a:t>活中，每个人都有发自内心的呼唤，如：呼唤别人赏识自己，呼唤有一个宽松愉快的学习环境，呼唤友谊</a:t>
            </a:r>
            <a:r>
              <a:rPr lang="en-US" sz="2400" b="1" dirty="0"/>
              <a:t>……</a:t>
            </a:r>
            <a:r>
              <a:rPr lang="zh-CN" altLang="en-US" sz="2400" b="1" dirty="0"/>
              <a:t>请写出你内心的呼唤。</a:t>
            </a:r>
            <a:endParaRPr lang="zh-CN" altLang="en-US" sz="2400" b="1" dirty="0"/>
          </a:p>
        </p:txBody>
      </p:sp>
      <p:pic>
        <p:nvPicPr>
          <p:cNvPr id="1026" name="Picture 2" descr="C:\Users\Administrator\AppData\Roaming\Tencent\Users\55582397\QQ\WinTemp\RichOle\YEQR_PT@AU70JH`S9U9M[03.png"/>
          <p:cNvPicPr>
            <a:picLocks noChangeAspect="1" noChangeArrowheads="1"/>
          </p:cNvPicPr>
          <p:nvPr/>
        </p:nvPicPr>
        <p:blipFill>
          <a:blip r:embed="rId2" cstate="print"/>
          <a:srcRect/>
          <a:stretch>
            <a:fillRect/>
          </a:stretch>
        </p:blipFill>
        <p:spPr bwMode="auto">
          <a:xfrm>
            <a:off x="0" y="3500438"/>
            <a:ext cx="9144001" cy="2571768"/>
          </a:xfrm>
          <a:prstGeom prst="rect">
            <a:avLst/>
          </a:prstGeom>
          <a:noFill/>
        </p:spPr>
      </p:pic>
      <p:sp>
        <p:nvSpPr>
          <p:cNvPr id="5" name="矩形 4"/>
          <p:cNvSpPr/>
          <p:nvPr/>
        </p:nvSpPr>
        <p:spPr>
          <a:xfrm>
            <a:off x="0" y="1571612"/>
            <a:ext cx="9144000" cy="1569660"/>
          </a:xfrm>
          <a:prstGeom prst="rect">
            <a:avLst/>
          </a:prstGeom>
        </p:spPr>
        <p:txBody>
          <a:bodyPr wrap="square">
            <a:spAutoFit/>
          </a:bodyPr>
          <a:lstStyle/>
          <a:p>
            <a:r>
              <a:rPr lang="zh-CN" altLang="en-US" sz="2400" b="1" dirty="0">
                <a:ln w="22225">
                  <a:solidFill>
                    <a:schemeClr val="accent2"/>
                  </a:solidFill>
                  <a:prstDash val="solid"/>
                </a:ln>
                <a:solidFill>
                  <a:schemeClr val="accent2">
                    <a:lumMod val="40000"/>
                    <a:lumOff val="60000"/>
                  </a:schemeClr>
                </a:solidFill>
                <a:effectLst/>
              </a:rPr>
              <a:t>长大的感觉</a:t>
            </a:r>
            <a:endParaRPr lang="zh-CN" altLang="en-US" sz="2400" b="1" dirty="0">
              <a:ln w="22225">
                <a:solidFill>
                  <a:schemeClr val="accent2"/>
                </a:solidFill>
                <a:prstDash val="solid"/>
              </a:ln>
              <a:solidFill>
                <a:schemeClr val="accent2">
                  <a:lumMod val="40000"/>
                  <a:lumOff val="60000"/>
                </a:schemeClr>
              </a:solidFill>
              <a:effectLst/>
            </a:endParaRPr>
          </a:p>
          <a:p>
            <a:r>
              <a:rPr lang="zh-CN" altLang="en-US" sz="2400" b="1" dirty="0"/>
              <a:t>作为青春少年的你，在一天天的成长着，正在懂事，正在走向成熟，正在走向未来；有时，你会真的有一种长大了的感觉。请根据文题，写一</a:t>
            </a:r>
            <a:r>
              <a:rPr lang="zh-CN" altLang="en-US" sz="2400" b="1" dirty="0" smtClean="0"/>
              <a:t>篇不少于</a:t>
            </a:r>
            <a:r>
              <a:rPr lang="en-US" sz="2400" b="1" dirty="0" smtClean="0"/>
              <a:t>600</a:t>
            </a:r>
            <a:r>
              <a:rPr lang="zh-CN" altLang="en-US" sz="2400" b="1" dirty="0" smtClean="0"/>
              <a:t>字的</a:t>
            </a:r>
            <a:r>
              <a:rPr lang="zh-CN" altLang="en-US" sz="2400" b="1" dirty="0"/>
              <a:t>记叙文。</a:t>
            </a:r>
            <a:endParaRPr lang="zh-CN" altLang="en-US" sz="2400" b="1" dirty="0"/>
          </a:p>
        </p:txBody>
      </p:sp>
      <p:cxnSp>
        <p:nvCxnSpPr>
          <p:cNvPr id="7" name="直接连接符 6"/>
          <p:cNvCxnSpPr/>
          <p:nvPr/>
        </p:nvCxnSpPr>
        <p:spPr>
          <a:xfrm>
            <a:off x="2285984" y="2714620"/>
            <a:ext cx="571504" cy="1588"/>
          </a:xfrm>
          <a:prstGeom prst="line">
            <a:avLst/>
          </a:prstGeom>
        </p:spPr>
        <p:style>
          <a:lnRef idx="2">
            <a:schemeClr val="accent2"/>
          </a:lnRef>
          <a:fillRef idx="0">
            <a:schemeClr val="accent2"/>
          </a:fillRef>
          <a:effectRef idx="1">
            <a:schemeClr val="accent2"/>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026"/>
                                        </p:tgtEl>
                                        <p:attrNameLst>
                                          <p:attrName>style.visibility</p:attrName>
                                        </p:attrNameLst>
                                      </p:cBhvr>
                                      <p:to>
                                        <p:strVal val="visible"/>
                                      </p:to>
                                    </p:set>
                                    <p:animEffect transition="in" filter="wipe(left)">
                                      <p:cBhvr>
                                        <p:cTn id="17" dur="500"/>
                                        <p:tgtEl>
                                          <p:spTgt spid="1026"/>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l="-11000" r="-11000"/>
          </a:stretch>
        </a:blipFill>
        <a:effectLst/>
      </p:bgPr>
    </p:bg>
    <p:spTree>
      <p:nvGrpSpPr>
        <p:cNvPr id="1" name=""/>
        <p:cNvGrpSpPr/>
        <p:nvPr/>
      </p:nvGrpSpPr>
      <p:grpSpPr>
        <a:xfrm>
          <a:off x="0" y="0"/>
          <a:ext cx="0" cy="0"/>
          <a:chOff x="0" y="0"/>
          <a:chExt cx="0" cy="0"/>
        </a:xfrm>
      </p:grpSpPr>
      <p:sp>
        <p:nvSpPr>
          <p:cNvPr id="2" name="矩形 1"/>
          <p:cNvSpPr/>
          <p:nvPr/>
        </p:nvSpPr>
        <p:spPr>
          <a:xfrm>
            <a:off x="3714744" y="3143248"/>
            <a:ext cx="4711546" cy="769441"/>
          </a:xfrm>
          <a:prstGeom prst="rect">
            <a:avLst/>
          </a:prstGeom>
        </p:spPr>
        <p:txBody>
          <a:bodyPr wrap="none">
            <a:spAutoFit/>
          </a:bodyPr>
          <a:lstStyle/>
          <a:p>
            <a:r>
              <a:rPr lang="zh-CN" altLang="en-US" sz="4400" b="1" dirty="0"/>
              <a:t>第二讲、作文结构</a:t>
            </a:r>
            <a:endParaRPr lang="zh-CN" altLang="en-US" sz="4400" b="1"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14922</Words>
  <Application>WPS 演示</Application>
  <PresentationFormat>全屏显示(4:3)</PresentationFormat>
  <Paragraphs>560</Paragraphs>
  <Slides>70</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70</vt:i4>
      </vt:variant>
    </vt:vector>
  </HeadingPairs>
  <TitlesOfParts>
    <vt:vector size="82" baseType="lpstr">
      <vt:lpstr>Arial</vt:lpstr>
      <vt:lpstr>宋体</vt:lpstr>
      <vt:lpstr>Wingdings</vt:lpstr>
      <vt:lpstr>Calibri</vt:lpstr>
      <vt:lpstr>微软雅黑</vt:lpstr>
      <vt:lpstr>Arial Unicode MS</vt:lpstr>
      <vt:lpstr>黑体</vt:lpstr>
      <vt:lpstr>Times New Roman</vt:lpstr>
      <vt:lpstr>楷体</vt:lpstr>
      <vt:lpstr>楷体_GB2312</vt:lpstr>
      <vt:lpstr>新宋体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闫震山</dc:creator>
  <cp:lastModifiedBy>Administrator</cp:lastModifiedBy>
  <cp:revision>82</cp:revision>
  <dcterms:created xsi:type="dcterms:W3CDTF">2015-12-04T01:16:00Z</dcterms:created>
  <dcterms:modified xsi:type="dcterms:W3CDTF">2020-04-10T05:44:54Z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