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removePersonalInfoOnSave="1" bookmarkIdSeed="2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652" r:id="rId5"/>
    <p:sldId id="653" r:id="rId6"/>
    <p:sldId id="542" r:id="rId7"/>
    <p:sldId id="593" r:id="rId8"/>
    <p:sldId id="594" r:id="rId9"/>
    <p:sldId id="595" r:id="rId10"/>
    <p:sldId id="596" r:id="rId11"/>
    <p:sldId id="654" r:id="rId12"/>
    <p:sldId id="451" r:id="rId13"/>
    <p:sldId id="665" r:id="rId14"/>
    <p:sldId id="655" r:id="rId15"/>
    <p:sldId id="597" r:id="rId16"/>
    <p:sldId id="598" r:id="rId17"/>
    <p:sldId id="599" r:id="rId18"/>
    <p:sldId id="600" r:id="rId19"/>
    <p:sldId id="656" r:id="rId20"/>
    <p:sldId id="601" r:id="rId21"/>
    <p:sldId id="602" r:id="rId22"/>
    <p:sldId id="603" r:id="rId23"/>
    <p:sldId id="605" r:id="rId24"/>
    <p:sldId id="604" r:id="rId25"/>
    <p:sldId id="606" r:id="rId26"/>
    <p:sldId id="607" r:id="rId27"/>
    <p:sldId id="608" r:id="rId28"/>
    <p:sldId id="609" r:id="rId29"/>
    <p:sldId id="610" r:id="rId30"/>
    <p:sldId id="611" r:id="rId31"/>
    <p:sldId id="657" r:id="rId32"/>
    <p:sldId id="618" r:id="rId33"/>
    <p:sldId id="612" r:id="rId34"/>
    <p:sldId id="619" r:id="rId35"/>
    <p:sldId id="620" r:id="rId36"/>
    <p:sldId id="633" r:id="rId37"/>
    <p:sldId id="635" r:id="rId38"/>
    <p:sldId id="634" r:id="rId39"/>
    <p:sldId id="658" r:id="rId40"/>
    <p:sldId id="613" r:id="rId41"/>
    <p:sldId id="621" r:id="rId42"/>
    <p:sldId id="638" r:id="rId43"/>
    <p:sldId id="637" r:id="rId44"/>
    <p:sldId id="639" r:id="rId45"/>
    <p:sldId id="659" r:id="rId46"/>
    <p:sldId id="614" r:id="rId47"/>
    <p:sldId id="623" r:id="rId48"/>
    <p:sldId id="624" r:id="rId49"/>
    <p:sldId id="647" r:id="rId50"/>
    <p:sldId id="640" r:id="rId51"/>
    <p:sldId id="648" r:id="rId52"/>
    <p:sldId id="660" r:id="rId53"/>
    <p:sldId id="615" r:id="rId54"/>
    <p:sldId id="649" r:id="rId55"/>
    <p:sldId id="625" r:id="rId56"/>
    <p:sldId id="626" r:id="rId57"/>
    <p:sldId id="661" r:id="rId58"/>
    <p:sldId id="616" r:id="rId59"/>
    <p:sldId id="627" r:id="rId60"/>
    <p:sldId id="631" r:id="rId61"/>
    <p:sldId id="643" r:id="rId62"/>
    <p:sldId id="644" r:id="rId63"/>
    <p:sldId id="662" r:id="rId64"/>
    <p:sldId id="617" r:id="rId65"/>
    <p:sldId id="629" r:id="rId66"/>
    <p:sldId id="632" r:id="rId67"/>
    <p:sldId id="645" r:id="rId68"/>
    <p:sldId id="650" r:id="rId69"/>
    <p:sldId id="646" r:id="rId70"/>
    <p:sldId id="651" r:id="rId71"/>
    <p:sldId id="423" r:id="rId72"/>
  </p:sldIdLst>
  <p:sldSz cx="12192000" cy="6858000"/>
  <p:notesSz cx="6858000" cy="9144000"/>
  <p:custDataLst>
    <p:tags r:id="rId73"/>
  </p:custDataLst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9BA8B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4" autoAdjust="0"/>
    <p:restoredTop sz="93981" autoAdjust="0"/>
  </p:normalViewPr>
  <p:slideViewPr>
    <p:cSldViewPr snapToGrid="0">
      <p:cViewPr>
        <p:scale>
          <a:sx n="60" d="100"/>
          <a:sy n="60" d="100"/>
        </p:scale>
        <p:origin x="-732" y="-438"/>
      </p:cViewPr>
      <p:guideLst>
        <p:guide orient="horz" pos="2160"/>
        <p:guide pos="389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3552" y="78"/>
      </p:cViewPr>
      <p:guideLst/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slide" Target="slides/slide67.xml" /><Relationship Id="rId71" Type="http://schemas.openxmlformats.org/officeDocument/2006/relationships/slide" Target="slides/slide68.xml" /><Relationship Id="rId72" Type="http://schemas.openxmlformats.org/officeDocument/2006/relationships/slide" Target="slides/slide69.xml" /><Relationship Id="rId73" Type="http://schemas.openxmlformats.org/officeDocument/2006/relationships/tags" Target="tags/tag3.xml" /><Relationship Id="rId74" Type="http://schemas.openxmlformats.org/officeDocument/2006/relationships/presProps" Target="presProps.xml" /><Relationship Id="rId75" Type="http://schemas.openxmlformats.org/officeDocument/2006/relationships/viewProps" Target="viewProps.xml" /><Relationship Id="rId76" Type="http://schemas.openxmlformats.org/officeDocument/2006/relationships/theme" Target="theme/theme1.xml" /><Relationship Id="rId77" Type="http://schemas.openxmlformats.org/officeDocument/2006/relationships/tableStyles" Target="tableStyles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7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104897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3A8DBB9-FF4D-4FDA-AD34-27FA86519578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97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104897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D92CB86-0DB9-4A70-B1CF-B23508471F6B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10489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E1CCE20-FD2F-40C5-ABE3-3369F20AA0E6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97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4897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/>
              <a:t>单击此处编辑母版文本样式</a:t>
            </a:r>
            <a:endParaRPr lang="en-US"/>
          </a:p>
          <a:p>
            <a:pPr lvl="1" rtl="0"/>
            <a:r>
              <a:rPr lang="zh-CN"/>
              <a:t>第二级</a:t>
            </a:r>
          </a:p>
          <a:p>
            <a:pPr lvl="2" rtl="0"/>
            <a:r>
              <a:rPr lang="zh-CN"/>
              <a:t>第三级</a:t>
            </a:r>
          </a:p>
          <a:p>
            <a:pPr lvl="3" rtl="0"/>
            <a:r>
              <a:rPr lang="zh-CN"/>
              <a:t>第四级</a:t>
            </a:r>
          </a:p>
          <a:p>
            <a:pPr lvl="4" rtl="0"/>
            <a:r>
              <a:rPr lang="zh-CN"/>
              <a:t>第五级</a:t>
            </a:r>
            <a:endParaRPr lang="en-US"/>
          </a:p>
        </p:txBody>
      </p:sp>
      <p:sp>
        <p:nvSpPr>
          <p:cNvPr id="10489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10489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2B151B-D7D1-48E5-8230-5AADBC794F88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2" name="长方形 9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48583" name="标题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zh-CN" altLang="en-US"/>
              <a:t>单击此处编辑母版副标题样式</a:t>
            </a:r>
            <a:endParaRPr lang="en-US"/>
          </a:p>
        </p:txBody>
      </p:sp>
      <p:cxnSp>
        <p:nvCxnSpPr>
          <p:cNvPr id="3145729" name="直接连接符​​(S) 8"/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85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203234F-2943-4AD6-8E73-34C216403FC9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586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10485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5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953" name="垂直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 rtlCol="0"/>
          <a:lstStyle/>
          <a:p>
            <a:pPr lvl="0" rtl="0"/>
            <a:r>
              <a:rPr lang="zh-CN" altLang="en-US"/>
              <a:t>单击此处编辑母版文本样式</a:t>
            </a:r>
          </a:p>
          <a:p>
            <a:pPr lvl="1" rtl="0"/>
            <a:r>
              <a:rPr lang="zh-CN" altLang="en-US"/>
              <a:t>二级</a:t>
            </a:r>
          </a:p>
          <a:p>
            <a:pPr lvl="2" rtl="0"/>
            <a:r>
              <a:rPr lang="zh-CN" altLang="en-US"/>
              <a:t>三级</a:t>
            </a:r>
          </a:p>
          <a:p>
            <a:pPr lvl="3" rtl="0"/>
            <a:r>
              <a:rPr lang="zh-CN" altLang="en-US"/>
              <a:t>四级</a:t>
            </a:r>
          </a:p>
          <a:p>
            <a:pPr lvl="4" rtl="0"/>
            <a:r>
              <a:rPr lang="zh-CN" altLang="en-US"/>
              <a:t>五级</a:t>
            </a:r>
            <a:endParaRPr lang="en-US"/>
          </a:p>
        </p:txBody>
      </p:sp>
      <p:sp>
        <p:nvSpPr>
          <p:cNvPr id="1048954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18B044-5115-4C63-8F06-0D627F0729F0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955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104895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itleAndTx" preserve="1">
  <p:cSld name="垂直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31" name="长方形 8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48932" name="垂直标题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 rtlCol="0"/>
          <a:lstStyle/>
          <a:p>
            <a:pPr rt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933" name="垂直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 rtlCol="0"/>
          <a:lstStyle/>
          <a:p>
            <a:pPr lvl="0" rtl="0"/>
            <a:r>
              <a:rPr lang="zh-CN" altLang="en-US"/>
              <a:t>单击此处编辑母版文本样式</a:t>
            </a:r>
          </a:p>
          <a:p>
            <a:pPr lvl="1" rtl="0"/>
            <a:r>
              <a:rPr lang="zh-CN" altLang="en-US"/>
              <a:t>二级</a:t>
            </a:r>
          </a:p>
          <a:p>
            <a:pPr lvl="2" rtl="0"/>
            <a:r>
              <a:rPr lang="zh-CN" altLang="en-US"/>
              <a:t>三级</a:t>
            </a:r>
          </a:p>
          <a:p>
            <a:pPr lvl="3" rtl="0"/>
            <a:r>
              <a:rPr lang="zh-CN" altLang="en-US"/>
              <a:t>四级</a:t>
            </a:r>
          </a:p>
          <a:p>
            <a:pPr lvl="4" rtl="0"/>
            <a:r>
              <a:rPr lang="zh-CN" altLang="en-US"/>
              <a:t>五级</a:t>
            </a:r>
            <a:endParaRPr lang="en-US"/>
          </a:p>
        </p:txBody>
      </p:sp>
      <p:sp>
        <p:nvSpPr>
          <p:cNvPr id="1048934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E476C3-78BD-40CB-9C6F-0D41DD7E1D50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935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1048936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Bar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2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28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8D0B-2B50-4FF2-9AB1-6176146AA7AB}" type="datetimeFigureOut">
              <a:rPr lang="zh-CN" altLang="en-US" smtClean="0"/>
              <a:t>2020/10/21</a:t>
            </a:fld>
            <a:endParaRPr lang="zh-CN" altLang="en-US"/>
          </a:p>
        </p:txBody>
      </p:sp>
      <p:sp>
        <p:nvSpPr>
          <p:cNvPr id="1048729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3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F80BD-59E7-4F41-98EF-EC6BFD46E1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59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zh-CN" altLang="en-US"/>
              <a:t>单击此处编辑母版文本样式</a:t>
            </a:r>
          </a:p>
          <a:p>
            <a:pPr lvl="1" rtl="0"/>
            <a:r>
              <a:rPr lang="zh-CN" altLang="en-US"/>
              <a:t>二级</a:t>
            </a:r>
          </a:p>
          <a:p>
            <a:pPr lvl="2" rtl="0"/>
            <a:r>
              <a:rPr lang="zh-CN" altLang="en-US"/>
              <a:t>三级</a:t>
            </a:r>
          </a:p>
          <a:p>
            <a:pPr lvl="3" rtl="0"/>
            <a:r>
              <a:rPr lang="zh-CN" altLang="en-US"/>
              <a:t>四级</a:t>
            </a:r>
          </a:p>
          <a:p>
            <a:pPr lvl="4" rtl="0"/>
            <a:r>
              <a:rPr lang="zh-CN" altLang="en-US"/>
              <a:t>五级</a:t>
            </a:r>
            <a:endParaRPr lang="en-US"/>
          </a:p>
        </p:txBody>
      </p:sp>
      <p:sp>
        <p:nvSpPr>
          <p:cNvPr id="1048594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595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104859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17" name="长方形 9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48618" name="标题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19" name="文本占位符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/>
              <a:t>单击此处编辑母版文本样式</a:t>
            </a:r>
          </a:p>
        </p:txBody>
      </p:sp>
      <p:cxnSp>
        <p:nvCxnSpPr>
          <p:cNvPr id="3145731" name="直接连接符​​(S) 8"/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20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1630FC-7090-4D1C-93D5-113C82941F4E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621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1048622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57" name="标题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958" name="内容占位符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zh-CN" altLang="en-US"/>
              <a:t>单击此处编辑母版文本样式</a:t>
            </a:r>
          </a:p>
          <a:p>
            <a:pPr lvl="1" rtl="0"/>
            <a:r>
              <a:rPr lang="zh-CN" altLang="en-US"/>
              <a:t>二级</a:t>
            </a:r>
          </a:p>
          <a:p>
            <a:pPr lvl="2" rtl="0"/>
            <a:r>
              <a:rPr lang="zh-CN" altLang="en-US"/>
              <a:t>三级</a:t>
            </a:r>
          </a:p>
          <a:p>
            <a:pPr lvl="3" rtl="0"/>
            <a:r>
              <a:rPr lang="zh-CN" altLang="en-US"/>
              <a:t>四级</a:t>
            </a:r>
          </a:p>
          <a:p>
            <a:pPr lvl="4" rtl="0"/>
            <a:r>
              <a:rPr lang="zh-CN" altLang="en-US"/>
              <a:t>五级</a:t>
            </a:r>
            <a:endParaRPr lang="en-US"/>
          </a:p>
        </p:txBody>
      </p:sp>
      <p:sp>
        <p:nvSpPr>
          <p:cNvPr id="1048959" name="内容占位符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zh-CN" altLang="en-US"/>
              <a:t>单击此处编辑母版文本样式</a:t>
            </a:r>
          </a:p>
          <a:p>
            <a:pPr lvl="1" rtl="0"/>
            <a:r>
              <a:rPr lang="zh-CN" altLang="en-US"/>
              <a:t>二级</a:t>
            </a:r>
          </a:p>
          <a:p>
            <a:pPr lvl="2" rtl="0"/>
            <a:r>
              <a:rPr lang="zh-CN" altLang="en-US"/>
              <a:t>三级</a:t>
            </a:r>
          </a:p>
          <a:p>
            <a:pPr lvl="3" rtl="0"/>
            <a:r>
              <a:rPr lang="zh-CN" altLang="en-US"/>
              <a:t>四级</a:t>
            </a:r>
          </a:p>
          <a:p>
            <a:pPr lvl="4" rtl="0"/>
            <a:r>
              <a:rPr lang="zh-CN" altLang="en-US"/>
              <a:t>五级</a:t>
            </a:r>
            <a:endParaRPr lang="en-US"/>
          </a:p>
        </p:txBody>
      </p:sp>
      <p:sp>
        <p:nvSpPr>
          <p:cNvPr id="1048960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1EDFCFC-F8E9-4049-95DD-C79391CC7BFF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961" name="页脚占位符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1048962" name="幻灯片编号占位符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44" name="标题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945" name="文本占位符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/>
              <a:t>单击此处编辑母版文本样式</a:t>
            </a:r>
          </a:p>
        </p:txBody>
      </p:sp>
      <p:sp>
        <p:nvSpPr>
          <p:cNvPr id="1048946" name="内容占位符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zh-CN" altLang="en-US"/>
              <a:t>单击此处编辑母版文本样式</a:t>
            </a:r>
          </a:p>
          <a:p>
            <a:pPr lvl="1" rtl="0"/>
            <a:r>
              <a:rPr lang="zh-CN" altLang="en-US"/>
              <a:t>二级</a:t>
            </a:r>
          </a:p>
          <a:p>
            <a:pPr lvl="2" rtl="0"/>
            <a:r>
              <a:rPr lang="zh-CN" altLang="en-US"/>
              <a:t>三级</a:t>
            </a:r>
          </a:p>
          <a:p>
            <a:pPr lvl="3" rtl="0"/>
            <a:r>
              <a:rPr lang="zh-CN" altLang="en-US"/>
              <a:t>四级</a:t>
            </a:r>
          </a:p>
          <a:p>
            <a:pPr lvl="4" rtl="0"/>
            <a:r>
              <a:rPr lang="zh-CN" altLang="en-US"/>
              <a:t>五级</a:t>
            </a:r>
            <a:endParaRPr lang="en-US"/>
          </a:p>
        </p:txBody>
      </p:sp>
      <p:sp>
        <p:nvSpPr>
          <p:cNvPr id="104894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/>
              <a:t>单击此处编辑母版文本样式</a:t>
            </a:r>
          </a:p>
        </p:txBody>
      </p:sp>
      <p:sp>
        <p:nvSpPr>
          <p:cNvPr id="1048948" name="内容占位符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zh-CN" altLang="en-US"/>
              <a:t>单击此处编辑母版文本样式</a:t>
            </a:r>
          </a:p>
          <a:p>
            <a:pPr lvl="1" rtl="0"/>
            <a:r>
              <a:rPr lang="zh-CN" altLang="en-US"/>
              <a:t>二级</a:t>
            </a:r>
          </a:p>
          <a:p>
            <a:pPr lvl="2" rtl="0"/>
            <a:r>
              <a:rPr lang="zh-CN" altLang="en-US"/>
              <a:t>三级</a:t>
            </a:r>
          </a:p>
          <a:p>
            <a:pPr lvl="3" rtl="0"/>
            <a:r>
              <a:rPr lang="zh-CN" altLang="en-US"/>
              <a:t>四级</a:t>
            </a:r>
          </a:p>
          <a:p>
            <a:pPr lvl="4" rtl="0"/>
            <a:r>
              <a:rPr lang="zh-CN" altLang="en-US"/>
              <a:t>五级</a:t>
            </a:r>
            <a:endParaRPr lang="en-US"/>
          </a:p>
        </p:txBody>
      </p:sp>
      <p:sp>
        <p:nvSpPr>
          <p:cNvPr id="1048949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BE5E81-E012-42C1-892B-1E2892457684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950" name="页脚占位符 10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1048951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15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81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05DBCF-E3D4-4FC7-9203-C0C05B2BAA55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817" name="页脚占位符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104881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25" name="长方形 9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48626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10A522-F0F5-43AE-870D-B1652467F5E7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627" name="页脚占位符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104862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带标题的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63" name="矩形 7"/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48964" name="标题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965" name="内容占位符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zh-CN" altLang="en-US"/>
              <a:t>单击此处编辑母版文本样式</a:t>
            </a:r>
          </a:p>
          <a:p>
            <a:pPr lvl="1" rtl="0"/>
            <a:r>
              <a:rPr lang="zh-CN" altLang="en-US"/>
              <a:t>二级</a:t>
            </a:r>
          </a:p>
          <a:p>
            <a:pPr lvl="2" rtl="0"/>
            <a:r>
              <a:rPr lang="zh-CN" altLang="en-US"/>
              <a:t>三级</a:t>
            </a:r>
          </a:p>
          <a:p>
            <a:pPr lvl="3" rtl="0"/>
            <a:r>
              <a:rPr lang="zh-CN" altLang="en-US"/>
              <a:t>四级</a:t>
            </a:r>
          </a:p>
          <a:p>
            <a:pPr lvl="4" rtl="0"/>
            <a:r>
              <a:rPr lang="zh-CN" altLang="en-US"/>
              <a:t>五级</a:t>
            </a:r>
            <a:endParaRPr lang="en-US"/>
          </a:p>
        </p:txBody>
      </p:sp>
      <p:sp>
        <p:nvSpPr>
          <p:cNvPr id="1048966" name="文本占位符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/>
              <a:t>单击此处编辑母版文本样式</a:t>
            </a:r>
          </a:p>
        </p:txBody>
      </p:sp>
      <p:sp>
        <p:nvSpPr>
          <p:cNvPr id="1048967" name="日期占位符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/>
          </a:lstStyle>
          <a:p>
            <a:pPr rtl="0"/>
            <a:fld id="{4571CF06-CFCF-4651-AD58-EA72AF9A9AA5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96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1048969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937" name="矩形 7"/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48938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1048939" name="标题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940" name="文本占位符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ct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/>
              <a:t>单击此处编辑母版文本样式</a:t>
            </a:r>
          </a:p>
        </p:txBody>
      </p:sp>
      <p:sp>
        <p:nvSpPr>
          <p:cNvPr id="1048941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78803E1-1726-4879-80E3-452B390141DD}" type="datetime1">
              <a:rPr lang="zh-CN" altLang="en-US" smtClean="0"/>
              <a:pPr rtl="0"/>
              <a:t>2020/10/21</a:t>
            </a:fld>
            <a:endParaRPr lang="en-US"/>
          </a:p>
        </p:txBody>
      </p:sp>
      <p:sp>
        <p:nvSpPr>
          <p:cNvPr id="104894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en-US"/>
          </a:p>
        </p:txBody>
      </p:sp>
      <p:sp>
        <p:nvSpPr>
          <p:cNvPr id="104894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76" name="长方形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48577" name="标题占位符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048578" name="文本占位符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zh-CN"/>
              <a:t>单击此处编辑母版文本样式</a:t>
            </a:r>
          </a:p>
          <a:p>
            <a:pPr lvl="1" rtl="0"/>
            <a:r>
              <a:rPr lang="zh-CN"/>
              <a:t>第二级</a:t>
            </a:r>
          </a:p>
          <a:p>
            <a:pPr lvl="2" rtl="0"/>
            <a:r>
              <a:rPr lang="zh-CN"/>
              <a:t>第三级</a:t>
            </a:r>
          </a:p>
          <a:p>
            <a:pPr lvl="3" rtl="0"/>
            <a:r>
              <a:rPr lang="zh-CN"/>
              <a:t>第四级</a:t>
            </a:r>
          </a:p>
          <a:p>
            <a:pPr lvl="4" rtl="0"/>
            <a:r>
              <a:rPr lang="zh-CN"/>
              <a:t>第五级</a:t>
            </a:r>
            <a:endParaRPr lang="en-US"/>
          </a:p>
        </p:txBody>
      </p:sp>
      <p:sp>
        <p:nvSpPr>
          <p:cNvPr id="1048579" name="日期占位符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4ECCA8BC-1B61-46E2-9581-00FC2FDA063C}" type="datetime1">
              <a:rPr lang="zh-CN" altLang="en-US" smtClean="0"/>
              <a:t>2020/10/21</a:t>
            </a:fld>
            <a:endParaRPr lang="en-US"/>
          </a:p>
        </p:txBody>
      </p:sp>
      <p:sp>
        <p:nvSpPr>
          <p:cNvPr id="1048580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/>
          </a:p>
        </p:txBody>
      </p:sp>
      <p:sp>
        <p:nvSpPr>
          <p:cNvPr id="1048581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  <p:cxnSp>
        <p:nvCxnSpPr>
          <p:cNvPr id="3145728" name="直接连接符​​(S) 9"/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randomBar/>
  </p:transition>
  <p:timing/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新宋体" panose="02010609030101010101" pitchFamily="49" charset="-122"/>
          <a:ea typeface="新宋体" panose="02010609030101010101" pitchFamily="49" charset="-122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Tx/>
        <a:buFont typeface="Calibri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384175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567055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749935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932815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6.wm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7.wmf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8.wm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9.wmf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0.wmf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1.wmf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2.wm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2.wmf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3.wmf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4.wmf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5.wmf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1.xml" /><Relationship Id="rId4" Type="http://schemas.openxmlformats.org/officeDocument/2006/relationships/image" Target="../media/image4.wmf" /><Relationship Id="rId5" Type="http://schemas.openxmlformats.org/officeDocument/2006/relationships/tags" Target="../tags/tag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6.wmf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7.wmf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8.wmf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19.wmf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0.wmf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1.wmf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2.wmf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jpeg" /><Relationship Id="rId3" Type="http://schemas.openxmlformats.org/officeDocument/2006/relationships/image" Target="../media/image2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964565" y="2588260"/>
            <a:ext cx="85826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91" name="文本框 12"/>
          <p:cNvSpPr txBox="1"/>
          <p:nvPr/>
        </p:nvSpPr>
        <p:spPr>
          <a:xfrm>
            <a:off x="220345" y="210185"/>
            <a:ext cx="5598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高考一轮复习备考系列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818515" y="1406525"/>
            <a:ext cx="8935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原句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zh-CN" altLang="en-US" sz="4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改句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表达效果对比分析  </a:t>
            </a:r>
          </a:p>
        </p:txBody>
      </p:sp>
    </p:spTree>
  </p:cSld>
  <p:clrMapOvr>
    <a:masterClrMapping/>
  </p:clrMapOvr>
  <p:transition>
    <p:randomBar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69433"/>
            <a:ext cx="10058400" cy="1450757"/>
          </a:xfrm>
        </p:spPr>
        <p:txBody>
          <a:bodyPr>
            <a:normAutofit/>
          </a:bodyPr>
          <a:lstStyle/>
          <a:p>
            <a:r>
              <a:rPr lang="en-US"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2020年新高考全国Ⅰ卷·山东卷语用</a:t>
            </a:r>
            <a:r>
              <a:rPr lang="en-US" altLang="zh-CN" sz="32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19</a:t>
            </a:r>
            <a:r>
              <a:rPr lang="zh-CN" altLang="en-US" sz="32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题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panose="020b0503020204020204" charset="-122"/>
                <a:sym typeface="+mn-ea"/>
              </a:rPr>
              <a:t>题型模式</a:t>
            </a:r>
          </a:p>
        </p:txBody>
      </p:sp>
      <p:sp>
        <p:nvSpPr>
          <p:cNvPr id="1048598" name="内容占位符 2"/>
          <p:cNvSpPr>
            <a:spLocks noGrp="1"/>
          </p:cNvSpPr>
          <p:nvPr>
            <p:ph idx="1"/>
          </p:nvPr>
        </p:nvSpPr>
        <p:spPr>
          <a:xfrm>
            <a:off x="427990" y="1880870"/>
            <a:ext cx="11632565" cy="4700270"/>
          </a:xfrm>
        </p:spPr>
        <p:txBody>
          <a:bodyPr>
            <a:normAutofit fontScale="32500" lnSpcReduction="10000"/>
          </a:bodyPr>
          <a:lstStyle/>
          <a:p>
            <a:pPr marL="0" indent="0" algn="l">
              <a:buNone/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     </a:t>
            </a:r>
            <a:endParaRPr lang="en-US" altLang="zh-CN" sz="6400" b="1">
              <a:solidFill>
                <a:schemeClr val="bg1">
                  <a:lumMod val="50000"/>
                </a:schemeClr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0" indent="0" algn="l">
              <a:buNone/>
            </a:pPr>
            <a:r>
              <a:rPr lang="en-US" altLang="zh-CN" sz="96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1.给出一文段，在文段中以波浪线形式画出一句话来，我们称之为“原句”。</a:t>
            </a:r>
          </a:p>
          <a:p>
            <a:pPr marL="0" indent="0" algn="l">
              <a:buNone/>
            </a:pPr>
            <a:r>
              <a:rPr lang="en-US" altLang="zh-CN" sz="96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2.题目就这句话进行改写，改写的句子语义基本相同，我们称之为“改句”。</a:t>
            </a:r>
          </a:p>
          <a:p>
            <a:pPr marL="0" indent="0" algn="l">
              <a:buNone/>
            </a:pPr>
            <a:r>
              <a:rPr lang="en-US" altLang="zh-CN" sz="96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3.然后就原句和改句的表达效果进行对比分析。要求多是“为什么说原文表达效果更好?”</a:t>
            </a:r>
          </a:p>
          <a:p>
            <a:pPr marL="0" indent="0" algn="l">
              <a:buNone/>
            </a:pPr>
            <a:r>
              <a:rPr lang="en-US" altLang="zh-CN" sz="96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4.题号在19或20。</a:t>
            </a:r>
          </a:p>
          <a:p>
            <a:pPr marL="0" indent="0" algn="l">
              <a:buNone/>
            </a:pPr>
            <a:r>
              <a:rPr lang="en-US" altLang="zh-CN" sz="96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5.题型为主观题。</a:t>
            </a:r>
          </a:p>
          <a:p>
            <a:pPr marL="0" indent="0" algn="l">
              <a:buNone/>
            </a:pPr>
            <a:r>
              <a:rPr lang="en-US" altLang="zh-CN" sz="96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6.分值为4分。得分点有两到三个，多的也有四个。评分方式多为2+2；也有1+1+2（答对两点得2分，答对三点得4分），或1+1+1+1。   </a:t>
            </a:r>
            <a:r>
              <a:rPr lang="en-US" altLang="zh-CN" sz="96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    </a:t>
            </a: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           </a:t>
            </a:r>
            <a:r>
              <a:rPr lang="zh-CN" altLang="en-US" sz="4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微软雅黑" panose="020b0503020204020204" charset="-122"/>
              </a:rPr>
              <a:t> </a:t>
            </a:r>
            <a:endParaRPr lang="zh-CN" altLang="en-US" sz="3600" b="1">
              <a:solidFill>
                <a:schemeClr val="bg1">
                  <a:lumMod val="50000"/>
                </a:schemeClr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Bar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pic>
        <p:nvPicPr>
          <p:cNvPr id="2" name="图片 1" descr="图怪兽_070350aafe68479d0011777e01b47924_749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b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原句与改句表达效果对比分析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解题思路 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4859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pic>
        <p:nvPicPr>
          <p:cNvPr id="2097153" name="Picture 11" descr="http://hbimg.b0.upaiyun.com/57ddbbc10ca09c446f48e0f380996aa2ef45764a2857f-l9xE06_fw6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342640" y="2249170"/>
            <a:ext cx="4785995" cy="3338195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577215" y="444500"/>
            <a:ext cx="95281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问题：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“原句VS改句”，原句表达效果为什么更好？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577215" y="2374265"/>
            <a:ext cx="1053592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思路：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第一步：找不同。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对比分析，改句与原句在表达方式、表达内容上有什么不同？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randomBar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49630" y="201295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577215" y="444500"/>
            <a:ext cx="95281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问题：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“原句VS改句”，原句表达效果为什么更好？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281940" y="1873250"/>
            <a:ext cx="11608435" cy="4984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思路：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第二步：定范围。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在第一步的基础上进行深入思考，体味原句的表达方式有什么特点，表达内容有什么内涵；确定从哪几个方面来回答，也就是踩准得分点。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577215" y="444500"/>
            <a:ext cx="95281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问题：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“原句VS改句”，原句表达效果为什么更好？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577215" y="2374265"/>
            <a:ext cx="105359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思路：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第三步：析效果。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在第二步的基础上对原句的表达方式、表达内容的效果分别进行分析。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</p:txBody>
      </p:sp>
    </p:spTree>
  </p:cSld>
  <p:clrMapOvr>
    <a:masterClrMapping/>
  </p:clrMapOvr>
  <p:transition>
    <p:randomBar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2099945" y="1060450"/>
            <a:ext cx="61563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解题金钥匙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1354455" y="3135630"/>
            <a:ext cx="784606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从七个方面进行突破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3600" b="1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286603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en-US" sz="4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b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原句与改句表达效果对比分析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解题金钥匙 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4859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pic>
        <p:nvPicPr>
          <p:cNvPr id="2097153" name="Picture 11" descr="http://hbimg.b0.upaiyun.com/57ddbbc10ca09c446f48e0f380996aa2ef45764a2857f-l9xE06_fw6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99525" y="3979545"/>
            <a:ext cx="2603500" cy="1816100"/>
          </a:xfrm>
          <a:prstGeom prst="rect">
            <a:avLst/>
          </a:prstGeom>
          <a:noFill/>
        </p:spPr>
      </p:pic>
      <p:sp>
        <p:nvSpPr>
          <p:cNvPr id="2" name="文本框 12"/>
          <p:cNvSpPr txBox="1"/>
          <p:nvPr/>
        </p:nvSpPr>
        <p:spPr>
          <a:xfrm>
            <a:off x="1463675" y="2601595"/>
            <a:ext cx="784606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一、倒装句式 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3600" b="1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918845" y="98806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18845" y="2710180"/>
            <a:ext cx="974344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原句与改句相比，句子内容没有多大变化，但是在句子内部结构上会有变化，多为倒装句，起强调突出作用。这类题目的倒装类型有两种。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918845" y="98806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18845" y="2710180"/>
            <a:ext cx="9743440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将定语、状语等修改成分独立出来，单独形成一个个小分句。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pic>
        <p:nvPicPr>
          <p:cNvPr id="3" name="图片 2" descr="图怪兽_f8bd60b99044a9d5eddcdce6006073d2_936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" y="1600835"/>
            <a:ext cx="11795760" cy="494474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90" y="1261745"/>
            <a:ext cx="11495405" cy="498792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116965"/>
            <a:ext cx="5738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题1.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西边田野上走来一个人，个子高高的，扛着锨，走路一摇一晃。</a:t>
            </a:r>
            <a:endParaRPr lang="zh-CN" altLang="en-US" sz="3200" b="1">
              <a:latin typeface="微软雅黑" charset="-122"/>
              <a:ea typeface="微软雅黑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改句：西边田野上走来一个个子高高的、扛着锨、一摇一晃的人。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6915150" y="1750695"/>
            <a:ext cx="406844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原句将修饰语（定语）独立成句，有强调意味，突出了人物的动作、姿态、形象特点。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330835" y="1536700"/>
            <a:ext cx="573849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2</a:t>
            </a: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它就是一个看不见形影的家长，严厉而又古板。</a:t>
            </a:r>
            <a:endParaRPr lang="zh-CN" altLang="en-US" sz="3200" b="1">
              <a:latin typeface="微软雅黑" charset="-122"/>
              <a:ea typeface="微软雅黑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改句：它就是一个看不见形影的严厉而又古板的家长。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6826250" y="1536700"/>
            <a:ext cx="40684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改句为普通的常式句，比较平淡；文中句子将“严厉而又古板”独立出来，起到了强调作用，突出挂钟的铁面无私。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918845" y="98806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18845" y="2710180"/>
            <a:ext cx="97434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在句意不变的前提下，句子的主语是可以变换的，这也是变换句式的一种方法技巧。在主语不同的情况下，就要分析原句所突出的主语（主体）为什么更合适语境。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75" y="1498600"/>
            <a:ext cx="10567035" cy="509651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" y="1586230"/>
            <a:ext cx="10259695" cy="491045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116965"/>
            <a:ext cx="573849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3</a:t>
            </a: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 原句：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浸入骨髓的冰凉仿能要把身体的所有温暖都抽去。</a:t>
            </a:r>
            <a:endParaRPr lang="zh-CN" altLang="en-US" sz="3200" b="1">
              <a:latin typeface="微软雅黑" charset="-122"/>
              <a:ea typeface="微软雅黑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改句：身体的所有温暖仿佛都要被漫入骨髓的冰凉抽去。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6539230" y="1592580"/>
            <a:ext cx="406844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原句“浸入骨髓的冰凉”作主语，与前句“天很冷很冷”相照应，陈述主体一致：与下句“留下”搭配。②原句用主动语态，更能突出强调“冰凉”的影响力。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解题金钥匙一：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116965"/>
            <a:ext cx="5738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4</a:t>
            </a: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艾草的植株有奇香，这香气纯正、浓烈、持久，能提神醒脑、祛病强身。</a:t>
            </a: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 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改句：艾草的植株有纯正、浓烈、持久的奇香，能提神醒脑、祛病强身。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6915150" y="1750695"/>
            <a:ext cx="406844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“能提神醒脑、祛病强身”的是艾草“香气”而非“植株”，原文表达更加准确。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286603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en-US" sz="4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b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原句与改句表达效果对比分析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解题金钥匙 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4859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pic>
        <p:nvPicPr>
          <p:cNvPr id="2097153" name="Picture 11" descr="http://hbimg.b0.upaiyun.com/57ddbbc10ca09c446f48e0f380996aa2ef45764a2857f-l9xE06_fw6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99525" y="3979545"/>
            <a:ext cx="2603500" cy="1816100"/>
          </a:xfrm>
          <a:prstGeom prst="rect">
            <a:avLst/>
          </a:prstGeom>
          <a:noFill/>
        </p:spPr>
      </p:pic>
      <p:sp>
        <p:nvSpPr>
          <p:cNvPr id="2" name="文本框 12"/>
          <p:cNvSpPr txBox="1"/>
          <p:nvPr/>
        </p:nvSpPr>
        <p:spPr>
          <a:xfrm>
            <a:off x="1463675" y="2601595"/>
            <a:ext cx="784606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二、长短句 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3600" b="1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本课任务：     </a:t>
            </a:r>
            <a:r>
              <a:rPr lang="zh-CN" altLang="en-US"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紧跟新高考</a:t>
            </a:r>
            <a:r>
              <a:rPr lang="en-US" altLang="zh-CN"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——</a:t>
            </a:r>
            <a:b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4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原句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lang="zh-CN" altLang="en-US" sz="4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改句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表达效果对比分析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4859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pic>
        <p:nvPicPr>
          <p:cNvPr id="2097153" name="Picture 11" descr="http://hbimg.b0.upaiyun.com/57ddbbc10ca09c446f48e0f380996aa2ef45764a2857f-l9xE06_fw6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342640" y="2249170"/>
            <a:ext cx="4785995" cy="3338195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918845" y="98806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解题金钥匙二：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长短句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18845" y="2710180"/>
            <a:ext cx="9743440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倒装句中的修饰成分单独成句，就是化长为短。还有一些句子，把句子内容分开来说，形成一个个小分句子，也是化长为短。 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632460" y="1224915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632460" y="21018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解题金钥匙二：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长短句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589280" y="1306830"/>
            <a:ext cx="100196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 短句的效果：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①强调作用，突出感情表达；②句式活泼灵动，简洁明快，节奏感较强，与原文语体风格一致；③句式整齐，节奏分明，音韵和谐，富有音乐美感，读来朗朗上口；④长短句结合，句式活泼，错落有致，具有节奏感；⑤用语形象，极富画面感，表现力强。</a:t>
            </a:r>
          </a:p>
        </p:txBody>
      </p:sp>
    </p:spTree>
  </p:cSld>
  <p:clrMapOvr>
    <a:masterClrMapping/>
  </p:clrMapOvr>
  <p:transition>
    <p:randomBar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解题金钥匙二：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长短句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30" y="1600835"/>
            <a:ext cx="10596245" cy="483933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例6.</a:t>
            </a:r>
          </a:p>
          <a:p>
            <a:pPr algn="ctr" rtl="0"/>
            <a:r>
              <a:rPr lang="en-US"/>
              <a:t>原句：那山是太奇绝了，但缺路，少矿，又不能种粮食。</a:t>
            </a:r>
          </a:p>
          <a:p>
            <a:pPr algn="ctr" rtl="0"/>
            <a:r>
              <a:rPr lang="en-US"/>
              <a:t>改句：那缺路少矿又不能种庄稼的山是太奇绝了。</a:t>
            </a:r>
          </a:p>
          <a:p>
            <a:pPr algn="ctr" rtl="0"/>
            <a:r>
              <a:rPr lang="en-US"/>
              <a:t>长短句效果分析：语体的风格不同:原句为短句，简洁明快，节奏感较强。改写后的句子为长句，在气势语气上不如原句。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0543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解题金钥匙二：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长短句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1597660"/>
            <a:ext cx="10815955" cy="484886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解题金钥匙二：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长短句子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116965"/>
            <a:ext cx="5738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5</a:t>
            </a: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它的根扎在白色的盐碱土上，枝却那样红，叶却那样绿。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改句：它把根扎在白色的盐碱土上，却长出了红色的枝条与绿色的叶子。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6915150" y="1750695"/>
            <a:ext cx="44342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①“枝”“叶”两个短句句式工整，节奏分明，读起来朗朗上口；②三个分句，一长两短，错落有致，句式灵活。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解题金钥匙二：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长短句子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202565" y="1116965"/>
            <a:ext cx="112553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6</a:t>
            </a: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西边田野上走来一个人，个子高高的，扛着锨，走路一摇一晃。他的脊背上爬满了晒太阳的蜻蜓，他并不知觉。他正从一个大斜坡上下来，影子在他前面，长长的。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改句：西边田野上走来一个个子高高的、扛着锨、一摇一晃的人，他并不知觉他的脊背上爬满了晒太阳的蜻蜓，他从一个大斜坡上下来时前面留下长长的影子。</a:t>
            </a:r>
          </a:p>
        </p:txBody>
      </p:sp>
    </p:spTree>
  </p:cSld>
  <p:clrMapOvr>
    <a:masterClrMapping/>
  </p:clrMapOvr>
  <p:transition>
    <p:randomBar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解题金钥匙二：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长短句子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843915" y="1878330"/>
            <a:ext cx="901192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题</a:t>
            </a:r>
            <a:r>
              <a:rPr lang="en-US" altLang="zh-CN" sz="44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6</a:t>
            </a:r>
            <a:r>
              <a:rPr lang="zh-CN" altLang="en-US" sz="44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原句采用短句，读起来富有节奏感，增强了文章的画面感和感染力，有利于刻画人物，给读者留下了深刻印象。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286603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en-US" sz="4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b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原句与改句表达效果对比分析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解题金钥匙 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4859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pic>
        <p:nvPicPr>
          <p:cNvPr id="2097153" name="Picture 11" descr="http://hbimg.b0.upaiyun.com/57ddbbc10ca09c446f48e0f380996aa2ef45764a2857f-l9xE06_fw6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99525" y="3979545"/>
            <a:ext cx="2603500" cy="1816100"/>
          </a:xfrm>
          <a:prstGeom prst="rect">
            <a:avLst/>
          </a:prstGeom>
          <a:noFill/>
        </p:spPr>
      </p:pic>
      <p:sp>
        <p:nvSpPr>
          <p:cNvPr id="2" name="文本框 12"/>
          <p:cNvSpPr txBox="1"/>
          <p:nvPr/>
        </p:nvSpPr>
        <p:spPr>
          <a:xfrm>
            <a:off x="1463675" y="2601595"/>
            <a:ext cx="784606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三、特殊句式  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3600" b="1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918845" y="98806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解题金钥匙三：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特殊句式 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18845" y="2295525"/>
            <a:ext cx="97434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这里所说的特殊句，是指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变陈述句为反问句、感叹句或排比句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，改变平淡的表达，增强表达效果。反问句语气较为强烈，表意较为肯定；感叹句表达感情更为强烈；排比句有气势，有力度，表达感情也比较强烈充分。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【典型例目】</a:t>
            </a:r>
          </a:p>
          <a:p>
            <a:pPr algn="ctr" rtl="0"/>
            <a:r>
              <a:rPr lang="en-US"/>
              <a:t>例7.</a:t>
            </a:r>
          </a:p>
          <a:p>
            <a:pPr algn="ctr" rtl="0"/>
            <a:r>
              <a:rPr lang="en-US"/>
              <a:t>原句：美丽的江南水乡啊，你是那样的唯美，那样的妩媚，那样的令人神往！</a:t>
            </a:r>
          </a:p>
          <a:p>
            <a:pPr algn="ctr" rtl="0"/>
            <a:r>
              <a:rPr lang="en-US"/>
              <a:t>改句：江南水乡，十分美丽和妩媚，令人向往。</a:t>
            </a:r>
          </a:p>
          <a:p>
            <a:pPr algn="ctr" rtl="0"/>
            <a:r>
              <a:rPr lang="en-US"/>
              <a:t>特殊句式效果分析：①原文是感叹句，情感表达效果好；②原句使用了排比的修辞手法，强烈地表达出作者对江南的赞美之情；③原句使用了第二人称，拉近了与读者的距离，读来倍感亲切。（少一个要点扣1分，答出3点得满分）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9878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解题金钥匙三：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特殊句式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1527810"/>
            <a:ext cx="10280015" cy="469328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180848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91" name="文本框 12"/>
          <p:cNvSpPr txBox="1"/>
          <p:nvPr/>
        </p:nvSpPr>
        <p:spPr>
          <a:xfrm>
            <a:off x="220345" y="210185"/>
            <a:ext cx="5598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高考一轮复习备考系列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652145" y="793750"/>
            <a:ext cx="95281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题型起源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441960" y="2117090"/>
            <a:ext cx="1053592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黑体" panose="02010609060101010101" pitchFamily="49" charset="-122"/>
              </a:rPr>
              <a:t>2020年新高考全国Ⅰ卷·山东卷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cs typeface="黑体" panose="02010609060101010101" pitchFamily="49" charset="-122"/>
              </a:rPr>
              <a:t>语言文字运用题开创了这道题型之先河。此后，2021届实行新高考地区纷纷效仿这一题型。在目前阶段，这一新师题型代表了一种命题方向，有一定的训练价值。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randomBar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【典型例目】</a:t>
            </a:r>
          </a:p>
          <a:p>
            <a:pPr algn="ctr" rtl="0"/>
            <a:r>
              <a:rPr lang="en-US"/>
              <a:t>例7.</a:t>
            </a:r>
          </a:p>
          <a:p>
            <a:pPr algn="ctr" rtl="0"/>
            <a:r>
              <a:rPr lang="en-US"/>
              <a:t>原句：美丽的江南水乡啊，你是那样的唯美，那样的妩媚，那样的令人神往！</a:t>
            </a:r>
          </a:p>
          <a:p>
            <a:pPr algn="ctr" rtl="0"/>
            <a:r>
              <a:rPr lang="en-US"/>
              <a:t>改句：江南水乡，十分美丽和妩媚，令人向往。</a:t>
            </a:r>
          </a:p>
          <a:p>
            <a:pPr algn="ctr" rtl="0"/>
            <a:r>
              <a:rPr lang="en-US"/>
              <a:t>特殊句式效果分析：①原文是感叹句，情感表达效果好；②原句使用了排比的修辞手法，强烈地表达出作者对江南的赞美之情；③原句使用了第二人称，拉近了与读者的距离，读来倍感亲切。（少一个要点扣1分，答出3点得满分）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9878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解题金钥匙三：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特殊句式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1527810"/>
            <a:ext cx="10280015" cy="469328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解题金钥匙三：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特殊句式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116965"/>
            <a:ext cx="5738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7</a:t>
            </a: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崇尚荷花，追求的不正是人与人之间，人与社会之间的和谐相处吗？</a:t>
            </a:r>
            <a:endParaRPr lang="zh-CN" altLang="en-US" sz="3200" b="1">
              <a:latin typeface="微软雅黑" charset="-122"/>
              <a:ea typeface="微软雅黑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改句：荷花追求的是人与人之间，人与社会之间的和谐相处。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6915150" y="1750695"/>
            <a:ext cx="44342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运用反问，语气较为强烈，表意较为肯定，引人深思。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解题金钥匙三：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特殊句式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116965"/>
            <a:ext cx="5738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8</a:t>
            </a: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为这草原上的剪花娘子印一本画册，让更多人看到地们，知道她们，一定！</a:t>
            </a:r>
            <a:endParaRPr lang="zh-CN" altLang="en-US" sz="3200" b="1">
              <a:latin typeface="微软雅黑" charset="-122"/>
              <a:ea typeface="微软雅黑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改句：定要为这草原上的剪花娘子印一本画册，让更多人看到她们，知道她们。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6598920" y="1486535"/>
            <a:ext cx="389636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4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（1）原文运用倒装，更能突出强调我想印画册让更多人了解剪花娘子的决心。（2）原文“一定”单独成句，且使用感叹句式，表达感情强烈，强化了作者对民间艺人和剪纸艺术的喜爱赞叹之情。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286603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en-US" sz="4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b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原句与改句表达效果对比分析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解题金钥匙 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4859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pic>
        <p:nvPicPr>
          <p:cNvPr id="2097153" name="Picture 11" descr="http://hbimg.b0.upaiyun.com/57ddbbc10ca09c446f48e0f380996aa2ef45764a2857f-l9xE06_fw6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99525" y="3979545"/>
            <a:ext cx="2603500" cy="1816100"/>
          </a:xfrm>
          <a:prstGeom prst="rect">
            <a:avLst/>
          </a:prstGeom>
          <a:noFill/>
        </p:spPr>
      </p:pic>
      <p:sp>
        <p:nvSpPr>
          <p:cNvPr id="2" name="文本框 12"/>
          <p:cNvSpPr txBox="1"/>
          <p:nvPr/>
        </p:nvSpPr>
        <p:spPr>
          <a:xfrm>
            <a:off x="1463675" y="2601595"/>
            <a:ext cx="784606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四、运用修辞  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3600" b="1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726440" y="1439545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42481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解题金钥匙四：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运用修辞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523240" y="1622425"/>
            <a:ext cx="109721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运用修辞用法来增加表达效果是写作的需要。修辞考查是重要考点，不仅语用题考查，文学类文本阅读、古诗鉴赏也会涉及到。常见的修辞手法有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比喻、拟人、排比、反复、设问、对比、对偶、通感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等。先要找准修辞手法，然后再结合句子内容分析修辞手法的具体表达效果。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  <p:timing/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解题金钥匙四：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运用修辞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1543685"/>
            <a:ext cx="10329545" cy="486791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解题金钥匙四：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运用修辞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1413510"/>
            <a:ext cx="10844530" cy="53340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634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解题金钥匙四：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运用修辞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30" y="941070"/>
            <a:ext cx="10921365" cy="591629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解题金钥匙四：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运用修辞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833755" y="1483995"/>
            <a:ext cx="87356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题</a:t>
            </a:r>
            <a:r>
              <a:rPr lang="en-US" altLang="zh-CN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9</a:t>
            </a: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原句“难堪”运用拟人修辞，通过“我”扎不进弯曲针头的难堪，表达对邻居痛苦不堪，却仍默默承受的愧疚。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解题金钥匙五：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运用修辞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116965"/>
            <a:ext cx="84270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10</a:t>
            </a: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</a:t>
            </a:r>
            <a:r>
              <a:rPr lang="zh-CN" altLang="en-US" sz="28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这宝贵的土地，不事稼穑的剥削阶级只知道想方设法地掠夺它，把它作为榨取劳动者血汗的工具；亲自在上面播种五谷的劳动者，才真正对它怀着强烈的感情，把它看作命根子，把它当成哺育自己的母亲。 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改句：剥削阶级只知道掠夺它用来压榨劳动者，劳动者才对它感情深厚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029700" y="1730375"/>
            <a:ext cx="25660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原文运用比喻修辞，更形象地写出了劳动者对土地的感情。 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156845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577215" y="516890"/>
            <a:ext cx="95281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原题再现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7215" y="1645920"/>
            <a:ext cx="10626725" cy="477266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286603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en-US" sz="4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b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原句与改句表达效果对比分析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解题金钥匙 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4859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pic>
        <p:nvPicPr>
          <p:cNvPr id="2097153" name="Picture 11" descr="http://hbimg.b0.upaiyun.com/57ddbbc10ca09c446f48e0f380996aa2ef45764a2857f-l9xE06_fw6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99525" y="3979545"/>
            <a:ext cx="2603500" cy="1816100"/>
          </a:xfrm>
          <a:prstGeom prst="rect">
            <a:avLst/>
          </a:prstGeom>
          <a:noFill/>
        </p:spPr>
      </p:pic>
      <p:sp>
        <p:nvSpPr>
          <p:cNvPr id="2" name="文本框 12"/>
          <p:cNvSpPr txBox="1"/>
          <p:nvPr/>
        </p:nvSpPr>
        <p:spPr>
          <a:xfrm>
            <a:off x="1463675" y="2601595"/>
            <a:ext cx="784606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五、运用词语  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3600" b="1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5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918845" y="98806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解题金钥匙五：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运用词语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18845" y="2426970"/>
            <a:ext cx="10208260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改句多会删去、压缩一些修饰性的词语，对原句的分析可以从这些省去的词语入手，分析词语的内涵以及其所起到的表达效果。词语有动词、形容词、关联词等。不同词语，不同对待，不同分析。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5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【典型例目】</a:t>
            </a:r>
          </a:p>
          <a:p>
            <a:pPr algn="ctr" rtl="0"/>
            <a:r>
              <a:rPr lang="en-US"/>
              <a:t>例7.</a:t>
            </a:r>
          </a:p>
          <a:p>
            <a:pPr algn="ctr" rtl="0"/>
            <a:r>
              <a:rPr lang="en-US"/>
              <a:t>原句：美丽的江南水乡啊，你是那样的唯美，那样的妩媚，那样的令人神往！</a:t>
            </a:r>
          </a:p>
          <a:p>
            <a:pPr algn="ctr" rtl="0"/>
            <a:r>
              <a:rPr lang="en-US"/>
              <a:t>改句：江南水乡，十分美丽和妩媚，令人向往。</a:t>
            </a:r>
          </a:p>
          <a:p>
            <a:pPr algn="ctr" rtl="0"/>
            <a:r>
              <a:rPr lang="en-US"/>
              <a:t>特殊句式效果分析：①原文是感叹句，情感表达效果好；②原句使用了排比的修辞手法，强烈地表达出作者对江南的赞美之情；③原句使用了第二人称，拉近了与读者的距离，读来倍感亲切。（少一个要点扣1分，答出3点得满分）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9878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解题金钥匙五：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运用词语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1527175"/>
            <a:ext cx="10211435" cy="491998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5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【典型例目】</a:t>
            </a:r>
          </a:p>
          <a:p>
            <a:pPr algn="ctr" rtl="0"/>
            <a:r>
              <a:rPr lang="en-US"/>
              <a:t>例9.</a:t>
            </a:r>
          </a:p>
          <a:p>
            <a:pPr algn="ctr" rtl="0"/>
            <a:r>
              <a:rPr lang="en-US"/>
              <a:t>原句：或许紫禁城的空间太过浩大，雨点是以慢动作降落的，似从天而降的伞兵。</a:t>
            </a:r>
          </a:p>
          <a:p>
            <a:pPr algn="ctr" rtl="0"/>
            <a:r>
              <a:rPr lang="en-US"/>
              <a:t>改句：在紫禁城空旷浩大的空间中，雨点慢慢地降落，从天而降。</a:t>
            </a:r>
          </a:p>
          <a:p>
            <a:pPr algn="ctr" rtl="0"/>
            <a:r>
              <a:rPr lang="en-US"/>
              <a:t>词语效果分析：(1)原文中“或许”是一种主观感受，增添了可能性。(2)原文中的“慢动作”凸显了雨点降落的姿态，与空间的宏大有关。(3)原文运用比喻，将雨点比喻成伞兵，生动形像。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解题金钥匙五：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运用词语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1558290"/>
            <a:ext cx="9804400" cy="464248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5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词语效果分析：①“匍匐、跳、蹲、搅”这几个动词的使用，准确的描绘了黄河口的人们敲锣打鼓时的动作和状态，富有力量美和感染力；②“左边歪、右边歪”重复，强调了人们舞动鼓槌时的动态美；③“不停地……不停地……不停地……”排比的修辞手法，突出强调了人们动作的连续，渲染了黄河口锣鼓的威力，这种震撼人心的力量与黄河一路奔波，浩浩汤汤奔流入海的壮观景致相一致；④短句的使用，使得此处韵律感非常强，读起来有气势，朗朗上口。如果换成修改后的语段，则不能突出这几个方面的效果，所以修改的语段不如原文表达效果好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解题金钥匙五：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运用词语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1515110"/>
            <a:ext cx="10160635" cy="486473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5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286603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en-US" sz="4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b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原句与改句表达效果对比分析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解题金钥匙 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4859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pic>
        <p:nvPicPr>
          <p:cNvPr id="2097153" name="Picture 11" descr="http://hbimg.b0.upaiyun.com/57ddbbc10ca09c446f48e0f380996aa2ef45764a2857f-l9xE06_fw6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99525" y="3979545"/>
            <a:ext cx="2603500" cy="1816100"/>
          </a:xfrm>
          <a:prstGeom prst="rect">
            <a:avLst/>
          </a:prstGeom>
          <a:noFill/>
        </p:spPr>
      </p:pic>
      <p:sp>
        <p:nvSpPr>
          <p:cNvPr id="2" name="文本框 12"/>
          <p:cNvSpPr txBox="1"/>
          <p:nvPr/>
        </p:nvSpPr>
        <p:spPr>
          <a:xfrm>
            <a:off x="1463675" y="2601595"/>
            <a:ext cx="784606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60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六、语体（语言风格）  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3600" b="1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5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503555" y="849630"/>
            <a:ext cx="102977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解题金钥匙六：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语体（语言风格）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18845" y="2710180"/>
            <a:ext cx="9743440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改句多平淡，原句的语体风格与原文相一致，更合语境。从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口头语和书面语、长短句结合、句式灵活多变、语气节奏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等方面思考，与上下文体和谐一致。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5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370840" y="315595"/>
            <a:ext cx="100609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解题金钥匙六：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语体（语言风格）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" y="1645920"/>
            <a:ext cx="10022840" cy="484124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5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370840" y="315595"/>
            <a:ext cx="100609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解题金钥匙六：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语体（语言风格）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85" y="1646555"/>
            <a:ext cx="10388600" cy="466026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5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解题金钥匙六：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语体（语言风格）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116965"/>
            <a:ext cx="882713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13</a:t>
            </a: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4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啊！这宝贵的土地，不事稼穑的剥削阶级只知道想方设法地掠夺它，把它作为榨取劳动者血汗的工具；亲自在上面播种五谷的劳动者，才真正对它怀着强烈的感情，把它看作命根子，把它当成哺育自己的母亲。</a:t>
            </a:r>
            <a:r>
              <a:rPr lang="zh-CN" altLang="en-US" sz="24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几个世纪以来，那些当年被逼迫得走投无路的破产中国农民，飘流到海外去谋生的当儿，身上就常常怀着一撮家乡的泥土……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4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改句：剥削阶级只知道掠夺它用来压榨劳动者，劳动者才对它感情深厚。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217660" y="1809115"/>
            <a:ext cx="25660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原句情感充沛，与抒情性语境更为符合。 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180848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642620" y="793750"/>
            <a:ext cx="95281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答案得分点</a:t>
            </a:r>
            <a:r>
              <a:rPr lang="en-US" altLang="zh-CN" sz="24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1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441960" y="1808480"/>
            <a:ext cx="10535920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从强调的重点来看：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cs typeface="黑体" panose="02010609060101010101" pitchFamily="49" charset="-122"/>
              </a:rPr>
              <a:t>改句“我心满意足地把饼和粥都一扫而光”重点在“一扫而光”，强调吃的结果；原句重点落在“又心满，又意足”，能更好的表达“我”吃完肉饼后心情的舒畅与满足，强调的是吃完的心情，更符合原文的逻辑。 </a:t>
            </a:r>
          </a:p>
        </p:txBody>
      </p:sp>
    </p:spTree>
  </p:cSld>
  <p:clrMapOvr>
    <a:masterClrMapping/>
  </p:clrMapOvr>
  <p:transition>
    <p:randomBar/>
  </p:transition>
  <p:timing/>
</p:sld>
</file>

<file path=ppt/slides/slide6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解题金钥匙六：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语体（语言风格）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116965"/>
            <a:ext cx="842708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14</a:t>
            </a: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4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生命的幸福原来不在于人的环境、人的地位、人所能享受的物质，而在于人的心灵如何与生活对应。因此，幸福不是由外在事物决定的，贫困者有贫困者的幸福，富有者有富有者的幸福，位尊权贵者有其幸福，身份卑微者也自有其幸福。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在生命里，人人都有笑有泪；在生活中，人人都有幸福与忧恼：这是人间世界真实的相貌。</a:t>
            </a:r>
            <a:endParaRPr lang="zh-CN" altLang="en-US" sz="2400" b="1">
              <a:latin typeface="微软雅黑" charset="-122"/>
              <a:ea typeface="微软雅黑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改句：在生命和生活里，人人都有笑与泪、幸福与烦忧。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029700" y="1730375"/>
            <a:ext cx="256603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语气节奏不同：改句语气平淡，节奏感不强；原句节奏鲜明，音调和谐，与文段风格一致。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286603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en-US" sz="4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b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原句与改句表达效果对比分析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解题金钥匙 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4859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pic>
        <p:nvPicPr>
          <p:cNvPr id="2097153" name="Picture 11" descr="http://hbimg.b0.upaiyun.com/57ddbbc10ca09c446f48e0f380996aa2ef45764a2857f-l9xE06_fw6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99525" y="3979545"/>
            <a:ext cx="2603500" cy="1816100"/>
          </a:xfrm>
          <a:prstGeom prst="rect">
            <a:avLst/>
          </a:prstGeom>
          <a:noFill/>
        </p:spPr>
      </p:pic>
      <p:sp>
        <p:nvSpPr>
          <p:cNvPr id="2" name="文本框 12"/>
          <p:cNvSpPr txBox="1"/>
          <p:nvPr/>
        </p:nvSpPr>
        <p:spPr>
          <a:xfrm>
            <a:off x="1463675" y="2601595"/>
            <a:ext cx="784606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60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七、结构安排   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3600" b="1">
              <a:solidFill>
                <a:schemeClr val="bg1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</p:spTree>
  </p:cSld>
  <p:clrMapOvr>
    <a:masterClrMapping/>
  </p:clrMapOvr>
  <p:transition>
    <p:randomBar/>
  </p:transition>
  <p:timing/>
</p:sld>
</file>

<file path=ppt/slides/slide6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22339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918845" y="98806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解题金钥匙七：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结构安排 </a:t>
            </a:r>
            <a:endParaRPr lang="zh-CN" altLang="en-US" sz="36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859790" y="2423160"/>
            <a:ext cx="990092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可以把原句放到整个文段中，从前文、后文的衔接紧密度（承前启后）来审查，原句内容表达更恰当，更合语境；可以根据句子的位置，断定其内容表达更合文段结构安排。还可以从句子的内部结构顺序的逻辑性角度思考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  <p:timing/>
</p:sld>
</file>

<file path=ppt/slides/slide6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解题金钥匙七：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结构安排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1587500"/>
            <a:ext cx="10141585" cy="488823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6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29945" y="141351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726440" y="315595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解题金钥匙七：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结构安排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1611630"/>
            <a:ext cx="10210800" cy="458660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6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解题金钥匙七：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结构安排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202565" y="1116965"/>
            <a:ext cx="111563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15</a:t>
            </a: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原句：在这样简陋的房屋之内，你只教把炉子一生，电灯一点，棉门帘一挂上，在屋里住着，却一辈子总是暖炖炖象是春三四月里的样子。</a:t>
            </a:r>
            <a:r>
              <a:rPr lang="zh-CN" altLang="en-US" sz="2800" b="1">
                <a:solidFill>
                  <a:srgbClr val="0000CC"/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尤其使你感觉到屋内的温软堪恋的，是屋外窗外面乌乌在叫啸的西北风。</a:t>
            </a: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天色老是灰沉沉的，路上面也老是灰的围障，而从风尘灰土中下车，一踏进屋里，就觉得一团春气，包围在你的左右四周，使你马上就忘记了屋外的一切寒冬的苦楚…… 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</a:t>
            </a:r>
            <a:r>
              <a:rPr lang="zh-CN" altLang="en-US" sz="28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屋外窗外面的西北风，尤其使你感觉到屋内的温软堪恋。</a:t>
            </a:r>
          </a:p>
        </p:txBody>
      </p:sp>
    </p:spTree>
  </p:cSld>
  <p:clrMapOvr>
    <a:masterClrMapping/>
  </p:clrMapOvr>
  <p:transition>
    <p:randomBar/>
  </p:transition>
  <p:timing/>
</p:sld>
</file>

<file path=ppt/slides/slide6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解题金钥匙七：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结构安排 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1031240" y="2275840"/>
            <a:ext cx="87356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题</a:t>
            </a:r>
            <a:r>
              <a:rPr lang="en-US" altLang="zh-CN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15</a:t>
            </a: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原句能更好承接上文，在简陋房子里感受到暖意；同时引领下文，西北风的强劲带来的满身灰尘。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解题金钥匙七：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结构安排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014730"/>
            <a:ext cx="860488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16</a:t>
            </a: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原句：墙上的挂钟，曾是我童年最爱看的一道风景。我对它有一种说不出的崇拜，因为它掌管着时间，我们的作息似乎都受着它的支配。到了指定的时间，我们得起床上学，得做课间操，得被父母吆喝着去睡觉。</a:t>
            </a:r>
            <a:r>
              <a:rPr lang="zh-CN" altLang="en-US" sz="2800" b="1">
                <a:solidFill>
                  <a:srgbClr val="0000CC"/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它就是一个看不见形影的家长，严厉而又古板。</a:t>
            </a: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但有时候它又充满温情，比如除夕夜里，它的每一声脚步都给我们带来快乐。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</a:t>
            </a:r>
            <a:r>
              <a:rPr lang="zh-CN" altLang="en-US" sz="28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我伸出手去抚摸了浑身冰凉的它。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9029700" y="1730375"/>
            <a:ext cx="25660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原句结尾“严厉而又古板”与下文的转折“充满温情”衔接照应得更紧密。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05130" y="101473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0" y="0"/>
            <a:ext cx="9378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解题金钥匙七：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结构安排</a:t>
            </a:r>
            <a:r>
              <a:rPr lang="zh-CN" altLang="en-US" sz="44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" name="文本框 12"/>
          <p:cNvSpPr txBox="1"/>
          <p:nvPr/>
        </p:nvSpPr>
        <p:spPr>
          <a:xfrm>
            <a:off x="202565" y="1014730"/>
            <a:ext cx="86048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【现学现练】 题</a:t>
            </a:r>
            <a:r>
              <a:rPr lang="en-US" altLang="zh-CN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16</a:t>
            </a: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题17.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原句：</a:t>
            </a:r>
            <a:r>
              <a:rPr lang="zh-CN" altLang="en-US" sz="2800" b="1">
                <a:solidFill>
                  <a:srgbClr val="0000CC"/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我伸出手去抚摸了它，它浑身冰凉。</a:t>
            </a:r>
            <a:endParaRPr lang="zh-CN" altLang="en-US" sz="2800" b="1">
              <a:latin typeface="微软雅黑" charset="-122"/>
              <a:ea typeface="微软雅黑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改句：</a:t>
            </a:r>
            <a:r>
              <a:rPr lang="zh-CN" altLang="en-US" sz="28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我伸出手去抚摸了浑身冰凉的它。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7931785" y="1779905"/>
            <a:ext cx="2566035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微软雅黑" charset="-122"/>
                <a:ea typeface="微软雅黑" charset="-122"/>
                <a:cs typeface="楷体" panose="02010609060101010101" pitchFamily="49" charset="-122"/>
              </a:rPr>
              <a:t>【答案】</a:t>
            </a:r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-122"/>
                <a:ea typeface="微软雅黑" charset="-122"/>
                <a:cs typeface="楷体" panose="02010609060101010101" pitchFamily="49" charset="-122"/>
              </a:rPr>
              <a:t>内容上，原句先说抚摸，后说它浑身冰凉，符合认识事物的逻辑顺序。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sz="4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课外作业</a:t>
            </a:r>
            <a:r>
              <a:rPr lang="en-US" altLang="zh-CN" sz="4800" b="1" i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sz="4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</a:p>
        </p:txBody>
      </p:sp>
      <p:sp>
        <p:nvSpPr>
          <p:cNvPr id="1048598" name="内容占位符 2"/>
          <p:cNvSpPr>
            <a:spLocks noGrp="1"/>
          </p:cNvSpPr>
          <p:nvPr>
            <p:ph idx="1"/>
          </p:nvPr>
        </p:nvSpPr>
        <p:spPr>
          <a:xfrm>
            <a:off x="1707515" y="2171700"/>
            <a:ext cx="8518525" cy="251460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en-US" sz="2400" b="1">
                <a:solidFill>
                  <a:schemeClr val="tx1"/>
                </a:solidFill>
                <a:latin typeface="+mn-ea"/>
                <a:ea typeface="+mn-ea"/>
              </a:rPr>
              <a:t>                </a:t>
            </a:r>
            <a:r>
              <a:rPr lang="en-US" sz="12570" b="1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en-US" sz="17600" b="1">
                <a:solidFill>
                  <a:schemeClr val="tx1"/>
                </a:solidFill>
                <a:latin typeface="+mn-ea"/>
                <a:ea typeface="+mn-ea"/>
              </a:rPr>
              <a:t>新高考语用新题型</a:t>
            </a:r>
          </a:p>
          <a:p>
            <a:pPr algn="l"/>
            <a:r>
              <a:rPr lang="en-US" sz="17600" b="1">
                <a:solidFill>
                  <a:schemeClr val="tx1"/>
                </a:solidFill>
                <a:latin typeface="+mn-ea"/>
                <a:ea typeface="+mn-ea"/>
              </a:rPr>
              <a:t>原句vs改句专项强化训练</a:t>
            </a:r>
            <a:r>
              <a:rPr lang="zh-CN" sz="17600">
                <a:solidFill>
                  <a:srgbClr val="C00000"/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 </a:t>
            </a:r>
            <a:endParaRPr lang="zh-CN" sz="12570">
              <a:solidFill>
                <a:srgbClr val="C0000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r>
              <a:rPr lang="zh-CN" sz="8000" b="1">
                <a:solidFill>
                  <a:srgbClr val="C00000"/>
                </a:solidFill>
              </a:rPr>
              <a:t>     </a:t>
            </a:r>
            <a:r>
              <a:rPr lang="zh-CN" sz="12800" b="1">
                <a:solidFill>
                  <a:srgbClr val="C00000"/>
                </a:solidFill>
              </a:rPr>
              <a:t>荟萃2020年全国各地最新真题共</a:t>
            </a:r>
            <a:r>
              <a:rPr lang="en-US" altLang="zh-CN" sz="12800" b="1">
                <a:solidFill>
                  <a:srgbClr val="C00000"/>
                </a:solidFill>
              </a:rPr>
              <a:t>22</a:t>
            </a:r>
            <a:r>
              <a:rPr lang="zh-CN" altLang="en-US" sz="12800" b="1">
                <a:solidFill>
                  <a:srgbClr val="C00000"/>
                </a:solidFill>
              </a:rPr>
              <a:t>题</a:t>
            </a:r>
            <a:r>
              <a:rPr lang="zh-CN" sz="12800" b="1">
                <a:solidFill>
                  <a:srgbClr val="C00000"/>
                </a:solidFill>
              </a:rPr>
              <a:t>  </a:t>
            </a:r>
          </a:p>
          <a:p>
            <a:r>
              <a:rPr lang="zh-CN" sz="12800" b="1">
                <a:solidFill>
                  <a:srgbClr val="C00000"/>
                </a:solidFill>
              </a:rPr>
              <a:t>   强化训练，让你熟能生巧！！</a:t>
            </a:r>
            <a:endParaRPr lang="zh-CN" sz="8000" b="1">
              <a:solidFill>
                <a:srgbClr val="C00000"/>
              </a:solidFill>
            </a:endParaRPr>
          </a:p>
          <a:p>
            <a:r>
              <a:rPr lang="zh-CN" sz="8000" b="1">
                <a:solidFill>
                  <a:srgbClr val="C00000"/>
                </a:solidFill>
              </a:rPr>
              <a:t>    </a:t>
            </a:r>
          </a:p>
          <a:p>
            <a:r>
              <a:rPr lang="zh-CN" sz="8000" b="1">
                <a:solidFill>
                  <a:srgbClr val="C00000"/>
                </a:solidFill>
              </a:rPr>
              <a:t>     </a:t>
            </a:r>
          </a:p>
          <a:p>
            <a:r>
              <a:rPr lang="zh-CN" sz="3430" b="1">
                <a:solidFill>
                  <a:schemeClr val="bg1">
                    <a:lumMod val="50000"/>
                  </a:schemeClr>
                </a:solidFill>
              </a:rPr>
              <a:t>     </a:t>
            </a:r>
            <a:endParaRPr sz="343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sz="4400" b="1"/>
              <a:t>    </a:t>
            </a:r>
            <a:r>
              <a:rPr sz="6000" b="1"/>
              <a:t> </a:t>
            </a:r>
          </a:p>
          <a:p>
            <a:r>
              <a:rPr sz="6000" b="1"/>
              <a:t> </a:t>
            </a:r>
          </a:p>
        </p:txBody>
      </p:sp>
      <p:pic>
        <p:nvPicPr>
          <p:cNvPr id="2097165" name="Picture 2" descr="http://img5.duitang.com/uploads/item/201410/02/20141002112447_LwYNv.thumb.224_0.jpeg"/>
          <p:cNvPicPr>
            <a:picLocks noChangeAspect="1" noChangeArrowheads="1"/>
          </p:cNvPicPr>
          <p:nvPr/>
        </p:nvPicPr>
        <p:blipFill>
          <a:blip r:embed="rId2"/>
          <a:srcRect b="5708"/>
          <a:stretch>
            <a:fillRect/>
          </a:stretch>
        </p:blipFill>
        <p:spPr bwMode="auto">
          <a:xfrm>
            <a:off x="9909175" y="3868420"/>
            <a:ext cx="1647190" cy="1951355"/>
          </a:xfrm>
          <a:prstGeom prst="rect">
            <a:avLst/>
          </a:prstGeom>
          <a:noFill/>
        </p:spPr>
      </p:pic>
      <p:pic>
        <p:nvPicPr>
          <p:cNvPr id="209716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84000" y="105537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180848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642620" y="793750"/>
            <a:ext cx="95281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答案得分点2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441960" y="1808480"/>
            <a:ext cx="10535920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从适用的位置来看：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cs typeface="黑体" panose="02010609060101010101" pitchFamily="49" charset="-122"/>
              </a:rPr>
              <a:t>改句“我心满意足地把饼和粥都一扫而光”用来结束文段，语意未尽，似乎话还没说完，给人以结尾收束匆促之感；原句“又心满，又意足”，运用短句放在句子最后，语气舒缓，语意完整，适合做段落的结尾。</a:t>
            </a:r>
          </a:p>
        </p:txBody>
      </p:sp>
    </p:spTree>
  </p:cSld>
  <p:clrMapOvr>
    <a:masterClrMapping/>
  </p:clrMapOvr>
  <p:transition>
    <p:randomBar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48588" name="长方形 2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/>
              <a:t> 【题型起源】</a:t>
            </a:r>
          </a:p>
          <a:p>
            <a:pPr algn="ctr" rtl="0"/>
            <a:r>
              <a:rPr lang="en-US"/>
              <a:t>2020年新高考全国Ⅰ卷·山东卷语言文字运用题开创了这道题型之先河。此后，2021届实行新高考地区纷纷效仿这一题型。在目前阶段，这一新题型代表了一种命题方向，有一定的训练价值。</a:t>
            </a:r>
          </a:p>
        </p:txBody>
      </p:sp>
      <p:cxnSp>
        <p:nvCxnSpPr>
          <p:cNvPr id="3145730" name="直接连接符​​(S) 23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859790" y="1808480"/>
            <a:ext cx="97002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16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5390" y="210185"/>
            <a:ext cx="1784985" cy="2715895"/>
          </a:xfrm>
          <a:prstGeom prst="rect">
            <a:avLst/>
          </a:prstGeom>
        </p:spPr>
      </p:pic>
      <p:sp>
        <p:nvSpPr>
          <p:cNvPr id="2" name="文本框 12"/>
          <p:cNvSpPr txBox="1"/>
          <p:nvPr/>
        </p:nvSpPr>
        <p:spPr>
          <a:xfrm>
            <a:off x="642620" y="793750"/>
            <a:ext cx="95281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charset="-122"/>
                <a:ea typeface="微软雅黑" charset="-122"/>
                <a:cs typeface="微软雅黑" panose="020b0503020204020204" charset="-122"/>
              </a:rPr>
              <a:t>答案得分点3</a:t>
            </a: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441960" y="1808480"/>
            <a:ext cx="1053592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从语体风格来看：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cs typeface="黑体" panose="02010609060101010101" pitchFamily="49" charset="-122"/>
              </a:rPr>
              <a:t>改句“我心满意足地把饼和粥都一扫而光”表达比较普通；原句“我把饼和粥都一扫而光，又心满，又意足”，口语化，活泼俏皮，和整个文段较口语化的文风更和谐。</a:t>
            </a:r>
          </a:p>
        </p:txBody>
      </p:sp>
    </p:spTree>
  </p:cSld>
  <p:clrMapOvr>
    <a:masterClrMapping/>
  </p:clrMapOvr>
  <p:transition>
    <p:randomBar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106680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b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原句与改句表达效果对比分析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题型模式 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4859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24A4C0A-F292-41BE-9CD1-530467B1B9F8}" type="datetime1">
              <a:rPr lang="zh-CN" altLang="en-US" smtClean="0"/>
              <a:pPr rtl="0"/>
              <a:t>2020/10/21</a:t>
            </a:fld>
            <a:endParaRPr lang="en-US"/>
          </a:p>
        </p:txBody>
      </p:sp>
      <p:pic>
        <p:nvPicPr>
          <p:cNvPr id="2097153" name="Picture 11" descr="http://hbimg.b0.upaiyun.com/57ddbbc10ca09c446f48e0f380996aa2ef45764a2857f-l9xE06_fw65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342640" y="2249170"/>
            <a:ext cx="4785995" cy="3338195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/>
</p:sld>
</file>

<file path=ppt/tags/tag1.xml><?xml version="1.0" encoding="utf-8"?>
<p:tagLst xmlns:p="http://schemas.openxmlformats.org/presentationml/2006/main">
  <p:tag name="KSO_WM_UNIT_PLACING_PICTURE_USER_VIEWPORT" val="{&quot;height&quot;:4277,&quot;width&quot;:2811}"/>
</p:tagLst>
</file>

<file path=ppt/tags/tag2.xml><?xml version="1.0" encoding="utf-8"?>
<p:tagLst xmlns:p="http://schemas.openxmlformats.org/presentationml/2006/main">
  <p:tag name="KSO_WM_UNIT_PLACING_PICTURE_USER_VIEWPORT" val="{&quot;height&quot;:2130,&quot;width&quot;:8310}"/>
</p:tagLst>
</file>

<file path=ppt/tags/tag3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1_RetrospectVTI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Retrospect">
      <a:majorFont>
        <a:latin typeface="Bookman Old Style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318</Paragraphs>
  <Slides>69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baseType="lpstr" size="70">
      <vt:lpstr>1_RetrospectVTI</vt:lpstr>
      <vt:lpstr>Slide 1</vt:lpstr>
      <vt:lpstr>Slide 2</vt:lpstr>
      <vt:lpstr> 本课任务：     紧跟新高考——原句与改句表达效果对比分析 </vt:lpstr>
      <vt:lpstr>Slide 4</vt:lpstr>
      <vt:lpstr>Slide 5</vt:lpstr>
      <vt:lpstr>Slide 6</vt:lpstr>
      <vt:lpstr>Slide 7</vt:lpstr>
      <vt:lpstr>Slide 8</vt:lpstr>
      <vt:lpstr>      原句与改句表达效果对比分析题型模式  </vt:lpstr>
      <vt:lpstr> 2020年新高考全国Ⅰ卷·山东卷语用19题 题型模式</vt:lpstr>
      <vt:lpstr>Slide 11</vt:lpstr>
      <vt:lpstr>      原句与改句表达效果对比分析解题思路  </vt:lpstr>
      <vt:lpstr>Slide 13</vt:lpstr>
      <vt:lpstr>Slide 14</vt:lpstr>
      <vt:lpstr>Slide 15</vt:lpstr>
      <vt:lpstr>Slide 16</vt:lpstr>
      <vt:lpstr>      原句与改句表达效果对比分析解题金钥匙  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      原句与改句表达效果对比分析解题金钥匙  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      原句与改句表达效果对比分析解题金钥匙  </vt:lpstr>
      <vt:lpstr>Slide 38</vt:lpstr>
      <vt:lpstr>Slide 39</vt:lpstr>
      <vt:lpstr>Slide 40</vt:lpstr>
      <vt:lpstr>Slide 41</vt:lpstr>
      <vt:lpstr>Slide 42</vt:lpstr>
      <vt:lpstr>      原句与改句表达效果对比分析解题金钥匙  </vt:lpstr>
      <vt:lpstr>Slide 44</vt:lpstr>
      <vt:lpstr>Slide 45</vt:lpstr>
      <vt:lpstr>Slide 46</vt:lpstr>
      <vt:lpstr>Slide 47</vt:lpstr>
      <vt:lpstr>Slide 48</vt:lpstr>
      <vt:lpstr>Slide 49</vt:lpstr>
      <vt:lpstr>      原句与改句表达效果对比分析解题金钥匙  </vt:lpstr>
      <vt:lpstr>Slide 51</vt:lpstr>
      <vt:lpstr>Slide 52</vt:lpstr>
      <vt:lpstr>Slide 53</vt:lpstr>
      <vt:lpstr>Slide 54</vt:lpstr>
      <vt:lpstr>      原句与改句表达效果对比分析解题金钥匙  </vt:lpstr>
      <vt:lpstr>Slide 56</vt:lpstr>
      <vt:lpstr>Slide 57</vt:lpstr>
      <vt:lpstr>Slide 58</vt:lpstr>
      <vt:lpstr>Slide 59</vt:lpstr>
      <vt:lpstr>Slide 60</vt:lpstr>
      <vt:lpstr>      原句与改句表达效果对比分析解题金钥匙  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课外作业  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2020-10-21T08:05:22.017</cp:lastPrinted>
  <dcterms:created xsi:type="dcterms:W3CDTF">2020-10-21T08:05:22Z</dcterms:created>
  <dcterms:modified xsi:type="dcterms:W3CDTF">2020-10-21T00:05:25Z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