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9" r:id="rId3"/>
    <p:sldId id="265" r:id="rId4"/>
    <p:sldId id="258" r:id="rId5"/>
    <p:sldId id="260" r:id="rId6"/>
    <p:sldId id="261" r:id="rId7"/>
    <p:sldId id="263" r:id="rId8"/>
    <p:sldId id="264" r:id="rId9"/>
    <p:sldId id="266" r:id="rId10"/>
    <p:sldId id="293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272" r:id="rId19"/>
    <p:sldId id="273" r:id="rId20"/>
    <p:sldId id="274" r:id="rId21"/>
    <p:sldId id="324" r:id="rId22"/>
    <p:sldId id="280" r:id="rId23"/>
    <p:sldId id="281" r:id="rId24"/>
    <p:sldId id="282" r:id="rId25"/>
    <p:sldId id="307" r:id="rId26"/>
    <p:sldId id="285" r:id="rId27"/>
    <p:sldId id="286" r:id="rId28"/>
    <p:sldId id="287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" y="186"/>
      </p:cViewPr>
      <p:guideLst>
        <p:guide orient="horz" pos="2159"/>
        <p:guide pos="38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tags" Target="tags/tag97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../media/image1.png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7">
            <a:alphaModFix amt="2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9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tags" Target="../tags/tag7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2605069721497768455_320x3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70675" cy="66776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282575" y="0"/>
            <a:ext cx="11260455" cy="2570480"/>
          </a:xfrm>
        </p:spPr>
        <p:txBody>
          <a:bodyPr>
            <a:norm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第</a:t>
            </a:r>
            <a:r>
              <a:rPr lang="en-US" altLang="zh-CN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5</a:t>
            </a:r>
            <a:r>
              <a:rPr lang="zh-CN" altLang="en-US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课《老    子》四章</a:t>
            </a:r>
            <a:r>
              <a:rPr lang="zh-CN" altLang="en-US" sz="660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　</a:t>
            </a:r>
            <a:b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6124575" y="3724275"/>
            <a:ext cx="6785610" cy="1472565"/>
          </a:xfrm>
        </p:spPr>
        <p:txBody>
          <a:bodyPr/>
          <a:lstStyle/>
          <a:p>
            <a:r>
              <a:rPr lang="zh-CN" altLang="en-US" sz="6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老子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09905" y="1226820"/>
            <a:ext cx="109696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翻译：</a:t>
            </a:r>
            <a:r>
              <a:rPr lang="zh-CN" altLang="en-US" sz="4000"/>
              <a:t>三十根辐条汇集到一根毂中的孔洞当中，有了车毂中空的地方，才有车的作用。揉和陶土做成器皿，有了器具中空的地方，才有器皿的作用。开凿门窗建造房屋，有了门窗四壁内的空虚部分，才有房屋的作用。所以，“有”给人便利，“无”发挥了它的作用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88975" y="430530"/>
            <a:ext cx="11155680" cy="4909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9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企</a:t>
            </a:r>
            <a:r>
              <a:rPr lang="zh-CN" altLang="en-US" sz="3600"/>
              <a:t>者不立；</a:t>
            </a:r>
            <a:r>
              <a:rPr lang="zh-CN" altLang="en-US" sz="3600">
                <a:solidFill>
                  <a:srgbClr val="FF0000"/>
                </a:solidFill>
              </a:rPr>
              <a:t>跨</a:t>
            </a:r>
            <a:r>
              <a:rPr lang="zh-CN" altLang="en-US" sz="3600"/>
              <a:t>者不行；自见者不</a:t>
            </a:r>
            <a:r>
              <a:rPr lang="zh-CN" altLang="en-US" sz="3600">
                <a:solidFill>
                  <a:srgbClr val="FF0000"/>
                </a:solidFill>
              </a:rPr>
              <a:t>明</a:t>
            </a:r>
            <a:r>
              <a:rPr lang="zh-CN" altLang="en-US" sz="3600"/>
              <a:t>；自</a:t>
            </a:r>
            <a:r>
              <a:rPr lang="zh-CN" altLang="en-US" sz="3600">
                <a:solidFill>
                  <a:srgbClr val="FF0000"/>
                </a:solidFill>
              </a:rPr>
              <a:t>是</a:t>
            </a:r>
            <a:r>
              <a:rPr lang="zh-CN" altLang="en-US" sz="3600"/>
              <a:t>者不</a:t>
            </a:r>
            <a:r>
              <a:rPr lang="zh-CN" altLang="en-US" sz="3600">
                <a:solidFill>
                  <a:srgbClr val="FF0000"/>
                </a:solidFill>
              </a:rPr>
              <a:t>彰</a:t>
            </a:r>
            <a:r>
              <a:rPr lang="zh-CN" altLang="en-US" sz="3600"/>
              <a:t>；自</a:t>
            </a:r>
            <a:r>
              <a:rPr lang="zh-CN" altLang="en-US" sz="3600">
                <a:solidFill>
                  <a:srgbClr val="FF0000"/>
                </a:solidFill>
              </a:rPr>
              <a:t>伐</a:t>
            </a:r>
            <a:r>
              <a:rPr lang="zh-CN" altLang="en-US" sz="3600"/>
              <a:t>者无</a:t>
            </a:r>
            <a:r>
              <a:rPr lang="zh-CN" altLang="en-US" sz="3600">
                <a:solidFill>
                  <a:srgbClr val="FF0000"/>
                </a:solidFill>
              </a:rPr>
              <a:t>功</a:t>
            </a:r>
            <a:r>
              <a:rPr lang="zh-CN" altLang="en-US" sz="3600"/>
              <a:t>；自</a:t>
            </a:r>
            <a:r>
              <a:rPr lang="zh-CN" altLang="en-US" sz="3600">
                <a:solidFill>
                  <a:srgbClr val="FF0000"/>
                </a:solidFill>
              </a:rPr>
              <a:t>矜</a:t>
            </a:r>
            <a:r>
              <a:rPr lang="zh-CN" altLang="en-US" sz="3600"/>
              <a:t>者不</a:t>
            </a:r>
            <a:r>
              <a:rPr lang="zh-CN" altLang="en-US" sz="3600">
                <a:solidFill>
                  <a:srgbClr val="FF0000"/>
                </a:solidFill>
              </a:rPr>
              <a:t>长</a:t>
            </a:r>
            <a:r>
              <a:rPr lang="zh-CN" altLang="en-US" sz="3600"/>
              <a:t>。其在道也．曰：余食</a:t>
            </a:r>
            <a:r>
              <a:rPr lang="zh-CN" altLang="en-US" sz="3600">
                <a:solidFill>
                  <a:srgbClr val="FF0000"/>
                </a:solidFill>
              </a:rPr>
              <a:t>赘</a:t>
            </a:r>
            <a:r>
              <a:rPr lang="zh-CN" altLang="en-US" sz="3600"/>
              <a:t>（zhuì）</a:t>
            </a:r>
            <a:r>
              <a:rPr lang="zh-CN" altLang="en-US" sz="3600">
                <a:solidFill>
                  <a:srgbClr val="FF0000"/>
                </a:solidFill>
              </a:rPr>
              <a:t>行</a:t>
            </a:r>
            <a:r>
              <a:rPr lang="zh-CN" altLang="en-US" sz="3600"/>
              <a:t>。</a:t>
            </a:r>
            <a:r>
              <a:rPr lang="zh-CN" altLang="en-US" sz="3600">
                <a:solidFill>
                  <a:srgbClr val="FF0000"/>
                </a:solidFill>
              </a:rPr>
              <a:t>物</a:t>
            </a:r>
            <a:r>
              <a:rPr lang="zh-CN" altLang="en-US" sz="3600"/>
              <a:t>或恶之，故有道者不</a:t>
            </a:r>
            <a:r>
              <a:rPr lang="zh-CN" altLang="en-US" sz="3600">
                <a:solidFill>
                  <a:srgbClr val="FF0000"/>
                </a:solidFill>
              </a:rPr>
              <a:t>处</a:t>
            </a:r>
            <a:r>
              <a:rPr lang="zh-CN" altLang="en-US" sz="3600"/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8975" y="711835"/>
            <a:ext cx="2496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踮起后脚跟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34780" y="2009775"/>
            <a:ext cx="2741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/>
              <a:t>明显，显著。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34375" y="711835"/>
            <a:ext cx="3858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意动，以</a:t>
            </a:r>
            <a:r>
              <a:rPr lang="en-US" altLang="zh-CN" sz="3200"/>
              <a:t>……</a:t>
            </a:r>
            <a:r>
              <a:rPr lang="zh-CN" altLang="en-US" sz="3200"/>
              <a:t>为是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71825" y="428625"/>
            <a:ext cx="5162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加大步伐，想要快速行走。。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72820" y="2209800"/>
            <a:ext cx="3957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伐、矜</a:t>
            </a:r>
            <a:r>
              <a:rPr lang="zh-CN" sz="3200"/>
              <a:t>均为夸耀之意</a:t>
            </a:r>
            <a:r>
              <a:rPr sz="3200"/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12615" y="3442335"/>
            <a:ext cx="1393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/>
              <a:t>长久</a:t>
            </a:r>
            <a:r>
              <a:rPr sz="3200"/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034780" y="3525520"/>
            <a:ext cx="1393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/>
              <a:t>肉瘤</a:t>
            </a:r>
            <a:r>
              <a:rPr sz="3200"/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9870" y="4025900"/>
            <a:ext cx="1393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/>
              <a:t>同形</a:t>
            </a:r>
            <a:r>
              <a:rPr sz="3200"/>
              <a:t>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23695" y="3925570"/>
            <a:ext cx="2397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/>
              <a:t>众人，人们</a:t>
            </a:r>
            <a:r>
              <a:rPr sz="3200"/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137275" y="392557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/>
              <a:t>为，做</a:t>
            </a:r>
            <a:r>
              <a:rPr sz="3200"/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21275" y="2009775"/>
            <a:ext cx="3213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/>
              <a:t>形</a:t>
            </a:r>
            <a:r>
              <a:rPr sz="3200"/>
              <a:t>作动词，</a:t>
            </a:r>
            <a:r>
              <a:rPr lang="zh-CN" sz="3200"/>
              <a:t>显明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0" y="3342005"/>
            <a:ext cx="4412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/>
              <a:t>名词作动词，建立功勋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3"/>
          <p:cNvSpPr txBox="1"/>
          <p:nvPr/>
        </p:nvSpPr>
        <p:spPr>
          <a:xfrm>
            <a:off x="919480" y="670560"/>
            <a:ext cx="10352405" cy="551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/>
              <a:t>翻译：踮起脚跟用脚尖站立，是站不牢的。脚步跨得太大，是走不了太远的。自逞己见的，反而得不到彰明。自以为是的，反而得不到显昭。自我夸耀的，反而建立不了功勋。自高自大的，反而不可能长久。能从“道”的角度衡量，以上这些急躁炫耀的行为，可以说都是剩饭赘瘤，惹人厌恶。所以懂得道的规律的人是不会这样做的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10870" y="311785"/>
            <a:ext cx="11155680" cy="3081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70000"/>
              </a:lnSpc>
            </a:pPr>
            <a:r>
              <a:rPr lang="zh-CN" altLang="en-US" sz="3600"/>
              <a:t>知人者智，自知者明。 胜人者有力，</a:t>
            </a:r>
            <a:r>
              <a:rPr lang="zh-CN" altLang="en-US" sz="3600" u="sng"/>
              <a:t>自胜者</a:t>
            </a:r>
            <a:r>
              <a:rPr lang="zh-CN" altLang="en-US" sz="3600" u="sng">
                <a:solidFill>
                  <a:srgbClr val="FF0000"/>
                </a:solidFill>
              </a:rPr>
              <a:t>强</a:t>
            </a:r>
            <a:r>
              <a:rPr lang="zh-CN" altLang="en-US" sz="3600"/>
              <a:t>。 知足者富。 </a:t>
            </a:r>
            <a:r>
              <a:rPr lang="zh-CN" altLang="en-US" sz="3600">
                <a:solidFill>
                  <a:srgbClr val="FF0000"/>
                </a:solidFill>
              </a:rPr>
              <a:t>强行</a:t>
            </a:r>
            <a:r>
              <a:rPr lang="zh-CN" altLang="en-US" sz="3600"/>
              <a:t>者有志。 不失其</a:t>
            </a:r>
            <a:r>
              <a:rPr lang="zh-CN" altLang="en-US" sz="3600">
                <a:solidFill>
                  <a:srgbClr val="FF0000"/>
                </a:solidFill>
              </a:rPr>
              <a:t>所</a:t>
            </a:r>
            <a:r>
              <a:rPr lang="zh-CN" altLang="en-US" sz="3600"/>
              <a:t>者久。 死而不亡者</a:t>
            </a:r>
            <a:r>
              <a:rPr lang="zh-CN" altLang="en-US" sz="3600">
                <a:solidFill>
                  <a:srgbClr val="FF0000"/>
                </a:solidFill>
              </a:rPr>
              <a:t>寿</a:t>
            </a:r>
            <a:r>
              <a:rPr lang="zh-CN" altLang="en-US" sz="3600"/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94775" y="311785"/>
            <a:ext cx="2368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qiánɡ</a:t>
            </a:r>
            <a:r>
              <a:rPr lang="zh-CN" altLang="en-US" sz="3200"/>
              <a:t>刚强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6715" y="3844290"/>
            <a:ext cx="113798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　能够了解他人的人是有智慧的，能够了解自己的人是高明的，能够战胜他人的人是有力量的，能够战胜自我的人才是真正的强者。知道满足而不妄想的人是富有的，努力不懈地去奋斗的人是有志气的。言行不离道之规律能够长久，躯体虽死而精神永久的人才是长寿的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97015" y="528320"/>
            <a:ext cx="28289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宾语前置句</a:t>
            </a:r>
            <a:endParaRPr lang="zh-CN" altLang="en-US" sz="3200"/>
          </a:p>
          <a:p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184275" y="1957070"/>
            <a:ext cx="8241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qiǎnɡ</a:t>
            </a:r>
            <a:r>
              <a:rPr lang="zh-CN" altLang="en-US" sz="3200"/>
              <a:t>尽力，竭力。古今异义，勤勉而行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64175" y="3137535"/>
            <a:ext cx="4149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名词，地方、位置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13975" y="1957070"/>
            <a:ext cx="1552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长寿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53590" y="511810"/>
            <a:ext cx="7524750" cy="391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90000"/>
              </a:lnSpc>
            </a:pPr>
            <a:r>
              <a:rPr lang="zh-CN" altLang="en-US" sz="3600"/>
              <a:t>其安易持，其未</a:t>
            </a:r>
            <a:r>
              <a:rPr lang="zh-CN" altLang="en-US" sz="3600">
                <a:solidFill>
                  <a:srgbClr val="FF0000"/>
                </a:solidFill>
              </a:rPr>
              <a:t>兆</a:t>
            </a:r>
            <a:r>
              <a:rPr lang="zh-CN" altLang="en-US" sz="3600"/>
              <a:t>易谋；</a:t>
            </a:r>
          </a:p>
          <a:p>
            <a:pPr algn="l">
              <a:lnSpc>
                <a:spcPct val="210000"/>
              </a:lnSpc>
            </a:pPr>
            <a:r>
              <a:rPr lang="zh-CN" altLang="en-US" sz="3600"/>
              <a:t>其脆易</a:t>
            </a:r>
            <a:r>
              <a:rPr lang="zh-CN" altLang="en-US" sz="3600">
                <a:solidFill>
                  <a:srgbClr val="FF0000"/>
                </a:solidFill>
              </a:rPr>
              <a:t>泮</a:t>
            </a:r>
            <a:r>
              <a:rPr lang="zh-CN" altLang="en-US" sz="3600"/>
              <a:t>，其微易散。</a:t>
            </a:r>
          </a:p>
          <a:p>
            <a:pPr algn="l">
              <a:lnSpc>
                <a:spcPct val="190000"/>
              </a:lnSpc>
            </a:pPr>
            <a:r>
              <a:rPr lang="zh-CN" altLang="en-US" sz="3600" u="sng"/>
              <a:t>为之于未有，治之于未乱。</a:t>
            </a:r>
          </a:p>
          <a:p>
            <a:pPr algn="l"/>
            <a:endParaRPr lang="zh-CN" altLang="en-US" sz="3600" u="sng"/>
          </a:p>
        </p:txBody>
      </p:sp>
      <p:sp>
        <p:nvSpPr>
          <p:cNvPr id="3" name="文本框 2"/>
          <p:cNvSpPr txBox="1"/>
          <p:nvPr/>
        </p:nvSpPr>
        <p:spPr>
          <a:xfrm>
            <a:off x="2543175" y="1576705"/>
            <a:ext cx="2280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同判，分离。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23460" y="295275"/>
            <a:ext cx="2545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迹象、征兆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0870" y="4194175"/>
            <a:ext cx="109696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翻译：局面安定时容易维持，情势未明朗时容易图谋，事物脆弱时容易消解，事物微小时容易散失。要在事情未开始时就有所打算，要在祸乱未发作之前就早作预防。”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58155" y="2575560"/>
            <a:ext cx="2280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状语后置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43990" y="48895"/>
            <a:ext cx="9872980" cy="7125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30000"/>
              </a:lnSpc>
            </a:pPr>
            <a:r>
              <a:rPr lang="zh-CN" altLang="en-US" sz="3600" u="sng"/>
              <a:t>合抱之木，生于毫末；</a:t>
            </a:r>
          </a:p>
          <a:p>
            <a:pPr algn="l">
              <a:lnSpc>
                <a:spcPct val="230000"/>
              </a:lnSpc>
            </a:pPr>
            <a:r>
              <a:rPr lang="zh-CN" altLang="en-US" sz="3600" u="sng"/>
              <a:t>九层之台，起于</a:t>
            </a:r>
            <a:r>
              <a:rPr lang="zh-CN" altLang="en-US" sz="3600" u="sng">
                <a:solidFill>
                  <a:srgbClr val="FF0000"/>
                </a:solidFill>
              </a:rPr>
              <a:t>累</a:t>
            </a:r>
            <a:r>
              <a:rPr lang="zh-CN" altLang="en-US" sz="3600" u="sng"/>
              <a:t>土；</a:t>
            </a:r>
          </a:p>
          <a:p>
            <a:pPr algn="l">
              <a:lnSpc>
                <a:spcPct val="230000"/>
              </a:lnSpc>
            </a:pPr>
            <a:r>
              <a:rPr lang="zh-CN" altLang="en-US" sz="3600" u="sng"/>
              <a:t>千里之行，始于足下。</a:t>
            </a:r>
            <a:endParaRPr lang="zh-CN" altLang="en-US" sz="3600"/>
          </a:p>
          <a:p>
            <a:pPr algn="l">
              <a:lnSpc>
                <a:spcPct val="230000"/>
              </a:lnSpc>
            </a:pPr>
            <a:r>
              <a:rPr lang="zh-CN" altLang="en-US" sz="3600"/>
              <a:t>为者败之，执者失之。</a:t>
            </a:r>
          </a:p>
          <a:p>
            <a:pPr algn="l">
              <a:lnSpc>
                <a:spcPct val="230000"/>
              </a:lnSpc>
            </a:pPr>
            <a:r>
              <a:rPr lang="zh-CN" altLang="en-US" sz="3600"/>
              <a:t>是以圣人无为故无败，无执故无失。</a:t>
            </a:r>
          </a:p>
          <a:p>
            <a:pPr algn="l">
              <a:lnSpc>
                <a:spcPct val="120000"/>
              </a:lnSpc>
            </a:pP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6569075" y="1996440"/>
            <a:ext cx="4077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同蔂，土筐。</a:t>
            </a:r>
            <a:endParaRPr lang="en-US" altLang="zh-CN" sz="3200"/>
          </a:p>
        </p:txBody>
      </p:sp>
      <p:sp>
        <p:nvSpPr>
          <p:cNvPr id="4" name="文本框 3"/>
          <p:cNvSpPr txBox="1"/>
          <p:nvPr/>
        </p:nvSpPr>
        <p:spPr>
          <a:xfrm>
            <a:off x="6569075" y="1231265"/>
            <a:ext cx="5140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状语后置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27710" y="325120"/>
            <a:ext cx="1115568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3600">
                <a:sym typeface="+mn-ea"/>
              </a:rPr>
              <a:t>民之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从事</a:t>
            </a:r>
            <a:r>
              <a:rPr lang="zh-CN" altLang="en-US" sz="3600">
                <a:sym typeface="+mn-ea"/>
              </a:rPr>
              <a:t>，常于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几成</a:t>
            </a:r>
            <a:r>
              <a:rPr lang="zh-CN" altLang="en-US" sz="3600">
                <a:sym typeface="+mn-ea"/>
              </a:rPr>
              <a:t>而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败</a:t>
            </a:r>
            <a:r>
              <a:rPr lang="zh-CN" altLang="en-US" sz="3600">
                <a:sym typeface="+mn-ea"/>
              </a:rPr>
              <a:t>之。</a:t>
            </a:r>
            <a:endParaRPr lang="zh-CN" altLang="en-US" sz="3600"/>
          </a:p>
          <a:p>
            <a:pPr algn="l">
              <a:lnSpc>
                <a:spcPct val="200000"/>
              </a:lnSpc>
            </a:pPr>
            <a:r>
              <a:rPr lang="zh-CN" altLang="en-US" sz="3600">
                <a:solidFill>
                  <a:srgbClr val="FF0000"/>
                </a:solidFill>
                <a:sym typeface="+mn-ea"/>
              </a:rPr>
              <a:t>慎</a:t>
            </a:r>
            <a:r>
              <a:rPr lang="zh-CN" altLang="en-US" sz="3600">
                <a:sym typeface="+mn-ea"/>
              </a:rPr>
              <a:t>终如始，则无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败</a:t>
            </a:r>
            <a:r>
              <a:rPr lang="zh-CN" altLang="en-US" sz="3600">
                <a:sym typeface="+mn-ea"/>
              </a:rPr>
              <a:t>事。</a:t>
            </a:r>
            <a:endParaRPr lang="zh-CN" altLang="en-US" sz="3600"/>
          </a:p>
          <a:p>
            <a:pPr algn="l">
              <a:lnSpc>
                <a:spcPct val="200000"/>
              </a:lnSpc>
            </a:pPr>
            <a:r>
              <a:rPr lang="zh-CN" altLang="en-US" sz="3600">
                <a:sym typeface="+mn-ea"/>
              </a:rPr>
              <a:t>是以圣人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欲不欲</a:t>
            </a:r>
            <a:r>
              <a:rPr lang="zh-CN" altLang="en-US" sz="3600">
                <a:sym typeface="+mn-ea"/>
              </a:rPr>
              <a:t>，不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贵</a:t>
            </a:r>
            <a:r>
              <a:rPr lang="zh-CN" altLang="en-US" sz="3600">
                <a:sym typeface="+mn-ea"/>
              </a:rPr>
              <a:t>难得之货；</a:t>
            </a:r>
            <a:endParaRPr lang="zh-CN" altLang="en-US" sz="3600"/>
          </a:p>
          <a:p>
            <a:pPr algn="l">
              <a:lnSpc>
                <a:spcPct val="200000"/>
              </a:lnSpc>
            </a:pPr>
            <a:r>
              <a:rPr lang="zh-CN" altLang="en-US" sz="3600">
                <a:solidFill>
                  <a:srgbClr val="FF0000"/>
                </a:solidFill>
                <a:sym typeface="+mn-ea"/>
              </a:rPr>
              <a:t>学不学</a:t>
            </a:r>
            <a:r>
              <a:rPr lang="zh-CN" altLang="en-US" sz="3600">
                <a:sym typeface="+mn-ea"/>
              </a:rPr>
              <a:t>，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复</a:t>
            </a:r>
            <a:r>
              <a:rPr lang="zh-CN" altLang="en-US" sz="3600">
                <a:sym typeface="+mn-ea"/>
              </a:rPr>
              <a:t>众人之所过。</a:t>
            </a:r>
            <a:endParaRPr lang="zh-CN" altLang="en-US" sz="3600"/>
          </a:p>
          <a:p>
            <a:pPr algn="l">
              <a:lnSpc>
                <a:spcPct val="200000"/>
              </a:lnSpc>
            </a:pPr>
            <a:r>
              <a:rPr lang="zh-CN" altLang="en-US" sz="3600">
                <a:sym typeface="+mn-ea"/>
              </a:rPr>
              <a:t>以辅万物之自然而不敢为。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1964055" y="210820"/>
            <a:ext cx="4893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古今异义，行事、做事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34895" y="1351915"/>
            <a:ext cx="4239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接近成功。几，接近。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74790" y="1351915"/>
            <a:ext cx="4239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使动，使</a:t>
            </a:r>
            <a:r>
              <a:rPr lang="en-US" altLang="zh-CN" sz="3200"/>
              <a:t>……</a:t>
            </a:r>
            <a:r>
              <a:rPr lang="zh-CN" altLang="en-US" sz="3200"/>
              <a:t>失败。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1810" y="2492375"/>
            <a:ext cx="4239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形作动，慎重对待。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93875" y="3591560"/>
            <a:ext cx="4239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想要常人所不想要的。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18405" y="2492375"/>
            <a:ext cx="4239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意动，以</a:t>
            </a:r>
            <a:r>
              <a:rPr lang="en-US" altLang="zh-CN" sz="3200"/>
              <a:t>……</a:t>
            </a:r>
            <a:r>
              <a:rPr lang="zh-CN" altLang="en-US" sz="3200"/>
              <a:t>为贵。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61390" y="4707255"/>
            <a:ext cx="4239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学习常人所不学的。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18405" y="4557395"/>
            <a:ext cx="4239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弥补、补救。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18160" y="337820"/>
            <a:ext cx="11155680" cy="618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3600"/>
              <a:t> </a:t>
            </a:r>
            <a:r>
              <a:rPr lang="zh-CN" altLang="en-US" sz="3600"/>
              <a:t>翻译：</a:t>
            </a:r>
            <a:r>
              <a:rPr lang="en-US" altLang="zh-CN" sz="3600"/>
              <a:t> </a:t>
            </a:r>
            <a:r>
              <a:rPr lang="zh-CN" altLang="en-US" sz="3600"/>
              <a:t>合抱的大树，长成于细小的萌芽；九层的高台，堆垒于土坯；千里的远行，开始于脚下。对于这些渐进的过程，如果妄逞权能而揠苗助长，就会导致失败；如果执意于某一情态而加抗拒，就会反而使局面失去控制。因此，圣人不妄逞权能，所以不会失败；不抗拒渐进的演变，所以不会使局面失控。人们做事，常在接近成功的时候失败，慎终如慎始，就不会有败事。因此，圣人要别人之所不要，不使稀贵资源的供应更形紧张；学别人之所不学，以便牵正人们的偏激过失。借此以辅导万物行于其自然而不强加干涉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3150" y="2481650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/>
              <a:t>任务二：精读交流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58845"/>
            <a:ext cx="10969200" cy="705600"/>
          </a:xfrm>
        </p:spPr>
        <p:txBody>
          <a:bodyPr/>
          <a:lstStyle/>
          <a:p>
            <a:r>
              <a:rPr lang="zh-CN" altLang="en-US"/>
              <a:t>活动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en-US" altLang="zh-CN"/>
              <a:t>   </a:t>
            </a:r>
            <a:r>
              <a:rPr lang="zh-CN" altLang="en-US"/>
              <a:t>理解文章内容，体会深刻含义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1136650"/>
            <a:ext cx="11677650" cy="16109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．怎样理解《老子》第二十四章中“自见者不明，自是者不彰”的含意？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175" y="2747645"/>
            <a:ext cx="11677650" cy="405892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答案　“自见者不明，自是者不彰”是说自我显露的不能显明，自以为是的不能彰显。因为“自见”“自是”都是认为自己是对的，别人是错的，他们只关注自我，只依赖自我，所以就会局限于自己狭隘的小范围和狭隘的主观意识，导致他们不能明白真相，常被假象蒙蔽，使真相得不到彰显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81150" y="460375"/>
            <a:ext cx="9799320" cy="148463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任务情境</a:t>
            </a:r>
            <a:b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71195" y="1418590"/>
            <a:ext cx="11327130" cy="570738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先秦圣贤们，告诉了我们深厚的生活启迪和人生哲理。在老子的引领下，我们懂得了“有”和“无”，懂得了“知人”和“自知”的智慧；在庄子的引领下，我们懂得了“因物尽用，用物之大用”的道理。他们不仅丰富了我们的思想，更是陶冶了我们的情操，锤炼了我们的品格，奠定了我们人生的基石！下面，我们选取老庄的几则文章，一起来感受老庄关于生存理念、处世态度、处事方式的生活智慧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785" y="264160"/>
            <a:ext cx="11568430" cy="10617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3600">
                <a:sym typeface="+mn-ea"/>
              </a:rPr>
              <a:t>2．如何理解《老子》第三十三章中的“知人”“知足”“强行”？</a:t>
            </a:r>
            <a:endParaRPr sz="3600"/>
          </a:p>
          <a:p>
            <a:pPr marL="0" indent="0">
              <a:buNone/>
            </a:pPr>
            <a:endParaRPr lang="zh-CN" altLang="en-US" sz="3600"/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311150" y="1531620"/>
            <a:ext cx="11435080" cy="410908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/>
              <a:t>     </a:t>
            </a:r>
            <a:r>
              <a:rPr sz="3600"/>
              <a:t>答案　老子认为，个人品行修养，重在修身。对外的“知人”“胜人”固然可贵，对内的“自知”“自胜”更为重要，更符合大道。</a:t>
            </a:r>
          </a:p>
          <a:p>
            <a:pPr marL="0" indent="0">
              <a:buNone/>
            </a:pPr>
            <a:r>
              <a:rPr sz="3600"/>
              <a:t>      “知人者智，自知者明”是让我们不但要向外探求，了解他人，更要多和自己对话，了解自己。了解自己内心真正的需求与热爱，人生才有方向；看清自己的优点和缺点，才能给人生以合理定位。</a:t>
            </a:r>
          </a:p>
          <a:p>
            <a:pPr marL="0" indent="0">
              <a:buNone/>
            </a:pPr>
            <a:endParaRPr sz="36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>
                <a:sym typeface="+mn-ea"/>
              </a:rPr>
              <a:t>     </a:t>
            </a:r>
            <a:r>
              <a:rPr sz="3200">
                <a:sym typeface="+mn-ea"/>
              </a:rPr>
              <a:t>“胜人者有力，自胜者强”是说一个人最难战胜的是自己。一个能够战胜自己、超越自我的人，才是真正的强者。</a:t>
            </a:r>
            <a:endParaRPr sz="3200"/>
          </a:p>
          <a:p>
            <a:pPr marL="0" indent="0">
              <a:buNone/>
            </a:pPr>
            <a:r>
              <a:rPr sz="3200">
                <a:sym typeface="+mn-ea"/>
              </a:rPr>
              <a:t>      “知足者富”是说财富没有边界，一味地追逐财富，永不“知足”，就永远不会满足，懂得“知足”，才是一种真正的富足。“强行者有志”讲的是，勤勉而行的人有意志。坚持不懈，才是真正的意志强大。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280867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/>
              <a:t>任务三</a:t>
            </a:r>
            <a:r>
              <a:rPr lang="en-US" altLang="zh-CN" sz="6000"/>
              <a:t>    </a:t>
            </a:r>
            <a:r>
              <a:rPr lang="zh-CN" altLang="en-US" sz="6000"/>
              <a:t>合作探究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537210"/>
            <a:ext cx="10968990" cy="17907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活动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《老子》第十一章用了三个形象的比喻来说明“有之以为利”，实际上是“无之以为用”，其中蕴含着“有”和“无”怎样的关系？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190" y="2327910"/>
            <a:ext cx="11691620" cy="40106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/>
              <a:t>答案　“有”与“无”对立而统一，相互依存，相互作用，“有之以为利，无之以为用”，“有”作为实体，“无”作为利用，犹如有了车毂中间的空间，才有车轮平稳的转动；有了器皿中间的空间，才能盛水，盛食物；有了门窗的空间，才具备房屋的作用。因此，“天下万物生于有，有生于无”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595" y="608330"/>
            <a:ext cx="11496040" cy="705485"/>
          </a:xfrm>
        </p:spPr>
        <p:txBody>
          <a:bodyPr>
            <a:normAutofit fontScale="90000"/>
          </a:bodyPr>
          <a:lstStyle/>
          <a:p>
            <a:r>
              <a:rPr lang="zh-CN" altLang="en-US" sz="4445">
                <a:sym typeface="+mn-ea"/>
              </a:rPr>
              <a:t>活动</a:t>
            </a:r>
            <a:r>
              <a:rPr lang="en-US" altLang="zh-CN" sz="4445">
                <a:sym typeface="+mn-ea"/>
              </a:rPr>
              <a:t>2</a:t>
            </a:r>
            <a:r>
              <a:rPr lang="zh-CN" altLang="en-US" sz="4445">
                <a:sym typeface="+mn-ea"/>
              </a:rPr>
              <a:t>：《老子》第六十四章阐释了什么道理？是怎样论证的？</a:t>
            </a:r>
            <a:br>
              <a:rPr lang="zh-CN" altLang="en-US" sz="4445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595" y="1490345"/>
            <a:ext cx="1149540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/>
              <a:t>答案　防微杜渐，防患于未然。</a:t>
            </a:r>
          </a:p>
          <a:p>
            <a:pPr marL="0" indent="0">
              <a:buNone/>
            </a:pPr>
            <a:r>
              <a:rPr lang="zh-CN" altLang="en-US" sz="3200"/>
              <a:t>首先，本章指出事物在“安”“未兆”“脆”“微”的阶段容易处理的四种情况，由此提出做事就要“为之于未有，治之于未乱”；其次，列举三个事物由小而大、由近至远的事例，由此提出做事就要“慎终如始”，心意不可松懈，一点一滴去完成，这样才能“无败事”；最后，老子又重申“自然无为”。</a:t>
            </a:r>
          </a:p>
          <a:p>
            <a:pPr marL="0" indent="0">
              <a:buNone/>
            </a:pP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>
                <a:sym typeface="+mn-ea"/>
              </a:rPr>
              <a:t>具体来说，老子首先指出“持于安，谋于未兆，泮于脆，散于微”的四种现象，是为了提出“为之于未有，治之于未乱”的方法。这就是说，见事相之未显，睹事理之微茫，即治之于事物将动未作之际，这样既可用力优省，又可避免祸患蔓延。反之，若等事相已显而为之，则欲其成而反败；等事态已乱而治之，则欲其平而反乱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2710250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6000"/>
              <a:t>学习任务群三　综合拓展任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1107440"/>
            <a:ext cx="10968990" cy="503618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4445"/>
              <a:t>任务一：</a:t>
            </a:r>
            <a:r>
              <a:rPr lang="zh-CN" altLang="en-US" sz="4000">
                <a:sym typeface="+mn-ea"/>
              </a:rPr>
              <a:t>第六十四章中有“合抱之木……始于足下”，《劝学》中有“积土成山……无以成江海”，这两段话包含着怎样共同的自然之理？从同一自然之理出发，老子和荀子有着怎样不同的社会人生认识？</a:t>
            </a:r>
            <a:r>
              <a:rPr lang="zh-CN" altLang="en-US">
                <a:sym typeface="+mn-ea"/>
              </a:rPr>
              <a:t>　　　　　　　　　　　　　　　　　　　　　　　　　　　　　　　　　　　　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　　　　　　　　　　　　　　　　　　　　　　　　　　　　　　　　　　　　</a:t>
            </a:r>
            <a:br>
              <a:rPr lang="zh-CN" altLang="en-US">
                <a:sym typeface="+mn-ea"/>
              </a:rPr>
            </a:br>
            <a:endParaRPr lang="zh-CN" altLang="en-US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940" y="550545"/>
            <a:ext cx="11318240" cy="567499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sym typeface="+mn-ea"/>
              </a:rPr>
              <a:t>答案　</a:t>
            </a:r>
            <a:r>
              <a:rPr lang="zh-CN" altLang="en-US" sz="3600">
                <a:sym typeface="+mn-ea"/>
              </a:rPr>
              <a:t>(1)共同之理：任何大的事物总是由小的东西发展起来的，都有一个由小到大的渐进过程。</a:t>
            </a:r>
            <a:br>
              <a:rPr lang="zh-CN" altLang="en-US" sz="3600">
                <a:sym typeface="+mn-ea"/>
              </a:rPr>
            </a:br>
            <a:r>
              <a:rPr lang="zh-CN" altLang="en-US" sz="3600">
                <a:sym typeface="+mn-ea"/>
              </a:rPr>
              <a:t>      (2)不同认识：老子认为人们做事情，要对在这个过程中凡有可能发生祸患的环节给予特别注意，杜绝它的出现；同时，要尊重事物发生发展的规律，不可过于人为干预，以强力为之。荀子则认为人们应该积极进取，坚持不懈，才能取得成功。</a:t>
            </a:r>
            <a:endParaRPr lang="zh-CN" altLang="en-US" sz="36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45800" y="11518900"/>
            <a:ext cx="304800" cy="2159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7465" y="2472125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6600">
                <a:sym typeface="+mn-ea"/>
              </a:rPr>
              <a:t>任务群一</a:t>
            </a:r>
            <a:r>
              <a:rPr lang="en-US" altLang="zh-CN" sz="6600">
                <a:sym typeface="+mn-ea"/>
              </a:rPr>
              <a:t> </a:t>
            </a:r>
            <a:r>
              <a:rPr lang="zh-CN" altLang="en-US" sz="6600">
                <a:sym typeface="+mn-ea"/>
              </a:rPr>
              <a:t>积累基础知识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94275" y="109855"/>
            <a:ext cx="6861175" cy="64554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1.作者：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子(传说前600年左右—前470年左右)，中国古代思想家。一般认为他姓李名耳，字伯阳，楚国苦县(今河南省鹿邑)人，有人又称他老聃。相传他生活在春秋时期，曾任周藏室之史(管理图书的官，当时的图书在很大程度上就是档案)，后退隐蒙山著书立说，游历江南塞北，又西出陕关，不知所终。老子跟孔子同时，孔子还曾向他请教过“礼”。老子是道家学派的始祖，他的学说后被庄周发展。</a:t>
            </a:r>
          </a:p>
        </p:txBody>
      </p:sp>
      <p:pic>
        <p:nvPicPr>
          <p:cNvPr id="4" name="图片 3" descr="t015734741b04a79d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94275" cy="67544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128340"/>
            <a:ext cx="10969200" cy="705600"/>
          </a:xfrm>
        </p:spPr>
        <p:txBody>
          <a:bodyPr/>
          <a:lstStyle/>
          <a:p>
            <a:r>
              <a:rPr lang="en-US" altLang="zh-CN"/>
              <a:t>2.</a:t>
            </a:r>
            <a:r>
              <a:rPr lang="zh-CN" altLang="en-US"/>
              <a:t>时代背景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255" y="833755"/>
            <a:ext cx="11951970" cy="55632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秋战国是一个战乱频繁的时代，各诸侯国为了称霸，经常爆发不义战争，抢夺土地和人民，而老子为周王朝藏书室的官吏，掌管史册典籍。作为一个史官，他从历史看出了兴亡更替的规律，昔日的霸主最终或是众叛亲离，或是趋于衰亡。所以他不认为争强好胜是可以达到长久之道的，他更赞成人们采取一种清静无为的态度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98450" y="206375"/>
            <a:ext cx="9799320" cy="83375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/>
              <a:t>3.</a:t>
            </a:r>
            <a:r>
              <a:rPr lang="zh-CN" altLang="zh-CN"/>
              <a:t>文学常识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59105" y="1040130"/>
            <a:ext cx="11873865" cy="5526405"/>
          </a:xfrm>
        </p:spPr>
        <p:txBody>
          <a:bodyPr>
            <a:noAutofit/>
          </a:bodyPr>
          <a:lstStyle/>
          <a:p>
            <a:pPr algn="l"/>
            <a:r>
              <a:rPr lang="en-US" altLang="zh-CN" sz="2700"/>
              <a:t>      </a:t>
            </a: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</a:t>
            </a:r>
            <a:r>
              <a:rPr sz="2800">
                <a:sym typeface="+mn-ea"/>
              </a:rPr>
              <a:t>《老子》</a:t>
            </a:r>
            <a:endParaRPr lang="en-US" altLang="zh-CN" sz="2800">
              <a:sym typeface="+mn-ea"/>
            </a:endParaRPr>
          </a:p>
          <a:p>
            <a:pPr algn="l"/>
            <a:r>
              <a:rPr lang="en-US" altLang="zh-CN" sz="2800">
                <a:sym typeface="+mn-ea"/>
              </a:rPr>
              <a:t>       </a:t>
            </a:r>
            <a:r>
              <a:rPr sz="2800"/>
              <a:t>《老子》又称《道德经》《五千言》《老子五千文》，是道家哲学思想的重要来源，被誉为“万经之王”。</a:t>
            </a:r>
          </a:p>
          <a:p>
            <a:pPr algn="l"/>
            <a:r>
              <a:rPr sz="2800"/>
              <a:t>     《道德经》分上篇《德经》和下篇《道经》。该书以哲学意义之“道德”为纲宗，主题思想为“道法自然”，论述修身、治国、用兵、养生之道，而多以政治为旨归，乃所谓“内圣外王”之学，文意深奥，包涵广博。</a:t>
            </a:r>
          </a:p>
          <a:p>
            <a:pPr algn="l"/>
            <a:r>
              <a:rPr sz="2800"/>
              <a:t>     《道德经》句式整齐，大致押韵，为诗歌体之经文。读之朗朗上口，易诵易记，体现了中国文字的音韵之美。语言非常讲究艺术性，运用了多种修辞方式，使词句准确、鲜明、生动，富有说理性和感染力。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8075" y="905510"/>
            <a:ext cx="1070292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/>
              <a:t>      </a:t>
            </a:r>
            <a:r>
              <a:rPr lang="zh-CN" altLang="en-US" sz="2800"/>
              <a:t>2．道教</a:t>
            </a:r>
          </a:p>
          <a:p>
            <a:pPr marL="0" indent="0">
              <a:buNone/>
            </a:pPr>
            <a:r>
              <a:rPr lang="zh-CN" altLang="en-US" sz="2800"/>
              <a:t>      </a:t>
            </a:r>
            <a:r>
              <a:rPr lang="zh-CN" altLang="en-US" sz="3200"/>
              <a:t>道教是中国本土宗教，以“道”为最高信仰。道教在中国古代鬼神崇拜观念上，以黄、老道家思想为理论根据，承袭了战国以来的神仙方术衍化形成。东汉末年出现了大量的道教组织，著名的有太平道、五斗米道。祖天师张道陵正式创立教团组织，距今已有1 800年历史。道教奉老子为教祖，尊称“太上老君”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07664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6600"/>
              <a:t>任务群二</a:t>
            </a:r>
            <a:r>
              <a:rPr lang="en-US" altLang="zh-CN" sz="6600"/>
              <a:t>   </a:t>
            </a:r>
            <a:r>
              <a:rPr lang="zh-CN" altLang="en-US" sz="6600"/>
              <a:t>文本研习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611505" y="316230"/>
            <a:ext cx="10968990" cy="99949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/>
              <a:t>任务一：阅读文本，理解大意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39290" y="1877060"/>
            <a:ext cx="96412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三十辐</a:t>
            </a:r>
            <a:r>
              <a:rPr lang="zh-CN" altLang="en-US" sz="3600">
                <a:solidFill>
                  <a:srgbClr val="FF0000"/>
                </a:solidFill>
              </a:rPr>
              <a:t>共</a:t>
            </a:r>
            <a:r>
              <a:rPr lang="zh-CN" altLang="en-US" sz="3600"/>
              <a:t>一</a:t>
            </a:r>
            <a:r>
              <a:rPr lang="zh-CN" altLang="en-US" sz="3600">
                <a:solidFill>
                  <a:srgbClr val="FF0000"/>
                </a:solidFill>
              </a:rPr>
              <a:t>毂</a:t>
            </a:r>
            <a:r>
              <a:rPr lang="zh-CN" altLang="en-US" sz="3600"/>
              <a:t>，当其无，有车之用。</a:t>
            </a:r>
          </a:p>
          <a:p>
            <a:pPr algn="l"/>
            <a:endParaRPr lang="zh-CN" altLang="en-US" sz="3600"/>
          </a:p>
          <a:p>
            <a:pPr algn="l"/>
            <a:r>
              <a:rPr lang="zh-CN" altLang="en-US" sz="3600">
                <a:solidFill>
                  <a:srgbClr val="FF0000"/>
                </a:solidFill>
              </a:rPr>
              <a:t>埏埴</a:t>
            </a:r>
            <a:r>
              <a:rPr lang="zh-CN" altLang="en-US" sz="3600"/>
              <a:t>以为器，当其无，有器之用。</a:t>
            </a:r>
          </a:p>
          <a:p>
            <a:pPr algn="l"/>
            <a:endParaRPr lang="zh-CN" altLang="en-US" sz="3600"/>
          </a:p>
          <a:p>
            <a:pPr algn="l"/>
            <a:r>
              <a:rPr lang="zh-CN" altLang="en-US" sz="3600"/>
              <a:t>凿</a:t>
            </a:r>
            <a:r>
              <a:rPr lang="zh-CN" altLang="en-US" sz="3600">
                <a:solidFill>
                  <a:srgbClr val="FF0000"/>
                </a:solidFill>
              </a:rPr>
              <a:t>户牖</a:t>
            </a:r>
            <a:r>
              <a:rPr lang="zh-CN" altLang="en-US" sz="3600"/>
              <a:t>以为室，当其无，有室之用。</a:t>
            </a:r>
          </a:p>
          <a:p>
            <a:pPr algn="l"/>
            <a:endParaRPr lang="zh-CN" altLang="en-US" sz="3600"/>
          </a:p>
          <a:p>
            <a:pPr algn="l"/>
            <a:r>
              <a:rPr lang="zh-CN" altLang="en-US" sz="3600"/>
              <a:t>故有之以为利，无之以为用。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39290" y="1315720"/>
            <a:ext cx="193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共同占有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74515" y="1293495"/>
            <a:ext cx="438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车轮的中心部位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1005" y="2529840"/>
            <a:ext cx="2185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shānr</a:t>
            </a:r>
            <a:r>
              <a:rPr lang="zh-CN" altLang="en-US" sz="3200"/>
              <a:t>揉和。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71980" y="3569970"/>
            <a:ext cx="2597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yǒu</a:t>
            </a:r>
            <a:r>
              <a:rPr lang="zh-CN" altLang="en-US" sz="3200"/>
              <a:t>门窗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933065" y="2529840"/>
            <a:ext cx="1536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黏土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  <p:bldP spid="13" grpId="0"/>
      <p:bldP spid="15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95</Paragraphs>
  <Slides>28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5">
      <vt:lpstr>Arial</vt:lpstr>
      <vt:lpstr>微软雅黑</vt:lpstr>
      <vt:lpstr>Wingdings</vt:lpstr>
      <vt:lpstr>宋体</vt:lpstr>
      <vt:lpstr>Times New Roman</vt:lpstr>
      <vt:lpstr>黑体</vt:lpstr>
      <vt:lpstr>Office 主题​​</vt:lpstr>
      <vt:lpstr>第5课《老    子》四章　</vt:lpstr>
      <vt:lpstr>任务情境</vt:lpstr>
      <vt:lpstr>任务群一 积累基础知识</vt:lpstr>
      <vt:lpstr>PowerPoint Presentation</vt:lpstr>
      <vt:lpstr>2.时代背景</vt:lpstr>
      <vt:lpstr>3.文学常识</vt:lpstr>
      <vt:lpstr>PowerPoint Presentation</vt:lpstr>
      <vt:lpstr>任务群二   文本研习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任务二：精读交流</vt:lpstr>
      <vt:lpstr>活动1：   理解文章内容，体会深刻含义</vt:lpstr>
      <vt:lpstr>PowerPoint Presentation</vt:lpstr>
      <vt:lpstr>PowerPoint Presentation</vt:lpstr>
      <vt:lpstr>任务三    合作探究</vt:lpstr>
      <vt:lpstr>活动1：《老子》第十一章用了三个形象的比喻来说明“有之以为利”，实际上是“无之以为用”，其中蕴含着“有”和“无”怎样的关系？</vt:lpstr>
      <vt:lpstr>活动2：《老子》第六十四章阐释了什么道理？是怎样论证的？</vt:lpstr>
      <vt:lpstr>PowerPoint Presentation</vt:lpstr>
      <vt:lpstr>学习任务群三　综合拓展任</vt:lpstr>
      <vt:lpstr>任务一：第六十四章中有“合抱之木……始于足下”，《劝学》中有“积土成山……无以成江海”，这两段话包含着怎样共同的自然之理？从同一自然之理出发，老子和荀子有着怎样不同的社会人生认识？　　　　　　　　　　　　　　　　　　　　　　　　　　　　　　　　　　　　　　　　　　　　　　　　　　　　　　　　　　　　　　　　　　　　　　　　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2021-08-24T12:34:49.912</cp:lastPrinted>
  <dcterms:created xsi:type="dcterms:W3CDTF">2021-08-24T12:34:49Z</dcterms:created>
  <dcterms:modified xsi:type="dcterms:W3CDTF">2021-08-24T04:34:50Z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