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70" r:id="rId13"/>
    <p:sldId id="272" r:id="rId14"/>
    <p:sldId id="267" r:id="rId15"/>
    <p:sldId id="268" r:id="rId16"/>
    <p:sldId id="269" r:id="rId17"/>
    <p:sldId id="274" r:id="rId18"/>
    <p:sldId id="275" r:id="rId19"/>
    <p:sldId id="276" r:id="rId20"/>
    <p:sldId id="277" r:id="rId21"/>
    <p:sldId id="273" r:id="rId22"/>
    <p:sldId id="319" r:id="rId23"/>
    <p:sldId id="331" r:id="rId24"/>
    <p:sldId id="320" r:id="rId25"/>
    <p:sldId id="271" r:id="rId26"/>
    <p:sldId id="322" r:id="rId27"/>
    <p:sldId id="323" r:id="rId28"/>
    <p:sldId id="284" r:id="rId29"/>
    <p:sldId id="285" r:id="rId30"/>
    <p:sldId id="324" r:id="rId31"/>
    <p:sldId id="325" r:id="rId32"/>
    <p:sldId id="326" r:id="rId33"/>
    <p:sldId id="327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7107" name="副标题 47106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7108" name="日期占位符 47107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47109" name="页脚占位符 47108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47110" name="灯片编号占位符 47109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6083" name="文本占位符 4608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6084" name="日期占位符 46083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46085" name="页脚占位符 46084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46086" name="灯片编号占位符 46085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文本占位符 3073" descr="枸杞3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003800" cy="5229225"/>
          </a:xfrm>
        </p:spPr>
      </p:pic>
      <p:pic>
        <p:nvPicPr>
          <p:cNvPr id="3075" name="图片 3074" descr="枸杞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-169862"/>
            <a:ext cx="4824412" cy="547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1403350" y="5734050"/>
            <a:ext cx="6265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隶书" pitchFamily="1" charset="-122"/>
              </a:rPr>
              <a:t>你们认识图片上的东西吗？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 anchor="ctr"/>
          <a:p>
            <a:r>
              <a:rPr lang="zh-CN" altLang="en-US" sz="6000" b="1" dirty="0">
                <a:solidFill>
                  <a:srgbClr val="FF0000"/>
                </a:solidFill>
              </a:rPr>
              <a:t>文章结构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全文分三部分。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第一部分（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自然段）：交代自己是一个植物学家，说明自己小时候是一个出名的“淘气鬼”，引出回忆。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第二部分（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至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59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自然段）：写三叔一生留给“我”的教训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三颗枸杞豆以及这三颗枸杞豆对“我”的启示、教育。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第一层（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）写门前山谷里的小树林是“我”的乐园。</a:t>
            </a:r>
            <a:endParaRPr lang="zh-CN" altLang="en-US" sz="2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第二层（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4-34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）写初遇三叔。</a:t>
            </a:r>
            <a:endParaRPr lang="zh-CN" altLang="en-US" sz="2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第三层（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35-54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）写再遇三叔。</a:t>
            </a:r>
            <a:endParaRPr lang="zh-CN" altLang="en-US" sz="2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第三部分（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自然段）：写自己勤奋、刻苦学习的动力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charRg st="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5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charRg st="58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88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charRg st="188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4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charRg st="14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charRg st="143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65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9">
                                            <p:txEl>
                                              <p:charRg st="165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charRg st="165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504825" y="720725"/>
            <a:ext cx="8207375" cy="1079500"/>
          </a:xfrm>
        </p:spPr>
        <p:txBody>
          <a:bodyPr anchor="ctr"/>
          <a:p>
            <a:r>
              <a:rPr lang="zh-CN" altLang="en-US" sz="6000" dirty="0"/>
              <a:t>文章主要内容</a:t>
            </a:r>
            <a:endParaRPr lang="zh-CN" altLang="en-US" sz="6000" dirty="0"/>
          </a:p>
        </p:txBody>
      </p:sp>
      <p:sp>
        <p:nvSpPr>
          <p:cNvPr id="16387" name="文本占位符 16386"/>
          <p:cNvSpPr>
            <a:spLocks noGrp="1" noRot="1"/>
          </p:cNvSpPr>
          <p:nvPr>
            <p:ph type="body" idx="1"/>
          </p:nvPr>
        </p:nvSpPr>
        <p:spPr>
          <a:xfrm>
            <a:off x="395288" y="2133600"/>
            <a:ext cx="8229600" cy="4525963"/>
          </a:xfrm>
        </p:spPr>
        <p:txBody>
          <a:bodyPr/>
          <a:p>
            <a:r>
              <a:rPr lang="en-US" altLang="zh-CN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课文用回忆的笔法，写了三叔一生留给“我”的教训</a:t>
            </a:r>
            <a:r>
              <a:rPr lang="en-US" altLang="zh-CN" sz="4400" b="1" dirty="0">
                <a:solidFill>
                  <a:srgbClr val="FF0000"/>
                </a:solidFill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</a:rPr>
              <a:t>三颗枸杞豆以及这三颗枸杞豆对“我”的启示、教育。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5132388" y="49704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16388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250825" y="1341438"/>
            <a:ext cx="8532813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初遇三叔：</a:t>
            </a:r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高兴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惊讶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呆呆、乏味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发现了一个秘密：人临死的时候对一切都很留恋。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想念可敬的三叔、不逃学了。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再遇三叔：</a:t>
            </a:r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奇怪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不解地上的图      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悲伤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了解三叔一生              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沉默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听到新的人生评价者  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探寻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太阳、金盘子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为三叔的人生悲伤</a:t>
            </a:r>
            <a:r>
              <a:rPr lang="en-US" altLang="zh-CN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66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想抓住太阳</a:t>
            </a: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  <a:buClrTx/>
            </a:pPr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66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79388" y="188913"/>
            <a:ext cx="87487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、跳读课文，我与三叔几次相遇？找到相关段落仔细阅读，画出我心里感受的词语。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9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434">
                                            <p:txEl>
                                              <p:charRg st="9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434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88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charRg st="88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13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8434">
                                            <p:txEl>
                                              <p:charRg st="113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29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8434">
                                            <p:txEl>
                                              <p:charRg st="129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4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434">
                                            <p:txEl>
                                              <p:charRg st="140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13313" descr="20061217180918699"/>
          <p:cNvPicPr>
            <a:picLocks noChangeAspect="1"/>
          </p:cNvPicPr>
          <p:nvPr/>
        </p:nvPicPr>
        <p:blipFill>
          <a:blip r:embed="rId1">
            <a:lum bright="65997"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2514600" y="2133600"/>
            <a:ext cx="1981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14400" y="1828800"/>
            <a:ext cx="769620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54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同桌结伴朗读“我”与三叔的第二次对话，品味文中有关太阳的语句，体会句子中所指的太阳的深刻含义。</a:t>
            </a:r>
            <a:endParaRPr lang="zh-CN" altLang="en-US" sz="5400" b="1" dirty="0"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304800" y="228600"/>
            <a:ext cx="3886200" cy="1219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1" hangingPunct="1"/>
            <a:r>
              <a:rPr lang="zh-CN" altLang="en-US" sz="4000" b="1">
                <a:gradFill rotWithShape="0">
                  <a:gsLst>
                    <a:gs pos="0">
                      <a:srgbClr val="FFFF99"/>
                    </a:gs>
                    <a:gs pos="50000">
                      <a:srgbClr val="FF0000"/>
                    </a:gs>
                    <a:gs pos="100000">
                      <a:srgbClr val="FFFF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朗读思考</a:t>
            </a:r>
            <a:endParaRPr lang="zh-CN" altLang="en-US" sz="4000" b="1">
              <a:gradFill rotWithShape="0">
                <a:gsLst>
                  <a:gs pos="0">
                    <a:srgbClr val="FFFF99"/>
                  </a:gs>
                  <a:gs pos="50000">
                    <a:srgbClr val="FF0000"/>
                  </a:gs>
                  <a:gs pos="100000">
                    <a:srgbClr val="FFFF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图片 14337" descr="20061217180918699"/>
          <p:cNvPicPr>
            <a:picLocks noChangeAspect="1"/>
          </p:cNvPicPr>
          <p:nvPr/>
        </p:nvPicPr>
        <p:blipFill>
          <a:blip r:embed="rId1">
            <a:lum bright="65997"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381000" y="850900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、这时太阳快要西沉。透过林隙，我看见它像一个红色的车轮，就要滚进西边的山沟里去了。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381000" y="3455988"/>
            <a:ext cx="8458200" cy="256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、“太阳能捉住吗？”我天真的问道。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“能！能呀！我以前老是忘记了去捉它，让它在我头顶溜走了几千次，上万次，我仍没有想到要捉住它！”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图片 15361" descr="20061217180918699"/>
          <p:cNvPicPr>
            <a:picLocks noChangeAspect="1"/>
          </p:cNvPicPr>
          <p:nvPr/>
        </p:nvPicPr>
        <p:blipFill>
          <a:blip r:embed="rId1">
            <a:lum bright="59998" contrast="-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228600" y="712788"/>
            <a:ext cx="8610600" cy="2563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3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、“太阳里有火，一定很烫手吧。”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“是啊，有点烫手，还得费点力气。但把它一捉到手，就变了，变成一个圆圆的金盘子，里面放满了五彩的宝石。”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28600" y="3654425"/>
            <a:ext cx="85344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、他忽然俯下身，用手捏住我的脸蛋。我疼得差点叫起来，他一点儿没有觉察到我的痛楚，口里喃喃地说：“这也是太阳？这也是太阳！”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442913" y="361950"/>
            <a:ext cx="8243887" cy="1314450"/>
          </a:xfrm>
        </p:spPr>
        <p:txBody>
          <a:bodyPr anchor="ctr"/>
          <a:p>
            <a:pPr algn="l"/>
            <a:r>
              <a:rPr lang="zh-CN" altLang="en-US" b="1"/>
              <a:t>第</a:t>
            </a:r>
            <a:r>
              <a:rPr lang="en-US" altLang="zh-CN" b="1"/>
              <a:t>48</a:t>
            </a:r>
            <a:r>
              <a:rPr lang="zh-CN" altLang="en-US" b="1"/>
              <a:t>节提到太阳，他把太阳说成“红色的车轮”有何含义？</a:t>
            </a:r>
            <a:endParaRPr lang="zh-CN" altLang="en-US" b="1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457200" y="2020888"/>
            <a:ext cx="8229600" cy="4456112"/>
          </a:xfrm>
        </p:spPr>
        <p:txBody>
          <a:bodyPr/>
          <a:p>
            <a:r>
              <a:rPr lang="zh-CN" altLang="en-US" sz="4400" b="1">
                <a:solidFill>
                  <a:srgbClr val="FF0000"/>
                </a:solidFill>
              </a:rPr>
              <a:t>太阳是红色的，是圆的。车轮是会滚动的，不断前进的，太阳像车轮是指太阳每天升起又落下。所以在这儿太阳指时间像车轮一样滚滚向前，在不断流逝。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20484" name="图片 20483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42913" y="361950"/>
            <a:ext cx="8243887" cy="1314450"/>
          </a:xfrm>
        </p:spPr>
        <p:txBody>
          <a:bodyPr anchor="ctr"/>
          <a:p>
            <a:pPr algn="l"/>
            <a:r>
              <a:rPr lang="zh-CN" altLang="en-US" sz="4800" b="1"/>
              <a:t>三叔在第</a:t>
            </a:r>
            <a:r>
              <a:rPr lang="en-US" altLang="zh-CN" sz="4800" b="1"/>
              <a:t>50</a:t>
            </a:r>
            <a:r>
              <a:rPr lang="zh-CN" altLang="en-US" sz="4800" b="1"/>
              <a:t>节说能捉住太阳，是什么意思？</a:t>
            </a:r>
            <a:endParaRPr lang="zh-CN" altLang="en-US" sz="4800" b="1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79388" y="1844675"/>
            <a:ext cx="8686800" cy="4456113"/>
          </a:xfrm>
        </p:spPr>
        <p:txBody>
          <a:bodyPr/>
          <a:p>
            <a:r>
              <a:rPr lang="zh-CN" altLang="en-US" sz="4800" b="1">
                <a:solidFill>
                  <a:srgbClr val="FF0000"/>
                </a:solidFill>
              </a:rPr>
              <a:t>这里的太阳还是指时间，三叔其实想留住时间，抓住时间。以前三叔总浪费时间，做事半途而废，没有毅力。这儿三叔有点后悔。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pic>
        <p:nvPicPr>
          <p:cNvPr id="21508" name="图片 21507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228600" y="333375"/>
            <a:ext cx="8915400" cy="1314450"/>
          </a:xfrm>
        </p:spPr>
        <p:txBody>
          <a:bodyPr anchor="ctr"/>
          <a:p>
            <a:pPr algn="l"/>
            <a:r>
              <a:rPr lang="zh-CN" altLang="en-US" sz="4000" b="1"/>
              <a:t>太阳是指时间，但三叔说“我”也是太阳是什么意思？总不至于说我也是时间吧？</a:t>
            </a:r>
            <a:endParaRPr lang="zh-CN" altLang="en-US" sz="4000" b="1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1916113"/>
            <a:ext cx="8840788" cy="4456112"/>
          </a:xfrm>
        </p:spPr>
        <p:txBody>
          <a:bodyPr/>
          <a:p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我”是小孩，还有很多时间，还有很多希望。三叔希望“我”抓紧时间去学习，希望我能有所成就。三叔从“我”身上看到他的影子，希望“我”能完成他未了的心愿。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从课文中我们知道三叔有着远大的理想，但都因为遇到困难就退缩，半途而废，没有坚持不懈，以致于最后悔恨终生。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22532" name="图片 22531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5445125"/>
            <a:ext cx="1439862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76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323850" y="0"/>
            <a:ext cx="8362950" cy="2093913"/>
          </a:xfrm>
        </p:spPr>
        <p:txBody>
          <a:bodyPr anchor="ctr"/>
          <a:p>
            <a:pPr algn="l"/>
            <a:r>
              <a:rPr lang="zh-CN" altLang="en-US" sz="4800" b="1"/>
              <a:t>第</a:t>
            </a:r>
            <a:r>
              <a:rPr lang="en-US" altLang="zh-CN" sz="4800" b="1"/>
              <a:t>52</a:t>
            </a:r>
            <a:r>
              <a:rPr lang="zh-CN" altLang="en-US" sz="4800" b="1"/>
              <a:t>节，为什么说把太阳捉住就能变成一个圆圆的金盘子？</a:t>
            </a:r>
            <a:endParaRPr lang="zh-CN" altLang="en-US" sz="4800" b="1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457200" y="1868488"/>
            <a:ext cx="8229600" cy="4456112"/>
          </a:xfrm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金盘子很值钱，昂贵，价值不菲。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抓紧时间，好好利用时间学习，工作，让生命有一番作为。你的事业和作为就是价格不菲的金盘子。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只有去不停地奋斗，去创造新的生活，生命才更有意义，更有价值。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23556" name="图片 23555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850" y="5707063"/>
            <a:ext cx="1512888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16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charRg st="61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图片 4097" descr="1260966_98453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>
    <p:zoom/>
    <p:sndAc>
      <p:stSnd>
        <p:snd r:embed="rId2" name="camera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609600" y="533400"/>
            <a:ext cx="5762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Verdana" panose="020B0604030504040204" pitchFamily="34" charset="0"/>
                <a:ea typeface="隶书" pitchFamily="1" charset="-122"/>
              </a:rPr>
              <a:t>童</a:t>
            </a:r>
            <a:r>
              <a:rPr lang="zh-CN" altLang="en-US" sz="6000" b="1" dirty="0">
                <a:solidFill>
                  <a:srgbClr val="FF0000"/>
                </a:solidFill>
                <a:latin typeface="Verdana" panose="020B0604030504040204" pitchFamily="34" charset="0"/>
                <a:ea typeface="隶书" pitchFamily="1" charset="-122"/>
              </a:rPr>
              <a:t>言</a:t>
            </a:r>
            <a:r>
              <a:rPr lang="zh-CN" altLang="en-US" sz="6000" b="1" dirty="0">
                <a:latin typeface="Verdana" panose="020B0604030504040204" pitchFamily="34" charset="0"/>
                <a:ea typeface="隶书" pitchFamily="1" charset="-122"/>
              </a:rPr>
              <a:t>无忌：</a:t>
            </a:r>
            <a:endParaRPr lang="zh-CN" altLang="en-US" sz="6000" b="1">
              <a:latin typeface="Verdana" panose="020B0604030504040204" pitchFamily="34" charset="0"/>
              <a:ea typeface="隶书" pitchFamily="1" charset="-122"/>
            </a:endParaRPr>
          </a:p>
        </p:txBody>
      </p:sp>
      <p:pic>
        <p:nvPicPr>
          <p:cNvPr id="19459" name="图片 19458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52400"/>
            <a:ext cx="28194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9459"/>
          <p:cNvSpPr txBox="1"/>
          <p:nvPr/>
        </p:nvSpPr>
        <p:spPr>
          <a:xfrm>
            <a:off x="395288" y="2349500"/>
            <a:ext cx="5486400" cy="310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Verdana" panose="020B060403050404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</a:rPr>
              <a:t>、你怎样评价文中的三叔这个人物？</a:t>
            </a:r>
            <a:endParaRPr lang="zh-CN" altLang="en-US" sz="4400" b="1" dirty="0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</a:rPr>
              <a:t>、你怎样评价文中“我”这个人？</a:t>
            </a:r>
            <a:endParaRPr lang="zh-CN" altLang="en-US" sz="4400" b="1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19460" descr="mttc-gq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5" name="文本占位符 74754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9144000" cy="53340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0030101010101" pitchFamily="2" charset="-122"/>
              </a:rPr>
              <a:t>外貌描写</a:t>
            </a:r>
            <a:r>
              <a:rPr lang="zh-CN" altLang="en-US" dirty="0">
                <a:solidFill>
                  <a:srgbClr val="0000FF"/>
                </a:solidFill>
              </a:rPr>
              <a:t>：</a:t>
            </a:r>
            <a:endParaRPr lang="zh-CN" altLang="en-US" sz="3600" dirty="0">
              <a:solidFill>
                <a:srgbClr val="99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ea typeface="黑体" panose="02010600030101010101" pitchFamily="2" charset="-122"/>
              </a:rPr>
              <a:t>          </a:t>
            </a:r>
            <a:endParaRPr lang="zh-CN" altLang="en-US" dirty="0">
              <a:solidFill>
                <a:srgbClr val="000000"/>
              </a:solidFill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ea typeface="黑体" panose="02010600030101010101" pitchFamily="2" charset="-122"/>
              </a:rPr>
              <a:t>                   第十段</a:t>
            </a:r>
            <a:endParaRPr lang="zh-CN" altLang="en-US" dirty="0">
              <a:solidFill>
                <a:srgbClr val="000000"/>
              </a:solidFill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/>
              <a:t>                      </a:t>
            </a:r>
            <a:endParaRPr lang="zh-CN" altLang="en-US" dirty="0"/>
          </a:p>
        </p:txBody>
      </p:sp>
      <p:sp>
        <p:nvSpPr>
          <p:cNvPr id="74758" name="矩形 74757"/>
          <p:cNvSpPr>
            <a:spLocks noRot="1"/>
          </p:cNvSpPr>
          <p:nvPr/>
        </p:nvSpPr>
        <p:spPr>
          <a:xfrm>
            <a:off x="0" y="1700213"/>
            <a:ext cx="9144000" cy="44561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0030101010101" pitchFamily="2" charset="-122"/>
              </a:rPr>
              <a:t>动作描写：</a:t>
            </a:r>
            <a:endParaRPr lang="zh-CN" altLang="en-US" sz="3600" b="1" dirty="0">
              <a:solidFill>
                <a:srgbClr val="0000FF"/>
              </a:solidFill>
              <a:ea typeface="黑体" panose="02010600030101010101" pitchFamily="2" charset="-122"/>
            </a:endParaRPr>
          </a:p>
          <a:p>
            <a:pPr lvl="0"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          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lvl="0"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          他仿佛没有看见我，慢慢地抬起右臂，将手向太阳伸去，捏着一朵野豆角花，仔仔细细地望，好像在望一个紫色的灯盏。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lvl="0">
              <a:buNone/>
            </a:pPr>
            <a:r>
              <a:rPr lang="zh-CN" altLang="en-US" sz="3600" dirty="0">
                <a:solidFill>
                  <a:srgbClr val="0000FF"/>
                </a:solidFill>
                <a:ea typeface="黑体" panose="02010600030101010101" pitchFamily="2" charset="-122"/>
              </a:rPr>
              <a:t>语言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0030101010101" pitchFamily="2" charset="-122"/>
              </a:rPr>
              <a:t>描写</a:t>
            </a:r>
            <a:r>
              <a:rPr lang="zh-CN" altLang="en-US" sz="3600" dirty="0">
                <a:solidFill>
                  <a:srgbClr val="0000FF"/>
                </a:solidFill>
                <a:ea typeface="黑体" panose="02010600030101010101" pitchFamily="2" charset="-122"/>
              </a:rPr>
              <a:t>：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时间不多了。       太迟了</a:t>
            </a: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------</a:t>
            </a:r>
            <a:endParaRPr lang="en-US" altLang="zh-CN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74759" name="矩形 74758"/>
          <p:cNvSpPr/>
          <p:nvPr/>
        </p:nvSpPr>
        <p:spPr>
          <a:xfrm>
            <a:off x="2051050" y="-52387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瘦弱，有病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0" y="5300663"/>
            <a:ext cx="8353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  <a:ea typeface="黑体" panose="02010600030101010101" pitchFamily="2" charset="-122"/>
              </a:rPr>
              <a:t>三叔得了癌症，已经活不了多久了。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74761" name="矩形 74760"/>
          <p:cNvSpPr/>
          <p:nvPr/>
        </p:nvSpPr>
        <p:spPr>
          <a:xfrm>
            <a:off x="2051050" y="515938"/>
            <a:ext cx="66071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为后文三叔病重死亡打下伏笔。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4762" name="文本框 74761"/>
          <p:cNvSpPr txBox="1"/>
          <p:nvPr/>
        </p:nvSpPr>
        <p:spPr>
          <a:xfrm>
            <a:off x="0" y="2349500"/>
            <a:ext cx="89011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一个临死的人对世上一草一木的留恋之情。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47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charRg st="1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758">
                                            <p:txEl>
                                              <p:charRg st="17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>
                                            <p:txEl>
                                              <p:charRg st="8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4758">
                                            <p:txEl>
                                              <p:charRg st="81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/>
      <p:bldP spid="74758" grpId="0" uiExpand="1" build="p"/>
      <p:bldP spid="74759" grpId="0"/>
      <p:bldP spid="74760" grpId="0"/>
      <p:bldP spid="74761" grpId="0"/>
      <p:bldP spid="747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0" name="文本框 75779"/>
          <p:cNvSpPr txBox="1"/>
          <p:nvPr/>
        </p:nvSpPr>
        <p:spPr>
          <a:xfrm>
            <a:off x="0" y="0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神态描写：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5782" name="矩形 75781"/>
          <p:cNvSpPr/>
          <p:nvPr/>
        </p:nvSpPr>
        <p:spPr>
          <a:xfrm>
            <a:off x="2411413" y="0"/>
            <a:ext cx="6732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（三叔的笑）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0" y="765175"/>
            <a:ext cx="655320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狡猾地一笑（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18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节）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②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大大的眼睛里露出笑意（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38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节）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③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凄然一笑（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42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节）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Batang" panose="02030600000101010101" pitchFamily="2" charset="-127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④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微微一笑（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46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pitchFamily="2" charset="-127"/>
              </a:rPr>
              <a:t>节）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4" name="文本框 75783"/>
          <p:cNvSpPr txBox="1"/>
          <p:nvPr/>
        </p:nvSpPr>
        <p:spPr>
          <a:xfrm>
            <a:off x="0" y="1268413"/>
            <a:ext cx="89646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因为三叔想到了教育“我”的方法的得意。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179388" y="2420938"/>
            <a:ext cx="89646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既有对“我”非星期天没来小树林的赞许，又有因我星期天到小树林来的喜悦。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5786" name="矩形 75785"/>
          <p:cNvSpPr/>
          <p:nvPr/>
        </p:nvSpPr>
        <p:spPr>
          <a:xfrm>
            <a:off x="468313" y="4292600"/>
            <a:ext cx="79359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三叔想到自己虚度光阴的一生，倍感凄凉。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75787" name="文本框 75786"/>
          <p:cNvSpPr txBox="1"/>
          <p:nvPr/>
        </p:nvSpPr>
        <p:spPr>
          <a:xfrm>
            <a:off x="179388" y="5445125"/>
            <a:ext cx="89646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三叔为“我”悲伤着他的失败而欣慰，同时以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平和的态度让“我”了解一种全新的人生评价标准。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57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2" grpId="0"/>
      <p:bldP spid="75783" grpId="0" animBg="1"/>
      <p:bldP spid="75784" grpId="0" animBg="1"/>
      <p:bldP spid="75785" grpId="0" animBg="1"/>
      <p:bldP spid="75786" grpId="0"/>
      <p:bldP spid="7578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3971" name="文本占位符 83970"/>
          <p:cNvSpPr>
            <a:spLocks noGrp="1" noRot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p>
            <a:endParaRPr dirty="0"/>
          </a:p>
        </p:txBody>
      </p:sp>
      <p:pic>
        <p:nvPicPr>
          <p:cNvPr id="83972" name="图片 83971" descr="0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矩形 83972"/>
          <p:cNvSpPr/>
          <p:nvPr/>
        </p:nvSpPr>
        <p:spPr>
          <a:xfrm>
            <a:off x="971550" y="1628775"/>
            <a:ext cx="7239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第一次对话：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让我意识到自己的一无所知和不善于观察。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4" name="矩形 83973"/>
          <p:cNvSpPr/>
          <p:nvPr/>
        </p:nvSpPr>
        <p:spPr>
          <a:xfrm>
            <a:off x="1066800" y="381000"/>
            <a:ext cx="3200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1" hangingPunct="1"/>
            <a:r>
              <a:rPr lang="zh-CN" altLang="en-US" sz="3600" i="1">
                <a:ln w="9525" cap="flat" cmpd="sng">
                  <a:solidFill>
                    <a:srgbClr val="66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遇见你是我的福</a:t>
            </a:r>
            <a:endParaRPr lang="zh-CN" altLang="en-US" sz="3600" i="1">
              <a:ln w="9525" cap="flat" cmpd="sng">
                <a:solidFill>
                  <a:srgbClr val="66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7" name="文本框 83976"/>
          <p:cNvSpPr txBox="1"/>
          <p:nvPr/>
        </p:nvSpPr>
        <p:spPr>
          <a:xfrm>
            <a:off x="900113" y="3068638"/>
            <a:ext cx="7391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第二次对话：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让我懂得时间的珍贵，珍惜金色年华。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39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839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839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839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  <p:bldP spid="839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图片 17409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1066800" y="1600200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少时，虚度年华，  </a:t>
            </a:r>
            <a:r>
              <a:rPr lang="zh-CN" altLang="en-US" sz="3200" b="1" u="sng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99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老时，</a:t>
            </a:r>
            <a:r>
              <a:rPr lang="zh-CN" altLang="en-US" sz="3200" b="1" u="sng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200" b="1" u="sng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u="sng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                                                                             </a:t>
            </a:r>
            <a:r>
              <a:rPr lang="zh-CN" altLang="en-US" sz="32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u="sng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                </a:t>
            </a:r>
            <a:endParaRPr lang="zh-CN" altLang="en-US" sz="3200" b="1">
              <a:solidFill>
                <a:srgbClr val="99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533400" y="6858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99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三叔：</a:t>
            </a:r>
            <a:endParaRPr lang="zh-CN" altLang="en-US" sz="4000" b="1" dirty="0">
              <a:solidFill>
                <a:srgbClr val="99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685800" y="29718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3333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我：</a:t>
            </a:r>
            <a:endParaRPr lang="zh-CN" altLang="en-US" sz="4000" b="1" dirty="0">
              <a:solidFill>
                <a:srgbClr val="3333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1143000" y="3810000"/>
            <a:ext cx="388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遇到三叔之前，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遇到三叔之后，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直接连接符 17414"/>
          <p:cNvSpPr/>
          <p:nvPr/>
        </p:nvSpPr>
        <p:spPr>
          <a:xfrm>
            <a:off x="4038600" y="4267200"/>
            <a:ext cx="3276600" cy="0"/>
          </a:xfrm>
          <a:prstGeom prst="line">
            <a:avLst/>
          </a:prstGeom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6" name="文本框 17415"/>
          <p:cNvSpPr txBox="1"/>
          <p:nvPr/>
        </p:nvSpPr>
        <p:spPr>
          <a:xfrm>
            <a:off x="7258050" y="38100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直接连接符 17416"/>
          <p:cNvSpPr/>
          <p:nvPr/>
        </p:nvSpPr>
        <p:spPr>
          <a:xfrm>
            <a:off x="4038600" y="5257800"/>
            <a:ext cx="3276600" cy="0"/>
          </a:xfrm>
          <a:prstGeom prst="line">
            <a:avLst/>
          </a:prstGeom>
          <a:ln w="9525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8" name="文本框 17417"/>
          <p:cNvSpPr txBox="1"/>
          <p:nvPr/>
        </p:nvSpPr>
        <p:spPr>
          <a:xfrm>
            <a:off x="7258050" y="4800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2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1619250" y="5445125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请 从 书 中 举 例 说 明</a:t>
            </a:r>
            <a:endParaRPr lang="zh-CN" altLang="en-US" sz="3600" b="1" dirty="0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20" name="矩形 17419"/>
          <p:cNvSpPr/>
          <p:nvPr/>
        </p:nvSpPr>
        <p:spPr>
          <a:xfrm rot="946155">
            <a:off x="5083175" y="304800"/>
            <a:ext cx="3832225" cy="1143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 eaLnBrk="1" hangingPunct="1"/>
            <a:r>
              <a:rPr lang="zh-CN" altLang="en-US" sz="3600" b="1">
                <a:gradFill rotWithShape="0">
                  <a:gsLst>
                    <a:gs pos="0">
                      <a:srgbClr val="FF3399">
                        <a:alpha val="100000"/>
                      </a:srgbClr>
                    </a:gs>
                    <a:gs pos="25000">
                      <a:srgbClr val="FF6633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01A78F">
                        <a:alpha val="100000"/>
                      </a:srgbClr>
                    </a:gs>
                    <a:gs pos="100000">
                      <a:srgbClr val="3366FF">
                        <a:alpha val="100000"/>
                      </a:srgbClr>
                    </a:gs>
                  </a:gsLst>
                  <a:lin ang="45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人物分析</a:t>
            </a:r>
            <a:endParaRPr lang="zh-CN" altLang="en-US" sz="3600" b="1">
              <a:gradFill rotWithShape="0">
                <a:gsLst>
                  <a:gs pos="0">
                    <a:srgbClr val="FF3399">
                      <a:alpha val="100000"/>
                    </a:srgbClr>
                  </a:gs>
                  <a:gs pos="25000">
                    <a:srgbClr val="FF6633">
                      <a:alpha val="100000"/>
                    </a:srgbClr>
                  </a:gs>
                  <a:gs pos="50000">
                    <a:srgbClr val="FFFF00">
                      <a:alpha val="100000"/>
                    </a:srgbClr>
                  </a:gs>
                  <a:gs pos="75000">
                    <a:srgbClr val="01A78F">
                      <a:alpha val="100000"/>
                    </a:srgbClr>
                  </a:gs>
                  <a:gs pos="100000">
                    <a:srgbClr val="3366FF">
                      <a:alpha val="100000"/>
                    </a:srgbClr>
                  </a:gs>
                </a:gsLst>
                <a:lin ang="45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4343400" y="16764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知难而退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文本框 17421"/>
          <p:cNvSpPr txBox="1"/>
          <p:nvPr/>
        </p:nvSpPr>
        <p:spPr>
          <a:xfrm>
            <a:off x="5651183" y="1676083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浅尝辄止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3" name="文本框 17422"/>
          <p:cNvSpPr txBox="1"/>
          <p:nvPr/>
        </p:nvSpPr>
        <p:spPr>
          <a:xfrm>
            <a:off x="2590800" y="24384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分秒必争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文本框 17423"/>
          <p:cNvSpPr txBox="1"/>
          <p:nvPr/>
        </p:nvSpPr>
        <p:spPr>
          <a:xfrm>
            <a:off x="6134100" y="2438400"/>
            <a:ext cx="1638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深入钻研</a:t>
            </a:r>
            <a:endParaRPr lang="zh-CN" altLang="en-US" sz="24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文本框 17424"/>
          <p:cNvSpPr txBox="1"/>
          <p:nvPr/>
        </p:nvSpPr>
        <p:spPr>
          <a:xfrm>
            <a:off x="4495800" y="24384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知难而进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文本框 17425"/>
          <p:cNvSpPr txBox="1"/>
          <p:nvPr/>
        </p:nvSpPr>
        <p:spPr>
          <a:xfrm>
            <a:off x="3870325" y="3886200"/>
            <a:ext cx="1082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贪玩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文本框 17426"/>
          <p:cNvSpPr txBox="1"/>
          <p:nvPr/>
        </p:nvSpPr>
        <p:spPr>
          <a:xfrm>
            <a:off x="4724400" y="38862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逃学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8" name="文本框 17427"/>
          <p:cNvSpPr txBox="1"/>
          <p:nvPr/>
        </p:nvSpPr>
        <p:spPr>
          <a:xfrm>
            <a:off x="5410200" y="38862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不爱学习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9" name="文本框 17428"/>
          <p:cNvSpPr txBox="1"/>
          <p:nvPr/>
        </p:nvSpPr>
        <p:spPr>
          <a:xfrm>
            <a:off x="6781800" y="3886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热爱大自然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0" name="文本框 17429"/>
          <p:cNvSpPr txBox="1"/>
          <p:nvPr/>
        </p:nvSpPr>
        <p:spPr>
          <a:xfrm>
            <a:off x="4038600" y="4876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刻苦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1" name="文本框 17430"/>
          <p:cNvSpPr txBox="1"/>
          <p:nvPr/>
        </p:nvSpPr>
        <p:spPr>
          <a:xfrm>
            <a:off x="4953000" y="4876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好学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2" name="文本框 17431"/>
          <p:cNvSpPr txBox="1"/>
          <p:nvPr/>
        </p:nvSpPr>
        <p:spPr>
          <a:xfrm>
            <a:off x="5867400" y="48768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发奋图强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  <p:bldP spid="17422" grpId="0"/>
      <p:bldP spid="17423" grpId="0"/>
      <p:bldP spid="17424" grpId="0"/>
      <p:bldP spid="17425" grpId="0"/>
      <p:bldP spid="17426" grpId="0"/>
      <p:bldP spid="17427" grpId="0"/>
      <p:bldP spid="17429" grpId="0"/>
      <p:bldP spid="17430" grpId="0"/>
      <p:bldP spid="17431" grpId="0"/>
      <p:bldP spid="174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占位符 73729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8540750" cy="3886200"/>
          </a:xfrm>
        </p:spPr>
        <p:txBody>
          <a:bodyPr/>
          <a:p>
            <a:r>
              <a:rPr lang="zh-CN" altLang="en-US" sz="4000" b="1" dirty="0">
                <a:solidFill>
                  <a:srgbClr val="000000"/>
                </a:solidFill>
              </a:rPr>
              <a:t>文中的三颗枸杞豆的含义？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对三叔而言：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endParaRPr lang="zh-CN" altLang="en-US" sz="3600" b="1" dirty="0">
              <a:solidFill>
                <a:srgbClr val="000000"/>
              </a:solidFill>
            </a:endParaRPr>
          </a:p>
          <a:p>
            <a:r>
              <a:rPr lang="zh-CN" altLang="en-US" sz="3600" b="1" dirty="0">
                <a:solidFill>
                  <a:srgbClr val="000000"/>
                </a:solidFill>
              </a:rPr>
              <a:t>对“我”而言：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2987675" y="908050"/>
            <a:ext cx="533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是生命告终的句号；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是三个遗撼的“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0”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1747520" y="2747328"/>
            <a:ext cx="6408738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是一切事物的起点。</a:t>
            </a:r>
            <a:endParaRPr lang="zh-CN" altLang="en-US" sz="3200" b="1" dirty="0">
              <a:solidFill>
                <a:srgbClr val="CC33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是“我”奋斗的出发点；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是三叔留给“我”的三颗枸杞豆；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>
              <a:lnSpc>
                <a:spcPct val="75000"/>
              </a:lnSpc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是启示生命意义的枸杞豆。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3733" name="矩形 73732"/>
          <p:cNvSpPr/>
          <p:nvPr/>
        </p:nvSpPr>
        <p:spPr>
          <a:xfrm>
            <a:off x="6372225" y="0"/>
            <a:ext cx="2771775" cy="7651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1" hangingPunct="1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探讨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730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730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标题 89089"/>
          <p:cNvSpPr>
            <a:spLocks noGrp="1" noRot="1"/>
          </p:cNvSpPr>
          <p:nvPr>
            <p:ph type="title"/>
          </p:nvPr>
        </p:nvSpPr>
        <p:spPr>
          <a:xfrm>
            <a:off x="179388" y="476250"/>
            <a:ext cx="8540750" cy="1143000"/>
          </a:xfrm>
        </p:spPr>
        <p:txBody>
          <a:bodyPr anchor="ctr"/>
          <a:p>
            <a:r>
              <a:rPr lang="zh-CN" altLang="en-US" dirty="0">
                <a:solidFill>
                  <a:srgbClr val="000000"/>
                </a:solidFill>
                <a:ea typeface="黑体" panose="02010600030101010101" pitchFamily="2" charset="-122"/>
              </a:rPr>
              <a:t>从中“我”悟出了什么道理？</a:t>
            </a:r>
            <a:endParaRPr lang="zh-CN" altLang="en-US" dirty="0">
              <a:solidFill>
                <a:srgbClr val="000000"/>
              </a:solidFill>
              <a:ea typeface="黑体" panose="02010600030101010101" pitchFamily="2" charset="-122"/>
            </a:endParaRPr>
          </a:p>
        </p:txBody>
      </p:sp>
      <p:sp>
        <p:nvSpPr>
          <p:cNvPr id="89091" name="文本占位符 8909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sz="4800" dirty="0">
                <a:solidFill>
                  <a:srgbClr val="CC3300"/>
                </a:solidFill>
                <a:ea typeface="黑体" panose="02010600030101010101" pitchFamily="2" charset="-122"/>
              </a:rPr>
              <a:t>要以三叔虚度一生的教训为鉴，以现在为起点，抓紧学习，勤奋学习。</a:t>
            </a:r>
            <a:endParaRPr lang="zh-CN" altLang="en-US" sz="4800" dirty="0">
              <a:solidFill>
                <a:srgbClr val="CC3300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title"/>
          </p:nvPr>
        </p:nvSpPr>
        <p:spPr>
          <a:xfrm>
            <a:off x="-828675" y="692150"/>
            <a:ext cx="8229600" cy="1143000"/>
          </a:xfrm>
        </p:spPr>
        <p:txBody>
          <a:bodyPr anchor="ctr"/>
          <a:p>
            <a:r>
              <a:rPr lang="zh-CN" altLang="en-US" sz="6000" b="1" dirty="0">
                <a:solidFill>
                  <a:srgbClr val="FF0000"/>
                </a:solidFill>
              </a:rPr>
              <a:t>归纳文章中心：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8915" name="文本占位符 38914"/>
          <p:cNvSpPr>
            <a:spLocks noGrp="1" noRot="1"/>
          </p:cNvSpPr>
          <p:nvPr>
            <p:ph type="body" idx="1"/>
          </p:nvPr>
        </p:nvSpPr>
        <p:spPr>
          <a:xfrm>
            <a:off x="107950" y="2276475"/>
            <a:ext cx="8820150" cy="3886200"/>
          </a:xfrm>
        </p:spPr>
        <p:txBody>
          <a:bodyPr/>
          <a:p>
            <a:pPr>
              <a:lnSpc>
                <a:spcPct val="125000"/>
              </a:lnSpc>
              <a:buNone/>
            </a:pPr>
            <a:r>
              <a:rPr lang="en-US" altLang="zh-CN" sz="4000" b="1" dirty="0">
                <a:solidFill>
                  <a:srgbClr val="0000FF"/>
                </a:solidFill>
                <a:ea typeface="黑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00FF"/>
                </a:solidFill>
                <a:ea typeface="黑体" panose="02010600030101010101" pitchFamily="2" charset="-122"/>
              </a:rPr>
              <a:t>课文描写了虚度一生的三叔临终前的悔恨和他的悔恨对“我”的教育，告诉人们：要抓住时间，抓住生命，少壮不努力，老大徒伤悲。</a:t>
            </a:r>
            <a:endParaRPr lang="zh-CN" altLang="en-US" sz="4000" b="1" dirty="0">
              <a:solidFill>
                <a:srgbClr val="0000FF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3010" name="图片 43009" descr="X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0" y="762000"/>
            <a:ext cx="883920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 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世上总有人抛弃了理想，理想却从来不抛弃任何人。 珍惜时间，把握今天，每一个无愧的今天，将铸就</a:t>
            </a:r>
            <a:r>
              <a:rPr lang="zh-CN" altLang="en-US" sz="5400" b="1" dirty="0">
                <a:solidFill>
                  <a:srgbClr val="FF99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金色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的成功的</a:t>
            </a:r>
            <a:r>
              <a:rPr lang="zh-CN" altLang="en-US" sz="54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明天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！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4800600" y="5562600"/>
            <a:ext cx="38544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师生共勉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chimes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95233"/>
          <p:cNvSpPr/>
          <p:nvPr/>
        </p:nvSpPr>
        <p:spPr>
          <a:xfrm>
            <a:off x="323850" y="685800"/>
            <a:ext cx="8496300" cy="25908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你积累过有关珍惜时间的名言警句吗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95235" name="图片 95234" descr="Q_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4191000"/>
            <a:ext cx="16764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title"/>
          </p:nvPr>
        </p:nvSpPr>
        <p:spPr>
          <a:xfrm>
            <a:off x="250825" y="260350"/>
            <a:ext cx="8540750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FF33CC"/>
                </a:solidFill>
              </a:rPr>
              <a:t>认识生活中的枸杞豆</a:t>
            </a:r>
            <a:endParaRPr lang="zh-CN" altLang="en-US" sz="5400" b="1" dirty="0">
              <a:solidFill>
                <a:srgbClr val="FF33CC"/>
              </a:solidFill>
            </a:endParaRPr>
          </a:p>
        </p:txBody>
      </p:sp>
      <p:sp>
        <p:nvSpPr>
          <p:cNvPr id="5123" name="文本占位符 5122"/>
          <p:cNvSpPr>
            <a:spLocks noGrp="1" noRot="1"/>
          </p:cNvSpPr>
          <p:nvPr>
            <p:ph type="body" idx="1"/>
          </p:nvPr>
        </p:nvSpPr>
        <p:spPr>
          <a:xfrm>
            <a:off x="0" y="1557338"/>
            <a:ext cx="4572000" cy="5300662"/>
          </a:xfrm>
        </p:spPr>
        <p:txBody>
          <a:bodyPr/>
          <a:p>
            <a:r>
              <a:rPr lang="zh-CN" altLang="en-US" b="1" dirty="0">
                <a:solidFill>
                  <a:srgbClr val="371CDA"/>
                </a:solidFill>
              </a:rPr>
              <a:t>落叶灌木枸杞的果实</a:t>
            </a:r>
            <a:endParaRPr lang="zh-CN" altLang="en-US" b="1" dirty="0">
              <a:solidFill>
                <a:srgbClr val="371CDA"/>
              </a:solidFill>
            </a:endParaRPr>
          </a:p>
          <a:p>
            <a:r>
              <a:rPr lang="zh-CN" altLang="en-US" b="1" dirty="0">
                <a:solidFill>
                  <a:srgbClr val="371CDA"/>
                </a:solidFill>
              </a:rPr>
              <a:t>形状：圆形或椭圆形</a:t>
            </a:r>
            <a:endParaRPr lang="zh-CN" altLang="en-US" b="1" dirty="0">
              <a:solidFill>
                <a:srgbClr val="371CDA"/>
              </a:solidFill>
            </a:endParaRPr>
          </a:p>
          <a:p>
            <a:r>
              <a:rPr lang="zh-CN" altLang="en-US" b="1" dirty="0">
                <a:solidFill>
                  <a:srgbClr val="371CDA"/>
                </a:solidFill>
              </a:rPr>
              <a:t>颜色：红色</a:t>
            </a:r>
            <a:endParaRPr lang="zh-CN" altLang="en-US" b="1" dirty="0">
              <a:solidFill>
                <a:srgbClr val="371CDA"/>
              </a:solidFill>
            </a:endParaRPr>
          </a:p>
          <a:p>
            <a:r>
              <a:rPr lang="zh-CN" altLang="en-US" b="1" dirty="0">
                <a:solidFill>
                  <a:srgbClr val="371CDA"/>
                </a:solidFill>
              </a:rPr>
              <a:t>功用：</a:t>
            </a:r>
            <a:r>
              <a:rPr lang="zh-CN" altLang="en-US" b="1" dirty="0">
                <a:solidFill>
                  <a:srgbClr val="0000FF"/>
                </a:solidFill>
              </a:rPr>
              <a:t>滋补肝肾，益精明目。用于虚劳精亏，腰膝酸痛，眩晕耳鸣，内热消渴，血虚萎黄，目昏不明。</a:t>
            </a:r>
            <a:br>
              <a:rPr lang="zh-CN" altLang="en-US" b="1" dirty="0"/>
            </a:br>
            <a:r>
              <a:rPr lang="zh-CN" altLang="en-US" b="1" dirty="0">
                <a:solidFill>
                  <a:srgbClr val="371CDA"/>
                </a:solidFill>
              </a:rPr>
              <a:t>主产地：宁夏</a:t>
            </a:r>
            <a:endParaRPr lang="zh-CN" altLang="en-US" b="1">
              <a:solidFill>
                <a:srgbClr val="371CDA"/>
              </a:solidFill>
            </a:endParaRPr>
          </a:p>
        </p:txBody>
      </p:sp>
      <p:pic>
        <p:nvPicPr>
          <p:cNvPr id="5124" name="图片 5123" descr="枸杞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1412875"/>
            <a:ext cx="4356100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96257"/>
          <p:cNvSpPr txBox="1"/>
          <p:nvPr/>
        </p:nvSpPr>
        <p:spPr>
          <a:xfrm>
            <a:off x="0" y="260350"/>
            <a:ext cx="8915400" cy="420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3000" b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白头后的痛苦与叹息，都是在年轻时无聊的时光里写成的。</a:t>
            </a:r>
            <a:r>
              <a:rPr lang="en-US" altLang="zh-CN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—— </a:t>
            </a:r>
            <a:r>
              <a:rPr lang="zh-CN" altLang="en-US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萨迪</a:t>
            </a:r>
            <a:endParaRPr lang="zh-CN" altLang="en-US" sz="3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endParaRPr lang="zh-CN" altLang="en-US" sz="3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莫等闲，白了少年头，空悲切。</a:t>
            </a:r>
            <a:r>
              <a:rPr lang="zh-CN" altLang="en-US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—— </a:t>
            </a:r>
            <a:r>
              <a:rPr lang="zh-CN" altLang="en-US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岳飞</a:t>
            </a:r>
            <a:endParaRPr lang="zh-CN" altLang="en-US" sz="30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endParaRPr lang="zh-CN" altLang="en-US" sz="30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放弃时间的人，时间也放弃了他。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富兰克林</a:t>
            </a:r>
            <a:endParaRPr lang="zh-CN" altLang="en-US" sz="3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endParaRPr lang="zh-CN" altLang="en-US" sz="3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r>
              <a:rPr lang="zh-CN" altLang="en-US" sz="3000" b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黑发不知勤学早，白首方悔读书迟。</a:t>
            </a:r>
            <a:r>
              <a:rPr lang="en-US" altLang="zh-CN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颜真卿</a:t>
            </a:r>
            <a:endParaRPr lang="zh-CN" altLang="en-US" sz="30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1" hangingPunct="1">
              <a:buClrTx/>
            </a:pPr>
            <a:endParaRPr lang="zh-CN" altLang="en-US" sz="30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1" name="chimes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文本框 97281"/>
          <p:cNvSpPr txBox="1"/>
          <p:nvPr/>
        </p:nvSpPr>
        <p:spPr>
          <a:xfrm>
            <a:off x="746125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buClrTx/>
            </a:pPr>
            <a:endParaRPr sz="2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7283" name="矩形 97282"/>
          <p:cNvSpPr/>
          <p:nvPr/>
        </p:nvSpPr>
        <p:spPr>
          <a:xfrm>
            <a:off x="827088" y="404813"/>
            <a:ext cx="770572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44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人最宝贵的是生命，生命对于每个人只有一次，人的一生应该这样度过：当他回首往事的时候，他不会因为虚度年华而悔恨，也不会因为碌碌无为而羞愧。</a:t>
            </a:r>
            <a:r>
              <a:rPr lang="zh-CN" altLang="en-US" sz="440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440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4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    </a:t>
            </a:r>
            <a:r>
              <a:rPr lang="en-US" altLang="zh-CN" sz="4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4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保尔</a:t>
            </a:r>
            <a:r>
              <a:rPr lang="en-US" altLang="zh-CN" sz="4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4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柯察金</a:t>
            </a:r>
            <a:endParaRPr lang="zh-CN" altLang="en-US" sz="4400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  <p:sndAc>
      <p:stSnd>
        <p:snd r:embed="rId1" name="chimes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pPr lvl="0"/>
            <a:r>
              <a:rPr lang="zh-CN" altLang="en-US" dirty="0">
                <a:solidFill>
                  <a:srgbClr val="FF0000"/>
                </a:solidFill>
              </a:rPr>
              <a:t>课后思考</a:t>
            </a:r>
            <a:r>
              <a:rPr lang="zh-CN" altLang="en-US" dirty="0">
                <a:solidFill>
                  <a:srgbClr val="006633"/>
                </a:solidFill>
              </a:rPr>
              <a:t>：</a:t>
            </a:r>
            <a:endParaRPr lang="zh-CN" altLang="en-US" dirty="0">
              <a:solidFill>
                <a:srgbClr val="006633"/>
              </a:solidFill>
            </a:endParaRPr>
          </a:p>
        </p:txBody>
      </p:sp>
      <p:sp>
        <p:nvSpPr>
          <p:cNvPr id="101379" name="文本占位符 101378"/>
          <p:cNvSpPr>
            <a:spLocks noGrp="1" noRot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>
              <a:lnSpc>
                <a:spcPct val="135000"/>
              </a:lnSpc>
            </a:pPr>
            <a:r>
              <a:rPr lang="zh-CN" altLang="en-US" b="1" dirty="0">
                <a:solidFill>
                  <a:srgbClr val="000000"/>
                </a:solidFill>
                <a:ea typeface="黑体" panose="02010600030101010101" pitchFamily="2" charset="-122"/>
              </a:rPr>
              <a:t>如果你是文中的“我”，在你成为一名植物学家之后，回到三叔的坟前，你最想对他说些什么？如果让你给三叔立一块墓碑，你想在上面刻些什么呢？</a:t>
            </a:r>
            <a:endParaRPr lang="zh-CN" altLang="en-US" b="1" dirty="0">
              <a:solidFill>
                <a:srgbClr val="000000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6145" descr="kuko2"/>
          <p:cNvPicPr>
            <a:picLocks noChangeAspect="1"/>
          </p:cNvPicPr>
          <p:nvPr/>
        </p:nvPicPr>
        <p:blipFill>
          <a:blip r:embed="rId1"/>
          <a:srcRect t="13129" b="9776"/>
          <a:stretch>
            <a:fillRect/>
          </a:stretch>
        </p:blipFill>
        <p:spPr>
          <a:xfrm>
            <a:off x="2843213" y="0"/>
            <a:ext cx="63007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611188" y="333375"/>
            <a:ext cx="1190625" cy="62579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66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三 颗 枸 杞 豆</a:t>
            </a:r>
            <a:endParaRPr lang="zh-CN" altLang="en-US" sz="66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1946275" y="5013325"/>
            <a:ext cx="854075" cy="14255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eaLnBrk="1" hangingPunct="1"/>
            <a:r>
              <a:rPr lang="zh-CN" altLang="en-US" sz="4400" b="1" dirty="0">
                <a:latin typeface="华文行楷" pitchFamily="2" charset="-122"/>
                <a:ea typeface="华文行楷" pitchFamily="2" charset="-122"/>
              </a:rPr>
              <a:t>程 海</a:t>
            </a:r>
            <a:endParaRPr lang="zh-CN" altLang="en-US" sz="4400" b="1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360363" y="720725"/>
            <a:ext cx="8280400" cy="1079500"/>
          </a:xfrm>
        </p:spPr>
        <p:txBody>
          <a:bodyPr anchor="ctr"/>
          <a:p>
            <a:r>
              <a:rPr lang="zh-CN" altLang="en-US" sz="6000" b="1">
                <a:solidFill>
                  <a:schemeClr val="hlink"/>
                </a:solidFill>
              </a:rPr>
              <a:t>教学目标</a:t>
            </a:r>
            <a:endParaRPr lang="zh-CN" altLang="en-US" sz="6000" b="1">
              <a:solidFill>
                <a:schemeClr val="hlink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2332038"/>
            <a:ext cx="9577388" cy="4525962"/>
          </a:xfrm>
        </p:spPr>
        <p:txBody>
          <a:bodyPr vert="horz" wrap="square" anchor="t"/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、了解课文的基本内容及层次结构。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、领悟文章的语言，理解其深刻含义。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、通过自主学习、合作探究解决问题。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、通过课文的学习，明白要珍惜时光，  把握金色年华。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172" name="图片 7171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5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charRg st="5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charRg st="5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 noRot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 anchor="ctr"/>
          <a:p>
            <a:r>
              <a:rPr lang="zh-CN" altLang="en-US" sz="6600" b="1" dirty="0">
                <a:solidFill>
                  <a:schemeClr val="hlink"/>
                </a:solidFill>
              </a:rPr>
              <a:t>自学提纲</a:t>
            </a:r>
            <a:endParaRPr lang="zh-CN" altLang="en-US" sz="6600" b="1" dirty="0">
              <a:solidFill>
                <a:schemeClr val="hlink"/>
              </a:solidFill>
            </a:endParaRPr>
          </a:p>
        </p:txBody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395288" y="1773238"/>
            <a:ext cx="8229600" cy="4525962"/>
          </a:xfrm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、速读课文，了解作者，识字解词，梳理文章结构，用一句话概括文章主要内容。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、跳读课文，我与三叔几次相遇？找到相关段落仔细阅读，画出我心里感受的词语。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、研读课文，画下文中写到太阳的语句，体会句中所指的太阳的深刻含义。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、三叔是怎样的人？我是怎样的人？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归纳文章的中心。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196" name="图片 8195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488" y="5213350"/>
            <a:ext cx="1871662" cy="142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40750" cy="1143000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</a:rPr>
              <a:t>程海简介　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pic>
        <p:nvPicPr>
          <p:cNvPr id="10243" name="联机映像占位符 10242" descr="chenghai1"/>
          <p:cNvPicPr>
            <a:picLocks noChangeAspect="1"/>
          </p:cNvPicPr>
          <p:nvPr>
            <p:ph type="clipArt" sz="half" idx="1"/>
          </p:nvPr>
        </p:nvPicPr>
        <p:blipFill>
          <a:blip r:embed="rId1"/>
          <a:stretch>
            <a:fillRect/>
          </a:stretch>
        </p:blipFill>
        <p:spPr>
          <a:xfrm>
            <a:off x="457200" y="1752600"/>
            <a:ext cx="3124200" cy="4456113"/>
          </a:xfrm>
          <a:effectLst>
            <a:outerShdw dist="35921" dir="2699999" algn="ctr" rotWithShape="0">
              <a:schemeClr val="bg2"/>
            </a:outerShdw>
          </a:effectLst>
        </p:spPr>
      </p:pic>
      <p:sp>
        <p:nvSpPr>
          <p:cNvPr id="10244" name="文本占位符 10243"/>
          <p:cNvSpPr>
            <a:spLocks noGrp="1"/>
          </p:cNvSpPr>
          <p:nvPr>
            <p:ph type="body" sz="half" idx="2"/>
          </p:nvPr>
        </p:nvSpPr>
        <p:spPr>
          <a:xfrm>
            <a:off x="3635375" y="1268413"/>
            <a:ext cx="5329238" cy="5400675"/>
          </a:xfrm>
        </p:spPr>
        <p:txBody>
          <a:bodyPr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1947</a:t>
            </a:r>
            <a:r>
              <a:rPr lang="zh-CN" altLang="en-US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年生于陕西省乾县大墙乡程家村</a:t>
            </a:r>
            <a:endParaRPr lang="zh-CN" altLang="en-US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1968</a:t>
            </a:r>
            <a:r>
              <a:rPr lang="zh-CN" altLang="en-US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年毕业于乾县师范。历任乾县大墙中学教师、县文化馆创作组组长，咸阳市艺术研究室副研究员。</a:t>
            </a:r>
            <a:endParaRPr lang="zh-CN" altLang="en-US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1970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年开始发</a:t>
            </a:r>
            <a:r>
              <a:rPr lang="zh-CN" altLang="en-US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表作品。</a:t>
            </a:r>
            <a:endParaRPr lang="zh-CN" altLang="en-US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9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charRg st="19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6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charRg st="67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1143000"/>
          </a:xfrm>
        </p:spPr>
        <p:txBody>
          <a:bodyPr anchor="ctr"/>
          <a:p>
            <a:r>
              <a:rPr lang="zh-CN" altLang="en-US" sz="4800" b="1">
                <a:solidFill>
                  <a:srgbClr val="FF0000"/>
                </a:solidFill>
              </a:rPr>
              <a:t>获奖情况　</a:t>
            </a:r>
            <a:r>
              <a:rPr lang="zh-CN" altLang="en-US">
                <a:solidFill>
                  <a:srgbClr val="006633"/>
                </a:solidFill>
              </a:rPr>
              <a:t>　　　</a:t>
            </a:r>
            <a:endParaRPr lang="zh-CN" altLang="en-US">
              <a:solidFill>
                <a:srgbClr val="006633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468313" y="1989138"/>
            <a:ext cx="8675687" cy="4525962"/>
          </a:xfrm>
        </p:spPr>
        <p:txBody>
          <a:bodyPr/>
          <a:p>
            <a:pPr>
              <a:lnSpc>
                <a:spcPct val="135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短篇小说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三颗枸杞豆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获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1983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小说林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优秀作品奖。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诗彩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获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延河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第一届文学奖。</a:t>
            </a:r>
            <a:endParaRPr lang="zh-CN" altLang="en-US" sz="40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en-US" altLang="zh-CN" sz="40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我的夏娃</a:t>
            </a:r>
            <a:r>
              <a:rPr lang="en-US" altLang="zh-CN" sz="40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40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获陕西省第一届双五文学奖。</a:t>
            </a:r>
            <a:endParaRPr lang="zh-CN" altLang="en-US" sz="40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1268" name="图片 11267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>
          <a:xfrm>
            <a:off x="250825" y="404813"/>
            <a:ext cx="8540750" cy="1143000"/>
          </a:xfrm>
        </p:spPr>
        <p:txBody>
          <a:bodyPr anchor="ctr"/>
          <a:p>
            <a:r>
              <a:rPr lang="zh-CN" altLang="en-US" sz="4800" b="1" dirty="0">
                <a:solidFill>
                  <a:srgbClr val="FF3300"/>
                </a:solidFill>
              </a:rPr>
              <a:t>你有没有读准这些词语？</a:t>
            </a:r>
            <a:endParaRPr lang="zh-CN" altLang="en-US" sz="4800" b="1">
              <a:solidFill>
                <a:srgbClr val="FF3300"/>
              </a:solidFill>
            </a:endParaRPr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00FF"/>
                </a:solidFill>
              </a:rPr>
              <a:t>枸杞                    一绺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00FF"/>
                </a:solidFill>
              </a:rPr>
              <a:t>鲜     为人知       腻   味 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00FF"/>
                </a:solidFill>
              </a:rPr>
              <a:t>颓     唐              殷     红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00FF"/>
                </a:solidFill>
              </a:rPr>
              <a:t>叶鞘                   桦     木    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00FF"/>
                </a:solidFill>
              </a:rPr>
              <a:t>半晌                   口头禅              一摞                   癌    症</a:t>
            </a: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4000"/>
          </a:p>
        </p:txBody>
      </p:sp>
      <p:sp>
        <p:nvSpPr>
          <p:cNvPr id="12292" name="文本框 12291"/>
          <p:cNvSpPr txBox="1"/>
          <p:nvPr/>
        </p:nvSpPr>
        <p:spPr>
          <a:xfrm>
            <a:off x="1908175" y="1557338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gǒuqǐ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651500" y="162877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liǔ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258888" y="23495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xiǎn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5003800" y="2276475"/>
            <a:ext cx="590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36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nì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1403350" y="2997200"/>
            <a:ext cx="936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tuí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076825" y="292417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yān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1979613" y="3644900"/>
            <a:ext cx="1225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qiào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5003800" y="3644900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huà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2051050" y="4292600"/>
            <a:ext cx="1873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shǎng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6300788" y="4365625"/>
            <a:ext cx="1511300" cy="94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chán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2051050" y="4868863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luò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5148263" y="4868863"/>
            <a:ext cx="719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ái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6" name="图片 12305" descr="mttc-gq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159375"/>
            <a:ext cx="1871663" cy="142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0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30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3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3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0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30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30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3265</Words>
  <Application>WPS 演示</Application>
  <PresentationFormat>在屏幕上显示</PresentationFormat>
  <Paragraphs>275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隶书</vt:lpstr>
      <vt:lpstr>华文行楷</vt:lpstr>
      <vt:lpstr>黑体</vt:lpstr>
      <vt:lpstr>微软雅黑</vt:lpstr>
      <vt:lpstr>Calibri</vt:lpstr>
      <vt:lpstr>Lucida Sans Unicode</vt:lpstr>
      <vt:lpstr>Verdana</vt:lpstr>
      <vt:lpstr>Times New Roman</vt:lpstr>
      <vt:lpstr>Batang</vt:lpstr>
      <vt:lpstr>Tahoma</vt:lpstr>
      <vt:lpstr>楷体_GB2312</vt:lpstr>
      <vt:lpstr>华文行楷</vt:lpstr>
      <vt:lpstr>古瓶荷花</vt:lpstr>
      <vt:lpstr>PowerPoint 演示文稿</vt:lpstr>
      <vt:lpstr>PowerPoint 演示文稿</vt:lpstr>
      <vt:lpstr>认识生活中的枸杞豆</vt:lpstr>
      <vt:lpstr>PowerPoint 演示文稿</vt:lpstr>
      <vt:lpstr>教学目标</vt:lpstr>
      <vt:lpstr>自学提纲</vt:lpstr>
      <vt:lpstr>程海简介　</vt:lpstr>
      <vt:lpstr>获奖情况　　　　</vt:lpstr>
      <vt:lpstr>你有没有读准这些词语？</vt:lpstr>
      <vt:lpstr>文章结构</vt:lpstr>
      <vt:lpstr>文章主要内容</vt:lpstr>
      <vt:lpstr>PowerPoint 演示文稿</vt:lpstr>
      <vt:lpstr>PowerPoint 演示文稿</vt:lpstr>
      <vt:lpstr>PowerPoint 演示文稿</vt:lpstr>
      <vt:lpstr>PowerPoint 演示文稿</vt:lpstr>
      <vt:lpstr>第48节提到太阳，他把太阳说成“红色的车轮”有何含义？</vt:lpstr>
      <vt:lpstr>三叔在第50节说能捉住太阳，是什么意思？</vt:lpstr>
      <vt:lpstr>太阳是指时间，但三叔说“我”也是太阳是什么意思？总不至于说我也是时间吧？</vt:lpstr>
      <vt:lpstr>第52节，为什么说把太阳捉住就能变成一个圆圆的金盘子？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从中“我”悟出了什么道理？</vt:lpstr>
      <vt:lpstr>归纳文章中心：</vt:lpstr>
      <vt:lpstr>PowerPoint 演示文稿</vt:lpstr>
      <vt:lpstr>PowerPoint 演示文稿</vt:lpstr>
      <vt:lpstr>PowerPoint 演示文稿</vt:lpstr>
      <vt:lpstr>PowerPoint 演示文稿</vt:lpstr>
      <vt:lpstr>课后思考：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16</cp:revision>
  <dcterms:created xsi:type="dcterms:W3CDTF">2003-01-02T01:30:00Z</dcterms:created>
  <dcterms:modified xsi:type="dcterms:W3CDTF">2017-02-28T22:59:47Z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