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5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2" r:id="rId2"/>
    <p:sldMasterId id="2147483676" r:id="rId3"/>
    <p:sldMasterId id="2147483690" r:id="rId4"/>
    <p:sldMasterId id="2147483812" r:id="rId5"/>
    <p:sldMasterId id="2147484028" r:id="rId6"/>
  </p:sldMasterIdLst>
  <p:sldIdLst>
    <p:sldId id="256" r:id="rId7"/>
    <p:sldId id="257" r:id="rId8"/>
    <p:sldId id="262" r:id="rId9"/>
    <p:sldId id="342" r:id="rId10"/>
    <p:sldId id="348" r:id="rId11"/>
    <p:sldId id="349" r:id="rId12"/>
    <p:sldId id="259" r:id="rId13"/>
    <p:sldId id="261" r:id="rId14"/>
    <p:sldId id="267" r:id="rId15"/>
    <p:sldId id="265" r:id="rId16"/>
    <p:sldId id="266" r:id="rId17"/>
    <p:sldId id="333" r:id="rId18"/>
    <p:sldId id="350" r:id="rId19"/>
    <p:sldId id="269" r:id="rId20"/>
    <p:sldId id="270" r:id="rId21"/>
    <p:sldId id="271" r:id="rId22"/>
    <p:sldId id="272" r:id="rId23"/>
    <p:sldId id="275" r:id="rId24"/>
    <p:sldId id="277" r:id="rId25"/>
    <p:sldId id="276" r:id="rId26"/>
    <p:sldId id="273" r:id="rId27"/>
    <p:sldId id="278" r:id="rId28"/>
    <p:sldId id="282" r:id="rId29"/>
    <p:sldId id="279" r:id="rId30"/>
    <p:sldId id="280" r:id="rId31"/>
    <p:sldId id="281" r:id="rId32"/>
    <p:sldId id="283" r:id="rId33"/>
    <p:sldId id="285" r:id="rId34"/>
    <p:sldId id="284" r:id="rId35"/>
    <p:sldId id="286" r:id="rId36"/>
    <p:sldId id="287" r:id="rId37"/>
    <p:sldId id="288" r:id="rId38"/>
    <p:sldId id="274" r:id="rId39"/>
    <p:sldId id="290" r:id="rId40"/>
    <p:sldId id="291" r:id="rId41"/>
    <p:sldId id="295" r:id="rId42"/>
    <p:sldId id="352" r:id="rId43"/>
    <p:sldId id="292" r:id="rId44"/>
    <p:sldId id="296" r:id="rId45"/>
    <p:sldId id="293" r:id="rId46"/>
    <p:sldId id="294" r:id="rId47"/>
    <p:sldId id="297" r:id="rId48"/>
    <p:sldId id="304" r:id="rId49"/>
    <p:sldId id="330" r:id="rId50"/>
    <p:sldId id="298" r:id="rId51"/>
    <p:sldId id="299" r:id="rId52"/>
    <p:sldId id="302" r:id="rId53"/>
    <p:sldId id="303" r:id="rId54"/>
    <p:sldId id="300" r:id="rId55"/>
    <p:sldId id="308" r:id="rId56"/>
    <p:sldId id="306" r:id="rId57"/>
    <p:sldId id="305" r:id="rId58"/>
    <p:sldId id="307" r:id="rId59"/>
    <p:sldId id="309" r:id="rId60"/>
    <p:sldId id="337" r:id="rId61"/>
    <p:sldId id="338" r:id="rId62"/>
    <p:sldId id="339" r:id="rId63"/>
    <p:sldId id="340" r:id="rId6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charset="0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charset="0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charset="0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charset="0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charset="0"/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0000FF"/>
    <a:srgbClr val="FF00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198" cy="7619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slide" Target="slides/slide44.xml"/><Relationship Id="rId55" Type="http://schemas.openxmlformats.org/officeDocument/2006/relationships/slide" Target="slides/slide49.xml"/><Relationship Id="rId63" Type="http://schemas.openxmlformats.org/officeDocument/2006/relationships/slide" Target="slides/slide57.xml"/><Relationship Id="rId68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slide" Target="slides/slide47.xml"/><Relationship Id="rId58" Type="http://schemas.openxmlformats.org/officeDocument/2006/relationships/slide" Target="slides/slide52.xml"/><Relationship Id="rId66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Relationship Id="rId57" Type="http://schemas.openxmlformats.org/officeDocument/2006/relationships/slide" Target="slides/slide51.xml"/><Relationship Id="rId61" Type="http://schemas.openxmlformats.org/officeDocument/2006/relationships/slide" Target="slides/slide55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slide" Target="slides/slide46.xml"/><Relationship Id="rId60" Type="http://schemas.openxmlformats.org/officeDocument/2006/relationships/slide" Target="slides/slide54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56" Type="http://schemas.openxmlformats.org/officeDocument/2006/relationships/slide" Target="slides/slide50.xml"/><Relationship Id="rId64" Type="http://schemas.openxmlformats.org/officeDocument/2006/relationships/slide" Target="slides/slide58.xml"/><Relationship Id="rId8" Type="http://schemas.openxmlformats.org/officeDocument/2006/relationships/slide" Target="slides/slide2.xml"/><Relationship Id="rId51" Type="http://schemas.openxmlformats.org/officeDocument/2006/relationships/slide" Target="slides/slide4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59" Type="http://schemas.openxmlformats.org/officeDocument/2006/relationships/slide" Target="slides/slide53.xml"/><Relationship Id="rId67" Type="http://schemas.openxmlformats.org/officeDocument/2006/relationships/theme" Target="theme/theme1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slide" Target="slides/slide48.xml"/><Relationship Id="rId62" Type="http://schemas.openxmlformats.org/officeDocument/2006/relationships/slide" Target="slides/slide5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3.png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3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320440-388C-43AC-B058-94EFC36366C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242379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E506C-C8BA-477C-9CC0-615CDA550DD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423089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E37B9-D1D2-422C-9954-0A455A656BB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2994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7C35D-F44C-473C-BF5F-DC26BCC7C6D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72775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/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9" t="12558" r="-10663" b="70840"/>
          <a:stretch>
            <a:fillRect/>
          </a:stretch>
        </p:blipFill>
        <p:spPr bwMode="auto">
          <a:xfrm>
            <a:off x="1674813" y="182563"/>
            <a:ext cx="74691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5"/>
          <p:cNvGrpSpPr>
            <a:grpSpLocks/>
          </p:cNvGrpSpPr>
          <p:nvPr userDrawn="1"/>
        </p:nvGrpSpPr>
        <p:grpSpPr bwMode="auto">
          <a:xfrm>
            <a:off x="239713" y="215900"/>
            <a:ext cx="1196975" cy="709613"/>
            <a:chOff x="319833" y="6005359"/>
            <a:chExt cx="1770997" cy="707302"/>
          </a:xfrm>
        </p:grpSpPr>
        <p:pic>
          <p:nvPicPr>
            <p:cNvPr id="5" name="Picture 18" descr="D:\Documents\Pictures\畅言logo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33" y="6005359"/>
              <a:ext cx="567581" cy="4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7"/>
            <p:cNvSpPr txBox="1">
              <a:spLocks noChangeArrowheads="1"/>
            </p:cNvSpPr>
            <p:nvPr/>
          </p:nvSpPr>
          <p:spPr bwMode="auto">
            <a:xfrm>
              <a:off x="864755" y="6068652"/>
              <a:ext cx="1226075" cy="64400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畅言教育</a:t>
              </a:r>
            </a:p>
          </p:txBody>
        </p:sp>
      </p:grpSp>
      <p:pic>
        <p:nvPicPr>
          <p:cNvPr id="7" name="图片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238" y="252413"/>
            <a:ext cx="393700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75878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25314E-26EA-4BA0-BDB3-82819C0A5BC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516276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C46B58-454D-4FFD-A5CC-1DEE971CCCC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64204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E81B67-C3A3-4E35-ADA8-C0B577CFCF0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97956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A2381E-BF72-4451-B962-23044B95510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711610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9CABB4-E065-4FEB-B9DF-75310039C1A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411895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89BBF-78E4-4F0C-AC2A-FCF7851DDE7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38420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6520C5-38D9-4EDE-A2AC-1AC5452D3F5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481054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698FB2-E127-43EE-B36A-1C51A7CC062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073407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746CC-0A17-435A-8144-7A6C4008E4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888718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14DD20-A93D-4011-A616-8D9101867E5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93046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0EBFA9-354F-4471-AE82-E1324C19555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283605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98661-1323-465F-878D-DD5B076C533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987326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65C7F3-0753-4B3A-A49C-75E0D8DC7CE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137122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9" t="12558" r="-10663" b="70840"/>
          <a:stretch>
            <a:fillRect/>
          </a:stretch>
        </p:blipFill>
        <p:spPr bwMode="auto">
          <a:xfrm>
            <a:off x="1674813" y="182563"/>
            <a:ext cx="74691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5"/>
          <p:cNvGrpSpPr>
            <a:grpSpLocks/>
          </p:cNvGrpSpPr>
          <p:nvPr userDrawn="1"/>
        </p:nvGrpSpPr>
        <p:grpSpPr bwMode="auto">
          <a:xfrm>
            <a:off x="239713" y="215900"/>
            <a:ext cx="1196975" cy="709613"/>
            <a:chOff x="319833" y="6005359"/>
            <a:chExt cx="1770997" cy="707302"/>
          </a:xfrm>
        </p:grpSpPr>
        <p:pic>
          <p:nvPicPr>
            <p:cNvPr id="5" name="Picture 18" descr="D:\Documents\Pictures\畅言logo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33" y="6005359"/>
              <a:ext cx="567581" cy="4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7"/>
            <p:cNvSpPr txBox="1">
              <a:spLocks noChangeArrowheads="1"/>
            </p:cNvSpPr>
            <p:nvPr/>
          </p:nvSpPr>
          <p:spPr bwMode="auto">
            <a:xfrm>
              <a:off x="864755" y="6068652"/>
              <a:ext cx="1226075" cy="64400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畅言教育</a:t>
              </a:r>
            </a:p>
          </p:txBody>
        </p:sp>
      </p:grpSp>
      <p:pic>
        <p:nvPicPr>
          <p:cNvPr id="7" name="图片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238" y="252413"/>
            <a:ext cx="393700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183187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5721A7-2844-4DB9-B061-5F4169AD548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47199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504019-FA25-4E64-A0C7-1BE0396A82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00619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743466-D0D2-4654-927E-3D62799CF63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60196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E628F8-0B65-4772-8096-EAD792528F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8688144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21E57E-0270-4A97-A5DB-E371F54252C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02636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D8F8B5-0074-489E-9BEB-911F18FE9FA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676853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BC9859-2891-4861-BD00-D658BEC1B88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111349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BE5472-E498-4BA6-B877-C4FB6CF1AA7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2258391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CCFBF7-33EB-4AF1-A407-2A02C1000EE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487190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1CE31-E8CD-4E49-8203-D1423280647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7155276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C6D8A2-696E-48C9-BC72-16312E38C2F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8598541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CBBF9-3736-4F30-92AE-15449C1E024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591923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48F17-FF1F-475F-9BD7-89451A3F0DB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461006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9" t="12558" r="-10663" b="70840"/>
          <a:stretch>
            <a:fillRect/>
          </a:stretch>
        </p:blipFill>
        <p:spPr bwMode="auto">
          <a:xfrm>
            <a:off x="1674813" y="182563"/>
            <a:ext cx="74691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5"/>
          <p:cNvGrpSpPr>
            <a:grpSpLocks/>
          </p:cNvGrpSpPr>
          <p:nvPr userDrawn="1"/>
        </p:nvGrpSpPr>
        <p:grpSpPr bwMode="auto">
          <a:xfrm>
            <a:off x="239713" y="215900"/>
            <a:ext cx="1196975" cy="709613"/>
            <a:chOff x="319833" y="6005359"/>
            <a:chExt cx="1770997" cy="707302"/>
          </a:xfrm>
        </p:grpSpPr>
        <p:pic>
          <p:nvPicPr>
            <p:cNvPr id="5" name="Picture 18" descr="D:\Documents\Pictures\畅言logo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33" y="6005359"/>
              <a:ext cx="567581" cy="4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7"/>
            <p:cNvSpPr txBox="1">
              <a:spLocks noChangeArrowheads="1"/>
            </p:cNvSpPr>
            <p:nvPr/>
          </p:nvSpPr>
          <p:spPr bwMode="auto">
            <a:xfrm>
              <a:off x="864755" y="6068652"/>
              <a:ext cx="1226075" cy="64400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畅言教育</a:t>
              </a:r>
            </a:p>
          </p:txBody>
        </p:sp>
      </p:grpSp>
      <p:pic>
        <p:nvPicPr>
          <p:cNvPr id="7" name="图片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238" y="252413"/>
            <a:ext cx="393700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4233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2A1A6-C00A-440C-8F21-45EF340CE2B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5131631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FD7C7D-E2E2-4FF4-8576-BA7195831F2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339935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0BE8CB-E1A2-41F6-8801-B36DF1B3ACB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3295862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90B39B-5DB6-4F5A-B711-AD6726D4DA6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490223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1DDDC-ABED-4EBC-A757-7A96D4408C0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584294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42901-5D16-4E13-A8EF-31F425EC2CD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1562958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C397DE-B0F4-4567-B1D4-632149DC7A0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9700176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969703-B180-438B-AA52-8186EA438FD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77423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60DF47-476D-401C-A527-B494327E800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365099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3C29F6-3CB1-4501-9E20-AB92A7BB4E4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551838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C1D4D2-A250-4650-B268-8CE4028CBD6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2522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7DB613-F506-4430-9E61-31A48A4B35C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0889357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0B79B-35EF-4AFA-94D4-01D93A98B2B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297414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E9A2A8-4F39-419F-BA2F-60E3AB6A7CC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4473434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9" t="12558" r="-10663" b="70840"/>
          <a:stretch>
            <a:fillRect/>
          </a:stretch>
        </p:blipFill>
        <p:spPr bwMode="auto">
          <a:xfrm>
            <a:off x="1674813" y="182563"/>
            <a:ext cx="74691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5"/>
          <p:cNvGrpSpPr>
            <a:grpSpLocks/>
          </p:cNvGrpSpPr>
          <p:nvPr userDrawn="1"/>
        </p:nvGrpSpPr>
        <p:grpSpPr bwMode="auto">
          <a:xfrm>
            <a:off x="239713" y="215900"/>
            <a:ext cx="1196975" cy="709613"/>
            <a:chOff x="319833" y="6005359"/>
            <a:chExt cx="1770997" cy="707302"/>
          </a:xfrm>
        </p:grpSpPr>
        <p:pic>
          <p:nvPicPr>
            <p:cNvPr id="5" name="Picture 18" descr="D:\Documents\Pictures\畅言logo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33" y="6005359"/>
              <a:ext cx="567581" cy="4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7"/>
            <p:cNvSpPr txBox="1">
              <a:spLocks noChangeArrowheads="1"/>
            </p:cNvSpPr>
            <p:nvPr/>
          </p:nvSpPr>
          <p:spPr bwMode="auto">
            <a:xfrm>
              <a:off x="864755" y="6068652"/>
              <a:ext cx="1226075" cy="64400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畅言教育</a:t>
              </a:r>
            </a:p>
          </p:txBody>
        </p:sp>
      </p:grpSp>
      <p:pic>
        <p:nvPicPr>
          <p:cNvPr id="7" name="图片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238" y="252413"/>
            <a:ext cx="393700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443777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64F70-5025-4519-9F5D-D9E4AA78088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76566605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D9C0A1-79B3-4056-A845-48049D288E90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562224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6DA34D0-D898-4C81-AD49-6228C864899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1649897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E1C681-457D-4CD3-BF4C-378DF374CCC6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316261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2375CB-9AD6-489D-9217-EFEFC5CB7072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980799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B5AC79-5FDD-4A23-A06A-76B1923517D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2691912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419B69-C3D3-4F61-A2DD-593CB9AED8F9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2660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D2370E-6B8D-4966-B6FF-BD16E4A3385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9905826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A3C575-169C-4F59-9081-E1BB4EA1AB4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3114114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D61799-9B18-4FAC-A805-3E4FB7F45F9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299644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A7A7A7-1E0B-4D2B-8374-0E9BD81711B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4592009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2E1BC8-FB54-427E-87DF-58A5C82FBC3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6523649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63EC3-C558-42FA-A39C-91523A7F027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3261322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039F1E-2D49-40FA-B89C-563176B7F78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28927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E2E4B7-8EF0-4828-9FEA-EA0B6D120DF9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89595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9C81DC-7C62-4582-9C3A-0E2A2EA7BA1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69294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DC797-1406-4BE3-87D1-40ED4833B1FE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05555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55AA8-597D-4690-8FD1-0CB3937C51D4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003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AE912-CCA5-41FF-9F76-D5C05E12B55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3093700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0C9239-76F2-4792-9CA6-CAFB60D2B4CB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477321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FA5188-F3D8-4D07-9DBA-75E1A4898F5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389221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87766C-135B-4A3D-839B-98C00B7FFCE7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1349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B8A72B-8A3C-4854-B01D-FF53E4CF4891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59280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5BD1FD-5A5E-4817-B9C8-06CE6DC791D6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401037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EBB869-59BB-4EDC-96A5-D6C3C33F4F00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739524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E21315-ECD9-44E0-B4E9-F7234F54A16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42098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4"/>
          <p:cNvSpPr>
            <a:spLocks noChangeArrowheads="1"/>
          </p:cNvSpPr>
          <p:nvPr userDrawn="1"/>
        </p:nvSpPr>
        <p:spPr bwMode="auto">
          <a:xfrm>
            <a:off x="0" y="171612"/>
            <a:ext cx="9144000" cy="521785"/>
          </a:xfrm>
          <a:prstGeom prst="rect">
            <a:avLst/>
          </a:prstGeom>
          <a:gradFill flip="none" rotWithShape="1">
            <a:gsLst>
              <a:gs pos="917">
                <a:schemeClr val="bg1"/>
              </a:gs>
              <a:gs pos="37000">
                <a:srgbClr val="E6FBFE">
                  <a:alpha val="80000"/>
                </a:srgbClr>
              </a:gs>
              <a:gs pos="100000">
                <a:srgbClr val="57D2E3"/>
              </a:gs>
            </a:gsLst>
            <a:lin ang="10800000" scaled="1"/>
            <a:tileRect/>
          </a:gradFill>
          <a:ln>
            <a:noFill/>
          </a:ln>
          <a:effectLst>
            <a:reflection blurRad="6350" stA="50000" endA="300" endPos="55000" dir="5400000" sy="-100000" algn="bl" rotWithShape="0"/>
          </a:effectLst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endParaRPr lang="zh-CN" altLang="en-US" smtClean="0">
              <a:solidFill>
                <a:srgbClr val="000000"/>
              </a:solidFill>
            </a:endParaRPr>
          </a:p>
        </p:txBody>
      </p:sp>
      <p:pic>
        <p:nvPicPr>
          <p:cNvPr id="3" name="图片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69" t="12558" r="-10663" b="70840"/>
          <a:stretch>
            <a:fillRect/>
          </a:stretch>
        </p:blipFill>
        <p:spPr bwMode="auto">
          <a:xfrm>
            <a:off x="1674813" y="182563"/>
            <a:ext cx="7469187" cy="509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组合 5"/>
          <p:cNvGrpSpPr>
            <a:grpSpLocks/>
          </p:cNvGrpSpPr>
          <p:nvPr userDrawn="1"/>
        </p:nvGrpSpPr>
        <p:grpSpPr bwMode="auto">
          <a:xfrm>
            <a:off x="239713" y="215900"/>
            <a:ext cx="1196975" cy="709613"/>
            <a:chOff x="319833" y="6005359"/>
            <a:chExt cx="1770997" cy="707302"/>
          </a:xfrm>
        </p:grpSpPr>
        <p:pic>
          <p:nvPicPr>
            <p:cNvPr id="5" name="Picture 18" descr="D:\Documents\Pictures\畅言logo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9833" y="6005359"/>
              <a:ext cx="567581" cy="4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7"/>
            <p:cNvSpPr txBox="1">
              <a:spLocks noChangeArrowheads="1"/>
            </p:cNvSpPr>
            <p:nvPr/>
          </p:nvSpPr>
          <p:spPr bwMode="auto">
            <a:xfrm>
              <a:off x="864755" y="6068652"/>
              <a:ext cx="1226075" cy="64400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buFont typeface="Arial" panose="020B0604020202020204" pitchFamily="34" charset="0"/>
                <a:buNone/>
                <a:defRPr/>
              </a:pPr>
              <a:r>
                <a:rPr lang="zh-CN" altLang="en-US" dirty="0" smtClean="0">
                  <a:solidFill>
                    <a:srgbClr val="000000">
                      <a:lumMod val="85000"/>
                      <a:lumOff val="15000"/>
                    </a:srgb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畅言教育</a:t>
              </a:r>
            </a:p>
          </p:txBody>
        </p:sp>
      </p:grpSp>
      <p:pic>
        <p:nvPicPr>
          <p:cNvPr id="7" name="图片 2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4238" y="252413"/>
            <a:ext cx="393700" cy="36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08122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ED9509-9D61-48DB-BD84-D1B0ACBBC63C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41782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76AFE8-EA59-4DDC-9A96-C4FBDA3EFB3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43308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9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8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0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5.xml"/><Relationship Id="rId7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4.xml"/><Relationship Id="rId2" Type="http://schemas.openxmlformats.org/officeDocument/2006/relationships/slideLayout" Target="../slideLayouts/slideLayout54.xml"/><Relationship Id="rId1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8.xml"/><Relationship Id="rId11" Type="http://schemas.openxmlformats.org/officeDocument/2006/relationships/slideLayout" Target="../slideLayouts/slideLayout63.xml"/><Relationship Id="rId5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62.xml"/><Relationship Id="rId4" Type="http://schemas.openxmlformats.org/officeDocument/2006/relationships/slideLayout" Target="../slideLayouts/slideLayout56.xml"/><Relationship Id="rId9" Type="http://schemas.openxmlformats.org/officeDocument/2006/relationships/slideLayout" Target="../slideLayouts/slideLayout61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2" Type="http://schemas.openxmlformats.org/officeDocument/2006/relationships/slideLayout" Target="../slideLayouts/slideLayout66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400"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400"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 b="0">
                <a:latin typeface="Arial" pitchFamily="34" charset="0"/>
              </a:defRPr>
            </a:lvl1pPr>
          </a:lstStyle>
          <a:p>
            <a:pPr>
              <a:defRPr/>
            </a:pPr>
            <a:fld id="{DCB2C103-1E20-4F9B-9181-75C07E87D76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  <p:sldLayoutId id="2147483967" r:id="rId4"/>
    <p:sldLayoutId id="2147483968" r:id="rId5"/>
    <p:sldLayoutId id="2147483969" r:id="rId6"/>
    <p:sldLayoutId id="2147483970" r:id="rId7"/>
    <p:sldLayoutId id="2147483971" r:id="rId8"/>
    <p:sldLayoutId id="2147483972" r:id="rId9"/>
    <p:sldLayoutId id="2147483973" r:id="rId10"/>
    <p:sldLayoutId id="2147483974" r:id="rId11"/>
    <p:sldLayoutId id="2147483975" r:id="rId12"/>
    <p:sldLayoutId id="2147484024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A3C314BF-00FD-44D0-9F13-0EC91570FDB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86" r:id="rId11"/>
    <p:sldLayoutId id="2147483987" r:id="rId12"/>
    <p:sldLayoutId id="214748402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1F6B2F4C-ADAD-4B14-A59F-B121B86B976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  <p:sldLayoutId id="2147483999" r:id="rId12"/>
    <p:sldLayoutId id="2147484026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D50AE0B5-D368-41DC-B144-4EC23B6D24D8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  <p:sldLayoutId id="2147484011" r:id="rId12"/>
    <p:sldLayoutId id="214748402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 b="0">
                <a:solidFill>
                  <a:srgbClr val="000000"/>
                </a:solidFill>
                <a:latin typeface="Arial" pitchFamily="34" charset="0"/>
              </a:defRPr>
            </a:lvl1pPr>
          </a:lstStyle>
          <a:p>
            <a:pPr>
              <a:defRPr/>
            </a:pPr>
            <a:fld id="{616FA84C-FF71-4D1D-826B-820B8C82514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  <p:sldLayoutId id="2147484023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400"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400" b="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400" b="0">
                <a:latin typeface="Arial" pitchFamily="34" charset="0"/>
              </a:defRPr>
            </a:lvl1pPr>
          </a:lstStyle>
          <a:p>
            <a:pPr>
              <a:defRPr/>
            </a:pPr>
            <a:fld id="{B79B5708-A851-4C41-9063-E87FE3614C4F}" type="slidenum">
              <a:rPr lang="zh-CN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5486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9" r:id="rId1"/>
    <p:sldLayoutId id="2147484030" r:id="rId2"/>
    <p:sldLayoutId id="2147484031" r:id="rId3"/>
    <p:sldLayoutId id="2147484032" r:id="rId4"/>
    <p:sldLayoutId id="2147484033" r:id="rId5"/>
    <p:sldLayoutId id="2147484034" r:id="rId6"/>
    <p:sldLayoutId id="2147484035" r:id="rId7"/>
    <p:sldLayoutId id="2147484036" r:id="rId8"/>
    <p:sldLayoutId id="2147484037" r:id="rId9"/>
    <p:sldLayoutId id="2147484038" r:id="rId10"/>
    <p:sldLayoutId id="2147484039" r:id="rId11"/>
    <p:sldLayoutId id="2147484040" r:id="rId12"/>
    <p:sldLayoutId id="214748404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0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6725" y="14288"/>
            <a:ext cx="7772400" cy="1470025"/>
          </a:xfrm>
        </p:spPr>
        <p:txBody>
          <a:bodyPr/>
          <a:lstStyle/>
          <a:p>
            <a:pPr eaLnBrk="1" hangingPunct="1"/>
            <a:r>
              <a:rPr lang="en-US" altLang="zh-CN" b="1" smtClean="0"/>
              <a:t>《</a:t>
            </a:r>
            <a:r>
              <a:rPr lang="zh-CN" altLang="en-US" b="1" smtClean="0"/>
              <a:t>论语</a:t>
            </a:r>
            <a:r>
              <a:rPr lang="en-US" altLang="zh-CN" b="1" smtClean="0"/>
              <a:t>》</a:t>
            </a:r>
            <a:r>
              <a:rPr lang="zh-CN" altLang="en-US" b="1" smtClean="0"/>
              <a:t>十二章</a:t>
            </a: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4191000" y="4343400"/>
            <a:ext cx="17272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pic>
        <p:nvPicPr>
          <p:cNvPr id="4" name="Picture 3" descr="曲阜孔庙大成殿孔子像"/>
          <p:cNvPicPr>
            <a:picLocks noChangeAspect="1" noChangeArrowheads="1"/>
          </p:cNvPicPr>
          <p:nvPr/>
        </p:nvPicPr>
        <p:blipFill>
          <a:blip r:embed="rId3"/>
          <a:srcRect t="11806"/>
          <a:stretch>
            <a:fillRect/>
          </a:stretch>
        </p:blipFill>
        <p:spPr bwMode="auto">
          <a:xfrm>
            <a:off x="2514653" y="1255068"/>
            <a:ext cx="3676527" cy="43806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8197" name="TextBox 1"/>
          <p:cNvSpPr txBox="1">
            <a:spLocks noChangeArrowheads="1"/>
          </p:cNvSpPr>
          <p:nvPr/>
        </p:nvSpPr>
        <p:spPr bwMode="auto">
          <a:xfrm>
            <a:off x="2614613" y="5562600"/>
            <a:ext cx="34290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FF0000"/>
                </a:solidFill>
              </a:rPr>
              <a:t>孔子</a:t>
            </a:r>
            <a:r>
              <a:rPr lang="en-US" altLang="zh-CN" sz="3600">
                <a:solidFill>
                  <a:srgbClr val="FF0000"/>
                </a:solidFill>
              </a:rPr>
              <a:t>Confucius       </a:t>
            </a:r>
            <a:r>
              <a:rPr lang="en-US" altLang="zh-CN" sz="3600"/>
              <a:t>[kən'fjuːʃəs]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释词解句</a:t>
            </a:r>
            <a:endParaRPr lang="zh-CN" altLang="zh-CN" sz="3600" b="1" smtClean="0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5638800"/>
          </a:xfrm>
        </p:spPr>
        <p:txBody>
          <a:bodyPr/>
          <a:lstStyle/>
          <a:p>
            <a:pPr eaLnBrk="1" hangingPunct="1">
              <a:lnSpc>
                <a:spcPct val="300000"/>
              </a:lnSpc>
              <a:spcBef>
                <a:spcPct val="0"/>
              </a:spcBef>
            </a:pPr>
            <a:r>
              <a:rPr lang="zh-CN" altLang="zh-CN" b="1" smtClean="0">
                <a:latin typeface="宋体" pitchFamily="2" charset="-122"/>
              </a:rPr>
              <a:t>曾子曰：“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吾</a:t>
            </a:r>
            <a:r>
              <a:rPr lang="zh-CN" altLang="zh-CN" b="1" smtClean="0">
                <a:latin typeface="宋体" pitchFamily="2" charset="-122"/>
              </a:rPr>
              <a:t>  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日</a:t>
            </a:r>
            <a:r>
              <a:rPr lang="zh-CN" altLang="zh-CN" b="1" smtClean="0">
                <a:latin typeface="宋体" pitchFamily="2" charset="-122"/>
              </a:rPr>
              <a:t>   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三</a:t>
            </a:r>
            <a:r>
              <a:rPr lang="zh-CN" altLang="zh-CN" b="1" smtClean="0">
                <a:latin typeface="宋体" pitchFamily="2" charset="-122"/>
              </a:rPr>
              <a:t>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省</a:t>
            </a:r>
            <a:r>
              <a:rPr lang="zh-CN" altLang="zh-CN" b="1" smtClean="0">
                <a:latin typeface="宋体" pitchFamily="2" charset="-122"/>
              </a:rPr>
              <a:t>吾身：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为</a:t>
            </a:r>
            <a:r>
              <a:rPr lang="zh-CN" altLang="zh-CN" b="1" smtClean="0">
                <a:latin typeface="宋体" pitchFamily="2" charset="-122"/>
              </a:rPr>
              <a:t>人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谋</a:t>
            </a:r>
            <a:r>
              <a:rPr lang="zh-CN" altLang="zh-CN" b="1" smtClean="0">
                <a:latin typeface="宋体" pitchFamily="2" charset="-122"/>
              </a:rPr>
              <a:t> 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zh-CN" b="1" smtClean="0">
                <a:latin typeface="宋体" pitchFamily="2" charset="-122"/>
              </a:rPr>
              <a:t>不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忠</a:t>
            </a:r>
            <a:r>
              <a:rPr lang="zh-CN" altLang="zh-CN" b="1" smtClean="0">
                <a:latin typeface="宋体" pitchFamily="2" charset="-122"/>
              </a:rPr>
              <a:t>乎？与朋友交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zh-CN" b="1" smtClean="0">
                <a:latin typeface="宋体" pitchFamily="2" charset="-122"/>
              </a:rPr>
              <a:t>不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信</a:t>
            </a:r>
            <a:r>
              <a:rPr lang="zh-CN" altLang="zh-CN" b="1" smtClean="0">
                <a:latin typeface="宋体" pitchFamily="2" charset="-122"/>
              </a:rPr>
              <a:t>乎？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传</a:t>
            </a:r>
            <a:r>
              <a:rPr lang="zh-CN" altLang="zh-CN" b="1" smtClean="0">
                <a:latin typeface="宋体" pitchFamily="2" charset="-122"/>
              </a:rPr>
              <a:t>      不习乎？”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2819400" y="1295400"/>
            <a:ext cx="167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我</a:t>
            </a:r>
          </a:p>
        </p:txBody>
      </p:sp>
      <p:sp>
        <p:nvSpPr>
          <p:cNvPr id="14341" name="Text Box 5"/>
          <p:cNvSpPr txBox="1">
            <a:spLocks noChangeArrowheads="1"/>
          </p:cNvSpPr>
          <p:nvPr/>
        </p:nvSpPr>
        <p:spPr bwMode="auto">
          <a:xfrm>
            <a:off x="3505200" y="914400"/>
            <a:ext cx="25146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     每天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名词作状语</a:t>
            </a:r>
          </a:p>
        </p:txBody>
      </p:sp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5715000" y="1219200"/>
            <a:ext cx="167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多次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6629400" y="1157288"/>
            <a:ext cx="2514600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</a:rPr>
              <a:t>反省，自我检查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838200" y="2743200"/>
            <a:ext cx="167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替</a:t>
            </a: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1371600" y="2482850"/>
            <a:ext cx="167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谋划事情</a:t>
            </a: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2895600" y="2743200"/>
            <a:ext cx="167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转折</a:t>
            </a: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6553200" y="2743200"/>
            <a:ext cx="167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转折</a:t>
            </a:r>
          </a:p>
        </p:txBody>
      </p:sp>
      <p:sp>
        <p:nvSpPr>
          <p:cNvPr id="14348" name="Text Box 12"/>
          <p:cNvSpPr txBox="1">
            <a:spLocks noChangeArrowheads="1"/>
          </p:cNvSpPr>
          <p:nvPr/>
        </p:nvSpPr>
        <p:spPr bwMode="auto">
          <a:xfrm>
            <a:off x="7772400" y="2743200"/>
            <a:ext cx="99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诚信</a:t>
            </a:r>
          </a:p>
        </p:txBody>
      </p:sp>
      <p:sp>
        <p:nvSpPr>
          <p:cNvPr id="14349" name="Text Box 13"/>
          <p:cNvSpPr txBox="1">
            <a:spLocks noChangeArrowheads="1"/>
          </p:cNvSpPr>
          <p:nvPr/>
        </p:nvSpPr>
        <p:spPr bwMode="auto">
          <a:xfrm>
            <a:off x="1524000" y="3886200"/>
            <a:ext cx="3429000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传授，指老师传授的知识。动词作名词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879850" y="2355850"/>
            <a:ext cx="14541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</a:rPr>
              <a:t>竭尽自己的心力</a:t>
            </a:r>
          </a:p>
        </p:txBody>
      </p:sp>
      <p:sp>
        <p:nvSpPr>
          <p:cNvPr id="3" name="圆角矩形标注 2"/>
          <p:cNvSpPr>
            <a:spLocks noChangeArrowheads="1"/>
          </p:cNvSpPr>
          <p:nvPr/>
        </p:nvSpPr>
        <p:spPr bwMode="auto">
          <a:xfrm>
            <a:off x="242888" y="90488"/>
            <a:ext cx="2552700" cy="1066800"/>
          </a:xfrm>
          <a:prstGeom prst="wedgeRoundRectCallout">
            <a:avLst>
              <a:gd name="adj1" fmla="val -12912"/>
              <a:gd name="adj2" fmla="val 118546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/>
              <a:t>曾子：姓曾，名参，字子舆，春秋末期鲁国人，孔子的弟子。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 autoUpdateAnimBg="0"/>
      <p:bldP spid="14340" grpId="0" autoUpdateAnimBg="0"/>
      <p:bldP spid="14341" grpId="0" autoUpdateAnimBg="0"/>
      <p:bldP spid="14342" grpId="0" autoUpdateAnimBg="0"/>
      <p:bldP spid="14343" grpId="0" autoUpdateAnimBg="0"/>
      <p:bldP spid="14344" grpId="0" autoUpdateAnimBg="0"/>
      <p:bldP spid="14345" grpId="0" autoUpdateAnimBg="0"/>
      <p:bldP spid="14346" grpId="0" autoUpdateAnimBg="0"/>
      <p:bldP spid="14347" grpId="0" autoUpdateAnimBg="0"/>
      <p:bldP spid="14348" grpId="0" autoUpdateAnimBg="0"/>
      <p:bldP spid="14349" grpId="0" autoUpdateAnimBg="0"/>
      <p:bldP spid="2" grpId="0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翻译文句</a:t>
            </a:r>
            <a:endParaRPr lang="zh-CN" altLang="zh-CN" sz="3600" b="1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3200400"/>
          </a:xfrm>
        </p:spPr>
        <p:txBody>
          <a:bodyPr/>
          <a:lstStyle/>
          <a:p>
            <a:pPr eaLnBrk="1" hangingPunct="1"/>
            <a:r>
              <a:rPr lang="zh-CN" altLang="zh-CN" b="1" smtClean="0">
                <a:latin typeface="宋体" pitchFamily="2" charset="-122"/>
              </a:rPr>
              <a:t>曾子曰：“吾日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三省吾身：为人谋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而不忠乎？与朋友交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而不信乎？传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不习乎？”</a:t>
            </a:r>
          </a:p>
          <a:p>
            <a:pPr eaLnBrk="1" hangingPunct="1"/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曾子说：“我每天多次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进行自我检查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：替别人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谋划事情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是不是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竭尽自己的心力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了呢？和朋友交往是不是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诚信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呢？老师传授的知识是不是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温习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了呢？”</a:t>
            </a:r>
            <a:r>
              <a:rPr lang="zh-CN" altLang="zh-CN" b="1" smtClean="0">
                <a:latin typeface="宋体" pitchFamily="2" charset="-122"/>
              </a:rPr>
              <a:t> </a:t>
            </a:r>
          </a:p>
        </p:txBody>
      </p:sp>
      <p:sp>
        <p:nvSpPr>
          <p:cNvPr id="2" name="圆角矩形标注 1"/>
          <p:cNvSpPr>
            <a:spLocks noChangeArrowheads="1"/>
          </p:cNvSpPr>
          <p:nvPr/>
        </p:nvSpPr>
        <p:spPr bwMode="auto">
          <a:xfrm>
            <a:off x="381000" y="5334000"/>
            <a:ext cx="2514600" cy="762000"/>
          </a:xfrm>
          <a:prstGeom prst="wedgeRoundRectCallout">
            <a:avLst>
              <a:gd name="adj1" fmla="val 77634"/>
              <a:gd name="adj2" fmla="val -167505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FF"/>
                </a:solidFill>
              </a:rPr>
              <a:t>本章强调治学的人要重视品格修养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autoUpdateAnimBg="0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合作探究</a:t>
            </a:r>
            <a:endParaRPr lang="zh-CN" altLang="zh-CN" sz="3600" b="1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16002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zh-CN" b="1" dirty="0" smtClean="0">
                <a:latin typeface="宋体" pitchFamily="2" charset="-122"/>
              </a:rPr>
              <a:t>曾子曰：“吾日</a:t>
            </a:r>
            <a:r>
              <a:rPr lang="zh-CN" altLang="zh-CN" b="1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dirty="0" smtClean="0">
                <a:latin typeface="宋体" pitchFamily="2" charset="-122"/>
              </a:rPr>
              <a:t>三省吾身：为人谋</a:t>
            </a:r>
            <a:r>
              <a:rPr lang="zh-CN" altLang="zh-CN" b="1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dirty="0" smtClean="0">
                <a:latin typeface="宋体" pitchFamily="2" charset="-122"/>
              </a:rPr>
              <a:t>而不忠乎？与朋友交</a:t>
            </a:r>
            <a:r>
              <a:rPr lang="zh-CN" altLang="zh-CN" b="1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dirty="0" smtClean="0">
                <a:latin typeface="宋体" pitchFamily="2" charset="-122"/>
              </a:rPr>
              <a:t>而不信乎？传</a:t>
            </a:r>
            <a:r>
              <a:rPr lang="zh-CN" altLang="zh-CN" b="1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dirty="0" smtClean="0">
                <a:latin typeface="宋体" pitchFamily="2" charset="-122"/>
              </a:rPr>
              <a:t>不习乎？”</a:t>
            </a:r>
            <a:endParaRPr lang="en-US" altLang="zh-CN" b="1" dirty="0" smtClean="0">
              <a:latin typeface="宋体" pitchFamily="2" charset="-122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zh-CN" altLang="en-US" b="1" dirty="0">
                <a:solidFill>
                  <a:srgbClr val="FF0000"/>
                </a:solidFill>
                <a:latin typeface="宋体" pitchFamily="2" charset="-122"/>
              </a:rPr>
              <a:t>三</a:t>
            </a: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个问题能否互换位置呢？</a:t>
            </a:r>
            <a:endParaRPr lang="zh-CN" altLang="zh-CN" b="1" dirty="0" smtClean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60388" y="3733800"/>
            <a:ext cx="86106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不能。因为这三个句子针对的对象首先是</a:t>
            </a:r>
            <a:r>
              <a:rPr lang="zh-CN" altLang="en-US" sz="2800">
                <a:solidFill>
                  <a:srgbClr val="FF0000"/>
                </a:solidFill>
              </a:rPr>
              <a:t>“他人”</a:t>
            </a:r>
            <a:r>
              <a:rPr lang="zh-CN" altLang="en-US" sz="2800">
                <a:solidFill>
                  <a:srgbClr val="0000FF"/>
                </a:solidFill>
              </a:rPr>
              <a:t>，接着是</a:t>
            </a:r>
            <a:r>
              <a:rPr lang="zh-CN" altLang="en-US" sz="2800">
                <a:solidFill>
                  <a:srgbClr val="FF0000"/>
                </a:solidFill>
              </a:rPr>
              <a:t>“朋友”</a:t>
            </a:r>
            <a:r>
              <a:rPr lang="zh-CN" altLang="en-US" sz="2800">
                <a:solidFill>
                  <a:srgbClr val="0000FF"/>
                </a:solidFill>
              </a:rPr>
              <a:t>，然后是</a:t>
            </a:r>
            <a:r>
              <a:rPr lang="zh-CN" altLang="en-US" sz="2800">
                <a:solidFill>
                  <a:srgbClr val="FF0000"/>
                </a:solidFill>
              </a:rPr>
              <a:t>“自己”</a:t>
            </a:r>
            <a:r>
              <a:rPr lang="zh-CN" altLang="en-US" sz="2800">
                <a:solidFill>
                  <a:srgbClr val="0000FF"/>
                </a:solidFill>
              </a:rPr>
              <a:t>，体现了一种由疏到亲，由己及人的顺序，更好地体现了曾子先人后己、以天下为己任的高尚精神，互换后就破坏了这个顺序，也不能很好地体现曾子的这种高尚品质。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autoUpdateAnimBg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合作探究</a:t>
            </a:r>
            <a:endParaRPr lang="zh-CN" altLang="zh-CN" sz="3600" b="1" smtClean="0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16002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zh-CN" b="1" dirty="0" smtClean="0">
                <a:latin typeface="宋体" pitchFamily="2" charset="-122"/>
              </a:rPr>
              <a:t>曾子曰：“</a:t>
            </a:r>
            <a:r>
              <a:rPr lang="zh-CN" altLang="zh-CN" b="1" dirty="0" smtClean="0">
                <a:latin typeface="宋体" pitchFamily="2" charset="-122"/>
              </a:rPr>
              <a:t>吾日</a:t>
            </a:r>
            <a:r>
              <a:rPr lang="zh-CN" altLang="zh-CN" b="1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dirty="0" smtClean="0">
                <a:latin typeface="宋体" pitchFamily="2" charset="-122"/>
              </a:rPr>
              <a:t>三省吾身：为人谋</a:t>
            </a:r>
            <a:r>
              <a:rPr lang="zh-CN" altLang="zh-CN" b="1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dirty="0" smtClean="0">
                <a:latin typeface="宋体" pitchFamily="2" charset="-122"/>
              </a:rPr>
              <a:t>而不忠乎？与朋友交</a:t>
            </a:r>
            <a:r>
              <a:rPr lang="zh-CN" altLang="zh-CN" b="1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dirty="0" smtClean="0">
                <a:latin typeface="宋体" pitchFamily="2" charset="-122"/>
              </a:rPr>
              <a:t>而不信乎？传</a:t>
            </a:r>
            <a:r>
              <a:rPr lang="zh-CN" altLang="zh-CN" b="1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dirty="0" smtClean="0">
                <a:latin typeface="宋体" pitchFamily="2" charset="-122"/>
              </a:rPr>
              <a:t>不习乎？”</a:t>
            </a:r>
            <a:endParaRPr lang="en-US" altLang="zh-CN" b="1" dirty="0" smtClean="0">
              <a:latin typeface="宋体" pitchFamily="2" charset="-122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zh-CN" altLang="en-US" b="1" dirty="0" smtClean="0">
                <a:solidFill>
                  <a:srgbClr val="FF0000"/>
                </a:solidFill>
                <a:latin typeface="宋体" pitchFamily="2" charset="-122"/>
              </a:rPr>
              <a:t>今天还有意义吗？</a:t>
            </a:r>
            <a:endParaRPr lang="zh-CN" altLang="zh-CN" b="1" dirty="0" smtClean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60388" y="3352802"/>
            <a:ext cx="861060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 dirty="0" smtClean="0">
                <a:solidFill>
                  <a:srgbClr val="0000FF"/>
                </a:solidFill>
              </a:rPr>
              <a:t>有意义。因为当今社会，对人忠诚、讲究信用、善于学习，依然是指导人们工作、学习、生活的准则。常常进行自我反省，对提高自己的知识水平和文化素养会大有益处。</a:t>
            </a:r>
            <a:endParaRPr lang="zh-CN" altLang="en-US" sz="28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472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 autoUpdateAnimBg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Box 2"/>
          <p:cNvSpPr txBox="1">
            <a:spLocks noChangeArrowheads="1"/>
          </p:cNvSpPr>
          <p:nvPr/>
        </p:nvSpPr>
        <p:spPr bwMode="auto">
          <a:xfrm>
            <a:off x="1393825" y="914400"/>
            <a:ext cx="65278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000"/>
              <a:t> 第三章   为政篇</a:t>
            </a:r>
            <a:endParaRPr lang="en-US" altLang="zh-CN" sz="400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000"/>
              <a:t>       子曰：吾十有五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而志于学，三十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而立，四十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而不惑，五十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而知天命，六十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而耳顺，七十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而从心所欲，不逾矩。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释词解句</a:t>
            </a:r>
            <a:endParaRPr lang="zh-CN" altLang="zh-CN" sz="3600" b="1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eaLnBrk="1" hangingPunct="1">
              <a:lnSpc>
                <a:spcPct val="300000"/>
              </a:lnSpc>
              <a:spcBef>
                <a:spcPct val="0"/>
              </a:spcBef>
            </a:pPr>
            <a:r>
              <a:rPr lang="zh-CN" altLang="zh-CN" b="1" smtClean="0">
                <a:latin typeface="宋体" pitchFamily="2" charset="-122"/>
              </a:rPr>
              <a:t>子曰：“吾十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有</a:t>
            </a:r>
            <a:r>
              <a:rPr lang="zh-CN" altLang="zh-CN" b="1" smtClean="0">
                <a:latin typeface="宋体" pitchFamily="2" charset="-122"/>
              </a:rPr>
              <a:t>五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zh-CN" b="1" smtClean="0">
                <a:latin typeface="宋体" pitchFamily="2" charset="-122"/>
              </a:rPr>
              <a:t>志于学，三十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而立</a:t>
            </a:r>
            <a:r>
              <a:rPr lang="zh-CN" altLang="zh-CN" b="1" smtClean="0">
                <a:latin typeface="宋体" pitchFamily="2" charset="-122"/>
              </a:rPr>
              <a:t>，四十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zh-CN" b="1" smtClean="0">
                <a:latin typeface="宋体" pitchFamily="2" charset="-122"/>
              </a:rPr>
              <a:t>不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惑</a:t>
            </a:r>
            <a:r>
              <a:rPr lang="zh-CN" altLang="zh-CN" b="1" smtClean="0">
                <a:latin typeface="宋体" pitchFamily="2" charset="-122"/>
              </a:rPr>
              <a:t>，五十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zh-CN" b="1" smtClean="0">
                <a:latin typeface="宋体" pitchFamily="2" charset="-122"/>
              </a:rPr>
              <a:t>知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天命</a:t>
            </a:r>
            <a:r>
              <a:rPr lang="zh-CN" altLang="zh-CN" b="1" smtClean="0">
                <a:latin typeface="宋体" pitchFamily="2" charset="-122"/>
              </a:rPr>
              <a:t>，六十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而耳顺</a:t>
            </a:r>
            <a:r>
              <a:rPr lang="zh-CN" altLang="zh-CN" b="1" smtClean="0">
                <a:latin typeface="宋体" pitchFamily="2" charset="-122"/>
              </a:rPr>
              <a:t>，七十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而从</a:t>
            </a:r>
            <a:r>
              <a:rPr lang="zh-CN" altLang="zh-CN" b="1" smtClean="0">
                <a:latin typeface="宋体" pitchFamily="2" charset="-122"/>
              </a:rPr>
              <a:t>心所欲，不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逾</a:t>
            </a:r>
            <a:r>
              <a:rPr lang="zh-CN" altLang="zh-CN" b="1" smtClean="0">
                <a:latin typeface="宋体" pitchFamily="2" charset="-122"/>
              </a:rPr>
              <a:t>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矩</a:t>
            </a:r>
            <a:r>
              <a:rPr lang="zh-CN" altLang="zh-CN" b="1" smtClean="0">
                <a:latin typeface="宋体" pitchFamily="2" charset="-122"/>
              </a:rPr>
              <a:t>。”</a:t>
            </a:r>
            <a:endParaRPr lang="zh-CN" altLang="zh-CN" smtClean="0">
              <a:latin typeface="宋体" pitchFamily="2" charset="-122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752600" y="939800"/>
            <a:ext cx="2897188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同“又”,用在整数和零数之间。</a:t>
            </a:r>
          </a:p>
        </p:txBody>
      </p:sp>
      <p:sp>
        <p:nvSpPr>
          <p:cNvPr id="19461" name="Text Box 5"/>
          <p:cNvSpPr txBox="1">
            <a:spLocks noChangeArrowheads="1"/>
          </p:cNvSpPr>
          <p:nvPr/>
        </p:nvSpPr>
        <p:spPr bwMode="auto">
          <a:xfrm>
            <a:off x="4267200" y="1635125"/>
            <a:ext cx="9144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顺承</a:t>
            </a:r>
          </a:p>
        </p:txBody>
      </p:sp>
      <p:sp>
        <p:nvSpPr>
          <p:cNvPr id="19462" name="Text Box 6"/>
          <p:cNvSpPr txBox="1">
            <a:spLocks noChangeArrowheads="1"/>
          </p:cNvSpPr>
          <p:nvPr/>
        </p:nvSpPr>
        <p:spPr bwMode="auto">
          <a:xfrm>
            <a:off x="6783388" y="1676400"/>
            <a:ext cx="11414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顺承</a:t>
            </a:r>
          </a:p>
        </p:txBody>
      </p:sp>
      <p:sp>
        <p:nvSpPr>
          <p:cNvPr id="19463" name="Text Box 7"/>
          <p:cNvSpPr txBox="1">
            <a:spLocks noChangeArrowheads="1"/>
          </p:cNvSpPr>
          <p:nvPr/>
        </p:nvSpPr>
        <p:spPr bwMode="auto">
          <a:xfrm>
            <a:off x="1066800" y="3124200"/>
            <a:ext cx="167640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顺承</a:t>
            </a:r>
          </a:p>
        </p:txBody>
      </p:sp>
      <p:sp>
        <p:nvSpPr>
          <p:cNvPr id="19464" name="Text Box 8"/>
          <p:cNvSpPr txBox="1">
            <a:spLocks noChangeArrowheads="1"/>
          </p:cNvSpPr>
          <p:nvPr/>
        </p:nvSpPr>
        <p:spPr bwMode="auto">
          <a:xfrm>
            <a:off x="2286000" y="2646363"/>
            <a:ext cx="990600" cy="95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迷惑疑惑</a:t>
            </a:r>
          </a:p>
        </p:txBody>
      </p:sp>
      <p:sp>
        <p:nvSpPr>
          <p:cNvPr id="19465" name="Text Box 9"/>
          <p:cNvSpPr txBox="1">
            <a:spLocks noChangeArrowheads="1"/>
          </p:cNvSpPr>
          <p:nvPr/>
        </p:nvSpPr>
        <p:spPr bwMode="auto">
          <a:xfrm>
            <a:off x="7677150" y="1247775"/>
            <a:ext cx="1409700" cy="10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FF"/>
                </a:solidFill>
              </a:rPr>
              <a:t>立身，指能有所成就。</a:t>
            </a:r>
          </a:p>
        </p:txBody>
      </p:sp>
      <p:sp>
        <p:nvSpPr>
          <p:cNvPr id="19466" name="Text Box 10"/>
          <p:cNvSpPr txBox="1">
            <a:spLocks noChangeArrowheads="1"/>
          </p:cNvSpPr>
          <p:nvPr/>
        </p:nvSpPr>
        <p:spPr bwMode="auto">
          <a:xfrm>
            <a:off x="4267200" y="3200400"/>
            <a:ext cx="167640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顺承</a:t>
            </a:r>
          </a:p>
        </p:txBody>
      </p:sp>
      <p:sp>
        <p:nvSpPr>
          <p:cNvPr id="19467" name="Text Box 11"/>
          <p:cNvSpPr txBox="1">
            <a:spLocks noChangeArrowheads="1"/>
          </p:cNvSpPr>
          <p:nvPr/>
        </p:nvSpPr>
        <p:spPr bwMode="auto">
          <a:xfrm>
            <a:off x="4038600" y="2549525"/>
            <a:ext cx="5105400" cy="708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000">
                <a:solidFill>
                  <a:srgbClr val="0000FF"/>
                </a:solidFill>
              </a:rPr>
              <a:t>上天的意旨，古人认为天是世间万物的主宰。命，命令。即是指不能为人力所支配的事。</a:t>
            </a:r>
          </a:p>
        </p:txBody>
      </p:sp>
      <p:sp>
        <p:nvSpPr>
          <p:cNvPr id="19468" name="Text Box 12"/>
          <p:cNvSpPr txBox="1">
            <a:spLocks noChangeArrowheads="1"/>
          </p:cNvSpPr>
          <p:nvPr/>
        </p:nvSpPr>
        <p:spPr bwMode="auto">
          <a:xfrm>
            <a:off x="7010400" y="3200400"/>
            <a:ext cx="106680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顺承</a:t>
            </a:r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2286000" y="4648200"/>
            <a:ext cx="167640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顺承</a:t>
            </a:r>
          </a:p>
        </p:txBody>
      </p:sp>
      <p:sp>
        <p:nvSpPr>
          <p:cNvPr id="19470" name="Text Box 14"/>
          <p:cNvSpPr txBox="1">
            <a:spLocks noChangeArrowheads="1"/>
          </p:cNvSpPr>
          <p:nvPr/>
        </p:nvSpPr>
        <p:spPr bwMode="auto">
          <a:xfrm>
            <a:off x="4667250" y="4205288"/>
            <a:ext cx="2057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超过，越过</a:t>
            </a:r>
          </a:p>
        </p:txBody>
      </p:sp>
      <p:sp>
        <p:nvSpPr>
          <p:cNvPr id="19471" name="Text Box 15"/>
          <p:cNvSpPr txBox="1">
            <a:spLocks noChangeArrowheads="1"/>
          </p:cNvSpPr>
          <p:nvPr/>
        </p:nvSpPr>
        <p:spPr bwMode="auto">
          <a:xfrm>
            <a:off x="6591300" y="4227513"/>
            <a:ext cx="19812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规矩，法度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11138" y="4064000"/>
            <a:ext cx="22272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指能听进不同的意见。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048000" y="4279900"/>
            <a:ext cx="99060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顺从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build="p" autoUpdateAnimBg="0"/>
      <p:bldP spid="19460" grpId="0" autoUpdateAnimBg="0"/>
      <p:bldP spid="19461" grpId="0" autoUpdateAnimBg="0"/>
      <p:bldP spid="19462" grpId="0" autoUpdateAnimBg="0"/>
      <p:bldP spid="19463" grpId="0" autoUpdateAnimBg="0"/>
      <p:bldP spid="19464" grpId="0" autoUpdateAnimBg="0"/>
      <p:bldP spid="19465" grpId="0" autoUpdateAnimBg="0"/>
      <p:bldP spid="19466" grpId="0" autoUpdateAnimBg="0"/>
      <p:bldP spid="19467" grpId="0" autoUpdateAnimBg="0"/>
      <p:bldP spid="19468" grpId="0" autoUpdateAnimBg="0"/>
      <p:bldP spid="19469" grpId="0" autoUpdateAnimBg="0"/>
      <p:bldP spid="19470" grpId="0" autoUpdateAnimBg="0"/>
      <p:bldP spid="19471" grpId="0" autoUpdateAnimBg="0"/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zh-CN" altLang="zh-CN" sz="3600" b="1" smtClean="0"/>
              <a:t>分析文义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pPr eaLnBrk="1" hangingPunct="1"/>
            <a:r>
              <a:rPr lang="zh-CN" altLang="zh-CN" b="1" smtClean="0">
                <a:latin typeface="宋体" pitchFamily="2" charset="-122"/>
              </a:rPr>
              <a:t>子曰：“吾十有五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而志于学，三十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而立，四十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而不惑，五十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而知天命，六十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而耳顺，七十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而从心所欲，不逾矩。”</a:t>
            </a:r>
          </a:p>
          <a:p>
            <a:pPr eaLnBrk="1" hangingPunct="1"/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孔子说：“我十五岁开始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立志学习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，三十岁能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有所成就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，四十岁遇事能不迷惑，五十岁时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懂得了什么是上天的意旨（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知道哪些是不能为人力所支配的事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，六十岁时能听得进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不同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意见，到七十岁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时能达到顺从意愿（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随心所欲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，又不会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越过法度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。”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合作</a:t>
            </a:r>
            <a:r>
              <a:rPr lang="zh-CN" altLang="zh-CN" sz="3600" b="1" smtClean="0"/>
              <a:t>探究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b="1" dirty="0" smtClean="0"/>
              <a:t>本章是孔子自述他学习和提高修养的过程。</a:t>
            </a:r>
          </a:p>
          <a:p>
            <a:pPr eaLnBrk="1" hangingPunct="1">
              <a:defRPr/>
            </a:pPr>
            <a:endParaRPr lang="zh-CN" altLang="en-US" b="1" dirty="0" smtClean="0"/>
          </a:p>
          <a:p>
            <a:pPr eaLnBrk="1" hangingPunct="1">
              <a:defRPr/>
            </a:pPr>
            <a:r>
              <a:rPr lang="en-US" altLang="zh-CN" b="1" dirty="0" smtClean="0">
                <a:latin typeface="宋体" pitchFamily="2" charset="-122"/>
              </a:rPr>
              <a:t>1</a:t>
            </a:r>
            <a:r>
              <a:rPr lang="zh-CN" altLang="en-US" b="1" dirty="0" smtClean="0">
                <a:latin typeface="宋体" pitchFamily="2" charset="-122"/>
              </a:rPr>
              <a:t>、从</a:t>
            </a:r>
            <a:r>
              <a:rPr lang="zh-CN" altLang="en-US" b="1" dirty="0" smtClean="0"/>
              <a:t>本章来看，学习和修养的过程可分为几个阶段？</a:t>
            </a:r>
          </a:p>
          <a:p>
            <a:pPr marL="0" indent="0" eaLnBrk="1" hangingPunct="1">
              <a:buFontTx/>
              <a:buNone/>
              <a:defRPr/>
            </a:pPr>
            <a:r>
              <a:rPr lang="zh-CN" altLang="en-US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十五岁到四十岁：学习领会</a:t>
            </a:r>
          </a:p>
          <a:p>
            <a:pPr marL="0" indent="0" eaLnBrk="1" hangingPunct="1">
              <a:buFontTx/>
              <a:buNone/>
              <a:defRPr/>
            </a:pPr>
            <a:r>
              <a:rPr lang="zh-CN" altLang="en-US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五十、六十岁：安心立命，不受外界左右</a:t>
            </a:r>
          </a:p>
          <a:p>
            <a:pPr marL="0" indent="0" eaLnBrk="1" hangingPunct="1">
              <a:buFontTx/>
              <a:buNone/>
              <a:defRPr/>
            </a:pPr>
            <a:r>
              <a:rPr lang="zh-CN" altLang="en-US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七十：主观意识和做人规则融合为一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50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合作</a:t>
            </a:r>
            <a:r>
              <a:rPr lang="zh-CN" altLang="zh-CN" sz="3600" b="1" smtClean="0"/>
              <a:t>探究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eaLnBrk="1" hangingPunct="1"/>
            <a:r>
              <a:rPr lang="zh-CN" altLang="zh-CN" b="1" smtClean="0">
                <a:latin typeface="宋体" pitchFamily="2" charset="-122"/>
              </a:rPr>
              <a:t>2、道德修养的最高境界是怎样的？</a:t>
            </a:r>
          </a:p>
          <a:p>
            <a:pPr eaLnBrk="1" hangingPunct="1">
              <a:buFontTx/>
              <a:buNone/>
            </a:pPr>
            <a:r>
              <a:rPr lang="zh-CN" altLang="zh-CN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思想与言行融合，自觉遵守道德规范，而不</a:t>
            </a:r>
          </a:p>
          <a:p>
            <a:pPr eaLnBrk="1" hangingPunct="1">
              <a:buFontTx/>
              <a:buNone/>
            </a:pPr>
            <a:r>
              <a:rPr lang="zh-CN" altLang="zh-CN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是勉强去做</a:t>
            </a:r>
            <a:r>
              <a:rPr lang="zh-CN" altLang="zh-CN" b="1" smtClean="0">
                <a:solidFill>
                  <a:srgbClr val="0000FF"/>
                </a:solidFill>
                <a:latin typeface="宋体" pitchFamily="2" charset="-122"/>
              </a:rPr>
              <a:t>。</a:t>
            </a:r>
          </a:p>
          <a:p>
            <a:pPr eaLnBrk="1" hangingPunct="1"/>
            <a:endParaRPr lang="zh-CN" altLang="zh-CN" b="1" smtClean="0">
              <a:solidFill>
                <a:srgbClr val="0000FF"/>
              </a:solidFill>
              <a:latin typeface="宋体" pitchFamily="2" charset="-122"/>
            </a:endParaRPr>
          </a:p>
          <a:p>
            <a:pPr eaLnBrk="1" hangingPunct="1"/>
            <a:r>
              <a:rPr lang="zh-CN" altLang="zh-CN" b="1" smtClean="0">
                <a:latin typeface="宋体" pitchFamily="2" charset="-122"/>
              </a:rPr>
              <a:t>3、我们从这一章中可以得到什么启示？</a:t>
            </a:r>
          </a:p>
          <a:p>
            <a:pPr eaLnBrk="1" hangingPunct="1">
              <a:buFontTx/>
              <a:buNone/>
            </a:pPr>
            <a:r>
              <a:rPr lang="zh-CN" altLang="zh-CN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人生经历中知识、修养、精神境界是个不断</a:t>
            </a:r>
          </a:p>
          <a:p>
            <a:pPr eaLnBrk="1" hangingPunct="1">
              <a:buFontTx/>
              <a:buNone/>
            </a:pPr>
            <a:r>
              <a:rPr lang="zh-CN" altLang="zh-CN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提升的过程。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253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extBox 2"/>
          <p:cNvSpPr txBox="1">
            <a:spLocks noChangeArrowheads="1"/>
          </p:cNvSpPr>
          <p:nvPr/>
        </p:nvSpPr>
        <p:spPr bwMode="auto">
          <a:xfrm>
            <a:off x="3657600" y="914400"/>
            <a:ext cx="4473575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800">
                <a:solidFill>
                  <a:srgbClr val="FF0000"/>
                </a:solidFill>
              </a:rPr>
              <a:t> 第四章  为政篇</a:t>
            </a:r>
            <a:endParaRPr lang="en-US" altLang="zh-CN" sz="4800">
              <a:solidFill>
                <a:srgbClr val="FF0000"/>
              </a:solidFill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800"/>
              <a:t>      子曰：温故</a:t>
            </a:r>
            <a:r>
              <a:rPr lang="en-US" altLang="zh-CN" sz="4800">
                <a:solidFill>
                  <a:srgbClr val="FF0000"/>
                </a:solidFill>
              </a:rPr>
              <a:t>/</a:t>
            </a:r>
            <a:r>
              <a:rPr lang="zh-CN" altLang="en-US" sz="4800"/>
              <a:t>而知新，可以</a:t>
            </a:r>
            <a:r>
              <a:rPr lang="en-US" altLang="zh-CN" sz="4800">
                <a:solidFill>
                  <a:srgbClr val="FF0000"/>
                </a:solidFill>
              </a:rPr>
              <a:t>/</a:t>
            </a:r>
            <a:r>
              <a:rPr lang="zh-CN" altLang="en-US" sz="4800"/>
              <a:t>为师矣。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z="3600" b="1" smtClean="0"/>
              <a:t>孔子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b="1" smtClean="0">
                <a:latin typeface="宋体" pitchFamily="2" charset="-122"/>
              </a:rPr>
              <a:t>孔子（公元前</a:t>
            </a:r>
            <a:r>
              <a:rPr lang="en-US" altLang="zh-CN" b="1" smtClean="0">
                <a:latin typeface="宋体" pitchFamily="2" charset="-122"/>
              </a:rPr>
              <a:t>551-</a:t>
            </a:r>
            <a:r>
              <a:rPr lang="zh-CN" altLang="en-US" b="1" smtClean="0">
                <a:latin typeface="宋体" pitchFamily="2" charset="-122"/>
              </a:rPr>
              <a:t>公元前</a:t>
            </a:r>
            <a:r>
              <a:rPr lang="en-US" altLang="zh-CN" b="1" smtClean="0">
                <a:latin typeface="宋体" pitchFamily="2" charset="-122"/>
              </a:rPr>
              <a:t>479</a:t>
            </a:r>
            <a:r>
              <a:rPr lang="zh-CN" altLang="en-US" b="1" smtClean="0">
                <a:latin typeface="宋体" pitchFamily="2" charset="-122"/>
              </a:rPr>
              <a:t>），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名丘，字仲尼</a:t>
            </a:r>
            <a:r>
              <a:rPr lang="zh-CN" altLang="en-US" b="1" smtClean="0">
                <a:latin typeface="宋体" pitchFamily="2" charset="-122"/>
              </a:rPr>
              <a:t>，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春秋</a:t>
            </a:r>
            <a:r>
              <a:rPr lang="zh-CN" altLang="en-US" b="1" smtClean="0">
                <a:latin typeface="宋体" pitchFamily="2" charset="-122"/>
              </a:rPr>
              <a:t>时期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鲁</a:t>
            </a:r>
            <a:r>
              <a:rPr lang="zh-CN" altLang="en-US" b="1" smtClean="0">
                <a:latin typeface="宋体" pitchFamily="2" charset="-122"/>
              </a:rPr>
              <a:t>国人，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春秋末期的思想家、教育家、政治家</a:t>
            </a:r>
            <a:r>
              <a:rPr lang="zh-CN" altLang="en-US" b="1" smtClean="0">
                <a:latin typeface="宋体" pitchFamily="2" charset="-122"/>
              </a:rPr>
              <a:t>，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儒家思想的创始人</a:t>
            </a:r>
            <a:r>
              <a:rPr lang="zh-CN" altLang="en-US" b="1" smtClean="0">
                <a:latin typeface="宋体" pitchFamily="2" charset="-122"/>
              </a:rPr>
              <a:t>。相传他有弟子三千，贤者七十二人。</a:t>
            </a:r>
          </a:p>
          <a:p>
            <a:pPr eaLnBrk="1" hangingPunct="1"/>
            <a:r>
              <a:rPr lang="zh-CN" altLang="en-US" b="1" smtClean="0">
                <a:latin typeface="宋体" pitchFamily="2" charset="-122"/>
              </a:rPr>
              <a:t>孔子被后世统治者尊为“</a:t>
            </a: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圣人</a:t>
            </a:r>
            <a:r>
              <a:rPr lang="zh-CN" altLang="en-US" b="1" smtClean="0">
                <a:latin typeface="宋体" pitchFamily="2" charset="-122"/>
              </a:rPr>
              <a:t>”，战国时期儒家代表人物孟子与孔子并称“孔孟”。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4267200" y="5257800"/>
            <a:ext cx="17272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build="p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4288"/>
            <a:ext cx="8229600" cy="9445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释词解句</a:t>
            </a:r>
            <a:endParaRPr lang="zh-CN" altLang="zh-CN" sz="3600" b="1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3048000"/>
          </a:xfrm>
        </p:spPr>
        <p:txBody>
          <a:bodyPr/>
          <a:lstStyle/>
          <a:p>
            <a:pPr eaLnBrk="1" hangingPunct="1">
              <a:lnSpc>
                <a:spcPct val="300000"/>
              </a:lnSpc>
              <a:spcBef>
                <a:spcPct val="0"/>
              </a:spcBef>
            </a:pPr>
            <a:r>
              <a:rPr lang="zh-CN" altLang="zh-CN" b="1" smtClean="0">
                <a:latin typeface="宋体" pitchFamily="2" charset="-122"/>
              </a:rPr>
              <a:t>子曰：“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温</a:t>
            </a:r>
            <a:r>
              <a:rPr lang="zh-CN" altLang="zh-CN" b="1" smtClean="0">
                <a:latin typeface="宋体" pitchFamily="2" charset="-122"/>
              </a:rPr>
              <a:t>  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故</a:t>
            </a:r>
            <a:r>
              <a:rPr lang="zh-CN" altLang="zh-CN" b="1" smtClean="0">
                <a:latin typeface="宋体" pitchFamily="2" charset="-122"/>
              </a:rPr>
              <a:t>     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而知</a:t>
            </a:r>
            <a:r>
              <a:rPr lang="zh-CN" altLang="zh-CN" b="1" smtClean="0">
                <a:latin typeface="宋体" pitchFamily="2" charset="-122"/>
              </a:rPr>
              <a:t>  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新</a:t>
            </a:r>
            <a:r>
              <a:rPr lang="zh-CN" altLang="zh-CN" b="1" smtClean="0">
                <a:latin typeface="宋体" pitchFamily="2" charset="-122"/>
              </a:rPr>
              <a:t>，    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可</a:t>
            </a:r>
            <a:r>
              <a:rPr lang="zh-CN" altLang="zh-CN" b="1" smtClean="0">
                <a:latin typeface="宋体" pitchFamily="2" charset="-122"/>
              </a:rPr>
              <a:t>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以</a:t>
            </a:r>
            <a:r>
              <a:rPr lang="zh-CN" altLang="zh-CN" b="1" smtClean="0">
                <a:latin typeface="宋体" pitchFamily="2" charset="-122"/>
              </a:rPr>
              <a:t>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为</a:t>
            </a:r>
            <a:r>
              <a:rPr lang="zh-CN" altLang="zh-CN" b="1" smtClean="0">
                <a:latin typeface="宋体" pitchFamily="2" charset="-122"/>
              </a:rPr>
              <a:t>师矣。”</a:t>
            </a:r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246188" y="1490663"/>
            <a:ext cx="20574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温习、复习</a:t>
            </a: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3048000" y="1219200"/>
            <a:ext cx="2438400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   学过的知识</a:t>
            </a:r>
            <a:endParaRPr lang="en-US" altLang="zh-CN" sz="2800">
              <a:solidFill>
                <a:srgbClr val="0000FF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形容词作名词</a:t>
            </a: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715000" y="1752600"/>
            <a:ext cx="167640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顺承</a:t>
            </a:r>
          </a:p>
        </p:txBody>
      </p:sp>
      <p:sp>
        <p:nvSpPr>
          <p:cNvPr id="25607" name="Text Box 7"/>
          <p:cNvSpPr txBox="1">
            <a:spLocks noChangeArrowheads="1"/>
          </p:cNvSpPr>
          <p:nvPr/>
        </p:nvSpPr>
        <p:spPr bwMode="auto">
          <a:xfrm>
            <a:off x="6840538" y="901700"/>
            <a:ext cx="22860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 新的理解和体会。形容词作名词</a:t>
            </a:r>
          </a:p>
        </p:txBody>
      </p:sp>
      <p:sp>
        <p:nvSpPr>
          <p:cNvPr id="25608" name="Text Box 8"/>
          <p:cNvSpPr txBox="1">
            <a:spLocks noChangeArrowheads="1"/>
          </p:cNvSpPr>
          <p:nvPr/>
        </p:nvSpPr>
        <p:spPr bwMode="auto">
          <a:xfrm>
            <a:off x="152400" y="3276600"/>
            <a:ext cx="1676400" cy="52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可以</a:t>
            </a:r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1447800" y="3352800"/>
            <a:ext cx="1447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凭借</a:t>
            </a:r>
          </a:p>
        </p:txBody>
      </p:sp>
      <p:sp>
        <p:nvSpPr>
          <p:cNvPr id="25610" name="Text Box 10"/>
          <p:cNvSpPr txBox="1">
            <a:spLocks noChangeArrowheads="1"/>
          </p:cNvSpPr>
          <p:nvPr/>
        </p:nvSpPr>
        <p:spPr bwMode="auto">
          <a:xfrm>
            <a:off x="2608263" y="2997200"/>
            <a:ext cx="19050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做、成为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418263" y="1014413"/>
            <a:ext cx="515937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得到</a:t>
            </a:r>
          </a:p>
        </p:txBody>
      </p:sp>
      <p:sp>
        <p:nvSpPr>
          <p:cNvPr id="5" name="椭圆形标注 4"/>
          <p:cNvSpPr>
            <a:spLocks noChangeArrowheads="1"/>
          </p:cNvSpPr>
          <p:nvPr/>
        </p:nvSpPr>
        <p:spPr bwMode="auto">
          <a:xfrm>
            <a:off x="1295400" y="4572000"/>
            <a:ext cx="2667000" cy="762000"/>
          </a:xfrm>
          <a:prstGeom prst="wedgeEllipseCallout">
            <a:avLst>
              <a:gd name="adj1" fmla="val 3236"/>
              <a:gd name="adj2" fmla="val -125583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FF"/>
                </a:solidFill>
              </a:rPr>
              <a:t>“以”后省略介词宾语“之。”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uild="p" autoUpdateAnimBg="0"/>
      <p:bldP spid="25604" grpId="0" autoUpdateAnimBg="0"/>
      <p:bldP spid="25605" grpId="0" autoUpdateAnimBg="0"/>
      <p:bldP spid="25606" grpId="0" autoUpdateAnimBg="0"/>
      <p:bldP spid="25607" grpId="0" autoUpdateAnimBg="0"/>
      <p:bldP spid="25608" grpId="0" autoUpdateAnimBg="0"/>
      <p:bldP spid="25609" grpId="0" autoUpdateAnimBg="0"/>
      <p:bldP spid="25610" grpId="0" autoUpdateAnimBg="0"/>
      <p:bldP spid="2" grpId="0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b="1" smtClean="0"/>
              <a:t>翻译文句</a:t>
            </a:r>
            <a:endParaRPr lang="zh-CN" altLang="zh-CN" sz="3600" b="1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819400"/>
          </a:xfrm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zh-CN" b="1" smtClean="0">
                <a:latin typeface="宋体" pitchFamily="2" charset="-122"/>
              </a:rPr>
              <a:t>子曰：“温故</a:t>
            </a:r>
            <a:r>
              <a:rPr lang="zh-CN" altLang="zh-CN" sz="4000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而知新，可以</a:t>
            </a:r>
            <a:r>
              <a:rPr lang="zh-CN" altLang="zh-CN" sz="4000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为师矣。”</a:t>
            </a:r>
          </a:p>
          <a:p>
            <a:pPr eaLnBrk="1" hangingPunct="1">
              <a:spcBef>
                <a:spcPct val="0"/>
              </a:spcBef>
            </a:pPr>
            <a:endParaRPr lang="zh-CN" altLang="zh-CN" smtClean="0"/>
          </a:p>
          <a:p>
            <a:pPr eaLnBrk="1" hangingPunct="1">
              <a:spcBef>
                <a:spcPct val="0"/>
              </a:spcBef>
            </a:pPr>
            <a:r>
              <a:rPr lang="zh-CN" altLang="zh-CN" b="1" smtClean="0">
                <a:latin typeface="宋体" pitchFamily="2" charset="-122"/>
              </a:rPr>
              <a:t>孔子说：温习学过的知识，可以得到新的理解和体会，凭借（这一点）可以成为老师了。 </a:t>
            </a:r>
          </a:p>
        </p:txBody>
      </p:sp>
      <p:sp>
        <p:nvSpPr>
          <p:cNvPr id="2" name="圆角矩形标注 1"/>
          <p:cNvSpPr>
            <a:spLocks noChangeArrowheads="1"/>
          </p:cNvSpPr>
          <p:nvPr/>
        </p:nvSpPr>
        <p:spPr bwMode="auto">
          <a:xfrm>
            <a:off x="1371600" y="4953000"/>
            <a:ext cx="4267200" cy="1524000"/>
          </a:xfrm>
          <a:prstGeom prst="wedgeRoundRectCallout">
            <a:avLst>
              <a:gd name="adj1" fmla="val 38569"/>
              <a:gd name="adj2" fmla="val -130194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本章谈学习方法，强调独立思考的重要性。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build="p" autoUpdateAnimBg="0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0638"/>
            <a:ext cx="8229600" cy="8175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合作</a:t>
            </a:r>
            <a:r>
              <a:rPr lang="zh-CN" altLang="zh-CN" sz="3600" b="1" smtClean="0"/>
              <a:t>探究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76200" y="3276600"/>
            <a:ext cx="9220200" cy="1295400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US" altLang="zh-CN" b="1" smtClean="0">
                <a:solidFill>
                  <a:srgbClr val="FF0000"/>
                </a:solidFill>
              </a:rPr>
              <a:t>2.</a:t>
            </a:r>
            <a:r>
              <a:rPr lang="zh-CN" altLang="en-US" b="1" smtClean="0">
                <a:solidFill>
                  <a:srgbClr val="FF0000"/>
                </a:solidFill>
              </a:rPr>
              <a:t>“学而时习之”</a:t>
            </a:r>
            <a:r>
              <a:rPr lang="zh-CN" altLang="en-US" b="1" smtClean="0">
                <a:solidFill>
                  <a:srgbClr val="0000FF"/>
                </a:solidFill>
              </a:rPr>
              <a:t>和</a:t>
            </a:r>
            <a:r>
              <a:rPr lang="zh-CN" altLang="en-US" b="1" smtClean="0">
                <a:solidFill>
                  <a:srgbClr val="FF0000"/>
                </a:solidFill>
              </a:rPr>
              <a:t>“温故而知新”</a:t>
            </a:r>
            <a:r>
              <a:rPr lang="zh-CN" altLang="en-US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都提到温习学过的知识这一问题，两章语录强调的重点是什么？</a:t>
            </a:r>
            <a:endParaRPr lang="zh-CN" altLang="zh-CN" b="1" smtClean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14300" y="4572000"/>
            <a:ext cx="86868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FF0000"/>
                </a:solidFill>
              </a:rPr>
              <a:t>“学而时习之”</a:t>
            </a:r>
            <a:r>
              <a:rPr lang="zh-CN" altLang="en-US" sz="3600"/>
              <a:t>强调“时习”。</a:t>
            </a:r>
            <a:r>
              <a:rPr lang="zh-CN" altLang="en-US" sz="3600">
                <a:solidFill>
                  <a:srgbClr val="FF0000"/>
                </a:solidFill>
              </a:rPr>
              <a:t>“温故而知新”</a:t>
            </a:r>
            <a:r>
              <a:rPr lang="zh-CN" altLang="en-US" sz="3600"/>
              <a:t>强调“知新”，强调的是“独立思考”的重要性。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57200" y="838200"/>
            <a:ext cx="7315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solidFill>
                  <a:srgbClr val="FF0000"/>
                </a:solidFill>
              </a:rPr>
              <a:t>1.</a:t>
            </a:r>
            <a:r>
              <a:rPr lang="zh-CN" altLang="en-US" sz="3600">
                <a:solidFill>
                  <a:srgbClr val="FF0000"/>
                </a:solidFill>
              </a:rPr>
              <a:t>“温故”</a:t>
            </a:r>
            <a:r>
              <a:rPr lang="zh-CN" altLang="en-US">
                <a:solidFill>
                  <a:srgbClr val="0000FF"/>
                </a:solidFill>
              </a:rPr>
              <a:t>与</a:t>
            </a:r>
            <a:r>
              <a:rPr lang="zh-CN" altLang="en-US" sz="4000">
                <a:solidFill>
                  <a:srgbClr val="FF0000"/>
                </a:solidFill>
              </a:rPr>
              <a:t>“知新”</a:t>
            </a:r>
            <a:r>
              <a:rPr lang="zh-CN" altLang="en-US">
                <a:solidFill>
                  <a:srgbClr val="0000FF"/>
                </a:solidFill>
              </a:rPr>
              <a:t>是什么关系？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4800" y="1552575"/>
            <a:ext cx="830580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FF0000"/>
                </a:solidFill>
              </a:rPr>
              <a:t>“温故”</a:t>
            </a:r>
            <a:r>
              <a:rPr lang="zh-CN" altLang="en-US" sz="2800"/>
              <a:t>而不独立思考，就达不到</a:t>
            </a:r>
            <a:r>
              <a:rPr lang="zh-CN" altLang="en-US" sz="2800">
                <a:solidFill>
                  <a:srgbClr val="FF0000"/>
                </a:solidFill>
              </a:rPr>
              <a:t>“知新”</a:t>
            </a:r>
            <a:r>
              <a:rPr lang="zh-CN" altLang="en-US" sz="2800"/>
              <a:t>的目的。只有在温习学过的知识中有所发现，才“可以为师”。可见，</a:t>
            </a:r>
            <a:r>
              <a:rPr lang="zh-CN" altLang="en-US" sz="2800">
                <a:solidFill>
                  <a:srgbClr val="FF0000"/>
                </a:solidFill>
              </a:rPr>
              <a:t>“温故”</a:t>
            </a:r>
            <a:r>
              <a:rPr lang="zh-CN" altLang="en-US" sz="2800"/>
              <a:t>是</a:t>
            </a:r>
            <a:r>
              <a:rPr lang="zh-CN" altLang="en-US" sz="2800">
                <a:solidFill>
                  <a:srgbClr val="FF0000"/>
                </a:solidFill>
              </a:rPr>
              <a:t>“知新”</a:t>
            </a:r>
            <a:r>
              <a:rPr lang="zh-CN" altLang="en-US" sz="2800"/>
              <a:t>的基础，</a:t>
            </a:r>
            <a:r>
              <a:rPr lang="zh-CN" altLang="en-US" sz="2800">
                <a:solidFill>
                  <a:srgbClr val="FF0000"/>
                </a:solidFill>
              </a:rPr>
              <a:t>“知新”</a:t>
            </a:r>
            <a:r>
              <a:rPr lang="zh-CN" altLang="en-US" sz="2800"/>
              <a:t>是</a:t>
            </a:r>
            <a:r>
              <a:rPr lang="zh-CN" altLang="en-US" sz="2800">
                <a:solidFill>
                  <a:srgbClr val="FF0000"/>
                </a:solidFill>
              </a:rPr>
              <a:t>“温故”</a:t>
            </a:r>
            <a:r>
              <a:rPr lang="zh-CN" altLang="en-US" sz="2800"/>
              <a:t>的延伸和升华。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uild="p" autoUpdateAnimBg="0"/>
      <p:bldP spid="2" grpId="0"/>
      <p:bldP spid="3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3"/>
          <p:cNvSpPr>
            <a:spLocks noChangeArrowheads="1"/>
          </p:cNvSpPr>
          <p:nvPr/>
        </p:nvSpPr>
        <p:spPr bwMode="auto">
          <a:xfrm>
            <a:off x="3886200" y="3962400"/>
            <a:ext cx="17272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1747" name="TextBox 2"/>
          <p:cNvSpPr txBox="1">
            <a:spLocks noChangeArrowheads="1"/>
          </p:cNvSpPr>
          <p:nvPr/>
        </p:nvSpPr>
        <p:spPr bwMode="auto">
          <a:xfrm>
            <a:off x="3679825" y="1371600"/>
            <a:ext cx="4473575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800"/>
              <a:t>第五章  为政篇</a:t>
            </a:r>
            <a:endParaRPr lang="en-US" altLang="zh-CN" sz="480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800"/>
              <a:t>       子曰：学而不思</a:t>
            </a:r>
            <a:r>
              <a:rPr lang="en-US" altLang="zh-CN" sz="4800">
                <a:solidFill>
                  <a:srgbClr val="FF0000"/>
                </a:solidFill>
              </a:rPr>
              <a:t>/</a:t>
            </a:r>
            <a:r>
              <a:rPr lang="zh-CN" altLang="en-US" sz="4800"/>
              <a:t>则罔，思而不学</a:t>
            </a:r>
            <a:r>
              <a:rPr lang="en-US" altLang="zh-CN" sz="4800">
                <a:solidFill>
                  <a:srgbClr val="FF0000"/>
                </a:solidFill>
              </a:rPr>
              <a:t>/</a:t>
            </a:r>
            <a:r>
              <a:rPr lang="zh-CN" altLang="en-US" sz="4800"/>
              <a:t>则殆。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1676400"/>
          </a:xfrm>
        </p:spPr>
        <p:txBody>
          <a:bodyPr/>
          <a:lstStyle/>
          <a:p>
            <a:pPr eaLnBrk="1" hangingPunct="1">
              <a:lnSpc>
                <a:spcPct val="300000"/>
              </a:lnSpc>
              <a:spcBef>
                <a:spcPct val="0"/>
              </a:spcBef>
              <a:buFontTx/>
              <a:buNone/>
            </a:pPr>
            <a:r>
              <a:rPr lang="zh-CN" altLang="en-US" b="1" smtClean="0">
                <a:latin typeface="宋体" pitchFamily="2" charset="-122"/>
              </a:rPr>
              <a:t>子曰：</a:t>
            </a:r>
            <a:r>
              <a:rPr lang="zh-CN" altLang="zh-CN" b="1" smtClean="0">
                <a:latin typeface="宋体" pitchFamily="2" charset="-122"/>
              </a:rPr>
              <a:t>“</a:t>
            </a:r>
            <a:r>
              <a:rPr lang="zh-CN" altLang="zh-CN" b="1" smtClean="0"/>
              <a:t>学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zh-CN" b="1" smtClean="0"/>
              <a:t>不思</a:t>
            </a:r>
            <a:r>
              <a:rPr lang="en-US" altLang="zh-CN" sz="4000" b="1" smtClean="0">
                <a:solidFill>
                  <a:srgbClr val="FF0000"/>
                </a:solidFill>
              </a:rPr>
              <a:t>/</a:t>
            </a:r>
            <a:r>
              <a:rPr lang="zh-CN" altLang="zh-CN" b="1" smtClean="0"/>
              <a:t>则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罔</a:t>
            </a:r>
            <a:r>
              <a:rPr lang="zh-CN" altLang="zh-CN" b="1" smtClean="0"/>
              <a:t>，思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zh-CN" b="1" smtClean="0"/>
              <a:t>不学</a:t>
            </a:r>
            <a:r>
              <a:rPr lang="en-US" altLang="zh-CN" sz="4000" b="1" smtClean="0">
                <a:solidFill>
                  <a:srgbClr val="FF0000"/>
                </a:solidFill>
              </a:rPr>
              <a:t>/</a:t>
            </a:r>
            <a:r>
              <a:rPr lang="zh-CN" altLang="zh-CN" b="1" smtClean="0"/>
              <a:t>则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殆</a:t>
            </a:r>
            <a:r>
              <a:rPr lang="zh-CN" altLang="zh-CN" b="1" smtClean="0"/>
              <a:t>。</a:t>
            </a:r>
            <a:r>
              <a:rPr lang="zh-CN" altLang="zh-CN" b="1" smtClean="0">
                <a:latin typeface="宋体" pitchFamily="2" charset="-122"/>
              </a:rPr>
              <a:t>”</a:t>
            </a:r>
            <a:endParaRPr lang="zh-CN" altLang="zh-CN" b="1" smtClean="0"/>
          </a:p>
          <a:p>
            <a:pPr eaLnBrk="1" hangingPunct="1">
              <a:spcBef>
                <a:spcPct val="0"/>
              </a:spcBef>
            </a:pPr>
            <a:endParaRPr lang="zh-CN" altLang="zh-CN" b="1" smtClean="0"/>
          </a:p>
        </p:txBody>
      </p:sp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2286000" y="1925638"/>
            <a:ext cx="1066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转折</a:t>
            </a:r>
          </a:p>
        </p:txBody>
      </p:sp>
      <p:sp>
        <p:nvSpPr>
          <p:cNvPr id="29701" name="Text Box 5"/>
          <p:cNvSpPr txBox="1">
            <a:spLocks noChangeArrowheads="1"/>
          </p:cNvSpPr>
          <p:nvPr/>
        </p:nvSpPr>
        <p:spPr bwMode="auto">
          <a:xfrm>
            <a:off x="2590800" y="971550"/>
            <a:ext cx="3124200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迷惑，意思是感到迷茫而无所适从。</a:t>
            </a:r>
          </a:p>
        </p:txBody>
      </p:sp>
      <p:sp>
        <p:nvSpPr>
          <p:cNvPr id="29702" name="Text Box 6"/>
          <p:cNvSpPr txBox="1">
            <a:spLocks noChangeArrowheads="1"/>
          </p:cNvSpPr>
          <p:nvPr/>
        </p:nvSpPr>
        <p:spPr bwMode="auto">
          <a:xfrm>
            <a:off x="5257800" y="1808163"/>
            <a:ext cx="1676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转折</a:t>
            </a:r>
          </a:p>
        </p:txBody>
      </p:sp>
      <p:sp>
        <p:nvSpPr>
          <p:cNvPr id="29703" name="Text Box 7"/>
          <p:cNvSpPr txBox="1">
            <a:spLocks noChangeArrowheads="1"/>
          </p:cNvSpPr>
          <p:nvPr/>
        </p:nvSpPr>
        <p:spPr bwMode="auto">
          <a:xfrm>
            <a:off x="7162800" y="1795463"/>
            <a:ext cx="1228725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疑惑</a:t>
            </a: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609600" y="3200400"/>
            <a:ext cx="7543800" cy="107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孔子说：只读书却不思考，就会迷惑不解。只空想而不读书，就会疑惑而无所得</a:t>
            </a:r>
            <a:r>
              <a:rPr lang="zh-CN" altLang="en-US">
                <a:solidFill>
                  <a:srgbClr val="FF0000"/>
                </a:solidFill>
                <a:latin typeface="宋体" pitchFamily="2" charset="-122"/>
              </a:rPr>
              <a:t>。</a:t>
            </a:r>
          </a:p>
        </p:txBody>
      </p:sp>
      <p:sp>
        <p:nvSpPr>
          <p:cNvPr id="32776" name="标题 1"/>
          <p:cNvSpPr>
            <a:spLocks noGrp="1"/>
          </p:cNvSpPr>
          <p:nvPr>
            <p:ph type="title"/>
          </p:nvPr>
        </p:nvSpPr>
        <p:spPr>
          <a:xfrm>
            <a:off x="381000" y="3175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华文新魏" pitchFamily="2" charset="-122"/>
                <a:ea typeface="华文新魏" pitchFamily="2" charset="-122"/>
              </a:rPr>
              <a:t>释词解句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build="p" autoUpdateAnimBg="0"/>
      <p:bldP spid="29700" grpId="0" autoUpdateAnimBg="0"/>
      <p:bldP spid="29701" grpId="0" autoUpdateAnimBg="0"/>
      <p:bldP spid="29702" grpId="0" autoUpdateAnimBg="0"/>
      <p:bldP spid="29703" grpId="0" autoUpdateAnimBg="0"/>
      <p:bldP spid="29704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合作</a:t>
            </a:r>
            <a:r>
              <a:rPr lang="zh-CN" altLang="zh-CN" sz="3600" b="1" smtClean="0"/>
              <a:t>探究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47800"/>
            <a:ext cx="8229600" cy="1447800"/>
          </a:xfrm>
        </p:spPr>
        <p:txBody>
          <a:bodyPr/>
          <a:lstStyle/>
          <a:p>
            <a:pPr eaLnBrk="1" hangingPunct="1"/>
            <a:r>
              <a:rPr lang="zh-CN" altLang="zh-CN" b="1" smtClean="0"/>
              <a:t>本章讲</a:t>
            </a:r>
            <a:r>
              <a:rPr lang="zh-CN" altLang="zh-CN" b="1" smtClean="0">
                <a:solidFill>
                  <a:srgbClr val="FF0000"/>
                </a:solidFill>
              </a:rPr>
              <a:t>学习方法，阐述学习与思考的辩证关系</a:t>
            </a:r>
            <a:r>
              <a:rPr lang="zh-CN" altLang="zh-CN" b="1" smtClean="0"/>
              <a:t>。</a:t>
            </a:r>
            <a:r>
              <a:rPr lang="zh-CN" altLang="en-US" b="1" smtClean="0"/>
              <a:t>“学”与“思”是什么关系？</a:t>
            </a:r>
            <a:endParaRPr lang="zh-CN" altLang="zh-CN" b="1" smtClean="0"/>
          </a:p>
        </p:txBody>
      </p:sp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806450" y="3200400"/>
            <a:ext cx="78486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表明了学习与思考相结合的，二者是互相补充、相辅相成的关系。学习是思考的基础，思考是对所学的深入理解，不能忽视任何一个方面。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3" grpId="0" build="p" autoUpdateAnimBg="0"/>
      <p:bldP spid="225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3"/>
          <p:cNvSpPr>
            <a:spLocks noChangeArrowheads="1"/>
          </p:cNvSpPr>
          <p:nvPr/>
        </p:nvSpPr>
        <p:spPr bwMode="auto">
          <a:xfrm>
            <a:off x="3886200" y="3962400"/>
            <a:ext cx="17272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4819" name="TextBox 3"/>
          <p:cNvSpPr txBox="1">
            <a:spLocks noChangeArrowheads="1"/>
          </p:cNvSpPr>
          <p:nvPr/>
        </p:nvSpPr>
        <p:spPr bwMode="auto">
          <a:xfrm>
            <a:off x="2200275" y="990600"/>
            <a:ext cx="5724525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000"/>
              <a:t>  第六章   雍也篇</a:t>
            </a:r>
            <a:endParaRPr lang="en-US" altLang="zh-CN" sz="400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000"/>
              <a:t>子曰： </a:t>
            </a:r>
            <a:r>
              <a:rPr lang="zh-CN" altLang="en-US" sz="4000">
                <a:solidFill>
                  <a:srgbClr val="FF0000"/>
                </a:solidFill>
              </a:rPr>
              <a:t>贤哉，回也</a:t>
            </a:r>
            <a:r>
              <a:rPr lang="zh-CN" altLang="en-US" sz="4000"/>
              <a:t>！一箪食，一瓢饮，在陋巷，人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不堪其忧，回也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不改其乐。</a:t>
            </a:r>
            <a:r>
              <a:rPr lang="zh-CN" altLang="en-US" sz="4000">
                <a:solidFill>
                  <a:srgbClr val="FF0000"/>
                </a:solidFill>
              </a:rPr>
              <a:t>贤哉，回也！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868363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释词解句</a:t>
            </a:r>
            <a:endParaRPr lang="zh-CN" altLang="zh-CN" sz="3600" b="1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371600"/>
            <a:ext cx="8229600" cy="4343400"/>
          </a:xfrm>
        </p:spPr>
        <p:txBody>
          <a:bodyPr/>
          <a:lstStyle/>
          <a:p>
            <a:pPr eaLnBrk="1" hangingPunct="1">
              <a:lnSpc>
                <a:spcPct val="300000"/>
              </a:lnSpc>
              <a:spcBef>
                <a:spcPct val="0"/>
              </a:spcBef>
            </a:pPr>
            <a:r>
              <a:rPr lang="zh-CN" altLang="zh-CN" b="1" smtClean="0">
                <a:latin typeface="宋体" pitchFamily="2" charset="-122"/>
              </a:rPr>
              <a:t>子曰：“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贤  哉</a:t>
            </a:r>
            <a:r>
              <a:rPr lang="zh-CN" altLang="zh-CN" b="1" smtClean="0">
                <a:latin typeface="宋体" pitchFamily="2" charset="-122"/>
              </a:rPr>
              <a:t>，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回</a:t>
            </a:r>
            <a:r>
              <a:rPr lang="zh-CN" altLang="zh-CN" b="1" smtClean="0">
                <a:latin typeface="宋体" pitchFamily="2" charset="-122"/>
              </a:rPr>
              <a:t>也！一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箪</a:t>
            </a:r>
            <a:r>
              <a:rPr lang="zh-CN" altLang="zh-CN" b="1" smtClean="0">
                <a:latin typeface="宋体" pitchFamily="2" charset="-122"/>
              </a:rPr>
              <a:t>食，一瓢饮，在陋巷，人不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堪</a:t>
            </a:r>
            <a:r>
              <a:rPr lang="zh-CN" altLang="zh-CN" b="1" smtClean="0">
                <a:latin typeface="宋体" pitchFamily="2" charset="-122"/>
              </a:rPr>
              <a:t>其忧，回也不改其  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乐</a:t>
            </a:r>
            <a:r>
              <a:rPr lang="zh-CN" altLang="zh-CN" b="1" smtClean="0">
                <a:latin typeface="宋体" pitchFamily="2" charset="-122"/>
              </a:rPr>
              <a:t>。贤哉，回也！”</a:t>
            </a:r>
          </a:p>
        </p:txBody>
      </p:sp>
      <p:sp>
        <p:nvSpPr>
          <p:cNvPr id="33796" name="Text Box 4"/>
          <p:cNvSpPr txBox="1">
            <a:spLocks noChangeArrowheads="1"/>
          </p:cNvSpPr>
          <p:nvPr/>
        </p:nvSpPr>
        <p:spPr bwMode="auto">
          <a:xfrm>
            <a:off x="1600200" y="1573213"/>
            <a:ext cx="16764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品质高尚</a:t>
            </a:r>
          </a:p>
        </p:txBody>
      </p:sp>
      <p:sp>
        <p:nvSpPr>
          <p:cNvPr id="33797" name="Text Box 5"/>
          <p:cNvSpPr txBox="1">
            <a:spLocks noChangeArrowheads="1"/>
          </p:cNvSpPr>
          <p:nvPr/>
        </p:nvSpPr>
        <p:spPr bwMode="auto">
          <a:xfrm>
            <a:off x="3041650" y="3016250"/>
            <a:ext cx="145415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能忍受</a:t>
            </a: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7543800" y="3124200"/>
            <a:ext cx="14478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乐于学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294063" y="1600200"/>
            <a:ext cx="1752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</a:rPr>
              <a:t>语气词 啊</a:t>
            </a:r>
          </a:p>
        </p:txBody>
      </p:sp>
      <p:sp>
        <p:nvSpPr>
          <p:cNvPr id="3" name="圆角矩形标注 2"/>
          <p:cNvSpPr>
            <a:spLocks noChangeArrowheads="1"/>
          </p:cNvSpPr>
          <p:nvPr/>
        </p:nvSpPr>
        <p:spPr bwMode="auto">
          <a:xfrm>
            <a:off x="533400" y="609600"/>
            <a:ext cx="2760663" cy="685800"/>
          </a:xfrm>
          <a:prstGeom prst="wedgeRoundRectCallout">
            <a:avLst>
              <a:gd name="adj1" fmla="val 86491"/>
              <a:gd name="adj2" fmla="val 141991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FF"/>
                </a:solidFill>
              </a:rPr>
              <a:t>颜回，字子渊，春秋末期鲁国人，孔子的弟子。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34000" y="1384300"/>
            <a:ext cx="15240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rgbClr val="0000FF"/>
                </a:solidFill>
              </a:rPr>
              <a:t>古代盛饭用的圆形竹器。</a:t>
            </a:r>
          </a:p>
        </p:txBody>
      </p:sp>
      <p:sp>
        <p:nvSpPr>
          <p:cNvPr id="5" name="圆角矩形标注 4"/>
          <p:cNvSpPr>
            <a:spLocks noChangeArrowheads="1"/>
          </p:cNvSpPr>
          <p:nvPr/>
        </p:nvSpPr>
        <p:spPr bwMode="auto">
          <a:xfrm>
            <a:off x="2427288" y="5791200"/>
            <a:ext cx="5268912" cy="990600"/>
          </a:xfrm>
          <a:prstGeom prst="wedgeRoundRectCallout">
            <a:avLst>
              <a:gd name="adj1" fmla="val -3468"/>
              <a:gd name="adj2" fmla="val -156144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FF0000"/>
                </a:solidFill>
              </a:rPr>
              <a:t>本章赞扬了颜回坚持乐学、安贫乐道的品质。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37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5" grpId="0" build="p" autoUpdateAnimBg="0"/>
      <p:bldP spid="33796" grpId="0" autoUpdateAnimBg="0"/>
      <p:bldP spid="33797" grpId="0" autoUpdateAnimBg="0"/>
      <p:bldP spid="33798" grpId="0" autoUpdateAnimBg="0"/>
      <p:bldP spid="2" grpId="0"/>
      <p:bldP spid="3" grpId="0" animBg="1"/>
      <p:bldP spid="4" grpId="0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翻译文句</a:t>
            </a:r>
            <a:endParaRPr lang="zh-CN" altLang="zh-CN" sz="3600" b="1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eaLnBrk="1" hangingPunct="1"/>
            <a:r>
              <a:rPr lang="zh-CN" altLang="zh-CN" b="1" smtClean="0">
                <a:latin typeface="宋体" pitchFamily="2" charset="-122"/>
              </a:rPr>
              <a:t>子曰：“ 贤哉，回也！一箪食，一瓢饮，在陋巷，人</a:t>
            </a:r>
            <a:r>
              <a:rPr lang="zh-CN" altLang="zh-CN" sz="4000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不堪其忧，回也</a:t>
            </a:r>
            <a:r>
              <a:rPr lang="zh-CN" altLang="zh-CN" sz="4000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不改其乐。贤哉，回也！”</a:t>
            </a:r>
          </a:p>
          <a:p>
            <a:pPr eaLnBrk="1" hangingPunct="1"/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孔子说：“颜回的品质是多么高尚啊！一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碗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饭，一瓢水，住在简陋的小巷子里，别人都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不能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忍受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这种贫苦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的忧愁，颜回却不改变他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自有的（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好学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）快乐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。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多么高尚啊，颜回！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合作</a:t>
            </a:r>
            <a:r>
              <a:rPr lang="zh-CN" altLang="zh-CN" sz="3600" b="1" smtClean="0"/>
              <a:t>探究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447800"/>
            <a:ext cx="8229600" cy="27432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b="1" dirty="0" smtClean="0"/>
              <a:t>孔子为何认为颜回是贤明的？</a:t>
            </a:r>
            <a:endParaRPr lang="en-US" altLang="zh-CN" b="1" dirty="0" smtClean="0"/>
          </a:p>
          <a:p>
            <a:pPr eaLnBrk="1" hangingPunct="1">
              <a:defRPr/>
            </a:pPr>
            <a:endParaRPr lang="en-US" altLang="zh-CN" b="1" dirty="0"/>
          </a:p>
          <a:p>
            <a:pPr eaLnBrk="1" hangingPunct="1">
              <a:defRPr/>
            </a:pPr>
            <a:endParaRPr lang="en-US" altLang="zh-CN" b="1" dirty="0" smtClean="0"/>
          </a:p>
          <a:p>
            <a:pPr eaLnBrk="1" hangingPunct="1">
              <a:defRPr/>
            </a:pPr>
            <a:r>
              <a:rPr lang="zh-CN" altLang="en-US" b="1" dirty="0" smtClean="0"/>
              <a:t>“贤哉，回也！”二次出现有何意义？</a:t>
            </a:r>
            <a:endParaRPr lang="en-US" altLang="zh-CN" b="1" dirty="0" smtClean="0"/>
          </a:p>
          <a:p>
            <a:pPr marL="0" indent="0" eaLnBrk="1" hangingPunct="1">
              <a:buFontTx/>
              <a:buNone/>
              <a:defRPr/>
            </a:pPr>
            <a:endParaRPr lang="en-US" altLang="zh-CN" b="1" dirty="0" smtClean="0"/>
          </a:p>
          <a:p>
            <a:pPr marL="0" indent="0" eaLnBrk="1" hangingPunct="1">
              <a:buFontTx/>
              <a:buNone/>
              <a:defRPr/>
            </a:pPr>
            <a:endParaRPr lang="zh-CN" altLang="zh-CN" b="1" dirty="0" smtClean="0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85800" y="2057400"/>
            <a:ext cx="73914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  因为颜回能够忍受别人所不能承受的生活疾苦，并且带着一种积极乐观向上的态度生活。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38200" y="4114800"/>
            <a:ext cx="75438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   反复，赞扬了颜回即使生活清苦困顿，也要为了自己的理想不断追求的精神。孔子的赞扬表现了他对安贫乐道精神的推崇。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58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build="p" autoUpdateAnimBg="0"/>
      <p:bldP spid="2" grpId="0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3600" b="1" smtClean="0"/>
              <a:t>《</a:t>
            </a:r>
            <a:r>
              <a:rPr lang="zh-CN" altLang="en-US" sz="3600" b="1" smtClean="0"/>
              <a:t>论语</a:t>
            </a:r>
            <a:r>
              <a:rPr lang="en-US" altLang="zh-CN" sz="3600" b="1" smtClean="0"/>
              <a:t>》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zh-CN" altLang="zh-CN" sz="2800" b="1" smtClean="0"/>
              <a:t>《论语》是</a:t>
            </a:r>
            <a:r>
              <a:rPr lang="zh-CN" altLang="zh-CN" sz="2800" b="1" smtClean="0">
                <a:solidFill>
                  <a:srgbClr val="FF0000"/>
                </a:solidFill>
              </a:rPr>
              <a:t>儒家</a:t>
            </a:r>
            <a:r>
              <a:rPr lang="zh-CN" altLang="zh-CN" sz="2800" b="1" smtClean="0"/>
              <a:t>的经典著作之一，由孔子的</a:t>
            </a:r>
            <a:r>
              <a:rPr lang="zh-CN" altLang="zh-CN" sz="2800" b="1" smtClean="0">
                <a:solidFill>
                  <a:srgbClr val="FF0000"/>
                </a:solidFill>
              </a:rPr>
              <a:t>弟子及再传弟子</a:t>
            </a:r>
            <a:r>
              <a:rPr lang="zh-CN" altLang="zh-CN" sz="2800" b="1" smtClean="0"/>
              <a:t>编撰而成。它以</a:t>
            </a:r>
            <a:r>
              <a:rPr lang="zh-CN" altLang="zh-CN" sz="2800" b="1" smtClean="0">
                <a:solidFill>
                  <a:srgbClr val="FF0000"/>
                </a:solidFill>
              </a:rPr>
              <a:t>语录体</a:t>
            </a:r>
            <a:r>
              <a:rPr lang="zh-CN" altLang="zh-CN" sz="2800" b="1" smtClean="0"/>
              <a:t>为主，记录了</a:t>
            </a:r>
            <a:r>
              <a:rPr lang="zh-CN" altLang="zh-CN" sz="2800" b="1" smtClean="0">
                <a:solidFill>
                  <a:srgbClr val="FF0000"/>
                </a:solidFill>
              </a:rPr>
              <a:t>孔子及其弟子言行</a:t>
            </a:r>
            <a:r>
              <a:rPr lang="zh-CN" altLang="zh-CN" sz="2800" b="1" smtClean="0"/>
              <a:t>。</a:t>
            </a:r>
          </a:p>
          <a:p>
            <a:pPr eaLnBrk="1" hangingPunct="1">
              <a:buFontTx/>
              <a:buNone/>
            </a:pPr>
            <a:r>
              <a:rPr lang="zh-CN" altLang="zh-CN" sz="2800" b="1" smtClean="0">
                <a:solidFill>
                  <a:srgbClr val="FF0000"/>
                </a:solidFill>
              </a:rPr>
              <a:t>  《论语》与《大学》《中庸》《孟子》并称</a:t>
            </a:r>
            <a:r>
              <a:rPr lang="zh-CN" altLang="zh-CN" sz="2800" b="1" smtClean="0">
                <a:solidFill>
                  <a:srgbClr val="FF0000"/>
                </a:solidFill>
                <a:latin typeface="宋体" pitchFamily="2" charset="-122"/>
              </a:rPr>
              <a:t>“</a:t>
            </a:r>
            <a:r>
              <a:rPr lang="zh-CN" altLang="zh-CN" sz="2800" b="1" smtClean="0">
                <a:solidFill>
                  <a:srgbClr val="FF0000"/>
                </a:solidFill>
              </a:rPr>
              <a:t>四书</a:t>
            </a:r>
            <a:r>
              <a:rPr lang="zh-CN" altLang="zh-CN" sz="2800" b="1" smtClean="0">
                <a:latin typeface="宋体" pitchFamily="2" charset="-122"/>
              </a:rPr>
              <a:t>”</a:t>
            </a:r>
            <a:r>
              <a:rPr lang="zh-CN" altLang="zh-CN" sz="2800" b="1" smtClean="0"/>
              <a:t>。</a:t>
            </a:r>
            <a:r>
              <a:rPr lang="zh-CN" altLang="zh-CN" sz="2800" b="1" smtClean="0">
                <a:solidFill>
                  <a:srgbClr val="FF0000"/>
                </a:solidFill>
              </a:rPr>
              <a:t>共二十篇</a:t>
            </a:r>
            <a:r>
              <a:rPr lang="zh-CN" altLang="zh-CN" sz="2800" b="1" smtClean="0"/>
              <a:t>。</a:t>
            </a:r>
          </a:p>
        </p:txBody>
      </p:sp>
      <p:pic>
        <p:nvPicPr>
          <p:cNvPr id="6148" name="Picture 4" descr="2634"/>
          <p:cNvPicPr>
            <a:picLocks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0" y="1600200"/>
            <a:ext cx="4495800" cy="4495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3"/>
          <p:cNvSpPr>
            <a:spLocks noChangeArrowheads="1"/>
          </p:cNvSpPr>
          <p:nvPr/>
        </p:nvSpPr>
        <p:spPr bwMode="auto">
          <a:xfrm>
            <a:off x="3886200" y="3962400"/>
            <a:ext cx="17272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38915" name="TextBox 2"/>
          <p:cNvSpPr txBox="1">
            <a:spLocks noChangeArrowheads="1"/>
          </p:cNvSpPr>
          <p:nvPr/>
        </p:nvSpPr>
        <p:spPr bwMode="auto">
          <a:xfrm>
            <a:off x="3676650" y="914400"/>
            <a:ext cx="424815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/>
              <a:t>  第七章  雍也篇</a:t>
            </a:r>
            <a:endParaRPr lang="en-US" altLang="zh-CN" sz="440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/>
              <a:t>    子曰：知之者</a:t>
            </a:r>
            <a:r>
              <a:rPr lang="en-US" altLang="zh-CN" sz="4400">
                <a:solidFill>
                  <a:srgbClr val="FF0000"/>
                </a:solidFill>
              </a:rPr>
              <a:t>/</a:t>
            </a:r>
            <a:r>
              <a:rPr lang="zh-CN" altLang="en-US" sz="4400"/>
              <a:t>不如</a:t>
            </a:r>
            <a:r>
              <a:rPr lang="en-US" altLang="zh-CN" sz="4400">
                <a:solidFill>
                  <a:srgbClr val="FF0000"/>
                </a:solidFill>
              </a:rPr>
              <a:t>/</a:t>
            </a:r>
            <a:r>
              <a:rPr lang="zh-CN" altLang="en-US" sz="4400"/>
              <a:t>好之者，好之者</a:t>
            </a:r>
            <a:r>
              <a:rPr lang="en-US" altLang="zh-CN" sz="4400">
                <a:solidFill>
                  <a:srgbClr val="FF0000"/>
                </a:solidFill>
              </a:rPr>
              <a:t>/</a:t>
            </a:r>
            <a:r>
              <a:rPr lang="zh-CN" altLang="en-US" sz="4400"/>
              <a:t>不如</a:t>
            </a:r>
            <a:r>
              <a:rPr lang="en-US" altLang="zh-CN" sz="4400">
                <a:solidFill>
                  <a:srgbClr val="FF0000"/>
                </a:solidFill>
              </a:rPr>
              <a:t>/</a:t>
            </a:r>
            <a:r>
              <a:rPr lang="zh-CN" altLang="en-US" sz="4400"/>
              <a:t>乐之者。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释词解句</a:t>
            </a:r>
            <a:endParaRPr lang="zh-CN" altLang="zh-CN" sz="3600" b="1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eaLnBrk="1" hangingPunct="1">
              <a:lnSpc>
                <a:spcPct val="300000"/>
              </a:lnSpc>
              <a:spcBef>
                <a:spcPct val="0"/>
              </a:spcBef>
            </a:pPr>
            <a:r>
              <a:rPr lang="zh-CN" altLang="zh-CN" b="1" smtClean="0">
                <a:latin typeface="宋体" pitchFamily="2" charset="-122"/>
              </a:rPr>
              <a:t>子曰：“知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之</a:t>
            </a:r>
            <a:r>
              <a:rPr lang="zh-CN" altLang="zh-CN" b="1" smtClean="0">
                <a:latin typeface="宋体" pitchFamily="2" charset="-122"/>
              </a:rPr>
              <a:t>      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者</a:t>
            </a:r>
            <a:r>
              <a:rPr lang="zh-CN" altLang="zh-CN" b="1" smtClean="0">
                <a:latin typeface="宋体" pitchFamily="2" charset="-122"/>
              </a:rPr>
              <a:t>不如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好</a:t>
            </a:r>
            <a:r>
              <a:rPr lang="zh-CN" altLang="zh-CN" b="1" smtClean="0">
                <a:latin typeface="宋体" pitchFamily="2" charset="-122"/>
              </a:rPr>
              <a:t>之者，好之者不如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乐</a:t>
            </a:r>
            <a:r>
              <a:rPr lang="zh-CN" altLang="zh-CN" b="1" smtClean="0">
                <a:latin typeface="宋体" pitchFamily="2" charset="-122"/>
              </a:rPr>
              <a:t>之者。”</a:t>
            </a:r>
          </a:p>
        </p:txBody>
      </p:sp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2209800" y="1447800"/>
            <a:ext cx="31242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代词，学问和事业</a:t>
            </a:r>
          </a:p>
        </p:txBody>
      </p:sp>
      <p:sp>
        <p:nvSpPr>
          <p:cNvPr id="38917" name="Text Box 5"/>
          <p:cNvSpPr txBox="1">
            <a:spLocks noChangeArrowheads="1"/>
          </p:cNvSpPr>
          <p:nvPr/>
        </p:nvSpPr>
        <p:spPr bwMode="auto">
          <a:xfrm>
            <a:off x="4953000" y="1524000"/>
            <a:ext cx="1676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solidFill>
                  <a:srgbClr val="0000FF"/>
                </a:solidFill>
              </a:rPr>
              <a:t>……</a:t>
            </a:r>
            <a:r>
              <a:rPr lang="zh-CN" altLang="en-US" sz="2800">
                <a:solidFill>
                  <a:srgbClr val="0000FF"/>
                </a:solidFill>
              </a:rPr>
              <a:t>的人</a:t>
            </a:r>
          </a:p>
        </p:txBody>
      </p:sp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6629400" y="1524000"/>
            <a:ext cx="2209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喜欢、爱好</a:t>
            </a:r>
          </a:p>
        </p:txBody>
      </p:sp>
      <p:sp>
        <p:nvSpPr>
          <p:cNvPr id="38919" name="Text Box 7"/>
          <p:cNvSpPr txBox="1">
            <a:spLocks noChangeArrowheads="1"/>
          </p:cNvSpPr>
          <p:nvPr/>
        </p:nvSpPr>
        <p:spPr bwMode="auto">
          <a:xfrm>
            <a:off x="3124200" y="2590800"/>
            <a:ext cx="32766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以</a:t>
            </a:r>
            <a:r>
              <a:rPr lang="en-US" altLang="zh-CN" sz="2800">
                <a:solidFill>
                  <a:srgbClr val="0000FF"/>
                </a:solidFill>
              </a:rPr>
              <a:t>……</a:t>
            </a:r>
            <a:r>
              <a:rPr lang="zh-CN" altLang="en-US" sz="2800">
                <a:solidFill>
                  <a:srgbClr val="0000FF"/>
                </a:solidFill>
              </a:rPr>
              <a:t>为乐趣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名词意动用法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 autoUpdateAnimBg="0"/>
      <p:bldP spid="38916" grpId="0" autoUpdateAnimBg="0"/>
      <p:bldP spid="38917" grpId="0" autoUpdateAnimBg="0"/>
      <p:bldP spid="38918" grpId="0" autoUpdateAnimBg="0"/>
      <p:bldP spid="38919" grpId="0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77788"/>
            <a:ext cx="8229600" cy="9445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翻译文句</a:t>
            </a:r>
            <a:endParaRPr lang="zh-CN" altLang="zh-CN" sz="3600" b="1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362200"/>
            <a:ext cx="8229600" cy="32004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latin typeface="宋体" pitchFamily="2" charset="-122"/>
              </a:rPr>
              <a:t>子曰：“知之者</a:t>
            </a:r>
            <a:r>
              <a:rPr lang="en-US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b="1" smtClean="0">
                <a:latin typeface="宋体" pitchFamily="2" charset="-122"/>
              </a:rPr>
              <a:t>不如好之者，好之者</a:t>
            </a:r>
            <a:r>
              <a:rPr lang="en-US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b="1" smtClean="0">
                <a:latin typeface="宋体" pitchFamily="2" charset="-122"/>
              </a:rPr>
              <a:t>不如乐之者。”</a:t>
            </a:r>
          </a:p>
          <a:p>
            <a:pPr eaLnBrk="1" hangingPunct="1"/>
            <a:endParaRPr lang="zh-CN" altLang="en-US" b="1" smtClean="0">
              <a:latin typeface="宋体" pitchFamily="2" charset="-122"/>
            </a:endParaRPr>
          </a:p>
          <a:p>
            <a:pPr eaLnBrk="1" hangingPunct="1"/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孔子说：“对于学习，知道怎么学习的人，不如爱好学习的人；爱好学习的人，又不如以学习为乐趣的人。” </a:t>
            </a:r>
          </a:p>
        </p:txBody>
      </p:sp>
      <p:sp>
        <p:nvSpPr>
          <p:cNvPr id="2" name="圆角矩形标注 1"/>
          <p:cNvSpPr>
            <a:spLocks noChangeArrowheads="1"/>
          </p:cNvSpPr>
          <p:nvPr/>
        </p:nvSpPr>
        <p:spPr bwMode="auto">
          <a:xfrm>
            <a:off x="381000" y="990600"/>
            <a:ext cx="6019800" cy="1066800"/>
          </a:xfrm>
          <a:prstGeom prst="wedgeRoundRectCallout">
            <a:avLst>
              <a:gd name="adj1" fmla="val 44343"/>
              <a:gd name="adj2" fmla="val 100602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本章讲学习态度，说明学习兴趣对于学习的重要性。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9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 autoUpdateAnimBg="0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792163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合作</a:t>
            </a:r>
            <a:r>
              <a:rPr lang="zh-CN" altLang="zh-CN" sz="3600" b="1" smtClean="0"/>
              <a:t>探究</a:t>
            </a:r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1066800"/>
            <a:ext cx="8991600" cy="556260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zh-CN" altLang="zh-CN" b="1" dirty="0" smtClean="0"/>
              <a:t>这一段运用了什么修辞？</a:t>
            </a:r>
            <a:r>
              <a:rPr lang="zh-CN" altLang="en-US" b="1" dirty="0" smtClean="0"/>
              <a:t>说明了什么道理？</a:t>
            </a:r>
            <a:endParaRPr lang="zh-CN" altLang="zh-CN" b="1" dirty="0" smtClean="0"/>
          </a:p>
          <a:p>
            <a:pPr eaLnBrk="1" hangingPunct="1">
              <a:defRPr/>
            </a:pPr>
            <a:r>
              <a:rPr lang="zh-CN" altLang="zh-CN" sz="2800" b="1" dirty="0" smtClean="0">
                <a:solidFill>
                  <a:srgbClr val="FF0000"/>
                </a:solidFill>
              </a:rPr>
              <a:t>顶真</a:t>
            </a:r>
          </a:p>
          <a:p>
            <a:pPr eaLnBrk="1" hangingPunct="1">
              <a:defRPr/>
            </a:pPr>
            <a:r>
              <a:rPr lang="zh-CN" altLang="zh-CN" sz="28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讲学习的三个层次：知、好、乐，层层推进，使说理更加透彻，令人信服。</a:t>
            </a:r>
            <a:endParaRPr lang="en-US" altLang="zh-CN" sz="2800" b="1" dirty="0" smtClean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defRPr/>
            </a:pPr>
            <a:r>
              <a:rPr lang="zh-CN" altLang="en-US" sz="2800" b="1" dirty="0" smtClean="0">
                <a:solidFill>
                  <a:srgbClr val="FF0000"/>
                </a:solidFill>
              </a:rPr>
              <a:t>对偶</a:t>
            </a:r>
            <a:endParaRPr lang="en-US" altLang="zh-CN" sz="2800" b="1" dirty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强调了乐学的重要性，说明兴趣对于学习的重要性。</a:t>
            </a:r>
            <a:endParaRPr lang="en-US" altLang="zh-CN" sz="2800" b="1" dirty="0" smtClean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eaLnBrk="1" hangingPunct="1">
              <a:defRPr/>
            </a:pPr>
            <a:r>
              <a:rPr lang="zh-CN" altLang="en-US" sz="2800" b="1" dirty="0" smtClean="0">
                <a:solidFill>
                  <a:srgbClr val="FF0000"/>
                </a:solidFill>
              </a:rPr>
              <a:t>道理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 eaLnBrk="1" hangingPunct="1">
              <a:defRPr/>
            </a:pPr>
            <a:r>
              <a:rPr lang="zh-CN" altLang="en-US" sz="2800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对学习知识感兴趣，就会变被动为主动，以学习为乐事，在快乐中学习，既能提高学习的效率，还能够加深对知识的理解，这样学到的知识才能够灵活地运用。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pPr eaLnBrk="1" hangingPunct="1">
              <a:defRPr/>
            </a:pPr>
            <a:endParaRPr lang="zh-CN" altLang="en-US" b="1" dirty="0" smtClean="0">
              <a:solidFill>
                <a:srgbClr val="0000FF"/>
              </a:solidFill>
            </a:endParaRPr>
          </a:p>
          <a:p>
            <a:pPr eaLnBrk="1" hangingPunct="1">
              <a:defRPr/>
            </a:pPr>
            <a:endParaRPr lang="en-US" altLang="zh-CN" b="1" dirty="0" smtClean="0">
              <a:solidFill>
                <a:srgbClr val="0000FF"/>
              </a:solidFill>
            </a:endParaRPr>
          </a:p>
          <a:p>
            <a:pPr eaLnBrk="1" hangingPunct="1">
              <a:defRPr/>
            </a:pPr>
            <a:endParaRPr lang="zh-CN" altLang="zh-CN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0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0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09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09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096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3" grpId="0" build="p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3"/>
          <p:cNvSpPr>
            <a:spLocks noChangeArrowheads="1"/>
          </p:cNvSpPr>
          <p:nvPr/>
        </p:nvSpPr>
        <p:spPr bwMode="auto">
          <a:xfrm>
            <a:off x="3886200" y="3962400"/>
            <a:ext cx="17272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3011" name="TextBox 2"/>
          <p:cNvSpPr txBox="1">
            <a:spLocks noChangeArrowheads="1"/>
          </p:cNvSpPr>
          <p:nvPr/>
        </p:nvSpPr>
        <p:spPr bwMode="auto">
          <a:xfrm>
            <a:off x="2471738" y="990600"/>
            <a:ext cx="5724525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000"/>
              <a:t>     第八章  述而篇</a:t>
            </a:r>
            <a:endParaRPr lang="en-US" altLang="zh-CN" sz="400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000"/>
              <a:t>     子曰：饭疏食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饮水，曲肱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而枕之，乐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亦在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其中矣。不义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而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富且贵，于我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如浮云。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19100" y="76200"/>
            <a:ext cx="8229600" cy="868363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释词解句</a:t>
            </a:r>
            <a:endParaRPr lang="zh-CN" altLang="zh-CN" sz="3600" b="1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293813"/>
            <a:ext cx="8229600" cy="4525962"/>
          </a:xfrm>
        </p:spPr>
        <p:txBody>
          <a:bodyPr/>
          <a:lstStyle/>
          <a:p>
            <a:pPr eaLnBrk="1" hangingPunct="1">
              <a:lnSpc>
                <a:spcPct val="300000"/>
              </a:lnSpc>
              <a:spcBef>
                <a:spcPct val="0"/>
              </a:spcBef>
            </a:pPr>
            <a:r>
              <a:rPr lang="zh-CN" altLang="zh-CN" b="1" smtClean="0">
                <a:latin typeface="宋体" pitchFamily="2" charset="-122"/>
              </a:rPr>
              <a:t>子曰：“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饭</a:t>
            </a:r>
            <a:r>
              <a:rPr lang="zh-CN" altLang="zh-CN" b="1" smtClean="0">
                <a:latin typeface="宋体" pitchFamily="2" charset="-122"/>
              </a:rPr>
              <a:t>   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疏</a:t>
            </a:r>
            <a:r>
              <a:rPr lang="zh-CN" altLang="zh-CN" b="1" smtClean="0">
                <a:latin typeface="宋体" pitchFamily="2" charset="-122"/>
              </a:rPr>
              <a:t>食</a:t>
            </a:r>
            <a:r>
              <a:rPr lang="en-US" altLang="zh-CN" b="1" smtClean="0"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饮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水</a:t>
            </a:r>
            <a:r>
              <a:rPr lang="zh-CN" altLang="zh-CN" b="1" smtClean="0">
                <a:latin typeface="宋体" pitchFamily="2" charset="-122"/>
              </a:rPr>
              <a:t>，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曲肱</a:t>
            </a:r>
            <a:r>
              <a:rPr lang="en-US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  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zh-CN" b="1" smtClean="0">
                <a:latin typeface="宋体" pitchFamily="2" charset="-122"/>
              </a:rPr>
              <a:t>枕之，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乐</a:t>
            </a:r>
            <a:r>
              <a:rPr lang="en-US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亦在</a:t>
            </a:r>
            <a:r>
              <a:rPr lang="en-US" altLang="zh-CN" b="1" smtClean="0"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其中矣。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不义</a:t>
            </a:r>
            <a:r>
              <a:rPr lang="en-US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而</a:t>
            </a:r>
            <a:r>
              <a:rPr lang="en-US" altLang="zh-CN" b="1" smtClean="0"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富且贵，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于</a:t>
            </a:r>
            <a:r>
              <a:rPr lang="zh-CN" altLang="zh-CN" b="1" smtClean="0">
                <a:latin typeface="宋体" pitchFamily="2" charset="-122"/>
              </a:rPr>
              <a:t>我</a:t>
            </a:r>
            <a:r>
              <a:rPr lang="en-US" altLang="zh-CN" b="1" smtClean="0"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如浮云。”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828800" y="1143000"/>
            <a:ext cx="2209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     吃饭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名词作动词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4038600" y="1524000"/>
            <a:ext cx="2209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粗粮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3962400" y="708025"/>
            <a:ext cx="3962400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文言文中称冷水为“水”，热水为“汤”。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6019800" y="1524000"/>
            <a:ext cx="2209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弯着胳膊</a:t>
            </a: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436563" y="2884488"/>
            <a:ext cx="11049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顺承</a:t>
            </a: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1905000" y="3124200"/>
            <a:ext cx="2209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乐趣</a:t>
            </a: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5334000" y="3071813"/>
            <a:ext cx="22098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不正当手段</a:t>
            </a: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1371600" y="4419600"/>
            <a:ext cx="2209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对于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19100" y="1289050"/>
            <a:ext cx="8267700" cy="465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300000"/>
              </a:lnSpc>
              <a:spcBef>
                <a:spcPct val="0"/>
              </a:spcBef>
              <a:buFontTx/>
              <a:buChar char="•"/>
              <a:defRPr/>
            </a:pPr>
            <a:r>
              <a:rPr lang="zh-CN" altLang="zh-CN" kern="0" dirty="0" smtClean="0">
                <a:latin typeface="宋体" pitchFamily="2" charset="-122"/>
              </a:rPr>
              <a:t>子曰：“</a:t>
            </a:r>
            <a:r>
              <a:rPr lang="zh-CN" altLang="zh-CN" kern="0" dirty="0" smtClean="0">
                <a:solidFill>
                  <a:srgbClr val="FF0000"/>
                </a:solidFill>
                <a:latin typeface="宋体" pitchFamily="2" charset="-122"/>
              </a:rPr>
              <a:t>饭</a:t>
            </a:r>
            <a:r>
              <a:rPr lang="zh-CN" altLang="zh-CN" kern="0" dirty="0" smtClean="0">
                <a:latin typeface="宋体" pitchFamily="2" charset="-122"/>
              </a:rPr>
              <a:t>      </a:t>
            </a:r>
            <a:r>
              <a:rPr lang="zh-CN" altLang="zh-CN" kern="0" dirty="0" smtClean="0">
                <a:solidFill>
                  <a:srgbClr val="FF0000"/>
                </a:solidFill>
                <a:latin typeface="宋体" pitchFamily="2" charset="-122"/>
              </a:rPr>
              <a:t>疏</a:t>
            </a:r>
            <a:r>
              <a:rPr lang="zh-CN" altLang="zh-CN" kern="0" dirty="0" smtClean="0">
                <a:latin typeface="宋体" pitchFamily="2" charset="-122"/>
              </a:rPr>
              <a:t>食</a:t>
            </a:r>
            <a:r>
              <a:rPr lang="en-US" altLang="zh-CN" kern="0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kern="0" dirty="0" smtClean="0">
                <a:latin typeface="宋体" pitchFamily="2" charset="-122"/>
              </a:rPr>
              <a:t>饮</a:t>
            </a:r>
            <a:r>
              <a:rPr lang="zh-CN" altLang="zh-CN" kern="0" dirty="0" smtClean="0">
                <a:solidFill>
                  <a:srgbClr val="FF0000"/>
                </a:solidFill>
                <a:latin typeface="宋体" pitchFamily="2" charset="-122"/>
              </a:rPr>
              <a:t>水</a:t>
            </a:r>
            <a:r>
              <a:rPr lang="zh-CN" altLang="zh-CN" kern="0" dirty="0" smtClean="0">
                <a:latin typeface="宋体" pitchFamily="2" charset="-122"/>
              </a:rPr>
              <a:t>，</a:t>
            </a:r>
            <a:r>
              <a:rPr lang="zh-CN" altLang="zh-CN" kern="0" dirty="0" smtClean="0">
                <a:solidFill>
                  <a:srgbClr val="FF0000"/>
                </a:solidFill>
                <a:latin typeface="宋体" pitchFamily="2" charset="-122"/>
              </a:rPr>
              <a:t>曲肱</a:t>
            </a:r>
            <a:r>
              <a:rPr lang="en-US" altLang="zh-CN" kern="0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kern="0" dirty="0" smtClean="0">
                <a:latin typeface="宋体" pitchFamily="2" charset="-122"/>
              </a:rPr>
              <a:t>     </a:t>
            </a:r>
            <a:r>
              <a:rPr lang="zh-CN" altLang="zh-CN" kern="0" dirty="0" smtClean="0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zh-CN" kern="0" dirty="0" smtClean="0">
                <a:latin typeface="宋体" pitchFamily="2" charset="-122"/>
              </a:rPr>
              <a:t>枕之，</a:t>
            </a:r>
            <a:r>
              <a:rPr lang="zh-CN" altLang="zh-CN" kern="0" dirty="0" smtClean="0">
                <a:solidFill>
                  <a:srgbClr val="FF0000"/>
                </a:solidFill>
                <a:latin typeface="宋体" pitchFamily="2" charset="-122"/>
              </a:rPr>
              <a:t>乐</a:t>
            </a:r>
            <a:r>
              <a:rPr lang="en-US" altLang="zh-CN" kern="0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kern="0" dirty="0" smtClean="0">
                <a:latin typeface="宋体" pitchFamily="2" charset="-122"/>
              </a:rPr>
              <a:t>亦在</a:t>
            </a:r>
            <a:r>
              <a:rPr lang="en-US" altLang="zh-CN" kern="0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kern="0" dirty="0" smtClean="0">
                <a:latin typeface="宋体" pitchFamily="2" charset="-122"/>
              </a:rPr>
              <a:t>其中矣。</a:t>
            </a:r>
            <a:r>
              <a:rPr lang="zh-CN" altLang="zh-CN" kern="0" dirty="0" smtClean="0">
                <a:solidFill>
                  <a:srgbClr val="FF0000"/>
                </a:solidFill>
                <a:latin typeface="宋体" pitchFamily="2" charset="-122"/>
              </a:rPr>
              <a:t>不义</a:t>
            </a:r>
            <a:r>
              <a:rPr lang="en-US" altLang="zh-CN" kern="0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kern="0" dirty="0" smtClean="0">
                <a:latin typeface="宋体" pitchFamily="2" charset="-122"/>
              </a:rPr>
              <a:t>而</a:t>
            </a:r>
            <a:r>
              <a:rPr lang="en-US" altLang="zh-CN" kern="0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kern="0" dirty="0" smtClean="0">
                <a:latin typeface="宋体" pitchFamily="2" charset="-122"/>
              </a:rPr>
              <a:t>富且贵，</a:t>
            </a:r>
            <a:r>
              <a:rPr lang="zh-CN" altLang="zh-CN" kern="0" dirty="0" smtClean="0">
                <a:solidFill>
                  <a:srgbClr val="FF0000"/>
                </a:solidFill>
                <a:latin typeface="宋体" pitchFamily="2" charset="-122"/>
              </a:rPr>
              <a:t>于</a:t>
            </a:r>
            <a:r>
              <a:rPr lang="zh-CN" altLang="zh-CN" kern="0" dirty="0" smtClean="0">
                <a:latin typeface="宋体" pitchFamily="2" charset="-122"/>
              </a:rPr>
              <a:t>我</a:t>
            </a:r>
            <a:r>
              <a:rPr lang="en-US" altLang="zh-CN" kern="0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kern="0" dirty="0" smtClean="0">
                <a:latin typeface="宋体" pitchFamily="2" charset="-122"/>
              </a:rPr>
              <a:t>如浮云。”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 autoUpdateAnimBg="0"/>
      <p:bldP spid="44036" grpId="0" autoUpdateAnimBg="0"/>
      <p:bldP spid="44037" grpId="0" autoUpdateAnimBg="0"/>
      <p:bldP spid="44038" grpId="0" autoUpdateAnimBg="0"/>
      <p:bldP spid="44039" grpId="0" autoUpdateAnimBg="0"/>
      <p:bldP spid="44040" grpId="0" autoUpdateAnimBg="0"/>
      <p:bldP spid="44041" grpId="0" autoUpdateAnimBg="0"/>
      <p:bldP spid="44042" grpId="0" autoUpdateAnimBg="0"/>
      <p:bldP spid="44043" grpId="0" autoUpdateAnimBg="0"/>
      <p:bldP spid="12" grpId="0" build="p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b="1" smtClean="0"/>
              <a:t>翻译文句</a:t>
            </a:r>
            <a:endParaRPr lang="zh-CN" altLang="zh-CN" sz="3600" b="1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zh-CN" altLang="en-US" b="1" smtClean="0">
                <a:latin typeface="宋体" pitchFamily="2" charset="-122"/>
              </a:rPr>
              <a:t>子曰：“饭疏食</a:t>
            </a:r>
            <a:r>
              <a:rPr lang="en-US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b="1" smtClean="0">
                <a:latin typeface="宋体" pitchFamily="2" charset="-122"/>
              </a:rPr>
              <a:t>饮水，曲肱</a:t>
            </a:r>
            <a:r>
              <a:rPr lang="en-US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b="1" smtClean="0">
                <a:latin typeface="宋体" pitchFamily="2" charset="-122"/>
              </a:rPr>
              <a:t>而枕之，乐</a:t>
            </a:r>
            <a:r>
              <a:rPr lang="en-US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b="1" smtClean="0">
                <a:latin typeface="宋体" pitchFamily="2" charset="-122"/>
              </a:rPr>
              <a:t>亦在</a:t>
            </a:r>
            <a:r>
              <a:rPr lang="en-US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b="1" smtClean="0">
                <a:latin typeface="宋体" pitchFamily="2" charset="-122"/>
              </a:rPr>
              <a:t>其中矣。不义</a:t>
            </a:r>
            <a:r>
              <a:rPr lang="en-US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b="1" smtClean="0">
                <a:latin typeface="宋体" pitchFamily="2" charset="-122"/>
              </a:rPr>
              <a:t>而</a:t>
            </a:r>
            <a:r>
              <a:rPr lang="en-US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b="1" smtClean="0">
                <a:latin typeface="宋体" pitchFamily="2" charset="-122"/>
              </a:rPr>
              <a:t>富且贵，于我</a:t>
            </a:r>
            <a:r>
              <a:rPr lang="en-US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en-US" b="1" smtClean="0">
                <a:latin typeface="宋体" pitchFamily="2" charset="-122"/>
              </a:rPr>
              <a:t>如浮云。”</a:t>
            </a:r>
          </a:p>
          <a:p>
            <a:pPr eaLnBrk="1" hangingPunct="1">
              <a:spcBef>
                <a:spcPct val="0"/>
              </a:spcBef>
            </a:pPr>
            <a:endParaRPr lang="zh-CN" altLang="en-US" b="1" smtClean="0">
              <a:latin typeface="宋体" pitchFamily="2" charset="-122"/>
            </a:endParaRPr>
          </a:p>
          <a:p>
            <a:pPr eaLnBrk="1" hangingPunct="1">
              <a:spcBef>
                <a:spcPct val="0"/>
              </a:spcBef>
            </a:pPr>
            <a:r>
              <a:rPr lang="zh-CN" altLang="en-US" b="1" smtClean="0">
                <a:solidFill>
                  <a:srgbClr val="FF0000"/>
                </a:solidFill>
                <a:latin typeface="宋体" pitchFamily="2" charset="-122"/>
              </a:rPr>
              <a:t>孔子说：“吃粗粮，喝冷水，弯着胳膊当枕头，乐趣也就在这中间了。用不正当的手段得来的富贵，对于我来讲就像是天上的浮云一样。”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19100" y="76200"/>
            <a:ext cx="8229600" cy="868363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释词解句</a:t>
            </a:r>
            <a:endParaRPr lang="zh-CN" altLang="zh-CN" sz="3600" b="1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19100" y="1293813"/>
            <a:ext cx="8229600" cy="4525962"/>
          </a:xfrm>
        </p:spPr>
        <p:txBody>
          <a:bodyPr/>
          <a:lstStyle/>
          <a:p>
            <a:pPr eaLnBrk="1" hangingPunct="1">
              <a:lnSpc>
                <a:spcPct val="300000"/>
              </a:lnSpc>
              <a:spcBef>
                <a:spcPct val="0"/>
              </a:spcBef>
            </a:pPr>
            <a:r>
              <a:rPr lang="zh-CN" altLang="zh-CN" b="1" smtClean="0">
                <a:latin typeface="宋体" pitchFamily="2" charset="-122"/>
              </a:rPr>
              <a:t>子曰：“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饭</a:t>
            </a:r>
            <a:r>
              <a:rPr lang="zh-CN" altLang="zh-CN" b="1" smtClean="0">
                <a:latin typeface="宋体" pitchFamily="2" charset="-122"/>
              </a:rPr>
              <a:t>   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疏</a:t>
            </a:r>
            <a:r>
              <a:rPr lang="zh-CN" altLang="zh-CN" b="1" smtClean="0">
                <a:latin typeface="宋体" pitchFamily="2" charset="-122"/>
              </a:rPr>
              <a:t>食</a:t>
            </a:r>
            <a:r>
              <a:rPr lang="en-US" altLang="zh-CN" b="1" smtClean="0"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饮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水</a:t>
            </a:r>
            <a:r>
              <a:rPr lang="zh-CN" altLang="zh-CN" b="1" smtClean="0">
                <a:latin typeface="宋体" pitchFamily="2" charset="-122"/>
              </a:rPr>
              <a:t>，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曲肱</a:t>
            </a:r>
            <a:r>
              <a:rPr lang="en-US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  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zh-CN" b="1" smtClean="0">
                <a:latin typeface="宋体" pitchFamily="2" charset="-122"/>
              </a:rPr>
              <a:t>枕之，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乐</a:t>
            </a:r>
            <a:r>
              <a:rPr lang="en-US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亦在</a:t>
            </a:r>
            <a:r>
              <a:rPr lang="en-US" altLang="zh-CN" b="1" smtClean="0"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其中矣。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不义</a:t>
            </a:r>
            <a:r>
              <a:rPr lang="en-US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而</a:t>
            </a:r>
            <a:r>
              <a:rPr lang="en-US" altLang="zh-CN" b="1" smtClean="0"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富且贵，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于</a:t>
            </a:r>
            <a:r>
              <a:rPr lang="zh-CN" altLang="zh-CN" b="1" smtClean="0">
                <a:latin typeface="宋体" pitchFamily="2" charset="-122"/>
              </a:rPr>
              <a:t>我</a:t>
            </a:r>
            <a:r>
              <a:rPr lang="en-US" altLang="zh-CN" b="1" smtClean="0"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如浮云。”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1828800" y="1143000"/>
            <a:ext cx="22098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     吃饭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名词作动词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4038600" y="1524000"/>
            <a:ext cx="2209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粗粮</a:t>
            </a: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3962400" y="708025"/>
            <a:ext cx="3962400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文言文中称冷水为“水”，热水为“汤”。</a:t>
            </a:r>
          </a:p>
        </p:txBody>
      </p:sp>
      <p:sp>
        <p:nvSpPr>
          <p:cNvPr id="44039" name="Text Box 7"/>
          <p:cNvSpPr txBox="1">
            <a:spLocks noChangeArrowheads="1"/>
          </p:cNvSpPr>
          <p:nvPr/>
        </p:nvSpPr>
        <p:spPr bwMode="auto">
          <a:xfrm>
            <a:off x="6019800" y="1524000"/>
            <a:ext cx="2209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弯着胳膊</a:t>
            </a: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436563" y="2884488"/>
            <a:ext cx="11049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顺承</a:t>
            </a:r>
          </a:p>
        </p:txBody>
      </p:sp>
      <p:sp>
        <p:nvSpPr>
          <p:cNvPr id="44041" name="Text Box 9"/>
          <p:cNvSpPr txBox="1">
            <a:spLocks noChangeArrowheads="1"/>
          </p:cNvSpPr>
          <p:nvPr/>
        </p:nvSpPr>
        <p:spPr bwMode="auto">
          <a:xfrm>
            <a:off x="1905000" y="3124200"/>
            <a:ext cx="2209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乐趣</a:t>
            </a:r>
          </a:p>
        </p:txBody>
      </p:sp>
      <p:sp>
        <p:nvSpPr>
          <p:cNvPr id="44042" name="Text Box 10"/>
          <p:cNvSpPr txBox="1">
            <a:spLocks noChangeArrowheads="1"/>
          </p:cNvSpPr>
          <p:nvPr/>
        </p:nvSpPr>
        <p:spPr bwMode="auto">
          <a:xfrm>
            <a:off x="5334000" y="3071813"/>
            <a:ext cx="22098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不正当手段</a:t>
            </a:r>
          </a:p>
        </p:txBody>
      </p: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1371600" y="4419600"/>
            <a:ext cx="2209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对于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419100" y="1289050"/>
            <a:ext cx="8267700" cy="4654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eaLnBrk="1" hangingPunct="1">
              <a:lnSpc>
                <a:spcPct val="300000"/>
              </a:lnSpc>
              <a:spcBef>
                <a:spcPct val="0"/>
              </a:spcBef>
              <a:buFontTx/>
              <a:buChar char="•"/>
              <a:defRPr/>
            </a:pP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</a:rPr>
              <a:t>子曰：“</a:t>
            </a:r>
            <a:r>
              <a:rPr lang="zh-CN" altLang="zh-CN" kern="0" dirty="0" smtClean="0">
                <a:solidFill>
                  <a:srgbClr val="FF0000"/>
                </a:solidFill>
                <a:latin typeface="宋体" pitchFamily="2" charset="-122"/>
              </a:rPr>
              <a:t>饭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</a:rPr>
              <a:t>      </a:t>
            </a:r>
            <a:r>
              <a:rPr lang="zh-CN" altLang="zh-CN" kern="0" dirty="0" smtClean="0">
                <a:solidFill>
                  <a:srgbClr val="FF0000"/>
                </a:solidFill>
                <a:latin typeface="宋体" pitchFamily="2" charset="-122"/>
              </a:rPr>
              <a:t>疏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</a:rPr>
              <a:t>食</a:t>
            </a:r>
            <a:r>
              <a:rPr lang="en-US" altLang="zh-CN" kern="0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</a:rPr>
              <a:t>饮</a:t>
            </a:r>
            <a:r>
              <a:rPr lang="zh-CN" altLang="zh-CN" kern="0" dirty="0" smtClean="0">
                <a:solidFill>
                  <a:srgbClr val="FF0000"/>
                </a:solidFill>
                <a:latin typeface="宋体" pitchFamily="2" charset="-122"/>
              </a:rPr>
              <a:t>水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</a:rPr>
              <a:t>，</a:t>
            </a:r>
            <a:r>
              <a:rPr lang="zh-CN" altLang="zh-CN" kern="0" dirty="0" smtClean="0">
                <a:solidFill>
                  <a:srgbClr val="FF0000"/>
                </a:solidFill>
                <a:latin typeface="宋体" pitchFamily="2" charset="-122"/>
              </a:rPr>
              <a:t>曲肱</a:t>
            </a:r>
            <a:r>
              <a:rPr lang="en-US" altLang="zh-CN" kern="0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</a:rPr>
              <a:t>     </a:t>
            </a:r>
            <a:r>
              <a:rPr lang="zh-CN" altLang="zh-CN" kern="0" dirty="0" smtClean="0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</a:rPr>
              <a:t>枕之，</a:t>
            </a:r>
            <a:r>
              <a:rPr lang="zh-CN" altLang="zh-CN" kern="0" dirty="0" smtClean="0">
                <a:solidFill>
                  <a:srgbClr val="FF0000"/>
                </a:solidFill>
                <a:latin typeface="宋体" pitchFamily="2" charset="-122"/>
              </a:rPr>
              <a:t>乐</a:t>
            </a:r>
            <a:r>
              <a:rPr lang="en-US" altLang="zh-CN" kern="0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</a:rPr>
              <a:t>亦在</a:t>
            </a:r>
            <a:r>
              <a:rPr lang="en-US" altLang="zh-CN" kern="0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</a:rPr>
              <a:t>其中矣。</a:t>
            </a:r>
            <a:r>
              <a:rPr lang="zh-CN" altLang="zh-CN" kern="0" dirty="0" smtClean="0">
                <a:solidFill>
                  <a:srgbClr val="FF0000"/>
                </a:solidFill>
                <a:latin typeface="宋体" pitchFamily="2" charset="-122"/>
              </a:rPr>
              <a:t>不义</a:t>
            </a:r>
            <a:r>
              <a:rPr lang="en-US" altLang="zh-CN" kern="0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</a:rPr>
              <a:t>而</a:t>
            </a:r>
            <a:r>
              <a:rPr lang="en-US" altLang="zh-CN" kern="0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</a:rPr>
              <a:t>富且贵，</a:t>
            </a:r>
            <a:r>
              <a:rPr lang="zh-CN" altLang="zh-CN" kern="0" dirty="0" smtClean="0">
                <a:solidFill>
                  <a:srgbClr val="FF0000"/>
                </a:solidFill>
                <a:latin typeface="宋体" pitchFamily="2" charset="-122"/>
              </a:rPr>
              <a:t>于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</a:rPr>
              <a:t>我</a:t>
            </a:r>
            <a:r>
              <a:rPr lang="en-US" altLang="zh-CN" kern="0" dirty="0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kern="0" dirty="0" smtClean="0">
                <a:solidFill>
                  <a:srgbClr val="000000"/>
                </a:solidFill>
                <a:latin typeface="宋体" pitchFamily="2" charset="-122"/>
              </a:rPr>
              <a:t>如浮云。”</a:t>
            </a:r>
          </a:p>
        </p:txBody>
      </p:sp>
      <p:sp>
        <p:nvSpPr>
          <p:cNvPr id="2" name="圆角矩形标注 1"/>
          <p:cNvSpPr/>
          <p:nvPr/>
        </p:nvSpPr>
        <p:spPr bwMode="auto">
          <a:xfrm>
            <a:off x="3695772" y="3962386"/>
            <a:ext cx="5486256" cy="2895614"/>
          </a:xfrm>
          <a:prstGeom prst="wedgeRoundRectCallout">
            <a:avLst>
              <a:gd name="adj1" fmla="val -52659"/>
              <a:gd name="adj2" fmla="val -15055"/>
              <a:gd name="adj3" fmla="val 16667"/>
            </a:avLst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①浮云</a:t>
            </a:r>
            <a:r>
              <a:rPr lang="zh-CN" altLang="en-US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聚散无常，比喻不义得来的富贵，瞬间即逝，极为</a:t>
            </a:r>
            <a:r>
              <a:rPr lang="zh-CN" altLang="en-US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短暂</a:t>
            </a:r>
            <a:r>
              <a:rPr lang="en-US" altLang="zh-CN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②浮云</a:t>
            </a:r>
            <a:r>
              <a:rPr lang="zh-CN" altLang="en-US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在天，高不可及，比喻不义得来的富贵与己无关，用不着汲汲而求</a:t>
            </a:r>
            <a:r>
              <a:rPr lang="zh-CN" altLang="en-US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之</a:t>
            </a:r>
            <a:r>
              <a:rPr lang="en-US" altLang="zh-CN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.</a:t>
            </a:r>
            <a:r>
              <a:rPr lang="zh-CN" altLang="en-US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③浮云</a:t>
            </a:r>
            <a:r>
              <a:rPr lang="zh-CN" altLang="en-US" sz="2400" dirty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轻飘淡然，比喻不义得来的富贵无足轻重。孔子在这里用来比喻表明了自己坚持道义的信念。</a:t>
            </a:r>
            <a:endParaRPr lang="zh-CN" altLang="en-US" sz="2400" dirty="0">
              <a:solidFill>
                <a:srgbClr val="FF0000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388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 autoUpdateAnimBg="0"/>
      <p:bldP spid="44036" grpId="0" autoUpdateAnimBg="0"/>
      <p:bldP spid="44037" grpId="0" autoUpdateAnimBg="0"/>
      <p:bldP spid="44038" grpId="0" autoUpdateAnimBg="0"/>
      <p:bldP spid="44039" grpId="0" autoUpdateAnimBg="0"/>
      <p:bldP spid="44040" grpId="0" autoUpdateAnimBg="0"/>
      <p:bldP spid="44041" grpId="0" autoUpdateAnimBg="0"/>
      <p:bldP spid="44042" grpId="0" autoUpdateAnimBg="0"/>
      <p:bldP spid="44043" grpId="0" autoUpdateAnimBg="0"/>
      <p:bldP spid="12" grpId="0" build="p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868363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合作</a:t>
            </a:r>
            <a:r>
              <a:rPr lang="zh-CN" altLang="zh-CN" sz="3600" b="1" smtClean="0"/>
              <a:t>探究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990600"/>
            <a:ext cx="8229600" cy="5715000"/>
          </a:xfrm>
        </p:spPr>
        <p:txBody>
          <a:bodyPr/>
          <a:lstStyle/>
          <a:p>
            <a:pPr eaLnBrk="1" hangingPunct="1"/>
            <a:r>
              <a:rPr lang="zh-CN" altLang="en-US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请简析孔子在本章中所阐述的观点？</a:t>
            </a:r>
            <a:endParaRPr lang="en-US" altLang="zh-CN" b="1" smtClean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/>
            <a:r>
              <a:rPr lang="zh-CN" altLang="zh-CN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本章讲人的道德修养</a:t>
            </a:r>
            <a:r>
              <a:rPr lang="zh-CN" altLang="en-US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，表现了孔子对理想的追求和对富贵的淡薄，宁愿贫贱也要坚守“义”的高尚节操。</a:t>
            </a:r>
            <a:endParaRPr lang="en-US" altLang="zh-CN" b="1" smtClean="0">
              <a:solidFill>
                <a:srgbClr val="0000FF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/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有理想、有志向的君子，不会总为自己的吃穿住而奔波。“饭疏食饮水，曲肱而枕之”对于有理想的人来讲，可以说是乐在其中。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/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不符合于道义的富贵荣华，孔子是坚决不予接受的，对待这些东西，如天上的浮云一般。</a:t>
            </a:r>
            <a:endParaRPr lang="en-US" altLang="zh-CN" b="1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eaLnBrk="1" hangingPunct="1"/>
            <a:endParaRPr lang="zh-CN" altLang="zh-CN" b="1" smtClean="0"/>
          </a:p>
          <a:p>
            <a:pPr eaLnBrk="1" hangingPunct="1"/>
            <a:endParaRPr lang="zh-CN" altLang="zh-CN" b="1" smtClean="0"/>
          </a:p>
          <a:p>
            <a:pPr eaLnBrk="1" hangingPunct="1"/>
            <a:endParaRPr lang="zh-CN" altLang="zh-CN" smtClean="0"/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3886200" y="3962400"/>
            <a:ext cx="17272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3" grpId="0" build="p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3"/>
          <p:cNvSpPr>
            <a:spLocks noChangeArrowheads="1"/>
          </p:cNvSpPr>
          <p:nvPr/>
        </p:nvSpPr>
        <p:spPr bwMode="auto">
          <a:xfrm>
            <a:off x="3886200" y="3962400"/>
            <a:ext cx="17272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47107" name="TextBox 2"/>
          <p:cNvSpPr txBox="1">
            <a:spLocks noChangeArrowheads="1"/>
          </p:cNvSpPr>
          <p:nvPr/>
        </p:nvSpPr>
        <p:spPr bwMode="auto">
          <a:xfrm>
            <a:off x="3198813" y="914400"/>
            <a:ext cx="4802187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000"/>
              <a:t>第九章  述而篇</a:t>
            </a:r>
            <a:endParaRPr lang="en-US" altLang="zh-CN" sz="400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000"/>
              <a:t>       子曰：三人行，必有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我师焉。择其善者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而从之，其不善者</a:t>
            </a:r>
            <a:r>
              <a:rPr lang="en-US" altLang="zh-CN" sz="4000">
                <a:solidFill>
                  <a:srgbClr val="FF0000"/>
                </a:solidFill>
              </a:rPr>
              <a:t>/</a:t>
            </a:r>
            <a:r>
              <a:rPr lang="zh-CN" altLang="en-US" sz="4000"/>
              <a:t>而改之。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5"/>
          <p:cNvSpPr txBox="1">
            <a:spLocks noChangeArrowheads="1"/>
          </p:cNvSpPr>
          <p:nvPr/>
        </p:nvSpPr>
        <p:spPr bwMode="auto">
          <a:xfrm>
            <a:off x="2027238" y="828675"/>
            <a:ext cx="5821362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480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800">
                <a:latin typeface="华文楷体" pitchFamily="2" charset="-122"/>
                <a:ea typeface="华文楷体" pitchFamily="2" charset="-122"/>
              </a:rPr>
              <a:t>听读、朗读</a:t>
            </a:r>
            <a:r>
              <a:rPr lang="zh-CN" altLang="en-US" sz="40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sz="40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40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注意读准字音。</a:t>
            </a:r>
            <a:endParaRPr lang="en-US" altLang="zh-CN" sz="40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40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注意朗读节奏。</a:t>
            </a:r>
            <a:endParaRPr lang="en-US" altLang="zh-CN" sz="40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40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自由朗读背诵。</a:t>
            </a:r>
            <a:endParaRPr lang="en-US" altLang="zh-CN" sz="40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40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40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借助注释、工具书读懂文句意思。</a:t>
            </a:r>
            <a:endParaRPr lang="zh-CN" altLang="en-US" sz="480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b="1" smtClean="0"/>
              <a:t>释词解句</a:t>
            </a:r>
            <a:endParaRPr lang="zh-CN" altLang="zh-CN" sz="3600" b="1" smtClean="0"/>
          </a:p>
        </p:txBody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pPr eaLnBrk="1" hangingPunct="1">
              <a:lnSpc>
                <a:spcPct val="300000"/>
              </a:lnSpc>
              <a:spcBef>
                <a:spcPct val="0"/>
              </a:spcBef>
            </a:pPr>
            <a:r>
              <a:rPr lang="zh-CN" altLang="zh-CN" b="1" smtClean="0">
                <a:latin typeface="宋体" pitchFamily="2" charset="-122"/>
              </a:rPr>
              <a:t>子曰：“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三</a:t>
            </a:r>
            <a:r>
              <a:rPr lang="zh-CN" altLang="zh-CN" b="1" smtClean="0">
                <a:latin typeface="宋体" pitchFamily="2" charset="-122"/>
              </a:rPr>
              <a:t>人行，必有我师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焉</a:t>
            </a:r>
            <a:r>
              <a:rPr lang="zh-CN" altLang="zh-CN" b="1" smtClean="0">
                <a:latin typeface="宋体" pitchFamily="2" charset="-122"/>
              </a:rPr>
              <a:t>。择其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善</a:t>
            </a:r>
            <a:r>
              <a:rPr lang="zh-CN" altLang="zh-CN" b="1" smtClean="0">
                <a:latin typeface="宋体" pitchFamily="2" charset="-122"/>
              </a:rPr>
              <a:t>者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zh-CN" b="1" smtClean="0">
                <a:latin typeface="宋体" pitchFamily="2" charset="-122"/>
              </a:rPr>
              <a:t>  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从之</a:t>
            </a:r>
            <a:r>
              <a:rPr lang="zh-CN" altLang="zh-CN" b="1" smtClean="0">
                <a:latin typeface="宋体" pitchFamily="2" charset="-122"/>
              </a:rPr>
              <a:t>，其不善者而改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之</a:t>
            </a:r>
            <a:r>
              <a:rPr lang="zh-CN" altLang="zh-CN" b="1" smtClean="0">
                <a:latin typeface="宋体" pitchFamily="2" charset="-122"/>
              </a:rPr>
              <a:t>。”</a:t>
            </a:r>
          </a:p>
        </p:txBody>
      </p:sp>
      <p:sp>
        <p:nvSpPr>
          <p:cNvPr id="49156" name="Text Box 4"/>
          <p:cNvSpPr txBox="1">
            <a:spLocks noChangeArrowheads="1"/>
          </p:cNvSpPr>
          <p:nvPr/>
        </p:nvSpPr>
        <p:spPr bwMode="auto">
          <a:xfrm>
            <a:off x="2286000" y="1524000"/>
            <a:ext cx="2209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几个</a:t>
            </a:r>
          </a:p>
        </p:txBody>
      </p:sp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4724400" y="1262063"/>
            <a:ext cx="28194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于此，在其中</a:t>
            </a:r>
          </a:p>
        </p:txBody>
      </p:sp>
      <p:sp>
        <p:nvSpPr>
          <p:cNvPr id="49158" name="Text Box 6"/>
          <p:cNvSpPr txBox="1">
            <a:spLocks noChangeArrowheads="1"/>
          </p:cNvSpPr>
          <p:nvPr/>
        </p:nvSpPr>
        <p:spPr bwMode="auto">
          <a:xfrm>
            <a:off x="76200" y="2590800"/>
            <a:ext cx="26289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表顺承，然后</a:t>
            </a:r>
          </a:p>
        </p:txBody>
      </p:sp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1752600" y="2971800"/>
            <a:ext cx="2209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跟从、学习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157913" y="2430463"/>
            <a:ext cx="28194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好的方面，优点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828800" y="4038600"/>
            <a:ext cx="21336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代词，指代“善者”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410200" y="3886200"/>
            <a:ext cx="22479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代词，指代“不善者”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 build="p" autoUpdateAnimBg="0"/>
      <p:bldP spid="49156" grpId="0" autoUpdateAnimBg="0"/>
      <p:bldP spid="49157" grpId="0" autoUpdateAnimBg="0"/>
      <p:bldP spid="49158" grpId="0" autoUpdateAnimBg="0"/>
      <p:bldP spid="49159" grpId="0" autoUpdateAnimBg="0"/>
      <p:bldP spid="2" grpId="0"/>
      <p:bldP spid="3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翻译文句</a:t>
            </a:r>
            <a:endParaRPr lang="zh-CN" altLang="zh-CN" sz="3600" b="1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19200"/>
            <a:ext cx="8229600" cy="3733800"/>
          </a:xfrm>
        </p:spPr>
        <p:txBody>
          <a:bodyPr/>
          <a:lstStyle/>
          <a:p>
            <a:pPr eaLnBrk="1" hangingPunct="1"/>
            <a:r>
              <a:rPr lang="zh-CN" altLang="zh-CN" b="1" smtClean="0"/>
              <a:t>子曰：</a:t>
            </a:r>
            <a:r>
              <a:rPr lang="zh-CN" altLang="zh-CN" b="1" smtClean="0">
                <a:latin typeface="宋体" pitchFamily="2" charset="-122"/>
              </a:rPr>
              <a:t>“</a:t>
            </a:r>
            <a:r>
              <a:rPr lang="zh-CN" altLang="zh-CN" b="1" smtClean="0"/>
              <a:t>三人行，必有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/>
              <a:t>我师焉。择其善者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/>
              <a:t>而从之，其不善者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/>
              <a:t>而改之。</a:t>
            </a:r>
            <a:r>
              <a:rPr lang="zh-CN" altLang="zh-CN" b="1" smtClean="0">
                <a:latin typeface="宋体" pitchFamily="2" charset="-122"/>
              </a:rPr>
              <a:t>”</a:t>
            </a:r>
            <a:endParaRPr lang="zh-CN" altLang="zh-CN" smtClean="0"/>
          </a:p>
          <a:p>
            <a:pPr eaLnBrk="1" hangingPunct="1"/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孔子说：“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几人同行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，其中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必然有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可以做我的老师的人。（我）选择他们的长处来学习，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将他们的不足引以为戒，作为借鉴而改正。（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看到自己也有他们的缺点就要改正。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 build="p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合作</a:t>
            </a:r>
            <a:r>
              <a:rPr lang="zh-CN" altLang="zh-CN" sz="3600" b="1" smtClean="0"/>
              <a:t>探究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754563"/>
          </a:xfrm>
        </p:spPr>
        <p:txBody>
          <a:bodyPr/>
          <a:lstStyle/>
          <a:p>
            <a:pPr eaLnBrk="1" hangingPunct="1"/>
            <a:r>
              <a:rPr lang="zh-CN" altLang="zh-CN" b="1" smtClean="0"/>
              <a:t>本章讲</a:t>
            </a:r>
            <a:r>
              <a:rPr lang="zh-CN" altLang="zh-CN" b="1" smtClean="0">
                <a:solidFill>
                  <a:srgbClr val="FF0000"/>
                </a:solidFill>
              </a:rPr>
              <a:t>学习态度</a:t>
            </a:r>
            <a:r>
              <a:rPr lang="zh-CN" altLang="zh-CN" b="1" smtClean="0"/>
              <a:t>：向一切人学习。不但要借鉴别人的长处，还要警醒别人的短处，反省自己有没有类似的毛病。</a:t>
            </a:r>
            <a:endParaRPr lang="zh-CN" altLang="zh-CN" smtClean="0"/>
          </a:p>
        </p:txBody>
      </p:sp>
      <p:sp>
        <p:nvSpPr>
          <p:cNvPr id="46084" name="Text Box 4"/>
          <p:cNvSpPr txBox="1">
            <a:spLocks noChangeArrowheads="1"/>
          </p:cNvSpPr>
          <p:nvPr/>
        </p:nvSpPr>
        <p:spPr bwMode="auto">
          <a:xfrm>
            <a:off x="457200" y="3367088"/>
            <a:ext cx="8585200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/>
              <a:t>老子：“善人，不善人之师；不善人，善人之资。”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u="sng">
                <a:solidFill>
                  <a:srgbClr val="FF0000"/>
                </a:solidFill>
              </a:rPr>
              <a:t>善人可以做为恶人们的老师，不善人可以作为善人的借鉴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3" grpId="0" build="p" autoUpdateAnimBg="0"/>
      <p:bldP spid="46084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extBox 2"/>
          <p:cNvSpPr txBox="1">
            <a:spLocks noChangeArrowheads="1"/>
          </p:cNvSpPr>
          <p:nvPr/>
        </p:nvSpPr>
        <p:spPr bwMode="auto">
          <a:xfrm>
            <a:off x="3219450" y="1143000"/>
            <a:ext cx="424815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/>
              <a:t> 第十章  子罕篇</a:t>
            </a:r>
            <a:endParaRPr lang="en-US" altLang="zh-CN" sz="440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/>
              <a:t>子在川上曰：逝者</a:t>
            </a:r>
            <a:r>
              <a:rPr lang="en-US" altLang="zh-CN" sz="4400">
                <a:solidFill>
                  <a:srgbClr val="FF0000"/>
                </a:solidFill>
              </a:rPr>
              <a:t>/</a:t>
            </a:r>
            <a:r>
              <a:rPr lang="zh-CN" altLang="en-US" sz="4400"/>
              <a:t>如斯夫，不舍</a:t>
            </a:r>
            <a:r>
              <a:rPr lang="en-US" altLang="zh-CN" sz="4400">
                <a:solidFill>
                  <a:srgbClr val="FF0000"/>
                </a:solidFill>
              </a:rPr>
              <a:t>/</a:t>
            </a:r>
            <a:r>
              <a:rPr lang="zh-CN" altLang="en-US" sz="4400"/>
              <a:t>昼夜。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b="1" smtClean="0"/>
              <a:t>释词解句</a:t>
            </a:r>
            <a:endParaRPr lang="zh-CN" altLang="zh-CN" sz="3600" b="1" smtClean="0"/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286000"/>
            <a:ext cx="8229600" cy="1219200"/>
          </a:xfrm>
        </p:spPr>
        <p:txBody>
          <a:bodyPr/>
          <a:lstStyle/>
          <a:p>
            <a:pPr eaLnBrk="1" hangingPunct="1"/>
            <a:r>
              <a:rPr lang="zh-CN" altLang="zh-CN" b="1" smtClean="0"/>
              <a:t>子在川上曰：</a:t>
            </a:r>
            <a:r>
              <a:rPr lang="zh-CN" altLang="zh-CN" b="1" smtClean="0">
                <a:latin typeface="宋体" pitchFamily="2" charset="-122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</a:rPr>
              <a:t>逝者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/>
              <a:t>如</a:t>
            </a:r>
            <a:r>
              <a:rPr lang="zh-CN" altLang="zh-CN" b="1" smtClean="0">
                <a:solidFill>
                  <a:srgbClr val="FF0000"/>
                </a:solidFill>
              </a:rPr>
              <a:t>斯</a:t>
            </a:r>
            <a:r>
              <a:rPr lang="zh-CN" altLang="zh-CN" b="1" smtClean="0"/>
              <a:t>夫，不</a:t>
            </a:r>
            <a:r>
              <a:rPr lang="zh-CN" altLang="zh-CN" b="1" smtClean="0">
                <a:solidFill>
                  <a:srgbClr val="FF0000"/>
                </a:solidFill>
              </a:rPr>
              <a:t>舍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/>
              <a:t>昼夜。</a:t>
            </a:r>
            <a:r>
              <a:rPr lang="zh-CN" altLang="zh-CN" b="1" smtClean="0">
                <a:latin typeface="宋体" pitchFamily="2" charset="-122"/>
              </a:rPr>
              <a:t>”</a:t>
            </a:r>
            <a:endParaRPr lang="zh-CN" altLang="zh-CN" b="1" smtClean="0"/>
          </a:p>
          <a:p>
            <a:pPr eaLnBrk="1" hangingPunct="1">
              <a:buFontTx/>
              <a:buNone/>
            </a:pPr>
            <a:endParaRPr lang="zh-CN" altLang="zh-CN" b="1" smtClean="0"/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52400" y="1336675"/>
            <a:ext cx="4495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逝，往，离去。逝者指逝去的一切。这里指流逝的时光。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543425" y="1752600"/>
            <a:ext cx="3198813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代词，这，指河水。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019800" y="3048000"/>
            <a:ext cx="22098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FF"/>
                </a:solidFill>
              </a:rPr>
              <a:t>停，停止。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 autoUpdateAnimBg="0"/>
      <p:bldP spid="2" grpId="0"/>
      <p:bldP spid="3" grpId="0"/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z="3600" b="1" smtClean="0"/>
              <a:t>分析文义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362200"/>
          </a:xfrm>
        </p:spPr>
        <p:txBody>
          <a:bodyPr/>
          <a:lstStyle/>
          <a:p>
            <a:pPr eaLnBrk="1" hangingPunct="1"/>
            <a:r>
              <a:rPr lang="zh-CN" altLang="zh-CN" b="1" smtClean="0"/>
              <a:t>子在川上曰：</a:t>
            </a:r>
            <a:r>
              <a:rPr lang="zh-CN" altLang="zh-CN" b="1" smtClean="0">
                <a:latin typeface="宋体" pitchFamily="2" charset="-122"/>
              </a:rPr>
              <a:t>“</a:t>
            </a:r>
            <a:r>
              <a:rPr lang="zh-CN" altLang="zh-CN" b="1" smtClean="0"/>
              <a:t>逝者如斯夫，不舍昼夜。</a:t>
            </a:r>
            <a:r>
              <a:rPr lang="zh-CN" altLang="zh-CN" b="1" smtClean="0">
                <a:latin typeface="宋体" pitchFamily="2" charset="-122"/>
              </a:rPr>
              <a:t>”</a:t>
            </a:r>
            <a:endParaRPr lang="zh-CN" altLang="zh-CN" b="1" smtClean="0"/>
          </a:p>
          <a:p>
            <a:pPr eaLnBrk="1" hangingPunct="1"/>
            <a:endParaRPr lang="zh-CN" altLang="zh-CN" b="1" smtClean="0"/>
          </a:p>
          <a:p>
            <a:pPr eaLnBrk="1" hangingPunct="1"/>
            <a:r>
              <a:rPr lang="zh-CN" altLang="zh-CN" b="1" smtClean="0">
                <a:solidFill>
                  <a:srgbClr val="FF0000"/>
                </a:solidFill>
              </a:rPr>
              <a:t>孔子在河边感叹地说：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</a:rPr>
              <a:t>时光</a:t>
            </a:r>
            <a:r>
              <a:rPr lang="zh-CN" altLang="en-US" b="1" smtClean="0">
                <a:solidFill>
                  <a:srgbClr val="FF0000"/>
                </a:solidFill>
              </a:rPr>
              <a:t>像河水一样流去，日夜不停。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4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42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5" grpId="0" build="p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合作探究</a:t>
            </a:r>
            <a:endParaRPr lang="zh-CN" altLang="zh-CN" sz="3600" b="1" smtClean="0"/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eaLnBrk="1" hangingPunct="1"/>
            <a:r>
              <a:rPr lang="zh-CN" altLang="en-US" b="1" smtClean="0"/>
              <a:t>本章告诉我们什么道理？</a:t>
            </a:r>
            <a:endParaRPr lang="en-US" altLang="zh-CN" b="1" smtClean="0"/>
          </a:p>
          <a:p>
            <a:pPr eaLnBrk="1" hangingPunct="1"/>
            <a:r>
              <a:rPr lang="zh-CN" altLang="zh-CN" b="1" smtClean="0"/>
              <a:t>本章</a:t>
            </a:r>
            <a:r>
              <a:rPr lang="zh-CN" altLang="zh-CN" b="1" smtClean="0">
                <a:solidFill>
                  <a:srgbClr val="FF0000"/>
                </a:solidFill>
              </a:rPr>
              <a:t>讲时光易逝，应珍惜时间</a:t>
            </a:r>
            <a:r>
              <a:rPr lang="zh-CN" altLang="zh-CN" b="1" smtClean="0"/>
              <a:t>。</a:t>
            </a:r>
          </a:p>
          <a:p>
            <a:pPr eaLnBrk="1" hangingPunct="1"/>
            <a:endParaRPr lang="zh-CN" altLang="zh-CN" b="1" smtClean="0"/>
          </a:p>
          <a:p>
            <a:pPr eaLnBrk="1" hangingPunct="1"/>
            <a:r>
              <a:rPr lang="zh-CN" altLang="zh-CN" b="1" smtClean="0"/>
              <a:t>本章运用了什么修辞？</a:t>
            </a:r>
          </a:p>
          <a:p>
            <a:pPr eaLnBrk="1" hangingPunct="1"/>
            <a:r>
              <a:rPr lang="zh-CN" altLang="zh-CN" b="1" smtClean="0">
                <a:solidFill>
                  <a:srgbClr val="FF0000"/>
                </a:solidFill>
              </a:rPr>
              <a:t>比喻</a:t>
            </a:r>
          </a:p>
          <a:p>
            <a:pPr eaLnBrk="1" hangingPunct="1"/>
            <a:r>
              <a:rPr lang="zh-CN" altLang="zh-CN" b="1" smtClean="0">
                <a:solidFill>
                  <a:srgbClr val="FF0000"/>
                </a:solidFill>
              </a:rPr>
              <a:t>用</a:t>
            </a:r>
            <a:r>
              <a:rPr lang="zh-CN" altLang="en-US" b="1" smtClean="0">
                <a:solidFill>
                  <a:srgbClr val="FF0000"/>
                </a:solidFill>
              </a:rPr>
              <a:t>河水</a:t>
            </a:r>
            <a:r>
              <a:rPr lang="zh-CN" altLang="zh-CN" b="1" smtClean="0">
                <a:solidFill>
                  <a:srgbClr val="FF0000"/>
                </a:solidFill>
              </a:rPr>
              <a:t>日夜不停、一去不返比喻时间的飞逝，指明时间的宝贵。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2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2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2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52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9" grpId="0" build="p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3"/>
          <p:cNvSpPr>
            <a:spLocks noChangeArrowheads="1"/>
          </p:cNvSpPr>
          <p:nvPr/>
        </p:nvSpPr>
        <p:spPr bwMode="auto">
          <a:xfrm>
            <a:off x="3886200" y="3962400"/>
            <a:ext cx="17272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5299" name="TextBox 2"/>
          <p:cNvSpPr txBox="1">
            <a:spLocks noChangeArrowheads="1"/>
          </p:cNvSpPr>
          <p:nvPr/>
        </p:nvSpPr>
        <p:spPr bwMode="auto">
          <a:xfrm>
            <a:off x="3524250" y="914400"/>
            <a:ext cx="424815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/>
              <a:t> 第十一章  子罕篇</a:t>
            </a:r>
            <a:endParaRPr lang="en-US" altLang="zh-CN" sz="440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/>
              <a:t>      子曰：三军</a:t>
            </a:r>
            <a:r>
              <a:rPr lang="en-US" altLang="zh-CN" sz="4400">
                <a:solidFill>
                  <a:srgbClr val="FF0000"/>
                </a:solidFill>
              </a:rPr>
              <a:t>/</a:t>
            </a:r>
            <a:r>
              <a:rPr lang="zh-CN" altLang="en-US" sz="4400"/>
              <a:t>可夺帅也，匹夫</a:t>
            </a:r>
            <a:r>
              <a:rPr lang="en-US" altLang="zh-CN" sz="4400">
                <a:solidFill>
                  <a:srgbClr val="FF0000"/>
                </a:solidFill>
              </a:rPr>
              <a:t>/</a:t>
            </a:r>
            <a:r>
              <a:rPr lang="zh-CN" altLang="en-US" sz="4400"/>
              <a:t>不可夺志也。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b="1" smtClean="0"/>
              <a:t>释词解句</a:t>
            </a:r>
            <a:endParaRPr lang="zh-CN" altLang="zh-CN" sz="3600" b="1" smtClean="0"/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 eaLnBrk="1" hangingPunct="1">
              <a:lnSpc>
                <a:spcPct val="300000"/>
              </a:lnSpc>
              <a:spcBef>
                <a:spcPct val="0"/>
              </a:spcBef>
            </a:pPr>
            <a:r>
              <a:rPr lang="zh-CN" altLang="zh-CN" b="1" smtClean="0"/>
              <a:t>子曰：</a:t>
            </a:r>
            <a:r>
              <a:rPr lang="zh-CN" altLang="zh-CN" b="1" smtClean="0">
                <a:latin typeface="宋体" pitchFamily="2" charset="-122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三军</a:t>
            </a:r>
            <a:r>
              <a:rPr lang="zh-CN" altLang="zh-CN" b="1" smtClean="0"/>
              <a:t>可</a:t>
            </a:r>
            <a:r>
              <a:rPr lang="zh-CN" altLang="zh-CN" b="1" smtClean="0">
                <a:solidFill>
                  <a:srgbClr val="FF0000"/>
                </a:solidFill>
              </a:rPr>
              <a:t>夺</a:t>
            </a:r>
            <a:r>
              <a:rPr lang="zh-CN" altLang="zh-CN" b="1" smtClean="0"/>
              <a:t>帅也，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匹夫</a:t>
            </a:r>
            <a:r>
              <a:rPr lang="zh-CN" altLang="zh-CN" b="1" smtClean="0"/>
              <a:t>不可夺志也。</a:t>
            </a:r>
            <a:r>
              <a:rPr lang="zh-CN" altLang="zh-CN" b="1" smtClean="0">
                <a:latin typeface="宋体" pitchFamily="2" charset="-122"/>
              </a:rPr>
              <a:t>”</a:t>
            </a:r>
            <a:endParaRPr lang="zh-CN" altLang="zh-CN" b="1" smtClean="0">
              <a:solidFill>
                <a:srgbClr val="0000FF"/>
              </a:solidFill>
            </a:endParaRPr>
          </a:p>
          <a:p>
            <a:pPr eaLnBrk="1" hangingPunct="1">
              <a:lnSpc>
                <a:spcPct val="300000"/>
              </a:lnSpc>
              <a:spcBef>
                <a:spcPct val="0"/>
              </a:spcBef>
            </a:pPr>
            <a:endParaRPr lang="zh-CN" altLang="zh-CN" b="1" smtClean="0">
              <a:solidFill>
                <a:srgbClr val="0000FF"/>
              </a:solidFill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3581400" y="1447800"/>
            <a:ext cx="1371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   改变</a:t>
            </a:r>
          </a:p>
        </p:txBody>
      </p:sp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5129213" y="1203325"/>
            <a:ext cx="3276600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指平民中的男子，这里泛指平民百姓。</a:t>
            </a: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1676400" y="1449388"/>
            <a:ext cx="22098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军队的通称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83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1" grpId="0" build="p" autoUpdateAnimBg="0"/>
      <p:bldP spid="58372" grpId="0" autoUpdateAnimBg="0"/>
      <p:bldP spid="58373" grpId="0" autoUpdateAnimBg="0"/>
      <p:bldP spid="58374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b="1" smtClean="0"/>
              <a:t>翻译文句</a:t>
            </a:r>
            <a:endParaRPr lang="zh-CN" altLang="zh-CN" sz="3600" b="1" smtClean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590800"/>
          </a:xfrm>
        </p:spPr>
        <p:txBody>
          <a:bodyPr/>
          <a:lstStyle/>
          <a:p>
            <a:pPr eaLnBrk="1" hangingPunct="1"/>
            <a:r>
              <a:rPr lang="zh-CN" altLang="zh-CN" b="1" smtClean="0"/>
              <a:t>子曰：</a:t>
            </a:r>
            <a:r>
              <a:rPr lang="zh-CN" altLang="zh-CN" b="1" smtClean="0">
                <a:latin typeface="宋体" pitchFamily="2" charset="-122"/>
              </a:rPr>
              <a:t>“</a:t>
            </a:r>
            <a:r>
              <a:rPr lang="zh-CN" altLang="zh-CN" b="1" smtClean="0"/>
              <a:t>三军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/>
              <a:t>可夺帅也，匹夫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/>
              <a:t>不可夺志也。</a:t>
            </a:r>
            <a:r>
              <a:rPr lang="zh-CN" altLang="zh-CN" b="1" smtClean="0">
                <a:latin typeface="宋体" pitchFamily="2" charset="-122"/>
              </a:rPr>
              <a:t>”</a:t>
            </a:r>
            <a:endParaRPr lang="zh-CN" altLang="zh-CN" b="1" smtClean="0"/>
          </a:p>
          <a:p>
            <a:pPr eaLnBrk="1" hangingPunct="1"/>
            <a:endParaRPr lang="zh-CN" altLang="zh-CN" b="1" smtClean="0"/>
          </a:p>
          <a:p>
            <a:pPr eaLnBrk="1" hangingPunct="1"/>
            <a:r>
              <a:rPr lang="zh-CN" altLang="zh-CN" b="1" smtClean="0">
                <a:solidFill>
                  <a:srgbClr val="FF0000"/>
                </a:solidFill>
              </a:rPr>
              <a:t>孔子说：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</a:rPr>
              <a:t>军队</a:t>
            </a:r>
            <a:r>
              <a:rPr lang="zh-CN" altLang="en-US" b="1" smtClean="0">
                <a:solidFill>
                  <a:srgbClr val="FF0000"/>
                </a:solidFill>
              </a:rPr>
              <a:t>的主帅可以改变，但平民百姓的志向</a:t>
            </a:r>
            <a:r>
              <a:rPr lang="zh-CN" altLang="zh-CN" b="1" smtClean="0">
                <a:solidFill>
                  <a:srgbClr val="FF0000"/>
                </a:solidFill>
              </a:rPr>
              <a:t>不可改变。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”</a:t>
            </a:r>
            <a:r>
              <a:rPr lang="zh-CN" altLang="zh-CN" b="1" smtClean="0">
                <a:solidFill>
                  <a:srgbClr val="FF0000"/>
                </a:solidFill>
              </a:rPr>
              <a:t> </a:t>
            </a:r>
          </a:p>
          <a:p>
            <a:pPr eaLnBrk="1" hangingPunct="1"/>
            <a:endParaRPr lang="zh-CN" altLang="zh-CN" b="1" smtClean="0">
              <a:solidFill>
                <a:srgbClr val="FF0000"/>
              </a:solidFill>
            </a:endParaRPr>
          </a:p>
        </p:txBody>
      </p:sp>
      <p:sp>
        <p:nvSpPr>
          <p:cNvPr id="2" name="圆角矩形标注 1"/>
          <p:cNvSpPr>
            <a:spLocks noChangeArrowheads="1"/>
          </p:cNvSpPr>
          <p:nvPr/>
        </p:nvSpPr>
        <p:spPr bwMode="auto">
          <a:xfrm>
            <a:off x="609600" y="4953000"/>
            <a:ext cx="3657600" cy="1066800"/>
          </a:xfrm>
          <a:prstGeom prst="wedgeRoundRectCallout">
            <a:avLst>
              <a:gd name="adj1" fmla="val 70514"/>
              <a:gd name="adj2" fmla="val -101514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本章讲一个人应当坚定信念、矢志不渝。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9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uild="p" autoUpdateAnimBg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43452" y="740982"/>
            <a:ext cx="2825398" cy="269185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>
            <a:softEdge rad="635000"/>
          </a:effectLst>
        </p:spPr>
      </p:pic>
      <p:sp>
        <p:nvSpPr>
          <p:cNvPr id="22" name="矩形 21"/>
          <p:cNvSpPr/>
          <p:nvPr/>
        </p:nvSpPr>
        <p:spPr bwMode="auto">
          <a:xfrm>
            <a:off x="0" y="47625"/>
            <a:ext cx="2262188" cy="83661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r>
              <a:rPr lang="zh-CN" altLang="en-US" sz="3200" dirty="0">
                <a:latin typeface="微软雅黑" pitchFamily="34" charset="-122"/>
                <a:ea typeface="微软雅黑" pitchFamily="34" charset="-122"/>
              </a:rPr>
              <a:t>字词积累</a:t>
            </a:r>
          </a:p>
        </p:txBody>
      </p:sp>
      <p:sp>
        <p:nvSpPr>
          <p:cNvPr id="14340" name="Text Box 3"/>
          <p:cNvSpPr txBox="1">
            <a:spLocks noChangeArrowheads="1"/>
          </p:cNvSpPr>
          <p:nvPr/>
        </p:nvSpPr>
        <p:spPr bwMode="auto">
          <a:xfrm>
            <a:off x="246063" y="884238"/>
            <a:ext cx="14684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论</a:t>
            </a:r>
            <a:r>
              <a:rPr lang="zh-CN" altLang="en-US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语</a:t>
            </a:r>
          </a:p>
        </p:txBody>
      </p:sp>
      <p:sp>
        <p:nvSpPr>
          <p:cNvPr id="14341" name="Text Box 4"/>
          <p:cNvSpPr txBox="1">
            <a:spLocks noChangeArrowheads="1"/>
          </p:cNvSpPr>
          <p:nvPr/>
        </p:nvSpPr>
        <p:spPr bwMode="auto">
          <a:xfrm>
            <a:off x="328613" y="1700213"/>
            <a:ext cx="5413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愠</a:t>
            </a:r>
          </a:p>
        </p:txBody>
      </p:sp>
      <p:sp>
        <p:nvSpPr>
          <p:cNvPr id="14342" name="Text Box 5"/>
          <p:cNvSpPr txBox="1">
            <a:spLocks noChangeArrowheads="1"/>
          </p:cNvSpPr>
          <p:nvPr/>
        </p:nvSpPr>
        <p:spPr bwMode="auto">
          <a:xfrm>
            <a:off x="3200400" y="787400"/>
            <a:ext cx="5397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说</a:t>
            </a:r>
          </a:p>
        </p:txBody>
      </p:sp>
      <p:sp>
        <p:nvSpPr>
          <p:cNvPr id="14343" name="Text Box 6"/>
          <p:cNvSpPr txBox="1">
            <a:spLocks noChangeArrowheads="1"/>
          </p:cNvSpPr>
          <p:nvPr/>
        </p:nvSpPr>
        <p:spPr bwMode="auto">
          <a:xfrm>
            <a:off x="3132138" y="1701800"/>
            <a:ext cx="1403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三</a:t>
            </a:r>
            <a:r>
              <a:rPr lang="zh-CN" altLang="en-US" sz="40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省</a:t>
            </a: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244475" y="3546475"/>
            <a:ext cx="5413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罔</a:t>
            </a:r>
            <a:endParaRPr lang="zh-CN" altLang="en-US" sz="40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5" name="Text Box 9"/>
          <p:cNvSpPr txBox="1">
            <a:spLocks noChangeArrowheads="1"/>
          </p:cNvSpPr>
          <p:nvPr/>
        </p:nvSpPr>
        <p:spPr bwMode="auto">
          <a:xfrm>
            <a:off x="3295650" y="3543300"/>
            <a:ext cx="5397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殆</a:t>
            </a:r>
            <a:endParaRPr lang="zh-CN" altLang="en-US" sz="40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6" name="Text Box 10"/>
          <p:cNvSpPr txBox="1">
            <a:spLocks noChangeArrowheads="1"/>
          </p:cNvSpPr>
          <p:nvPr/>
        </p:nvSpPr>
        <p:spPr bwMode="auto">
          <a:xfrm>
            <a:off x="244475" y="4475163"/>
            <a:ext cx="5413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箪</a:t>
            </a:r>
            <a:endParaRPr lang="zh-CN" altLang="en-US" sz="40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7" name="Text Box 11"/>
          <p:cNvSpPr txBox="1">
            <a:spLocks noChangeArrowheads="1"/>
          </p:cNvSpPr>
          <p:nvPr/>
        </p:nvSpPr>
        <p:spPr bwMode="auto">
          <a:xfrm>
            <a:off x="3346450" y="4483100"/>
            <a:ext cx="54133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肱</a:t>
            </a:r>
            <a:endParaRPr lang="zh-CN" altLang="en-US" sz="40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1620838" y="781050"/>
            <a:ext cx="12287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lún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3997325" y="741363"/>
            <a:ext cx="14319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yuè</a:t>
            </a: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1390650" y="1736725"/>
            <a:ext cx="1276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yùn</a:t>
            </a:r>
          </a:p>
        </p:txBody>
      </p:sp>
      <p:sp>
        <p:nvSpPr>
          <p:cNvPr id="16" name="Text Box 15"/>
          <p:cNvSpPr txBox="1">
            <a:spLocks noChangeArrowheads="1"/>
          </p:cNvSpPr>
          <p:nvPr/>
        </p:nvSpPr>
        <p:spPr bwMode="auto">
          <a:xfrm>
            <a:off x="4237038" y="1733550"/>
            <a:ext cx="14478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xǐng</a:t>
            </a:r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1325563" y="3546475"/>
            <a:ext cx="18748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wǎng</a:t>
            </a: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979488" y="4300538"/>
            <a:ext cx="18700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dān</a:t>
            </a: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4298950" y="3592513"/>
            <a:ext cx="1296988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dài</a:t>
            </a:r>
          </a:p>
        </p:txBody>
      </p:sp>
      <p:sp>
        <p:nvSpPr>
          <p:cNvPr id="20" name="Text Box 19"/>
          <p:cNvSpPr txBox="1">
            <a:spLocks noChangeArrowheads="1"/>
          </p:cNvSpPr>
          <p:nvPr/>
        </p:nvSpPr>
        <p:spPr bwMode="auto">
          <a:xfrm>
            <a:off x="4344988" y="4440238"/>
            <a:ext cx="17653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gōng</a:t>
            </a:r>
          </a:p>
        </p:txBody>
      </p:sp>
      <p:sp>
        <p:nvSpPr>
          <p:cNvPr id="14356" name="Text Box 21"/>
          <p:cNvSpPr txBox="1">
            <a:spLocks noChangeArrowheads="1"/>
          </p:cNvSpPr>
          <p:nvPr/>
        </p:nvSpPr>
        <p:spPr bwMode="auto">
          <a:xfrm>
            <a:off x="5684838" y="3524250"/>
            <a:ext cx="13493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陬邑</a:t>
            </a:r>
            <a:endParaRPr lang="zh-CN" altLang="en-US" sz="40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 Box 22"/>
          <p:cNvSpPr txBox="1">
            <a:spLocks noChangeArrowheads="1"/>
          </p:cNvSpPr>
          <p:nvPr/>
        </p:nvSpPr>
        <p:spPr bwMode="auto">
          <a:xfrm>
            <a:off x="7010400" y="3560763"/>
            <a:ext cx="1905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zōu  yì</a:t>
            </a:r>
          </a:p>
        </p:txBody>
      </p:sp>
      <p:sp>
        <p:nvSpPr>
          <p:cNvPr id="14358" name="Text Box 23"/>
          <p:cNvSpPr txBox="1">
            <a:spLocks noChangeArrowheads="1"/>
          </p:cNvSpPr>
          <p:nvPr/>
        </p:nvSpPr>
        <p:spPr bwMode="auto">
          <a:xfrm>
            <a:off x="246063" y="5281613"/>
            <a:ext cx="5397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笃</a:t>
            </a:r>
            <a:endParaRPr lang="zh-CN" altLang="en-US" sz="40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 Box 24"/>
          <p:cNvSpPr txBox="1">
            <a:spLocks noChangeArrowheads="1"/>
          </p:cNvSpPr>
          <p:nvPr/>
        </p:nvSpPr>
        <p:spPr bwMode="auto">
          <a:xfrm>
            <a:off x="1065213" y="5160963"/>
            <a:ext cx="129698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dǔ</a:t>
            </a:r>
          </a:p>
        </p:txBody>
      </p:sp>
      <p:sp>
        <p:nvSpPr>
          <p:cNvPr id="14360" name="Text Box 25"/>
          <p:cNvSpPr txBox="1">
            <a:spLocks noChangeArrowheads="1"/>
          </p:cNvSpPr>
          <p:nvPr/>
        </p:nvSpPr>
        <p:spPr bwMode="auto">
          <a:xfrm>
            <a:off x="246063" y="2589213"/>
            <a:ext cx="14049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逾矩</a:t>
            </a:r>
          </a:p>
        </p:txBody>
      </p:sp>
      <p:sp>
        <p:nvSpPr>
          <p:cNvPr id="14361" name="Text Box 26"/>
          <p:cNvSpPr txBox="1">
            <a:spLocks noChangeArrowheads="1"/>
          </p:cNvSpPr>
          <p:nvPr/>
        </p:nvSpPr>
        <p:spPr bwMode="auto">
          <a:xfrm>
            <a:off x="3219450" y="2605088"/>
            <a:ext cx="10795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吾</a:t>
            </a:r>
          </a:p>
        </p:txBody>
      </p:sp>
      <p:sp>
        <p:nvSpPr>
          <p:cNvPr id="29" name="Text Box 27"/>
          <p:cNvSpPr txBox="1">
            <a:spLocks noChangeArrowheads="1"/>
          </p:cNvSpPr>
          <p:nvPr/>
        </p:nvSpPr>
        <p:spPr bwMode="auto">
          <a:xfrm>
            <a:off x="1390650" y="2684463"/>
            <a:ext cx="18859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yú  jǔ</a:t>
            </a:r>
          </a:p>
        </p:txBody>
      </p:sp>
      <p:sp>
        <p:nvSpPr>
          <p:cNvPr id="30" name="Text Box 28"/>
          <p:cNvSpPr txBox="1">
            <a:spLocks noChangeArrowheads="1"/>
          </p:cNvSpPr>
          <p:nvPr/>
        </p:nvSpPr>
        <p:spPr bwMode="auto">
          <a:xfrm>
            <a:off x="4298950" y="2665413"/>
            <a:ext cx="12430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wú</a:t>
            </a:r>
          </a:p>
        </p:txBody>
      </p:sp>
      <p:sp>
        <p:nvSpPr>
          <p:cNvPr id="14364" name="TextBox 1"/>
          <p:cNvSpPr txBox="1">
            <a:spLocks noChangeArrowheads="1"/>
          </p:cNvSpPr>
          <p:nvPr/>
        </p:nvSpPr>
        <p:spPr bwMode="auto">
          <a:xfrm>
            <a:off x="3276600" y="5373688"/>
            <a:ext cx="13462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>
                <a:solidFill>
                  <a:srgbClr val="009999"/>
                </a:solidFill>
                <a:latin typeface="微软雅黑" pitchFamily="34" charset="-122"/>
                <a:ea typeface="微软雅黑" pitchFamily="34" charset="-122"/>
              </a:rPr>
              <a:t>曾参 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4722813" y="5321300"/>
            <a:ext cx="38877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000">
                <a:latin typeface="微软雅黑" pitchFamily="34" charset="-122"/>
                <a:ea typeface="微软雅黑" pitchFamily="34" charset="-122"/>
              </a:rPr>
              <a:t>Zēng shēn</a:t>
            </a:r>
          </a:p>
        </p:txBody>
      </p:sp>
      <p:sp>
        <p:nvSpPr>
          <p:cNvPr id="14366" name="Text Box 3"/>
          <p:cNvSpPr txBox="1">
            <a:spLocks noChangeArrowheads="1"/>
          </p:cNvSpPr>
          <p:nvPr/>
        </p:nvSpPr>
        <p:spPr bwMode="auto">
          <a:xfrm>
            <a:off x="5732463" y="766763"/>
            <a:ext cx="19796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为</a:t>
            </a:r>
            <a:r>
              <a:rPr lang="zh-CN" altLang="en-US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人谋</a:t>
            </a:r>
          </a:p>
        </p:txBody>
      </p:sp>
      <p:sp>
        <p:nvSpPr>
          <p:cNvPr id="14367" name="Text Box 4"/>
          <p:cNvSpPr txBox="1">
            <a:spLocks noChangeArrowheads="1"/>
          </p:cNvSpPr>
          <p:nvPr/>
        </p:nvSpPr>
        <p:spPr bwMode="auto">
          <a:xfrm>
            <a:off x="5754688" y="1573213"/>
            <a:ext cx="19351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十</a:t>
            </a:r>
            <a:r>
              <a:rPr lang="zh-CN" altLang="en-US" sz="40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有</a:t>
            </a:r>
            <a:r>
              <a:rPr lang="zh-CN" altLang="en-US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五</a:t>
            </a:r>
          </a:p>
        </p:txBody>
      </p:sp>
      <p:sp>
        <p:nvSpPr>
          <p:cNvPr id="14368" name="Text Box 23"/>
          <p:cNvSpPr txBox="1">
            <a:spLocks noChangeArrowheads="1"/>
          </p:cNvSpPr>
          <p:nvPr/>
        </p:nvSpPr>
        <p:spPr bwMode="auto">
          <a:xfrm>
            <a:off x="5684838" y="2444750"/>
            <a:ext cx="186372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好</a:t>
            </a:r>
            <a:r>
              <a:rPr lang="zh-CN" altLang="en-US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之者</a:t>
            </a:r>
          </a:p>
        </p:txBody>
      </p:sp>
      <p:sp>
        <p:nvSpPr>
          <p:cNvPr id="14369" name="Text Box 7"/>
          <p:cNvSpPr txBox="1">
            <a:spLocks noChangeArrowheads="1"/>
          </p:cNvSpPr>
          <p:nvPr/>
        </p:nvSpPr>
        <p:spPr bwMode="auto">
          <a:xfrm>
            <a:off x="173038" y="6081713"/>
            <a:ext cx="215106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如斯</a:t>
            </a:r>
            <a:r>
              <a:rPr lang="zh-CN" altLang="en-US" sz="4000">
                <a:solidFill>
                  <a:schemeClr val="hlink"/>
                </a:solidFill>
                <a:latin typeface="微软雅黑" pitchFamily="34" charset="-122"/>
                <a:ea typeface="微软雅黑" pitchFamily="34" charset="-122"/>
              </a:rPr>
              <a:t>夫</a:t>
            </a:r>
            <a:endParaRPr lang="zh-CN" altLang="en-US" sz="400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" name="Text Box 11"/>
          <p:cNvSpPr txBox="1">
            <a:spLocks noChangeArrowheads="1"/>
          </p:cNvSpPr>
          <p:nvPr/>
        </p:nvSpPr>
        <p:spPr bwMode="auto">
          <a:xfrm>
            <a:off x="7620000" y="727075"/>
            <a:ext cx="1295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wèi</a:t>
            </a:r>
          </a:p>
        </p:txBody>
      </p:sp>
      <p:sp>
        <p:nvSpPr>
          <p:cNvPr id="38" name="Text Box 12"/>
          <p:cNvSpPr txBox="1">
            <a:spLocks noChangeArrowheads="1"/>
          </p:cNvSpPr>
          <p:nvPr/>
        </p:nvSpPr>
        <p:spPr bwMode="auto">
          <a:xfrm>
            <a:off x="7548563" y="1533525"/>
            <a:ext cx="1536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yòu</a:t>
            </a:r>
          </a:p>
        </p:txBody>
      </p:sp>
      <p:sp>
        <p:nvSpPr>
          <p:cNvPr id="39" name="Text Box 13"/>
          <p:cNvSpPr txBox="1">
            <a:spLocks noChangeArrowheads="1"/>
          </p:cNvSpPr>
          <p:nvPr/>
        </p:nvSpPr>
        <p:spPr bwMode="auto">
          <a:xfrm>
            <a:off x="7604125" y="2414588"/>
            <a:ext cx="14271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hào</a:t>
            </a:r>
          </a:p>
        </p:txBody>
      </p:sp>
      <p:sp>
        <p:nvSpPr>
          <p:cNvPr id="40" name="Text Box 14"/>
          <p:cNvSpPr txBox="1">
            <a:spLocks noChangeArrowheads="1"/>
          </p:cNvSpPr>
          <p:nvPr/>
        </p:nvSpPr>
        <p:spPr bwMode="auto">
          <a:xfrm>
            <a:off x="1914525" y="6149975"/>
            <a:ext cx="11064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en-US" altLang="zh-CN" sz="40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fú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4" grpId="0"/>
      <p:bldP spid="26" grpId="0"/>
      <p:bldP spid="29" grpId="0"/>
      <p:bldP spid="30" grpId="0"/>
      <p:bldP spid="3" grpId="0"/>
      <p:bldP spid="37" grpId="0"/>
      <p:bldP spid="38" grpId="0"/>
      <p:bldP spid="39" grpId="0"/>
      <p:bldP spid="40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3"/>
          <p:cNvSpPr>
            <a:spLocks noChangeArrowheads="1"/>
          </p:cNvSpPr>
          <p:nvPr/>
        </p:nvSpPr>
        <p:spPr bwMode="auto">
          <a:xfrm>
            <a:off x="3886200" y="3962400"/>
            <a:ext cx="17272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58371" name="TextBox 2"/>
          <p:cNvSpPr txBox="1">
            <a:spLocks noChangeArrowheads="1"/>
          </p:cNvSpPr>
          <p:nvPr/>
        </p:nvSpPr>
        <p:spPr bwMode="auto">
          <a:xfrm>
            <a:off x="3676650" y="914400"/>
            <a:ext cx="42481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/>
              <a:t>  第十二章 子张篇</a:t>
            </a:r>
            <a:endParaRPr lang="en-US" altLang="zh-CN" sz="4400"/>
          </a:p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4400"/>
              <a:t>子夏曰： 博学</a:t>
            </a:r>
            <a:r>
              <a:rPr lang="en-US" altLang="zh-CN" sz="4400">
                <a:solidFill>
                  <a:srgbClr val="FF0000"/>
                </a:solidFill>
              </a:rPr>
              <a:t>/</a:t>
            </a:r>
            <a:r>
              <a:rPr lang="zh-CN" altLang="en-US" sz="4400"/>
              <a:t>而笃志，切问</a:t>
            </a:r>
            <a:r>
              <a:rPr lang="en-US" altLang="zh-CN" sz="4400">
                <a:solidFill>
                  <a:srgbClr val="FF0000"/>
                </a:solidFill>
              </a:rPr>
              <a:t>/</a:t>
            </a:r>
            <a:r>
              <a:rPr lang="zh-CN" altLang="en-US" sz="4400"/>
              <a:t>而近思，仁在其中矣。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b="1" smtClean="0"/>
              <a:t>释词解句</a:t>
            </a:r>
            <a:endParaRPr lang="zh-CN" altLang="zh-CN" sz="3600" b="1" smtClean="0"/>
          </a:p>
        </p:txBody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525963"/>
          </a:xfrm>
        </p:spPr>
        <p:txBody>
          <a:bodyPr/>
          <a:lstStyle/>
          <a:p>
            <a:pPr eaLnBrk="1" hangingPunct="1">
              <a:lnSpc>
                <a:spcPct val="300000"/>
              </a:lnSpc>
              <a:spcBef>
                <a:spcPct val="0"/>
              </a:spcBef>
            </a:pPr>
            <a:r>
              <a:rPr lang="zh-CN" altLang="zh-CN" b="1" smtClean="0">
                <a:latin typeface="宋体" pitchFamily="2" charset="-122"/>
              </a:rPr>
              <a:t>子夏曰：“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博</a:t>
            </a:r>
            <a:r>
              <a:rPr lang="zh-CN" altLang="zh-CN" b="1" smtClean="0">
                <a:latin typeface="宋体" pitchFamily="2" charset="-122"/>
              </a:rPr>
              <a:t>学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zh-CN" b="1" smtClean="0">
                <a:latin typeface="宋体" pitchFamily="2" charset="-122"/>
              </a:rPr>
              <a:t>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笃</a:t>
            </a:r>
            <a:r>
              <a:rPr lang="zh-CN" altLang="zh-CN" b="1" smtClean="0">
                <a:latin typeface="宋体" pitchFamily="2" charset="-122"/>
              </a:rPr>
              <a:t>志，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切</a:t>
            </a:r>
            <a:r>
              <a:rPr lang="zh-CN" altLang="zh-CN" b="1" smtClean="0">
                <a:latin typeface="宋体" pitchFamily="2" charset="-122"/>
              </a:rPr>
              <a:t>问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而近思</a:t>
            </a:r>
            <a:r>
              <a:rPr lang="zh-CN" altLang="zh-CN" b="1" smtClean="0">
                <a:latin typeface="宋体" pitchFamily="2" charset="-122"/>
              </a:rPr>
              <a:t>，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仁</a:t>
            </a:r>
            <a:r>
              <a:rPr lang="zh-CN" altLang="zh-CN" b="1" smtClean="0">
                <a:latin typeface="宋体" pitchFamily="2" charset="-122"/>
              </a:rPr>
              <a:t>在其中矣”</a:t>
            </a:r>
          </a:p>
          <a:p>
            <a:pPr eaLnBrk="1" hangingPunct="1"/>
            <a:endParaRPr lang="zh-CN" altLang="zh-CN" b="1" smtClean="0">
              <a:latin typeface="宋体" pitchFamily="2" charset="-122"/>
            </a:endParaRPr>
          </a:p>
        </p:txBody>
      </p:sp>
      <p:sp>
        <p:nvSpPr>
          <p:cNvPr id="63492" name="Text Box 4"/>
          <p:cNvSpPr txBox="1">
            <a:spLocks noChangeArrowheads="1"/>
          </p:cNvSpPr>
          <p:nvPr/>
        </p:nvSpPr>
        <p:spPr bwMode="auto">
          <a:xfrm>
            <a:off x="2743200" y="1676400"/>
            <a:ext cx="2209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广泛</a:t>
            </a:r>
          </a:p>
        </p:txBody>
      </p:sp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3962400" y="1676400"/>
            <a:ext cx="99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并列</a:t>
            </a: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4724400" y="1165225"/>
            <a:ext cx="2209800" cy="52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忠实，坚定</a:t>
            </a:r>
          </a:p>
        </p:txBody>
      </p:sp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6248400" y="1676400"/>
            <a:ext cx="990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恳切</a:t>
            </a: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1600200" y="4038600"/>
            <a:ext cx="1295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仁德</a:t>
            </a:r>
          </a:p>
        </p:txBody>
      </p:sp>
      <p:sp>
        <p:nvSpPr>
          <p:cNvPr id="63497" name="Text Box 9"/>
          <p:cNvSpPr txBox="1">
            <a:spLocks noChangeArrowheads="1"/>
          </p:cNvSpPr>
          <p:nvPr/>
        </p:nvSpPr>
        <p:spPr bwMode="auto">
          <a:xfrm>
            <a:off x="7391400" y="1676400"/>
            <a:ext cx="11049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并列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57200" y="2819400"/>
            <a:ext cx="27432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思考当前的事情。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3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3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1" grpId="0" build="p" autoUpdateAnimBg="0"/>
      <p:bldP spid="63492" grpId="0" autoUpdateAnimBg="0"/>
      <p:bldP spid="63493" grpId="0" autoUpdateAnimBg="0"/>
      <p:bldP spid="63494" grpId="0" autoUpdateAnimBg="0"/>
      <p:bldP spid="63495" grpId="0" autoUpdateAnimBg="0"/>
      <p:bldP spid="63496" grpId="0" autoUpdateAnimBg="0"/>
      <p:bldP spid="63497" grpId="0" autoUpdateAnimBg="0"/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600" b="1" smtClean="0"/>
              <a:t>翻译文句</a:t>
            </a:r>
            <a:endParaRPr lang="zh-CN" altLang="zh-CN" sz="3600" b="1" smtClean="0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zh-CN" b="1" smtClean="0"/>
              <a:t>子夏曰：</a:t>
            </a:r>
            <a:r>
              <a:rPr lang="zh-CN" altLang="zh-CN" b="1" smtClean="0">
                <a:latin typeface="宋体" pitchFamily="2" charset="-122"/>
              </a:rPr>
              <a:t>“</a:t>
            </a:r>
            <a:r>
              <a:rPr lang="zh-CN" altLang="zh-CN" b="1" smtClean="0"/>
              <a:t>博学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/>
              <a:t>而笃志，切问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/>
              <a:t>而近思，仁在其中矣</a:t>
            </a:r>
            <a:r>
              <a:rPr lang="zh-CN" altLang="zh-CN" b="1" smtClean="0">
                <a:latin typeface="宋体" pitchFamily="2" charset="-122"/>
              </a:rPr>
              <a:t>”</a:t>
            </a:r>
            <a:endParaRPr lang="zh-CN" altLang="zh-CN" b="1" smtClean="0"/>
          </a:p>
          <a:p>
            <a:pPr eaLnBrk="1" hangingPunct="1"/>
            <a:endParaRPr lang="zh-CN" altLang="zh-CN" b="1" smtClean="0"/>
          </a:p>
          <a:p>
            <a:pPr eaLnBrk="1" hangingPunct="1"/>
            <a:r>
              <a:rPr lang="zh-CN" altLang="zh-CN" b="1" smtClean="0">
                <a:solidFill>
                  <a:srgbClr val="FF0000"/>
                </a:solidFill>
              </a:rPr>
              <a:t>子夏说：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“</a:t>
            </a:r>
            <a:r>
              <a:rPr lang="zh-CN" altLang="zh-CN" b="1" smtClean="0">
                <a:solidFill>
                  <a:srgbClr val="FF0000"/>
                </a:solidFill>
              </a:rPr>
              <a:t>广泛地学习而且</a:t>
            </a:r>
            <a:r>
              <a:rPr lang="zh-CN" altLang="en-US" b="1" smtClean="0">
                <a:solidFill>
                  <a:srgbClr val="FF0000"/>
                </a:solidFill>
              </a:rPr>
              <a:t>又志向坚定</a:t>
            </a:r>
            <a:r>
              <a:rPr lang="zh-CN" altLang="zh-CN" b="1" smtClean="0">
                <a:solidFill>
                  <a:srgbClr val="FF0000"/>
                </a:solidFill>
              </a:rPr>
              <a:t>，（遇不明事）能恳切地</a:t>
            </a:r>
            <a:r>
              <a:rPr lang="zh-CN" altLang="en-US" b="1" smtClean="0">
                <a:solidFill>
                  <a:srgbClr val="FF0000"/>
                </a:solidFill>
              </a:rPr>
              <a:t>发问求教</a:t>
            </a:r>
            <a:r>
              <a:rPr lang="zh-CN" altLang="zh-CN" b="1" smtClean="0">
                <a:solidFill>
                  <a:srgbClr val="FF0000"/>
                </a:solidFill>
              </a:rPr>
              <a:t>并且多</a:t>
            </a:r>
            <a:r>
              <a:rPr lang="zh-CN" altLang="en-US" b="1" smtClean="0">
                <a:solidFill>
                  <a:srgbClr val="FF0000"/>
                </a:solidFill>
              </a:rPr>
              <a:t>思</a:t>
            </a:r>
            <a:r>
              <a:rPr lang="zh-CN" altLang="zh-CN" b="1" smtClean="0">
                <a:solidFill>
                  <a:srgbClr val="FF0000"/>
                </a:solidFill>
              </a:rPr>
              <a:t>考当前的事情，仁德就在其中了。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”</a:t>
            </a:r>
            <a:r>
              <a:rPr lang="zh-CN" altLang="zh-CN" b="1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4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4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5" grpId="0" build="p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z="3600" b="1" smtClean="0"/>
              <a:t>课文探究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" y="1219200"/>
            <a:ext cx="8991600" cy="5638800"/>
          </a:xfrm>
        </p:spPr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altLang="zh-CN" b="1" dirty="0" smtClean="0"/>
              <a:t>1.</a:t>
            </a:r>
            <a:r>
              <a:rPr lang="zh-CN" altLang="zh-CN" b="1" dirty="0" smtClean="0"/>
              <a:t>本章讲坚定信念、广泛学习</a:t>
            </a:r>
            <a:r>
              <a:rPr lang="zh-CN" altLang="en-US" b="1" dirty="0" smtClean="0"/>
              <a:t>。那么如何理解“博学而笃志”</a:t>
            </a:r>
            <a:r>
              <a:rPr lang="en-US" altLang="zh-CN" b="1" dirty="0" smtClean="0"/>
              <a:t>?</a:t>
            </a:r>
          </a:p>
          <a:p>
            <a:pPr eaLnBrk="1" hangingPunct="1">
              <a:defRPr/>
            </a:pPr>
            <a:r>
              <a:rPr lang="en-US" altLang="zh-CN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</a:t>
            </a:r>
            <a:r>
              <a:rPr lang="zh-CN" altLang="en-US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博学</a:t>
            </a:r>
            <a:r>
              <a:rPr lang="en-US" altLang="zh-CN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”</a:t>
            </a:r>
            <a:r>
              <a:rPr lang="zh-CN" altLang="en-US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是广泛学习从而学问渊博。“笃志”指要有坚定的志向。意思是既要广泛地学习又要有一个追求的中心，指学习要既博又专。</a:t>
            </a:r>
            <a:endParaRPr lang="en-US" altLang="zh-CN" b="1" dirty="0" smtClean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eaLnBrk="1" hangingPunct="1">
              <a:buFontTx/>
              <a:buNone/>
              <a:defRPr/>
            </a:pPr>
            <a:r>
              <a:rPr lang="en-US" altLang="zh-CN" b="1" dirty="0" smtClean="0"/>
              <a:t>2.</a:t>
            </a:r>
            <a:r>
              <a:rPr lang="zh-CN" altLang="en-US" b="1" dirty="0" smtClean="0"/>
              <a:t>“博学笃志”“切问近思”“仁”是什么关系？</a:t>
            </a:r>
            <a:endParaRPr lang="en-US" altLang="zh-CN" b="1" dirty="0" smtClean="0"/>
          </a:p>
          <a:p>
            <a:pPr eaLnBrk="1" hangingPunct="1">
              <a:defRPr/>
            </a:pPr>
            <a:r>
              <a:rPr lang="zh-CN" altLang="en-US" b="1" dirty="0" smtClean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“博学笃志”是基础，“切问近思”是方法，能够做到这些，就可以达到儒家所提倡、追求的“仁”了。</a:t>
            </a:r>
            <a:endParaRPr lang="zh-CN" altLang="zh-CN" b="1" dirty="0" smtClean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marL="0" indent="0" eaLnBrk="1" hangingPunct="1">
              <a:buFontTx/>
              <a:buNone/>
              <a:defRPr/>
            </a:pPr>
            <a:endParaRPr lang="zh-CN" altLang="zh-CN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b="1" smtClean="0"/>
              <a:t>背诵全文</a:t>
            </a:r>
            <a:r>
              <a:rPr lang="en-US" altLang="zh-CN" b="1" smtClean="0"/>
              <a:t/>
            </a:r>
            <a:br>
              <a:rPr lang="en-US" altLang="zh-CN" b="1" smtClean="0"/>
            </a:br>
            <a:r>
              <a:rPr lang="zh-CN" altLang="en-US" b="1" smtClean="0"/>
              <a:t>总结全文</a:t>
            </a:r>
            <a:endParaRPr lang="zh-CN" altLang="zh-CN" b="1" smtClean="0"/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3886200" y="3962400"/>
            <a:ext cx="17272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3"/>
          <p:cNvSpPr>
            <a:spLocks noChangeArrowheads="1"/>
          </p:cNvSpPr>
          <p:nvPr/>
        </p:nvSpPr>
        <p:spPr bwMode="auto">
          <a:xfrm>
            <a:off x="3886200" y="3962400"/>
            <a:ext cx="17272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pic>
        <p:nvPicPr>
          <p:cNvPr id="6349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1160463"/>
            <a:ext cx="51054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492" name="TextBox 2"/>
          <p:cNvSpPr txBox="1">
            <a:spLocks noChangeArrowheads="1"/>
          </p:cNvSpPr>
          <p:nvPr/>
        </p:nvSpPr>
        <p:spPr bwMode="auto">
          <a:xfrm>
            <a:off x="6629400" y="1482725"/>
            <a:ext cx="738188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360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源于本文的成语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3"/>
          <p:cNvSpPr>
            <a:spLocks noChangeArrowheads="1"/>
          </p:cNvSpPr>
          <p:nvPr/>
        </p:nvSpPr>
        <p:spPr bwMode="auto">
          <a:xfrm>
            <a:off x="3886200" y="3962400"/>
            <a:ext cx="17272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Text Box 2"/>
          <p:cNvSpPr>
            <a:spLocks noGrp="1" noChangeArrowheads="1"/>
          </p:cNvSpPr>
          <p:nvPr>
            <p:ph type="ctrTitle"/>
          </p:nvPr>
        </p:nvSpPr>
        <p:spPr>
          <a:xfrm>
            <a:off x="1066800" y="3810000"/>
            <a:ext cx="7239000" cy="1570038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l" eaLnBrk="1" hangingPunct="1"/>
            <a:r>
              <a:rPr lang="en-US" altLang="zh-CN" sz="3200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   </a:t>
            </a:r>
            <a:r>
              <a:rPr lang="zh-CN" altLang="zh-CN" sz="3200" b="1" smtClean="0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  <a:cs typeface="Times New Roman" pitchFamily="18" charset="0"/>
              </a:rPr>
              <a:t>学习方法强调独立思考与复习。如“传不习乎”“温故而知新”“学而不思则罔”。</a:t>
            </a:r>
          </a:p>
        </p:txBody>
      </p:sp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216025" y="1219200"/>
            <a:ext cx="64008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本文主要介绍了哪几个方面的内容？</a:t>
            </a:r>
            <a:br>
              <a:rPr lang="zh-CN" altLang="en-US" sz="2800">
                <a:latin typeface="华文楷体" pitchFamily="2" charset="-122"/>
                <a:ea typeface="华文楷体" pitchFamily="2" charset="-122"/>
              </a:rPr>
            </a:br>
            <a:endParaRPr lang="zh-CN" altLang="en-US" sz="280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23913" y="2773363"/>
            <a:ext cx="73914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en-US" altLang="zh-CN" sz="2800"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2800">
                <a:latin typeface="华文楷体" pitchFamily="2" charset="-122"/>
                <a:ea typeface="华文楷体" pitchFamily="2" charset="-122"/>
              </a:rPr>
              <a:t>课文在论述学习方法时强调什么？你从哪里看出来的？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990600" y="1697038"/>
            <a:ext cx="73914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0000FF"/>
                </a:solidFill>
                <a:latin typeface="华文新魏" pitchFamily="2" charset="-122"/>
                <a:ea typeface="华文新魏" pitchFamily="2" charset="-122"/>
              </a:rPr>
              <a:t>  学习方法；学习态度；修身做人；自我反省；珍惜时间。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  <p:bldP spid="3" grpId="0"/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3"/>
          <p:cNvSpPr>
            <a:spLocks noChangeArrowheads="1"/>
          </p:cNvSpPr>
          <p:nvPr/>
        </p:nvSpPr>
        <p:spPr bwMode="auto">
          <a:xfrm>
            <a:off x="3886200" y="3962400"/>
            <a:ext cx="17272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838200" y="914400"/>
            <a:ext cx="7116763" cy="1135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zh-CN" altLang="zh-CN" sz="240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本文是儒家修身之言,讲的是做人的道理。请任选一则,谈谈对你的启示。</a:t>
            </a:r>
            <a:endParaRPr lang="en-US" altLang="zh-CN" sz="280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444" name="Text Box 2"/>
          <p:cNvSpPr txBox="1">
            <a:spLocks noChangeArrowheads="1"/>
          </p:cNvSpPr>
          <p:nvPr/>
        </p:nvSpPr>
        <p:spPr bwMode="auto">
          <a:xfrm>
            <a:off x="838200" y="2286000"/>
            <a:ext cx="7391400" cy="290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zh-CN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“吾日三省吾身</a:t>
            </a:r>
            <a:r>
              <a:rPr lang="zh-CN" altLang="en-US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zh-CN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为人谋而不忠乎</a:t>
            </a:r>
            <a:r>
              <a:rPr lang="zh-CN" altLang="en-US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r>
              <a:rPr lang="zh-CN" altLang="zh-CN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与朋友交而不信乎</a:t>
            </a:r>
            <a:r>
              <a:rPr lang="zh-CN" altLang="en-US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r>
              <a:rPr lang="zh-CN" altLang="zh-CN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传不习乎</a:t>
            </a:r>
            <a:r>
              <a:rPr lang="zh-CN" altLang="en-US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？</a:t>
            </a:r>
            <a:r>
              <a:rPr lang="zh-CN" altLang="zh-CN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”这“三省”说了两个方面</a:t>
            </a:r>
            <a:r>
              <a:rPr lang="zh-CN" altLang="en-US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一是修己</a:t>
            </a:r>
            <a:r>
              <a:rPr lang="zh-CN" altLang="en-US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一是对人。对人要诚信,诚信是人格光明的表现,不欺人也不欺己。替人谋事要尽心,尽心才能不苟且</a:t>
            </a:r>
            <a:r>
              <a:rPr lang="zh-CN" altLang="en-US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不敷衍</a:t>
            </a:r>
            <a:r>
              <a:rPr lang="zh-CN" altLang="en-US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这是为人的基本德行。修己不能一时一事</a:t>
            </a:r>
            <a:r>
              <a:rPr lang="zh-CN" altLang="en-US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修己要贯穿整个人生,要时时温习旧经验</a:t>
            </a:r>
            <a:r>
              <a:rPr lang="zh-CN" altLang="en-US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求取新知识。在生活中要做到“三省”</a:t>
            </a:r>
            <a:r>
              <a:rPr lang="zh-CN" altLang="en-US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，</a:t>
            </a:r>
            <a:r>
              <a:rPr lang="zh-CN" altLang="zh-CN" sz="200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才能不断进步。</a:t>
            </a:r>
            <a:endParaRPr lang="zh-CN" altLang="zh-CN" sz="220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1444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3"/>
          <p:cNvSpPr>
            <a:spLocks noChangeArrowheads="1"/>
          </p:cNvSpPr>
          <p:nvPr/>
        </p:nvSpPr>
        <p:spPr bwMode="auto">
          <a:xfrm>
            <a:off x="3886200" y="3962400"/>
            <a:ext cx="17272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rgbClr val="000000"/>
              </a:solidFill>
            </a:endParaRPr>
          </a:p>
        </p:txBody>
      </p:sp>
      <p:sp>
        <p:nvSpPr>
          <p:cNvPr id="61444" name="Text Box 2"/>
          <p:cNvSpPr txBox="1">
            <a:spLocks noChangeArrowheads="1"/>
          </p:cNvSpPr>
          <p:nvPr/>
        </p:nvSpPr>
        <p:spPr bwMode="auto">
          <a:xfrm>
            <a:off x="838200" y="2286000"/>
            <a:ext cx="739140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20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endParaRPr lang="zh-CN" altLang="zh-CN" sz="220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656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908050"/>
            <a:ext cx="76200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Box 5"/>
          <p:cNvSpPr txBox="1">
            <a:spLocks noChangeArrowheads="1"/>
          </p:cNvSpPr>
          <p:nvPr/>
        </p:nvSpPr>
        <p:spPr bwMode="auto">
          <a:xfrm>
            <a:off x="1154113" y="1066800"/>
            <a:ext cx="6694487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80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en-US" sz="40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第一章 学而篇</a:t>
            </a:r>
            <a:endParaRPr lang="en-US" altLang="zh-CN" sz="40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lnSpc>
                <a:spcPts val="5000"/>
              </a:lnSpc>
              <a:spcBef>
                <a:spcPct val="0"/>
              </a:spcBef>
              <a:buFontTx/>
              <a:buNone/>
            </a:pPr>
            <a:r>
              <a:rPr lang="en-US" altLang="zh-CN" sz="4800">
                <a:latin typeface="华文楷体" pitchFamily="2" charset="-122"/>
                <a:ea typeface="华文楷体" pitchFamily="2" charset="-122"/>
              </a:rPr>
              <a:t>   </a:t>
            </a:r>
          </a:p>
          <a:p>
            <a:pPr eaLnBrk="1" hangingPunct="1">
              <a:lnSpc>
                <a:spcPts val="5000"/>
              </a:lnSpc>
              <a:spcBef>
                <a:spcPct val="0"/>
              </a:spcBef>
              <a:buFontTx/>
              <a:buNone/>
            </a:pPr>
            <a:r>
              <a:rPr lang="en-US" altLang="zh-CN" sz="4800">
                <a:latin typeface="华文楷体" pitchFamily="2" charset="-122"/>
                <a:ea typeface="华文楷体" pitchFamily="2" charset="-122"/>
              </a:rPr>
              <a:t>     </a:t>
            </a:r>
            <a:r>
              <a:rPr lang="zh-CN" altLang="en-US" sz="4800">
                <a:latin typeface="华文楷体" pitchFamily="2" charset="-122"/>
                <a:ea typeface="华文楷体" pitchFamily="2" charset="-122"/>
              </a:rPr>
              <a:t>子曰：学</a:t>
            </a:r>
            <a:r>
              <a:rPr lang="en-US" altLang="zh-CN" sz="4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>
                <a:latin typeface="华文楷体" pitchFamily="2" charset="-122"/>
                <a:ea typeface="华文楷体" pitchFamily="2" charset="-122"/>
              </a:rPr>
              <a:t>而时习之，不亦</a:t>
            </a:r>
            <a:r>
              <a:rPr lang="en-US" altLang="zh-CN" sz="4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>
                <a:latin typeface="华文楷体" pitchFamily="2" charset="-122"/>
                <a:ea typeface="华文楷体" pitchFamily="2" charset="-122"/>
              </a:rPr>
              <a:t>说乎？有朋</a:t>
            </a:r>
            <a:r>
              <a:rPr lang="en-US" altLang="zh-CN" sz="4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>
                <a:latin typeface="华文楷体" pitchFamily="2" charset="-122"/>
                <a:ea typeface="华文楷体" pitchFamily="2" charset="-122"/>
              </a:rPr>
              <a:t>自远方来，不亦</a:t>
            </a:r>
            <a:r>
              <a:rPr lang="en-US" altLang="zh-CN" sz="4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>
                <a:latin typeface="华文楷体" pitchFamily="2" charset="-122"/>
                <a:ea typeface="华文楷体" pitchFamily="2" charset="-122"/>
              </a:rPr>
              <a:t>乐乎？人不知</a:t>
            </a:r>
            <a:r>
              <a:rPr lang="en-US" altLang="zh-CN" sz="4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>
                <a:latin typeface="华文楷体" pitchFamily="2" charset="-122"/>
                <a:ea typeface="华文楷体" pitchFamily="2" charset="-122"/>
              </a:rPr>
              <a:t>而不愠，不亦</a:t>
            </a:r>
            <a:r>
              <a:rPr lang="en-US" altLang="zh-CN" sz="48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800">
                <a:latin typeface="华文楷体" pitchFamily="2" charset="-122"/>
                <a:ea typeface="华文楷体" pitchFamily="2" charset="-122"/>
              </a:rPr>
              <a:t>君子乎？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释词解句</a:t>
            </a:r>
            <a:endParaRPr lang="zh-CN" altLang="zh-CN" sz="3600" b="1" smtClean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1066800"/>
            <a:ext cx="8229600" cy="4525963"/>
          </a:xfrm>
        </p:spPr>
        <p:txBody>
          <a:bodyPr/>
          <a:lstStyle/>
          <a:p>
            <a:pPr marL="0" indent="0" eaLnBrk="1" hangingPunct="1">
              <a:lnSpc>
                <a:spcPct val="300000"/>
              </a:lnSpc>
              <a:spcBef>
                <a:spcPct val="0"/>
              </a:spcBef>
              <a:buFontTx/>
              <a:buNone/>
            </a:pPr>
            <a:r>
              <a:rPr lang="en-US" altLang="zh-CN" b="1" smtClean="0">
                <a:latin typeface="宋体" pitchFamily="2" charset="-122"/>
              </a:rPr>
              <a:t>  </a:t>
            </a:r>
            <a:r>
              <a:rPr lang="zh-CN" altLang="zh-CN" b="1" u="sng" smtClean="0">
                <a:latin typeface="宋体" pitchFamily="2" charset="-122"/>
              </a:rPr>
              <a:t>子曰：“</a:t>
            </a:r>
            <a:r>
              <a:rPr lang="zh-CN" altLang="zh-CN" b="1" u="sng" smtClean="0">
                <a:solidFill>
                  <a:srgbClr val="FF0000"/>
                </a:solidFill>
                <a:latin typeface="宋体" pitchFamily="2" charset="-122"/>
              </a:rPr>
              <a:t>学</a:t>
            </a:r>
            <a:r>
              <a:rPr lang="zh-CN" altLang="zh-CN" b="1" u="sng" smtClean="0">
                <a:latin typeface="宋体" pitchFamily="2" charset="-122"/>
              </a:rPr>
              <a:t>   </a:t>
            </a:r>
            <a:r>
              <a:rPr lang="zh-CN" altLang="zh-CN" b="1" u="sng" smtClean="0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zh-CN" b="1" u="sng" smtClean="0">
                <a:latin typeface="宋体" pitchFamily="2" charset="-122"/>
              </a:rPr>
              <a:t>     </a:t>
            </a:r>
            <a:r>
              <a:rPr lang="zh-CN" altLang="zh-CN" b="1" u="sng" smtClean="0">
                <a:solidFill>
                  <a:srgbClr val="FF0000"/>
                </a:solidFill>
                <a:latin typeface="宋体" pitchFamily="2" charset="-122"/>
              </a:rPr>
              <a:t>时</a:t>
            </a:r>
            <a:r>
              <a:rPr lang="zh-CN" altLang="zh-CN" b="1" u="sng" smtClean="0">
                <a:latin typeface="宋体" pitchFamily="2" charset="-122"/>
              </a:rPr>
              <a:t>      </a:t>
            </a:r>
            <a:r>
              <a:rPr lang="zh-CN" altLang="zh-CN" b="1" u="sng" smtClean="0">
                <a:solidFill>
                  <a:srgbClr val="FF0000"/>
                </a:solidFill>
                <a:latin typeface="宋体" pitchFamily="2" charset="-122"/>
              </a:rPr>
              <a:t>习</a:t>
            </a:r>
            <a:r>
              <a:rPr lang="zh-CN" altLang="zh-CN" b="1" u="sng" smtClean="0">
                <a:latin typeface="宋体" pitchFamily="2" charset="-122"/>
              </a:rPr>
              <a:t>之，不</a:t>
            </a:r>
            <a:r>
              <a:rPr lang="zh-CN" altLang="zh-CN" b="1" u="sng" smtClean="0">
                <a:solidFill>
                  <a:srgbClr val="FF0000"/>
                </a:solidFill>
                <a:latin typeface="宋体" pitchFamily="2" charset="-122"/>
              </a:rPr>
              <a:t>亦</a:t>
            </a:r>
            <a:r>
              <a:rPr lang="zh-CN" altLang="zh-CN" b="1" u="sng" smtClean="0">
                <a:latin typeface="宋体" pitchFamily="2" charset="-122"/>
              </a:rPr>
              <a:t>     </a:t>
            </a:r>
            <a:r>
              <a:rPr lang="zh-CN" altLang="zh-CN" b="1" u="sng" smtClean="0">
                <a:solidFill>
                  <a:srgbClr val="FF0000"/>
                </a:solidFill>
                <a:latin typeface="宋体" pitchFamily="2" charset="-122"/>
              </a:rPr>
              <a:t>说</a:t>
            </a:r>
            <a:r>
              <a:rPr lang="zh-CN" altLang="zh-CN" b="1" u="sng" smtClean="0">
                <a:latin typeface="宋体" pitchFamily="2" charset="-122"/>
              </a:rPr>
              <a:t>乎？</a:t>
            </a:r>
            <a:r>
              <a:rPr lang="zh-CN" altLang="zh-CN" b="1" smtClean="0">
                <a:latin typeface="宋体" pitchFamily="2" charset="-122"/>
              </a:rPr>
              <a:t>有朋自远方来，不亦乐乎？人不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知</a:t>
            </a:r>
            <a:r>
              <a:rPr lang="zh-CN" altLang="zh-CN" b="1" smtClean="0">
                <a:latin typeface="宋体" pitchFamily="2" charset="-122"/>
              </a:rPr>
              <a:t>   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而</a:t>
            </a:r>
            <a:r>
              <a:rPr lang="zh-CN" altLang="zh-CN" b="1" smtClean="0">
                <a:latin typeface="宋体" pitchFamily="2" charset="-122"/>
              </a:rPr>
              <a:t>   不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愠</a:t>
            </a:r>
            <a:r>
              <a:rPr lang="zh-CN" altLang="zh-CN" b="1" smtClean="0">
                <a:latin typeface="宋体" pitchFamily="2" charset="-122"/>
              </a:rPr>
              <a:t>，不亦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君子</a:t>
            </a:r>
            <a:r>
              <a:rPr lang="zh-CN" altLang="zh-CN" b="1" smtClean="0">
                <a:latin typeface="宋体" pitchFamily="2" charset="-122"/>
              </a:rPr>
              <a:t>乎？”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209800" y="1295400"/>
            <a:ext cx="25908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学习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3886200" y="990600"/>
            <a:ext cx="2590800" cy="95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       按时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（名词作状语）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6492875" y="1295400"/>
            <a:ext cx="16764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复习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333500" y="2725738"/>
            <a:ext cx="37338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</a:rPr>
              <a:t>说</a:t>
            </a: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”</a:t>
            </a:r>
            <a:r>
              <a:rPr lang="zh-CN" altLang="en-US" sz="2800">
                <a:solidFill>
                  <a:srgbClr val="0000FF"/>
                </a:solidFill>
              </a:rPr>
              <a:t>通</a:t>
            </a: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“</a:t>
            </a:r>
            <a:r>
              <a:rPr lang="zh-CN" altLang="en-US" sz="2800">
                <a:solidFill>
                  <a:srgbClr val="0000FF"/>
                </a:solidFill>
              </a:rPr>
              <a:t>悦</a:t>
            </a:r>
            <a:r>
              <a:rPr lang="zh-CN" altLang="en-US" sz="2800">
                <a:solidFill>
                  <a:srgbClr val="0000FF"/>
                </a:solidFill>
                <a:latin typeface="宋体" pitchFamily="2" charset="-122"/>
              </a:rPr>
              <a:t>”</a:t>
            </a:r>
            <a:r>
              <a:rPr lang="zh-CN" altLang="en-US" sz="2800">
                <a:solidFill>
                  <a:srgbClr val="0000FF"/>
                </a:solidFill>
              </a:rPr>
              <a:t>愉快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3200400" y="1295400"/>
            <a:ext cx="2590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顺承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1600200" y="4281488"/>
            <a:ext cx="1150938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转折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514600" y="4079875"/>
            <a:ext cx="22098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生气，恼怒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161925" y="2743200"/>
            <a:ext cx="12096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也是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495300" y="4276725"/>
            <a:ext cx="1114425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800">
                <a:solidFill>
                  <a:srgbClr val="0000FF"/>
                </a:solidFill>
              </a:rPr>
              <a:t>了解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5562600" y="4343400"/>
            <a:ext cx="20415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>
                <a:solidFill>
                  <a:srgbClr val="0000FF"/>
                </a:solidFill>
              </a:rPr>
              <a:t>指有才德的人</a:t>
            </a:r>
          </a:p>
        </p:txBody>
      </p:sp>
      <p:sp>
        <p:nvSpPr>
          <p:cNvPr id="6158" name="圆角矩形标注 1"/>
          <p:cNvSpPr>
            <a:spLocks noChangeArrowheads="1"/>
          </p:cNvSpPr>
          <p:nvPr/>
        </p:nvSpPr>
        <p:spPr bwMode="auto">
          <a:xfrm>
            <a:off x="381000" y="685800"/>
            <a:ext cx="1219200" cy="457200"/>
          </a:xfrm>
          <a:prstGeom prst="wedgeRoundRectCallout">
            <a:avLst>
              <a:gd name="adj1" fmla="val 74245"/>
              <a:gd name="adj2" fmla="val 223403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/>
              <a:t>学习方法</a:t>
            </a:r>
          </a:p>
        </p:txBody>
      </p:sp>
      <p:sp>
        <p:nvSpPr>
          <p:cNvPr id="6159" name="圆角矩形标注 16"/>
          <p:cNvSpPr>
            <a:spLocks noChangeArrowheads="1"/>
          </p:cNvSpPr>
          <p:nvPr/>
        </p:nvSpPr>
        <p:spPr bwMode="auto">
          <a:xfrm>
            <a:off x="228600" y="5624513"/>
            <a:ext cx="1541463" cy="471487"/>
          </a:xfrm>
          <a:prstGeom prst="wedgeRoundRectCallout">
            <a:avLst>
              <a:gd name="adj1" fmla="val 326671"/>
              <a:gd name="adj2" fmla="val -453537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/>
              <a:t>学习的乐趣</a:t>
            </a:r>
          </a:p>
        </p:txBody>
      </p:sp>
      <p:sp>
        <p:nvSpPr>
          <p:cNvPr id="6160" name="圆角矩形标注 17"/>
          <p:cNvSpPr>
            <a:spLocks noChangeArrowheads="1"/>
          </p:cNvSpPr>
          <p:nvPr/>
        </p:nvSpPr>
        <p:spPr bwMode="auto">
          <a:xfrm>
            <a:off x="2895600" y="5943600"/>
            <a:ext cx="1219200" cy="457200"/>
          </a:xfrm>
          <a:prstGeom prst="wedgeRoundRectCallout">
            <a:avLst>
              <a:gd name="adj1" fmla="val 125454"/>
              <a:gd name="adj2" fmla="val -228532"/>
              <a:gd name="adj3" fmla="val 16667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/>
              <a:t>个人修养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000" fill="hold"/>
                                        <p:tgtEl>
                                          <p:spTgt spid="9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 autoUpdateAnimBg="0"/>
      <p:bldP spid="9220" grpId="0" autoUpdateAnimBg="0"/>
      <p:bldP spid="9221" grpId="0" autoUpdateAnimBg="0"/>
      <p:bldP spid="9222" grpId="0" autoUpdateAnimBg="0"/>
      <p:bldP spid="9223" grpId="0" autoUpdateAnimBg="0"/>
      <p:bldP spid="9224" grpId="0" autoUpdateAnimBg="0"/>
      <p:bldP spid="9225" grpId="0" autoUpdateAnimBg="0"/>
      <p:bldP spid="9226" grpId="0" autoUpdateAnimBg="0"/>
      <p:bldP spid="9227" grpId="0" autoUpdateAnimBg="0"/>
      <p:bldP spid="9228" grpId="0" autoUpdateAnimBg="0"/>
      <p:bldP spid="9229" grpId="0" bldLvl="0" autoUpdateAnimBg="0"/>
      <p:bldP spid="6158" grpId="0" animBg="1"/>
      <p:bldP spid="6159" grpId="0" animBg="1"/>
      <p:bldP spid="616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/>
          <a:lstStyle/>
          <a:p>
            <a:pPr eaLnBrk="1" hangingPunct="1"/>
            <a:r>
              <a:rPr lang="zh-CN" altLang="en-US" sz="3600" b="1" smtClean="0"/>
              <a:t>翻译文句</a:t>
            </a:r>
            <a:endParaRPr lang="zh-CN" altLang="zh-CN" sz="3600" b="1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zh-CN" altLang="zh-CN" b="1" smtClean="0">
                <a:latin typeface="宋体" pitchFamily="2" charset="-122"/>
              </a:rPr>
              <a:t>子曰：“学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而时习之，不亦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说乎？有朋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自远方来，不亦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乐乎？人不知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而不愠，不亦</a:t>
            </a:r>
            <a:r>
              <a:rPr lang="zh-CN" altLang="zh-CN" b="1" smtClean="0">
                <a:solidFill>
                  <a:srgbClr val="FF0000"/>
                </a:solidFill>
                <a:latin typeface="宋体" pitchFamily="2" charset="-122"/>
              </a:rPr>
              <a:t>/</a:t>
            </a:r>
            <a:r>
              <a:rPr lang="zh-CN" altLang="zh-CN" b="1" smtClean="0">
                <a:latin typeface="宋体" pitchFamily="2" charset="-122"/>
              </a:rPr>
              <a:t>君子乎？”</a:t>
            </a:r>
          </a:p>
          <a:p>
            <a:pPr eaLnBrk="1" hangingPunct="1">
              <a:lnSpc>
                <a:spcPct val="90000"/>
              </a:lnSpc>
            </a:pPr>
            <a:endParaRPr lang="zh-CN" altLang="zh-CN" b="1" smtClean="0">
              <a:latin typeface="宋体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孔子说：“学习了（知识），然后按时复习它，不也是很高兴吗?有志同道合的人从远方来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（与我探讨学问）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，不也是很快乐的吗?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别人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不了解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自己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，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自己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却不生气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恼怒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，不也是一个</a:t>
            </a:r>
            <a:r>
              <a:rPr lang="zh-CN" altLang="en-US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有才德</a:t>
            </a:r>
            <a:r>
              <a:rPr lang="zh-CN" altLang="zh-CN" b="1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的人吗?”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uild="p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/>
        </p:nvSpPr>
        <p:spPr bwMode="auto">
          <a:xfrm>
            <a:off x="3886200" y="3962400"/>
            <a:ext cx="1727200" cy="2873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1893888" y="914400"/>
            <a:ext cx="5878512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4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第二章 学而篇</a:t>
            </a:r>
            <a:endParaRPr lang="en-US" altLang="zh-CN" sz="440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400">
                <a:latin typeface="华文楷体" pitchFamily="2" charset="-122"/>
                <a:ea typeface="华文楷体" pitchFamily="2" charset="-122"/>
              </a:rPr>
              <a:t>       </a:t>
            </a:r>
            <a:endParaRPr lang="en-US" altLang="zh-CN" sz="4400">
              <a:latin typeface="华文楷体" pitchFamily="2" charset="-122"/>
              <a:ea typeface="华文楷体" pitchFamily="2" charset="-122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40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en-US" sz="4400">
                <a:latin typeface="华文楷体" pitchFamily="2" charset="-122"/>
                <a:ea typeface="华文楷体" pitchFamily="2" charset="-122"/>
              </a:rPr>
              <a:t>曾子曰：吾日</a:t>
            </a:r>
            <a:r>
              <a:rPr lang="en-US" altLang="zh-CN" sz="44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400">
                <a:latin typeface="华文楷体" pitchFamily="2" charset="-122"/>
                <a:ea typeface="华文楷体" pitchFamily="2" charset="-122"/>
              </a:rPr>
              <a:t>三省吾身：为人谋</a:t>
            </a:r>
            <a:r>
              <a:rPr lang="en-US" altLang="zh-CN" sz="44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400">
                <a:latin typeface="华文楷体" pitchFamily="2" charset="-122"/>
                <a:ea typeface="华文楷体" pitchFamily="2" charset="-122"/>
              </a:rPr>
              <a:t>而不忠乎？与朋友交</a:t>
            </a:r>
            <a:r>
              <a:rPr lang="en-US" altLang="zh-CN" sz="44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400">
                <a:latin typeface="华文楷体" pitchFamily="2" charset="-122"/>
                <a:ea typeface="华文楷体" pitchFamily="2" charset="-122"/>
              </a:rPr>
              <a:t>而不信乎？传</a:t>
            </a:r>
            <a:r>
              <a:rPr lang="en-US" altLang="zh-CN" sz="440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/</a:t>
            </a:r>
            <a:r>
              <a:rPr lang="zh-CN" altLang="en-US" sz="4400">
                <a:latin typeface="华文楷体" pitchFamily="2" charset="-122"/>
                <a:ea typeface="华文楷体" pitchFamily="2" charset="-122"/>
              </a:rPr>
              <a:t>不习乎？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alt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485</TotalTime>
  <Pages>0</Pages>
  <Words>3723</Words>
  <Characters>0</Characters>
  <Application>Microsoft Office PowerPoint</Application>
  <DocSecurity>0</DocSecurity>
  <PresentationFormat>全屏显示(4:3)</PresentationFormat>
  <Lines>0</Lines>
  <Paragraphs>331</Paragraphs>
  <Slides>58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58</vt:i4>
      </vt:variant>
    </vt:vector>
  </HeadingPairs>
  <TitlesOfParts>
    <vt:vector size="71" baseType="lpstr">
      <vt:lpstr>Arial</vt:lpstr>
      <vt:lpstr>宋体</vt:lpstr>
      <vt:lpstr>Calibri</vt:lpstr>
      <vt:lpstr>微软雅黑</vt:lpstr>
      <vt:lpstr>华文楷体</vt:lpstr>
      <vt:lpstr>华文新魏</vt:lpstr>
      <vt:lpstr>Times New Roman</vt:lpstr>
      <vt:lpstr>默认设计模板</vt:lpstr>
      <vt:lpstr>1_默认设计模板</vt:lpstr>
      <vt:lpstr>2_默认设计模板</vt:lpstr>
      <vt:lpstr>3_默认设计模板</vt:lpstr>
      <vt:lpstr>4_默认设计模板</vt:lpstr>
      <vt:lpstr>5_默认设计模板</vt:lpstr>
      <vt:lpstr>《论语》十二章</vt:lpstr>
      <vt:lpstr>孔子</vt:lpstr>
      <vt:lpstr>《论语》</vt:lpstr>
      <vt:lpstr>PowerPoint 演示文稿</vt:lpstr>
      <vt:lpstr>PowerPoint 演示文稿</vt:lpstr>
      <vt:lpstr>PowerPoint 演示文稿</vt:lpstr>
      <vt:lpstr>释词解句</vt:lpstr>
      <vt:lpstr>翻译文句</vt:lpstr>
      <vt:lpstr>PowerPoint 演示文稿</vt:lpstr>
      <vt:lpstr>释词解句</vt:lpstr>
      <vt:lpstr>翻译文句</vt:lpstr>
      <vt:lpstr>合作探究</vt:lpstr>
      <vt:lpstr>合作探究</vt:lpstr>
      <vt:lpstr>PowerPoint 演示文稿</vt:lpstr>
      <vt:lpstr>释词解句</vt:lpstr>
      <vt:lpstr>分析文义</vt:lpstr>
      <vt:lpstr>合作探究</vt:lpstr>
      <vt:lpstr>合作探究</vt:lpstr>
      <vt:lpstr>PowerPoint 演示文稿</vt:lpstr>
      <vt:lpstr>释词解句</vt:lpstr>
      <vt:lpstr>翻译文句</vt:lpstr>
      <vt:lpstr>合作探究</vt:lpstr>
      <vt:lpstr>PowerPoint 演示文稿</vt:lpstr>
      <vt:lpstr>释词解句</vt:lpstr>
      <vt:lpstr>合作探究</vt:lpstr>
      <vt:lpstr>PowerPoint 演示文稿</vt:lpstr>
      <vt:lpstr>释词解句</vt:lpstr>
      <vt:lpstr>翻译文句</vt:lpstr>
      <vt:lpstr>合作探究</vt:lpstr>
      <vt:lpstr>PowerPoint 演示文稿</vt:lpstr>
      <vt:lpstr>释词解句</vt:lpstr>
      <vt:lpstr>翻译文句</vt:lpstr>
      <vt:lpstr>合作探究</vt:lpstr>
      <vt:lpstr>PowerPoint 演示文稿</vt:lpstr>
      <vt:lpstr>释词解句</vt:lpstr>
      <vt:lpstr>翻译文句</vt:lpstr>
      <vt:lpstr>释词解句</vt:lpstr>
      <vt:lpstr>合作探究</vt:lpstr>
      <vt:lpstr>PowerPoint 演示文稿</vt:lpstr>
      <vt:lpstr>释词解句</vt:lpstr>
      <vt:lpstr>翻译文句</vt:lpstr>
      <vt:lpstr>合作探究</vt:lpstr>
      <vt:lpstr>PowerPoint 演示文稿</vt:lpstr>
      <vt:lpstr>释词解句</vt:lpstr>
      <vt:lpstr>分析文义</vt:lpstr>
      <vt:lpstr>合作探究</vt:lpstr>
      <vt:lpstr>PowerPoint 演示文稿</vt:lpstr>
      <vt:lpstr>释词解句</vt:lpstr>
      <vt:lpstr>翻译文句</vt:lpstr>
      <vt:lpstr>PowerPoint 演示文稿</vt:lpstr>
      <vt:lpstr>释词解句</vt:lpstr>
      <vt:lpstr>翻译文句</vt:lpstr>
      <vt:lpstr>课文探究</vt:lpstr>
      <vt:lpstr>背诵全文 总结全文</vt:lpstr>
      <vt:lpstr>PowerPoint 演示文稿</vt:lpstr>
      <vt:lpstr>   学习方法强调独立思考与复习。如“传不习乎”“温故而知新”“学而不思则罔”。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xx</dc:creator>
  <cp:lastModifiedBy>xx</cp:lastModifiedBy>
  <cp:revision>347</cp:revision>
  <dcterms:created xsi:type="dcterms:W3CDTF">2013-09-26T03:02:08Z</dcterms:created>
  <dcterms:modified xsi:type="dcterms:W3CDTF">2019-10-31T10:47:53Z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2052-9.1.0.4855</vt:lpwstr>
  </property>
</Properties>
</file>