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7" r:id="rId3"/>
    <p:sldId id="276" r:id="rId4"/>
    <p:sldId id="259" r:id="rId5"/>
    <p:sldId id="272" r:id="rId6"/>
    <p:sldId id="273" r:id="rId7"/>
    <p:sldId id="274" r:id="rId8"/>
    <p:sldId id="262" r:id="rId9"/>
    <p:sldId id="275" r:id="rId10"/>
    <p:sldId id="260" r:id="rId11"/>
    <p:sldId id="261" r:id="rId12"/>
    <p:sldId id="263" r:id="rId13"/>
    <p:sldId id="265" r:id="rId14"/>
    <p:sldId id="266" r:id="rId15"/>
    <p:sldId id="294" r:id="rId16"/>
    <p:sldId id="295" r:id="rId17"/>
    <p:sldId id="299" r:id="rId18"/>
    <p:sldId id="300" r:id="rId19"/>
    <p:sldId id="296" r:id="rId20"/>
    <p:sldId id="301" r:id="rId21"/>
    <p:sldId id="302" r:id="rId22"/>
    <p:sldId id="303" r:id="rId23"/>
    <p:sldId id="304" r:id="rId24"/>
    <p:sldId id="306" r:id="rId25"/>
    <p:sldId id="305" r:id="rId26"/>
    <p:sldId id="307" r:id="rId27"/>
    <p:sldId id="308" r:id="rId28"/>
    <p:sldId id="309" r:id="rId29"/>
    <p:sldId id="310" r:id="rId30"/>
    <p:sldId id="313" r:id="rId31"/>
    <p:sldId id="312" r:id="rId32"/>
  </p:sldIdLst>
  <p:sldSz cx="12192000" cy="6858000"/>
  <p:notesSz cx="6858000" cy="9144000"/>
  <p:embeddedFontLst>
    <p:embeddedFont>
      <p:font typeface="柳公权楷书" panose="02010600010101010101" charset="-122"/>
      <p:regular r:id="rId38"/>
    </p:embeddedFont>
    <p:embeddedFont>
      <p:font typeface="Calibri" panose="020F0502020204030204" charset="0"/>
      <p:regular r:id="rId39"/>
      <p:bold r:id="rId40"/>
      <p:italic r:id="rId41"/>
      <p:boldItalic r:id="rId42"/>
    </p:embeddedFont>
    <p:embeddedFont>
      <p:font typeface="Calibri Light" panose="020F0302020204030204" charset="0"/>
      <p:regular r:id="rId43"/>
      <p:italic r:id="rId44"/>
    </p:embeddedFont>
    <p:embeddedFont>
      <p:font typeface="字魂创粗黑" panose="00000500000000000000" charset="-122"/>
      <p:regular r:id="rId45"/>
    </p:embeddedFont>
    <p:embeddedFont>
      <p:font typeface="汉仪南宫体简" panose="02010600000101010101" charset="-122"/>
      <p:regular r:id="rId46"/>
    </p:embeddedFont>
    <p:embeddedFont>
      <p:font typeface="方正正中黑简体" panose="02000000000000000000" charset="-122"/>
      <p:regular r:id="rId4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font" Target="fonts/font10.fntdata"/><Relationship Id="rId46" Type="http://schemas.openxmlformats.org/officeDocument/2006/relationships/font" Target="fonts/font9.fntdata"/><Relationship Id="rId45" Type="http://schemas.openxmlformats.org/officeDocument/2006/relationships/font" Target="fonts/font8.fntdata"/><Relationship Id="rId44" Type="http://schemas.openxmlformats.org/officeDocument/2006/relationships/font" Target="fonts/font7.fntdata"/><Relationship Id="rId43" Type="http://schemas.openxmlformats.org/officeDocument/2006/relationships/font" Target="fonts/font6.fntdata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slide" Target="slides/slide2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BB04E-2258-4C2F-BD8A-6E1D2D344A2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91FC4-861C-49F6-BE1C-CDAF7EF4A91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BB04E-2258-4C2F-BD8A-6E1D2D344A2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91FC4-861C-49F6-BE1C-CDAF7EF4A91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BB04E-2258-4C2F-BD8A-6E1D2D344A2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91FC4-861C-49F6-BE1C-CDAF7EF4A91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BB04E-2258-4C2F-BD8A-6E1D2D344A2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91FC4-861C-49F6-BE1C-CDAF7EF4A91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BB04E-2258-4C2F-BD8A-6E1D2D344A2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91FC4-861C-49F6-BE1C-CDAF7EF4A91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BB04E-2258-4C2F-BD8A-6E1D2D344A2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91FC4-861C-49F6-BE1C-CDAF7EF4A91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BB04E-2258-4C2F-BD8A-6E1D2D344A2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91FC4-861C-49F6-BE1C-CDAF7EF4A91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BB04E-2258-4C2F-BD8A-6E1D2D344A2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91FC4-861C-49F6-BE1C-CDAF7EF4A91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BB04E-2258-4C2F-BD8A-6E1D2D344A2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91FC4-861C-49F6-BE1C-CDAF7EF4A91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BB04E-2258-4C2F-BD8A-6E1D2D344A2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91FC4-861C-49F6-BE1C-CDAF7EF4A91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EA1BB04E-2258-4C2F-BD8A-6E1D2D344A2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03391FC4-861C-49F6-BE1C-CDAF7EF4A91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tags" Target="../tags/tag2.xml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image9.wdp"/><Relationship Id="rId4" Type="http://schemas.openxmlformats.org/officeDocument/2006/relationships/image" Target="../media/image8.pn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8"/>
          <a:stretch>
            <a:fillRect/>
          </a:stretch>
        </p:blipFill>
        <p:spPr>
          <a:xfrm>
            <a:off x="0" y="2155371"/>
            <a:ext cx="12192000" cy="47026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38" y="456107"/>
            <a:ext cx="5178563" cy="13594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694" y="1475665"/>
            <a:ext cx="5178563" cy="135941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5" y="1815465"/>
            <a:ext cx="12191365" cy="11068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 defTabSz="457200"/>
            <a:r>
              <a:rPr lang="zh-CN" sz="66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南乡子·登京口北固亭有怀</a:t>
            </a:r>
            <a:endParaRPr lang="zh-CN" sz="66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9500" y="3447415"/>
            <a:ext cx="2412365" cy="8299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柳公权楷书" panose="02010600010101010101" charset="-122"/>
                <a:ea typeface="柳公权楷书" panose="02010600010101010101" charset="-122"/>
              </a:rPr>
              <a:t>辛弃疾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柳公权楷书" panose="02010600010101010101" charset="-122"/>
              <a:ea typeface="柳公权楷书" panose="02010600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450" y="0"/>
            <a:ext cx="4305300" cy="112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25000"/>
              </a:lnSpc>
            </a:pPr>
            <a:r>
              <a:rPr lang="zh-CN" sz="5400" dirty="0">
                <a:solidFill>
                  <a:prstClr val="black">
                    <a:lumMod val="65000"/>
                    <a:lumOff val="35000"/>
                  </a:prstClr>
                </a:solidFill>
                <a:latin typeface="柳公权楷书" panose="02010600010101010101" charset="-122"/>
                <a:ea typeface="柳公权楷书" panose="02010600010101010101" charset="-122"/>
                <a:sym typeface="字魂创粗黑" panose="00000500000000000000" charset="-122"/>
              </a:rPr>
              <a:t>品味细读</a:t>
            </a:r>
            <a:endParaRPr lang="zh-CN" sz="5400" dirty="0">
              <a:solidFill>
                <a:prstClr val="black">
                  <a:lumMod val="65000"/>
                  <a:lumOff val="35000"/>
                </a:prstClr>
              </a:solidFill>
              <a:latin typeface="柳公权楷书" panose="02010600010101010101" charset="-122"/>
              <a:ea typeface="柳公权楷书" panose="02010600010101010101" charset="-122"/>
              <a:sym typeface="字魂创粗黑" panose="000005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10590" b="47658"/>
          <a:stretch>
            <a:fillRect/>
          </a:stretch>
        </p:blipFill>
        <p:spPr>
          <a:xfrm flipH="1">
            <a:off x="0" y="4309347"/>
            <a:ext cx="12627948" cy="254865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5445" y="1129665"/>
            <a:ext cx="1142111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62000" algn="just" fontAlgn="auto">
              <a:lnSpc>
                <a:spcPct val="110000"/>
              </a:lnSpc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lang="zh-CN" altLang="en-US" sz="3000">
                <a:latin typeface="汉仪南宫体简" panose="02010600000101010101" charset="-122"/>
                <a:ea typeface="汉仪南宫体简" panose="02010600000101010101" charset="-122"/>
              </a:rPr>
              <a:t>对照刚才我们在课前学习的三组问答句，我们今天的词中是不是也有问句？我们要学的这首词中的三组问答句分别属于哪种类型？</a:t>
            </a:r>
            <a:endParaRPr lang="zh-CN" altLang="en-US" sz="3000">
              <a:latin typeface="汉仪南宫体简" panose="02010600000101010101" charset="-122"/>
              <a:ea typeface="汉仪南宫体简" panose="0201060000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3560" y="2609850"/>
            <a:ext cx="10841990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>
                <a:latin typeface="方正正中黑简体" panose="02000000000000000000" charset="-122"/>
                <a:ea typeface="方正正中黑简体" panose="02000000000000000000" charset="-122"/>
                <a:cs typeface="方正正中黑简体" panose="02000000000000000000" charset="-122"/>
              </a:rPr>
              <a:t>何处望神州？满眼风光北固楼。</a:t>
            </a:r>
            <a:r>
              <a:rPr lang="en-US" altLang="zh-CN" sz="3200">
                <a:latin typeface="方正正中黑简体" panose="02000000000000000000" charset="-122"/>
                <a:ea typeface="方正正中黑简体" panose="02000000000000000000" charset="-122"/>
                <a:cs typeface="方正正中黑简体" panose="02000000000000000000" charset="-122"/>
              </a:rPr>
              <a:t>--</a:t>
            </a:r>
            <a:r>
              <a:rPr lang="zh-CN" altLang="en-US" sz="3200">
                <a:latin typeface="方正正中黑简体" panose="02000000000000000000" charset="-122"/>
                <a:ea typeface="方正正中黑简体" panose="02000000000000000000" charset="-122"/>
                <a:cs typeface="方正正中黑简体" panose="02000000000000000000" charset="-122"/>
              </a:rPr>
              <a:t>自问无答。  </a:t>
            </a:r>
            <a:endParaRPr lang="zh-CN" altLang="en-US" sz="3200">
              <a:latin typeface="方正正中黑简体" panose="02000000000000000000" charset="-122"/>
              <a:ea typeface="方正正中黑简体" panose="02000000000000000000" charset="-122"/>
              <a:cs typeface="方正正中黑简体" panose="020000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方正正中黑简体" panose="02000000000000000000" charset="-122"/>
                <a:ea typeface="方正正中黑简体" panose="02000000000000000000" charset="-122"/>
                <a:cs typeface="方正正中黑简体" panose="02000000000000000000" charset="-122"/>
              </a:rPr>
              <a:t>千古兴亡多少事？悠悠。不尽长江滚滚流。</a:t>
            </a:r>
            <a:r>
              <a:rPr lang="en-US" altLang="zh-CN" sz="3200">
                <a:latin typeface="方正正中黑简体" panose="02000000000000000000" charset="-122"/>
                <a:ea typeface="方正正中黑简体" panose="02000000000000000000" charset="-122"/>
                <a:cs typeface="方正正中黑简体" panose="02000000000000000000" charset="-122"/>
              </a:rPr>
              <a:t>--</a:t>
            </a:r>
            <a:r>
              <a:rPr lang="zh-CN" altLang="en-US" sz="3200">
                <a:latin typeface="方正正中黑简体" panose="02000000000000000000" charset="-122"/>
                <a:ea typeface="方正正中黑简体" panose="02000000000000000000" charset="-122"/>
                <a:cs typeface="方正正中黑简体" panose="02000000000000000000" charset="-122"/>
              </a:rPr>
              <a:t>有问喻答。 </a:t>
            </a:r>
            <a:endParaRPr lang="zh-CN" altLang="en-US" sz="3200">
              <a:latin typeface="方正正中黑简体" panose="02000000000000000000" charset="-122"/>
              <a:ea typeface="方正正中黑简体" panose="02000000000000000000" charset="-122"/>
              <a:cs typeface="方正正中黑简体" panose="020000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>
                <a:latin typeface="方正正中黑简体" panose="02000000000000000000" charset="-122"/>
                <a:ea typeface="方正正中黑简体" panose="02000000000000000000" charset="-122"/>
                <a:cs typeface="方正正中黑简体" panose="02000000000000000000" charset="-122"/>
              </a:rPr>
              <a:t>天下英雄谁敌手？曹刘。生子当如孙仲谋。</a:t>
            </a:r>
            <a:r>
              <a:rPr lang="en-US" altLang="zh-CN" sz="3200">
                <a:latin typeface="方正正中黑简体" panose="02000000000000000000" charset="-122"/>
                <a:ea typeface="方正正中黑简体" panose="02000000000000000000" charset="-122"/>
                <a:cs typeface="方正正中黑简体" panose="02000000000000000000" charset="-122"/>
              </a:rPr>
              <a:t>--</a:t>
            </a:r>
            <a:r>
              <a:rPr lang="zh-CN" altLang="en-US" sz="3200">
                <a:latin typeface="方正正中黑简体" panose="02000000000000000000" charset="-122"/>
                <a:ea typeface="方正正中黑简体" panose="02000000000000000000" charset="-122"/>
                <a:cs typeface="方正正中黑简体" panose="02000000000000000000" charset="-122"/>
              </a:rPr>
              <a:t>直问直答。</a:t>
            </a:r>
            <a:endParaRPr lang="zh-CN" altLang="en-US" sz="3200">
              <a:latin typeface="方正正中黑简体" panose="02000000000000000000" charset="-122"/>
              <a:ea typeface="方正正中黑简体" panose="02000000000000000000" charset="-122"/>
              <a:cs typeface="方正正中黑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10590" b="47658"/>
          <a:stretch>
            <a:fillRect/>
          </a:stretch>
        </p:blipFill>
        <p:spPr>
          <a:xfrm flipH="1">
            <a:off x="0" y="4309347"/>
            <a:ext cx="12627948" cy="2548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450" y="0"/>
            <a:ext cx="6737350" cy="937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25000"/>
              </a:lnSpc>
            </a:pPr>
            <a:r>
              <a:rPr sz="4400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柳公权楷书" panose="02010600010101010101" charset="-122"/>
                <a:ea typeface="柳公权楷书" panose="02010600010101010101" charset="-122"/>
                <a:sym typeface="字魂创粗黑" panose="00000500000000000000" charset="-122"/>
              </a:rPr>
              <a:t>这三个问句</a:t>
            </a:r>
            <a:r>
              <a:rPr lang="zh-CN" sz="4400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柳公权楷书" panose="02010600010101010101" charset="-122"/>
                <a:ea typeface="柳公权楷书" panose="02010600010101010101" charset="-122"/>
                <a:sym typeface="字魂创粗黑" panose="00000500000000000000" charset="-122"/>
              </a:rPr>
              <a:t>都代表了什么？</a:t>
            </a:r>
            <a:endParaRPr lang="zh-CN" sz="4400" dirty="0">
              <a:solidFill>
                <a:prstClr val="black">
                  <a:lumMod val="65000"/>
                  <a:lumOff val="3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柳公权楷书" panose="02010600010101010101" charset="-122"/>
              <a:ea typeface="柳公权楷书" panose="02010600010101010101" charset="-122"/>
              <a:sym typeface="字魂创粗黑" panose="00000500000000000000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647315" y="1235075"/>
            <a:ext cx="6897370" cy="347662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spc="1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</a:rPr>
              <a:t>第一个</a:t>
            </a:r>
            <a:r>
              <a:rPr lang="en-US" altLang="zh-CN" sz="4000" b="1" spc="1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</a:rPr>
              <a:t>--</a:t>
            </a:r>
            <a:r>
              <a:rPr lang="zh-CN" altLang="en-US" sz="4000" b="1" spc="1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</a:rPr>
              <a:t>问江山何在</a:t>
            </a:r>
            <a:r>
              <a:rPr lang="en-US" altLang="zh-CN" sz="4000" b="1" spc="1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</a:rPr>
              <a:t>    </a:t>
            </a:r>
            <a:endParaRPr lang="en-US" altLang="zh-CN" sz="4000" b="1" spc="1000" dirty="0">
              <a:solidFill>
                <a:schemeClr val="bg2">
                  <a:lumMod val="10000"/>
                </a:schemeClr>
              </a:solidFill>
              <a:latin typeface="汉仪南宫体简" panose="02010600000101010101" charset="-122"/>
              <a:ea typeface="汉仪南宫体简" panose="02010600000101010101" charset="-122"/>
              <a:cs typeface="汉仪南宫体简" panose="02010600000101010101" charset="-122"/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spc="1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</a:rPr>
              <a:t>第二个</a:t>
            </a:r>
            <a:r>
              <a:rPr lang="en-US" altLang="zh-CN" sz="4000" b="1" spc="1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</a:rPr>
              <a:t>--</a:t>
            </a:r>
            <a:r>
              <a:rPr lang="zh-CN" altLang="en-US" sz="4000" b="1" spc="1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</a:rPr>
              <a:t>问兴亡原因     </a:t>
            </a:r>
            <a:endParaRPr lang="en-US" altLang="zh-CN" sz="4000" b="1" spc="1000" dirty="0">
              <a:solidFill>
                <a:schemeClr val="bg2">
                  <a:lumMod val="10000"/>
                </a:schemeClr>
              </a:solidFill>
              <a:latin typeface="汉仪南宫体简" panose="02010600000101010101" charset="-122"/>
              <a:ea typeface="汉仪南宫体简" panose="02010600000101010101" charset="-122"/>
              <a:cs typeface="汉仪南宫体简" panose="02010600000101010101" charset="-122"/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spc="1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</a:rPr>
              <a:t>第三个</a:t>
            </a:r>
            <a:r>
              <a:rPr lang="en-US" altLang="zh-CN" sz="4000" b="1" spc="1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</a:rPr>
              <a:t>--</a:t>
            </a:r>
            <a:r>
              <a:rPr lang="zh-CN" altLang="en-US" sz="4000" b="1" spc="1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</a:rPr>
              <a:t>问敌手如何</a:t>
            </a:r>
            <a:endParaRPr lang="zh-CN" altLang="en-US" sz="4000" b="1" spc="1000" dirty="0">
              <a:solidFill>
                <a:schemeClr val="bg2">
                  <a:lumMod val="10000"/>
                </a:schemeClr>
              </a:solidFill>
              <a:latin typeface="汉仪南宫体简" panose="02010600000101010101" charset="-122"/>
              <a:ea typeface="汉仪南宫体简" panose="02010600000101010101" charset="-122"/>
              <a:cs typeface="汉仪南宫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590" b="14013"/>
          <a:stretch>
            <a:fillRect/>
          </a:stretch>
        </p:blipFill>
        <p:spPr>
          <a:xfrm flipH="1">
            <a:off x="0" y="-357903"/>
            <a:ext cx="12627948" cy="41869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4490" y="4276725"/>
            <a:ext cx="11463020" cy="178371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1117600" algn="just" defTabSz="457200" fontAlgn="auto">
              <a:lnSpc>
                <a:spcPct val="125000"/>
              </a:lnSpc>
              <a:extLst>
                <a:ext uri="{35155182-B16C-46BC-9424-99874614C6A1}">
                  <wpsdc:indentchars xmlns:wpsdc="http://www.wps.cn/officeDocument/2017/drawingmlCustomData" val="200" checksum="2678315250"/>
                </a:ext>
              </a:extLst>
            </a:pPr>
            <a:r>
              <a:rPr lang="en-US" altLang="zh-CN" sz="4400" dirty="0">
                <a:solidFill>
                  <a:srgbClr val="B31C18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1.品“问江山”</a:t>
            </a:r>
            <a:r>
              <a:rPr lang="zh-CN" altLang="en-US" sz="4400" dirty="0">
                <a:solidFill>
                  <a:srgbClr val="B31C18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中</a:t>
            </a:r>
            <a:r>
              <a:rPr lang="en-US" altLang="zh-CN" sz="4400" dirty="0">
                <a:solidFill>
                  <a:srgbClr val="B31C18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为什么说“何处望神州 </a:t>
            </a:r>
            <a:r>
              <a:rPr lang="zh-CN" altLang="en-US" sz="4400" dirty="0">
                <a:solidFill>
                  <a:srgbClr val="B31C18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？</a:t>
            </a:r>
            <a:r>
              <a:rPr lang="en-US" altLang="zh-CN" sz="4400" dirty="0">
                <a:solidFill>
                  <a:srgbClr val="B31C18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”是自问无答？作者为什么这样问？</a:t>
            </a:r>
            <a:endParaRPr lang="en-US" altLang="zh-CN" sz="4400" dirty="0">
              <a:solidFill>
                <a:srgbClr val="B31C18"/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字魂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10590" b="47658"/>
          <a:stretch>
            <a:fillRect/>
          </a:stretch>
        </p:blipFill>
        <p:spPr>
          <a:xfrm flipH="1">
            <a:off x="0" y="4309347"/>
            <a:ext cx="12627948" cy="2548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885" y="678180"/>
            <a:ext cx="11746865" cy="3630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016000" algn="just" defTabSz="457200" fontAlgn="auto">
              <a:lnSpc>
                <a:spcPct val="115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sz="4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  <a:sym typeface="字魂创粗黑" panose="00000500000000000000" charset="-122"/>
              </a:rPr>
              <a:t>这两句是倒装句法，即前一句可以移到后面去说，后一句可以移到前面去说，成为：“满眼风光北固楼，何处望神州？”</a:t>
            </a:r>
            <a:endParaRPr sz="4000" dirty="0">
              <a:solidFill>
                <a:schemeClr val="bg2">
                  <a:lumMod val="10000"/>
                </a:schemeClr>
              </a:solidFill>
              <a:latin typeface="汉仪南宫体简" panose="02010600000101010101" charset="-122"/>
              <a:ea typeface="汉仪南宫体简" panose="02010600000101010101" charset="-122"/>
              <a:cs typeface="汉仪南宫体简" panose="02010600000101010101" charset="-122"/>
              <a:sym typeface="字魂创粗黑" panose="00000500000000000000" charset="-122"/>
            </a:endParaRPr>
          </a:p>
          <a:p>
            <a:pPr indent="1016000" algn="just" defTabSz="457200" fontAlgn="auto">
              <a:lnSpc>
                <a:spcPct val="115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sz="4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  <a:sym typeface="字魂创粗黑" panose="00000500000000000000" charset="-122"/>
              </a:rPr>
              <a:t>弦外之音是中原已非我有了！开篇这突如其来的呵天一问，真可谓惊天地，泣鬼神。</a:t>
            </a:r>
            <a:endParaRPr sz="4000" dirty="0">
              <a:solidFill>
                <a:schemeClr val="bg2">
                  <a:lumMod val="10000"/>
                </a:schemeClr>
              </a:solidFill>
              <a:latin typeface="汉仪南宫体简" panose="02010600000101010101" charset="-122"/>
              <a:ea typeface="汉仪南宫体简" panose="02010600000101010101" charset="-122"/>
              <a:cs typeface="汉仪南宫体简" panose="02010600000101010101" charset="-122"/>
              <a:sym typeface="字魂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590" b="14013"/>
          <a:stretch>
            <a:fillRect/>
          </a:stretch>
        </p:blipFill>
        <p:spPr>
          <a:xfrm flipH="1">
            <a:off x="0" y="-357903"/>
            <a:ext cx="12627948" cy="41869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4490" y="4276725"/>
            <a:ext cx="11463020" cy="2399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1016000" algn="just" defTabSz="457200" fontAlgn="auto">
              <a:lnSpc>
                <a:spcPct val="125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lang="en-US" altLang="zh-CN" sz="4000" dirty="0">
                <a:solidFill>
                  <a:srgbClr val="B31C18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2.</a:t>
            </a:r>
            <a:r>
              <a:rPr lang="zh-CN" sz="4000" dirty="0">
                <a:solidFill>
                  <a:srgbClr val="B31C18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品</a:t>
            </a:r>
            <a:r>
              <a:rPr sz="4000" dirty="0">
                <a:solidFill>
                  <a:srgbClr val="B31C18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“问兴亡” 千古兴亡多少事？悠悠。不尽长江滚滚流。是自问喻答，那作者问了什么？他是怎么回答的？这一问一答表现了作者什么样的情感？ </a:t>
            </a:r>
            <a:endParaRPr sz="4000" dirty="0">
              <a:solidFill>
                <a:srgbClr val="B31C18"/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字魂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10590" b="47658"/>
          <a:stretch>
            <a:fillRect/>
          </a:stretch>
        </p:blipFill>
        <p:spPr>
          <a:xfrm flipH="1">
            <a:off x="0" y="4309347"/>
            <a:ext cx="12627948" cy="2548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885" y="1034415"/>
            <a:ext cx="11746865" cy="3274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 algn="just" defTabSz="457200" fontAlgn="auto">
              <a:lnSpc>
                <a:spcPct val="115000"/>
              </a:lnSpc>
              <a:extLst>
                <a:ext uri="{35155182-B16C-46BC-9424-99874614C6A1}">
                  <wpsdc:indentchars xmlns:wpsdc="http://www.wps.cn/officeDocument/2017/drawingmlCustomData" val="200" checksum="797548545"/>
                </a:ext>
              </a:extLst>
            </a:pPr>
            <a:r>
              <a:rPr sz="36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  <a:sym typeface="字魂创粗黑" panose="00000500000000000000" charset="-122"/>
              </a:rPr>
              <a:t>“悠悠”者，兼指时间之漫长久远，和词人思绪之无穷也。“不尽长江滚滚流”，借用杜甫《登高》诗句：“无边落木萧萧下，不尽长江滚滚来。”</a:t>
            </a:r>
            <a:endParaRPr sz="3600" dirty="0">
              <a:solidFill>
                <a:schemeClr val="bg2">
                  <a:lumMod val="10000"/>
                </a:schemeClr>
              </a:solidFill>
              <a:latin typeface="汉仪南宫体简" panose="02010600000101010101" charset="-122"/>
              <a:ea typeface="汉仪南宫体简" panose="02010600000101010101" charset="-122"/>
              <a:cs typeface="汉仪南宫体简" panose="02010600000101010101" charset="-122"/>
              <a:sym typeface="字魂创粗黑" panose="00000500000000000000" charset="-122"/>
            </a:endParaRPr>
          </a:p>
          <a:p>
            <a:pPr indent="914400" algn="just" defTabSz="457200" fontAlgn="auto">
              <a:lnSpc>
                <a:spcPct val="115000"/>
              </a:lnSpc>
              <a:extLst>
                <a:ext uri="{35155182-B16C-46BC-9424-99874614C6A1}">
                  <wpsdc:indentchars xmlns:wpsdc="http://www.wps.cn/officeDocument/2017/drawingmlCustomData" val="200" checksum="797548545"/>
                </a:ext>
              </a:extLst>
            </a:pPr>
            <a:r>
              <a:rPr lang="zh-CN" sz="36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  <a:sym typeface="字魂创粗黑" panose="00000500000000000000" charset="-122"/>
              </a:rPr>
              <a:t>作者</a:t>
            </a:r>
            <a:r>
              <a:rPr sz="36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  <a:sym typeface="字魂创粗黑" panose="00000500000000000000" charset="-122"/>
              </a:rPr>
              <a:t>纵观千古成败，意味深长，回味无穷。然而，往事悠悠，英雄往矣，只有这无尽的江水依旧滚滚东流。</a:t>
            </a:r>
            <a:endParaRPr sz="3600" dirty="0">
              <a:solidFill>
                <a:schemeClr val="bg2">
                  <a:lumMod val="10000"/>
                </a:schemeClr>
              </a:solidFill>
              <a:latin typeface="汉仪南宫体简" panose="02010600000101010101" charset="-122"/>
              <a:ea typeface="汉仪南宫体简" panose="02010600000101010101" charset="-122"/>
              <a:cs typeface="汉仪南宫体简" panose="02010600000101010101" charset="-122"/>
              <a:sym typeface="字魂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590" b="14013"/>
          <a:stretch>
            <a:fillRect/>
          </a:stretch>
        </p:blipFill>
        <p:spPr>
          <a:xfrm flipH="1">
            <a:off x="0" y="-357903"/>
            <a:ext cx="12627948" cy="41869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4490" y="4276725"/>
            <a:ext cx="11463020" cy="16300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1016000" algn="just" defTabSz="457200" fontAlgn="auto">
              <a:lnSpc>
                <a:spcPct val="125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上片写景，以问起句，以答结句，使人触景生情，不胜感慨。 </a:t>
            </a:r>
            <a:endParaRPr lang="en-US" sz="4000" dirty="0">
              <a:solidFill>
                <a:schemeClr val="bg2">
                  <a:lumMod val="10000"/>
                </a:schemeClr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字魂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590" b="14013"/>
          <a:stretch>
            <a:fillRect/>
          </a:stretch>
        </p:blipFill>
        <p:spPr>
          <a:xfrm flipH="1">
            <a:off x="0" y="-357903"/>
            <a:ext cx="12627948" cy="41869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4490" y="4276725"/>
            <a:ext cx="11463020" cy="20993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762000" algn="just" defTabSz="457200" fontAlgn="auto">
              <a:lnSpc>
                <a:spcPct val="145000"/>
              </a:lnSpc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lang="en-US" sz="3000" dirty="0">
                <a:solidFill>
                  <a:srgbClr val="B31C18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3.“年少万兜鍪，坐断东南战未休。”——“战未休”含义深刻，借孙权讽刺南宋王朝。孙权雄踞东南，征战不休，从未向谁低头屈服，而南宋王朝呢？讽刺之意溢于言表，却又含蓄深沉。</a:t>
            </a:r>
            <a:endParaRPr lang="en-US" sz="3000" dirty="0">
              <a:solidFill>
                <a:srgbClr val="B31C18"/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字魂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590" b="14013"/>
          <a:stretch>
            <a:fillRect/>
          </a:stretch>
        </p:blipFill>
        <p:spPr>
          <a:xfrm flipH="1">
            <a:off x="0" y="-357903"/>
            <a:ext cx="12627948" cy="41869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4490" y="4276725"/>
            <a:ext cx="11463020" cy="16300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1016000" algn="just" defTabSz="457200" fontAlgn="auto">
              <a:lnSpc>
                <a:spcPct val="125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lang="en-US" sz="4000" dirty="0">
                <a:solidFill>
                  <a:srgbClr val="B31C18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4.品“问敌手” “问敌手”这五句涉及到了几个典故，是哪几个典故？有什么作用？ </a:t>
            </a:r>
            <a:endParaRPr lang="en-US" sz="4000" dirty="0">
              <a:solidFill>
                <a:srgbClr val="B31C18"/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字魂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10590" b="47658"/>
          <a:stretch>
            <a:fillRect/>
          </a:stretch>
        </p:blipFill>
        <p:spPr>
          <a:xfrm flipH="1">
            <a:off x="0" y="4309347"/>
            <a:ext cx="12627948" cy="2548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885" y="1139825"/>
            <a:ext cx="11746865" cy="3169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016000" algn="just" defTabSz="457200" fontAlgn="auto">
              <a:lnSpc>
                <a:spcPct val="125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sz="4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  <a:sym typeface="字魂创粗黑" panose="00000500000000000000" charset="-122"/>
              </a:rPr>
              <a:t>“天下英雄谁敌手？曹刘，生子当如孙仲谋。”——</a:t>
            </a:r>
            <a:r>
              <a:rPr lang="zh-CN" sz="4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  <a:sym typeface="字魂创粗黑" panose="00000500000000000000" charset="-122"/>
              </a:rPr>
              <a:t>这</a:t>
            </a:r>
            <a:r>
              <a:rPr sz="4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  <a:sym typeface="字魂创粗黑" panose="00000500000000000000" charset="-122"/>
              </a:rPr>
              <a:t>异乎寻常的第三次发问，不惜以夸张之笔极力渲染孙权不可一世的雄姿，委婉地暗示了对朝廷的不满。</a:t>
            </a:r>
            <a:endParaRPr sz="4000" dirty="0">
              <a:solidFill>
                <a:schemeClr val="bg2">
                  <a:lumMod val="10000"/>
                </a:schemeClr>
              </a:solidFill>
              <a:latin typeface="汉仪南宫体简" panose="02010600000101010101" charset="-122"/>
              <a:ea typeface="汉仪南宫体简" panose="02010600000101010101" charset="-122"/>
              <a:cs typeface="汉仪南宫体简" panose="02010600000101010101" charset="-122"/>
              <a:sym typeface="字魂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6940" y="168275"/>
            <a:ext cx="10794365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25000"/>
              </a:lnSpc>
            </a:pPr>
            <a:r>
              <a:rPr lang="zh-CN" altLang="en-US" sz="6000" dirty="0">
                <a:solidFill>
                  <a:schemeClr val="bg2">
                    <a:lumMod val="1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sym typeface="字魂创粗黑" panose="00000500000000000000" charset="-122"/>
              </a:rPr>
              <a:t>课程导入</a:t>
            </a:r>
            <a:endParaRPr lang="zh-CN" altLang="en-US" sz="6000" dirty="0">
              <a:solidFill>
                <a:schemeClr val="bg2">
                  <a:lumMod val="10000"/>
                </a:schemeClr>
              </a:solidFill>
              <a:latin typeface="柳公权楷书" panose="02010600010101010101" charset="-122"/>
              <a:ea typeface="柳公权楷书" panose="02010600010101010101" charset="-122"/>
              <a:sym typeface="字魂创粗黑" panose="00000500000000000000" charset="-122"/>
            </a:endParaRPr>
          </a:p>
          <a:p>
            <a:pPr defTabSz="457200">
              <a:lnSpc>
                <a:spcPct val="125000"/>
              </a:lnSpc>
            </a:pPr>
            <a:endParaRPr lang="zh-CN" altLang="en-US" sz="4400" dirty="0">
              <a:solidFill>
                <a:schemeClr val="bg2">
                  <a:lumMod val="10000"/>
                </a:schemeClr>
              </a:solidFill>
              <a:latin typeface="方正舒体" panose="02010601030101010101" pitchFamily="2" charset="-122"/>
              <a:ea typeface="华文隶书" panose="02010800040101010101" pitchFamily="2" charset="-122"/>
              <a:sym typeface="字魂创粗黑" panose="00000500000000000000" charset="-122"/>
            </a:endParaRPr>
          </a:p>
          <a:p>
            <a:pPr defTabSz="457200">
              <a:lnSpc>
                <a:spcPct val="125000"/>
              </a:lnSpc>
            </a:pPr>
            <a:r>
              <a:rPr lang="zh-CN" altLang="en-US" sz="4000" dirty="0">
                <a:solidFill>
                  <a:schemeClr val="bg2">
                    <a:lumMod val="1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问君哪得清如许？为有源头活水来。</a:t>
            </a:r>
            <a:r>
              <a:rPr lang="en-US" altLang="zh-CN" sz="4000" dirty="0">
                <a:solidFill>
                  <a:schemeClr val="bg2">
                    <a:lumMod val="1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--</a:t>
            </a:r>
            <a:r>
              <a:rPr lang="zh-CN" altLang="en-US" sz="4000" dirty="0">
                <a:solidFill>
                  <a:srgbClr val="FF0000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直问直答</a:t>
            </a:r>
            <a:endParaRPr lang="zh-CN" altLang="en-US" sz="4000" dirty="0">
              <a:solidFill>
                <a:srgbClr val="FF0000"/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字魂创粗黑" panose="00000500000000000000" charset="-122"/>
            </a:endParaRPr>
          </a:p>
          <a:p>
            <a:pPr defTabSz="457200">
              <a:lnSpc>
                <a:spcPct val="125000"/>
              </a:lnSpc>
            </a:pPr>
            <a:r>
              <a:rPr lang="zh-CN" altLang="en-US" sz="4000" dirty="0">
                <a:solidFill>
                  <a:schemeClr val="bg2">
                    <a:lumMod val="1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谁道人生无再少？门前流水尚能西。</a:t>
            </a:r>
            <a:r>
              <a:rPr lang="en-US" altLang="zh-CN" sz="4000" dirty="0">
                <a:solidFill>
                  <a:schemeClr val="bg2">
                    <a:lumMod val="1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--</a:t>
            </a:r>
            <a:r>
              <a:rPr lang="zh-CN" altLang="en-US" sz="4000" dirty="0">
                <a:solidFill>
                  <a:srgbClr val="FF0000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有问喻答</a:t>
            </a:r>
            <a:endParaRPr lang="zh-CN" altLang="en-US" sz="4000" dirty="0">
              <a:solidFill>
                <a:schemeClr val="bg2">
                  <a:lumMod val="10000"/>
                </a:schemeClr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字魂创粗黑" panose="00000500000000000000" charset="-122"/>
            </a:endParaRPr>
          </a:p>
          <a:p>
            <a:pPr defTabSz="457200">
              <a:lnSpc>
                <a:spcPct val="125000"/>
              </a:lnSpc>
            </a:pPr>
            <a:r>
              <a:rPr lang="zh-CN" altLang="en-US" sz="4000" dirty="0">
                <a:solidFill>
                  <a:schemeClr val="bg2">
                    <a:lumMod val="1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日暮乡关何处是？烟波江上使人愁。</a:t>
            </a:r>
            <a:r>
              <a:rPr lang="en-US" altLang="zh-CN" sz="4000" dirty="0">
                <a:solidFill>
                  <a:schemeClr val="bg2">
                    <a:lumMod val="1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--</a:t>
            </a:r>
            <a:r>
              <a:rPr lang="zh-CN" altLang="en-US" sz="4000" dirty="0">
                <a:solidFill>
                  <a:srgbClr val="FF0000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自问无答</a:t>
            </a:r>
            <a:endParaRPr lang="zh-CN" altLang="en-US" sz="4000" dirty="0">
              <a:solidFill>
                <a:srgbClr val="FF0000"/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字魂创粗黑" panose="000005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10590" b="47658"/>
          <a:stretch>
            <a:fillRect/>
          </a:stretch>
        </p:blipFill>
        <p:spPr>
          <a:xfrm flipH="1">
            <a:off x="0" y="4309347"/>
            <a:ext cx="12627948" cy="25486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590" b="14013"/>
          <a:stretch>
            <a:fillRect/>
          </a:stretch>
        </p:blipFill>
        <p:spPr>
          <a:xfrm flipH="1">
            <a:off x="0" y="-357903"/>
            <a:ext cx="12627948" cy="41869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4490" y="4276725"/>
            <a:ext cx="11463020" cy="16300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1016000" algn="just" defTabSz="457200" fontAlgn="auto">
              <a:lnSpc>
                <a:spcPct val="125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下片怀古，借对孙权的赞美，暗含对当朝的忧虑和讽刺。 </a:t>
            </a:r>
            <a:endParaRPr lang="en-US" sz="4000" dirty="0">
              <a:solidFill>
                <a:schemeClr val="bg2">
                  <a:lumMod val="10000"/>
                </a:schemeClr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字魂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590" b="14013"/>
          <a:stretch>
            <a:fillRect/>
          </a:stretch>
        </p:blipFill>
        <p:spPr>
          <a:xfrm flipH="1">
            <a:off x="0" y="-357903"/>
            <a:ext cx="12627948" cy="41869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4490" y="4276725"/>
            <a:ext cx="11463020" cy="9372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1117600" algn="just" defTabSz="457200" fontAlgn="auto">
              <a:lnSpc>
                <a:spcPct val="125000"/>
              </a:lnSpc>
              <a:extLst>
                <a:ext uri="{35155182-B16C-46BC-9424-99874614C6A1}">
                  <wpsdc:indentchars xmlns:wpsdc="http://www.wps.cn/officeDocument/2017/drawingmlCustomData" val="200" checksum="2678315250"/>
                </a:ext>
              </a:extLst>
            </a:pPr>
            <a:r>
              <a:rPr lang="en-US" sz="4400" dirty="0">
                <a:solidFill>
                  <a:srgbClr val="B31C18"/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5.如何理解“生子当如孙仲谋”一句？</a:t>
            </a:r>
            <a:endParaRPr lang="en-US" sz="4400" dirty="0">
              <a:solidFill>
                <a:srgbClr val="B31C18"/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字魂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10590" b="47658"/>
          <a:stretch>
            <a:fillRect/>
          </a:stretch>
        </p:blipFill>
        <p:spPr>
          <a:xfrm flipH="1">
            <a:off x="0" y="4309347"/>
            <a:ext cx="12627948" cy="2548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885" y="1139825"/>
            <a:ext cx="11746865" cy="3169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016000" algn="just" defTabSz="457200" fontAlgn="auto">
              <a:lnSpc>
                <a:spcPct val="125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sz="4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  <a:sym typeface="字魂创粗黑" panose="00000500000000000000" charset="-122"/>
              </a:rPr>
              <a:t>“生子当如孙仲谋”，这句话隐含着很深的意思，就是说今天的朝廷不如当时的东吴，今天的皇帝不如孙权。</a:t>
            </a:r>
            <a:r>
              <a:rPr lang="zh-CN" sz="4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  <a:sym typeface="字魂创粗黑" panose="00000500000000000000" charset="-122"/>
              </a:rPr>
              <a:t>但又不好直接表达。</a:t>
            </a:r>
            <a:endParaRPr lang="zh-CN" sz="4000" dirty="0">
              <a:solidFill>
                <a:schemeClr val="bg2">
                  <a:lumMod val="10000"/>
                </a:schemeClr>
              </a:solidFill>
              <a:latin typeface="汉仪南宫体简" panose="02010600000101010101" charset="-122"/>
              <a:ea typeface="汉仪南宫体简" panose="02010600000101010101" charset="-122"/>
              <a:cs typeface="汉仪南宫体简" panose="02010600000101010101" charset="-122"/>
              <a:sym typeface="字魂创粗黑" panose="00000500000000000000" charset="-122"/>
            </a:endParaRPr>
          </a:p>
          <a:p>
            <a:pPr indent="1016000" algn="just" defTabSz="457200" fontAlgn="auto">
              <a:lnSpc>
                <a:spcPct val="125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lang="zh-CN" sz="4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  <a:sym typeface="字魂创粗黑" panose="00000500000000000000" charset="-122"/>
              </a:rPr>
              <a:t>辛弃疾的</a:t>
            </a:r>
            <a:r>
              <a:rPr sz="4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  <a:sym typeface="字魂创粗黑" panose="00000500000000000000" charset="-122"/>
              </a:rPr>
              <a:t>很多词，都是怀着这种心情</a:t>
            </a:r>
            <a:r>
              <a:rPr lang="zh-CN" sz="4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  <a:sym typeface="字魂创粗黑" panose="00000500000000000000" charset="-122"/>
              </a:rPr>
              <a:t>所作</a:t>
            </a:r>
            <a:r>
              <a:rPr sz="4000" dirty="0">
                <a:solidFill>
                  <a:schemeClr val="bg2">
                    <a:lumMod val="10000"/>
                  </a:schemeClr>
                </a:solidFill>
                <a:latin typeface="汉仪南宫体简" panose="02010600000101010101" charset="-122"/>
                <a:ea typeface="汉仪南宫体简" panose="02010600000101010101" charset="-122"/>
                <a:cs typeface="汉仪南宫体简" panose="02010600000101010101" charset="-122"/>
                <a:sym typeface="字魂创粗黑" panose="00000500000000000000" charset="-122"/>
              </a:rPr>
              <a:t>。</a:t>
            </a:r>
            <a:endParaRPr sz="4000" dirty="0">
              <a:solidFill>
                <a:schemeClr val="bg2">
                  <a:lumMod val="10000"/>
                </a:schemeClr>
              </a:solidFill>
              <a:latin typeface="汉仪南宫体简" panose="02010600000101010101" charset="-122"/>
              <a:ea typeface="汉仪南宫体简" panose="02010600000101010101" charset="-122"/>
              <a:cs typeface="汉仪南宫体简" panose="02010600000101010101" charset="-122"/>
              <a:sym typeface="字魂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10590" b="47658"/>
          <a:stretch>
            <a:fillRect/>
          </a:stretch>
        </p:blipFill>
        <p:spPr>
          <a:xfrm flipH="1">
            <a:off x="0" y="4309347"/>
            <a:ext cx="12627948" cy="2548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885" y="1009015"/>
            <a:ext cx="11746865" cy="3630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016000" algn="just" defTabSz="457200" fontAlgn="auto">
              <a:lnSpc>
                <a:spcPct val="115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sz="4000" dirty="0">
                <a:solidFill>
                  <a:schemeClr val="bg2">
                    <a:lumMod val="1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这首词通篇三问三答，互相呼应，感怆雄壮，意境高远。它与所作另一首登北固亭词《永遇乐·京口北固亭怀古》相比，一风格明快，一沉郁顿挫，同是怀古伤今，写法大异其趣，而都不失为千古绝唱，亦可见辛弃疾丰富多彩之大手笔也。</a:t>
            </a:r>
            <a:endParaRPr sz="4000" dirty="0">
              <a:solidFill>
                <a:schemeClr val="bg2">
                  <a:lumMod val="10000"/>
                </a:schemeClr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字魂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10590" b="47658"/>
          <a:stretch>
            <a:fillRect/>
          </a:stretch>
        </p:blipFill>
        <p:spPr>
          <a:xfrm flipH="1">
            <a:off x="0" y="4309347"/>
            <a:ext cx="12627948" cy="2548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885" y="335915"/>
            <a:ext cx="11746865" cy="4375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117600" algn="ctr" defTabSz="457200" fontAlgn="auto">
              <a:lnSpc>
                <a:spcPct val="115000"/>
              </a:lnSpc>
              <a:extLst>
                <a:ext uri="{35155182-B16C-46BC-9424-99874614C6A1}">
                  <wpsdc:indentchars xmlns:wpsdc="http://www.wps.cn/officeDocument/2017/drawingmlCustomData" val="200" checksum="2678315250"/>
                </a:ext>
              </a:extLst>
            </a:pPr>
            <a:r>
              <a:rPr sz="4400" dirty="0">
                <a:solidFill>
                  <a:schemeClr val="bg2">
                    <a:lumMod val="1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永遇乐·京口北固亭怀古</a:t>
            </a:r>
            <a:endParaRPr sz="4400" dirty="0">
              <a:solidFill>
                <a:schemeClr val="bg2">
                  <a:lumMod val="10000"/>
                </a:schemeClr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字魂创粗黑" panose="00000500000000000000" charset="-122"/>
            </a:endParaRPr>
          </a:p>
          <a:p>
            <a:pPr indent="1117600" algn="ctr" defTabSz="457200" fontAlgn="auto">
              <a:lnSpc>
                <a:spcPts val="2500"/>
              </a:lnSpc>
              <a:extLst>
                <a:ext uri="{35155182-B16C-46BC-9424-99874614C6A1}">
                  <wpsdc:indentchars xmlns:wpsdc="http://www.wps.cn/officeDocument/2017/drawingmlCustomData" val="200" checksum="2678315250"/>
                </a:ext>
              </a:extLst>
            </a:pPr>
            <a:endParaRPr sz="4400" dirty="0">
              <a:solidFill>
                <a:schemeClr val="bg2">
                  <a:lumMod val="10000"/>
                </a:schemeClr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字魂创粗黑" panose="00000500000000000000" charset="-122"/>
            </a:endParaRPr>
          </a:p>
          <a:p>
            <a:pPr indent="762000" algn="just" defTabSz="457200" fontAlgn="auto">
              <a:lnSpc>
                <a:spcPct val="115000"/>
              </a:lnSpc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sz="3000" dirty="0">
                <a:solidFill>
                  <a:schemeClr val="bg2">
                    <a:lumMod val="1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千古江山，英雄无觅孙仲谋处。舞榭歌台，风流总被雨打风吹去。斜阳草树，寻常巷陌，人道寄奴曾住。想当年，金戈铁马，气吞万里如虎。</a:t>
            </a:r>
            <a:endParaRPr sz="3000" dirty="0">
              <a:solidFill>
                <a:schemeClr val="bg2">
                  <a:lumMod val="10000"/>
                </a:schemeClr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字魂创粗黑" panose="00000500000000000000" charset="-122"/>
            </a:endParaRPr>
          </a:p>
          <a:p>
            <a:pPr indent="762000" algn="just" defTabSz="457200" fontAlgn="auto">
              <a:lnSpc>
                <a:spcPct val="115000"/>
              </a:lnSpc>
              <a:extLst>
                <a:ext uri="{35155182-B16C-46BC-9424-99874614C6A1}">
                  <wpsdc:indentchars xmlns:wpsdc="http://www.wps.cn/officeDocument/2017/drawingmlCustomData" val="200" checksum="3688930908"/>
                </a:ext>
              </a:extLst>
            </a:pPr>
            <a:r>
              <a:rPr sz="3000" dirty="0">
                <a:solidFill>
                  <a:schemeClr val="bg2">
                    <a:lumMod val="1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元嘉草草，封狼居胥，赢得仓皇北顾。四十三年，望中犹记，烽火扬州路。可堪回首，佛狸祠下，一片神鸦社鼓。凭谁问、廉颇老矣，尚能饭否？</a:t>
            </a:r>
            <a:endParaRPr sz="3000" dirty="0">
              <a:solidFill>
                <a:schemeClr val="bg2">
                  <a:lumMod val="10000"/>
                </a:schemeClr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字魂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10590" b="47658"/>
          <a:stretch>
            <a:fillRect/>
          </a:stretch>
        </p:blipFill>
        <p:spPr>
          <a:xfrm flipH="1">
            <a:off x="0" y="4309347"/>
            <a:ext cx="12627948" cy="2548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885" y="615950"/>
            <a:ext cx="11746865" cy="4054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2800" algn="just" defTabSz="457200" fontAlgn="auto">
              <a:lnSpc>
                <a:spcPct val="115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sz="3200" dirty="0">
                <a:solidFill>
                  <a:schemeClr val="bg2">
                    <a:lumMod val="1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这首词</a:t>
            </a:r>
            <a:r>
              <a:rPr sz="3200" dirty="0">
                <a:solidFill>
                  <a:schemeClr val="bg2">
                    <a:lumMod val="1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  <a:sym typeface="字魂创粗黑" panose="00000500000000000000" charset="-122"/>
              </a:rPr>
              <a:t>通过对古代英雄人物的歌颂，表达了作者渴望像古代英雄人物那样金戈铁马，收复旧山河，为国效力的壮烈情怀，饱含着浓浓的爱国思想，但也流露出作者报国无门的无限感慨，蕴含着对苟且偷安、毫无振作的南宋朝廷的愤懑之情。全词写景、抒情、议论密切结合；融化古人语言入词，活用典故成语；通篇三问三答，层次分明，互相呼应；即景抒情，借古讽今；风格明快，气魄阔大，情调乐观昂扬。</a:t>
            </a:r>
            <a:endParaRPr sz="3200" dirty="0">
              <a:solidFill>
                <a:schemeClr val="bg2">
                  <a:lumMod val="10000"/>
                </a:schemeClr>
              </a:solidFill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  <a:sym typeface="字魂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590" b="14013"/>
          <a:stretch>
            <a:fillRect/>
          </a:stretch>
        </p:blipFill>
        <p:spPr>
          <a:xfrm flipH="1">
            <a:off x="0" y="-357903"/>
            <a:ext cx="12627948" cy="41869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31747" y="3829203"/>
            <a:ext cx="4653280" cy="178371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 defTabSz="457200">
              <a:lnSpc>
                <a:spcPct val="125000"/>
              </a:lnSpc>
            </a:pPr>
            <a:r>
              <a:rPr lang="zh-CN" sz="8800" dirty="0">
                <a:solidFill>
                  <a:srgbClr val="B31C18"/>
                </a:solidFill>
                <a:latin typeface="柳公权楷书" panose="02010600010101010101" charset="-122"/>
                <a:ea typeface="柳公权楷书" panose="02010600010101010101" charset="-122"/>
                <a:sym typeface="字魂创粗黑" panose="00000500000000000000" charset="-122"/>
              </a:rPr>
              <a:t>随堂小问</a:t>
            </a:r>
            <a:endParaRPr lang="zh-CN" sz="8800" dirty="0">
              <a:solidFill>
                <a:srgbClr val="B31C18"/>
              </a:solidFill>
              <a:latin typeface="柳公权楷书" panose="02010600010101010101" charset="-122"/>
              <a:ea typeface="柳公权楷书" panose="02010600010101010101" charset="-122"/>
              <a:sym typeface="字魂创粗黑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10590" b="47658"/>
          <a:stretch>
            <a:fillRect/>
          </a:stretch>
        </p:blipFill>
        <p:spPr>
          <a:xfrm flipH="1">
            <a:off x="0" y="4309347"/>
            <a:ext cx="12627948" cy="254865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7820" y="809625"/>
            <a:ext cx="11516360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1.本词选自《稼轩长短句》，“南乡子”是什么意思？“登京口北固亭有怀”表达了什么？</a:t>
            </a:r>
            <a:endParaRPr lang="zh-CN" altLang="en-US" sz="36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820" y="2507615"/>
            <a:ext cx="11516360" cy="2084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（</a:t>
            </a:r>
            <a:r>
              <a:rPr lang="en-US" altLang="zh-CN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1</a:t>
            </a:r>
            <a:r>
              <a:rPr lang="zh-CN" altLang="en-US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）南乡子是词牌名；</a:t>
            </a:r>
            <a:endParaRPr lang="zh-CN" altLang="en-US" sz="36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（</a:t>
            </a:r>
            <a:r>
              <a:rPr lang="en-US" altLang="zh-CN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2</a:t>
            </a:r>
            <a:r>
              <a:rPr lang="zh-CN" altLang="en-US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）</a:t>
            </a:r>
            <a:r>
              <a:rPr lang="en-US" altLang="zh-CN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“</a:t>
            </a:r>
            <a:r>
              <a:rPr lang="zh-CN" altLang="en-US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登京口北固亭有怀</a:t>
            </a:r>
            <a:r>
              <a:rPr lang="en-US" altLang="zh-CN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”</a:t>
            </a:r>
            <a:r>
              <a:rPr lang="zh-CN" altLang="en-US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表达出了作者当时所处的地点，结合历史概况，可推出当时作者的内心情感。</a:t>
            </a:r>
            <a:endParaRPr lang="zh-CN" altLang="en-US" sz="36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10590" b="47658"/>
          <a:stretch>
            <a:fillRect/>
          </a:stretch>
        </p:blipFill>
        <p:spPr>
          <a:xfrm flipH="1">
            <a:off x="0" y="4309347"/>
            <a:ext cx="12627948" cy="254865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7820" y="809625"/>
            <a:ext cx="11516360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2</a:t>
            </a:r>
            <a:r>
              <a:rPr lang="zh-CN" altLang="en-US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.表达该诗主旨的诗句是那一句？</a:t>
            </a:r>
            <a:endParaRPr lang="zh-CN" altLang="en-US" sz="36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820" y="2507615"/>
            <a:ext cx="11516360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天下英雄谁敌手？曹刘。生子当如孙仲谋。</a:t>
            </a:r>
            <a:endParaRPr sz="36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10590" b="47658"/>
          <a:stretch>
            <a:fillRect/>
          </a:stretch>
        </p:blipFill>
        <p:spPr>
          <a:xfrm flipH="1">
            <a:off x="0" y="4309347"/>
            <a:ext cx="12627948" cy="254865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7820" y="809625"/>
            <a:ext cx="11516360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3</a:t>
            </a:r>
            <a:r>
              <a:rPr lang="zh-CN" altLang="en-US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.这首词表达了作者内心怎样的情感？</a:t>
            </a:r>
            <a:endParaRPr lang="zh-CN" altLang="en-US" sz="36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820" y="2507615"/>
            <a:ext cx="11516360" cy="2084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     </a:t>
            </a:r>
            <a:r>
              <a:rPr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本词表达诗人的怀念，并希望能有像孙权那样有才有略的人来领导抗金斗争，收复失地统一</a:t>
            </a:r>
            <a:r>
              <a:rPr lang="zh-CN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中华大地</a:t>
            </a:r>
            <a:r>
              <a:rPr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。但</a:t>
            </a:r>
            <a:r>
              <a:rPr lang="zh-CN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事与愿违，只得踌躇满志，壮志难酬，感叹古今。</a:t>
            </a:r>
            <a:endParaRPr lang="zh-CN" sz="36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590" b="14013"/>
          <a:stretch>
            <a:fillRect/>
          </a:stretch>
        </p:blipFill>
        <p:spPr>
          <a:xfrm flipH="1">
            <a:off x="0" y="-357903"/>
            <a:ext cx="12627948" cy="41869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66030" y="2107565"/>
            <a:ext cx="6790055" cy="47415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812800" algn="just" defTabSz="457200" fontAlgn="auto">
              <a:lnSpc>
                <a:spcPct val="135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sym typeface="字魂创粗黑" panose="00000500000000000000" charset="-122"/>
              </a:rPr>
              <a:t>中国是一个诗的国度，壮阔的江河湖海凝聚出诗的气魄，婉约的小桥流水孕育出诗的灵秀。诗词曾在相当长的一段时间内是中国文化的主流，尤其是在唐宋时期，诗词创作水平更是发展到了顶峰，出现了许多脍炙人口的作品。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柳公权楷书" panose="02010600010101010101" charset="-122"/>
              <a:ea typeface="柳公权楷书" panose="02010600010101010101" charset="-122"/>
              <a:sym typeface="字魂创粗黑" panose="00000500000000000000" charset="-122"/>
            </a:endParaRPr>
          </a:p>
        </p:txBody>
      </p:sp>
      <p:pic>
        <p:nvPicPr>
          <p:cNvPr id="3" name="图片 2" descr="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33520"/>
            <a:ext cx="4531360" cy="25476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8"/>
          <a:stretch>
            <a:fillRect/>
          </a:stretch>
        </p:blipFill>
        <p:spPr>
          <a:xfrm>
            <a:off x="0" y="2155371"/>
            <a:ext cx="12192000" cy="47026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38" y="456107"/>
            <a:ext cx="5178563" cy="13594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694" y="1475665"/>
            <a:ext cx="5178563" cy="135941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5" y="1815465"/>
            <a:ext cx="12191365" cy="11068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 defTabSz="457200"/>
            <a:r>
              <a:rPr lang="zh-CN" sz="66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谢谢大家</a:t>
            </a:r>
            <a:endParaRPr lang="zh-CN" sz="66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9500" y="3447415"/>
            <a:ext cx="2412365" cy="8299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柳公权楷书" panose="02010600010101010101" charset="-122"/>
                <a:ea typeface="柳公权楷书" panose="02010600010101010101" charset="-122"/>
              </a:rPr>
              <a:t>辛弃疾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柳公权楷书" panose="02010600010101010101" charset="-122"/>
              <a:ea typeface="柳公权楷书" panose="02010600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590" b="14013"/>
          <a:stretch>
            <a:fillRect/>
          </a:stretch>
        </p:blipFill>
        <p:spPr>
          <a:xfrm flipH="1">
            <a:off x="0" y="-357903"/>
            <a:ext cx="12627948" cy="41869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3635" y="2334895"/>
            <a:ext cx="6902450" cy="42462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indent="1016000" algn="just" defTabSz="457200" fontAlgn="auto">
              <a:lnSpc>
                <a:spcPct val="135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sym typeface="字魂创粗黑" panose="00000500000000000000" charset="-122"/>
              </a:rPr>
              <a:t>宋词分为</a:t>
            </a:r>
            <a:r>
              <a:rPr lang="en-US" altLang="zh-CN" sz="4000" dirty="0">
                <a:solidFill>
                  <a:srgbClr val="FF0000"/>
                </a:solidFill>
                <a:latin typeface="柳公权楷书" panose="02010600010101010101" charset="-122"/>
                <a:ea typeface="柳公权楷书" panose="02010600010101010101" charset="-122"/>
                <a:sym typeface="字魂创粗黑" panose="00000500000000000000" charset="-122"/>
              </a:rPr>
              <a:t>豪放派和婉约派</a:t>
            </a:r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  <a:sym typeface="字魂创粗黑" panose="00000500000000000000" charset="-122"/>
              </a:rPr>
              <a:t>。豪放派的开创者为北宋时期的苏轼，那么在南宋时期，又是哪位词人继续将豪放派发扬光大呢？                  </a:t>
            </a:r>
            <a:endParaRPr lang="en-US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柳公权楷书" panose="02010600010101010101" charset="-122"/>
              <a:ea typeface="柳公权楷书" panose="02010600010101010101" charset="-122"/>
              <a:sym typeface="字魂创粗黑" panose="00000500000000000000" charset="-122"/>
            </a:endParaRPr>
          </a:p>
        </p:txBody>
      </p:sp>
      <p:pic>
        <p:nvPicPr>
          <p:cNvPr id="3" name="图片 2" descr="E:\投稿课件\下册\北固亭\辛弃疾.jpg辛弃疾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4034473"/>
            <a:ext cx="4531360" cy="25457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10114915" y="5800090"/>
            <a:ext cx="17392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柳公权楷书" panose="02010600010101010101" charset="-122"/>
                <a:ea typeface="柳公权楷书" panose="02010600010101010101" charset="-122"/>
              </a:rPr>
              <a:t>辛弃疾</a:t>
            </a:r>
            <a:endParaRPr lang="zh-CN" altLang="en-US" sz="4000">
              <a:solidFill>
                <a:srgbClr val="FF0000"/>
              </a:solidFill>
              <a:latin typeface="柳公权楷书" panose="02010600010101010101" charset="-122"/>
              <a:ea typeface="柳公权楷书" panose="02010600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10590" b="47658"/>
          <a:stretch>
            <a:fillRect/>
          </a:stretch>
        </p:blipFill>
        <p:spPr>
          <a:xfrm flipH="1">
            <a:off x="0" y="4309347"/>
            <a:ext cx="12627948" cy="2548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450" y="0"/>
            <a:ext cx="4305300" cy="937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25000"/>
              </a:lnSpc>
            </a:pPr>
            <a:r>
              <a:rPr lang="zh-CN" sz="4400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柳公权楷书" panose="02010600010101010101" charset="-122"/>
                <a:ea typeface="柳公权楷书" panose="02010600010101010101" charset="-122"/>
                <a:sym typeface="字魂创粗黑" panose="00000500000000000000" charset="-122"/>
              </a:rPr>
              <a:t>朗读宋词</a:t>
            </a:r>
            <a:endParaRPr lang="zh-CN" sz="4400" dirty="0">
              <a:solidFill>
                <a:prstClr val="black">
                  <a:lumMod val="65000"/>
                  <a:lumOff val="3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柳公权楷书" panose="02010600010101010101" charset="-122"/>
              <a:ea typeface="柳公权楷书" panose="02010600010101010101" charset="-122"/>
              <a:sym typeface="字魂创粗黑" panose="000005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5145" y="1170940"/>
            <a:ext cx="11141075" cy="52622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/>
            <a:r>
              <a:rPr lang="zh-CN" altLang="en-US" sz="4800"/>
              <a:t>南乡子·登京口北固亭有怀</a:t>
            </a:r>
            <a:endParaRPr lang="zh-CN" altLang="en-US" sz="4800"/>
          </a:p>
          <a:p>
            <a:pPr algn="ctr"/>
            <a:endParaRPr lang="zh-CN" altLang="en-US" sz="4800"/>
          </a:p>
          <a:p>
            <a:pPr algn="ctr"/>
            <a:r>
              <a:rPr lang="zh-CN" altLang="en-US" sz="3200"/>
              <a:t>作者：辛弃疾</a:t>
            </a:r>
            <a:endParaRPr lang="zh-CN" altLang="en-US" sz="3200"/>
          </a:p>
          <a:p>
            <a:pPr algn="just"/>
            <a:endParaRPr lang="zh-CN" altLang="en-US" sz="3200"/>
          </a:p>
          <a:p>
            <a:pPr indent="1117600" algn="just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2678315250"/>
                </a:ext>
              </a:extLst>
            </a:pPr>
            <a:r>
              <a:rPr lang="zh-CN" altLang="en-US" sz="44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何处望神州？满眼风光北固楼。千古兴亡多少事？悠悠。不尽长江滚滚流。 </a:t>
            </a:r>
            <a:endParaRPr lang="zh-CN" altLang="en-US" sz="44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  <a:p>
            <a:pPr indent="1117600" algn="just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2678315250"/>
                </a:ext>
              </a:extLst>
            </a:pPr>
            <a:r>
              <a:rPr lang="zh-CN" altLang="en-US" sz="44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年少万兜鍪，坐断东南战未休。天下英雄谁敌手？曹刘。生子当如孙仲谋。</a:t>
            </a:r>
            <a:endParaRPr lang="zh-CN" altLang="en-US" sz="44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10590" b="47658"/>
          <a:stretch>
            <a:fillRect/>
          </a:stretch>
        </p:blipFill>
        <p:spPr>
          <a:xfrm flipH="1">
            <a:off x="0" y="4309347"/>
            <a:ext cx="12627948" cy="254865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9090" y="126365"/>
            <a:ext cx="11496675" cy="65855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3200"/>
              <a:t>⑴南乡子：原为唐教坊曲名，后用为词牌名。</a:t>
            </a:r>
            <a:endParaRPr lang="zh-CN" altLang="en-US" sz="3200"/>
          </a:p>
          <a:p>
            <a:pPr algn="just">
              <a:lnSpc>
                <a:spcPct val="110000"/>
              </a:lnSpc>
            </a:pPr>
            <a:r>
              <a:rPr lang="zh-CN" altLang="en-US" sz="3200"/>
              <a:t>⑵京口：今江苏省镇江市；北固亭：在今镇江市北固山上，下临长江，三面环水。</a:t>
            </a:r>
            <a:endParaRPr lang="zh-CN" altLang="en-US" sz="3200"/>
          </a:p>
          <a:p>
            <a:pPr algn="just">
              <a:lnSpc>
                <a:spcPct val="110000"/>
              </a:lnSpc>
            </a:pPr>
            <a:r>
              <a:rPr lang="zh-CN" altLang="en-US" sz="3200"/>
              <a:t>⑶望：眺望；神州：这里指沦陷的中原地区。</a:t>
            </a:r>
            <a:endParaRPr lang="zh-CN" altLang="en-US" sz="3200"/>
          </a:p>
          <a:p>
            <a:pPr algn="just">
              <a:lnSpc>
                <a:spcPct val="110000"/>
              </a:lnSpc>
            </a:pPr>
            <a:r>
              <a:rPr lang="zh-CN" altLang="en-US" sz="3200"/>
              <a:t>⑷北固楼：即北固亭。</a:t>
            </a:r>
            <a:endParaRPr lang="zh-CN" altLang="en-US" sz="3200"/>
          </a:p>
          <a:p>
            <a:pPr algn="just">
              <a:lnSpc>
                <a:spcPct val="110000"/>
              </a:lnSpc>
            </a:pPr>
            <a:r>
              <a:rPr lang="zh-CN" altLang="en-US" sz="3200"/>
              <a:t>⑸兴亡：指国家兴衰，朝代更替。</a:t>
            </a:r>
            <a:endParaRPr lang="zh-CN" altLang="en-US" sz="3200"/>
          </a:p>
          <a:p>
            <a:pPr algn="just">
              <a:lnSpc>
                <a:spcPct val="110000"/>
              </a:lnSpc>
            </a:pPr>
            <a:r>
              <a:rPr lang="zh-CN" altLang="en-US" sz="3200"/>
              <a:t>⑹悠悠：形容漫长、久远。</a:t>
            </a:r>
            <a:endParaRPr lang="zh-CN" altLang="en-US" sz="3200"/>
          </a:p>
          <a:p>
            <a:pPr algn="just">
              <a:lnSpc>
                <a:spcPct val="110000"/>
              </a:lnSpc>
            </a:pPr>
            <a:r>
              <a:rPr lang="zh-CN" altLang="en-US" sz="3200"/>
              <a:t>⑺年少：年轻；万兜（dōu）鍪（móu）：犹言千军万马；兜鍪，原指古代作战时兵士所带的头盔，这里代指士兵。</a:t>
            </a:r>
            <a:endParaRPr lang="zh-CN" altLang="en-US" sz="3200"/>
          </a:p>
          <a:p>
            <a:pPr algn="just">
              <a:lnSpc>
                <a:spcPct val="110000"/>
              </a:lnSpc>
            </a:pPr>
            <a:r>
              <a:rPr lang="zh-CN" altLang="en-US" sz="3200"/>
              <a:t>⑻坐断：坐镇，占据，割据。</a:t>
            </a:r>
            <a:endParaRPr lang="zh-CN" altLang="en-US" sz="3200"/>
          </a:p>
          <a:p>
            <a:pPr algn="just">
              <a:lnSpc>
                <a:spcPct val="110000"/>
              </a:lnSpc>
            </a:pPr>
            <a:r>
              <a:rPr lang="zh-CN" altLang="en-US" sz="3200"/>
              <a:t>⑼敌手：能力相当的对手。</a:t>
            </a:r>
            <a:endParaRPr lang="zh-CN" altLang="en-US" sz="3200"/>
          </a:p>
          <a:p>
            <a:pPr algn="just">
              <a:lnSpc>
                <a:spcPct val="110000"/>
              </a:lnSpc>
            </a:pPr>
            <a:r>
              <a:rPr lang="zh-CN" altLang="en-US" sz="3200"/>
              <a:t>⑽曹刘：指曹操与刘备。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590" b="14013"/>
          <a:stretch>
            <a:fillRect/>
          </a:stretch>
        </p:blipFill>
        <p:spPr>
          <a:xfrm flipH="1">
            <a:off x="0" y="-357903"/>
            <a:ext cx="12627948" cy="41869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96947" y="149378"/>
            <a:ext cx="3535680" cy="136080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 defTabSz="457200">
              <a:lnSpc>
                <a:spcPct val="125000"/>
              </a:lnSpc>
            </a:pPr>
            <a:r>
              <a:rPr lang="zh-CN" sz="6600" dirty="0">
                <a:solidFill>
                  <a:srgbClr val="B31C18"/>
                </a:solidFill>
                <a:latin typeface="柳公权楷书" panose="02010600010101010101" charset="-122"/>
                <a:ea typeface="柳公权楷书" panose="02010600010101010101" charset="-122"/>
                <a:sym typeface="字魂创粗黑" panose="00000500000000000000" charset="-122"/>
              </a:rPr>
              <a:t>作者简介</a:t>
            </a:r>
            <a:endParaRPr lang="zh-CN" sz="6600" dirty="0">
              <a:solidFill>
                <a:srgbClr val="B31C18"/>
              </a:solidFill>
              <a:latin typeface="柳公权楷书" panose="02010600010101010101" charset="-122"/>
              <a:ea typeface="柳公权楷书" panose="02010600010101010101" charset="-122"/>
              <a:sym typeface="字魂创粗黑" panose="00000500000000000000" charset="-122"/>
            </a:endParaRPr>
          </a:p>
        </p:txBody>
      </p:sp>
      <p:pic>
        <p:nvPicPr>
          <p:cNvPr id="3" name="图片 2" descr="00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61695" y="2108835"/>
            <a:ext cx="3324860" cy="44335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4826635" y="2481580"/>
            <a:ext cx="7122795" cy="3813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1117600" algn="just" fontAlgn="auto">
              <a:lnSpc>
                <a:spcPct val="110000"/>
              </a:lnSpc>
              <a:extLst>
                <a:ext uri="{35155182-B16C-46BC-9424-99874614C6A1}">
                  <wpsdc:indentchars xmlns:wpsdc="http://www.wps.cn/officeDocument/2017/drawingmlCustomData" val="200" checksum="2678315250"/>
                </a:ext>
              </a:extLst>
            </a:pPr>
            <a:r>
              <a:rPr lang="zh-CN" altLang="en-US" sz="44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辛弃疾（1140－1207），南宋词人。原字坦夫，改字幼安，别号稼轩，历城（今山东济南）人。一生力主抗金。</a:t>
            </a:r>
            <a:endParaRPr lang="zh-CN" altLang="en-US" sz="44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590" b="14013"/>
          <a:stretch>
            <a:fillRect/>
          </a:stretch>
        </p:blipFill>
        <p:spPr>
          <a:xfrm flipH="1">
            <a:off x="0" y="-357903"/>
            <a:ext cx="12627948" cy="41869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96947" y="149378"/>
            <a:ext cx="3535680" cy="136080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 defTabSz="457200">
              <a:lnSpc>
                <a:spcPct val="125000"/>
              </a:lnSpc>
            </a:pPr>
            <a:r>
              <a:rPr lang="zh-CN" sz="6600" dirty="0">
                <a:solidFill>
                  <a:srgbClr val="B31C18"/>
                </a:solidFill>
                <a:latin typeface="柳公权楷书" panose="02010600010101010101" charset="-122"/>
                <a:ea typeface="柳公权楷书" panose="02010600010101010101" charset="-122"/>
                <a:sym typeface="字魂创粗黑" panose="00000500000000000000" charset="-122"/>
              </a:rPr>
              <a:t>诗词风格</a:t>
            </a:r>
            <a:endParaRPr lang="zh-CN" sz="6600" dirty="0">
              <a:solidFill>
                <a:srgbClr val="B31C18"/>
              </a:solidFill>
              <a:latin typeface="柳公权楷书" panose="02010600010101010101" charset="-122"/>
              <a:ea typeface="柳公权楷书" panose="02010600010101010101" charset="-122"/>
              <a:sym typeface="字魂创粗黑" panose="00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355" y="4056380"/>
            <a:ext cx="11591925" cy="2602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863600" algn="just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2203577584"/>
                </a:ext>
              </a:extLst>
            </a:pPr>
            <a:r>
              <a:rPr lang="zh-CN" altLang="en-US" sz="34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其词抒写力图恢复国家统一的爱国热情，倾诉壮志难酬的悲愤，对当时执政者的屈辱求和颇多谴责；也有不少吟咏祖国河山的作品。艺术风格多样，而以豪放为主。热情洋溢，慷慨悲壮，笔力雄厚，与苏轼并称为“苏辛”。</a:t>
            </a:r>
            <a:endParaRPr lang="zh-CN" altLang="en-US" sz="34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  <p:pic>
        <p:nvPicPr>
          <p:cNvPr id="8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444105" y="2063750"/>
            <a:ext cx="2523490" cy="199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375" b="89773" l="3134" r="99021">
                        <a14:foregroundMark x1="3330" y1="44034" x2="33692" y2="45455"/>
                        <a14:foregroundMark x1="63957" y1="29261" x2="84133" y2="21023"/>
                        <a14:foregroundMark x1="61019" y1="24716" x2="65916" y2="14205"/>
                        <a14:foregroundMark x1="51812" y1="17045" x2="51812" y2="17045"/>
                        <a14:foregroundMark x1="53673" y1="21875" x2="53673" y2="21875"/>
                        <a14:foregroundMark x1="56317" y1="26989" x2="56317" y2="26989"/>
                        <a14:foregroundMark x1="77571" y1="51420" x2="77571" y2="51420"/>
                        <a14:foregroundMark x1="78355" y1="69602" x2="78355" y2="69602"/>
                        <a14:foregroundMark x1="72576" y1="69602" x2="72576" y2="69602"/>
                        <a14:foregroundMark x1="66503" y1="60795" x2="66503" y2="60795"/>
                        <a14:foregroundMark x1="64153" y1="59659" x2="64153" y2="59659"/>
                        <a14:foregroundMark x1="61802" y1="85795" x2="81391" y2="44886"/>
                        <a14:foregroundMark x1="58178" y1="41761" x2="87463" y2="83523"/>
                        <a14:foregroundMark x1="79922" y1="44602" x2="84329" y2="80398"/>
                        <a14:foregroundMark x1="60921" y1="52841" x2="66699" y2="88920"/>
                        <a14:foregroundMark x1="59354" y1="53693" x2="62292" y2="82955"/>
                        <a14:foregroundMark x1="58570" y1="67614" x2="60137" y2="86364"/>
                        <a14:foregroundMark x1="76690" y1="79830" x2="84917" y2="83523"/>
                        <a14:foregroundMark x1="70715" y1="86648" x2="86190" y2="86648"/>
                        <a14:foregroundMark x1="87463" y1="51420" x2="88834" y2="88068"/>
                        <a14:foregroundMark x1="91185" y1="17045" x2="90206" y2="25568"/>
                        <a14:foregroundMark x1="78355" y1="12784" x2="78355" y2="12784"/>
                        <a14:foregroundMark x1="65720" y1="12500" x2="65720" y2="12500"/>
                        <a14:foregroundMark x1="51518" y1="11364" x2="51518" y2="11364"/>
                        <a14:foregroundMark x1="89422" y1="47727" x2="90108" y2="85795"/>
                        <a14:foregroundMark x1="57591" y1="72159" x2="58570" y2="86648"/>
                        <a14:foregroundMark x1="61802" y1="87216" x2="73066" y2="88068"/>
                        <a14:foregroundMark x1="80999" y1="88068" x2="89814" y2="87500"/>
                        <a14:foregroundMark x1="57884" y1="84943" x2="57884" y2="84943"/>
                        <a14:foregroundMark x1="93732" y1="46023" x2="99021" y2="46875"/>
                        <a14:foregroundMark x1="57884" y1="86648" x2="68266" y2="88068"/>
                        <a14:foregroundMark x1="65524" y1="11364" x2="65524" y2="11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10590" b="47658"/>
          <a:stretch>
            <a:fillRect/>
          </a:stretch>
        </p:blipFill>
        <p:spPr>
          <a:xfrm flipH="1">
            <a:off x="0" y="4309347"/>
            <a:ext cx="12627948" cy="2548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915" y="130810"/>
            <a:ext cx="430530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25000"/>
              </a:lnSpc>
            </a:pPr>
            <a:r>
              <a:rPr lang="zh-CN" sz="4800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柳公权楷书" panose="02010600010101010101" charset="-122"/>
                <a:ea typeface="柳公权楷书" panose="02010600010101010101" charset="-122"/>
                <a:sym typeface="字魂创粗黑" panose="00000500000000000000" charset="-122"/>
              </a:rPr>
              <a:t>写作背景</a:t>
            </a:r>
            <a:endParaRPr lang="zh-CN" sz="4800" dirty="0">
              <a:solidFill>
                <a:prstClr val="black">
                  <a:lumMod val="65000"/>
                  <a:lumOff val="3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柳公权楷书" panose="02010600010101010101" charset="-122"/>
              <a:ea typeface="柳公权楷书" panose="02010600010101010101" charset="-122"/>
              <a:sym typeface="字魂创粗黑" panose="0000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505" y="1295400"/>
            <a:ext cx="11477625" cy="44119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indent="914400" algn="just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797548545"/>
                </a:ext>
              </a:extLst>
            </a:pPr>
            <a:r>
              <a:rPr lang="zh-CN" altLang="en-US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公元1204年，六十五岁的辛弃疾登上了镇江北固亭，凭栏北望，心潮起伏。</a:t>
            </a:r>
            <a:endParaRPr lang="zh-CN" altLang="en-US" sz="36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  <a:p>
            <a:pPr indent="914400" algn="just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797548545"/>
                </a:ext>
              </a:extLst>
            </a:pPr>
            <a:r>
              <a:rPr lang="zh-CN" altLang="en-US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镇江，此乃兵家必争之地，是与金人对峙的第二道防线。</a:t>
            </a:r>
            <a:endParaRPr lang="zh-CN" altLang="en-US" sz="36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  <a:p>
            <a:pPr indent="914400" algn="just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797548545"/>
                </a:ext>
              </a:extLst>
            </a:pPr>
            <a:r>
              <a:rPr lang="zh-CN" altLang="en-US" sz="36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辛弃疾站在这亭楼眺望，抬眼风烟茫茫，俯瞰长江滚滚。再看自己，满头银发，两鬓斑白，不禁感慨而作。</a:t>
            </a:r>
            <a:endParaRPr lang="zh-CN" altLang="en-US" sz="36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6593.6283464566932,&quot;width&quot;:19886.532283464567}"/>
</p:tagLst>
</file>

<file path=ppt/tags/tag2.xml><?xml version="1.0" encoding="utf-8"?>
<p:tagLst xmlns:p="http://schemas.openxmlformats.org/presentationml/2006/main">
  <p:tag name="REFSHAPE" val="827554596"/>
  <p:tag name="KSO_WM_UNIT_PLACING_PICTURE_USER_VIEWPORT" val="{&quot;height&quot;:12480,&quot;width&quot;:9360}"/>
</p:tagLst>
</file>

<file path=ppt/tags/tag3.xml><?xml version="1.0" encoding="utf-8"?>
<p:tagLst xmlns:p="http://schemas.openxmlformats.org/presentationml/2006/main">
  <p:tag name="KSO_WM_UNIT_PLACING_PICTURE_USER_VIEWPORT" val="{&quot;height&quot;:6593.6283464566932,&quot;width&quot;:19886.532283464567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2314</Words>
  <Application>WPS 演示</Application>
  <PresentationFormat>宽屏</PresentationFormat>
  <Paragraphs>117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6" baseType="lpstr">
      <vt:lpstr>Arial</vt:lpstr>
      <vt:lpstr>宋体</vt:lpstr>
      <vt:lpstr>Wingdings</vt:lpstr>
      <vt:lpstr>柳公权楷书</vt:lpstr>
      <vt:lpstr>字魂59号-创粗黑</vt:lpstr>
      <vt:lpstr>黑体</vt:lpstr>
      <vt:lpstr>方正舒体</vt:lpstr>
      <vt:lpstr>华文隶书</vt:lpstr>
      <vt:lpstr>字魂36号-正文宋楷</vt:lpstr>
      <vt:lpstr>华文细黑</vt:lpstr>
      <vt:lpstr>微软雅黑</vt:lpstr>
      <vt:lpstr>Arial Unicode MS</vt:lpstr>
      <vt:lpstr>Calibri</vt:lpstr>
      <vt:lpstr>Calibri Light</vt:lpstr>
      <vt:lpstr>字魂创粗黑</vt:lpstr>
      <vt:lpstr>字魂正文宋楷</vt:lpstr>
      <vt:lpstr>楷体</vt:lpstr>
      <vt:lpstr>方正字迹-豪放行书简体</vt:lpstr>
      <vt:lpstr>方正悠宋体加粗</vt:lpstr>
      <vt:lpstr>汉仪中黑简</vt:lpstr>
      <vt:lpstr>汉仪粗简黑简</vt:lpstr>
      <vt:lpstr>汉仪南宫体简</vt:lpstr>
      <vt:lpstr>方正正中黑简体</vt:lpstr>
      <vt:lpstr>華康娃娃體</vt:lpstr>
      <vt:lpstr>汉呈水墨中国风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公共事业管理王文涛</cp:lastModifiedBy>
  <cp:revision>5</cp:revision>
  <dcterms:created xsi:type="dcterms:W3CDTF">2019-11-08T08:18:00Z</dcterms:created>
  <dcterms:modified xsi:type="dcterms:W3CDTF">2020-04-02T07:10:35Z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