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56" r:id="rId4"/>
    <p:sldId id="270" r:id="rId5"/>
    <p:sldId id="314" r:id="rId6"/>
    <p:sldId id="268" r:id="rId7"/>
    <p:sldId id="269" r:id="rId8"/>
    <p:sldId id="282" r:id="rId9"/>
    <p:sldId id="283" r:id="rId10"/>
    <p:sldId id="273" r:id="rId11"/>
    <p:sldId id="274" r:id="rId12"/>
    <p:sldId id="278" r:id="rId13"/>
    <p:sldId id="276" r:id="rId14"/>
    <p:sldId id="285" r:id="rId15"/>
    <p:sldId id="286" r:id="rId16"/>
    <p:sldId id="271" r:id="rId17"/>
    <p:sldId id="284" r:id="rId18"/>
    <p:sldId id="279" r:id="rId19"/>
    <p:sldId id="280" r:id="rId20"/>
    <p:sldId id="301" r:id="rId21"/>
    <p:sldId id="287" r:id="rId22"/>
    <p:sldId id="302" r:id="rId23"/>
    <p:sldId id="289" r:id="rId24"/>
    <p:sldId id="291" r:id="rId25"/>
    <p:sldId id="292" r:id="rId26"/>
    <p:sldId id="293" r:id="rId27"/>
    <p:sldId id="304" r:id="rId28"/>
    <p:sldId id="303" r:id="rId29"/>
    <p:sldId id="294" r:id="rId30"/>
    <p:sldId id="296" r:id="rId31"/>
    <p:sldId id="305" r:id="rId32"/>
    <p:sldId id="298" r:id="rId33"/>
    <p:sldId id="306" r:id="rId34"/>
    <p:sldId id="261" r:id="rId35"/>
    <p:sldId id="307" r:id="rId36"/>
    <p:sldId id="315" r:id="rId37"/>
    <p:sldId id="264" r:id="rId38"/>
    <p:sldId id="266" r:id="rId39"/>
    <p:sldId id="265" r:id="rId40"/>
    <p:sldId id="308" r:id="rId41"/>
    <p:sldId id="309" r:id="rId42"/>
    <p:sldId id="311" r:id="rId43"/>
    <p:sldId id="310" r:id="rId44"/>
    <p:sldId id="312" r:id="rId45"/>
    <p:sldId id="313" r:id="rId46"/>
  </p:sldIdLst>
  <p:sldSz cx="12192000" cy="6858000"/>
  <p:notesSz cx="7103745" cy="10234295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2" name="作者" initials="A" lastIdx="0" clrIdx="1"/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tags" Target="tags/tag186.xml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2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21D011-EC35-498F-ADE3-3197FF1A64D5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1.xml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tags" Target="../tags/tag4.xml" /><Relationship Id="rId6" Type="http://schemas.openxmlformats.org/officeDocument/2006/relationships/tags" Target="../tags/tag5.xml" /><Relationship Id="rId7" Type="http://schemas.openxmlformats.org/officeDocument/2006/relationships/tags" Target="../tags/tag6.xml" /><Relationship Id="rId8" Type="http://schemas.openxmlformats.org/officeDocument/2006/relationships/tags" Target="../tags/tag7.xml" /><Relationship Id="rId9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7.xml" /><Relationship Id="rId3" Type="http://schemas.openxmlformats.org/officeDocument/2006/relationships/tags" Target="../tags/tag58.xml" /><Relationship Id="rId4" Type="http://schemas.openxmlformats.org/officeDocument/2006/relationships/tags" Target="../tags/tag59.xml" /><Relationship Id="rId5" Type="http://schemas.openxmlformats.org/officeDocument/2006/relationships/tags" Target="../tags/tag60.xml" /><Relationship Id="rId6" Type="http://schemas.openxmlformats.org/officeDocument/2006/relationships/tags" Target="../tags/tag61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10" Type="http://schemas.openxmlformats.org/officeDocument/2006/relationships/tags" Target="../tags/tag74.xml" /><Relationship Id="rId11" Type="http://schemas.openxmlformats.org/officeDocument/2006/relationships/tags" Target="../tags/tag75.xm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image" Target="../media/image5.png" /><Relationship Id="rId6" Type="http://schemas.openxmlformats.org/officeDocument/2006/relationships/tags" Target="../tags/tag72.xml" /><Relationship Id="rId7" Type="http://schemas.openxmlformats.org/officeDocument/2006/relationships/image" Target="../media/image6.png" /><Relationship Id="rId8" Type="http://schemas.openxmlformats.org/officeDocument/2006/relationships/tags" Target="../tags/tag73.xml" /><Relationship Id="rId9" Type="http://schemas.openxmlformats.org/officeDocument/2006/relationships/image" Target="../media/image7.png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6.xml" /><Relationship Id="rId2" Type="http://schemas.openxmlformats.org/officeDocument/2006/relationships/tags" Target="../tags/tag77.xml" /><Relationship Id="rId3" Type="http://schemas.openxmlformats.org/officeDocument/2006/relationships/tags" Target="../tags/tag78.xml" /><Relationship Id="rId4" Type="http://schemas.openxmlformats.org/officeDocument/2006/relationships/tags" Target="../tags/tag79.xml" /><Relationship Id="rId5" Type="http://schemas.openxmlformats.org/officeDocument/2006/relationships/tags" Target="../tags/tag80.xml" /><Relationship Id="rId6" Type="http://schemas.openxmlformats.org/officeDocument/2006/relationships/tags" Target="../tags/tag81.xml" /><Relationship Id="rId7" Type="http://schemas.openxmlformats.org/officeDocument/2006/relationships/image" Target="../media/image2.png" /><Relationship Id="rId8" Type="http://schemas.openxmlformats.org/officeDocument/2006/relationships/tags" Target="../tags/tag82.xml" /><Relationship Id="rId9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tags" Target="../tags/tag89.xml" /><Relationship Id="rId8" Type="http://schemas.openxmlformats.org/officeDocument/2006/relationships/image" Target="../media/image2.png" /><Relationship Id="rId9" Type="http://schemas.openxmlformats.org/officeDocument/2006/relationships/tags" Target="../tags/tag90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tags" Target="../tags/tag99.xml" /><Relationship Id="rId11" Type="http://schemas.openxmlformats.org/officeDocument/2006/relationships/image" Target="../media/image9.png" /><Relationship Id="rId12" Type="http://schemas.openxmlformats.org/officeDocument/2006/relationships/tags" Target="../tags/tag100.xml" /><Relationship Id="rId13" Type="http://schemas.openxmlformats.org/officeDocument/2006/relationships/image" Target="../media/image10.png" /><Relationship Id="rId14" Type="http://schemas.openxmlformats.org/officeDocument/2006/relationships/tags" Target="../tags/tag101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image" Target="../media/image8.png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10" Type="http://schemas.openxmlformats.org/officeDocument/2006/relationships/tags" Target="../tags/tag110.xml" /><Relationship Id="rId11" Type="http://schemas.openxmlformats.org/officeDocument/2006/relationships/image" Target="../media/image12.png" /><Relationship Id="rId12" Type="http://schemas.openxmlformats.org/officeDocument/2006/relationships/tags" Target="../tags/tag111.xml" /><Relationship Id="rId13" Type="http://schemas.openxmlformats.org/officeDocument/2006/relationships/image" Target="../media/image13.png" /><Relationship Id="rId14" Type="http://schemas.openxmlformats.org/officeDocument/2006/relationships/tags" Target="../tags/tag112.xml" /><Relationship Id="rId15" Type="http://schemas.openxmlformats.org/officeDocument/2006/relationships/slideMaster" Target="../slideMasters/slideMaster1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Relationship Id="rId7" Type="http://schemas.openxmlformats.org/officeDocument/2006/relationships/tags" Target="../tags/tag108.xml" /><Relationship Id="rId8" Type="http://schemas.openxmlformats.org/officeDocument/2006/relationships/tags" Target="../tags/tag109.xml" /><Relationship Id="rId9" Type="http://schemas.openxmlformats.org/officeDocument/2006/relationships/image" Target="../media/image11.png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10" Type="http://schemas.openxmlformats.org/officeDocument/2006/relationships/tags" Target="../tags/tag122.xml" /><Relationship Id="rId11" Type="http://schemas.openxmlformats.org/officeDocument/2006/relationships/image" Target="../media/image14.png" /><Relationship Id="rId12" Type="http://schemas.openxmlformats.org/officeDocument/2006/relationships/tags" Target="../tags/tag123.xml" /><Relationship Id="rId13" Type="http://schemas.openxmlformats.org/officeDocument/2006/relationships/image" Target="../media/image15.png" /><Relationship Id="rId14" Type="http://schemas.openxmlformats.org/officeDocument/2006/relationships/tags" Target="../tags/tag124.xml" /><Relationship Id="rId15" Type="http://schemas.openxmlformats.org/officeDocument/2006/relationships/image" Target="../media/image16.png" /><Relationship Id="rId16" Type="http://schemas.openxmlformats.org/officeDocument/2006/relationships/tags" Target="../tags/tag125.xml" /><Relationship Id="rId17" Type="http://schemas.openxmlformats.org/officeDocument/2006/relationships/slideMaster" Target="../slideMasters/slideMaster1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Relationship Id="rId9" Type="http://schemas.openxmlformats.org/officeDocument/2006/relationships/tags" Target="../tags/tag12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6.xml" /><Relationship Id="rId10" Type="http://schemas.openxmlformats.org/officeDocument/2006/relationships/tags" Target="../tags/tag133.xml" /><Relationship Id="rId11" Type="http://schemas.openxmlformats.org/officeDocument/2006/relationships/slideMaster" Target="../slideMasters/slideMaster1.xml" /><Relationship Id="rId2" Type="http://schemas.openxmlformats.org/officeDocument/2006/relationships/image" Target="../media/image17.png" /><Relationship Id="rId3" Type="http://schemas.openxmlformats.org/officeDocument/2006/relationships/tags" Target="../tags/tag127.xml" /><Relationship Id="rId4" Type="http://schemas.openxmlformats.org/officeDocument/2006/relationships/image" Target="../media/image18.png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tags" Target="../tags/tag13.xml" /><Relationship Id="rId8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.xml" /><Relationship Id="rId2" Type="http://schemas.openxmlformats.org/officeDocument/2006/relationships/tags" Target="../tags/tag15.xml" /><Relationship Id="rId3" Type="http://schemas.openxmlformats.org/officeDocument/2006/relationships/tags" Target="../tags/tag16.xml" /><Relationship Id="rId4" Type="http://schemas.openxmlformats.org/officeDocument/2006/relationships/tags" Target="../tags/tag17.xml" /><Relationship Id="rId5" Type="http://schemas.openxmlformats.org/officeDocument/2006/relationships/tags" Target="../tags/tag18.xml" /><Relationship Id="rId6" Type="http://schemas.openxmlformats.org/officeDocument/2006/relationships/tags" Target="../tags/tag19.xml" /><Relationship Id="rId7" Type="http://schemas.openxmlformats.org/officeDocument/2006/relationships/image" Target="../media/image3.png" /><Relationship Id="rId8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tags" Target="../tags/tag26.xml" /><Relationship Id="rId9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10" Type="http://schemas.openxmlformats.org/officeDocument/2006/relationships/tags" Target="../tags/tag35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tags" Target="../tags/tag40.xml" /><Relationship Id="rId7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Relationship Id="rId7" Type="http://schemas.openxmlformats.org/officeDocument/2006/relationships/tags" Target="../tags/tag49.xml" /><Relationship Id="rId8" Type="http://schemas.openxmlformats.org/officeDocument/2006/relationships/tags" Target="../tags/tag50.xml" /><Relationship Id="rId9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51.xml" /><Relationship Id="rId3" Type="http://schemas.openxmlformats.org/officeDocument/2006/relationships/tags" Target="../tags/tag52.xml" /><Relationship Id="rId4" Type="http://schemas.openxmlformats.org/officeDocument/2006/relationships/tags" Target="../tags/tag53.xml" /><Relationship Id="rId5" Type="http://schemas.openxmlformats.org/officeDocument/2006/relationships/tags" Target="../tags/tag54.xml" /><Relationship Id="rId6" Type="http://schemas.openxmlformats.org/officeDocument/2006/relationships/tags" Target="../tags/tag55.xml" /><Relationship Id="rId7" Type="http://schemas.openxmlformats.org/officeDocument/2006/relationships/tags" Target="../tags/tag56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descr="图片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8890" y="10160"/>
            <a:ext cx="12190730" cy="6857365"/>
          </a:xfrm>
          <a:prstGeom prst="rect">
            <a:avLst/>
          </a:prstGeom>
        </p:spPr>
      </p:pic>
      <p:cxnSp>
        <p:nvCxnSpPr>
          <p:cNvPr id="10" name="直接连接符 9"/>
          <p:cNvCxnSpPr/>
          <p:nvPr>
            <p:custDataLst>
              <p:tags r:id="rId3"/>
            </p:custDataLst>
          </p:nvPr>
        </p:nvCxnSpPr>
        <p:spPr>
          <a:xfrm flipH="1">
            <a:off x="9008007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4"/>
            </p:custDataLst>
          </p:nvPr>
        </p:nvSpPr>
        <p:spPr>
          <a:xfrm>
            <a:off x="9007311" y="1405455"/>
            <a:ext cx="1366856" cy="4066773"/>
          </a:xfrm>
        </p:spPr>
        <p:txBody>
          <a:bodyPr vert="eaVert" lIns="90000" tIns="46800" rIns="0" bIns="46800" anchor="b" anchorCtr="0">
            <a:normAutofit/>
          </a:bodyPr>
          <a:lstStyle>
            <a:lvl1pPr algn="ctr">
              <a:defRPr sz="7200" b="0" spc="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5"/>
            </p:custDataLst>
          </p:nvPr>
        </p:nvSpPr>
        <p:spPr>
          <a:xfrm>
            <a:off x="7412293" y="1532126"/>
            <a:ext cx="1558390" cy="3792451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8929411" y="1306738"/>
            <a:ext cx="1338944" cy="4459906"/>
          </a:xfrm>
        </p:spPr>
        <p:txBody>
          <a:bodyPr vert="eaVert" lIns="90000" tIns="46800" rIns="90000" bIns="46800" rtlCol="0" anchor="b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汉仪尚巍手书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9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9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016999" y="6349833"/>
            <a:ext cx="2700000" cy="316800"/>
          </a:xfrm>
        </p:spPr>
        <p:txBody>
          <a:bodyPr/>
          <a:lstStyle>
            <a:lvl1pPr>
              <a:defRPr baseline="0">
                <a:latin typeface="Arial" panose="020b060402020209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7162723" y="1623527"/>
            <a:ext cx="1724699" cy="4002832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>
              <a:buNone/>
              <a:defRPr sz="2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8901418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grpSp>
        <p:nvGrpSpPr>
          <p:cNvPr id="9" name="组合 8"/>
          <p:cNvGrpSpPr/>
          <p:nvPr>
            <p:custDataLst>
              <p:tags r:id="rId4"/>
            </p:custDataLst>
          </p:nvPr>
        </p:nvGrpSpPr>
        <p:grpSpPr>
          <a:xfrm>
            <a:off x="10487054" y="5835191"/>
            <a:ext cx="1515716" cy="980263"/>
            <a:chOff x="11111" y="4981"/>
            <a:chExt cx="6700" cy="4272"/>
          </a:xfrm>
        </p:grpSpPr>
        <p:pic>
          <p:nvPicPr>
            <p:cNvPr id="2" name="图片 1" descr="图片42"/>
            <p:cNvPicPr>
              <a:picLocks noChangeAspect="1"/>
            </p:cNvPicPr>
            <p:nvPr userDrawn="1"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7" name="图片 6" descr="图片33"/>
            <p:cNvPicPr>
              <a:picLocks noChangeAspect="1"/>
            </p:cNvPicPr>
            <p:nvPr userDrawn="1"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8" name="图片 7" descr="图片8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  <p:sp>
        <p:nvSpPr>
          <p:cNvPr id="6" name="标题 5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/>
        <p:txBody>
          <a:bodyPr>
            <a:normAutofit/>
          </a:bodyPr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302895" y="247015"/>
            <a:ext cx="11616055" cy="63119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3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13" name="图片 12" descr="图片2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231086" y="5577371"/>
            <a:ext cx="2981233" cy="1284439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3970" y="-4445"/>
            <a:ext cx="4853865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>
            <a:normAutofit/>
          </a:bodyPr>
          <a:lstStyle>
            <a:lvl1pPr>
              <a:defRPr sz="3600" baseline="0"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pic>
        <p:nvPicPr>
          <p:cNvPr id="13" name="图片 12" descr="图片2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9105" y="5558155"/>
            <a:ext cx="3025775" cy="130365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grpSp>
        <p:nvGrpSpPr>
          <p:cNvPr id="13" name="组合 12"/>
          <p:cNvGrpSpPr/>
          <p:nvPr>
            <p:custDataLst>
              <p:tags r:id="rId8"/>
            </p:custDataLst>
          </p:nvPr>
        </p:nvGrpSpPr>
        <p:grpSpPr>
          <a:xfrm>
            <a:off x="10380098" y="100000"/>
            <a:ext cx="1716939" cy="1110400"/>
            <a:chOff x="11111" y="4981"/>
            <a:chExt cx="6700" cy="4272"/>
          </a:xfrm>
        </p:grpSpPr>
        <p:pic>
          <p:nvPicPr>
            <p:cNvPr id="14" name="图片 13" descr="图片4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5" name="图片 14" descr="图片33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6" name="图片 15" descr="图片8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3810" y="502094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7"/>
            </p:custDataLst>
          </p:nvPr>
        </p:nvSpPr>
        <p:spPr>
          <a:xfrm>
            <a:off x="580030" y="5180400"/>
            <a:ext cx="11001600" cy="1011600"/>
          </a:xfrm>
        </p:spPr>
        <p:txBody>
          <a:bodyPr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8"/>
            </p:custDataLst>
          </p:nvPr>
        </p:nvGrpSpPr>
        <p:grpSpPr>
          <a:xfrm>
            <a:off x="10530079" y="5789639"/>
            <a:ext cx="1586151" cy="1025815"/>
            <a:chOff x="11111" y="4981"/>
            <a:chExt cx="6700" cy="4272"/>
          </a:xfrm>
        </p:grpSpPr>
        <p:pic>
          <p:nvPicPr>
            <p:cNvPr id="10" name="图片 9" descr="图片42"/>
            <p:cNvPicPr>
              <a:picLocks noChangeAspect="1"/>
            </p:cNvPicPr>
            <p:nvPr userDrawn="1"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1" name="图片 10" descr="图片33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2" name="图片 11" descr="图片82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7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8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9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grpSp>
        <p:nvGrpSpPr>
          <p:cNvPr id="6" name="组合 5"/>
          <p:cNvGrpSpPr/>
          <p:nvPr>
            <p:custDataLst>
              <p:tags r:id="rId10"/>
            </p:custDataLst>
          </p:nvPr>
        </p:nvGrpSpPr>
        <p:grpSpPr>
          <a:xfrm>
            <a:off x="10335895" y="5638800"/>
            <a:ext cx="1739900" cy="1103630"/>
            <a:chOff x="11111" y="4981"/>
            <a:chExt cx="6700" cy="4272"/>
          </a:xfrm>
        </p:grpSpPr>
        <p:pic>
          <p:nvPicPr>
            <p:cNvPr id="8" name="图片 7" descr="图片42"/>
            <p:cNvPicPr>
              <a:picLocks noChangeAspect="1"/>
            </p:cNvPicPr>
            <p:nvPr userDrawn="1">
              <p:custDataLst>
                <p:tags r:id="rId12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11111" y="6546"/>
              <a:ext cx="6270" cy="1544"/>
            </a:xfrm>
            <a:prstGeom prst="rect">
              <a:avLst/>
            </a:prstGeom>
          </p:spPr>
        </p:pic>
        <p:pic>
          <p:nvPicPr>
            <p:cNvPr id="12" name="图片 11" descr="图片33"/>
            <p:cNvPicPr>
              <a:picLocks noChangeAspect="1"/>
            </p:cNvPicPr>
            <p:nvPr userDrawn="1"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14145" y="6085"/>
              <a:ext cx="3667" cy="461"/>
            </a:xfrm>
            <a:prstGeom prst="rect">
              <a:avLst/>
            </a:prstGeom>
          </p:spPr>
        </p:pic>
        <p:pic>
          <p:nvPicPr>
            <p:cNvPr id="14" name="图片 13" descr="图片82"/>
            <p:cNvPicPr>
              <a:picLocks noChangeAspect="1"/>
            </p:cNvPicPr>
            <p:nvPr userDrawn="1">
              <p:custDataLst>
                <p:tags r:id="rId16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12898" y="4981"/>
              <a:ext cx="4483" cy="4272"/>
            </a:xfrm>
            <a:prstGeom prst="rect">
              <a:avLst/>
            </a:prstGeom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>
              <a:sym typeface="+mn-ea"/>
            </a:endParaRPr>
          </a:p>
        </p:txBody>
      </p:sp>
      <p:pic>
        <p:nvPicPr>
          <p:cNvPr id="6" name="图片 5" descr="图片3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1495" y="5899150"/>
            <a:ext cx="9114155" cy="572770"/>
          </a:xfrm>
          <a:prstGeom prst="rect">
            <a:avLst/>
          </a:prstGeom>
        </p:spPr>
      </p:pic>
      <p:pic>
        <p:nvPicPr>
          <p:cNvPr id="8" name="图片 7" descr="图片3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rot="10800000">
            <a:off x="-3810" y="386715"/>
            <a:ext cx="8846185" cy="57277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blipFill dpi="0" rotWithShape="1">
          <a:blip r:embed="rId7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9293296" y="1519124"/>
            <a:ext cx="891586" cy="3819752"/>
          </a:xfrm>
        </p:spPr>
        <p:txBody>
          <a:bodyPr vert="eaVert" lIns="90000" tIns="46800" rIns="90000" bIns="46800" anchor="b" anchorCtr="0">
            <a:normAutofit/>
          </a:bodyPr>
          <a:lstStyle>
            <a:lvl1pPr algn="ctr">
              <a:defRPr sz="32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H="1">
            <a:off x="9191705" y="2237079"/>
            <a:ext cx="0" cy="23825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7784699" y="1519125"/>
            <a:ext cx="1416337" cy="3819751"/>
          </a:xfrm>
        </p:spPr>
        <p:txBody>
          <a:bodyPr vert="eaVert" lIns="90000" tIns="46800" rIns="90000" bIns="46800" anchor="t" anchorCtr="0">
            <a:normAutofit/>
          </a:bodyPr>
          <a:lstStyle>
            <a:lvl1pPr marL="0" indent="0" algn="l" eaLnBrk="1" fontAlgn="auto" latinLnBrk="0" hangingPunct="1">
              <a:buNone/>
              <a:defRPr kumimoji="0" lang="zh-CN" altLang="en-US" sz="20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图片 9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9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-240760" y="67043"/>
            <a:ext cx="3313067" cy="283116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170" tIns="46990" rIns="90170" bIns="4699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图片2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10596549" y="6165669"/>
            <a:ext cx="1615770" cy="696141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tags" Target="../tags/tag134.xml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135.xml" /><Relationship Id="rId21" Type="http://schemas.openxmlformats.org/officeDocument/2006/relationships/tags" Target="../tags/tag136.xml" /><Relationship Id="rId22" Type="http://schemas.openxmlformats.org/officeDocument/2006/relationships/tags" Target="../tags/tag137.xml" /><Relationship Id="rId23" Type="http://schemas.openxmlformats.org/officeDocument/2006/relationships/tags" Target="../tags/tag138.xml" /><Relationship Id="rId24" Type="http://schemas.openxmlformats.org/officeDocument/2006/relationships/tags" Target="../tags/tag139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4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mc:AlternateContent>
    <mc:Choice xmlns:p14="http://schemas.microsoft.com/office/powerpoint/2010/main" Requires="p14">
      <p:transition p14:dur="500">
        <p:random/>
      </p:transition>
    </mc:Choice>
    <mc:Fallback>
      <p:transition>
        <p:random/>
      </p:transition>
    </mc:Fallback>
  </mc:AlternateContent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9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9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9.jpeg" /><Relationship Id="rId3" Type="http://schemas.openxmlformats.org/officeDocument/2006/relationships/tags" Target="../tags/tag14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3.png" /><Relationship Id="rId3" Type="http://schemas.openxmlformats.org/officeDocument/2006/relationships/tags" Target="../tags/tag15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4.png" /><Relationship Id="rId3" Type="http://schemas.openxmlformats.org/officeDocument/2006/relationships/tags" Target="../tags/tag15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5.jpeg" /><Relationship Id="rId3" Type="http://schemas.openxmlformats.org/officeDocument/2006/relationships/tags" Target="../tags/tag15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9.xml" /><Relationship Id="rId3" Type="http://schemas.openxmlformats.org/officeDocument/2006/relationships/image" Target="../media/image26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0.xml" /><Relationship Id="rId3" Type="http://schemas.openxmlformats.org/officeDocument/2006/relationships/tags" Target="../tags/tag16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4.xml" /><Relationship Id="rId3" Type="http://schemas.openxmlformats.org/officeDocument/2006/relationships/notesSlide" Target="../notesSlides/notesSlide2.xml" /><Relationship Id="rId4" Type="http://schemas.openxmlformats.org/officeDocument/2006/relationships/tags" Target="../tags/tag162.xml" /><Relationship Id="rId5" Type="http://schemas.openxmlformats.org/officeDocument/2006/relationships/tags" Target="../tags/tag16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48.xml" /><Relationship Id="rId2" Type="http://schemas.openxmlformats.org/officeDocument/2006/relationships/themeOverride" Target="../theme/themeOverride1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Relationship Id="rId7" Type="http://schemas.openxmlformats.org/officeDocument/2006/relationships/tags" Target="../tags/tag145.xml" /><Relationship Id="rId8" Type="http://schemas.openxmlformats.org/officeDocument/2006/relationships/tags" Target="../tags/tag146.xml" /><Relationship Id="rId9" Type="http://schemas.openxmlformats.org/officeDocument/2006/relationships/tags" Target="../tags/tag14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4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2.xml" /><Relationship Id="rId3" Type="http://schemas.openxmlformats.org/officeDocument/2006/relationships/notesSlide" Target="../notesSlides/notesSlide1.xml" /><Relationship Id="rId4" Type="http://schemas.openxmlformats.org/officeDocument/2006/relationships/tags" Target="../tags/tag149.xml" /><Relationship Id="rId5" Type="http://schemas.openxmlformats.org/officeDocument/2006/relationships/tags" Target="../tags/tag15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8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hemeOverride" Target="../theme/themeOverride5.xml" /><Relationship Id="rId3" Type="http://schemas.openxmlformats.org/officeDocument/2006/relationships/notesSlide" Target="../notesSlides/notesSlide3.xml" /><Relationship Id="rId4" Type="http://schemas.openxmlformats.org/officeDocument/2006/relationships/tags" Target="../tags/tag169.xml" /><Relationship Id="rId5" Type="http://schemas.openxmlformats.org/officeDocument/2006/relationships/tags" Target="../tags/tag170.xml" /><Relationship Id="rId6" Type="http://schemas.openxmlformats.org/officeDocument/2006/relationships/tags" Target="../tags/tag171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27.jpeg" /><Relationship Id="rId3" Type="http://schemas.openxmlformats.org/officeDocument/2006/relationships/tags" Target="../tags/tag17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hemeOverride" Target="../theme/themeOverride6.xml" /><Relationship Id="rId3" Type="http://schemas.openxmlformats.org/officeDocument/2006/relationships/notesSlide" Target="../notesSlides/notesSlide4.xml" /><Relationship Id="rId4" Type="http://schemas.openxmlformats.org/officeDocument/2006/relationships/tags" Target="../tags/tag173.xml" /><Relationship Id="rId5" Type="http://schemas.openxmlformats.org/officeDocument/2006/relationships/tags" Target="../tags/tag17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themeOverride" Target="../theme/themeOverride7.xml" /><Relationship Id="rId3" Type="http://schemas.openxmlformats.org/officeDocument/2006/relationships/tags" Target="../tags/tag175.xml" /><Relationship Id="rId4" Type="http://schemas.openxmlformats.org/officeDocument/2006/relationships/tags" Target="../tags/tag17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hemeOverride" Target="../theme/themeOverride8.xml" /><Relationship Id="rId3" Type="http://schemas.openxmlformats.org/officeDocument/2006/relationships/tags" Target="../tags/tag177.xml" /><Relationship Id="rId4" Type="http://schemas.openxmlformats.org/officeDocument/2006/relationships/image" Target="../media/image28.jpeg" /><Relationship Id="rId5" Type="http://schemas.openxmlformats.org/officeDocument/2006/relationships/tags" Target="../tags/tag178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themeOverride" Target="../theme/themeOverride9.xml" /><Relationship Id="rId3" Type="http://schemas.openxmlformats.org/officeDocument/2006/relationships/notesSlide" Target="../notesSlides/notesSlide5.xml" /><Relationship Id="rId4" Type="http://schemas.openxmlformats.org/officeDocument/2006/relationships/tags" Target="../tags/tag179.xml" /><Relationship Id="rId5" Type="http://schemas.openxmlformats.org/officeDocument/2006/relationships/image" Target="../media/image29.jpeg" /><Relationship Id="rId6" Type="http://schemas.openxmlformats.org/officeDocument/2006/relationships/tags" Target="../tags/tag180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tags" Target="../tags/tag181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.xml" /><Relationship Id="rId2" Type="http://schemas.openxmlformats.org/officeDocument/2006/relationships/image" Target="../media/image3.png" /><Relationship Id="rId3" Type="http://schemas.openxmlformats.org/officeDocument/2006/relationships/tags" Target="../tags/tag18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hemeOverride" Target="../theme/themeOverride3.xml" /><Relationship Id="rId3" Type="http://schemas.openxmlformats.org/officeDocument/2006/relationships/tags" Target="../tags/tag151.xml" /><Relationship Id="rId4" Type="http://schemas.openxmlformats.org/officeDocument/2006/relationships/tags" Target="../tags/tag152.xml" /><Relationship Id="rId5" Type="http://schemas.openxmlformats.org/officeDocument/2006/relationships/image" Target="../media/image20.jpeg" /><Relationship Id="rId6" Type="http://schemas.openxmlformats.org/officeDocument/2006/relationships/tags" Target="../tags/tag153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0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tags" Target="../tags/tag183.xml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tags" Target="../tags/tag184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1.png" /><Relationship Id="rId3" Type="http://schemas.openxmlformats.org/officeDocument/2006/relationships/tags" Target="../tags/tag18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21.jpeg" /><Relationship Id="rId3" Type="http://schemas.openxmlformats.org/officeDocument/2006/relationships/tags" Target="../tags/tag15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5.xml" /><Relationship Id="rId3" Type="http://schemas.openxmlformats.org/officeDocument/2006/relationships/image" Target="../media/image22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318625" y="1958340"/>
            <a:ext cx="1379855" cy="2941320"/>
          </a:xfrm>
          <a:noFill/>
        </p:spPr>
        <p:txBody>
          <a:bodyPr>
            <a:no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8000">
                <a:solidFill>
                  <a:srgbClr val="FF0000"/>
                </a:solidFill>
              </a:rPr>
              <a:t>兼爱</a:t>
            </a:r>
            <a:endParaRPr lang="zh-CN" altLang="en-US" sz="8000">
              <a:solidFill>
                <a:srgbClr val="FF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166100" y="3459480"/>
            <a:ext cx="752475" cy="1231265"/>
          </a:xfrm>
          <a:noFill/>
        </p:spPr>
        <p:txBody>
          <a:bodyPr vert="eaVert">
            <a:normAutofit lnSpcReduction="10000"/>
          </a:bodyPr>
          <a:lstStyle/>
          <a:p>
            <a:r>
              <a:rPr lang="zh-CN" altLang="en-US" sz="4000"/>
              <a:t>墨子</a:t>
            </a:r>
            <a:endParaRPr lang="zh-CN" altLang="en-US" sz="4000"/>
          </a:p>
        </p:txBody>
      </p:sp>
      <p:pic>
        <p:nvPicPr>
          <p:cNvPr id="4" name="图片 3" descr="墨子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0"/>
            <a:ext cx="8165465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0" y="882015"/>
            <a:ext cx="12192847" cy="54089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4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1200" cap="none" spc="0" normalizeH="0" baseline="0" noProof="0"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    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墨子还是一位伟大的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社会实践家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，曾周游列国，广收门徒，施教四方，为了天下劳苦大众的利益呕心沥血。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4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    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墨子“平生足迹所及，则尝北之齐，西使卫，又屡游楚，前至郢，后客鲁阳，复欲适越而未果。”</a:t>
            </a:r>
            <a:endParaRPr kumimoji="0" lang="en-US" sz="3200" b="1" kern="1200" cap="none" spc="0" normalizeH="0" baseline="0" noProof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R="0" defTabSz="914400">
              <a:lnSpc>
                <a:spcPct val="14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kumimoji="0" lang="zh-CN" altLang="en-US" sz="3200" b="1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“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孔席不暖，墨突不黔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 “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摩顶放踵利天下为主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”，两千多年来</a:t>
            </a:r>
            <a:r>
              <a:rPr kumimoji="0" lang="zh-CN" altLang="en-US" sz="3200" b="1" kern="1200" cap="none" spc="0" normalizeH="0" baseline="0" noProof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，他</a:t>
            </a: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的智慧、坚定和见义勇为博得了历代人民尊敬。  </a:t>
            </a:r>
            <a:b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</a:br>
            <a:r>
              <a:rPr kumimoji="0" lang="zh-CN" altLang="en-US" sz="3200" b="1" kern="1200" cap="none" spc="0" normalizeH="0" baseline="0" noProof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    </a:t>
            </a:r>
            <a:r>
              <a:rPr kumimoji="0" lang="zh-CN" altLang="en-US" sz="3200" b="1" kern="1200" cap="none" spc="0" normalizeH="0" baseline="0" noProof="0">
                <a:latin typeface="+mn-ea"/>
                <a:ea typeface="+mn-ea"/>
                <a:cs typeface="+mn-cs"/>
              </a:rPr>
              <a:t> </a:t>
            </a:r>
            <a:r>
              <a:rPr kumimoji="0" lang="zh-CN" altLang="en-US" sz="3200" b="1" kern="1200" cap="none" spc="0" normalizeH="0" baseline="0" noProof="0">
                <a:latin typeface="Arial" panose="020b060402020209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3200" b="1" kern="1200" cap="none" spc="0" normalizeH="0" baseline="0" noProof="0">
              <a:latin typeface="Arial" panose="020b060402020209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Rectangle 3"/>
          <p:cNvSpPr>
            <a:spLocks noGrp="1"/>
          </p:cNvSpPr>
          <p:nvPr>
            <p:ph idx="1"/>
          </p:nvPr>
        </p:nvSpPr>
        <p:spPr>
          <a:xfrm>
            <a:off x="38100" y="38100"/>
            <a:ext cx="12026900" cy="6794500"/>
          </a:xfrm>
        </p:spPr>
        <p:txBody>
          <a:bodyPr vert="horz" wrap="square" lIns="121920" tIns="60960" rIns="121920" bIns="60960" anchor="t">
            <a:normAutofit fontScale="70000"/>
          </a:bodyPr>
          <a:lstStyle/>
          <a:p>
            <a:pPr eaLnBrk="1" hangingPunct="1">
              <a:buNone/>
            </a:pPr>
            <a:r>
              <a:rPr lang="en-US" altLang="zh-CN" b="1">
                <a:latin typeface="宋体" panose="02010600030101010101" pitchFamily="2" charset="-122"/>
              </a:rPr>
              <a:t>  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墨子还是一位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科学家、发明家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4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他博学多才，擅长工巧和制作，他曾制成木鸢，据说三天三夜飞在天空没有掉下来。</a:t>
            </a:r>
            <a:endParaRPr lang="en-US" altLang="zh-CN" sz="4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en-US" altLang="zh-CN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墨子从生产和生活实践中概括出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力学原理，并作出力学定义和弹性力学、杠杆平衡力学、滑轮受力、斜面受力、物体平衡受力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等方面的定义。他制造了辘轳、滑车和车梯等简单机械，用于生产和军事。</a:t>
            </a:r>
            <a:endParaRPr lang="en-US" altLang="zh-CN" sz="48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墨子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首先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发现了</a:t>
            </a:r>
            <a:r>
              <a:rPr lang="zh-CN" altLang="en-US" sz="4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小孔成像</a:t>
            </a:r>
            <a:r>
              <a:rPr lang="zh-CN" altLang="en-US" sz="48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的道理。</a:t>
            </a:r>
            <a:endParaRPr lang="zh-CN" altLang="en-US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>
              <a:buNone/>
            </a:pPr>
            <a:r>
              <a:rPr lang="zh-CN" altLang="en-US" b="1">
                <a:latin typeface="宋体" panose="02010600030101010101" pitchFamily="2" charset="-122"/>
              </a:rPr>
              <a:t>          </a:t>
            </a:r>
            <a:endParaRPr lang="zh-CN" altLang="en-US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073785"/>
            <a:ext cx="5881370" cy="203390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lnSpc>
                <a:spcPts val="8875"/>
              </a:lnSpc>
              <a:buFont typeface="Wingdings" panose="05000000000000000000" pitchFamily="2" charset="2"/>
              <a:buNone/>
            </a:pPr>
            <a:r>
              <a:rPr lang="zh-CN" altLang="en-US" sz="36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  <a:sym typeface="微软雅黑" charset="-122"/>
              </a:rPr>
              <a:t>墨子是中国的良心和灵魂</a:t>
            </a:r>
            <a:endParaRPr lang="en-US" altLang="zh-CN" sz="2000" b="1" smtClean="0">
              <a:solidFill>
                <a:srgbClr val="355709"/>
              </a:solidFill>
              <a:latin typeface="微软雅黑" charset="-122"/>
              <a:ea typeface="微软雅黑"/>
              <a:cs typeface="微软雅黑" charset="-122"/>
              <a:sym typeface="微软雅黑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000" b="1" smtClean="0">
                <a:solidFill>
                  <a:srgbClr val="355709"/>
                </a:solidFill>
                <a:latin typeface="微软雅黑" charset="-122"/>
                <a:ea typeface="微软雅黑"/>
                <a:cs typeface="微软雅黑" charset="-122"/>
                <a:sym typeface="微软雅黑" charset="-122"/>
              </a:rPr>
              <a:t>                                     </a:t>
            </a:r>
            <a:r>
              <a:rPr lang="en-US" altLang="zh-CN" sz="20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  <a:sym typeface="微软雅黑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  <a:sym typeface="微软雅黑" charset="-122"/>
              </a:rPr>
              <a:t>张知寒</a:t>
            </a:r>
            <a:r>
              <a:rPr lang="en-US" altLang="zh-CN" sz="40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charset="-122"/>
              </a:rPr>
              <a:t>        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4008" y="3598877"/>
            <a:ext cx="5905850" cy="238950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hangingPunct="0">
              <a:lnSpc>
                <a:spcPts val="68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墨子是一个劳动者，他不做官，但他是比孔子高明的圣人。</a:t>
            </a:r>
            <a:endParaRPr lang="zh-CN" altLang="en-US" sz="3200" b="1" smtClean="0">
              <a:solidFill>
                <a:srgbClr val="FF0000"/>
              </a:solidFill>
              <a:latin typeface="微软雅黑" charset="-122"/>
              <a:ea typeface="微软雅黑"/>
              <a:cs typeface="微软雅黑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                                        </a:t>
            </a:r>
            <a:r>
              <a:rPr lang="en-US" altLang="zh-CN" sz="24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——</a:t>
            </a:r>
            <a:r>
              <a:rPr lang="zh-CN" altLang="en-US" sz="24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毛泽东</a:t>
            </a:r>
            <a:endParaRPr lang="zh-CN" altLang="en-US" sz="2400" b="1">
              <a:solidFill>
                <a:srgbClr val="FF0000"/>
              </a:solidFill>
              <a:latin typeface="微软雅黑" charset="-122"/>
              <a:ea typeface="微软雅黑"/>
              <a:cs typeface="微软雅黑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42371" y="1241571"/>
            <a:ext cx="3657600" cy="4420997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5" name="组合 4"/>
          <p:cNvGrpSpPr/>
          <p:nvPr/>
        </p:nvGrpSpPr>
        <p:grpSpPr>
          <a:xfrm>
            <a:off x="0" y="160020"/>
            <a:ext cx="5808980" cy="795655"/>
            <a:chOff x="7527" y="6878"/>
            <a:chExt cx="4563" cy="1253"/>
          </a:xfrm>
        </p:grpSpPr>
        <p:grpSp>
          <p:nvGrpSpPr>
            <p:cNvPr id="2" name="组合 1"/>
            <p:cNvGrpSpPr/>
            <p:nvPr>
              <p:custDataLst>
                <p:tags r:id="rId3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今人评墨子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1985" y="1241425"/>
            <a:ext cx="6438265" cy="123888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eaLnBrk="0" hangingPunct="0">
              <a:lnSpc>
                <a:spcPts val="4000"/>
              </a:lnSpc>
              <a:buNone/>
            </a:pPr>
            <a:r>
              <a:rPr lang="zh-CN" altLang="en-US" sz="28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兼爱非攻，是全人类的精神制高点。</a:t>
            </a:r>
            <a:endParaRPr lang="en-US" altLang="zh-CN" sz="2800" b="1" smtClean="0">
              <a:solidFill>
                <a:srgbClr val="FF0000"/>
              </a:solidFill>
              <a:latin typeface="微软雅黑" charset="-122"/>
              <a:ea typeface="微软雅黑"/>
              <a:cs typeface="微软雅黑" charset="-122"/>
            </a:endParaRPr>
          </a:p>
          <a:p>
            <a:pPr eaLnBrk="0" hangingPunct="0">
              <a:lnSpc>
                <a:spcPts val="4000"/>
              </a:lnSpc>
              <a:buNone/>
            </a:pPr>
            <a:r>
              <a:rPr lang="en-US" altLang="zh-CN" sz="28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                            </a:t>
            </a:r>
            <a:r>
              <a:rPr lang="zh-CN" altLang="en-US" sz="28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    </a:t>
            </a:r>
            <a:r>
              <a:rPr lang="en-US" altLang="zh-CN" sz="28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——</a:t>
            </a:r>
            <a:r>
              <a:rPr lang="zh-CN" altLang="en-US" sz="2800" b="1" smtClean="0">
                <a:solidFill>
                  <a:srgbClr val="FF0000"/>
                </a:solidFill>
                <a:latin typeface="微软雅黑" charset="-122"/>
                <a:ea typeface="微软雅黑"/>
                <a:cs typeface="微软雅黑" charset="-122"/>
              </a:rPr>
              <a:t>余秋雨</a:t>
            </a:r>
            <a:r>
              <a:rPr lang="zh-CN" altLang="en-US" sz="2800" b="1" smtClean="0">
                <a:solidFill>
                  <a:srgbClr val="FF0000"/>
                </a:solidFill>
                <a:latin typeface="微软雅黑" charset="-122"/>
              </a:rPr>
              <a:t> 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90220" y="3195955"/>
            <a:ext cx="6944995" cy="31051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4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</a:rPr>
              <a:t>    </a:t>
            </a: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  孙中山在《三民主义》中把墨子推崇为</a:t>
            </a:r>
            <a:r>
              <a:rPr lang="en-US" altLang="zh-CN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平等、博爱</a:t>
            </a:r>
            <a:r>
              <a:rPr lang="en-US" altLang="zh-CN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”</a:t>
            </a: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的中国宗师。</a:t>
            </a:r>
            <a:endParaRPr lang="zh-CN" altLang="en-US" sz="2800" b="1" smtClean="0">
              <a:solidFill>
                <a:srgbClr val="C00000"/>
              </a:solidFill>
              <a:latin typeface="微软雅黑" charset="-122"/>
              <a:ea typeface="微软雅黑"/>
              <a:cs typeface="微软雅黑" charset="-122"/>
            </a:endParaRPr>
          </a:p>
          <a:p>
            <a:pPr eaLnBrk="0" fontAlgn="auto" hangingPunct="0">
              <a:lnSpc>
                <a:spcPct val="140000"/>
              </a:lnSpc>
            </a:pP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      他说</a:t>
            </a:r>
            <a:r>
              <a:rPr lang="en-US" altLang="zh-CN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“</a:t>
            </a:r>
            <a:r>
              <a:rPr lang="zh-CN" altLang="en-US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古时最讲爱字的，莫过于墨子。墨子所讲的兼爱，与耶稣所讲的博爱是一样的。</a:t>
            </a:r>
            <a:r>
              <a:rPr lang="en-US" altLang="zh-CN" sz="2800" b="1" smtClean="0">
                <a:solidFill>
                  <a:srgbClr val="C00000"/>
                </a:solidFill>
                <a:latin typeface="微软雅黑" charset="-122"/>
                <a:ea typeface="微软雅黑"/>
                <a:cs typeface="微软雅黑" charset="-122"/>
              </a:rPr>
              <a:t>”</a:t>
            </a:r>
            <a:endParaRPr lang="zh-CN" altLang="en-US" sz="2800" b="1">
              <a:solidFill>
                <a:srgbClr val="FF0000"/>
              </a:solidFill>
              <a:latin typeface="微软雅黑" charset="-122"/>
              <a:ea typeface="微软雅黑"/>
              <a:cs typeface="微软雅黑" charset="-122"/>
            </a:endParaRPr>
          </a:p>
        </p:txBody>
      </p:sp>
      <p:pic>
        <p:nvPicPr>
          <p:cNvPr id="10" name="图片 8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078598" y="1241571"/>
            <a:ext cx="3053593" cy="4169328"/>
          </a:xfrm>
          <a:prstGeom prst="rect">
            <a:avLst/>
          </a:prstGeom>
          <a:noFill/>
          <a:ln w="9525">
            <a:noFill/>
            <a:miter lim="800000"/>
          </a:ln>
        </p:spPr>
      </p:pic>
      <p:grpSp>
        <p:nvGrpSpPr>
          <p:cNvPr id="5" name="组合 4"/>
          <p:cNvGrpSpPr/>
          <p:nvPr/>
        </p:nvGrpSpPr>
        <p:grpSpPr>
          <a:xfrm>
            <a:off x="0" y="160020"/>
            <a:ext cx="5808980" cy="795655"/>
            <a:chOff x="7527" y="6878"/>
            <a:chExt cx="4563" cy="1253"/>
          </a:xfrm>
        </p:grpSpPr>
        <p:grpSp>
          <p:nvGrpSpPr>
            <p:cNvPr id="2" name="组合 1"/>
            <p:cNvGrpSpPr/>
            <p:nvPr>
              <p:custDataLst>
                <p:tags r:id="rId3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6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今人评墨子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0" y="1118870"/>
            <a:ext cx="672084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墨子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一书，是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墨子及其弟子以及后期墨家著述的汇编。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语言质朴，逻辑严密，善于运用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具体事例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来说理。中国古代严格意义上的论说文，就是从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墨子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开始的。 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1335" y="1118870"/>
            <a:ext cx="5320665" cy="547560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635" y="160655"/>
            <a:ext cx="10704830" cy="795655"/>
            <a:chOff x="7527" y="6878"/>
            <a:chExt cx="4563" cy="1253"/>
          </a:xfrm>
        </p:grpSpPr>
        <p:grpSp>
          <p:nvGrpSpPr>
            <p:cNvPr id="13" name="组合 12"/>
            <p:cNvGrpSpPr/>
            <p:nvPr>
              <p:custDataLst>
                <p:tags r:id="rId3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14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《墨子》简介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367030" y="1226820"/>
            <a:ext cx="742442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endParaRPr lang="zh-CN" altLang="zh-CN" sz="2400" b="1" smtClean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-635" y="160655"/>
            <a:ext cx="10704830" cy="795655"/>
            <a:chOff x="7527" y="6878"/>
            <a:chExt cx="4563" cy="1253"/>
          </a:xfrm>
        </p:grpSpPr>
        <p:grpSp>
          <p:nvGrpSpPr>
            <p:cNvPr id="9" name="组合 8"/>
            <p:cNvGrpSpPr/>
            <p:nvPr>
              <p:custDataLst>
                <p:tags r:id="rId2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主要思想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-635" y="1062990"/>
            <a:ext cx="9126855" cy="5775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政治：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尚贤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与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尚同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。提出了维护和平，反对侵略的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非攻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的主张。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经济：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主张“强本节用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，即重视生产，崇尚节俭，人人参与劳作并分工合作、各尽所能。主张量功分禄，以劳定赏。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伦理：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主张“兼爱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。为官的要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兴万民之利，除万民之害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，为民的要相亲相爱，交互得利。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教育：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主张教育目的是实现救世济民。重视教授生产、军事技能、自然科学知识和逻辑知识。</a:t>
            </a:r>
            <a:endParaRPr lang="zh-CN" altLang="zh-CN" sz="2800" b="1" smtClean="0"/>
          </a:p>
          <a:p>
            <a:pPr fontAlgn="auto">
              <a:lnSpc>
                <a:spcPct val="120000"/>
              </a:lnSpc>
            </a:pPr>
            <a:r>
              <a:rPr lang="zh-CN" altLang="zh-CN" sz="2800" b="1" smtClean="0">
                <a:solidFill>
                  <a:srgbClr val="FF0000"/>
                </a:solidFill>
              </a:rPr>
              <a:t>军事：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主张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“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有备无患</a:t>
            </a: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”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，反对侵略战争，主张采取防御战术。主张外交上要“遍礼四邻诸侯”，争取国际上的支持。 </a:t>
            </a:r>
            <a:endParaRPr lang="zh-CN" altLang="zh-CN" sz="2800" b="1" smtClean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/>
            </a:endParaRPr>
          </a:p>
        </p:txBody>
      </p:sp>
      <p:pic>
        <p:nvPicPr>
          <p:cNvPr id="8" name="图片 7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6220" y="1871980"/>
            <a:ext cx="3065780" cy="383730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/>
        </p:nvGrpSpPr>
        <p:grpSpPr>
          <a:xfrm>
            <a:off x="1274443" y="680720"/>
            <a:ext cx="10704197" cy="795655"/>
            <a:chOff x="7527" y="6878"/>
            <a:chExt cx="4563" cy="1253"/>
          </a:xfrm>
        </p:grpSpPr>
        <p:grpSp>
          <p:nvGrpSpPr>
            <p:cNvPr id="13" name="组合 12"/>
            <p:cNvGrpSpPr/>
            <p:nvPr>
              <p:custDataLst>
                <p:tags r:id="rId2"/>
              </p:custDataLst>
            </p:nvPr>
          </p:nvGrpSpPr>
          <p:grpSpPr>
            <a:xfrm>
              <a:off x="7527" y="6878"/>
              <a:ext cx="4563" cy="1253"/>
              <a:chOff x="3427922" y="1399334"/>
              <a:chExt cx="2568835" cy="568423"/>
            </a:xfrm>
            <a:solidFill>
              <a:srgbClr val="C00000"/>
            </a:solidFill>
          </p:grpSpPr>
          <p:sp>
            <p:nvSpPr>
              <p:cNvPr id="14" name="Freeform 148"/>
              <p:cNvSpPr/>
              <p:nvPr/>
            </p:nvSpPr>
            <p:spPr bwMode="auto">
              <a:xfrm>
                <a:off x="3427922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TextBox 7"/>
            <p:cNvSpPr txBox="1"/>
            <p:nvPr/>
          </p:nvSpPr>
          <p:spPr>
            <a:xfrm>
              <a:off x="7755" y="6948"/>
              <a:ext cx="371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文题解读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149860" y="1700530"/>
            <a:ext cx="12042140" cy="5157470"/>
          </a:xfrm>
          <a:prstGeom prst="rect">
            <a:avLst/>
          </a:prstGeom>
        </p:spPr>
        <p:txBody>
          <a:bodyPr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just">
              <a:lnSpc>
                <a:spcPct val="14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n-US" altLang="zh-CN" sz="3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  <a:cs typeface="微软雅黑" charset="-122"/>
              </a:rPr>
              <a:t>    </a:t>
            </a:r>
            <a:r>
              <a:rPr lang="zh-CN" altLang="en-US" sz="3200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charset="-122"/>
                <a:ea typeface="微软雅黑"/>
                <a:cs typeface="微软雅黑" charset="-122"/>
              </a:rPr>
              <a:t>《兼爱》有上、中、下三篇，这里选的是上篇。所谓兼爱，其本质是要求人们爱人如己，彼此之间不要存在血缘与等级差别的观念。兼爱还表现在大国不侵略小国，国与国之间无战事，和平共处。墨子认为社会动乱的原因就在于人们不能兼爱，人们只有通过“兼相爱，交相利”才能达到社会安定的状态。这种理论具有反抗贵族等级观念的进步意义，但同时也带有强烈的理想色彩。</a:t>
            </a:r>
            <a:endParaRPr lang="zh-CN" altLang="en-US" sz="3200" spc="150">
              <a:solidFill>
                <a:schemeClr val="dk1">
                  <a:lumMod val="75000"/>
                  <a:lumOff val="25000"/>
                </a:schemeClr>
              </a:solidFill>
              <a:latin typeface="微软雅黑" charset="-122"/>
              <a:ea typeface="微软雅黑"/>
              <a:cs typeface="微软雅黑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Text Box 3"/>
          <p:cNvSpPr txBox="1"/>
          <p:nvPr/>
        </p:nvSpPr>
        <p:spPr>
          <a:xfrm>
            <a:off x="3125704" y="0"/>
            <a:ext cx="7933321" cy="677545"/>
          </a:xfrm>
          <a:prstGeom prst="rect">
            <a:avLst/>
          </a:prstGeom>
          <a:noFill/>
          <a:ln w="9525">
            <a:noFill/>
          </a:ln>
        </p:spPr>
        <p:txBody>
          <a:bodyPr lIns="95904" tIns="47952" rIns="95904" bIns="47952" anchor="t">
            <a:spAutoFit/>
          </a:bodyPr>
          <a:lstStyle/>
          <a:p>
            <a:pPr defTabSz="1012825">
              <a:spcBef>
                <a:spcPct val="50000"/>
              </a:spcBef>
            </a:pPr>
            <a:r>
              <a:rPr lang="en-US" altLang="zh-CN" sz="3785">
                <a:latin typeface="Arial" panose="020b0604020202090204" pitchFamily="34" charset="0"/>
                <a:ea typeface="宋体" panose="02010600030101010101" pitchFamily="2" charset="-122"/>
              </a:rPr>
              <a:t>      </a:t>
            </a:r>
            <a:endParaRPr lang="en-US" altLang="zh-CN" sz="3785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195588" name="Text Box 4"/>
          <p:cNvSpPr txBox="1"/>
          <p:nvPr/>
        </p:nvSpPr>
        <p:spPr>
          <a:xfrm>
            <a:off x="4556760" y="125597"/>
            <a:ext cx="2564231" cy="1393190"/>
          </a:xfrm>
          <a:prstGeom prst="rect">
            <a:avLst/>
          </a:prstGeom>
          <a:noFill/>
          <a:ln w="9525">
            <a:noFill/>
          </a:ln>
        </p:spPr>
        <p:txBody>
          <a:bodyPr wrap="square" lIns="95904" tIns="47952" rIns="95904" bIns="47952" anchor="t">
            <a:spAutoFit/>
          </a:bodyPr>
          <a:lstStyle/>
          <a:p>
            <a:pPr defTabSz="1012825"/>
            <a:r>
              <a:rPr lang="zh-CN" altLang="en-US" sz="8435">
                <a:solidFill>
                  <a:srgbClr val="CC33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析题</a:t>
            </a:r>
            <a:endParaRPr lang="zh-CN" altLang="en-US" sz="1895" b="0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195589" name="Text Box 5"/>
          <p:cNvSpPr txBox="1"/>
          <p:nvPr/>
        </p:nvSpPr>
        <p:spPr>
          <a:xfrm>
            <a:off x="942340" y="1680210"/>
            <a:ext cx="9792970" cy="1737995"/>
          </a:xfrm>
          <a:prstGeom prst="rect">
            <a:avLst/>
          </a:prstGeom>
          <a:noFill/>
          <a:ln w="9525">
            <a:noFill/>
          </a:ln>
        </p:spPr>
        <p:txBody>
          <a:bodyPr wrap="square" lIns="95904" tIns="47952" rIns="95904" bIns="47952" anchor="t">
            <a:spAutoFit/>
          </a:bodyPr>
          <a:lstStyle/>
          <a:p>
            <a:pPr defTabSz="1012825"/>
            <a:r>
              <a:rPr lang="en-US" altLang="zh-CN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看题目及课文思考，什么叫做“兼相爱，交相利”？</a:t>
            </a:r>
            <a:r>
              <a:rPr lang="zh-CN" altLang="en-US" sz="4165">
                <a:latin typeface="Arial" panose="020b0604020202090204" pitchFamily="34" charset="0"/>
                <a:ea typeface="宋体" panose="02010600030101010101" pitchFamily="2" charset="-122"/>
              </a:rPr>
              <a:t>   </a:t>
            </a:r>
            <a:endParaRPr lang="zh-CN" altLang="en-US" sz="4165"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  <p:sp>
        <p:nvSpPr>
          <p:cNvPr id="195590" name="Text Box 6"/>
          <p:cNvSpPr txBox="1"/>
          <p:nvPr/>
        </p:nvSpPr>
        <p:spPr>
          <a:xfrm>
            <a:off x="1735455" y="3998595"/>
            <a:ext cx="9323705" cy="1900555"/>
          </a:xfrm>
          <a:prstGeom prst="rect">
            <a:avLst/>
          </a:prstGeom>
          <a:noFill/>
          <a:ln w="9525">
            <a:noFill/>
          </a:ln>
        </p:spPr>
        <p:txBody>
          <a:bodyPr wrap="square" lIns="95904" tIns="47952" rIns="95904" bIns="47952" anchor="t">
            <a:spAutoFit/>
          </a:bodyPr>
          <a:lstStyle/>
          <a:p>
            <a:pPr defTabSz="1012825"/>
            <a:r>
              <a:rPr lang="zh-CN" altLang="en-US" sz="5865" b="1">
                <a:solidFill>
                  <a:srgbClr val="0000CC"/>
                </a:solidFill>
                <a:latin typeface="Arial" panose="020b0604020202090204" pitchFamily="34" charset="0"/>
                <a:ea typeface="宋体" panose="02010600030101010101" pitchFamily="2" charset="-122"/>
              </a:rPr>
              <a:t>即不分亲疏厚薄地互相关爱、互相使对方得利。</a:t>
            </a:r>
            <a:r>
              <a:rPr lang="zh-CN" altLang="en-US" sz="3785" b="0">
                <a:solidFill>
                  <a:srgbClr val="0000CC"/>
                </a:solidFill>
                <a:latin typeface="Arial" panose="020b0604020202090204" pitchFamily="34" charset="0"/>
                <a:ea typeface="宋体" panose="02010600030101010101" pitchFamily="2" charset="-122"/>
              </a:rPr>
              <a:t> </a:t>
            </a:r>
            <a:endParaRPr lang="zh-CN" altLang="en-US" sz="3785" b="0">
              <a:solidFill>
                <a:srgbClr val="0000CC"/>
              </a:solidFill>
              <a:latin typeface="Arial" panose="020b060402020209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5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5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95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95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8" grpId="0"/>
      <p:bldP spid="195589" grpId="0" build="allAtOnce"/>
      <p:bldP spid="19559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9636492" y="2074227"/>
            <a:ext cx="923290" cy="2709545"/>
          </a:xfrm>
          <a:prstGeom prst="rect">
            <a:avLst/>
          </a:prstGeom>
          <a:noFill/>
        </p:spPr>
        <p:txBody>
          <a:bodyPr vert="eaVert" wrap="square" rtlCol="0">
            <a:normAutofit/>
          </a:bodyPr>
          <a:lstStyle/>
          <a:p>
            <a:pPr algn="dist"/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  <a:cs typeface="+mn-ea"/>
                <a:sym typeface="+mn-lt"/>
              </a:rPr>
              <a:t>文本解析</a:t>
            </a:r>
            <a:endParaRPr lang="zh-CN" altLang="en-US" sz="48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 pitchFamily="34" charset="0"/>
              <a:ea typeface="隶书" panose="02010509060101010101" pitchFamily="49" charset="-122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1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90170" y="0"/>
            <a:ext cx="12011660" cy="286131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3600" kern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1.</a:t>
            </a:r>
            <a:r>
              <a:rPr lang="zh-CN" altLang="en-US" sz="3600" ker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圣人以治天下为事者也</a:t>
            </a:r>
            <a:r>
              <a:rPr lang="zh-CN" altLang="en-US" sz="3600" kern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，必知乱之所自起，焉能治之；不知乱之所自起，则不能治。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譬之如医之攻人之疾者然，必知疾之所自起，焉能攻之；不知疾之所自起，则弗能攻。治乱者何独不然？必知乱之所自起，焉能治之；不知乱之所自起，则弗能治。</a:t>
            </a:r>
            <a:r>
              <a:rPr lang="zh-CN" altLang="en-US" sz="3600" kern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lang="zh-CN" altLang="en-US" sz="3600" kern="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2888615"/>
            <a:ext cx="12192000" cy="3969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600" kern="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译文：圣人是把治理天下为职业的人，必须知道混乱从哪里产生，才能对它进行治理。如果不知道混乱从哪里产生，就不能进行治理。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这就好像医生给人治病一样，必须知道疾病产生的根源，才能进行医治。如果不知道疾病产生的根源，就不能医治。治理混乱又何尝不是这样，必须知道混乱产生的根源，才能进行治理。如果不知道混乱产生的根源，就不能治理。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3904963" y="493449"/>
            <a:ext cx="1073664" cy="742578"/>
          </a:xfrm>
          <a:prstGeom prst="rect">
            <a:avLst/>
          </a:prstGeom>
          <a:solidFill>
            <a:schemeClr val="accent1"/>
          </a:solidFill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</a:rPr>
              <a:t>壹</a:t>
            </a:r>
            <a:endParaRPr lang="zh-CN" altLang="en-US" sz="4000">
              <a:solidFill>
                <a:schemeClr val="bg1"/>
              </a:solidFill>
              <a:uFillTx/>
              <a:latin typeface="Arial" panose="020b0604020202090204" pitchFamily="34" charset="0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827780" y="1472565"/>
            <a:ext cx="1222375" cy="5250180"/>
          </a:xfrm>
          <a:prstGeom prst="rect">
            <a:avLst/>
          </a:prstGeom>
        </p:spPr>
        <p:txBody>
          <a:bodyPr vert="eaVert" wrap="square" anchor="ctr" anchorCtr="0">
            <a:no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rPr>
              <a:t>理解课文中重要实词、虚词特殊句式等文言基础知识。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 pitchFamily="34" charset="0"/>
              <a:ea typeface="隶书" panose="02010509060101010101" pitchFamily="49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5"/>
            </p:custDataLst>
          </p:nvPr>
        </p:nvSpPr>
        <p:spPr>
          <a:xfrm>
            <a:off x="6543523" y="493449"/>
            <a:ext cx="1073664" cy="742578"/>
          </a:xfrm>
          <a:prstGeom prst="rect">
            <a:avLst/>
          </a:prstGeom>
          <a:solidFill>
            <a:schemeClr val="accent2"/>
          </a:solidFill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</a:rPr>
              <a:t>贰</a:t>
            </a:r>
            <a:endParaRPr lang="zh-CN" altLang="en-US" sz="4000">
              <a:solidFill>
                <a:schemeClr val="bg1"/>
              </a:solidFill>
              <a:uFillTx/>
              <a:latin typeface="Arial" panose="020b0604020202090204" pitchFamily="34" charset="0"/>
              <a:ea typeface="隶书" panose="02010509060101010101" pitchFamily="49" charset="-122"/>
            </a:endParaRPr>
          </a:p>
        </p:txBody>
      </p: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6579870" y="1472565"/>
            <a:ext cx="917575" cy="4711700"/>
          </a:xfrm>
          <a:prstGeom prst="rect">
            <a:avLst/>
          </a:prstGeom>
        </p:spPr>
        <p:txBody>
          <a:bodyPr vert="eaVert" wrap="square" anchor="ctr" anchorCtr="0">
            <a:no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rPr>
              <a:t>学习本课中说理等方法和论证等逻辑。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 pitchFamily="34" charset="0"/>
              <a:ea typeface="隶书" panose="02010509060101010101" pitchFamily="49" charset="-122"/>
            </a:endParaRPr>
          </a:p>
        </p:txBody>
      </p:sp>
      <p:sp>
        <p:nvSpPr>
          <p:cNvPr id="27" name="文本框 26"/>
          <p:cNvSpPr txBox="1"/>
          <p:nvPr>
            <p:custDataLst>
              <p:tags r:id="rId7"/>
            </p:custDataLst>
          </p:nvPr>
        </p:nvSpPr>
        <p:spPr>
          <a:xfrm>
            <a:off x="9182749" y="493449"/>
            <a:ext cx="1073664" cy="742578"/>
          </a:xfrm>
          <a:prstGeom prst="rect">
            <a:avLst/>
          </a:prstGeom>
          <a:solidFill>
            <a:schemeClr val="accent3"/>
          </a:solidFill>
          <a:effectLst>
            <a:outerShdw blurRad="50800" dist="127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 anchor="ctr" anchorCtr="0">
            <a:normAutofit/>
          </a:bodyPr>
          <a:lstStyle/>
          <a:p>
            <a:pPr algn="ctr"/>
            <a:r>
              <a:rPr lang="zh-CN" altLang="en-US" sz="4000">
                <a:solidFill>
                  <a:schemeClr val="bg1"/>
                </a:solidFill>
                <a:uFillTx/>
                <a:latin typeface="Arial" panose="020b0604020202090204" pitchFamily="34" charset="0"/>
                <a:ea typeface="隶书" panose="02010509060101010101" pitchFamily="49" charset="-122"/>
              </a:rPr>
              <a:t>叁</a:t>
            </a:r>
            <a:endParaRPr lang="zh-CN" altLang="en-US" sz="4000">
              <a:solidFill>
                <a:schemeClr val="bg1"/>
              </a:solidFill>
              <a:uFillTx/>
              <a:latin typeface="Arial" panose="020b0604020202090204" pitchFamily="34" charset="0"/>
              <a:ea typeface="隶书" panose="02010509060101010101" pitchFamily="49" charset="-122"/>
            </a:endParaRPr>
          </a:p>
        </p:txBody>
      </p:sp>
      <p:sp>
        <p:nvSpPr>
          <p:cNvPr id="28" name="矩形 27"/>
          <p:cNvSpPr/>
          <p:nvPr>
            <p:custDataLst>
              <p:tags r:id="rId8"/>
            </p:custDataLst>
          </p:nvPr>
        </p:nvSpPr>
        <p:spPr>
          <a:xfrm>
            <a:off x="9219565" y="1472565"/>
            <a:ext cx="917575" cy="5060950"/>
          </a:xfrm>
          <a:prstGeom prst="rect">
            <a:avLst/>
          </a:prstGeom>
        </p:spPr>
        <p:txBody>
          <a:bodyPr vert="eaVert" wrap="square" anchor="ctr" anchorCtr="0">
            <a:noAutofit/>
          </a:bodyPr>
          <a:lstStyle/>
          <a:p>
            <a:r>
              <a:rPr lang="zh-CN" altLang="en-US" sz="32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</a:rPr>
              <a:t>体会“兼爱”等思想内涵，思考其对现代社会对意义。</a:t>
            </a:r>
            <a:endParaRPr lang="zh-CN" altLang="en-US" sz="32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 pitchFamily="34" charset="0"/>
              <a:ea typeface="隶书" panose="02010509060101010101" pitchFamily="49" charset="-122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1000760" y="2142490"/>
            <a:ext cx="1330325" cy="3702050"/>
          </a:xfrm>
          <a:prstGeom prst="rect">
            <a:avLst/>
          </a:prstGeom>
        </p:spPr>
        <p:txBody>
          <a:bodyPr wrap="square" anchor="ctr" anchorCtr="0">
            <a:normAutofit/>
          </a:bodyPr>
          <a:lstStyle/>
          <a:p>
            <a:pPr algn="ctr"/>
            <a:r>
              <a:rPr lang="zh-CN" altLang="en-US" sz="5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汉仪尚巍手书W" panose="00020600040101010101" pitchFamily="18" charset="-122"/>
              </a:rPr>
              <a:t>学习目标</a:t>
            </a:r>
            <a:endParaRPr lang="zh-CN" altLang="en-US" sz="54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 pitchFamily="34" charset="0"/>
              <a:ea typeface="汉仪尚巍手书W" panose="00020600040101010101" pitchFamily="18" charset="-122"/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p14:dur="1500">
        <p:random/>
      </p:transition>
    </mc:Choice>
    <mc:Fallback>
      <p:transition>
        <p:random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218565"/>
            <a:ext cx="11017885" cy="188785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b="1" smtClean="0">
                <a:latin typeface="微软雅黑" charset="-122"/>
                <a:ea typeface="微软雅黑"/>
                <a:cs typeface="微软雅黑" charset="-122"/>
              </a:rPr>
              <a:t>问题探究：</a:t>
            </a:r>
            <a:endParaRPr lang="en-US" altLang="zh-CN" sz="3600" b="1" smtClean="0">
              <a:latin typeface="微软雅黑" charset="-122"/>
              <a:ea typeface="微软雅黑"/>
              <a:cs typeface="微软雅黑" charset="-122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en-US" altLang="zh-CN" sz="3600" b="1" smtClean="0">
                <a:latin typeface="微软雅黑" charset="-122"/>
                <a:ea typeface="微软雅黑"/>
                <a:cs typeface="微软雅黑" charset="-122"/>
              </a:rPr>
              <a:t>        </a:t>
            </a:r>
            <a:r>
              <a:rPr lang="zh-CN" altLang="zh-CN" sz="3600" smtClean="0">
                <a:latin typeface="微软雅黑" charset="-122"/>
                <a:ea typeface="微软雅黑"/>
                <a:cs typeface="微软雅黑" charset="-122"/>
              </a:rPr>
              <a:t>本段的中心句是什么？运用了什么论证方法？</a:t>
            </a:r>
            <a:endParaRPr lang="zh-CN" altLang="zh-CN" sz="3600" smtClean="0">
              <a:solidFill>
                <a:schemeClr val="tx1"/>
              </a:solidFill>
              <a:latin typeface="微软雅黑" charset="-122"/>
              <a:ea typeface="微软雅黑"/>
              <a:cs typeface="微软雅黑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4995" y="3381375"/>
            <a:ext cx="110178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中心句：</a:t>
            </a:r>
            <a:r>
              <a:rPr lang="zh-CN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圣人以治天下为事者也，必知乱之所自起，焉（于是）能治之。</a:t>
            </a:r>
            <a:endParaRPr 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2493" y="4949697"/>
            <a:ext cx="10662406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本段采用了类比论证，以大家熟知的医生治病需要明确病因，来写圣人治国须知混乱产生的原因。</a:t>
            </a:r>
            <a:endParaRPr lang="zh-CN" altLang="en-US" sz="32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6370" y="114935"/>
            <a:ext cx="6061710" cy="795655"/>
            <a:chOff x="7527" y="6878"/>
            <a:chExt cx="4563" cy="1253"/>
          </a:xfrm>
        </p:grpSpPr>
        <p:grpSp>
          <p:nvGrpSpPr>
            <p:cNvPr id="10" name="组合 9"/>
            <p:cNvGrpSpPr/>
            <p:nvPr>
              <p:custDataLst>
                <p:tags r:id="rId2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11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研读第一段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0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0" y="392430"/>
            <a:ext cx="12077700" cy="252793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2.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圣人以治天下为事者也，不可不察乱之所自起。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当察乱何自起？起不相爱。臣子之不孝君父，所谓乱也。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子自爱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，不爱父，故亏父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而自</a:t>
            </a:r>
            <a:r>
              <a:rPr lang="zh-CN" altLang="en-US" sz="3600">
                <a:solidFill>
                  <a:srgbClr val="0925F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利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；弟自爱，不爱兄，故亏兄而自</a:t>
            </a:r>
            <a:r>
              <a:rPr lang="zh-CN" altLang="en-US" sz="3600">
                <a:solidFill>
                  <a:srgbClr val="0925F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利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；臣自爱，不爱君，故亏君以自</a:t>
            </a:r>
            <a:r>
              <a:rPr lang="zh-CN" altLang="en-US" sz="3600">
                <a:solidFill>
                  <a:srgbClr val="0925F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利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：此所谓乱也。</a:t>
            </a:r>
            <a:endParaRPr lang="zh-CN" altLang="en-US" sz="36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3101340"/>
            <a:ext cx="12077700" cy="34150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译文：圣人是以治理天下为职业的人，不可不考察混乱产生的根源。尝试考察混乱从哪里产生呢？起于人与人不相爱。臣与子不孝敬君和父，就是所谓乱。儿子爱自己而不爱父亲，因而损害父亲以自利；弟弟爱自己而不爱兄长，因而损害兄长以自利；臣下爱自己，而不爱君王，因而使君王受损失以自利。</a:t>
            </a:r>
            <a:endParaRPr lang="zh-CN" altLang="en-US" sz="36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0" y="585470"/>
            <a:ext cx="12192635" cy="23069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虽父之不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慈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子，兄之不慈弟，君之不慈臣，此亦天下之所谓乱也。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父自爱也，不爱子，故亏子而自利；兄自爱也，不爱弟，故亏弟而自利；君自爱也，不爱臣，故亏臣而自利。是何也？皆起不相爱。</a:t>
            </a:r>
            <a:endParaRPr lang="zh-CN" altLang="en-US" sz="36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270" y="3128645"/>
            <a:ext cx="12193270" cy="31369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译文：反过来，即使父亲不慈爱儿子，兄长不慈爱弟弟，君上不慈爱臣下，这也是天下所谓的混乱。父亲爱自己而不爱儿子，所以损害儿子以自利；兄长爱自己而不爱弟弟，所以损害弟弟以自利；君上爱自己而不爱臣下，所以损害臣下以自利。这是为什么呢？都是起于不相爱。</a:t>
            </a:r>
            <a:endParaRPr lang="zh-CN" altLang="en-US" sz="36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0" y="1537335"/>
            <a:ext cx="12191365" cy="341503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虽至天下之为盗贼者，亦然。盗爱其室，不爱异室，故窃异室以利其室。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贼爱其身，不爱人，故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贼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人以利其身。此何也？皆起不相爱。虽至大夫之相乱家，诸侯之相攻国者，亦然：</a:t>
            </a:r>
            <a:r>
              <a:rPr lang="zh-CN" altLang="en-US" sz="3600">
                <a:solidFill>
                  <a:srgbClr val="0925F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大夫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各爱其家，不爱异家，故乱异家以利其家。诸侯各爱其国，不爱异国，故攻异国以利其国。天下之乱物，具此而已矣。</a:t>
            </a:r>
            <a:endParaRPr lang="zh-CN" altLang="en-US" sz="36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218440" y="890270"/>
            <a:ext cx="11755120" cy="50774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译文：即使在社会上做盗贼的人，也是这样。盗贼只爱自己的家，不爱别人的家，所以盗窃别人的家以利自己的家；盗贼只爱自身，不爱别人，所以残害别人以利自己。这是什么原因呢？都起于不相爱。即使大夫相互侵扰家族，诸侯相互攻伐封国，也是这样。大夫各自爱他自己的家族，不爱别人的家族，所以侵扰别人的家族以利他自己的家族；诸侯各自爱他自己的国家，不爱别人的国家，所以攻伐别人的国家以利他自己的国家。天下的乱事，全部都具备在这里了。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218565"/>
            <a:ext cx="11017885" cy="188785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b="1" smtClean="0">
                <a:latin typeface="微软雅黑" charset="-122"/>
                <a:ea typeface="微软雅黑"/>
                <a:cs typeface="微软雅黑" charset="-122"/>
              </a:rPr>
              <a:t>问题探究</a:t>
            </a:r>
            <a:r>
              <a:rPr lang="en-US" altLang="zh-CN" sz="3600" b="1" smtClean="0">
                <a:latin typeface="微软雅黑" charset="-122"/>
                <a:ea typeface="微软雅黑"/>
                <a:cs typeface="微软雅黑" charset="-122"/>
              </a:rPr>
              <a:t>1</a:t>
            </a:r>
            <a:r>
              <a:rPr lang="zh-CN" altLang="zh-CN" sz="3600" b="1" smtClean="0">
                <a:latin typeface="微软雅黑" charset="-122"/>
                <a:ea typeface="微软雅黑"/>
                <a:cs typeface="微软雅黑" charset="-122"/>
              </a:rPr>
              <a:t>：</a:t>
            </a:r>
            <a:endParaRPr lang="en-US" altLang="zh-CN" sz="3600" b="1" smtClean="0">
              <a:latin typeface="微软雅黑" charset="-122"/>
              <a:ea typeface="微软雅黑"/>
              <a:cs typeface="微软雅黑" charset="-122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en-US" altLang="zh-CN" sz="3600" smtClean="0">
                <a:latin typeface="微软雅黑" charset="-122"/>
                <a:ea typeface="微软雅黑"/>
                <a:cs typeface="微软雅黑" charset="-122"/>
              </a:rPr>
              <a:t>         </a:t>
            </a:r>
            <a:r>
              <a:rPr lang="zh-CN" altLang="zh-CN" sz="3600" smtClean="0">
                <a:latin typeface="微软雅黑" charset="-122"/>
                <a:ea typeface="微软雅黑"/>
                <a:cs typeface="微软雅黑" charset="-122"/>
              </a:rPr>
              <a:t>本段的中心句是什么？“乱”主要指什么？</a:t>
            </a:r>
            <a:endParaRPr sz="3600" b="1">
              <a:solidFill>
                <a:schemeClr val="tx1"/>
              </a:solidFill>
              <a:latin typeface="微软雅黑" charset="-122"/>
              <a:ea typeface="微软雅黑"/>
              <a:cs typeface="微软雅黑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4995" y="3390900"/>
            <a:ext cx="110178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中心句：</a:t>
            </a:r>
            <a:r>
              <a:rPr lang="zh-CN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当察乱何自起？起不相爱。</a:t>
            </a:r>
            <a:endParaRPr 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7243" y="4693157"/>
            <a:ext cx="10662406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6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“乱”在文中，主要指臣子不孝君父。</a:t>
            </a:r>
            <a:endParaRPr lang="zh-CN" altLang="en-US" sz="36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66370" y="114935"/>
            <a:ext cx="5598795" cy="795655"/>
            <a:chOff x="7527" y="6878"/>
            <a:chExt cx="4563" cy="1253"/>
          </a:xfrm>
        </p:grpSpPr>
        <p:grpSp>
          <p:nvGrpSpPr>
            <p:cNvPr id="10" name="组合 9"/>
            <p:cNvGrpSpPr/>
            <p:nvPr>
              <p:custDataLst>
                <p:tags r:id="rId2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11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研读第二段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0" grpId="0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218565"/>
            <a:ext cx="11017885" cy="156273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b="1" smtClean="0">
                <a:latin typeface="微软雅黑" charset="-122"/>
                <a:ea typeface="微软雅黑"/>
                <a:cs typeface="微软雅黑" charset="-122"/>
              </a:rPr>
              <a:t>问题探究</a:t>
            </a:r>
            <a:r>
              <a:rPr lang="en-US" altLang="zh-CN" sz="3600" b="1" smtClean="0">
                <a:latin typeface="微软雅黑" charset="-122"/>
                <a:ea typeface="微软雅黑"/>
                <a:cs typeface="微软雅黑" charset="-122"/>
              </a:rPr>
              <a:t>2</a:t>
            </a:r>
            <a:r>
              <a:rPr lang="zh-CN" altLang="zh-CN" sz="3600" b="1" smtClean="0">
                <a:latin typeface="微软雅黑" charset="-122"/>
                <a:ea typeface="微软雅黑"/>
                <a:cs typeface="微软雅黑" charset="-122"/>
              </a:rPr>
              <a:t>：</a:t>
            </a:r>
            <a:endParaRPr lang="zh-CN" altLang="zh-CN" sz="3600" b="1" smtClean="0">
              <a:latin typeface="微软雅黑" charset="-122"/>
              <a:ea typeface="微软雅黑"/>
              <a:cs typeface="微软雅黑" charset="-122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smtClean="0">
                <a:latin typeface="微软雅黑" charset="-122"/>
                <a:ea typeface="微软雅黑"/>
                <a:cs typeface="微软雅黑" charset="-122"/>
              </a:rPr>
              <a:t>在墨子看来，“天下之乱”有哪些？是如何产生的？</a:t>
            </a:r>
            <a:endParaRPr sz="3600" b="1">
              <a:solidFill>
                <a:schemeClr val="tx1"/>
              </a:solidFill>
              <a:latin typeface="微软雅黑" charset="-122"/>
              <a:ea typeface="微软雅黑"/>
              <a:cs typeface="微软雅黑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0231" y="2930339"/>
            <a:ext cx="10748814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墨子认为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天下乱象有：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臣子不孝君父，子亏父而自利，弟亏兄而自利，臣亏君而自利，此所谓乱；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父之不慈子，兄之不慈弟，君之不慈臣，这也是乱；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贼人以利其身，是乱；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4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大夫之相乱家，诸侯之相攻国，是乱。</a:t>
            </a:r>
            <a:endParaRPr lang="zh-CN" altLang="zh-CN" sz="24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95088" y="5900746"/>
            <a:ext cx="106875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2800" b="1" smtClean="0">
                <a:latin typeface="微软雅黑" charset="-122"/>
                <a:ea typeface="微软雅黑"/>
              </a:rPr>
              <a:t>这些乱象产生的原因是“自爱”，而不爱人。</a:t>
            </a:r>
            <a:endParaRPr lang="zh-CN" altLang="zh-CN" sz="2800" b="1">
              <a:latin typeface="微软雅黑" charset="-122"/>
              <a:ea typeface="微软雅黑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7960" y="0"/>
            <a:ext cx="5598795" cy="795655"/>
            <a:chOff x="7527" y="6878"/>
            <a:chExt cx="4563" cy="1253"/>
          </a:xfrm>
        </p:grpSpPr>
        <p:grpSp>
          <p:nvGrpSpPr>
            <p:cNvPr id="10" name="组合 9"/>
            <p:cNvGrpSpPr/>
            <p:nvPr>
              <p:custDataLst>
                <p:tags r:id="rId2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11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研读第二段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 uiExpand="1" build="p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35" y="27305"/>
            <a:ext cx="12191365" cy="28613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3.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察此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何自起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？皆起不相爱。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若使天下兼相爱，爱人若爱其身，犹有不孝者乎？视父兄与君若其身，恶施不孝？犹有不慈者乎？视弟子与臣若其身，恶施不慈？故不孝不慈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亡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有。犹有盗贼乎？故视人之室若其室，谁窃？视人身若其身，谁贼？故盗贼亡有。</a:t>
            </a:r>
            <a:endParaRPr lang="zh-CN" altLang="en-US" sz="36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5" y="2888615"/>
            <a:ext cx="12191365" cy="3969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译文：细察它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从哪里产生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呢？都起于不相爱。假若天下都能相亲相爱，爱别人就象爱自己，还能有不孝的吗？看待父亲、兄弟和君上象自己一样，怎么会做出不孝的事呢？还会有不慈爱的吗？看待弟弟、儿子与臣下象自己一样，怎么会做出不慈的事呢？所以不孝不慈都没有了。还有盗贼吗？看待别人的家象自己的家一样，谁会盗窃？看待别人就象自己一样，谁会害人？所以盗贼没有了。</a:t>
            </a:r>
            <a:endParaRPr lang="zh-CN" altLang="en-US" sz="36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126365" y="205105"/>
            <a:ext cx="12065635" cy="23069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犹有大夫之相乱家，诸侯之相攻国者乎？视人家若其家，谁乱？视人国若其国，谁攻？故大夫之相乱家，诸侯之相攻国者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亡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有。</a:t>
            </a: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若使天下兼相爱，国与国不相攻，家与家不相乱，盗贼无有，君臣父子皆能孝慈，若此则天下治。</a:t>
            </a:r>
            <a:endParaRPr lang="zh-CN" altLang="en-US" sz="36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0" y="2745740"/>
            <a:ext cx="12065635" cy="39693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译文：还有大夫相互侵扰家族，诸侯相互攻伐封国吗？看待别人的家族就象自己的家族，谁会侵犯？看待别人的封国就象自己的封国，谁会攻伐？所以大夫相互侵扰家族，诸侯相互攻伐封国，都没有了。假若天下的人都相亲相爱，国家与国家不相互攻伐，家族与家族不相互侵扰，盗贼没有了，君臣父子间都能孝敬慈爱，象这样，天下也就治理了。</a:t>
            </a:r>
            <a:endParaRPr lang="zh-CN" altLang="en-US" sz="3600">
              <a:solidFill>
                <a:schemeClr val="bg2">
                  <a:lumMod val="1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218565"/>
            <a:ext cx="11017885" cy="188785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b="1" smtClean="0">
                <a:latin typeface="微软雅黑" charset="-122"/>
                <a:ea typeface="微软雅黑"/>
                <a:cs typeface="微软雅黑" charset="-122"/>
              </a:rPr>
              <a:t>问题探究：</a:t>
            </a:r>
            <a:endParaRPr lang="en-US" altLang="zh-CN" sz="3600" b="1" smtClean="0">
              <a:latin typeface="微软雅黑" charset="-122"/>
              <a:ea typeface="微软雅黑"/>
              <a:cs typeface="微软雅黑" charset="-122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en-US" altLang="zh-CN" sz="3600" smtClean="0">
                <a:latin typeface="微软雅黑" charset="-122"/>
                <a:ea typeface="微软雅黑"/>
                <a:cs typeface="微软雅黑" charset="-122"/>
              </a:rPr>
              <a:t>         </a:t>
            </a:r>
            <a:r>
              <a:rPr lang="zh-CN" altLang="zh-CN" sz="3600" smtClean="0">
                <a:latin typeface="微软雅黑" charset="-122"/>
                <a:ea typeface="微软雅黑"/>
                <a:cs typeface="微软雅黑" charset="-122"/>
              </a:rPr>
              <a:t>本段的中心观点是什么？运用了哪些论证方法？</a:t>
            </a:r>
            <a:endParaRPr sz="3600" b="1">
              <a:solidFill>
                <a:schemeClr val="tx1"/>
              </a:solidFill>
              <a:latin typeface="微软雅黑" charset="-122"/>
              <a:ea typeface="微软雅黑"/>
              <a:cs typeface="微软雅黑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94995" y="3229762"/>
            <a:ext cx="110178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中心观点：</a:t>
            </a:r>
            <a:r>
              <a:rPr lang="zh-CN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若使天下兼相爱，则天下治。</a:t>
            </a:r>
            <a:endParaRPr 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5518" y="3880701"/>
            <a:ext cx="10662406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运用假设、铺排、反问的句式，正面论证了“天下兼相爱”，“ 则天下治”的观点。</a:t>
            </a:r>
            <a:endParaRPr lang="zh-CN" altLang="zh-CN" sz="28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zh-CN" sz="28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采用铺排的手法，连用“犹有”“谁”引起的反问句，以反诘的语气坚定而鲜明地阐述了唯有“兼爱”才可止乱致治的观点。</a:t>
            </a:r>
            <a:endParaRPr lang="zh-CN" altLang="zh-CN" sz="2800" b="1" smtClean="0"/>
          </a:p>
          <a:p>
            <a:r>
              <a:rPr lang="zh-CN" altLang="en-US" sz="240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　　</a:t>
            </a:r>
            <a:endParaRPr lang="zh-CN" altLang="en-US" sz="240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7960" y="0"/>
            <a:ext cx="5598795" cy="795655"/>
            <a:chOff x="7527" y="6878"/>
            <a:chExt cx="4563" cy="1253"/>
          </a:xfrm>
        </p:grpSpPr>
        <p:grpSp>
          <p:nvGrpSpPr>
            <p:cNvPr id="10" name="组合 9"/>
            <p:cNvGrpSpPr/>
            <p:nvPr>
              <p:custDataLst>
                <p:tags r:id="rId2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11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研读第三段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0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9636492" y="2074227"/>
            <a:ext cx="923290" cy="2709545"/>
          </a:xfrm>
          <a:prstGeom prst="rect">
            <a:avLst/>
          </a:prstGeom>
          <a:noFill/>
        </p:spPr>
        <p:txBody>
          <a:bodyPr vert="eaVert" wrap="square" rtlCol="0">
            <a:normAutofit/>
          </a:bodyPr>
          <a:lstStyle/>
          <a:p>
            <a:pPr algn="dist"/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  <a:cs typeface="+mn-ea"/>
                <a:sym typeface="+mn-lt"/>
              </a:rPr>
              <a:t>知人论世</a:t>
            </a:r>
            <a:endParaRPr lang="zh-CN" altLang="en-US" sz="48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 pitchFamily="34" charset="0"/>
              <a:ea typeface="隶书" panose="02010509060101010101" pitchFamily="49" charset="-122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1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0" y="3171825"/>
            <a:ext cx="12192635" cy="29718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6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译文：所以圣人既然是以治理天下为职业的人，怎么能不禁止相互仇恨而鼓励相爱呢？因此天下的人相亲相爱就会治理好，相互憎恶则会混乱。所以墨子说不可以不鼓励爱别人，道理就在此。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-635" y="660400"/>
            <a:ext cx="12193270" cy="147002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32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   4.</a:t>
            </a:r>
            <a:r>
              <a:rPr lang="zh-CN" altLang="en-US" sz="32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故圣人以治天下为事者，恶得不禁恶而劝爱。故天下兼相爱则治，交相恶则乱。故子墨子曰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不可以不劝爱人者，此也</a:t>
            </a:r>
            <a:r>
              <a:rPr lang="zh-CN" altLang="en-US" sz="3200">
                <a:solidFill>
                  <a:schemeClr val="bg2">
                    <a:lumMod val="1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32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4995" y="1218565"/>
            <a:ext cx="11017885" cy="1887855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r>
              <a:rPr lang="zh-CN" altLang="zh-CN" sz="3600" b="1" smtClean="0">
                <a:latin typeface="微软雅黑" charset="-122"/>
                <a:ea typeface="微软雅黑"/>
                <a:cs typeface="微软雅黑" charset="-122"/>
              </a:rPr>
              <a:t>问题探究：</a:t>
            </a:r>
            <a:endParaRPr lang="en-US" altLang="zh-CN" sz="3600" b="1" smtClean="0">
              <a:latin typeface="微软雅黑" charset="-122"/>
              <a:ea typeface="微软雅黑"/>
              <a:cs typeface="微软雅黑" charset="-122"/>
            </a:endParaRPr>
          </a:p>
          <a:p>
            <a:pPr marL="0" indent="0">
              <a:lnSpc>
                <a:spcPts val="4720"/>
              </a:lnSpc>
              <a:spcBef>
                <a:spcPct val="0"/>
              </a:spcBef>
              <a:buNone/>
            </a:pPr>
            <a:r>
              <a:rPr lang="en-US" altLang="zh-CN" sz="3600" smtClean="0">
                <a:latin typeface="微软雅黑" charset="-122"/>
                <a:ea typeface="微软雅黑"/>
                <a:cs typeface="微软雅黑" charset="-122"/>
              </a:rPr>
              <a:t>         </a:t>
            </a:r>
            <a:r>
              <a:rPr lang="zh-CN" altLang="zh-CN" sz="3600" smtClean="0">
                <a:latin typeface="微软雅黑" charset="-122"/>
                <a:ea typeface="微软雅黑"/>
                <a:cs typeface="微软雅黑" charset="-122"/>
              </a:rPr>
              <a:t>本文的结论是什么？</a:t>
            </a:r>
            <a:endParaRPr lang="zh-CN" altLang="zh-CN" sz="3600" smtClean="0">
              <a:latin typeface="微软雅黑" charset="-122"/>
              <a:ea typeface="微软雅黑"/>
              <a:cs typeface="微软雅黑" charset="-122"/>
            </a:endParaRPr>
          </a:p>
          <a:p>
            <a:pPr marL="0" indent="0" fontAlgn="auto">
              <a:lnSpc>
                <a:spcPts val="4720"/>
              </a:lnSpc>
              <a:spcBef>
                <a:spcPct val="0"/>
              </a:spcBef>
              <a:buNone/>
            </a:pPr>
            <a:endParaRPr sz="3600" b="1">
              <a:solidFill>
                <a:schemeClr val="tx1"/>
              </a:solidFill>
              <a:latin typeface="微软雅黑" charset="-122"/>
              <a:ea typeface="微软雅黑"/>
              <a:cs typeface="微软雅黑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4208" y="3804064"/>
            <a:ext cx="110178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 fontAlgn="auto"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结论为：</a:t>
            </a:r>
            <a:r>
              <a:rPr lang="zh-CN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故天下兼相爱则治，交相恶则乱。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304800" fontAlgn="auto"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即</a:t>
            </a:r>
            <a:r>
              <a:rPr lang="zh-CN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统治者要鼓励人与人相亲相爱。</a:t>
            </a:r>
            <a:endParaRPr 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7960" y="0"/>
            <a:ext cx="5598795" cy="795655"/>
            <a:chOff x="7527" y="6878"/>
            <a:chExt cx="4563" cy="1253"/>
          </a:xfrm>
        </p:grpSpPr>
        <p:grpSp>
          <p:nvGrpSpPr>
            <p:cNvPr id="10" name="组合 9"/>
            <p:cNvGrpSpPr/>
            <p:nvPr>
              <p:custDataLst>
                <p:tags r:id="rId2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11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3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研读第四段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457835" y="1703705"/>
            <a:ext cx="11403965" cy="366776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  <p:txBody>
          <a:bodyPr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3200" spc="150">
                <a:solidFill>
                  <a:schemeClr val="bg1"/>
                </a:solidFill>
                <a:latin typeface="微软雅黑" charset="-122"/>
                <a:ea typeface="微软雅黑"/>
                <a:cs typeface="微软雅黑" charset="-122"/>
              </a:rPr>
              <a:t>起——第一段：治天下者必知乱的根源</a:t>
            </a:r>
            <a:endParaRPr lang="zh-CN" altLang="en-US" sz="3200" spc="150">
              <a:solidFill>
                <a:schemeClr val="bg1"/>
              </a:solidFill>
              <a:latin typeface="微软雅黑" charset="-122"/>
              <a:ea typeface="微软雅黑"/>
              <a:cs typeface="微软雅黑" charset="-122"/>
            </a:endParaRP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3200" spc="150">
                <a:solidFill>
                  <a:schemeClr val="bg1"/>
                </a:solidFill>
                <a:latin typeface="微软雅黑" charset="-122"/>
                <a:ea typeface="微软雅黑"/>
                <a:cs typeface="微软雅黑" charset="-122"/>
              </a:rPr>
              <a:t>承一一第二段：乱何自起？起不相爱</a:t>
            </a:r>
            <a:endParaRPr lang="zh-CN" altLang="en-US" sz="3200" spc="150">
              <a:solidFill>
                <a:schemeClr val="bg1"/>
              </a:solidFill>
              <a:latin typeface="微软雅黑" charset="-122"/>
              <a:ea typeface="微软雅黑"/>
              <a:cs typeface="微软雅黑" charset="-122"/>
            </a:endParaRP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3200" spc="150">
                <a:solidFill>
                  <a:schemeClr val="bg1"/>
                </a:solidFill>
                <a:latin typeface="微软雅黑" charset="-122"/>
                <a:ea typeface="微软雅黑"/>
                <a:cs typeface="微软雅黑" charset="-122"/>
              </a:rPr>
              <a:t>转——第三段：若使天下兼相爱</a:t>
            </a:r>
            <a:endParaRPr lang="zh-CN" altLang="en-US" sz="3200" spc="150">
              <a:solidFill>
                <a:schemeClr val="bg1"/>
              </a:solidFill>
              <a:latin typeface="微软雅黑" charset="-122"/>
              <a:ea typeface="微软雅黑"/>
              <a:cs typeface="微软雅黑" charset="-122"/>
            </a:endParaRPr>
          </a:p>
          <a:p>
            <a:pPr marL="285750" indent="-285750">
              <a:lnSpc>
                <a:spcPct val="190000"/>
              </a:lnSpc>
              <a:spcAft>
                <a:spcPts val="400"/>
              </a:spcAft>
              <a:buClr>
                <a:schemeClr val="accent1"/>
              </a:buClr>
              <a:buFont typeface="Wingdings" panose="05000000000000000000" pitchFamily="2" charset="2"/>
              <a:buChar char="u"/>
            </a:pPr>
            <a:r>
              <a:rPr lang="zh-CN" altLang="en-US" sz="3200" spc="150">
                <a:solidFill>
                  <a:schemeClr val="bg1"/>
                </a:solidFill>
                <a:latin typeface="微软雅黑" charset="-122"/>
                <a:ea typeface="微软雅黑"/>
                <a:cs typeface="微软雅黑" charset="-122"/>
              </a:rPr>
              <a:t>合一一第四段：故天下兼相爱则治，交相恶则乱</a:t>
            </a:r>
            <a:endParaRPr lang="zh-CN" altLang="en-US" sz="3200" spc="150">
              <a:solidFill>
                <a:schemeClr val="bg1"/>
              </a:solidFill>
              <a:latin typeface="微软雅黑" charset="-122"/>
              <a:ea typeface="微软雅黑"/>
              <a:cs typeface="微软雅黑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57835" y="513715"/>
            <a:ext cx="11042650" cy="759460"/>
            <a:chOff x="7527" y="6878"/>
            <a:chExt cx="4563" cy="1253"/>
          </a:xfrm>
        </p:grpSpPr>
        <p:grpSp>
          <p:nvGrpSpPr>
            <p:cNvPr id="13" name="组合 12"/>
            <p:cNvGrpSpPr/>
            <p:nvPr>
              <p:custDataLst>
                <p:tags r:id="rId5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14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6" name="TextBox 7"/>
            <p:cNvSpPr txBox="1"/>
            <p:nvPr/>
          </p:nvSpPr>
          <p:spPr>
            <a:xfrm>
              <a:off x="7643" y="6878"/>
              <a:ext cx="3690" cy="1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疏通段意，梳理文意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cxnSp>
        <p:nvCxnSpPr>
          <p:cNvPr id="17" name="直接箭头连接符 16"/>
          <p:cNvCxnSpPr/>
          <p:nvPr/>
        </p:nvCxnSpPr>
        <p:spPr>
          <a:xfrm flipV="1">
            <a:off x="8348980" y="2191385"/>
            <a:ext cx="1436370" cy="1778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8142605" y="1703705"/>
            <a:ext cx="1849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比喻论证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68510" y="1970405"/>
            <a:ext cx="23361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</a:rPr>
              <a:t>医生治疗病人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36865" y="2398395"/>
            <a:ext cx="3797300" cy="47815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>
                <a:solidFill>
                  <a:schemeClr val="bg1"/>
                </a:solidFill>
              </a:rPr>
              <a:t>父子、兄弟、君臣为例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36865" y="2878455"/>
            <a:ext cx="3797300" cy="47815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>
                <a:solidFill>
                  <a:schemeClr val="bg1"/>
                </a:solidFill>
              </a:rPr>
              <a:t>以“盗贼”为例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36865" y="3315970"/>
            <a:ext cx="3797300" cy="478155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>
                <a:solidFill>
                  <a:schemeClr val="bg1"/>
                </a:solidFill>
              </a:rPr>
              <a:t>以“大夫、诸侯”为例</a:t>
            </a:r>
            <a:endParaRPr lang="zh-CN" altLang="en-US" sz="2800">
              <a:solidFill>
                <a:schemeClr val="bg1"/>
              </a:solidFill>
            </a:endParaRPr>
          </a:p>
        </p:txBody>
      </p:sp>
      <p:sp>
        <p:nvSpPr>
          <p:cNvPr id="20" name="双大括号 19"/>
          <p:cNvSpPr/>
          <p:nvPr/>
        </p:nvSpPr>
        <p:spPr>
          <a:xfrm>
            <a:off x="7793355" y="2492375"/>
            <a:ext cx="3940810" cy="1259205"/>
          </a:xfrm>
          <a:prstGeom prst="bracePair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46555" y="767715"/>
            <a:ext cx="3329305" cy="741045"/>
          </a:xfrm>
        </p:spPr>
        <p:txBody>
          <a:bodyPr/>
          <a:lstStyle/>
          <a:p>
            <a:pPr algn="ctr"/>
            <a:r>
              <a:rPr lang="zh-CN" altLang="en-US" sz="5400">
                <a:solidFill>
                  <a:srgbClr val="C00000"/>
                </a:solidFill>
              </a:rPr>
              <a:t>主旨归纳</a:t>
            </a:r>
            <a:endParaRPr lang="zh-CN" altLang="en-US" sz="5400">
              <a:solidFill>
                <a:srgbClr val="C00000"/>
              </a:solidFill>
            </a:endParaRPr>
          </a:p>
        </p:txBody>
      </p:sp>
      <p:pic>
        <p:nvPicPr>
          <p:cNvPr id="5" name="图片占位符 4" descr="墨子5"/>
          <p:cNvPicPr>
            <a:picLocks noChangeAspect="1"/>
          </p:cNvPicPr>
          <p:nvPr>
            <p:ph type="pic" idx="1"/>
          </p:nvPr>
        </p:nvPicPr>
        <p:blipFill>
          <a:blip r:embed="rId2"/>
          <a:stretch>
            <a:fillRect/>
          </a:stretch>
        </p:blipFill>
        <p:spPr>
          <a:xfrm>
            <a:off x="570865" y="1986915"/>
            <a:ext cx="5480685" cy="3097530"/>
          </a:xfrm>
          <a:prstGeom prst="rect">
            <a:avLst/>
          </a:prstGeo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21095" y="1156335"/>
            <a:ext cx="5659755" cy="4758690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altLang="zh-CN" sz="4000"/>
              <a:t>       </a:t>
            </a:r>
            <a:r>
              <a:rPr lang="zh-CN" altLang="en-US" sz="4000"/>
              <a:t>本文认为“乱”起于人们的“不相爱”，人们损人害人以求自爱自利。墨子倡导“兼相爱，交相利”，从而实现“天下治”的政治蓝图。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9636492" y="2074227"/>
            <a:ext cx="923290" cy="2709545"/>
          </a:xfrm>
          <a:prstGeom prst="rect">
            <a:avLst/>
          </a:prstGeom>
          <a:noFill/>
        </p:spPr>
        <p:txBody>
          <a:bodyPr vert="eaVert" wrap="square" rtlCol="0">
            <a:normAutofit/>
          </a:bodyPr>
          <a:lstStyle/>
          <a:p>
            <a:pPr algn="dist"/>
            <a:r>
              <a:rPr lang="zh-CN" altLang="en-US" sz="48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 pitchFamily="34" charset="0"/>
                <a:ea typeface="隶书" panose="02010509060101010101" pitchFamily="49" charset="-122"/>
                <a:cs typeface="+mn-ea"/>
                <a:sym typeface="+mn-lt"/>
              </a:rPr>
              <a:t>重难拓展</a:t>
            </a:r>
            <a:endParaRPr lang="zh-CN" altLang="en-US" sz="4800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 pitchFamily="34" charset="0"/>
              <a:ea typeface="隶书" panose="02010509060101010101" pitchFamily="49" charset="-122"/>
              <a:cs typeface="+mn-ea"/>
              <a:sym typeface="+mn-lt"/>
            </a:endParaRP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p14:dur="1500">
        <p:random/>
      </p:transition>
    </mc:Choice>
    <mc:Fallback>
      <p:transition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7695" y="328295"/>
            <a:ext cx="10976610" cy="924560"/>
          </a:xfrm>
        </p:spPr>
        <p:txBody>
          <a:bodyPr>
            <a:noAutofit/>
          </a:bodyPr>
          <a:lstStyle/>
          <a:p>
            <a:r>
              <a:rPr lang="zh-CN" altLang="zh-CN" sz="5400"/>
              <a:t>品读墨子的论证说理结构</a:t>
            </a:r>
            <a:endParaRPr lang="zh-CN" altLang="zh-CN" sz="5400"/>
          </a:p>
        </p:txBody>
      </p:sp>
      <p:sp>
        <p:nvSpPr>
          <p:cNvPr id="3" name="内容占位符 2"/>
          <p:cNvSpPr/>
          <p:nvPr>
            <p:ph sz="quarter" idx="13"/>
          </p:nvPr>
        </p:nvSpPr>
        <p:spPr>
          <a:xfrm>
            <a:off x="0" y="1593850"/>
            <a:ext cx="12192000" cy="5130165"/>
          </a:xfrm>
          <a:solidFill>
            <a:schemeClr val="accent2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algn="just" fontAlgn="auto">
              <a:lnSpc>
                <a:spcPct val="120000"/>
              </a:lnSpc>
            </a:pPr>
            <a:r>
              <a:rPr lang="zh-CN" altLang="zh-CN" sz="3200" b="1" smtClean="0">
                <a:latin typeface="微软雅黑" charset="-122"/>
                <a:ea typeface="微软雅黑"/>
                <a:sym typeface="+mn-ea"/>
              </a:rPr>
              <a:t>文章开篇提出要治理好天下的混乱必须要知道混乱产生的源头，就像医生要知道病人的病根才能对症下药，把病治好一样。</a:t>
            </a:r>
            <a:endParaRPr lang="en-US" altLang="zh-CN" sz="3200" b="1" smtClean="0">
              <a:latin typeface="微软雅黑" charset="-122"/>
              <a:ea typeface="微软雅黑"/>
            </a:endParaRPr>
          </a:p>
          <a:p>
            <a:pPr algn="just" fontAlgn="auto">
              <a:lnSpc>
                <a:spcPct val="120000"/>
              </a:lnSpc>
            </a:pPr>
            <a:r>
              <a:rPr lang="zh-CN" altLang="zh-CN" sz="3200" b="1" smtClean="0">
                <a:latin typeface="微软雅黑" charset="-122"/>
                <a:ea typeface="微软雅黑"/>
                <a:sym typeface="+mn-ea"/>
              </a:rPr>
              <a:t>接着指出天下混乱产生的原因是人们不相爱。文章的论述从父子、兄弟、君臣之间的不相爱，到盗贼横行，再到大夫互相侵害、诸侯互相攻伐，分层论述乱“起不相爱”的观点。</a:t>
            </a:r>
            <a:endParaRPr lang="en-US" altLang="zh-CN" sz="3200" b="1" smtClean="0">
              <a:latin typeface="微软雅黑" charset="-122"/>
              <a:ea typeface="微软雅黑"/>
            </a:endParaRPr>
          </a:p>
          <a:p>
            <a:pPr algn="just" fontAlgn="auto">
              <a:lnSpc>
                <a:spcPct val="120000"/>
              </a:lnSpc>
            </a:pPr>
            <a:r>
              <a:rPr lang="zh-CN" altLang="zh-CN" sz="3200" b="1" smtClean="0">
                <a:latin typeface="微软雅黑" charset="-122"/>
                <a:ea typeface="微软雅黑"/>
                <a:sym typeface="+mn-ea"/>
              </a:rPr>
              <a:t>然后，在分析问题的基础上，提出解决问题的办法，即“使天下兼相爱”。</a:t>
            </a:r>
            <a:endParaRPr lang="en-US" altLang="zh-CN" sz="3200" b="1" smtClean="0">
              <a:latin typeface="微软雅黑" charset="-122"/>
              <a:ea typeface="微软雅黑"/>
            </a:endParaRPr>
          </a:p>
          <a:p>
            <a:pPr algn="just" fontAlgn="auto">
              <a:lnSpc>
                <a:spcPct val="120000"/>
              </a:lnSpc>
            </a:pPr>
            <a:r>
              <a:rPr lang="zh-CN" altLang="zh-CN" sz="3200" b="1" smtClean="0">
                <a:latin typeface="微软雅黑" charset="-122"/>
                <a:ea typeface="微软雅黑"/>
                <a:sym typeface="+mn-ea"/>
              </a:rPr>
              <a:t>最后归纳论点，肯定结论，总结全文。</a:t>
            </a:r>
            <a:endParaRPr lang="zh-CN" altLang="zh-CN" sz="3200" b="1" smtClean="0">
              <a:latin typeface="微软雅黑" charset="-122"/>
              <a:ea typeface="微软雅黑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65530" y="1014730"/>
            <a:ext cx="3418205" cy="932180"/>
          </a:xfrm>
        </p:spPr>
        <p:txBody>
          <a:bodyPr>
            <a:normAutofit fontScale="90000"/>
          </a:bodyPr>
          <a:lstStyle/>
          <a:p>
            <a:r>
              <a:rPr lang="zh-CN" altLang="zh-CN"/>
              <a:t>白马非马</a:t>
            </a:r>
            <a:endParaRPr lang="zh-CN" altLang="zh-CN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3863975" cy="1014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accent2">
                    <a:lumMod val="50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拓展探究</a:t>
            </a:r>
            <a:endParaRPr lang="zh-CN" altLang="en-US" sz="6000" b="1">
              <a:solidFill>
                <a:schemeClr val="accent2">
                  <a:lumMod val="50000"/>
                </a:schemeClr>
              </a:solidFill>
              <a:effectLst/>
              <a:latin typeface="华文楷体" panose="02010600040101010101" charset="-122"/>
              <a:ea typeface="华文楷体" panose="0201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920" y="1901190"/>
            <a:ext cx="5305425" cy="3648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18480" y="1312545"/>
            <a:ext cx="6445885" cy="50774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n-US" altLang="zh-CN" sz="3600"/>
              <a:t>       </a:t>
            </a:r>
            <a:r>
              <a:rPr lang="zh-CN" altLang="en-US" sz="3600"/>
              <a:t>百家争鸣时代，辩士倪说提出了一个著名论题——“白马非马”。所谓“白马非马”，即“马”是“马”，“白马”是“白马”，“白马”和“马”是两个不同的概念。“白马非马”的提出轰动一时，折服了当时许多名辩智士。但墨子以强大但逻辑打破了这个诡辩。</a:t>
            </a:r>
            <a:endParaRPr lang="zh-CN" altLang="en-US" sz="3600"/>
          </a:p>
        </p:txBody>
      </p:sp>
    </p:spTree>
    <p:custDataLst>
      <p:tags r:id="rId5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755" y="237490"/>
            <a:ext cx="11037570" cy="711200"/>
          </a:xfrm>
        </p:spPr>
        <p:txBody>
          <a:bodyPr/>
          <a:lstStyle/>
          <a:p>
            <a:r>
              <a:rPr lang="zh-CN" altLang="zh-CN" sz="3600"/>
              <a:t>阅读下文，分析墨子是如何进行论述的？</a:t>
            </a:r>
            <a:endParaRPr lang="zh-CN" altLang="zh-CN" sz="3600"/>
          </a:p>
        </p:txBody>
      </p:sp>
      <p:sp>
        <p:nvSpPr>
          <p:cNvPr id="2" name="内容占位符 1"/>
          <p:cNvSpPr/>
          <p:nvPr>
            <p:ph sz="quarter" idx="13"/>
          </p:nvPr>
        </p:nvSpPr>
        <p:spPr>
          <a:xfrm>
            <a:off x="363855" y="1663065"/>
            <a:ext cx="5878830" cy="4845685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en-US" altLang="zh-CN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</a:t>
            </a:r>
            <a:r>
              <a:rPr lang="zh-CN" altLang="en-US" sz="36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白马，马也，乘白马，乘马也。骊马，马也，乘骊马，乘马也。车，木也，乘车，非乘木也。船，木也，入船，非入木也。且读书，非读也。好读书，好书也。桃之实，桃也。棘之实，非棘也。</a:t>
            </a:r>
            <a:endParaRPr lang="zh-CN" altLang="en-US" sz="36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3195" y="1555115"/>
            <a:ext cx="5678805" cy="42506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random/>
  </p:transition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sz="quarter" idx="13"/>
          </p:nvPr>
        </p:nvSpPr>
        <p:spPr>
          <a:xfrm>
            <a:off x="186055" y="414020"/>
            <a:ext cx="11820525" cy="6245860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白马是马，所以骑白马，可以说是骑马。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骊马也是马，所以骑乘骊马，也可以说是骑马。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车，是木头做的，（但是我们）乘坐车（驾上），（我们）不能说是在乘坐木头。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船，也是木头做的，但是进入船（舱）,（我们也）不能说是进入了木头里。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去读书（‘将就着马马虎虎看看’或‘泛泛而览’），这种行为不能称之为读书。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喜爱读书，才是喜爱书籍的表现（此则两好均读为“hao”4声来看的）。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桃树的果实是桃子。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zh-CN" altLang="en-US" sz="3200">
                <a:latin typeface="楷体" charset="0"/>
                <a:ea typeface="楷体" charset="0"/>
                <a:cs typeface="楷体" charset="0"/>
              </a:rPr>
              <a:t>荆棘的果实却不是棘刺。</a:t>
            </a:r>
            <a:endParaRPr lang="zh-CN" altLang="en-US" sz="3200">
              <a:latin typeface="楷体" charset="0"/>
              <a:ea typeface="楷体" charset="0"/>
              <a:cs typeface="楷体" charset="0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4506595" y="1428750"/>
            <a:ext cx="7685405" cy="50774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/>
              <a:t>墨子先由“白马是马”推出“乘白马是乘马”；</a:t>
            </a:r>
            <a:endParaRPr lang="zh-CN" altLang="en-US" sz="3600"/>
          </a:p>
          <a:p>
            <a:pPr algn="just"/>
            <a:r>
              <a:rPr lang="zh-CN" altLang="en-US" sz="3600"/>
              <a:t>然后由“车，木也”不能推出“乘车是乘木”；</a:t>
            </a:r>
            <a:endParaRPr lang="zh-CN" altLang="en-US" sz="3600"/>
          </a:p>
          <a:p>
            <a:pPr algn="just"/>
            <a:r>
              <a:rPr lang="zh-CN" altLang="en-US" sz="3600"/>
              <a:t>接着，由“好读书”推出“好书”；最后由“桃之实”推出“桃”正确，由“棘之实”推出“棘”却是错的。从而推出“白马非马”论是荒谬错误的。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5151755" y="411480"/>
            <a:ext cx="26047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推理过程</a:t>
            </a:r>
            <a:endParaRPr lang="zh-CN" altLang="en-US" sz="4000"/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395730" y="824230"/>
            <a:ext cx="1604010" cy="882015"/>
          </a:xfrm>
        </p:spPr>
        <p:txBody>
          <a:bodyPr/>
          <a:lstStyle/>
          <a:p>
            <a:pPr algn="dist"/>
            <a:r>
              <a:rPr lang="zh-CN" altLang="zh-CN" sz="4400">
                <a:solidFill>
                  <a:srgbClr val="FF0000"/>
                </a:solidFill>
              </a:rPr>
              <a:t>墨子</a:t>
            </a:r>
            <a:endParaRPr lang="zh-CN" altLang="zh-CN" sz="4400">
              <a:solidFill>
                <a:srgbClr val="FF0000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  <p:custDataLst>
              <p:tags r:id="rId4"/>
            </p:custDataLst>
          </p:nvPr>
        </p:nvSpPr>
        <p:spPr>
          <a:xfrm>
            <a:off x="586740" y="2339975"/>
            <a:ext cx="3956685" cy="2852420"/>
          </a:xfrm>
        </p:spPr>
        <p:txBody>
          <a:bodyPr/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sz="4400"/>
              <a:t>太吵了，需要一个和平！</a:t>
            </a:r>
            <a:endParaRPr lang="zh-CN" altLang="en-US" sz="4400"/>
          </a:p>
        </p:txBody>
      </p:sp>
      <p:pic>
        <p:nvPicPr>
          <p:cNvPr id="3" name="内容占位符 2" descr="王者墨子"/>
          <p:cNvPicPr>
            <a:picLocks noChangeAspect="1"/>
          </p:cNvPicPr>
          <p:nvPr>
            <p:ph sz="quarter" idx="14"/>
          </p:nvPr>
        </p:nvPicPr>
        <p:blipFill>
          <a:blip r:embed="rId5"/>
          <a:stretch>
            <a:fillRect/>
          </a:stretch>
        </p:blipFill>
        <p:spPr>
          <a:xfrm>
            <a:off x="5152390" y="1327150"/>
            <a:ext cx="6608445" cy="420370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0" y="290830"/>
            <a:ext cx="787527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altLang="en-US" sz="5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深研潜思，探究“兼爱”</a:t>
            </a:r>
            <a:endParaRPr lang="zh-CN" altLang="en-US" sz="54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980" y="1746885"/>
            <a:ext cx="8585835" cy="427291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52645" y="130175"/>
            <a:ext cx="7422515" cy="976630"/>
          </a:xfrm>
          <a:solidFill>
            <a:schemeClr val="bg2">
              <a:lumMod val="75000"/>
            </a:schemeClr>
          </a:solidFill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zh-CN" altLang="en-US" sz="4000">
                <a:sym typeface="+mn-ea"/>
              </a:rPr>
              <a:t>墨家主张的</a:t>
            </a:r>
            <a:r>
              <a:rPr lang="zh-CN" altLang="en-US" sz="4000">
                <a:solidFill>
                  <a:srgbClr val="800000"/>
                </a:solidFill>
                <a:sym typeface="+mn-ea"/>
              </a:rPr>
              <a:t>兼爱是无差别的</a:t>
            </a:r>
            <a:r>
              <a:rPr lang="zh-CN" altLang="en-US" sz="4000">
                <a:sym typeface="+mn-ea"/>
              </a:rPr>
              <a:t>，</a:t>
            </a:r>
            <a:br>
              <a:rPr lang="zh-CN" altLang="en-US" sz="4000">
                <a:sym typeface="+mn-ea"/>
              </a:rPr>
            </a:br>
            <a:r>
              <a:rPr lang="zh-CN" altLang="en-US" sz="4000">
                <a:sym typeface="+mn-ea"/>
              </a:rPr>
              <a:t>而儒家主张的</a:t>
            </a:r>
            <a:r>
              <a:rPr lang="zh-CN" altLang="en-US" sz="4000">
                <a:solidFill>
                  <a:srgbClr val="800000"/>
                </a:solidFill>
                <a:sym typeface="+mn-ea"/>
              </a:rPr>
              <a:t>仁爱是有差别的</a:t>
            </a:r>
            <a:r>
              <a:rPr lang="zh-CN" altLang="en-US" sz="4000">
                <a:sym typeface="+mn-ea"/>
              </a:rPr>
              <a:t>。</a:t>
            </a:r>
            <a:endParaRPr lang="zh-CN" altLang="en-US" sz="400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185420" y="1231265"/>
            <a:ext cx="6720840" cy="5367655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90000"/>
              </a:lnSpc>
              <a:buNone/>
            </a:pPr>
            <a:r>
              <a:rPr lang="en-US" altLang="zh-CN" sz="3200" b="1">
                <a:sym typeface="+mn-ea"/>
              </a:rPr>
              <a:t>      </a:t>
            </a:r>
            <a:r>
              <a:rPr lang="zh-CN" altLang="en-US" sz="3200" b="1">
                <a:sym typeface="+mn-ea"/>
              </a:rPr>
              <a:t>墨家认为，儒家对“礼”的看法是：陌生人踩了你的脚，陌生人要道歉；那么最贤能的王公大人们踩了你的脚呢？他们却没有必要道歉</a:t>
            </a:r>
            <a:r>
              <a:rPr lang="en-US" altLang="zh-CN" sz="3200" b="1">
                <a:latin typeface="宋体" panose="02010600030101010101" pitchFamily="2" charset="-122"/>
                <a:sym typeface="+mn-ea"/>
              </a:rPr>
              <a:t>——</a:t>
            </a:r>
            <a:r>
              <a:rPr lang="zh-CN" altLang="en-US" sz="3200" b="1">
                <a:sym typeface="+mn-ea"/>
              </a:rPr>
              <a:t>因为王公大人们比你贤能。（儒家主张礼不下士人）墨家对此予以揭露与批驳：王公大人们不是最贤能的人吗？他们凭什么不还礼呢？不讲礼难道还是贤能的人？那么儒家的“礼”也就是有阶级的礼，虚伪的礼、为统治阶级服务的礼了吧！</a:t>
            </a:r>
            <a:r>
              <a:rPr lang="en-US" altLang="zh-CN" sz="3200" b="1">
                <a:sym typeface="+mn-ea"/>
              </a:rPr>
              <a:t>  </a:t>
            </a:r>
            <a:endParaRPr lang="en-US" altLang="zh-CN" sz="3200" b="1"/>
          </a:p>
          <a:p>
            <a:pPr marL="0" indent="0" algn="just">
              <a:lnSpc>
                <a:spcPct val="90000"/>
              </a:lnSpc>
              <a:buNone/>
            </a:pPr>
            <a:endParaRPr lang="en-US" altLang="zh-CN" sz="3200" b="1"/>
          </a:p>
        </p:txBody>
      </p:sp>
      <p:sp>
        <p:nvSpPr>
          <p:cNvPr id="4" name="内容占位符 3"/>
          <p:cNvSpPr>
            <a:spLocks noGrp="1"/>
          </p:cNvSpPr>
          <p:nvPr>
            <p:ph sz="quarter" idx="14"/>
          </p:nvPr>
        </p:nvSpPr>
        <p:spPr>
          <a:xfrm>
            <a:off x="7159625" y="1680845"/>
            <a:ext cx="4915535" cy="3540125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en-US" altLang="zh-CN" sz="3200" b="1">
                <a:sym typeface="+mn-ea"/>
              </a:rPr>
              <a:t>      </a:t>
            </a:r>
            <a:r>
              <a:rPr lang="zh-CN" altLang="en-US" sz="3200" b="1">
                <a:sym typeface="+mn-ea"/>
              </a:rPr>
              <a:t>墨家认为大家都是地球上的人，应该互相爱护；爱别人和爱父母应当是同等的。而儒家认为我是中国人，我更爱中国人；我是无锡人，我更爱中国人中的无锡人。</a:t>
            </a:r>
            <a:endParaRPr lang="en-US" altLang="zh-CN" sz="3200" b="1"/>
          </a:p>
          <a:p>
            <a:pPr marL="0" indent="0" algn="just">
              <a:lnSpc>
                <a:spcPct val="100000"/>
              </a:lnSpc>
              <a:buNone/>
            </a:pPr>
            <a:endParaRPr lang="en-US" altLang="zh-CN" sz="3200" b="1"/>
          </a:p>
        </p:txBody>
      </p:sp>
      <p:sp>
        <p:nvSpPr>
          <p:cNvPr id="7" name="矩形 6"/>
          <p:cNvSpPr/>
          <p:nvPr/>
        </p:nvSpPr>
        <p:spPr>
          <a:xfrm>
            <a:off x="7243445" y="5400040"/>
            <a:ext cx="384556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zh-CN" altLang="en-US" sz="7200" b="1">
                <a:solidFill>
                  <a:schemeClr val="accent3"/>
                </a:solidFill>
                <a:effectLst/>
              </a:rPr>
              <a:t>同：爱人</a:t>
            </a:r>
            <a:endParaRPr lang="zh-CN" altLang="en-US" sz="7200" b="1">
              <a:solidFill>
                <a:schemeClr val="accent3"/>
              </a:soli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295910"/>
            <a:ext cx="4653280" cy="645160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/>
              <a:t>儒墨“爱”的异同点：</a:t>
            </a:r>
            <a:endParaRPr lang="zh-CN" altLang="en-US" sz="3600"/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2" grpId="0"/>
      <p:bldP spid="4" grpId="0" uiExpand="1" build="p" animBg="1"/>
      <p:bldP spid="3" grpId="0" uiExpand="1" build="p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7355" y="980440"/>
            <a:ext cx="11764645" cy="78994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墨子“兼爱”思想对当今社会有何意义？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28625" y="2092960"/>
            <a:ext cx="11335385" cy="3930650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/>
              <a:t>       </a:t>
            </a:r>
            <a:r>
              <a:rPr lang="zh-CN" altLang="en-US" sz="3200"/>
              <a:t>墨子认为，兼爱互利是为治之道，“兼相爱”并不否定自爱，而是把自爱与相爱结合起来，力求使自利与互利两不偏废，在这种爱意融融的相互义务性关系中，天下才能实现和谐、富足。墨子的这种兼爱思想是一种达致和谐的崇高理想，至今仍有其不可抹杀的思想内涵和现实意义，特别是对当今中国构建和谐社会具有重要的启迪意义。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8750" y="980440"/>
            <a:ext cx="12033250" cy="78994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墨家“兼爱”思想不被后世人君看重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1060" y="2103755"/>
            <a:ext cx="10224770" cy="2651125"/>
          </a:xfrm>
          <a:prstGeom prst="rect">
            <a:avLst/>
          </a:prstGeom>
          <a:solidFill>
            <a:schemeClr val="tx2">
              <a:lumMod val="90000"/>
            </a:schemeClr>
          </a:solidFill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/>
              <a:t>       </a:t>
            </a:r>
            <a:r>
              <a:rPr lang="zh-CN" altLang="en-US" sz="3200"/>
              <a:t>墨家思想在行动落实上有其巨大的困难性。其兼爱、非攻的主张立意虽极良善，但墨子摩顶放踵、自苦极矣、亏己利人的精神却难使人人皆能躬自奉行，因此具有不近人情、强人所难的意味。</a:t>
            </a:r>
            <a:endParaRPr lang="zh-CN" altLang="en-US" sz="3200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493500" y="12204700"/>
            <a:ext cx="3048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61925" y="1190625"/>
            <a:ext cx="7823835" cy="5403215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墨子，约公元前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468-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376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年，名翟，春秋战国之际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思想家、教育家、学者，墨家学派的创始人。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墨子在科技方面颇有成就，常被誉为“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科圣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”。他的军事技术高于其他诸子，在春秋战国时期他和孔子两人被并称为“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显学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”大师，成为天下人学习的榜样。他一生都在为扶危济困的事业而奔忙。他的</a:t>
            </a:r>
            <a:r>
              <a:rPr lang="zh-CN" altLang="en-US" sz="36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思想核心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6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兼爱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内容占位符 4" descr="墨子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27390" y="1616710"/>
            <a:ext cx="3864610" cy="413131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090295" y="394970"/>
            <a:ext cx="10704830" cy="795655"/>
            <a:chOff x="7527" y="6878"/>
            <a:chExt cx="4563" cy="1253"/>
          </a:xfrm>
        </p:grpSpPr>
        <p:grpSp>
          <p:nvGrpSpPr>
            <p:cNvPr id="9" name="组合 8"/>
            <p:cNvGrpSpPr/>
            <p:nvPr>
              <p:custDataLst>
                <p:tags r:id="rId3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8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1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走进墨子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25" y="1860550"/>
            <a:ext cx="10690225" cy="4053205"/>
          </a:xfrm>
        </p:spPr>
        <p:txBody>
          <a:bodyPr>
            <a:norm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4400"/>
              <a:t>显学</a:t>
            </a:r>
            <a:br>
              <a:rPr lang="zh-CN" altLang="en-US" sz="4400"/>
            </a:br>
            <a:r>
              <a:rPr lang="zh-CN" altLang="en-US" sz="3200">
                <a:latin typeface="楷体" charset="0"/>
                <a:ea typeface="楷体" charset="0"/>
              </a:rPr>
              <a:t>通常是指与现实联系密切、引起社会广泛关注的学问。</a:t>
            </a:r>
            <a:br>
              <a:rPr lang="zh-CN" altLang="en-US">
                <a:latin typeface="楷体" charset="0"/>
                <a:ea typeface="楷体" charset="0"/>
              </a:rPr>
            </a:br>
            <a:r>
              <a:rPr lang="zh-CN" altLang="en-US" sz="4400"/>
              <a:t>隐学</a:t>
            </a:r>
            <a:br>
              <a:rPr lang="zh-CN" altLang="en-US" sz="4400"/>
            </a:br>
            <a:r>
              <a:rPr lang="zh-CN" altLang="en-US" sz="3200">
                <a:latin typeface="楷体" charset="0"/>
                <a:ea typeface="楷体" charset="0"/>
              </a:rPr>
              <a:t>通常是指离现实较远、不那么为世人瞩目的学问。</a:t>
            </a:r>
            <a:endParaRPr lang="zh-CN" altLang="en-US" sz="3200">
              <a:latin typeface="楷体" charset="0"/>
              <a:ea typeface="楷体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/>
        </p:nvSpPr>
        <p:spPr>
          <a:xfrm>
            <a:off x="155575" y="1111250"/>
            <a:ext cx="7747635" cy="5262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墨子生活在春秋战国之交、社会大变革时期，这时奴隶制度已经开始崩溃，封建制度正在逐步建立，礼崩乐坏、王权衰败、生灵涂炭，社会的动荡给人民带来极大的苦恼。</a:t>
            </a:r>
            <a:endParaRPr lang="en-US" altLang="zh-CN" sz="2800" b="1" smtClean="0">
              <a:solidFill>
                <a:schemeClr val="tx1">
                  <a:lumMod val="50000"/>
                </a:schemeClr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 b="1" smtClean="0">
                <a:solidFill>
                  <a:schemeClr val="tx1">
                    <a:lumMod val="50000"/>
                  </a:schemeClr>
                </a:solidFill>
              </a:rPr>
              <a:t>       </a:t>
            </a:r>
            <a:r>
              <a:rPr lang="zh-CN" altLang="zh-CN" sz="2800" b="1" smtClean="0">
                <a:solidFill>
                  <a:schemeClr val="tx1">
                    <a:lumMod val="50000"/>
                  </a:schemeClr>
                </a:solidFill>
              </a:rPr>
              <a:t>墨子有极强的忧患意识、入世风骨及救世精神，积极寻找着救世的药方，他站在平民立场上为维护民众与弱小国家的生存，提出了“兼爱”、“非攻”等主张。</a:t>
            </a:r>
            <a:endParaRPr lang="zh-CN" altLang="zh-CN" sz="2800" b="1" smtClean="0">
              <a:solidFill>
                <a:schemeClr val="tx1">
                  <a:lumMod val="50000"/>
                </a:schemeClr>
              </a:solidFill>
              <a:latin typeface="微软雅黑" charset="-122"/>
              <a:ea typeface="微软雅黑"/>
            </a:endParaRPr>
          </a:p>
        </p:txBody>
      </p:sp>
      <p:sp>
        <p:nvSpPr>
          <p:cNvPr id="2" name="AutoShape 2" descr="http://img4.imgtn.bdimg.com/it/u=3768899429,651764554&amp;fm=214&amp;gp=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0" y="160020"/>
            <a:ext cx="10704830" cy="795655"/>
            <a:chOff x="7527" y="6878"/>
            <a:chExt cx="4563" cy="1253"/>
          </a:xfrm>
        </p:grpSpPr>
        <p:grpSp>
          <p:nvGrpSpPr>
            <p:cNvPr id="9" name="组合 8"/>
            <p:cNvGrpSpPr/>
            <p:nvPr>
              <p:custDataLst>
                <p:tags r:id="rId2"/>
              </p:custDataLst>
            </p:nvPr>
          </p:nvGrpSpPr>
          <p:grpSpPr>
            <a:xfrm>
              <a:off x="7527" y="6878"/>
              <a:ext cx="4563" cy="1253"/>
              <a:chOff x="3427770" y="1399334"/>
              <a:chExt cx="2568987" cy="568423"/>
            </a:xfrm>
            <a:solidFill>
              <a:srgbClr val="C00000"/>
            </a:solidFill>
          </p:grpSpPr>
          <p:sp>
            <p:nvSpPr>
              <p:cNvPr id="7" name="Freeform 148"/>
              <p:cNvSpPr/>
              <p:nvPr/>
            </p:nvSpPr>
            <p:spPr bwMode="auto">
              <a:xfrm>
                <a:off x="3427770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" name="Freeform 148"/>
              <p:cNvSpPr/>
              <p:nvPr/>
            </p:nvSpPr>
            <p:spPr bwMode="auto">
              <a:xfrm>
                <a:off x="4027293" y="1399334"/>
                <a:ext cx="1969464" cy="568423"/>
              </a:xfrm>
              <a:custGeom>
                <a:gdLst>
                  <a:gd name="T0" fmla="*/ 425 w 430"/>
                  <a:gd name="T1" fmla="*/ 45 h 96"/>
                  <a:gd name="T2" fmla="*/ 421 w 430"/>
                  <a:gd name="T3" fmla="*/ 42 h 96"/>
                  <a:gd name="T4" fmla="*/ 430 w 430"/>
                  <a:gd name="T5" fmla="*/ 37 h 96"/>
                  <a:gd name="T6" fmla="*/ 410 w 430"/>
                  <a:gd name="T7" fmla="*/ 35 h 96"/>
                  <a:gd name="T8" fmla="*/ 406 w 430"/>
                  <a:gd name="T9" fmla="*/ 30 h 96"/>
                  <a:gd name="T10" fmla="*/ 411 w 430"/>
                  <a:gd name="T11" fmla="*/ 24 h 96"/>
                  <a:gd name="T12" fmla="*/ 398 w 430"/>
                  <a:gd name="T13" fmla="*/ 23 h 96"/>
                  <a:gd name="T14" fmla="*/ 399 w 430"/>
                  <a:gd name="T15" fmla="*/ 21 h 96"/>
                  <a:gd name="T16" fmla="*/ 405 w 430"/>
                  <a:gd name="T17" fmla="*/ 17 h 96"/>
                  <a:gd name="T18" fmla="*/ 401 w 430"/>
                  <a:gd name="T19" fmla="*/ 15 h 96"/>
                  <a:gd name="T20" fmla="*/ 383 w 430"/>
                  <a:gd name="T21" fmla="*/ 13 h 96"/>
                  <a:gd name="T22" fmla="*/ 360 w 430"/>
                  <a:gd name="T23" fmla="*/ 9 h 96"/>
                  <a:gd name="T24" fmla="*/ 369 w 430"/>
                  <a:gd name="T25" fmla="*/ 5 h 96"/>
                  <a:gd name="T26" fmla="*/ 359 w 430"/>
                  <a:gd name="T27" fmla="*/ 4 h 96"/>
                  <a:gd name="T28" fmla="*/ 334 w 430"/>
                  <a:gd name="T29" fmla="*/ 3 h 96"/>
                  <a:gd name="T30" fmla="*/ 322 w 430"/>
                  <a:gd name="T31" fmla="*/ 2 h 96"/>
                  <a:gd name="T32" fmla="*/ 24 w 430"/>
                  <a:gd name="T33" fmla="*/ 6 h 96"/>
                  <a:gd name="T34" fmla="*/ 3 w 430"/>
                  <a:gd name="T35" fmla="*/ 16 h 96"/>
                  <a:gd name="T36" fmla="*/ 13 w 430"/>
                  <a:gd name="T37" fmla="*/ 22 h 96"/>
                  <a:gd name="T38" fmla="*/ 1 w 430"/>
                  <a:gd name="T39" fmla="*/ 38 h 96"/>
                  <a:gd name="T40" fmla="*/ 12 w 430"/>
                  <a:gd name="T41" fmla="*/ 45 h 96"/>
                  <a:gd name="T42" fmla="*/ 11 w 430"/>
                  <a:gd name="T43" fmla="*/ 51 h 96"/>
                  <a:gd name="T44" fmla="*/ 9 w 430"/>
                  <a:gd name="T45" fmla="*/ 55 h 96"/>
                  <a:gd name="T46" fmla="*/ 7 w 430"/>
                  <a:gd name="T47" fmla="*/ 63 h 96"/>
                  <a:gd name="T48" fmla="*/ 12 w 430"/>
                  <a:gd name="T49" fmla="*/ 70 h 96"/>
                  <a:gd name="T50" fmla="*/ 229 w 430"/>
                  <a:gd name="T51" fmla="*/ 94 h 96"/>
                  <a:gd name="T52" fmla="*/ 242 w 430"/>
                  <a:gd name="T53" fmla="*/ 94 h 96"/>
                  <a:gd name="T54" fmla="*/ 246 w 430"/>
                  <a:gd name="T55" fmla="*/ 94 h 96"/>
                  <a:gd name="T56" fmla="*/ 247 w 430"/>
                  <a:gd name="T57" fmla="*/ 93 h 96"/>
                  <a:gd name="T58" fmla="*/ 274 w 430"/>
                  <a:gd name="T59" fmla="*/ 91 h 96"/>
                  <a:gd name="T60" fmla="*/ 331 w 430"/>
                  <a:gd name="T61" fmla="*/ 85 h 96"/>
                  <a:gd name="T62" fmla="*/ 409 w 430"/>
                  <a:gd name="T63" fmla="*/ 65 h 96"/>
                  <a:gd name="T64" fmla="*/ 404 w 430"/>
                  <a:gd name="T65" fmla="*/ 62 h 96"/>
                  <a:gd name="T66" fmla="*/ 415 w 430"/>
                  <a:gd name="T67" fmla="*/ 58 h 96"/>
                  <a:gd name="T68" fmla="*/ 418 w 430"/>
                  <a:gd name="T69" fmla="*/ 55 h 96"/>
                  <a:gd name="T70" fmla="*/ 419 w 430"/>
                  <a:gd name="T71" fmla="*/ 53 h 96"/>
                  <a:gd name="T72" fmla="*/ 416 w 430"/>
                  <a:gd name="T73" fmla="*/ 50 h 96"/>
                  <a:gd name="T74" fmla="*/ 407 w 430"/>
                  <a:gd name="T75" fmla="*/ 48 h 9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30" h="96">
                    <a:moveTo>
                      <a:pt x="407" y="48"/>
                    </a:moveTo>
                    <a:cubicBezTo>
                      <a:pt x="415" y="49"/>
                      <a:pt x="419" y="46"/>
                      <a:pt x="425" y="45"/>
                    </a:cubicBezTo>
                    <a:cubicBezTo>
                      <a:pt x="410" y="45"/>
                      <a:pt x="410" y="45"/>
                      <a:pt x="410" y="45"/>
                    </a:cubicBezTo>
                    <a:cubicBezTo>
                      <a:pt x="413" y="43"/>
                      <a:pt x="417" y="43"/>
                      <a:pt x="421" y="42"/>
                    </a:cubicBezTo>
                    <a:cubicBezTo>
                      <a:pt x="420" y="41"/>
                      <a:pt x="420" y="41"/>
                      <a:pt x="420" y="41"/>
                    </a:cubicBezTo>
                    <a:cubicBezTo>
                      <a:pt x="422" y="39"/>
                      <a:pt x="426" y="37"/>
                      <a:pt x="430" y="37"/>
                    </a:cubicBezTo>
                    <a:cubicBezTo>
                      <a:pt x="427" y="37"/>
                      <a:pt x="427" y="37"/>
                      <a:pt x="427" y="37"/>
                    </a:cubicBezTo>
                    <a:cubicBezTo>
                      <a:pt x="421" y="37"/>
                      <a:pt x="411" y="38"/>
                      <a:pt x="410" y="35"/>
                    </a:cubicBezTo>
                    <a:cubicBezTo>
                      <a:pt x="414" y="33"/>
                      <a:pt x="416" y="32"/>
                      <a:pt x="420" y="31"/>
                    </a:cubicBezTo>
                    <a:cubicBezTo>
                      <a:pt x="406" y="30"/>
                      <a:pt x="406" y="30"/>
                      <a:pt x="406" y="30"/>
                    </a:cubicBezTo>
                    <a:cubicBezTo>
                      <a:pt x="407" y="28"/>
                      <a:pt x="413" y="29"/>
                      <a:pt x="414" y="27"/>
                    </a:cubicBezTo>
                    <a:cubicBezTo>
                      <a:pt x="405" y="27"/>
                      <a:pt x="420" y="25"/>
                      <a:pt x="411" y="24"/>
                    </a:cubicBezTo>
                    <a:cubicBezTo>
                      <a:pt x="416" y="23"/>
                      <a:pt x="416" y="23"/>
                      <a:pt x="416" y="23"/>
                    </a:cubicBezTo>
                    <a:cubicBezTo>
                      <a:pt x="398" y="23"/>
                      <a:pt x="398" y="23"/>
                      <a:pt x="398" y="23"/>
                    </a:cubicBezTo>
                    <a:cubicBezTo>
                      <a:pt x="401" y="22"/>
                      <a:pt x="406" y="22"/>
                      <a:pt x="410" y="21"/>
                    </a:cubicBezTo>
                    <a:cubicBezTo>
                      <a:pt x="399" y="21"/>
                      <a:pt x="399" y="21"/>
                      <a:pt x="399" y="21"/>
                    </a:cubicBezTo>
                    <a:cubicBezTo>
                      <a:pt x="399" y="21"/>
                      <a:pt x="400" y="20"/>
                      <a:pt x="400" y="20"/>
                    </a:cubicBezTo>
                    <a:cubicBezTo>
                      <a:pt x="399" y="18"/>
                      <a:pt x="407" y="20"/>
                      <a:pt x="405" y="17"/>
                    </a:cubicBezTo>
                    <a:cubicBezTo>
                      <a:pt x="401" y="17"/>
                      <a:pt x="401" y="17"/>
                      <a:pt x="401" y="17"/>
                    </a:cubicBezTo>
                    <a:cubicBezTo>
                      <a:pt x="398" y="17"/>
                      <a:pt x="400" y="15"/>
                      <a:pt x="401" y="15"/>
                    </a:cubicBezTo>
                    <a:cubicBezTo>
                      <a:pt x="398" y="13"/>
                      <a:pt x="391" y="15"/>
                      <a:pt x="389" y="13"/>
                    </a:cubicBezTo>
                    <a:cubicBezTo>
                      <a:pt x="383" y="13"/>
                      <a:pt x="383" y="13"/>
                      <a:pt x="383" y="13"/>
                    </a:cubicBezTo>
                    <a:cubicBezTo>
                      <a:pt x="376" y="10"/>
                      <a:pt x="366" y="13"/>
                      <a:pt x="358" y="10"/>
                    </a:cubicBezTo>
                    <a:cubicBezTo>
                      <a:pt x="359" y="10"/>
                      <a:pt x="359" y="9"/>
                      <a:pt x="360" y="9"/>
                    </a:cubicBezTo>
                    <a:cubicBezTo>
                      <a:pt x="358" y="9"/>
                      <a:pt x="356" y="9"/>
                      <a:pt x="355" y="9"/>
                    </a:cubicBezTo>
                    <a:cubicBezTo>
                      <a:pt x="359" y="7"/>
                      <a:pt x="367" y="8"/>
                      <a:pt x="369" y="5"/>
                    </a:cubicBezTo>
                    <a:cubicBezTo>
                      <a:pt x="366" y="3"/>
                      <a:pt x="362" y="6"/>
                      <a:pt x="358" y="4"/>
                    </a:cubicBezTo>
                    <a:cubicBezTo>
                      <a:pt x="359" y="4"/>
                      <a:pt x="359" y="4"/>
                      <a:pt x="359" y="4"/>
                    </a:cubicBezTo>
                    <a:cubicBezTo>
                      <a:pt x="333" y="4"/>
                      <a:pt x="333" y="4"/>
                      <a:pt x="333" y="4"/>
                    </a:cubicBezTo>
                    <a:cubicBezTo>
                      <a:pt x="334" y="3"/>
                      <a:pt x="334" y="3"/>
                      <a:pt x="334" y="3"/>
                    </a:cubicBezTo>
                    <a:cubicBezTo>
                      <a:pt x="330" y="2"/>
                      <a:pt x="326" y="5"/>
                      <a:pt x="322" y="3"/>
                    </a:cubicBezTo>
                    <a:cubicBezTo>
                      <a:pt x="322" y="2"/>
                      <a:pt x="322" y="2"/>
                      <a:pt x="322" y="2"/>
                    </a:cubicBezTo>
                    <a:cubicBezTo>
                      <a:pt x="262" y="4"/>
                      <a:pt x="207" y="6"/>
                      <a:pt x="146" y="6"/>
                    </a:cubicBezTo>
                    <a:cubicBezTo>
                      <a:pt x="106" y="11"/>
                      <a:pt x="65" y="0"/>
                      <a:pt x="24" y="6"/>
                    </a:cubicBezTo>
                    <a:cubicBezTo>
                      <a:pt x="18" y="8"/>
                      <a:pt x="5" y="9"/>
                      <a:pt x="10" y="14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6" y="17"/>
                      <a:pt x="9" y="21"/>
                      <a:pt x="13" y="22"/>
                    </a:cubicBezTo>
                    <a:cubicBezTo>
                      <a:pt x="7" y="24"/>
                      <a:pt x="7" y="28"/>
                      <a:pt x="3" y="30"/>
                    </a:cubicBezTo>
                    <a:cubicBezTo>
                      <a:pt x="0" y="33"/>
                      <a:pt x="6" y="36"/>
                      <a:pt x="1" y="38"/>
                    </a:cubicBezTo>
                    <a:cubicBezTo>
                      <a:pt x="3" y="38"/>
                      <a:pt x="3" y="39"/>
                      <a:pt x="4" y="39"/>
                    </a:cubicBezTo>
                    <a:cubicBezTo>
                      <a:pt x="4" y="42"/>
                      <a:pt x="8" y="44"/>
                      <a:pt x="12" y="45"/>
                    </a:cubicBezTo>
                    <a:cubicBezTo>
                      <a:pt x="10" y="46"/>
                      <a:pt x="10" y="47"/>
                      <a:pt x="10" y="48"/>
                    </a:cubicBezTo>
                    <a:cubicBezTo>
                      <a:pt x="16" y="49"/>
                      <a:pt x="8" y="50"/>
                      <a:pt x="11" y="51"/>
                    </a:cubicBezTo>
                    <a:cubicBezTo>
                      <a:pt x="7" y="51"/>
                      <a:pt x="11" y="54"/>
                      <a:pt x="6" y="54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8" y="59"/>
                      <a:pt x="7" y="61"/>
                      <a:pt x="7" y="63"/>
                    </a:cubicBezTo>
                    <a:cubicBezTo>
                      <a:pt x="7" y="65"/>
                      <a:pt x="11" y="66"/>
                      <a:pt x="14" y="67"/>
                    </a:cubicBezTo>
                    <a:cubicBezTo>
                      <a:pt x="15" y="68"/>
                      <a:pt x="13" y="69"/>
                      <a:pt x="12" y="70"/>
                    </a:cubicBezTo>
                    <a:cubicBezTo>
                      <a:pt x="13" y="74"/>
                      <a:pt x="17" y="78"/>
                      <a:pt x="26" y="81"/>
                    </a:cubicBezTo>
                    <a:cubicBezTo>
                      <a:pt x="85" y="95"/>
                      <a:pt x="158" y="96"/>
                      <a:pt x="229" y="94"/>
                    </a:cubicBezTo>
                    <a:cubicBezTo>
                      <a:pt x="228" y="95"/>
                      <a:pt x="227" y="95"/>
                      <a:pt x="226" y="95"/>
                    </a:cubicBezTo>
                    <a:cubicBezTo>
                      <a:pt x="232" y="95"/>
                      <a:pt x="236" y="93"/>
                      <a:pt x="242" y="94"/>
                    </a:cubicBezTo>
                    <a:cubicBezTo>
                      <a:pt x="239" y="95"/>
                      <a:pt x="239" y="95"/>
                      <a:pt x="239" y="95"/>
                    </a:cubicBezTo>
                    <a:cubicBezTo>
                      <a:pt x="242" y="95"/>
                      <a:pt x="244" y="95"/>
                      <a:pt x="246" y="94"/>
                    </a:cubicBezTo>
                    <a:cubicBezTo>
                      <a:pt x="245" y="94"/>
                      <a:pt x="245" y="94"/>
                      <a:pt x="245" y="94"/>
                    </a:cubicBezTo>
                    <a:cubicBezTo>
                      <a:pt x="247" y="93"/>
                      <a:pt x="247" y="93"/>
                      <a:pt x="247" y="93"/>
                    </a:cubicBezTo>
                    <a:cubicBezTo>
                      <a:pt x="249" y="93"/>
                      <a:pt x="251" y="93"/>
                      <a:pt x="253" y="93"/>
                    </a:cubicBezTo>
                    <a:cubicBezTo>
                      <a:pt x="257" y="92"/>
                      <a:pt x="268" y="92"/>
                      <a:pt x="274" y="91"/>
                    </a:cubicBezTo>
                    <a:cubicBezTo>
                      <a:pt x="276" y="92"/>
                      <a:pt x="279" y="92"/>
                      <a:pt x="281" y="91"/>
                    </a:cubicBezTo>
                    <a:cubicBezTo>
                      <a:pt x="299" y="90"/>
                      <a:pt x="315" y="88"/>
                      <a:pt x="331" y="85"/>
                    </a:cubicBezTo>
                    <a:cubicBezTo>
                      <a:pt x="334" y="83"/>
                      <a:pt x="342" y="85"/>
                      <a:pt x="344" y="81"/>
                    </a:cubicBezTo>
                    <a:cubicBezTo>
                      <a:pt x="368" y="79"/>
                      <a:pt x="387" y="70"/>
                      <a:pt x="409" y="65"/>
                    </a:cubicBezTo>
                    <a:cubicBezTo>
                      <a:pt x="398" y="64"/>
                      <a:pt x="398" y="64"/>
                      <a:pt x="398" y="64"/>
                    </a:cubicBezTo>
                    <a:cubicBezTo>
                      <a:pt x="400" y="63"/>
                      <a:pt x="402" y="62"/>
                      <a:pt x="404" y="62"/>
                    </a:cubicBezTo>
                    <a:cubicBezTo>
                      <a:pt x="402" y="61"/>
                      <a:pt x="402" y="61"/>
                      <a:pt x="402" y="61"/>
                    </a:cubicBezTo>
                    <a:cubicBezTo>
                      <a:pt x="415" y="58"/>
                      <a:pt x="415" y="58"/>
                      <a:pt x="415" y="58"/>
                    </a:cubicBezTo>
                    <a:cubicBezTo>
                      <a:pt x="414" y="58"/>
                      <a:pt x="412" y="58"/>
                      <a:pt x="411" y="57"/>
                    </a:cubicBezTo>
                    <a:cubicBezTo>
                      <a:pt x="418" y="55"/>
                      <a:pt x="418" y="55"/>
                      <a:pt x="418" y="55"/>
                    </a:cubicBezTo>
                    <a:cubicBezTo>
                      <a:pt x="417" y="55"/>
                      <a:pt x="416" y="56"/>
                      <a:pt x="415" y="55"/>
                    </a:cubicBezTo>
                    <a:cubicBezTo>
                      <a:pt x="419" y="53"/>
                      <a:pt x="419" y="53"/>
                      <a:pt x="419" y="53"/>
                    </a:cubicBezTo>
                    <a:cubicBezTo>
                      <a:pt x="414" y="53"/>
                      <a:pt x="409" y="55"/>
                      <a:pt x="405" y="53"/>
                    </a:cubicBezTo>
                    <a:cubicBezTo>
                      <a:pt x="407" y="51"/>
                      <a:pt x="413" y="52"/>
                      <a:pt x="416" y="50"/>
                    </a:cubicBezTo>
                    <a:cubicBezTo>
                      <a:pt x="404" y="50"/>
                      <a:pt x="404" y="50"/>
                      <a:pt x="404" y="50"/>
                    </a:cubicBezTo>
                    <a:cubicBezTo>
                      <a:pt x="404" y="49"/>
                      <a:pt x="406" y="49"/>
                      <a:pt x="407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TextBox 7"/>
            <p:cNvSpPr txBox="1"/>
            <p:nvPr/>
          </p:nvSpPr>
          <p:spPr>
            <a:xfrm>
              <a:off x="7912" y="6878"/>
              <a:ext cx="3421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时代背景</a:t>
              </a:r>
              <a:endParaRPr lang="zh-CN" altLang="en-US" sz="4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</p:grpSp>
      <p:pic>
        <p:nvPicPr>
          <p:cNvPr id="4" name="图片 3" descr="墨子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6740" y="1179195"/>
            <a:ext cx="3601085" cy="512635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Rectangle 3"/>
          <p:cNvSpPr>
            <a:spLocks noGrp="1"/>
          </p:cNvSpPr>
          <p:nvPr>
            <p:ph idx="1"/>
          </p:nvPr>
        </p:nvSpPr>
        <p:spPr>
          <a:xfrm>
            <a:off x="50800" y="591185"/>
            <a:ext cx="12141200" cy="5637530"/>
          </a:xfrm>
        </p:spPr>
        <p:txBody>
          <a:bodyPr vert="horz" wrap="square" lIns="121920" tIns="60960" rIns="121920" bIns="60960" anchor="t">
            <a:normAutofit fontScale="70000"/>
          </a:bodyPr>
          <a:lstStyle/>
          <a:p>
            <a:pPr eaLnBrk="1" hangingPunct="1"/>
            <a:r>
              <a:rPr lang="zh-CN" altLang="en-US" b="1"/>
              <a:t>         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他出身低微，“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上无君子之事，下无耕农之难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”，可能是一个接近手工业劳动者的读书人。因而养成了注重节俭、劳身苦志的作风，“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量腹而食，度身而衣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”，吃的是“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藜藿之羹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”，穿的是“短褐之衣”，足登“</a:t>
            </a:r>
            <a:r>
              <a:rPr lang="zh-CN" altLang="en-US" sz="53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跋跷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”。</a:t>
            </a:r>
            <a:r>
              <a:rPr lang="zh-CN" altLang="en-US" sz="5335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一生没有脱离生产劳动。他和他的弟子们始终过着勤劳俭朴的生活，立足现实，崇尚和平，以自苦利他为己任</a:t>
            </a:r>
            <a:r>
              <a:rPr lang="zh-CN" altLang="en-US" sz="5335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    </a:t>
            </a:r>
            <a:br>
              <a:rPr lang="zh-CN" altLang="en-US" b="1"/>
            </a:br>
            <a:endParaRPr lang="zh-CN" altLang="en-US" b="1"/>
          </a:p>
        </p:txBody>
      </p:sp>
    </p:spTree>
  </p:cSld>
  <p:clrMapOvr>
    <a:masterClrMapping/>
  </p:clrMapOvr>
  <p:transition>
    <p:random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3"/>
          <p:cNvSpPr>
            <a:spLocks noGrp="1"/>
          </p:cNvSpPr>
          <p:nvPr>
            <p:ph idx="1"/>
          </p:nvPr>
        </p:nvSpPr>
        <p:spPr>
          <a:xfrm>
            <a:off x="0" y="290830"/>
            <a:ext cx="12153265" cy="6276340"/>
          </a:xfrm>
        </p:spPr>
        <p:txBody>
          <a:bodyPr vert="horz" wrap="square" lIns="121920" tIns="60960" rIns="121920" bIns="60960" anchor="t">
            <a:noAutofit/>
          </a:bodyPr>
          <a:lstStyle/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墨子首先是一位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哲学家，</a:t>
            </a:r>
            <a:r>
              <a:rPr lang="zh-CN" altLang="en-US" sz="32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同时是一位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与孔、孟、老、庄齐名的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思想家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墨家学派不仅是一个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思想文化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团体，而且还是一个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有组织、有纪律、有纲领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的社会团体。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墨家集团兴盛时人数多达数百人，他们不仅是墨子的忠实信徒和墨家学说的传播者和执行者，而且还直接参与社会活动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3200" b="1" smtClean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/>
            <a:r>
              <a:rPr lang="zh-CN" altLang="en-US" sz="32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止楚攻宋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墨家集团的成员人人皆可“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赴火蹈刃，死不还踵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”，是一支非常能战斗的队伍。</a:t>
            </a:r>
            <a:r>
              <a:rPr lang="zh-CN" altLang="en-US" sz="3200" b="1"/>
              <a:t>  </a:t>
            </a:r>
            <a:br>
              <a:rPr lang="zh-CN" altLang="en-US" sz="3200" b="1"/>
            </a:br>
            <a:endParaRPr lang="zh-CN" altLang="en-US" sz="3200" b="1"/>
          </a:p>
        </p:txBody>
      </p:sp>
    </p:spTree>
  </p:cSld>
  <p:clrMapOvr>
    <a:masterClrMapping/>
  </p:clrMapOvr>
  <p:transition>
    <p:random/>
  </p:transition>
  <p:timing/>
</p:sld>
</file>

<file path=ppt/tags/tag1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1"/>
  <p:tag name="KSO_WM_UNIT_INDEX" val="1"/>
  <p:tag name="KSO_WM_UNIT_LAYERLEVEL" val="1"/>
  <p:tag name="KSO_WM_UNIT_SUBTYPE" val="h"/>
  <p:tag name="KSO_WM_UNIT_TYPE" val="i"/>
</p:tagLst>
</file>

<file path=ppt/tags/tag103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4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5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6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7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1"/>
  <p:tag name="KSO_WM_UNIT_INDEX" val="1"/>
  <p:tag name="KSO_WM_UNIT_LAYERLEVEL" val="1"/>
  <p:tag name="KSO_WM_UNIT_SUBTYPE" val="h"/>
  <p:tag name="KSO_WM_UNIT_TYPE" val="i"/>
</p:tagLst>
</file>

<file path=ppt/tags/tag11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6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1"/>
  <p:tag name="KSO_WM_UNIT_INDEX" val="1"/>
  <p:tag name="KSO_WM_UNIT_LAYERLEVEL" val="1"/>
  <p:tag name="KSO_WM_UNIT_SUBTYPE" val="h"/>
  <p:tag name="KSO_WM_UNIT_TYPE" val="i"/>
</p:tagLst>
</file>

<file path=ppt/tags/tag127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2801"/>
  <p:tag name="KSO_WM_TEMPLATE_MASTER_THUMB_INDEX" val="12"/>
  <p:tag name="KSO_WM_TEMPLATE_MASTER_TYPE" val="1"/>
  <p:tag name="KSO_WM_TEMPLATE_SUBCATEGORY" val="0"/>
  <p:tag name="KSO_WM_TEMPLATE_THUMBS_INDEX" val="1、4、7、8、9、10、11、12、13、14、15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TEMPLATE_CATEGORY" val="custom"/>
  <p:tag name="KSO_WM_TEMPLATE_INDEX" val="20202801"/>
</p:tagLst>
</file>

<file path=ppt/tags/tag141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custom20202801_3*l_h_i*1_1_1"/>
  <p:tag name="KSO_WM_UNIT_INDEX" val="1_1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42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3*l_h_f*1_1_1"/>
  <p:tag name="KSO_WM_UNIT_INDEX" val="1_1_1"/>
  <p:tag name="KSO_WM_UNIT_ISCONTENTS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f"/>
  <p:tag name="KSO_WM_UNIT_USESOURCEFORMAT_APPLY" val="1"/>
  <p:tag name="KSO_WM_UNIT_VALUE" val="8"/>
</p:tagLst>
</file>

<file path=ppt/tags/tag143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custom20202801_3*l_h_i*1_2_1"/>
  <p:tag name="KSO_WM_UNIT_INDEX" val="1_2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44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3*l_h_f*1_2_1"/>
  <p:tag name="KSO_WM_UNIT_INDEX" val="1_2_1"/>
  <p:tag name="KSO_WM_UNIT_ISCONTENTS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f"/>
  <p:tag name="KSO_WM_UNIT_USESOURCEFORMAT_APPLY" val="1"/>
  <p:tag name="KSO_WM_UNIT_VALUE" val="8"/>
</p:tagLst>
</file>

<file path=ppt/tags/tag145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custom20202801_3*l_h_i*1_3_1"/>
  <p:tag name="KSO_WM_UNIT_INDEX" val="1_3_1"/>
  <p:tag name="KSO_WM_UNIT_LAYERLEVEL" val="1_1_1"/>
  <p:tag name="KSO_WM_UNIT_TEXT_FILL_FORE_SCHEMECOLOR_INDEX" val="14"/>
  <p:tag name="KSO_WM_UNIT_TEXT_FILL_TYPE" val="1"/>
  <p:tag name="KSO_WM_UNIT_TYPE" val="l_h_i"/>
  <p:tag name="KSO_WM_UNIT_USESOURCEFORMAT_APPLY" val="1"/>
</p:tagLst>
</file>

<file path=ppt/tags/tag146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3*l_h_f*1_3_1"/>
  <p:tag name="KSO_WM_UNIT_INDEX" val="1_3_1"/>
  <p:tag name="KSO_WM_UNIT_ISCONTENTS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f"/>
  <p:tag name="KSO_WM_UNIT_USESOURCEFORMAT_APPLY" val="1"/>
  <p:tag name="KSO_WM_UNIT_VALUE" val="8"/>
</p:tagLst>
</file>

<file path=ppt/tags/tag147.xml><?xml version="1.0" encoding="utf-8"?>
<p:tagLst xmlns:p="http://schemas.openxmlformats.org/presentationml/2006/main">
  <p:tag name="KSO_WM_BEAUTIFY_FLAG" val="#wm#"/>
  <p:tag name="KSO_WM_DIAGRAM_GROUP_CODE" val="l1-1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3*a*1"/>
  <p:tag name="KSO_WM_UNIT_INDEX" val="1"/>
  <p:tag name="KSO_WM_UNIT_ISCONTENTSTITLE" val="1"/>
  <p:tag name="KSO_WM_UNIT_LAYERLEVEL" val="1"/>
  <p:tag name="KSO_WM_UNIT_NOCLEAR" val="0"/>
  <p:tag name="KSO_WM_UNIT_PRESET_TEXT" val="目&#13;录"/>
  <p:tag name="KSO_WM_UNIT_TEXT_FILL_FORE_SCHEMECOLOR_INDEX" val="13"/>
  <p:tag name="KSO_WM_UNIT_TEXT_FILL_TYPE" val="1"/>
  <p:tag name="KSO_WM_UNIT_TYPE" val="a"/>
  <p:tag name="KSO_WM_UNIT_USESOURCEFORMAT_APPLY" val="1"/>
  <p:tag name="KSO_WM_UNIT_VALUE" val="3"/>
</p:tagLst>
</file>

<file path=ppt/tags/tag148.xml><?xml version="1.0" encoding="utf-8"?>
<p:tagLst xmlns:p="http://schemas.openxmlformats.org/presentationml/2006/main">
  <p:tag name="KSO_WM_BEAUTIFY_FLAG" val="#wm#"/>
  <p:tag name="KSO_WM_DIAGRAM_GROUP_CODE" val="l1-1"/>
  <p:tag name="KSO_WM_SLIDE_DIAGTYPE" val="l"/>
  <p:tag name="KSO_WM_SLIDE_ID" val="custom20202801_3"/>
  <p:tag name="KSO_WM_SLIDE_INDEX" val="3"/>
  <p:tag name="KSO_WM_SLIDE_ITEM_CNT" val="3"/>
  <p:tag name="KSO_WM_SLIDE_LAYOUT" val="a_l"/>
  <p:tag name="KSO_WM_SLIDE_LAYOUT_CNT" val="1_1"/>
  <p:tag name="KSO_WM_SLIDE_SUBTYPE" val="diag"/>
  <p:tag name="KSO_WM_SLIDE_TYPE" val="contents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1"/>
  <p:tag name="KSO_WM_UNIT_DIAGRAM_ISNUMVISUAL" val="0"/>
  <p:tag name="KSO_WM_UNIT_DIAGRAM_ISREFERUNIT" val="0"/>
  <p:tag name="KSO_WM_UNIT_HIGHLIGHT" val="0"/>
  <p:tag name="KSO_WM_UNIT_ID" val="custom20202801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SLIDE_ID" val="custom20202801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5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10*a*1"/>
  <p:tag name="KSO_WM_UNIT_INDEX" val="1"/>
  <p:tag name="KSO_WM_UNIT_ISCONTENTSTITLE" val="0"/>
  <p:tag name="KSO_WM_UNIT_LAYERLEVEL" val="1"/>
  <p:tag name="KSO_WM_UNIT_NOCLEAR" val="0"/>
  <p:tag name="KSO_WM_UNIT_PRESET_TEXT" val="添加标题"/>
  <p:tag name="KSO_WM_UNIT_TYPE" val="a"/>
  <p:tag name="KSO_WM_UNIT_VALUE" val="10"/>
</p:tagLst>
</file>

<file path=ppt/tags/tag1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10*f*1"/>
  <p:tag name="KSO_WM_UNIT_INDEX" val="1"/>
  <p:tag name="KSO_WM_UNIT_LAYERLEVEL" val="1"/>
  <p:tag name="KSO_WM_UNIT_NOCLEAR" val="0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TYPE" val="f"/>
  <p:tag name="KSO_WM_UNIT_VALUE" val="216"/>
</p:tagLst>
</file>

<file path=ppt/tags/tag153.xml><?xml version="1.0" encoding="utf-8"?>
<p:tagLst xmlns:p="http://schemas.openxmlformats.org/presentationml/2006/main">
  <p:tag name="KSO_WM_BEAUTIFY_FLAG" val="#wm#"/>
  <p:tag name="KSO_WM_SLIDE_ID" val="custom20202801_10"/>
  <p:tag name="KSO_WM_SLIDE_INDEX" val="10"/>
  <p:tag name="KSO_WM_SLIDE_ITEM_CNT" val="0"/>
  <p:tag name="KSO_WM_SLIDE_LAYOUT" val="a_d_f"/>
  <p:tag name="KSO_WM_SLIDE_LAYOUT_CNT" val="1_1_1"/>
  <p:tag name="KSO_WM_SLIDE_POSITION" val="45*60"/>
  <p:tag name="KSO_WM_SLIDE_SIZE" val="876*400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54.xml><?xml version="1.0" encoding="utf-8"?>
<p:tagLst xmlns:p="http://schemas.openxmlformats.org/presentationml/2006/main">
  <p:tag name="NORDRI TOOLS WATERMARK" val="foqvf2jl"/>
</p:tagLst>
</file>

<file path=ppt/tags/tag155.xml><?xml version="1.0" encoding="utf-8"?>
<p:tagLst xmlns:p="http://schemas.openxmlformats.org/presentationml/2006/main">
  <p:tag name="NORDRI TOOLS WATERMARK" val="foqvf2jl"/>
</p:tagLst>
</file>

<file path=ppt/tags/tag156.xml><?xml version="1.0" encoding="utf-8"?>
<p:tagLst xmlns:p="http://schemas.openxmlformats.org/presentationml/2006/main">
  <p:tag name="NORDRI TOOLS WATERMARK" val="foqvf2jl"/>
</p:tagLst>
</file>

<file path=ppt/tags/tag157.xml><?xml version="1.0" encoding="utf-8"?>
<p:tagLst xmlns:p="http://schemas.openxmlformats.org/presentationml/2006/main">
  <p:tag name="NORDRI TOOLS WATERMARK" val="foqvf2jl"/>
</p:tagLst>
</file>

<file path=ppt/tags/tag158.xml><?xml version="1.0" encoding="utf-8"?>
<p:tagLst xmlns:p="http://schemas.openxmlformats.org/presentationml/2006/main">
  <p:tag name="NORDRI TOOLS WATERMARK" val="foqvf2jl"/>
</p:tagLst>
</file>

<file path=ppt/tags/tag159.xml><?xml version="1.0" encoding="utf-8"?>
<p:tagLst xmlns:p="http://schemas.openxmlformats.org/presentationml/2006/main">
  <p:tag name="NORDRI TOOLS WATERMARK" val="foqvf2jl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NORDRI TOOLS WATERMARK" val="foqvf2jl"/>
</p:tagLst>
</file>

<file path=ppt/tags/tag161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1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1"/>
  <p:tag name="KSO_WM_UNIT_DIAGRAM_ISNUMVISUAL" val="0"/>
  <p:tag name="KSO_WM_UNIT_DIAGRAM_ISREFERUNIT" val="0"/>
  <p:tag name="KSO_WM_UNIT_HIGHLIGHT" val="0"/>
  <p:tag name="KSO_WM_UNIT_ID" val="custom20202801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63.xml><?xml version="1.0" encoding="utf-8"?>
<p:tagLst xmlns:p="http://schemas.openxmlformats.org/presentationml/2006/main">
  <p:tag name="KSO_WM_BEAUTIFY_FLAG" val="#wm#"/>
  <p:tag name="KSO_WM_SLIDE_ID" val="custom20202801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64.xml><?xml version="1.0" encoding="utf-8"?>
<p:tagLst xmlns:p="http://schemas.openxmlformats.org/presentationml/2006/main">
  <p:tag name="NORDRI TOOLS WATERMARK" val="foqvf2jl"/>
</p:tagLst>
</file>

<file path=ppt/tags/tag165.xml><?xml version="1.0" encoding="utf-8"?>
<p:tagLst xmlns:p="http://schemas.openxmlformats.org/presentationml/2006/main">
  <p:tag name="NORDRI TOOLS WATERMARK" val="foqvf2jl"/>
</p:tagLst>
</file>

<file path=ppt/tags/tag166.xml><?xml version="1.0" encoding="utf-8"?>
<p:tagLst xmlns:p="http://schemas.openxmlformats.org/presentationml/2006/main">
  <p:tag name="NORDRI TOOLS WATERMARK" val="foqvf2jl"/>
</p:tagLst>
</file>

<file path=ppt/tags/tag167.xml><?xml version="1.0" encoding="utf-8"?>
<p:tagLst xmlns:p="http://schemas.openxmlformats.org/presentationml/2006/main">
  <p:tag name="NORDRI TOOLS WATERMARK" val="foqvf2jl"/>
</p:tagLst>
</file>

<file path=ppt/tags/tag168.xml><?xml version="1.0" encoding="utf-8"?>
<p:tagLst xmlns:p="http://schemas.openxmlformats.org/presentationml/2006/main">
  <p:tag name="NORDRI TOOLS WATERMARK" val="foqvf2jl"/>
</p:tagLst>
</file>

<file path=ppt/tags/tag169.xml><?xml version="1.0" encoding="utf-8"?>
<p:tagLst xmlns:p="http://schemas.openxmlformats.org/presentationml/2006/main">
  <p:tag name="KSO_WM_BEAUTIFY_FLAG" val="#wm#"/>
  <p:tag name="KSO_WM_TAG_VERSION" val="1.0"/>
  <p:tag name="KSO_WM_TEMPLATE_CATEGORY" val="diagram"/>
  <p:tag name="KSO_WM_TEMPLATE_INDEX" val="20205195"/>
  <p:tag name="KSO_WM_UNIT_COMPATIBLE" val="0"/>
  <p:tag name="KSO_WM_UNIT_DIAGRAM_ISNUMVISUAL" val="0"/>
  <p:tag name="KSO_WM_UNIT_DIAGRAM_ISREFERUNIT" val="0"/>
  <p:tag name="KSO_WM_UNIT_HIGHLIGHT" val="0"/>
  <p:tag name="KSO_WM_UNIT_ID" val="diagram20205195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&#10;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f"/>
  <p:tag name="KSO_WM_UNIT_VALUE" val="880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NORDRI TOOLS WATERMARK" val="foqvf2jl"/>
</p:tagLst>
</file>

<file path=ppt/tags/tag171.xml><?xml version="1.0" encoding="utf-8"?>
<p:tagLst xmlns:p="http://schemas.openxmlformats.org/presentationml/2006/main">
  <p:tag name="KSO_WM_BEAUTIFY_FLAG" val="#wm#"/>
  <p:tag name="KSO_WM_SLIDE_ID" val="custom20202801_9"/>
  <p:tag name="KSO_WM_SLIDE_INDEX" val="9"/>
  <p:tag name="KSO_WM_SLIDE_ITEM_CNT" val="0"/>
  <p:tag name="KSO_WM_SLIDE_LAYOUT" val="a_f"/>
  <p:tag name="KSO_WM_SLIDE_LAYOUT_CNT" val="1_1"/>
  <p:tag name="KSO_WM_SLIDE_POSITION" val="100*98"/>
  <p:tag name="KSO_WM_SLIDE_SIZE" val="758*343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1"/>
  <p:tag name="KSO_WM_UNIT_DIAGRAM_ISNUMVISUAL" val="0"/>
  <p:tag name="KSO_WM_UNIT_DIAGRAM_ISREFERUNIT" val="0"/>
  <p:tag name="KSO_WM_UNIT_HIGHLIGHT" val="0"/>
  <p:tag name="KSO_WM_UNIT_ID" val="custom20202801_7*e*1"/>
  <p:tag name="KSO_WM_UNIT_INDEX" val="1"/>
  <p:tag name="KSO_WM_UNIT_LAYERLEVEL" val="1"/>
  <p:tag name="KSO_WM_UNIT_NOCLEAR" val="0"/>
  <p:tag name="KSO_WM_UNIT_PRESET_TEXT" val="第一章"/>
  <p:tag name="KSO_WM_UNIT_TYPE" val="e"/>
  <p:tag name="KSO_WM_UNIT_VALUE" val="4"/>
</p:tagLst>
</file>

<file path=ppt/tags/tag174.xml><?xml version="1.0" encoding="utf-8"?>
<p:tagLst xmlns:p="http://schemas.openxmlformats.org/presentationml/2006/main">
  <p:tag name="KSO_WM_BEAUTIFY_FLAG" val="#wm#"/>
  <p:tag name="KSO_WM_SLIDE_ID" val="custom20202801_7"/>
  <p:tag name="KSO_WM_SLIDE_INDEX" val="7"/>
  <p:tag name="KSO_WM_SLIDE_ITEM_CNT" val="0"/>
  <p:tag name="KSO_WM_SLIDE_LAYOUT" val="a_b_e"/>
  <p:tag name="KSO_WM_SLIDE_LAYOUT_CNT" val="1_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7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12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30"/>
</p:tagLst>
</file>

<file path=ppt/tags/tag176.xml><?xml version="1.0" encoding="utf-8"?>
<p:tagLst xmlns:p="http://schemas.openxmlformats.org/presentationml/2006/main">
  <p:tag name="KSO_WM_BEAUTIFY_FLAG" val="#wm#"/>
  <p:tag name="KSO_WM_SLIDE_ID" val="custom20202801_12"/>
  <p:tag name="KSO_WM_SLIDE_INDEX" val="12"/>
  <p:tag name="KSO_WM_SLIDE_ITEM_CNT" val="0"/>
  <p:tag name="KSO_WM_SLIDE_LAYOUT" val="a_d_f"/>
  <p:tag name="KSO_WM_SLIDE_LAYOUT_CNT" val="1_1_1"/>
  <p:tag name="KSO_WM_SLIDE_POSITION" val="45*52"/>
  <p:tag name="KSO_WM_SLIDE_SIZE" val="867*434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7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14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26"/>
</p:tagLst>
</file>

<file path=ppt/tags/tag178.xml><?xml version="1.0" encoding="utf-8"?>
<p:tagLst xmlns:p="http://schemas.openxmlformats.org/presentationml/2006/main">
  <p:tag name="KSO_WM_BEAUTIFY_FLAG" val="#wm#"/>
  <p:tag name="KSO_WM_SLIDE_ID" val="custom20202801_14"/>
  <p:tag name="KSO_WM_SLIDE_INDEX" val="14"/>
  <p:tag name="KSO_WM_SLIDE_ITEM_CNT" val="0"/>
  <p:tag name="KSO_WM_SLIDE_LAYOUT" val="a_f"/>
  <p:tag name="KSO_WM_SLIDE_LAYOUT_CNT" val="1_1"/>
  <p:tag name="KSO_WM_SLIDE_POSITION" val="119*105"/>
  <p:tag name="KSO_WM_SLIDE_SIZE" val="720*329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2801"/>
  <p:tag name="KSO_WM_UNIT_COMPATIBLE" val="0"/>
  <p:tag name="KSO_WM_UNIT_DIAGRAM_ISNUMVISUAL" val="0"/>
  <p:tag name="KSO_WM_UNIT_DIAGRAM_ISREFERUNIT" val="0"/>
  <p:tag name="KSO_WM_UNIT_HIGHLIGHT" val="0"/>
  <p:tag name="KSO_WM_UNIT_ID" val="custom20202801_13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YPE" val="a"/>
  <p:tag name="KSO_WM_UNIT_VALUE" val="42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KSO_WM_BEAUTIFY_FLAG" val="#wm#"/>
  <p:tag name="KSO_WM_SLIDE_ID" val="custom20202801_13"/>
  <p:tag name="KSO_WM_SLIDE_INDEX" val="13"/>
  <p:tag name="KSO_WM_SLIDE_ITEM_CNT" val="0"/>
  <p:tag name="KSO_WM_SLIDE_LAYOUT" val="a_d_f"/>
  <p:tag name="KSO_WM_SLIDE_LAYOUT_CNT" val="1_2_2"/>
  <p:tag name="KSO_WM_SLIDE_POSITION" val="45*18"/>
  <p:tag name="KSO_WM_SLIDE_SIZE" val="869*422"/>
  <p:tag name="KSO_WM_SLIDE_SUBTYPE" val="picTxt"/>
  <p:tag name="KSO_WM_SLIDE_TYPE" val="text"/>
  <p:tag name="KSO_WM_TAG_VERSION" val="1.0"/>
  <p:tag name="KSO_WM_TEMPLATE_CATEGORY" val="custom"/>
  <p:tag name="KSO_WM_TEMPLATE_COLOR_TYPE" val="1"/>
  <p:tag name="KSO_WM_TEMPLATE_INDEX" val="20202801"/>
  <p:tag name="KSO_WM_TEMPLATE_MASTER_TYPE" val="1"/>
  <p:tag name="KSO_WM_TEMPLATE_SUBCATEGORY" val="0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82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02801"/>
</p:tagLst>
</file>

<file path=ppt/tags/tag18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3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4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5.xml><?xml version="1.0" encoding="utf-8"?>
<p:tagLst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6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1"/>
  <p:tag name="KSO_WM_UNIT_INDEX" val="1"/>
  <p:tag name="KSO_WM_UNIT_LAYERLEVEL" val="1"/>
  <p:tag name="KSO_WM_UNIT_SUBTYPE" val="h"/>
  <p:tag name="KSO_WM_UNIT_TYPE" val="i"/>
</p:tagLst>
</file>

<file path=ppt/tags/tag77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8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1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2.xml><?xml version="1.0" encoding="utf-8"?>
<p:tagLst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3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1"/>
  <p:tag name="KSO_WM_UNIT_INDEX" val="1"/>
  <p:tag name="KSO_WM_UNIT_LAYERLEVEL" val="1"/>
  <p:tag name="KSO_WM_UNIT_SUBTYPE" val="h"/>
  <p:tag name="KSO_WM_UNIT_TYPE" val="i"/>
</p:tagLst>
</file>

<file path=ppt/tags/tag84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5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6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7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8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89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1"/>
  <p:tag name="KSO_WM_UNIT_INDEX" val="1"/>
  <p:tag name="KSO_WM_UNIT_LAYERLEVEL" val="1"/>
  <p:tag name="KSO_WM_UNIT_SUBTYPE" val="h"/>
  <p:tag name="KSO_WM_UNIT_TYPE" val="i"/>
</p:tagLst>
</file>

<file path=ppt/tags/tag92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3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4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5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6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7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8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20202801">
      <a:dk1>
        <a:srgbClr val="000000"/>
      </a:dk1>
      <a:lt1>
        <a:srgbClr val="FFFFFF"/>
      </a:lt1>
      <a:dk2>
        <a:srgbClr val="EFF0E6"/>
      </a:dk2>
      <a:lt2>
        <a:srgbClr val="F4F5EF"/>
      </a:lt2>
      <a:accent1>
        <a:srgbClr val="FBBE6A"/>
      </a:accent1>
      <a:accent2>
        <a:srgbClr val="F5AF89"/>
      </a:accent2>
      <a:accent3>
        <a:srgbClr val="ED9DA4"/>
      </a:accent3>
      <a:accent4>
        <a:srgbClr val="E48DC0"/>
      </a:accent4>
      <a:accent5>
        <a:srgbClr val="E17FE0"/>
      </a:accent5>
      <a:accent6>
        <a:srgbClr val="D66AFB"/>
      </a:accent6>
      <a:hlink>
        <a:srgbClr val="658BD5"/>
      </a:hlink>
      <a:folHlink>
        <a:srgbClr val="9F67A3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2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3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4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5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6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7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8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ppt/theme/themeOverride9.xml><?xml version="1.0" encoding="utf-8"?>
<a:themeOverride xmlns:r="http://schemas.openxmlformats.org/officeDocument/2006/relationships" xmlns:a="http://schemas.openxmlformats.org/drawingml/2006/main">
  <a:clrScheme name="20202801">
    <a:dk1>
      <a:srgbClr val="000000"/>
    </a:dk1>
    <a:lt1>
      <a:srgbClr val="FFFFFF"/>
    </a:lt1>
    <a:dk2>
      <a:srgbClr val="EFF0E6"/>
    </a:dk2>
    <a:lt2>
      <a:srgbClr val="F4F5EF"/>
    </a:lt2>
    <a:accent1>
      <a:srgbClr val="FBBE6A"/>
    </a:accent1>
    <a:accent2>
      <a:srgbClr val="F5AF89"/>
    </a:accent2>
    <a:accent3>
      <a:srgbClr val="ED9DA4"/>
    </a:accent3>
    <a:accent4>
      <a:srgbClr val="E48DC0"/>
    </a:accent4>
    <a:accent5>
      <a:srgbClr val="E17FE0"/>
    </a:accent5>
    <a:accent6>
      <a:srgbClr val="D66AFB"/>
    </a:accent6>
    <a:hlink>
      <a:srgbClr val="658BD5"/>
    </a:hlink>
    <a:folHlink>
      <a:srgbClr val="9F67A3"/>
    </a:folHlink>
  </a:clrScheme>
</a:themeOverrid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147</Paragraphs>
  <Slides>43</Slides>
  <Notes>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baseType="lpstr" size="56">
      <vt:lpstr>Arial</vt:lpstr>
      <vt:lpstr>微软雅黑</vt:lpstr>
      <vt:lpstr>隶书</vt:lpstr>
      <vt:lpstr>汉仪尚巍手书W</vt:lpstr>
      <vt:lpstr>Calibri Light</vt:lpstr>
      <vt:lpstr>Calibri</vt:lpstr>
      <vt:lpstr>楷体</vt:lpstr>
      <vt:lpstr>黑体</vt:lpstr>
      <vt:lpstr>宋体</vt:lpstr>
      <vt:lpstr>Wingdings</vt:lpstr>
      <vt:lpstr>Times New Roman</vt:lpstr>
      <vt:lpstr>华文楷体</vt:lpstr>
      <vt:lpstr>1_Office 主题​​</vt:lpstr>
      <vt:lpstr>兼爱</vt:lpstr>
      <vt:lpstr>PowerPoint Presentation</vt:lpstr>
      <vt:lpstr>PowerPoint Presentation</vt:lpstr>
      <vt:lpstr>墨子</vt:lpstr>
      <vt:lpstr>PowerPoint Presentation</vt:lpstr>
      <vt:lpstr>显学通常是指与现实联系密切、引起社会广泛关注的学问。隐学通常是指离现实较远、不那么为世人瞩目的学问。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主旨归纳</vt:lpstr>
      <vt:lpstr>PowerPoint Presentation</vt:lpstr>
      <vt:lpstr>品读墨子的论证说理结构</vt:lpstr>
      <vt:lpstr>白马非马</vt:lpstr>
      <vt:lpstr>阅读下文，分析墨子是如何进行论述的？</vt:lpstr>
      <vt:lpstr>PowerPoint Presentation</vt:lpstr>
      <vt:lpstr>PowerPoint Presentation</vt:lpstr>
      <vt:lpstr>PowerPoint Presentation</vt:lpstr>
      <vt:lpstr>墨家主张的兼爱是无差别的，而儒家主张的仁爱是有差别的。</vt:lpstr>
      <vt:lpstr>墨子“兼爱”思想对当今社会有何意义？</vt:lpstr>
      <vt:lpstr>墨家“兼爱”思想不被后世人君看重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2021-07-19T14:10:07.265</cp:lastPrinted>
  <dcterms:created xsi:type="dcterms:W3CDTF">2021-07-19T14:10:07Z</dcterms:created>
  <dcterms:modified xsi:type="dcterms:W3CDTF">2021-07-19T06:10:10Z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