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7"/>
  </p:notesMasterIdLst>
  <p:sldIdLst>
    <p:sldId id="532" r:id="rId2"/>
    <p:sldId id="549" r:id="rId3"/>
    <p:sldId id="533" r:id="rId4"/>
    <p:sldId id="535" r:id="rId5"/>
    <p:sldId id="536" r:id="rId6"/>
    <p:sldId id="537" r:id="rId7"/>
    <p:sldId id="550" r:id="rId8"/>
    <p:sldId id="539" r:id="rId9"/>
    <p:sldId id="540" r:id="rId10"/>
    <p:sldId id="541" r:id="rId11"/>
    <p:sldId id="542" r:id="rId12"/>
    <p:sldId id="543" r:id="rId13"/>
    <p:sldId id="544" r:id="rId14"/>
    <p:sldId id="545" r:id="rId15"/>
    <p:sldId id="546" r:id="rId16"/>
    <p:sldId id="547" r:id="rId17"/>
    <p:sldId id="548" r:id="rId18"/>
    <p:sldId id="551" r:id="rId19"/>
    <p:sldId id="552" r:id="rId20"/>
    <p:sldId id="553" r:id="rId21"/>
    <p:sldId id="554" r:id="rId22"/>
    <p:sldId id="555" r:id="rId23"/>
    <p:sldId id="556" r:id="rId24"/>
    <p:sldId id="557" r:id="rId25"/>
    <p:sldId id="558" r:id="rId26"/>
    <p:sldId id="559" r:id="rId27"/>
    <p:sldId id="575" r:id="rId28"/>
    <p:sldId id="576" r:id="rId29"/>
    <p:sldId id="577" r:id="rId30"/>
    <p:sldId id="578" r:id="rId31"/>
    <p:sldId id="579" r:id="rId32"/>
    <p:sldId id="580" r:id="rId33"/>
    <p:sldId id="582" r:id="rId34"/>
    <p:sldId id="583" r:id="rId35"/>
    <p:sldId id="584" r:id="rId36"/>
    <p:sldId id="588" r:id="rId37"/>
    <p:sldId id="589" r:id="rId38"/>
    <p:sldId id="590" r:id="rId39"/>
    <p:sldId id="591" r:id="rId40"/>
    <p:sldId id="592" r:id="rId41"/>
    <p:sldId id="593" r:id="rId42"/>
    <p:sldId id="594" r:id="rId43"/>
    <p:sldId id="595" r:id="rId44"/>
    <p:sldId id="596" r:id="rId45"/>
    <p:sldId id="597" r:id="rId46"/>
    <p:sldId id="598" r:id="rId47"/>
    <p:sldId id="599" r:id="rId48"/>
    <p:sldId id="600" r:id="rId49"/>
    <p:sldId id="601" r:id="rId50"/>
    <p:sldId id="602" r:id="rId51"/>
    <p:sldId id="603" r:id="rId52"/>
    <p:sldId id="604" r:id="rId53"/>
    <p:sldId id="605" r:id="rId54"/>
    <p:sldId id="607" r:id="rId55"/>
    <p:sldId id="608" r:id="rId56"/>
  </p:sldIdLst>
  <p:sldSz cx="12192000" cy="6858000"/>
  <p:notesSz cx="7104063" cy="10234613"/>
  <p:custShowLst>
    <p:custShow name="自定义放映 1" id="0">
      <p:sldLst/>
    </p:custShow>
  </p:custShowLst>
  <p:custDataLst>
    <p:tags r:id="rId5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0" clrIdx="0"/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  <p:ext uri="{1BD7E111-0CB8-44D6-8891-C1BB2F81B7CC}">
      <p1710:readonlyRecommended xmlns:p1710="http://schemas.microsoft.com/office/powerpoint/2017/10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63" d="100"/>
          <a:sy n="63" d="100"/>
        </p:scale>
        <p:origin x="-102" y="-54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notesMaster" Target="notesMasters/notesMaster1.xml"/><Relationship Id="rId61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88595" cy="57471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167998" y="0"/>
            <a:ext cx="3188595" cy="57471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2021-3-31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242770" y="1431824"/>
            <a:ext cx="6872756" cy="38659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35830" y="5512523"/>
            <a:ext cx="5886637" cy="4510246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10879875"/>
            <a:ext cx="3188595" cy="57471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167998" y="10879875"/>
            <a:ext cx="3188595" cy="57471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60271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85BE3AA-811E-44F4-B12A-49BCE52721AE}" type="slidenum">
              <a:rPr kumimoji="1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‹#›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85BE3AA-811E-44F4-B12A-49BCE52721AE}" type="slidenum">
              <a:rPr kumimoji="1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‹#›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686800" y="609600"/>
            <a:ext cx="25908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914400" y="609600"/>
            <a:ext cx="7569200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85BE3AA-811E-44F4-B12A-49BCE52721AE}" type="slidenum">
              <a:rPr kumimoji="1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‹#›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609600"/>
            <a:ext cx="103632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914400" y="1981200"/>
            <a:ext cx="5080000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981200"/>
            <a:ext cx="5080000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85BE3AA-811E-44F4-B12A-49BCE52721AE}" type="slidenum">
              <a:rPr kumimoji="1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‹#›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标题，文本与剪贴画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联机映像占位符 3"/>
          <p:cNvSpPr>
            <a:spLocks noGrp="1"/>
          </p:cNvSpPr>
          <p:nvPr>
            <p:ph type="clipArt"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>
                <a:latin typeface="Arial" panose="020B0604020202020204" pitchFamily="34" charset="0"/>
              </a:rPr>
              <a:t>‹#›</a:t>
            </a:fld>
            <a:endParaRPr 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>
    <p:randomBar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 rot="19238101">
            <a:off x="11440980" y="5083135"/>
            <a:ext cx="442243" cy="442243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矩形 5"/>
          <p:cNvSpPr/>
          <p:nvPr userDrawn="1"/>
        </p:nvSpPr>
        <p:spPr>
          <a:xfrm rot="2558654">
            <a:off x="10718032" y="5587230"/>
            <a:ext cx="1790831" cy="1790831"/>
          </a:xfrm>
          <a:prstGeom prst="rect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" name="矩形 6"/>
          <p:cNvSpPr/>
          <p:nvPr userDrawn="1"/>
        </p:nvSpPr>
        <p:spPr>
          <a:xfrm rot="20601284">
            <a:off x="9831264" y="6039855"/>
            <a:ext cx="1029918" cy="1029918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矩形 7"/>
          <p:cNvSpPr/>
          <p:nvPr userDrawn="1"/>
        </p:nvSpPr>
        <p:spPr>
          <a:xfrm rot="20567216">
            <a:off x="9227888" y="6150357"/>
            <a:ext cx="265265" cy="265265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9" name="矩形 8"/>
          <p:cNvSpPr/>
          <p:nvPr userDrawn="1"/>
        </p:nvSpPr>
        <p:spPr>
          <a:xfrm rot="20567216">
            <a:off x="11022574" y="4821816"/>
            <a:ext cx="308836" cy="308836"/>
          </a:xfrm>
          <a:prstGeom prst="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" name="矩形 1"/>
          <p:cNvSpPr/>
          <p:nvPr userDrawn="1"/>
        </p:nvSpPr>
        <p:spPr>
          <a:xfrm rot="19896191">
            <a:off x="696210" y="33589"/>
            <a:ext cx="669411" cy="669411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矩形 2"/>
          <p:cNvSpPr/>
          <p:nvPr userDrawn="1"/>
        </p:nvSpPr>
        <p:spPr>
          <a:xfrm rot="21433403">
            <a:off x="-424797" y="-289495"/>
            <a:ext cx="1261894" cy="1261894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" name="矩形 4"/>
          <p:cNvSpPr/>
          <p:nvPr userDrawn="1"/>
        </p:nvSpPr>
        <p:spPr>
          <a:xfrm rot="18585721">
            <a:off x="1181569" y="925974"/>
            <a:ext cx="284699" cy="284699"/>
          </a:xfrm>
          <a:prstGeom prst="rect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矩形 9"/>
          <p:cNvSpPr/>
          <p:nvPr userDrawn="1"/>
        </p:nvSpPr>
        <p:spPr>
          <a:xfrm rot="17430621">
            <a:off x="1311074" y="134869"/>
            <a:ext cx="204135" cy="204135"/>
          </a:xfrm>
          <a:prstGeom prst="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3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1713834" y="236936"/>
            <a:ext cx="5601366" cy="529569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>
              <a:buNone/>
              <a:defRPr sz="24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 lvl="0"/>
            <a:r>
              <a:rPr kumimoji="1" lang="en-US" altLang="zh-CN" smtClean="0"/>
              <a:t>CLICK</a:t>
            </a:r>
            <a:r>
              <a:rPr kumimoji="1" lang="zh-CN" altLang="en-US" smtClean="0"/>
              <a:t> </a:t>
            </a:r>
            <a:r>
              <a:rPr kumimoji="1" lang="en-US" altLang="zh-CN" smtClean="0"/>
              <a:t>HERE</a:t>
            </a:r>
            <a:r>
              <a:rPr kumimoji="1" lang="zh-CN" altLang="en-US" smtClean="0"/>
              <a:t> </a:t>
            </a:r>
            <a:r>
              <a:rPr kumimoji="1" lang="en-US" altLang="zh-CN" smtClean="0"/>
              <a:t>TO</a:t>
            </a:r>
            <a:r>
              <a:rPr kumimoji="1" lang="zh-CN" altLang="en-US" smtClean="0"/>
              <a:t> </a:t>
            </a:r>
            <a:r>
              <a:rPr kumimoji="1" lang="en-US" altLang="zh-CN" smtClean="0"/>
              <a:t>ADD</a:t>
            </a:r>
            <a:r>
              <a:rPr kumimoji="1" lang="zh-CN" altLang="en-US" smtClean="0"/>
              <a:t> </a:t>
            </a:r>
            <a:r>
              <a:rPr kumimoji="1" lang="en-US" altLang="zh-CN" smtClean="0"/>
              <a:t>YOUR</a:t>
            </a:r>
            <a:r>
              <a:rPr kumimoji="1" lang="zh-CN" altLang="en-US" smtClean="0"/>
              <a:t> </a:t>
            </a:r>
            <a:r>
              <a:rPr kumimoji="1" lang="en-US" altLang="zh-CN" smtClean="0"/>
              <a:t>TITLE</a:t>
            </a:r>
            <a:endParaRPr kumimoji="1"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85BE3AA-811E-44F4-B12A-49BCE52721AE}" type="slidenum">
              <a:rPr kumimoji="1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‹#›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85BE3AA-811E-44F4-B12A-49BCE52721AE}" type="slidenum">
              <a:rPr kumimoji="1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‹#›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914400" y="1981200"/>
            <a:ext cx="5080000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981200"/>
            <a:ext cx="5080000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85BE3AA-811E-44F4-B12A-49BCE52721AE}" type="slidenum">
              <a:rPr kumimoji="1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‹#›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7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40317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40317" y="2505075"/>
            <a:ext cx="5158316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85BE3AA-811E-44F4-B12A-49BCE52721AE}" type="slidenum">
              <a:rPr kumimoji="1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‹#›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85BE3AA-811E-44F4-B12A-49BCE52721AE}" type="slidenum">
              <a:rPr kumimoji="1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‹#›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85BE3AA-811E-44F4-B12A-49BCE52721AE}" type="slidenum">
              <a:rPr kumimoji="1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‹#›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7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717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7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85BE3AA-811E-44F4-B12A-49BCE52721AE}" type="slidenum">
              <a:rPr kumimoji="1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‹#›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7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717" y="987425"/>
            <a:ext cx="6172200" cy="4873625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7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85BE3AA-811E-44F4-B12A-49BCE52721AE}" type="slidenum">
              <a:rPr kumimoji="1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‹#›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914400" y="609600"/>
            <a:ext cx="103632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914400" y="1981200"/>
            <a:ext cx="103632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14400" y="6248400"/>
            <a:ext cx="2540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400" u="none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8400"/>
            <a:ext cx="3860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 u="none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8400"/>
            <a:ext cx="2540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 u="none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85BE3AA-811E-44F4-B12A-49BCE52721AE}" type="slidenum">
              <a:rPr kumimoji="1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‹#›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ransition/>
  <p:txStyles>
    <p:titleStyle>
      <a:lvl1pPr algn="ctr" rtl="0" fontAlgn="base">
        <a:spcBef>
          <a:spcPct val="0"/>
        </a:spcBef>
        <a:spcAft>
          <a:spcPct val="0"/>
        </a:spcAft>
        <a:defRPr kumimoji="1"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&#38463;Q&#27491;&#20256;&#33410;&#36873;.mp4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微信图片_2021012802583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0510" y="413385"/>
            <a:ext cx="11548110" cy="6031865"/>
          </a:xfrm>
          <a:prstGeom prst="rect">
            <a:avLst/>
          </a:prstGeom>
        </p:spPr>
      </p:pic>
      <p:pic>
        <p:nvPicPr>
          <p:cNvPr id="2" name="图片 1" descr="ec39845b88204882813045f6bb1f2ab3_th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9625" y="906145"/>
            <a:ext cx="10453370" cy="519366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70510" y="56515"/>
            <a:ext cx="62788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统编新版选择性必修下册第二单元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704465" y="2391410"/>
            <a:ext cx="1273830" cy="1363878"/>
          </a:xfrm>
          <a:prstGeom prst="ellipse">
            <a:avLst/>
          </a:prstGeom>
          <a:solidFill>
            <a:schemeClr val="accent1"/>
          </a:solidFill>
        </p:spPr>
        <p:txBody>
          <a:bodyPr wrap="none" rtlCol="0">
            <a:spAutoFit/>
          </a:bodyPr>
          <a:lstStyle/>
          <a:p>
            <a:r>
              <a:rPr lang="zh-CN" altLang="en-US" sz="6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阿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4323715" y="2391410"/>
            <a:ext cx="1325245" cy="1434504"/>
          </a:xfrm>
          <a:prstGeom prst="ellipse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en-US" altLang="zh-CN" sz="6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Q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5994400" y="2391410"/>
            <a:ext cx="1310640" cy="1435048"/>
          </a:xfrm>
          <a:prstGeom prst="ellipse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zh-CN" altLang="en-US" sz="6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正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7585710" y="2391410"/>
            <a:ext cx="1309370" cy="1434884"/>
          </a:xfrm>
          <a:prstGeom prst="ellipse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zh-CN" altLang="en-US" sz="6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传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 animBg="1"/>
      <p:bldP spid="8" grpId="0" animBg="1"/>
      <p:bldP spid="9" grpId="0" animBg="1"/>
      <p:bldP spid="10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429895" y="0"/>
            <a:ext cx="7787005" cy="7683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4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《阿Q正传》的主要内容</a:t>
            </a:r>
          </a:p>
        </p:txBody>
      </p:sp>
      <p:pic>
        <p:nvPicPr>
          <p:cNvPr id="4" name="图片 3" descr="微信图片_2021012802583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945" y="768350"/>
            <a:ext cx="11548110" cy="586613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64870" y="1287780"/>
            <a:ext cx="10462260" cy="5077460"/>
          </a:xfrm>
          <a:prstGeom prst="rect">
            <a:avLst/>
          </a:prstGeom>
          <a:noFill/>
          <a:ln w="9525">
            <a:noFill/>
          </a:ln>
        </p:spPr>
        <p:txBody>
          <a:bodyPr wrap="square" rtlCol="0">
            <a:noAutofit/>
          </a:bodyPr>
          <a:lstStyle/>
          <a:p>
            <a:pPr lvl="0" algn="l">
              <a:lnSpc>
                <a:spcPct val="150000"/>
              </a:lnSpc>
            </a:pPr>
            <a:r>
              <a:rPr lang="zh-CN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优胜记略：</a:t>
            </a:r>
            <a:r>
              <a:rPr 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写阿Q住在未庄的土谷祠里，以给人打短工度日。虽然常被村里人开玩笑，但内心他看不起村里人。他头上有癞疮疤，只要别人说有关疮疤的话题，他就发怒。如果觉得对手弱，他就故意找茬吵架。输的时候他在心里想，“我总算被儿子打了”，阿Q充满了优越感，如果优越感被粉碎了，他就又想：我是个“能够自轻自贱的”大人物，便又心满意足了。</a:t>
            </a:r>
            <a:endParaRPr lang="zh-CN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lvl="0" algn="l">
              <a:lnSpc>
                <a:spcPct val="150000"/>
              </a:lnSpc>
            </a:pPr>
            <a:r>
              <a:rPr lang="zh-CN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续优胜记略：</a:t>
            </a:r>
            <a:r>
              <a:rPr 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阿Q和王胡打架，但是却输给了以为不是自己对手的王胡。碰巧遇到“假洋鬼子”，为了撒气，阿Q就骂了一句，结果遭到一顿痛打。遇到小尼姑后，阿Q对她又是骂脏话又是掐脸蛋，终于觉得刚才的憋气都散了，又充满了自豪感。</a:t>
            </a:r>
            <a:r>
              <a:rPr lang="zh-CN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endParaRPr lang="zh-CN" sz="24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429895" y="0"/>
            <a:ext cx="7787005" cy="7683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4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给加点的字注意</a:t>
            </a:r>
          </a:p>
        </p:txBody>
      </p:sp>
      <p:pic>
        <p:nvPicPr>
          <p:cNvPr id="4" name="图片 3" descr="微信图片_2021012802583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945" y="768350"/>
            <a:ext cx="11548110" cy="586613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054735" y="2029460"/>
            <a:ext cx="10462260" cy="27997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l" fontAlgn="auto">
              <a:lnSpc>
                <a:spcPct val="200000"/>
              </a:lnSpc>
            </a:pPr>
            <a:r>
              <a:rPr 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舂来（    ）      伶仃（    ）      口讷（    ）       犯忌（    ）    </a:t>
            </a:r>
          </a:p>
          <a:p>
            <a:pPr indent="0" algn="l" fontAlgn="auto">
              <a:lnSpc>
                <a:spcPct val="200000"/>
              </a:lnSpc>
            </a:pPr>
            <a:r>
              <a:rPr 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抵触（    ）      出豸（    ）      穿凿（    ）       敌忾（    ）   </a:t>
            </a:r>
          </a:p>
          <a:p>
            <a:pPr indent="0" algn="l" fontAlgn="auto">
              <a:lnSpc>
                <a:spcPct val="200000"/>
              </a:lnSpc>
            </a:pPr>
            <a:r>
              <a:rPr 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鼾声（    ）      怃然（    ）      托庇（    ）       错愕（    ）</a:t>
            </a:r>
            <a:r>
              <a:rPr lang="zh-CN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089785" y="2382520"/>
            <a:ext cx="129603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chōng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654550" y="2382520"/>
            <a:ext cx="99123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dīng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7077710" y="2382520"/>
            <a:ext cx="62039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nè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9690100" y="2382520"/>
            <a:ext cx="39560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jì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089785" y="3268980"/>
            <a:ext cx="82613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chù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4654550" y="3268980"/>
            <a:ext cx="70040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zhì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7077710" y="3268980"/>
            <a:ext cx="80454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záo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9690100" y="3268980"/>
            <a:ext cx="70421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kài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2089785" y="4307205"/>
            <a:ext cx="84772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hān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4749800" y="4307205"/>
            <a:ext cx="7162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wǔ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7077710" y="4171950"/>
            <a:ext cx="52514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bì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9690100" y="4171950"/>
            <a:ext cx="38989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è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 nodeType="clickPar">
                      <p:stCondLst>
                        <p:cond delay="indefinite"/>
                      </p:stCondLst>
                      <p:childTnLst>
                        <p:par>
                          <p:cTn id="7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 nodeType="clickPar">
                      <p:stCondLst>
                        <p:cond delay="indefinite"/>
                      </p:stCondLst>
                      <p:childTnLst>
                        <p:par>
                          <p:cTn id="9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 nodeType="clickPar">
                      <p:stCondLst>
                        <p:cond delay="indefinite"/>
                      </p:stCondLst>
                      <p:childTnLst>
                        <p:par>
                          <p:cTn id="10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 nodeType="clickPar">
                      <p:stCondLst>
                        <p:cond delay="indefinite"/>
                      </p:stCondLst>
                      <p:childTnLst>
                        <p:par>
                          <p:cTn id="1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 nodeType="clickPar">
                      <p:stCondLst>
                        <p:cond delay="indefinite"/>
                      </p:stCondLst>
                      <p:childTnLst>
                        <p:par>
                          <p:cTn id="14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5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5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 nodeType="clickPar">
                      <p:stCondLst>
                        <p:cond delay="indefinite"/>
                      </p:stCondLst>
                      <p:childTnLst>
                        <p:par>
                          <p:cTn id="16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7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7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 nodeType="clickPar">
                      <p:stCondLst>
                        <p:cond delay="indefinite"/>
                      </p:stCondLst>
                      <p:childTnLst>
                        <p:par>
                          <p:cTn id="18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9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9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 nodeType="clickPar">
                      <p:stCondLst>
                        <p:cond delay="indefinite"/>
                      </p:stCondLst>
                      <p:childTnLst>
                        <p:par>
                          <p:cTn id="19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6" fill="hold" nodeType="clickPar">
                      <p:stCondLst>
                        <p:cond delay="indefinite"/>
                      </p:stCondLst>
                      <p:childTnLst>
                        <p:par>
                          <p:cTn id="2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2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3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5" grpId="0"/>
      <p:bldP spid="2" grpId="0"/>
      <p:bldP spid="3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429895" y="0"/>
            <a:ext cx="7787005" cy="7683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4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解释词语</a:t>
            </a:r>
          </a:p>
        </p:txBody>
      </p:sp>
      <p:pic>
        <p:nvPicPr>
          <p:cNvPr id="4" name="图片 3" descr="微信图片_2021012802583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945" y="768350"/>
            <a:ext cx="11548110" cy="586613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64870" y="1287780"/>
            <a:ext cx="10462260" cy="5077460"/>
          </a:xfrm>
          <a:prstGeom prst="rect">
            <a:avLst/>
          </a:prstGeom>
          <a:noFill/>
          <a:ln w="9525">
            <a:noFill/>
          </a:ln>
        </p:spPr>
        <p:txBody>
          <a:bodyPr wrap="square" rtlCol="0">
            <a:noAutofit/>
          </a:bodyPr>
          <a:lstStyle/>
          <a:p>
            <a:pPr lvl="0" algn="l">
              <a:lnSpc>
                <a:spcPct val="150000"/>
              </a:lnSpc>
            </a:pPr>
            <a:r>
              <a:rPr 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口讷：嘴笨，言语迟钝。</a:t>
            </a:r>
            <a:endParaRPr lang="zh-CN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lvl="0" algn="l">
              <a:lnSpc>
                <a:spcPct val="150000"/>
              </a:lnSpc>
            </a:pPr>
            <a:r>
              <a:rPr 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托庇：依赖长辈或有权势者的庇护。</a:t>
            </a:r>
            <a:endParaRPr lang="zh-CN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lvl="0" algn="l">
              <a:lnSpc>
                <a:spcPct val="150000"/>
              </a:lnSpc>
            </a:pPr>
            <a:r>
              <a:rPr 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穿凿：附会，非常牵强地解释，硬说成具有某种意思。</a:t>
            </a:r>
            <a:endParaRPr lang="zh-CN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lvl="0" algn="l">
              <a:lnSpc>
                <a:spcPct val="150000"/>
              </a:lnSpc>
            </a:pPr>
            <a:r>
              <a:rPr 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不足为奇：很平常，没有什么奇怪的。</a:t>
            </a:r>
            <a:endParaRPr lang="zh-CN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lvl="0" algn="l">
              <a:lnSpc>
                <a:spcPct val="150000"/>
              </a:lnSpc>
            </a:pPr>
            <a:r>
              <a:rPr 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出言无状：说话放肆，没有礼貌。</a:t>
            </a:r>
            <a:endParaRPr lang="zh-CN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lvl="0" algn="l">
              <a:lnSpc>
                <a:spcPct val="150000"/>
              </a:lnSpc>
            </a:pPr>
            <a:r>
              <a:rPr 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踉踉跄跄：指走路不稳,跌跌撞撞的样子。</a:t>
            </a:r>
            <a:endParaRPr lang="zh-CN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lvl="0" algn="l">
              <a:lnSpc>
                <a:spcPct val="150000"/>
              </a:lnSpc>
            </a:pPr>
            <a:r>
              <a:rPr 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无可适从：不知听从哪一个好。指不知怎么办才好。</a:t>
            </a:r>
            <a:endParaRPr lang="zh-CN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lvl="0" algn="l">
              <a:lnSpc>
                <a:spcPct val="150000"/>
              </a:lnSpc>
            </a:pPr>
            <a:r>
              <a:rPr 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深恶痛绝：对某人或对某事物厌恶、痛恨到极点。</a:t>
            </a:r>
            <a:endParaRPr lang="zh-CN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lvl="0" algn="l">
              <a:lnSpc>
                <a:spcPct val="150000"/>
              </a:lnSpc>
            </a:pPr>
            <a:r>
              <a:rPr 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敌忾：抵抗所愤恨敌人。同仇敌忾，指全体一致痛恨敌人。</a:t>
            </a:r>
            <a:r>
              <a:rPr lang="zh-CN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endParaRPr lang="zh-CN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2" grpId="0" uiExpand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429895" y="0"/>
            <a:ext cx="10778490" cy="7683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4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电影《阿Q正传》（节选）欣赏</a:t>
            </a:r>
            <a:endParaRPr lang="en-US" altLang="zh-CN" sz="44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4" name="图片 3" descr="微信图片_2021012802583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945" y="768350"/>
            <a:ext cx="11548110" cy="5866130"/>
          </a:xfrm>
          <a:prstGeom prst="rect">
            <a:avLst/>
          </a:prstGeom>
        </p:spPr>
      </p:pic>
      <p:pic>
        <p:nvPicPr>
          <p:cNvPr id="2" name="图片 1" descr="2caae4d47e1a57edccb54a2139bcc826">
            <a:hlinkClick r:id="rId3" action="ppaction://hlinkfile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6800" y="1455420"/>
            <a:ext cx="10058400" cy="429450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429895" y="0"/>
            <a:ext cx="10778490" cy="7683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4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绘制人物档案</a:t>
            </a:r>
          </a:p>
        </p:txBody>
      </p:sp>
      <p:pic>
        <p:nvPicPr>
          <p:cNvPr id="4" name="图片 3" descr="微信图片_2021012802583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945" y="768350"/>
            <a:ext cx="11548110" cy="586613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871855" y="1435735"/>
            <a:ext cx="10146665" cy="1383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根据小说提供的信息，结合所看的电影，整理出一份“阿Q个人档案”，内容可以包括姓名、年龄、身份、工作、外貌特征等。</a:t>
            </a:r>
            <a:endParaRPr lang="zh-CN" altLang="en-US" sz="28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5" name="图片 4" descr="017ff0deda64e16881fa79c9af930eb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6320" y="2993390"/>
            <a:ext cx="9982835" cy="316611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429895" y="0"/>
            <a:ext cx="10778490" cy="7683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4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绘制人物档案</a:t>
            </a:r>
          </a:p>
        </p:txBody>
      </p:sp>
      <p:pic>
        <p:nvPicPr>
          <p:cNvPr id="4" name="图片 3" descr="微信图片_2021012802583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945" y="768350"/>
            <a:ext cx="11548110" cy="5866130"/>
          </a:xfrm>
          <a:prstGeom prst="rect">
            <a:avLst/>
          </a:prstGeom>
        </p:spPr>
      </p:pic>
      <p:graphicFrame>
        <p:nvGraphicFramePr>
          <p:cNvPr id="2" name="表格 1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1021080" y="1367790"/>
          <a:ext cx="10187940" cy="46926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46985"/>
                <a:gridCol w="2546985"/>
                <a:gridCol w="2546985"/>
                <a:gridCol w="2546985"/>
              </a:tblGrid>
              <a:tr h="93853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3600" b="1">
                          <a:latin typeface="微软雅黑" panose="020B0503020204020204" charset="-122"/>
                          <a:ea typeface="微软雅黑" panose="020B0503020204020204" charset="-122"/>
                          <a:cs typeface="新宋体" panose="02010609030101010101" charset="-122"/>
                        </a:rPr>
                        <a:t>姓名</a:t>
                      </a:r>
                      <a:endParaRPr lang="en-US" altLang="en-US" sz="3600" b="1">
                        <a:latin typeface="微软雅黑" panose="020B0503020204020204" charset="-122"/>
                        <a:ea typeface="微软雅黑" panose="020B0503020204020204" charset="-122"/>
                        <a:cs typeface="新宋体" panose="02010609030101010101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endParaRPr lang="en-US" altLang="en-US" sz="3200" b="1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endParaRPr lang="en-US" altLang="en-US" sz="3200" b="1">
                        <a:latin typeface="微软雅黑" panose="020B0503020204020204" charset="-122"/>
                        <a:ea typeface="微软雅黑" panose="020B0503020204020204" charset="-122"/>
                        <a:cs typeface="新宋体" panose="02010609030101010101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endParaRPr lang="en-US" altLang="en-US" sz="3200" b="1">
                        <a:latin typeface="微软雅黑" panose="020B0503020204020204" charset="-122"/>
                        <a:ea typeface="微软雅黑" panose="020B0503020204020204" charset="-122"/>
                        <a:cs typeface="新宋体" panose="02010609030101010101" charset="-122"/>
                      </a:endParaRPr>
                    </a:p>
                  </a:txBody>
                  <a:tcPr marL="68580" marR="68580" marT="0" marB="0"/>
                </a:tc>
              </a:tr>
              <a:tr h="93853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3600" b="1">
                          <a:latin typeface="微软雅黑" panose="020B0503020204020204" charset="-122"/>
                          <a:ea typeface="微软雅黑" panose="020B0503020204020204" charset="-122"/>
                          <a:cs typeface="新宋体" panose="02010609030101010101" charset="-122"/>
                        </a:rPr>
                        <a:t>年龄</a:t>
                      </a:r>
                      <a:endParaRPr lang="en-US" altLang="en-US" sz="3600" b="1">
                        <a:latin typeface="微软雅黑" panose="020B0503020204020204" charset="-122"/>
                        <a:ea typeface="微软雅黑" panose="020B0503020204020204" charset="-122"/>
                        <a:cs typeface="新宋体" panose="02010609030101010101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  <a:tr h="93853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3600" b="1">
                          <a:latin typeface="微软雅黑" panose="020B0503020204020204" charset="-122"/>
                          <a:ea typeface="微软雅黑" panose="020B0503020204020204" charset="-122"/>
                          <a:cs typeface="新宋体" panose="02010609030101010101" charset="-122"/>
                        </a:rPr>
                        <a:t>身份</a:t>
                      </a:r>
                      <a:endParaRPr lang="en-US" altLang="en-US" sz="3600" b="1">
                        <a:latin typeface="微软雅黑" panose="020B0503020204020204" charset="-122"/>
                        <a:ea typeface="微软雅黑" panose="020B0503020204020204" charset="-122"/>
                        <a:cs typeface="新宋体" panose="02010609030101010101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  <a:tr h="93853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3600" b="1">
                          <a:latin typeface="微软雅黑" panose="020B0503020204020204" charset="-122"/>
                          <a:ea typeface="微软雅黑" panose="020B0503020204020204" charset="-122"/>
                          <a:cs typeface="新宋体" panose="02010609030101010101" charset="-122"/>
                        </a:rPr>
                        <a:t>家庭成员</a:t>
                      </a:r>
                      <a:endParaRPr lang="en-US" altLang="en-US" sz="3600" b="1">
                        <a:latin typeface="微软雅黑" panose="020B0503020204020204" charset="-122"/>
                        <a:ea typeface="微软雅黑" panose="020B0503020204020204" charset="-122"/>
                        <a:cs typeface="新宋体" panose="02010609030101010101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  <a:tr h="93853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3600" b="1">
                          <a:latin typeface="微软雅黑" panose="020B0503020204020204" charset="-122"/>
                          <a:ea typeface="微软雅黑" panose="020B0503020204020204" charset="-122"/>
                          <a:cs typeface="新宋体" panose="02010609030101010101" charset="-122"/>
                        </a:rPr>
                        <a:t>爱好</a:t>
                      </a:r>
                      <a:endParaRPr lang="en-US" altLang="en-US" sz="3600" b="1">
                        <a:latin typeface="微软雅黑" panose="020B0503020204020204" charset="-122"/>
                        <a:ea typeface="微软雅黑" panose="020B0503020204020204" charset="-122"/>
                        <a:cs typeface="新宋体" panose="02010609030101010101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429895" y="0"/>
            <a:ext cx="10778490" cy="7683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4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绘制人物档案</a:t>
            </a:r>
          </a:p>
        </p:txBody>
      </p:sp>
      <p:pic>
        <p:nvPicPr>
          <p:cNvPr id="4" name="图片 3" descr="微信图片_2021012802583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945" y="768350"/>
            <a:ext cx="11548110" cy="5866130"/>
          </a:xfrm>
          <a:prstGeom prst="rect">
            <a:avLst/>
          </a:prstGeom>
        </p:spPr>
      </p:pic>
      <p:graphicFrame>
        <p:nvGraphicFramePr>
          <p:cNvPr id="2" name="表格 1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1021080" y="1367790"/>
          <a:ext cx="10332720" cy="4729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83180"/>
                <a:gridCol w="2583180"/>
                <a:gridCol w="2583180"/>
                <a:gridCol w="2583180"/>
              </a:tblGrid>
              <a:tr h="93853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3600" b="1">
                          <a:latin typeface="微软雅黑" panose="020B0503020204020204" charset="-122"/>
                          <a:ea typeface="微软雅黑" panose="020B0503020204020204" charset="-122"/>
                          <a:cs typeface="新宋体" panose="02010609030101010101" charset="-122"/>
                        </a:rPr>
                        <a:t>姓名</a:t>
                      </a:r>
                      <a:endParaRPr lang="en-US" altLang="en-US" sz="3600" b="1">
                        <a:latin typeface="微软雅黑" panose="020B0503020204020204" charset="-122"/>
                        <a:ea typeface="微软雅黑" panose="020B0503020204020204" charset="-122"/>
                        <a:cs typeface="新宋体" panose="02010609030101010101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3200" b="1">
                          <a:solidFill>
                            <a:srgbClr val="7030A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阿Q</a:t>
                      </a:r>
                      <a:endParaRPr lang="en-US" altLang="en-US" sz="3200" b="1">
                        <a:solidFill>
                          <a:srgbClr val="7030A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3200" b="1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新宋体" panose="02010609030101010101" charset="-122"/>
                        </a:rPr>
                        <a:t>籍贯</a:t>
                      </a:r>
                      <a:endParaRPr lang="en-US" altLang="en-US" sz="3200" b="1">
                        <a:solidFill>
                          <a:schemeClr val="accent6">
                            <a:lumMod val="75000"/>
                          </a:schemeClr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新宋体" panose="02010609030101010101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3200" b="1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新宋体" panose="02010609030101010101" charset="-122"/>
                        </a:rPr>
                        <a:t>不详</a:t>
                      </a:r>
                      <a:endParaRPr lang="en-US" altLang="en-US" sz="3200" b="1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新宋体" panose="02010609030101010101" charset="-122"/>
                      </a:endParaRPr>
                    </a:p>
                  </a:txBody>
                  <a:tcPr marL="68580" marR="68580" marT="0" marB="0"/>
                </a:tc>
              </a:tr>
              <a:tr h="93853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3600" b="1">
                          <a:latin typeface="微软雅黑" panose="020B0503020204020204" charset="-122"/>
                          <a:ea typeface="微软雅黑" panose="020B0503020204020204" charset="-122"/>
                          <a:cs typeface="新宋体" panose="02010609030101010101" charset="-122"/>
                        </a:rPr>
                        <a:t>年龄</a:t>
                      </a:r>
                      <a:endParaRPr lang="en-US" altLang="en-US" sz="3600" b="1">
                        <a:latin typeface="微软雅黑" panose="020B0503020204020204" charset="-122"/>
                        <a:ea typeface="微软雅黑" panose="020B0503020204020204" charset="-122"/>
                        <a:cs typeface="新宋体" panose="02010609030101010101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3200" b="1">
                          <a:solidFill>
                            <a:srgbClr val="7030A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30左右</a:t>
                      </a:r>
                      <a:endParaRPr lang="en-US" altLang="en-US" sz="3200" b="1">
                        <a:solidFill>
                          <a:srgbClr val="7030A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3200" b="1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新宋体" panose="02010609030101010101" charset="-122"/>
                        </a:rPr>
                        <a:t>婚姻状况</a:t>
                      </a:r>
                      <a:endParaRPr lang="en-US" altLang="en-US" sz="3200" b="1">
                        <a:solidFill>
                          <a:schemeClr val="accent6">
                            <a:lumMod val="75000"/>
                          </a:schemeClr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新宋体" panose="02010609030101010101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3200" b="1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新宋体" panose="02010609030101010101" charset="-122"/>
                        </a:rPr>
                        <a:t>未婚</a:t>
                      </a:r>
                      <a:endParaRPr lang="en-US" altLang="en-US" sz="3200" b="1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新宋体" panose="02010609030101010101" charset="-122"/>
                      </a:endParaRPr>
                    </a:p>
                  </a:txBody>
                  <a:tcPr marL="68580" marR="68580" marT="0" marB="0"/>
                </a:tc>
              </a:tr>
              <a:tr h="93853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3600" b="1">
                          <a:latin typeface="微软雅黑" panose="020B0503020204020204" charset="-122"/>
                          <a:ea typeface="微软雅黑" panose="020B0503020204020204" charset="-122"/>
                          <a:cs typeface="新宋体" panose="02010609030101010101" charset="-122"/>
                        </a:rPr>
                        <a:t>身份</a:t>
                      </a:r>
                      <a:endParaRPr lang="en-US" altLang="en-US" sz="3600" b="1">
                        <a:latin typeface="微软雅黑" panose="020B0503020204020204" charset="-122"/>
                        <a:ea typeface="微软雅黑" panose="020B0503020204020204" charset="-122"/>
                        <a:cs typeface="新宋体" panose="02010609030101010101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3200" b="1">
                          <a:solidFill>
                            <a:srgbClr val="7030A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新宋体" panose="02010609030101010101" charset="-122"/>
                        </a:rPr>
                        <a:t>雇农</a:t>
                      </a:r>
                      <a:endParaRPr lang="en-US" altLang="en-US" sz="3200" b="1">
                        <a:solidFill>
                          <a:srgbClr val="7030A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新宋体" panose="02010609030101010101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3200" b="1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新宋体" panose="02010609030101010101" charset="-122"/>
                        </a:rPr>
                        <a:t>工作</a:t>
                      </a:r>
                      <a:endParaRPr lang="en-US" altLang="en-US" sz="3200" b="1">
                        <a:solidFill>
                          <a:schemeClr val="accent6">
                            <a:lumMod val="75000"/>
                          </a:schemeClr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新宋体" panose="02010609030101010101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3200" b="1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新宋体" panose="02010609030101010101" charset="-122"/>
                        </a:rPr>
                        <a:t>打短工</a:t>
                      </a:r>
                      <a:endParaRPr lang="en-US" altLang="en-US" sz="3200" b="1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新宋体" panose="02010609030101010101" charset="-122"/>
                      </a:endParaRPr>
                    </a:p>
                  </a:txBody>
                  <a:tcPr marL="68580" marR="68580" marT="0" marB="0"/>
                </a:tc>
              </a:tr>
              <a:tr h="93853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3600" b="1">
                          <a:latin typeface="微软雅黑" panose="020B0503020204020204" charset="-122"/>
                          <a:ea typeface="微软雅黑" panose="020B0503020204020204" charset="-122"/>
                          <a:cs typeface="新宋体" panose="02010609030101010101" charset="-122"/>
                        </a:rPr>
                        <a:t>家庭成员</a:t>
                      </a:r>
                      <a:endParaRPr lang="en-US" altLang="en-US" sz="3600" b="1">
                        <a:latin typeface="微软雅黑" panose="020B0503020204020204" charset="-122"/>
                        <a:ea typeface="微软雅黑" panose="020B0503020204020204" charset="-122"/>
                        <a:cs typeface="新宋体" panose="02010609030101010101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3200" b="1">
                          <a:solidFill>
                            <a:srgbClr val="7030A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新宋体" panose="02010609030101010101" charset="-122"/>
                        </a:rPr>
                        <a:t>无</a:t>
                      </a:r>
                      <a:endParaRPr lang="en-US" altLang="en-US" sz="3200" b="1">
                        <a:solidFill>
                          <a:srgbClr val="7030A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新宋体" panose="02010609030101010101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3200" b="1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新宋体" panose="02010609030101010101" charset="-122"/>
                        </a:rPr>
                        <a:t>住址</a:t>
                      </a:r>
                      <a:endParaRPr lang="en-US" altLang="en-US" sz="3200" b="1">
                        <a:solidFill>
                          <a:schemeClr val="accent6">
                            <a:lumMod val="75000"/>
                          </a:schemeClr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新宋体" panose="02010609030101010101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3200" b="1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新宋体" panose="02010609030101010101" charset="-122"/>
                        </a:rPr>
                        <a:t>未庄土谷祠</a:t>
                      </a:r>
                      <a:endParaRPr lang="en-US" altLang="en-US" sz="3200" b="1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新宋体" panose="02010609030101010101" charset="-122"/>
                      </a:endParaRPr>
                    </a:p>
                  </a:txBody>
                  <a:tcPr marL="68580" marR="68580" marT="0" marB="0"/>
                </a:tc>
              </a:tr>
              <a:tr h="93853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3600" b="1">
                          <a:latin typeface="微软雅黑" panose="020B0503020204020204" charset="-122"/>
                          <a:ea typeface="微软雅黑" panose="020B0503020204020204" charset="-122"/>
                          <a:cs typeface="新宋体" panose="02010609030101010101" charset="-122"/>
                        </a:rPr>
                        <a:t>爱好</a:t>
                      </a:r>
                      <a:endParaRPr lang="en-US" altLang="en-US" sz="3600" b="1">
                        <a:latin typeface="微软雅黑" panose="020B0503020204020204" charset="-122"/>
                        <a:ea typeface="微软雅黑" panose="020B0503020204020204" charset="-122"/>
                        <a:cs typeface="新宋体" panose="02010609030101010101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3200" b="1">
                          <a:solidFill>
                            <a:srgbClr val="7030A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新宋体" panose="02010609030101010101" charset="-122"/>
                        </a:rPr>
                        <a:t>喝酒、押牌宝</a:t>
                      </a:r>
                      <a:endParaRPr lang="en-US" altLang="en-US" sz="3200" b="1">
                        <a:solidFill>
                          <a:srgbClr val="7030A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新宋体" panose="02010609030101010101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3200" b="1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新宋体" panose="02010609030101010101" charset="-122"/>
                        </a:rPr>
                        <a:t>外貌特征</a:t>
                      </a:r>
                      <a:endParaRPr lang="en-US" altLang="en-US" sz="3200" b="1">
                        <a:solidFill>
                          <a:schemeClr val="accent6">
                            <a:lumMod val="75000"/>
                          </a:schemeClr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新宋体" panose="02010609030101010101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3200" b="1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新宋体" panose="02010609030101010101" charset="-122"/>
                        </a:rPr>
                        <a:t>癞疮疤、黄辫子、破夹袄</a:t>
                      </a:r>
                      <a:endParaRPr lang="en-US" altLang="en-US" sz="3200" b="1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新宋体" panose="02010609030101010101" charset="-122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429895" y="0"/>
            <a:ext cx="7787005" cy="7683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4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阿Q是一个怎样的人？</a:t>
            </a:r>
          </a:p>
        </p:txBody>
      </p:sp>
      <p:pic>
        <p:nvPicPr>
          <p:cNvPr id="4" name="图片 3" descr="微信图片_2021012802583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945" y="768350"/>
            <a:ext cx="11548110" cy="586613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64870" y="4996815"/>
            <a:ext cx="1001903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6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阿</a:t>
            </a:r>
            <a:r>
              <a:rPr lang="en-US" sz="36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Q</a:t>
            </a:r>
            <a:r>
              <a:rPr lang="zh-CN" sz="36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是一个地位低下、无依无靠、贫困的雇农。</a:t>
            </a:r>
            <a:endParaRPr lang="zh-CN" altLang="en-US" sz="3600" b="1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3" name="图片 2" descr="5bc682e03af0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13830" y="1874520"/>
            <a:ext cx="4782820" cy="269748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864870" y="1715770"/>
            <a:ext cx="5648960" cy="2676525"/>
          </a:xfrm>
          <a:prstGeom prst="rect">
            <a:avLst/>
          </a:prstGeom>
          <a:noFill/>
          <a:ln w="9525">
            <a:noFill/>
          </a:ln>
        </p:spPr>
        <p:txBody>
          <a:bodyPr wrap="square" rtlCol="0">
            <a:noAutofit/>
          </a:bodyPr>
          <a:lstStyle/>
          <a:p>
            <a:pPr lvl="0" algn="l">
              <a:lnSpc>
                <a:spcPct val="150000"/>
              </a:lnSpc>
            </a:pPr>
            <a:r>
              <a:rPr 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无名无姓，无家无根——地位低下</a:t>
            </a:r>
            <a:endParaRPr lang="zh-CN" sz="28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lvl="0" algn="l">
              <a:lnSpc>
                <a:spcPct val="150000"/>
              </a:lnSpc>
            </a:pPr>
            <a:r>
              <a:rPr 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没有家人，大龄未婚——无依无靠</a:t>
            </a:r>
            <a:endParaRPr lang="zh-CN" sz="28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lvl="0" algn="l">
              <a:lnSpc>
                <a:spcPct val="150000"/>
              </a:lnSpc>
            </a:pPr>
            <a:r>
              <a:rPr 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没有固定收入、穿破夹袄，头有癞疮疤——贫困 </a:t>
            </a:r>
            <a:r>
              <a:rPr lang="zh-CN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endParaRPr lang="zh-CN" sz="28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2" grpId="0"/>
      <p:bldP spid="6" grpId="0" uiExpand="1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5930" y="467360"/>
            <a:ext cx="4742815" cy="1143000"/>
          </a:xfrm>
        </p:spPr>
        <p:txBody>
          <a:bodyPr/>
          <a:lstStyle/>
          <a:p>
            <a:r>
              <a:rPr lang="zh-CN" altLang="en-US" sz="8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走进阿Q</a:t>
            </a:r>
          </a:p>
        </p:txBody>
      </p:sp>
      <p:pic>
        <p:nvPicPr>
          <p:cNvPr id="5" name="图片 4" descr="f3034b6aa07d4e39b733383bf54924d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11340" y="84455"/>
            <a:ext cx="5146040" cy="6689090"/>
          </a:xfrm>
          <a:prstGeom prst="rect">
            <a:avLst/>
          </a:prstGeom>
        </p:spPr>
      </p:pic>
      <p:pic>
        <p:nvPicPr>
          <p:cNvPr id="7" name="图片 6" descr="75ec79e00ea7425fa51ae9f46c203849_tplv-crop-center_422_23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395" y="1877060"/>
            <a:ext cx="6663690" cy="489648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429895" y="0"/>
            <a:ext cx="10778490" cy="7683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4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人物关系图</a:t>
            </a:r>
          </a:p>
        </p:txBody>
      </p:sp>
      <p:pic>
        <p:nvPicPr>
          <p:cNvPr id="4" name="图片 3" descr="微信图片_2021012802583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945" y="768350"/>
            <a:ext cx="11548110" cy="5866130"/>
          </a:xfrm>
          <a:prstGeom prst="rect">
            <a:avLst/>
          </a:prstGeom>
        </p:spPr>
      </p:pic>
      <p:grpSp>
        <p:nvGrpSpPr>
          <p:cNvPr id="7" name="组合 7"/>
          <p:cNvGrpSpPr/>
          <p:nvPr/>
        </p:nvGrpSpPr>
        <p:grpSpPr>
          <a:xfrm>
            <a:off x="801788" y="2454910"/>
            <a:ext cx="6314574" cy="1947814"/>
            <a:chOff x="5037" y="25286"/>
            <a:chExt cx="5088" cy="1364"/>
          </a:xfrm>
        </p:grpSpPr>
        <p:sp>
          <p:nvSpPr>
            <p:cNvPr id="3" name="文本框 2"/>
            <p:cNvSpPr txBox="1"/>
            <p:nvPr/>
          </p:nvSpPr>
          <p:spPr>
            <a:xfrm>
              <a:off x="5037" y="25286"/>
              <a:ext cx="2455" cy="540"/>
            </a:xfrm>
            <a:prstGeom prst="ellipse">
              <a:avLst/>
            </a:prstGeom>
            <a:solidFill>
              <a:schemeClr val="lt1"/>
            </a:solidFill>
            <a:ln w="6350">
              <a:solidFill>
                <a:prstClr val="black"/>
              </a:solidFill>
            </a:ln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numCol="1" spcCol="0" rtlCol="0" fromWordArt="0" anchor="t" anchorCtr="0" forceAA="0" compatLnSpc="1"/>
            <a:lstStyle/>
            <a:p>
              <a:pPr algn="ctr"/>
              <a:r>
                <a:rPr lang="en-US" altLang="zh-CN" sz="3600" b="1" kern="1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Times New Roman"/>
                </a:rPr>
                <a:t>闲  人</a:t>
              </a:r>
              <a:endParaRPr lang="en-US" altLang="zh-CN" sz="3600" b="1" kern="1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Times New Roman" panose="02020603050405020304" charset="0"/>
              </a:endParaRPr>
            </a:p>
          </p:txBody>
        </p:sp>
        <p:sp>
          <p:nvSpPr>
            <p:cNvPr id="6" name="文本框 3"/>
            <p:cNvSpPr txBox="1"/>
            <p:nvPr/>
          </p:nvSpPr>
          <p:spPr>
            <a:xfrm>
              <a:off x="7747" y="25286"/>
              <a:ext cx="2378" cy="540"/>
            </a:xfrm>
            <a:prstGeom prst="ellipse">
              <a:avLst/>
            </a:prstGeom>
            <a:solidFill>
              <a:schemeClr val="lt1"/>
            </a:solidFill>
            <a:ln w="6350">
              <a:solidFill>
                <a:prstClr val="black"/>
              </a:solidFill>
            </a:ln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numCol="1" spcCol="0" rtlCol="0" fromWordArt="0" anchor="t" anchorCtr="0" forceAA="0" compatLnSpc="1"/>
            <a:lstStyle/>
            <a:p>
              <a:pPr algn="ctr"/>
              <a:r>
                <a:rPr lang="en-US" altLang="zh-CN" sz="3600" b="1" kern="1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Times New Roman"/>
                </a:rPr>
                <a:t>王  胡</a:t>
              </a:r>
            </a:p>
          </p:txBody>
        </p:sp>
        <p:sp>
          <p:nvSpPr>
            <p:cNvPr id="8" name="文本框 5"/>
            <p:cNvSpPr txBox="1"/>
            <p:nvPr/>
          </p:nvSpPr>
          <p:spPr>
            <a:xfrm>
              <a:off x="6495" y="25967"/>
              <a:ext cx="2381" cy="683"/>
            </a:xfrm>
            <a:prstGeom prst="ellipse">
              <a:avLst/>
            </a:prstGeom>
            <a:solidFill>
              <a:schemeClr val="lt1"/>
            </a:solidFill>
            <a:ln w="6350">
              <a:solidFill>
                <a:prstClr val="black"/>
              </a:solidFill>
            </a:ln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numCol="1" spcCol="0" rtlCol="0" fromWordArt="0" anchor="t" anchorCtr="0" forceAA="0" compatLnSpc="1"/>
            <a:lstStyle/>
            <a:p>
              <a:pPr algn="ctr"/>
              <a:r>
                <a:rPr lang="en-US" altLang="zh-CN" sz="4800" b="1" kern="10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Times New Roman"/>
                </a:rPr>
                <a:t>阿Q</a:t>
              </a:r>
              <a:endParaRPr lang="en-US" altLang="zh-CN" sz="4800" b="1" kern="1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Times New Roman" panose="02020603050405020304" charset="0"/>
              </a:endParaRPr>
            </a:p>
          </p:txBody>
        </p:sp>
      </p:grpSp>
      <p:grpSp>
        <p:nvGrpSpPr>
          <p:cNvPr id="9" name="组合 9"/>
          <p:cNvGrpSpPr/>
          <p:nvPr/>
        </p:nvGrpSpPr>
        <p:grpSpPr>
          <a:xfrm>
            <a:off x="807932" y="4667250"/>
            <a:ext cx="6307832" cy="912495"/>
            <a:chOff x="5115" y="26321"/>
            <a:chExt cx="5079" cy="540"/>
          </a:xfrm>
        </p:grpSpPr>
        <p:sp>
          <p:nvSpPr>
            <p:cNvPr id="10" name="文本框 2"/>
            <p:cNvSpPr txBox="1"/>
            <p:nvPr/>
          </p:nvSpPr>
          <p:spPr>
            <a:xfrm>
              <a:off x="5115" y="26321"/>
              <a:ext cx="2453" cy="540"/>
            </a:xfrm>
            <a:prstGeom prst="ellipse">
              <a:avLst/>
            </a:prstGeom>
            <a:solidFill>
              <a:schemeClr val="lt1"/>
            </a:solidFill>
            <a:ln w="6350">
              <a:solidFill>
                <a:prstClr val="black"/>
              </a:solidFill>
            </a:ln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numCol="1" spcCol="0" rtlCol="0" fromWordArt="0" anchor="t" anchorCtr="0" forceAA="0" compatLnSpc="1"/>
            <a:lstStyle/>
            <a:p>
              <a:pPr algn="ctr"/>
              <a:r>
                <a:rPr lang="en-US" altLang="zh-CN" sz="3600" b="1" kern="100">
                  <a:latin typeface="微软雅黑" panose="020B0503020204020204" charset="-122"/>
                  <a:ea typeface="微软雅黑" panose="020B0503020204020204" charset="-122"/>
                  <a:cs typeface="Times New Roman" panose="02020603050405020304"/>
                  <a:sym typeface="Times New Roman"/>
                </a:rPr>
                <a:t>假洋鬼子</a:t>
              </a:r>
              <a:endParaRPr lang="en-US" altLang="zh-CN" sz="36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  <a:sym typeface="Times New Roman" panose="02020603050405020304" charset="0"/>
              </a:endParaRPr>
            </a:p>
          </p:txBody>
        </p:sp>
        <p:sp>
          <p:nvSpPr>
            <p:cNvPr id="11" name="文本框 4"/>
            <p:cNvSpPr txBox="1"/>
            <p:nvPr/>
          </p:nvSpPr>
          <p:spPr>
            <a:xfrm>
              <a:off x="7777" y="26321"/>
              <a:ext cx="2417" cy="540"/>
            </a:xfrm>
            <a:prstGeom prst="ellipse">
              <a:avLst/>
            </a:prstGeom>
            <a:solidFill>
              <a:schemeClr val="lt1"/>
            </a:solidFill>
            <a:ln w="6350">
              <a:solidFill>
                <a:prstClr val="black"/>
              </a:solidFill>
            </a:ln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numCol="1" spcCol="0" rtlCol="0" fromWordArt="0" anchor="t" anchorCtr="0" forceAA="0" compatLnSpc="1"/>
            <a:lstStyle/>
            <a:p>
              <a:pPr algn="ctr"/>
              <a:r>
                <a:rPr lang="en-US" altLang="zh-CN" sz="3600" b="1" kern="100">
                  <a:latin typeface="微软雅黑" panose="020B0503020204020204" charset="-122"/>
                  <a:ea typeface="微软雅黑" panose="020B0503020204020204" charset="-122"/>
                  <a:cs typeface="Times New Roman" panose="02020603050405020304"/>
                  <a:sym typeface="Times New Roman"/>
                </a:rPr>
                <a:t>小尼姑</a:t>
              </a: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7116445" y="2454910"/>
            <a:ext cx="4319270" cy="3138170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indent="0" fontAlgn="auto">
              <a:lnSpc>
                <a:spcPts val="3960"/>
              </a:lnSpc>
            </a:pPr>
            <a:r>
              <a:rPr lang="zh-CN" sz="28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闲人——</a:t>
            </a:r>
            <a:r>
              <a:rPr 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阿Q癞疮疤被笑话，反抗被打</a:t>
            </a:r>
            <a:endParaRPr lang="en-US" sz="28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ts val="3960"/>
              </a:lnSpc>
            </a:pPr>
            <a:r>
              <a:rPr lang="zh-CN" sz="28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王胡——</a:t>
            </a:r>
            <a:r>
              <a:rPr 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比捉虱子，被打</a:t>
            </a:r>
            <a:endParaRPr lang="en-US" sz="28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ts val="3960"/>
              </a:lnSpc>
            </a:pPr>
            <a:r>
              <a:rPr lang="zh-CN" sz="28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假洋鬼子——</a:t>
            </a:r>
            <a:r>
              <a:rPr 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挨假洋鬼子的哭丧棒</a:t>
            </a:r>
            <a:endParaRPr lang="en-US" sz="28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ts val="3960"/>
              </a:lnSpc>
            </a:pPr>
            <a:r>
              <a:rPr lang="zh-CN" sz="28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小尼姑——</a:t>
            </a:r>
            <a:r>
              <a:rPr 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欺负小尼姑</a:t>
            </a:r>
            <a:endParaRPr lang="zh-CN" altLang="en-US" sz="28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5930" y="467360"/>
            <a:ext cx="4742815" cy="1143000"/>
          </a:xfrm>
        </p:spPr>
        <p:txBody>
          <a:bodyPr/>
          <a:lstStyle/>
          <a:p>
            <a:r>
              <a:rPr lang="zh-CN" altLang="en-US" sz="8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渐近阿Q</a:t>
            </a:r>
          </a:p>
        </p:txBody>
      </p:sp>
      <p:pic>
        <p:nvPicPr>
          <p:cNvPr id="5" name="图片 4" descr="f3034b6aa07d4e39b733383bf54924d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11340" y="84455"/>
            <a:ext cx="5146040" cy="6689090"/>
          </a:xfrm>
          <a:prstGeom prst="rect">
            <a:avLst/>
          </a:prstGeom>
        </p:spPr>
      </p:pic>
      <p:pic>
        <p:nvPicPr>
          <p:cNvPr id="7" name="图片 6" descr="75ec79e00ea7425fa51ae9f46c203849_tplv-crop-center_422_23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395" y="1877060"/>
            <a:ext cx="6663690" cy="489648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429895" y="0"/>
            <a:ext cx="10778490" cy="7683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4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阿Ｑ的性格特点</a:t>
            </a:r>
          </a:p>
        </p:txBody>
      </p:sp>
      <p:pic>
        <p:nvPicPr>
          <p:cNvPr id="4" name="图片 3" descr="微信图片_2021012802583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895" y="768350"/>
            <a:ext cx="11548110" cy="586613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915035" y="1809115"/>
            <a:ext cx="10170795" cy="37846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阿Ｑ的性格特点是什么？以小组为单位进行探讨，以上面的人际关系为切入点，</a:t>
            </a:r>
          </a:p>
          <a:p>
            <a:pPr indent="0" fontAlgn="auto">
              <a:lnSpc>
                <a:spcPct val="150000"/>
              </a:lnSpc>
            </a:pPr>
            <a:r>
              <a:rPr lang="zh-CN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通过阿Ｑ的语言、动作、</a:t>
            </a:r>
          </a:p>
          <a:p>
            <a:pPr indent="0" fontAlgn="auto">
              <a:lnSpc>
                <a:spcPct val="150000"/>
              </a:lnSpc>
            </a:pPr>
            <a:r>
              <a:rPr lang="zh-CN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心理等归纳分析阿Q的</a:t>
            </a:r>
          </a:p>
          <a:p>
            <a:pPr indent="0" fontAlgn="auto">
              <a:lnSpc>
                <a:spcPct val="150000"/>
              </a:lnSpc>
            </a:pPr>
            <a:r>
              <a:rPr lang="zh-CN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个性特征。</a:t>
            </a:r>
            <a:endParaRPr lang="zh-CN" altLang="en-US" sz="32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5" name="图片 4" descr="ec39845b88204882813045f6bb1f2ab3_th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50205" y="2622550"/>
            <a:ext cx="5435600" cy="335216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429895" y="0"/>
            <a:ext cx="10778490" cy="7683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4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阿Ｑ的性格特点</a:t>
            </a:r>
          </a:p>
        </p:txBody>
      </p:sp>
      <p:pic>
        <p:nvPicPr>
          <p:cNvPr id="4" name="图片 3" descr="微信图片_2021012802583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895" y="768350"/>
            <a:ext cx="11548110" cy="586613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010285" y="1413510"/>
            <a:ext cx="10170795" cy="3046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敏感禁忌——</a:t>
            </a:r>
            <a:r>
              <a:rPr lang="zh-CN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“因为他讳说“癞”以及一切近于“赖”的音，后来推而广之，“光”也讳，“亮”也讳，再后 来，连“灯”“烛”都讳了。一犯讳，不问有心与无心，阿Q便全疤通红的发起怒来”。</a:t>
            </a:r>
            <a:endParaRPr lang="zh-CN" altLang="en-US" sz="32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79500" y="4586605"/>
            <a:ext cx="10031730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由于内心卑微，他对周围的一切十分敏感，用“怒”来武装自己，维护自己所谓的“尊严”。</a:t>
            </a:r>
            <a:endParaRPr lang="zh-CN" altLang="en-US" sz="3200" b="1"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429895" y="0"/>
            <a:ext cx="10778490" cy="7683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4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阿Ｑ的性格特点</a:t>
            </a:r>
          </a:p>
        </p:txBody>
      </p:sp>
      <p:pic>
        <p:nvPicPr>
          <p:cNvPr id="4" name="图片 3" descr="微信图片_2021012802583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895" y="768350"/>
            <a:ext cx="11548110" cy="586613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010285" y="1413510"/>
            <a:ext cx="1047178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欺软怕硬——</a:t>
            </a:r>
            <a:r>
              <a:rPr lang="zh-CN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“估量了对手，口讷的他便骂，气力小的他便打。”“然而不知怎么一回事，总还是 阿Q吃亏的时候多。于是他渐渐的变换了方针，大抵改为怒目而视了。”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080135" y="3842385"/>
            <a:ext cx="1028509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面对对手，力量薄弱他就欺负，比他强大的，他欺负不了，就“识时务”地转变策略，改为“怒目而视”，这就是典型的欺软怕硬。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429895" y="0"/>
            <a:ext cx="10778490" cy="7683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4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阿Ｑ的性格特点</a:t>
            </a:r>
          </a:p>
        </p:txBody>
      </p:sp>
      <p:pic>
        <p:nvPicPr>
          <p:cNvPr id="4" name="图片 3" descr="微信图片_2021012802583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895" y="768350"/>
            <a:ext cx="11548110" cy="586613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010285" y="1413510"/>
            <a:ext cx="1047178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自欺欺人——</a:t>
            </a:r>
            <a:r>
              <a:rPr lang="zh-CN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阿Q站了一刻，心里想，“我总算被儿子打了，现在的世界真不像样……”于是也心满意足的得胜的走了。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080135" y="3842385"/>
            <a:ext cx="1028509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面对现实中的失败，阿Q把自己被打“假想”为被“儿子”打，逃避现实，通过这样欺骗自己来寻求安慰，寻求解脱。这体现了他的“自欺欺人”。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429895" y="0"/>
            <a:ext cx="10778490" cy="7683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4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阿Ｑ的性格特点</a:t>
            </a:r>
          </a:p>
        </p:txBody>
      </p:sp>
      <p:pic>
        <p:nvPicPr>
          <p:cNvPr id="4" name="图片 3" descr="微信图片_2021012802583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895" y="768350"/>
            <a:ext cx="11548110" cy="586613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010285" y="1413510"/>
            <a:ext cx="10471785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懦弱卑怯——</a:t>
            </a:r>
            <a:r>
              <a:rPr lang="zh-CN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“打虫豸，好不好?我是虫豸——还不放么?”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103630" y="2547620"/>
            <a:ext cx="10285095" cy="37846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面对比自己强大的对手，阿Q很懂得“审时度势”，马上卑躬屈膝起来，骨子里的“懦弱”和“卑怯”顿时显露无遗，他受过很多苦，深知反抗是得不到好处的，他通过“示弱”来换取“不挨打”，此时的阿Q，虽懦弱，却是广大生活在底层人们的弱小代表的一个缩影！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429895" y="0"/>
            <a:ext cx="10778490" cy="7683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4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阿Ｑ的性格特点</a:t>
            </a:r>
          </a:p>
        </p:txBody>
      </p:sp>
      <p:pic>
        <p:nvPicPr>
          <p:cNvPr id="4" name="图片 3" descr="微信图片_2021012802583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895" y="768350"/>
            <a:ext cx="11548110" cy="586613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855980" y="1708150"/>
            <a:ext cx="11012170" cy="4030980"/>
          </a:xfrm>
          <a:prstGeom prst="rect">
            <a:avLst/>
          </a:prstGeom>
          <a:noFill/>
          <a:ln w="9525">
            <a:noFill/>
          </a:ln>
        </p:spPr>
        <p:txBody>
          <a:bodyPr wrap="square" rtlCol="0">
            <a:noAutofit/>
          </a:bodyPr>
          <a:lstStyle/>
          <a:p>
            <a:pPr lvl="0" algn="l">
              <a:lnSpc>
                <a:spcPct val="200000"/>
              </a:lnSpc>
            </a:pPr>
            <a:r>
              <a:rPr lang="zh-CN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闲人事件：</a:t>
            </a:r>
            <a:r>
              <a:rPr lang="zh-CN" sz="3200" b="1"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敏感禁忌、欺软怕硬、懦弱卑怯、自欺欺人</a:t>
            </a:r>
            <a:endParaRPr lang="zh-CN" sz="3200" b="1"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lvl="0" algn="l">
              <a:lnSpc>
                <a:spcPct val="200000"/>
              </a:lnSpc>
            </a:pPr>
            <a:r>
              <a:rPr lang="zh-CN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王胡事件：</a:t>
            </a:r>
            <a:r>
              <a:rPr lang="zh-CN" sz="3200" b="1"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自尊自大、争强好胜、怯懦怕恶</a:t>
            </a:r>
            <a:endParaRPr lang="zh-CN" sz="3200" b="1"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lvl="0" algn="l">
              <a:lnSpc>
                <a:spcPct val="200000"/>
              </a:lnSpc>
            </a:pPr>
            <a:r>
              <a:rPr lang="zh-CN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假洋鬼子事件：</a:t>
            </a:r>
            <a:r>
              <a:rPr lang="zh-CN" sz="3200" b="1"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愚昧狭隘、奴性十足、圆滑世故、自欺欺人</a:t>
            </a:r>
            <a:endParaRPr lang="zh-CN" sz="3200" b="1"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lvl="0" algn="l">
              <a:lnSpc>
                <a:spcPct val="200000"/>
              </a:lnSpc>
            </a:pPr>
            <a:r>
              <a:rPr lang="zh-CN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小尼姑事件：</a:t>
            </a:r>
            <a:r>
              <a:rPr lang="zh-CN" sz="3200" b="1"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蛮横霸道、猥琐无赖、欺负弱小</a:t>
            </a:r>
            <a:endParaRPr lang="zh-CN" sz="32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429895" y="0"/>
            <a:ext cx="1154811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课堂检测：分析鲁迅先生描写阿Q时的语言艺术</a:t>
            </a:r>
          </a:p>
        </p:txBody>
      </p:sp>
      <p:pic>
        <p:nvPicPr>
          <p:cNvPr id="4" name="图片 3" descr="微信图片_2021012802583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895" y="768350"/>
            <a:ext cx="11548110" cy="586613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965835" y="1217295"/>
            <a:ext cx="1037907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阿Q的姓名籍贯如此“渺茫”，“渺茫”表明了阿Q怎样的地位和处境？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965835" y="3133725"/>
            <a:ext cx="10379710" cy="3046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连姓名籍贯都渺茫，可见阿Q地位之低。中国农村特别注重姓氏宗族，势单力薄的姓氏，往往受欺负。阿Q没有姓，没有名，也没有籍贯，那就是无可依靠，其悲惨处境，自不待言。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2" grpId="0"/>
      <p:bldP spid="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429895" y="0"/>
            <a:ext cx="1154811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课堂检测：分析鲁迅先生描写阿Q时的语言艺术</a:t>
            </a:r>
          </a:p>
        </p:txBody>
      </p:sp>
      <p:pic>
        <p:nvPicPr>
          <p:cNvPr id="4" name="图片 3" descr="微信图片_2021012802583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895" y="768350"/>
            <a:ext cx="11548110" cy="586613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965835" y="1217295"/>
            <a:ext cx="1037907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阿Q一方面因进过城而“更自负”，另一方面又“鄙薄城里人”，这表现了阿Q什么样的心态？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965835" y="3133725"/>
            <a:ext cx="10379710" cy="3046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这体现了阿Q矛盾的心态。阿Q因进过城而自负，在某种程度上表现了他的盲目趋时，以为进过城就了不起，看到了未庄人没有看见过的东西；而“鄙薄城里人”则表现了他的盲目自大和狭隘保守。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429895" y="0"/>
            <a:ext cx="1154811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课堂检测：分析鲁迅先生描写阿Q时的语言艺术</a:t>
            </a:r>
          </a:p>
        </p:txBody>
      </p:sp>
      <p:pic>
        <p:nvPicPr>
          <p:cNvPr id="4" name="图片 3" descr="微信图片_2021012802583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895" y="768350"/>
            <a:ext cx="11548110" cy="586613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965835" y="1217295"/>
            <a:ext cx="1037907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“然而阿Q虽然常优胜，却直待蒙赵太爷打他嘴巴之后，这才出了名。”“阿Q此后倒得意了许多年。”两句中“蒙”“得意”有什么含义？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155700" y="3524250"/>
            <a:ext cx="1037971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挨打也像荣幸地蒙受恩惠，挨打了还得意，作者在此处用反语，意在说明阿Q的可悲，形象地刻画了阿Q以及看客们的变态心理。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429895" y="0"/>
            <a:ext cx="1154811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课堂检测：分析鲁迅先生描写阿Q时的语言艺术</a:t>
            </a:r>
          </a:p>
        </p:txBody>
      </p:sp>
      <p:pic>
        <p:nvPicPr>
          <p:cNvPr id="4" name="图片 3" descr="微信图片_2021012802583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895" y="768350"/>
            <a:ext cx="11548110" cy="586613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965835" y="1217295"/>
            <a:ext cx="1037907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“阿Q不幸而赢了一回，他倒几乎失败了。”怎样理解“不幸”“倒”“几乎”这几个词？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965835" y="2785745"/>
            <a:ext cx="10379710" cy="3322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sz="2800" b="1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不幸”与“赢”自相矛盾，但实际表明，阿Q输钱是幸运的，赢了反而成了不幸的根源了！“倒几乎失败”，阿Q这一次面临失败的真正考验，但实际上他的精神胜利法又一次神奇地发挥了作用。作者用这样的话意在表明，连这样的失败都没有使阿Q的精神胜利法失效，可见阿Q已经无可救药了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微信图片_2021012802583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0510" y="666750"/>
            <a:ext cx="11548110" cy="586613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270510" y="317"/>
            <a:ext cx="5080000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zh-CN" sz="4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渐近阿</a:t>
            </a:r>
            <a:r>
              <a:rPr lang="en-US" sz="4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Q</a:t>
            </a:r>
            <a:endParaRPr lang="en-US" altLang="en-US" sz="44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76630" y="1086485"/>
            <a:ext cx="10238105" cy="5141595"/>
          </a:xfrm>
          <a:prstGeom prst="rect">
            <a:avLst/>
          </a:prstGeom>
          <a:noFill/>
          <a:ln w="9525">
            <a:noFill/>
          </a:ln>
        </p:spPr>
        <p:txBody>
          <a:bodyPr wrap="square" rtlCol="0">
            <a:noAutofit/>
          </a:bodyPr>
          <a:lstStyle/>
          <a:p>
            <a:pPr lvl="0" algn="l">
              <a:lnSpc>
                <a:spcPts val="3580"/>
              </a:lnSpc>
            </a:pPr>
            <a:r>
              <a:rPr 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鲁迅往往采用“杂取种种人，合成一个”的方法去塑造典型人物。</a:t>
            </a:r>
            <a:endParaRPr lang="zh-CN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lvl="0" algn="l">
              <a:lnSpc>
                <a:spcPts val="3580"/>
              </a:lnSpc>
            </a:pPr>
            <a:r>
              <a:rPr lang="zh-CN" sz="2400" b="1">
                <a:solidFill>
                  <a:schemeClr val="accent6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鲁迅对小说人物有过这样一段评论：“人物的模特儿，没有专用过一个人，往往嘴在浙江，脸在北京，衣服在山西，是一个拼凑起来的角色”。</a:t>
            </a:r>
            <a:endParaRPr lang="zh-CN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lvl="0" algn="l">
              <a:lnSpc>
                <a:spcPts val="3580"/>
              </a:lnSpc>
            </a:pPr>
            <a:r>
              <a:rPr 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为何拼凑？——为了使人物更具典型性！一部优秀的小说，总有让人难忘的典型人物，比方一说到《红楼梦》，我们马上想到温柔多情的宝哥哥，多愁善感的林妹妹，精明能干的凤姐……在生活当中，我们往往能在身边的人身上，看到这些典型人物的影子！这就是所谓的“源于生活，但又高于生活”！</a:t>
            </a:r>
            <a:endParaRPr lang="zh-CN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lvl="0" algn="l">
              <a:lnSpc>
                <a:spcPts val="3580"/>
              </a:lnSpc>
            </a:pPr>
            <a:r>
              <a:rPr lang="zh-CN" sz="2400" b="1">
                <a:solidFill>
                  <a:schemeClr val="accent6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今天，我们要走进一位穷苦的流浪汉，一贫如洗，光棍一条，被人忽视，遭人凌辱和践踏的人物，他就是鲁迅笔下的阿</a:t>
            </a:r>
            <a:r>
              <a:rPr lang="en-US" sz="2400" b="1">
                <a:solidFill>
                  <a:schemeClr val="accent6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Q</a:t>
            </a:r>
            <a:r>
              <a:rPr lang="zh-CN" sz="2400" b="1">
                <a:solidFill>
                  <a:schemeClr val="accent6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，阿Q正是这样一位来源于生活的、极具典型性的人物！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5" grpId="0" uiExpand="1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429895" y="0"/>
            <a:ext cx="1154811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课堂检测：分析鲁迅先生描写阿Q时的语言艺术</a:t>
            </a:r>
          </a:p>
        </p:txBody>
      </p:sp>
      <p:pic>
        <p:nvPicPr>
          <p:cNvPr id="4" name="图片 3" descr="微信图片_2021012802583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895" y="768350"/>
            <a:ext cx="11548110" cy="586613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965835" y="1217295"/>
            <a:ext cx="1037907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阿Q见自己的虱子比不过王胡的，“最初是失望，后来却不平了”，这是为什么？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965835" y="3133725"/>
            <a:ext cx="437070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“美比不过他们，同他们比丑”，这就是阿Q的麻木愚昧。</a:t>
            </a:r>
          </a:p>
        </p:txBody>
      </p:sp>
      <p:pic>
        <p:nvPicPr>
          <p:cNvPr id="5" name="图片 4" descr="df65ad3b667f421d8cfa6e20f382765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36540" y="2785745"/>
            <a:ext cx="5901055" cy="300926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429895" y="0"/>
            <a:ext cx="1154811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课堂检测：分析鲁迅先生描写阿Q时的语言艺术</a:t>
            </a:r>
          </a:p>
        </p:txBody>
      </p:sp>
      <p:pic>
        <p:nvPicPr>
          <p:cNvPr id="4" name="图片 3" descr="微信图片_2021012802583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895" y="768350"/>
            <a:ext cx="11548110" cy="586613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965835" y="1217295"/>
            <a:ext cx="10379075" cy="21228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</a:t>
            </a:r>
            <a:r>
              <a:rPr 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阿Q跄跄踉踉的跌进去，立刻又被王胡扭住了辫子，要拉到墙上照例去碰头”“阿Q在这刹那，便知道大约要打了，赶紧抽紧筋骨，耸了肩膀等候着”，“照例”“等候”一词妙在何处？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014095" y="3466465"/>
            <a:ext cx="10379710" cy="26765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sz="2800" b="1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照例”说明阿Q总处于被打的地位，他被王胡等人拉到墙上碰头远不止一次，而是家常便饭。“等候”一词，不仅表明阿Q的奴性，被动挨打不敢反抗，更表明他主动地接受惩罚。这种奴性人格，变成某种受虐狂，让人触目惊心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429895" y="0"/>
            <a:ext cx="1154811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课堂检测：分析鲁迅先生描写阿Q时的语言艺术</a:t>
            </a:r>
          </a:p>
        </p:txBody>
      </p:sp>
      <p:pic>
        <p:nvPicPr>
          <p:cNvPr id="4" name="图片 3" descr="微信图片_2021012802583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895" y="768350"/>
            <a:ext cx="11548110" cy="586613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965835" y="1217295"/>
            <a:ext cx="1037907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阿Q“十分得意的笑”，酒店里的人“九分得意的笑”，这是为什么？这揭示了怎样的社会现象？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965835" y="3133725"/>
            <a:ext cx="10379710" cy="26765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sz="2800" b="1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九分”是作者生造的词，但十分成功。作者略带幽默地鄙夷了“酒店里的人”即看客，这些看客，他们因为没有像阿Q一样亲自动手调戏小尼姑，因此觉得不过瘾，所以比阿Q少一分得意，只有九分得意。这表明当时人们之间缺乏最起码的同情心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5930" y="467360"/>
            <a:ext cx="4742815" cy="1143000"/>
          </a:xfrm>
        </p:spPr>
        <p:txBody>
          <a:bodyPr/>
          <a:lstStyle/>
          <a:p>
            <a:r>
              <a:rPr lang="zh-CN" altLang="en-US" sz="8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深入阿Q</a:t>
            </a:r>
          </a:p>
        </p:txBody>
      </p:sp>
      <p:pic>
        <p:nvPicPr>
          <p:cNvPr id="5" name="图片 4" descr="f3034b6aa07d4e39b733383bf54924d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11340" y="84455"/>
            <a:ext cx="5146040" cy="6689090"/>
          </a:xfrm>
          <a:prstGeom prst="rect">
            <a:avLst/>
          </a:prstGeom>
        </p:spPr>
      </p:pic>
      <p:pic>
        <p:nvPicPr>
          <p:cNvPr id="7" name="图片 6" descr="75ec79e00ea7425fa51ae9f46c203849_tplv-crop-center_422_23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395" y="1877060"/>
            <a:ext cx="6663690" cy="489648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429895" y="61595"/>
            <a:ext cx="11548110" cy="7683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4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深入阿Q</a:t>
            </a:r>
          </a:p>
        </p:txBody>
      </p:sp>
      <p:pic>
        <p:nvPicPr>
          <p:cNvPr id="4" name="图片 3" descr="微信图片_2021012802583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895" y="768350"/>
            <a:ext cx="11548110" cy="586613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965835" y="1217295"/>
            <a:ext cx="1037907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课文写阿Q动手打人或被人打共有五次，请把这五次“打”找出来，并说说阿Q每次动手打人或被人打时的心理、语言、动作等是怎样的；比较一下五次的表现有什么不同，刻画了阿Q怎样的性格特征。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014095" y="3070860"/>
            <a:ext cx="10379710" cy="3322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第一次</a:t>
            </a:r>
          </a:p>
          <a:p>
            <a:pPr indent="0" fontAlgn="auto">
              <a:lnSpc>
                <a:spcPct val="150000"/>
              </a:lnSpc>
            </a:pPr>
            <a:r>
              <a:rPr lang="zh-CN" sz="2800" b="1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闲人还不完，只撩他，于是终而至于打。阿Q在形式上打败了，被人揪住黄辫子，在壁上碰了四五个响头，闲人这才心满意足的得胜的走了，阿Q站了一刻，心里想，“我总算被儿子打了，现在的世界真不像样……”于是也心满意足的得胜的走了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2" grpId="0"/>
      <p:bldP spid="3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429895" y="61595"/>
            <a:ext cx="11548110" cy="7683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4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深入阿Q</a:t>
            </a:r>
          </a:p>
        </p:txBody>
      </p:sp>
      <p:pic>
        <p:nvPicPr>
          <p:cNvPr id="4" name="图片 3" descr="微信图片_2021012802583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895" y="768350"/>
            <a:ext cx="11548110" cy="586613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014095" y="949960"/>
            <a:ext cx="10379710" cy="5262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第二次</a:t>
            </a:r>
          </a:p>
          <a:p>
            <a:pPr indent="0" fontAlgn="auto">
              <a:lnSpc>
                <a:spcPct val="150000"/>
              </a:lnSpc>
            </a:pPr>
            <a:r>
              <a:rPr lang="zh-CN" sz="2800" b="1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阿Q两只手都捏住了自己的辫根，歪着头，说道：</a:t>
            </a:r>
          </a:p>
          <a:p>
            <a:pPr indent="0" fontAlgn="auto">
              <a:lnSpc>
                <a:spcPct val="150000"/>
              </a:lnSpc>
            </a:pPr>
            <a:r>
              <a:rPr lang="zh-CN" sz="2800" b="1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“打虫豸，好不好？我是虫豸——还不放么？”</a:t>
            </a:r>
          </a:p>
          <a:p>
            <a:pPr indent="0" fontAlgn="auto">
              <a:lnSpc>
                <a:spcPct val="150000"/>
              </a:lnSpc>
            </a:pPr>
            <a:r>
              <a:rPr lang="zh-CN" sz="2800" b="1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但虽然是虫豸，闲人也并不放，仍旧在就近什么地方给他碰了五六个响头，这才心满意足的得胜的走了，他以为阿Q这回可遭了瘟。然而不到十秒钟，阿Q也心满意足的得胜的走了，他觉得他是第一个能够自轻自贱的人，除了“自轻自贱”不算外，余下的就是“第一个”。状元不也是“第一个”么？“你算什么东西”呢！？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429895" y="61595"/>
            <a:ext cx="11548110" cy="7683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4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深入阿Q</a:t>
            </a:r>
          </a:p>
        </p:txBody>
      </p:sp>
      <p:pic>
        <p:nvPicPr>
          <p:cNvPr id="4" name="图片 3" descr="微信图片_2021012802583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895" y="768350"/>
            <a:ext cx="11548110" cy="586613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014095" y="949960"/>
            <a:ext cx="10379710" cy="46158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第三次</a:t>
            </a:r>
          </a:p>
          <a:p>
            <a:pPr indent="0" fontAlgn="auto">
              <a:lnSpc>
                <a:spcPct val="150000"/>
              </a:lnSpc>
            </a:pPr>
            <a:r>
              <a:rPr lang="zh-CN" sz="2800" b="1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赌摊不见了，人们也不见了，身上有几处很似乎有些痛，似乎也挨了几拳几脚似的</a:t>
            </a:r>
            <a:r>
              <a:rPr lang="zh-CN" sz="2800" b="1">
                <a:solidFill>
                  <a:srgbClr val="0070C0"/>
                </a:solidFill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</a:rPr>
              <a:t>……</a:t>
            </a:r>
            <a:r>
              <a:rPr lang="zh-CN" sz="2800" b="1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还到那里去寻根柢呢？</a:t>
            </a:r>
          </a:p>
          <a:p>
            <a:pPr indent="0" fontAlgn="auto">
              <a:lnSpc>
                <a:spcPct val="150000"/>
              </a:lnSpc>
            </a:pPr>
            <a:r>
              <a:rPr lang="zh-CN" sz="2800" b="1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但他立刻转败为胜了。他擎起右手，用力的在自己脸上连打了两个嘴巴，热剌剌的有些痛；打完之后，便心平气和起来，似乎打的是自己，被打的是别一个自己，不久也就仿佛是自己打了别个一般，——虽然还有些热剌剌，——心满意足的得胜的躺下了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429895" y="61595"/>
            <a:ext cx="11548110" cy="7683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4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深入阿Q</a:t>
            </a:r>
          </a:p>
        </p:txBody>
      </p:sp>
      <p:pic>
        <p:nvPicPr>
          <p:cNvPr id="4" name="图片 3" descr="微信图片_2021012802583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895" y="768350"/>
            <a:ext cx="11548110" cy="586613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014095" y="949960"/>
            <a:ext cx="10379710" cy="52108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第四次</a:t>
            </a:r>
          </a:p>
          <a:p>
            <a:pPr indent="0" fontAlgn="auto">
              <a:lnSpc>
                <a:spcPts val="4360"/>
              </a:lnSpc>
            </a:pPr>
            <a:r>
              <a:rPr lang="zh-CN" sz="2800" b="1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“谁认便骂谁！”他站起来，两手叉在腰间说。</a:t>
            </a:r>
          </a:p>
          <a:p>
            <a:pPr indent="0" fontAlgn="auto">
              <a:lnSpc>
                <a:spcPts val="4360"/>
              </a:lnSpc>
            </a:pPr>
            <a:r>
              <a:rPr lang="zh-CN" sz="2800" b="1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“你的骨头痒了么？”王胡也站起来，披上衣服说。</a:t>
            </a:r>
          </a:p>
          <a:p>
            <a:pPr indent="0" fontAlgn="auto">
              <a:lnSpc>
                <a:spcPts val="4360"/>
              </a:lnSpc>
            </a:pPr>
            <a:r>
              <a:rPr lang="zh-CN" sz="2800" b="1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阿Q以为他要逃了，抢进去就是一拳。这拳头还未达到身上，已经被他抓住了，只一拉，阿Q跄跄踉踉的跌进去，立刻又被王胡扭住了辫子，要拉到墙上照例去碰头。</a:t>
            </a:r>
          </a:p>
          <a:p>
            <a:pPr indent="0" fontAlgn="auto">
              <a:lnSpc>
                <a:spcPts val="4360"/>
              </a:lnSpc>
            </a:pPr>
            <a:r>
              <a:rPr lang="zh-CN" sz="2800" b="1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“‘君子动口不动手’！”阿Q歪着头说。</a:t>
            </a:r>
          </a:p>
          <a:p>
            <a:pPr indent="0" fontAlgn="auto">
              <a:lnSpc>
                <a:spcPts val="4360"/>
              </a:lnSpc>
            </a:pPr>
            <a:r>
              <a:rPr lang="zh-CN" sz="2800" b="1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王胡似乎不是君子，并不理会，一连给他碰了五下，又用力的一推，至于阿Q跌出六尺多远，这才满足的去了。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429895" y="61595"/>
            <a:ext cx="11548110" cy="7683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4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深入阿Q</a:t>
            </a:r>
          </a:p>
        </p:txBody>
      </p:sp>
      <p:pic>
        <p:nvPicPr>
          <p:cNvPr id="4" name="图片 3" descr="微信图片_2021012802583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895" y="768350"/>
            <a:ext cx="11548110" cy="586613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014095" y="1567815"/>
            <a:ext cx="10379710" cy="3322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第五次</a:t>
            </a:r>
          </a:p>
          <a:p>
            <a:pPr indent="0" fontAlgn="auto">
              <a:lnSpc>
                <a:spcPct val="150000"/>
              </a:lnSpc>
            </a:pPr>
            <a:r>
              <a:rPr lang="zh-CN" sz="2800" b="1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阿Q在这刹那，便知道大约要打了，赶紧抽紧筋骨，耸了肩膀等候着，果然，拍的一声，似乎确凿打在自己头上了。</a:t>
            </a:r>
          </a:p>
          <a:p>
            <a:pPr indent="0" fontAlgn="auto">
              <a:lnSpc>
                <a:spcPct val="150000"/>
              </a:lnSpc>
            </a:pPr>
            <a:r>
              <a:rPr lang="zh-CN" sz="2800" b="1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“我说他！”阿Q指着近旁的一个孩子，分辩说。</a:t>
            </a:r>
          </a:p>
          <a:p>
            <a:pPr indent="0" fontAlgn="auto">
              <a:lnSpc>
                <a:spcPct val="150000"/>
              </a:lnSpc>
            </a:pPr>
            <a:r>
              <a:rPr lang="zh-CN" sz="2800" b="1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拍！拍拍！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429895" y="61595"/>
            <a:ext cx="11548110" cy="7683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4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深入阿Q</a:t>
            </a:r>
          </a:p>
        </p:txBody>
      </p:sp>
      <p:pic>
        <p:nvPicPr>
          <p:cNvPr id="4" name="图片 3" descr="微信图片_2021012802583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895" y="768350"/>
            <a:ext cx="11548110" cy="586613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014095" y="1372235"/>
            <a:ext cx="10379710" cy="5262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sz="2800" b="1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第一、二、三次和第五次的“战斗”，阿Q总是只能动口而没法动手，“战斗”对象都是未庄有头有脸的人物；第四次阿Q终于动手了，但也只是先动手，最终还是动口，这一次的对象是与他同一阵营的被压迫者。</a:t>
            </a:r>
          </a:p>
          <a:p>
            <a:pPr indent="0" fontAlgn="auto">
              <a:lnSpc>
                <a:spcPct val="150000"/>
              </a:lnSpc>
            </a:pPr>
            <a:r>
              <a:rPr lang="zh-CN" sz="2800" b="1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阿Q的五次被打，除第三次外，大都经历了这样的过程：言语进攻他人或言语反击他人——饱受皮肉之苦，并用言语摧残自己——“胜利者”走后，他独自用“精神胜利法”疗治创伤，同时也用言语来安抚自己，很快就从不平衡达到了新的平衡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429895" y="0"/>
            <a:ext cx="5080000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zh-CN" sz="4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鲁迅及其创作</a:t>
            </a:r>
            <a:endParaRPr lang="zh-CN" altLang="en-US" sz="44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4" name="图片 3" descr="微信图片_2021012802583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945" y="706755"/>
            <a:ext cx="11548110" cy="586613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00010" y="1382395"/>
            <a:ext cx="3530600" cy="440055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947420" y="1443990"/>
            <a:ext cx="6424295" cy="3091815"/>
          </a:xfrm>
          <a:prstGeom prst="rect">
            <a:avLst/>
          </a:prstGeom>
          <a:noFill/>
          <a:ln w="9525">
            <a:noFill/>
          </a:ln>
        </p:spPr>
        <p:txBody>
          <a:bodyPr wrap="square" rtlCol="0">
            <a:noAutofit/>
          </a:bodyPr>
          <a:lstStyle/>
          <a:p>
            <a:pPr lvl="0" algn="l">
              <a:lnSpc>
                <a:spcPct val="150000"/>
              </a:lnSpc>
            </a:pPr>
            <a:r>
              <a:rPr 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少年时家道衰落；</a:t>
            </a:r>
            <a:endParaRPr lang="en-US" sz="28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lvl="0" algn="l">
              <a:lnSpc>
                <a:spcPct val="150000"/>
              </a:lnSpc>
            </a:pPr>
            <a:r>
              <a:rPr 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青年时留学日本，希望以医学拯救祖国；</a:t>
            </a:r>
            <a:endParaRPr lang="en-US" sz="28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lvl="0" algn="l">
              <a:lnSpc>
                <a:spcPct val="150000"/>
              </a:lnSpc>
            </a:pPr>
            <a:r>
              <a:rPr 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弃医从文，力求改变国人的精神；</a:t>
            </a:r>
            <a:endParaRPr lang="en-US" sz="28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lvl="0" algn="l">
              <a:lnSpc>
                <a:spcPct val="150000"/>
              </a:lnSpc>
            </a:pPr>
            <a:r>
              <a:rPr 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从日本回国，创办《新青年》；</a:t>
            </a:r>
            <a:endParaRPr lang="en-US" sz="28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lvl="0" algn="l">
              <a:lnSpc>
                <a:spcPct val="150000"/>
              </a:lnSpc>
            </a:pPr>
            <a:r>
              <a:rPr 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发表了《孔乙己》《药》等短篇小说和大量杂文。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3" grpId="0" uiExpand="1" build="p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429895" y="61595"/>
            <a:ext cx="11548110" cy="7683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4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深入阿Q</a:t>
            </a:r>
          </a:p>
        </p:txBody>
      </p:sp>
      <p:pic>
        <p:nvPicPr>
          <p:cNvPr id="4" name="图片 3" descr="微信图片_2021012802583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895" y="768350"/>
            <a:ext cx="11548110" cy="586613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014095" y="1372235"/>
            <a:ext cx="10379710" cy="4777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ts val="4060"/>
              </a:lnSpc>
            </a:pPr>
            <a:r>
              <a:rPr lang="zh-CN" sz="2800" b="1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这表明阿Q受着深重的压迫，却没有觉悟。他不能正视自己被压迫、被剥削的地位，每当他受欺凌的时候，不是正视现实，而是用“精神胜利法”来安慰自己，把失败当做“优胜”，从而实现精神上的自我安慰和陶醉。他是一个忘性很大的人，对所受的痛苦易于忘却。同时他也看不清谁是敌人，谁是朋友，当收到地主豪绅们欺侮时，往往到阶级兄弟身上去出气。</a:t>
            </a:r>
          </a:p>
          <a:p>
            <a:pPr indent="0" fontAlgn="auto">
              <a:lnSpc>
                <a:spcPts val="4060"/>
              </a:lnSpc>
            </a:pPr>
            <a:r>
              <a:rPr lang="zh-CN" sz="2800" b="1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鲁迅对阿Ｑ的遭遇充满着深切的同情，他对阿Ｑ是“哀其不幸”、“怒其不争”，阿Q的不争主要体现在被打了不反抗，采取“精神胜利”来寻求安慰等。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429895" y="61595"/>
            <a:ext cx="11548110" cy="7683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4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深入阿Q</a:t>
            </a:r>
          </a:p>
        </p:txBody>
      </p:sp>
      <p:pic>
        <p:nvPicPr>
          <p:cNvPr id="4" name="图片 3" descr="微信图片_2021012802583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895" y="768350"/>
            <a:ext cx="11548110" cy="586613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014095" y="1372235"/>
            <a:ext cx="10379710" cy="6115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ts val="4060"/>
              </a:lnSpc>
            </a:pPr>
            <a:r>
              <a:rPr lang="zh-CN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阿Q真的没有反抗吗？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014095" y="2141855"/>
            <a:ext cx="10379710" cy="37846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chemeClr val="accent5">
                    <a:lumMod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有反抗，但是反抗不彻底！他在语言上反抗，甚至在行动上反抗。但当他失败之后，他并没有继续抗争，而是选择逃避，在虚拟的精神世界中通过欺骗自己，把现实中的“失败”巧妙地转变为“胜利”，从而得到满足，继续安于现状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429895" y="61595"/>
            <a:ext cx="11548110" cy="7683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4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深入阿Q</a:t>
            </a:r>
          </a:p>
        </p:txBody>
      </p:sp>
      <p:pic>
        <p:nvPicPr>
          <p:cNvPr id="4" name="图片 3" descr="微信图片_2021012802583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895" y="768350"/>
            <a:ext cx="11548110" cy="586613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014095" y="1372235"/>
            <a:ext cx="10379710" cy="6115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ts val="4060"/>
              </a:lnSpc>
            </a:pPr>
            <a:r>
              <a:rPr lang="zh-CN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面对现实中的挑衅和欺凌，阿Q是怎样处理的？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014095" y="2141855"/>
            <a:ext cx="10379710" cy="37846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chemeClr val="accent5">
                    <a:lumMod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面对欺凌，阿Q一般会有三招应对：</a:t>
            </a:r>
          </a:p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chemeClr val="accent5">
                    <a:lumMod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第一招：语言反驳</a:t>
            </a:r>
          </a:p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chemeClr val="accent5">
                    <a:lumMod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第二招：行动冲突</a:t>
            </a:r>
          </a:p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chemeClr val="accent5">
                    <a:lumMod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第三招：精神胜利</a:t>
            </a:r>
          </a:p>
          <a:p>
            <a:pPr indent="0" fontAlgn="auto">
              <a:lnSpc>
                <a:spcPct val="150000"/>
              </a:lnSpc>
            </a:pPr>
            <a:endParaRPr lang="zh-CN" sz="3200" b="1">
              <a:solidFill>
                <a:schemeClr val="accent5">
                  <a:lumMod val="50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5" name="图片 4" descr="t0180928733b639e0d4.webp"/>
          <p:cNvPicPr>
            <a:picLocks noChangeAspect="1"/>
          </p:cNvPicPr>
          <p:nvPr/>
        </p:nvPicPr>
        <p:blipFill>
          <a:blip r:embed="rId3"/>
          <a:srcRect r="17380"/>
          <a:stretch>
            <a:fillRect/>
          </a:stretch>
        </p:blipFill>
        <p:spPr>
          <a:xfrm>
            <a:off x="4963795" y="2898140"/>
            <a:ext cx="5835650" cy="240093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429895" y="61595"/>
            <a:ext cx="11548110" cy="7683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4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深入阿Q</a:t>
            </a:r>
          </a:p>
        </p:txBody>
      </p:sp>
      <p:pic>
        <p:nvPicPr>
          <p:cNvPr id="4" name="图片 3" descr="微信图片_2021012802583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895" y="768350"/>
            <a:ext cx="11548110" cy="586613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014095" y="1372235"/>
            <a:ext cx="10379710" cy="6115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ts val="4060"/>
              </a:lnSpc>
            </a:pPr>
            <a:r>
              <a:rPr lang="zh-CN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面对现实中的挑衅和欺凌，阿Q是怎样处理的？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014095" y="2141855"/>
            <a:ext cx="10379710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chemeClr val="accent5">
                    <a:lumMod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面对挑衅，阿Q会为了维护自尊而在语言上反驳，例如“你还不配”，“谁认便骂谁”等，这些都可以看出阿Q的反抗意识，当反抗受到欺压，就会产生行为冲突，也就是打架，打架的结果通常都是以瘦弱的阿Q失败告终，在现实中失败之后，阿Q采取的不是继续抗争，而是逃避现实，在精神上实现自欺欺人的“胜利”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429895" y="61595"/>
            <a:ext cx="11548110" cy="7683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4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深入阿Q</a:t>
            </a:r>
          </a:p>
        </p:txBody>
      </p:sp>
      <p:pic>
        <p:nvPicPr>
          <p:cNvPr id="4" name="图片 3" descr="微信图片_2021012802583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895" y="768350"/>
            <a:ext cx="11548110" cy="586613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014095" y="1372235"/>
            <a:ext cx="10379710" cy="6115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ts val="4060"/>
              </a:lnSpc>
            </a:pPr>
            <a:r>
              <a:rPr lang="zh-CN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根据以上总结，请给“精神胜利法”下一个定义。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014095" y="2141855"/>
            <a:ext cx="10379710" cy="37846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chemeClr val="accent5">
                    <a:lumMod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精神胜利法，也叫阿Q主义（阿Q精神），是指一种在现实生活中遇到挫折、打击或失败而又无法改变现实局面的情况下，避开现实生活中的失败，换个角度，从精神上自欺自骗以求自我安慰，从而得到精神上的胜利或解脱的心理调节方法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429895" y="61595"/>
            <a:ext cx="11548110" cy="7683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4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深入阿Q</a:t>
            </a:r>
          </a:p>
        </p:txBody>
      </p:sp>
      <p:pic>
        <p:nvPicPr>
          <p:cNvPr id="4" name="图片 3" descr="微信图片_2021012802583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895" y="768350"/>
            <a:ext cx="11548110" cy="586613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014095" y="1372235"/>
            <a:ext cx="10379710" cy="6115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ts val="4060"/>
              </a:lnSpc>
            </a:pPr>
            <a:r>
              <a:rPr lang="zh-CN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精神胜利法的特点：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014095" y="2141855"/>
            <a:ext cx="10379710" cy="37846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solidFill>
                  <a:schemeClr val="accent5">
                    <a:lumMod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              </a:t>
            </a:r>
            <a:r>
              <a:rPr lang="zh-CN" sz="3200" b="1">
                <a:solidFill>
                  <a:schemeClr val="accent5">
                    <a:lumMod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①自欺自骗 </a:t>
            </a:r>
          </a:p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chemeClr val="accent5">
                    <a:lumMod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自高自大→逃避现实→  ②自轻自贱 ｝ 精神胜利法</a:t>
            </a:r>
          </a:p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chemeClr val="accent5">
                    <a:lumMod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              ③转嫁失败</a:t>
            </a:r>
          </a:p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chemeClr val="accent5">
                    <a:lumMod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现实→心理，生活→精神，现实世界→虚拟世界，眼前→过去将来。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5930" y="467360"/>
            <a:ext cx="4742815" cy="1143000"/>
          </a:xfrm>
        </p:spPr>
        <p:txBody>
          <a:bodyPr/>
          <a:lstStyle/>
          <a:p>
            <a:r>
              <a:rPr lang="zh-CN" altLang="en-US" sz="8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走出阿Q</a:t>
            </a:r>
          </a:p>
        </p:txBody>
      </p:sp>
      <p:pic>
        <p:nvPicPr>
          <p:cNvPr id="5" name="图片 4" descr="f3034b6aa07d4e39b733383bf54924d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11340" y="84455"/>
            <a:ext cx="5146040" cy="6689090"/>
          </a:xfrm>
          <a:prstGeom prst="rect">
            <a:avLst/>
          </a:prstGeom>
        </p:spPr>
      </p:pic>
      <p:pic>
        <p:nvPicPr>
          <p:cNvPr id="7" name="图片 6" descr="75ec79e00ea7425fa51ae9f46c203849_tplv-crop-center_422_23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395" y="1877060"/>
            <a:ext cx="6663690" cy="489648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429895" y="61595"/>
            <a:ext cx="11548110" cy="7683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4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走出阿Q</a:t>
            </a:r>
          </a:p>
        </p:txBody>
      </p:sp>
      <p:pic>
        <p:nvPicPr>
          <p:cNvPr id="4" name="图片 3" descr="微信图片_2021012802583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895" y="768350"/>
            <a:ext cx="11548110" cy="586613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014095" y="1372235"/>
            <a:ext cx="10379710" cy="6115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ts val="4060"/>
              </a:lnSpc>
            </a:pPr>
            <a:r>
              <a:rPr lang="zh-CN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联系现实生活举例谈谈阿Q精神胜利法的现实意义。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014095" y="2141855"/>
            <a:ext cx="10379710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chemeClr val="accent5">
                    <a:lumMod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需要的。我们现在所处在压力山大的社会里，这种精神可以让我们缓解压力。一个人不可能时时刻刻、方方面面都比别人好，人的一生都不是一帆风顺的，都会或多或少的遇到一些挫折，如果没有一点阿Ｑ精神的话，恐怕就会被郁闷的情绪击倒，心理压力会很大，会无法面对现实生活，无法面对亲朋好友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3" grpId="0"/>
      <p:bldP spid="2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429895" y="61595"/>
            <a:ext cx="11548110" cy="7683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4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走出阿Q</a:t>
            </a:r>
          </a:p>
        </p:txBody>
      </p:sp>
      <p:pic>
        <p:nvPicPr>
          <p:cNvPr id="4" name="图片 3" descr="微信图片_2021012802583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895" y="768350"/>
            <a:ext cx="11548110" cy="586613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014095" y="1372235"/>
            <a:ext cx="10379710" cy="6115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ts val="4060"/>
              </a:lnSpc>
            </a:pPr>
            <a:r>
              <a:rPr lang="zh-CN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联系现实生活举例谈谈阿Q精神胜利法的现实意义。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014095" y="2141855"/>
            <a:ext cx="1037971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chemeClr val="accent5">
                    <a:lumMod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不需要。这是一种消极的生活态度，会让人一直消沉。阿Ｑ精神只会诗人因虚幻的“精神胜利”的补偿而心满意足，进而屈服于现实，成为现实环境的奴隶。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429895" y="61595"/>
            <a:ext cx="11548110" cy="7683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4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走出阿Q</a:t>
            </a:r>
          </a:p>
        </p:txBody>
      </p:sp>
      <p:pic>
        <p:nvPicPr>
          <p:cNvPr id="4" name="图片 3" descr="微信图片_2021012802583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895" y="768350"/>
            <a:ext cx="11548110" cy="586613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014095" y="1372235"/>
            <a:ext cx="10379710" cy="6115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ts val="4060"/>
              </a:lnSpc>
            </a:pPr>
            <a:r>
              <a:rPr lang="zh-CN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联系现实生活举例谈谈阿Q精神胜利法的现实意义。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014095" y="2141855"/>
            <a:ext cx="10379710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sz="3200" b="1">
                <a:solidFill>
                  <a:schemeClr val="accent5">
                    <a:lumMod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任何事情就像硬币一样都有两面性，生活中，要辩证对待。阿Q精神”并非坏事，它内含科学性；对于心理失控的人来说，它是一剂良药，使我们能放松自己的心情，从中获得自我安慰自我解脱。但阿Q精神不是时时都能用的，如果我们时时都用“阿Q精神，那么就会丧失进取意识，缺乏敏锐的发展观，我们的人生将会失去意义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429895" y="0"/>
            <a:ext cx="5080000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zh-CN" sz="4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鲁迅及其创作</a:t>
            </a:r>
            <a:endParaRPr lang="zh-CN" altLang="en-US" sz="44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4" name="图片 3" descr="微信图片_2021012802583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945" y="706755"/>
            <a:ext cx="11548110" cy="586613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975995" y="1654810"/>
            <a:ext cx="10240645" cy="3507740"/>
          </a:xfrm>
          <a:prstGeom prst="rect">
            <a:avLst/>
          </a:prstGeom>
          <a:noFill/>
          <a:ln w="9525">
            <a:noFill/>
          </a:ln>
        </p:spPr>
        <p:txBody>
          <a:bodyPr wrap="square" rtlCol="0">
            <a:noAutofit/>
          </a:bodyPr>
          <a:lstStyle/>
          <a:p>
            <a:pPr lvl="0" algn="l">
              <a:lnSpc>
                <a:spcPct val="150000"/>
              </a:lnSpc>
            </a:pPr>
            <a:r>
              <a:rPr 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鲁迅的作品大体可分为小说、教文、散文诗和杂文：</a:t>
            </a:r>
            <a:endParaRPr lang="zh-CN" sz="28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lvl="0" algn="l">
              <a:lnSpc>
                <a:spcPct val="150000"/>
              </a:lnSpc>
            </a:pPr>
            <a:r>
              <a:rPr 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小   说——《呐喊》《彷徨》《故事新编》；</a:t>
            </a:r>
            <a:endParaRPr lang="zh-CN" sz="28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lvl="0" algn="l">
              <a:lnSpc>
                <a:spcPct val="150000"/>
              </a:lnSpc>
            </a:pPr>
            <a:r>
              <a:rPr 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散   文——《朝花夕拾》；</a:t>
            </a:r>
            <a:endParaRPr lang="zh-CN" sz="28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lvl="0" algn="l">
              <a:lnSpc>
                <a:spcPct val="150000"/>
              </a:lnSpc>
            </a:pPr>
            <a:r>
              <a:rPr 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散文诗——《野草》；</a:t>
            </a:r>
            <a:endParaRPr lang="zh-CN" sz="28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lvl="0" algn="l">
              <a:lnSpc>
                <a:spcPct val="150000"/>
              </a:lnSpc>
            </a:pPr>
            <a:r>
              <a:rPr 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杂   文——《坟》《热风》《华盖集》《华盖集续编》《且介亭杂文》《伪自由书》《准风月谈》《花边文学》等16部。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429895" y="61595"/>
            <a:ext cx="11548110" cy="7683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4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走出阿Q</a:t>
            </a:r>
          </a:p>
        </p:txBody>
      </p:sp>
      <p:pic>
        <p:nvPicPr>
          <p:cNvPr id="4" name="图片 3" descr="微信图片_2021012802583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895" y="768350"/>
            <a:ext cx="11548110" cy="586613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014095" y="1372235"/>
            <a:ext cx="10379710" cy="6115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ts val="4060"/>
              </a:lnSpc>
            </a:pPr>
            <a:r>
              <a:rPr 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</a:rPr>
              <a:t>新阿Ｑ主义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014095" y="2141855"/>
            <a:ext cx="10379710" cy="3461385"/>
          </a:xfrm>
          <a:prstGeom prst="rect">
            <a:avLst/>
          </a:prstGeom>
          <a:noFill/>
          <a:ln w="9525">
            <a:noFill/>
          </a:ln>
        </p:spPr>
        <p:txBody>
          <a:bodyPr wrap="square" rtlCol="0">
            <a:noAutofit/>
          </a:bodyPr>
          <a:lstStyle/>
          <a:p>
            <a:pPr lvl="0" algn="l">
              <a:lnSpc>
                <a:spcPct val="150000"/>
              </a:lnSpc>
            </a:pPr>
            <a:r>
              <a:rPr lang="zh-CN" sz="3200" b="1">
                <a:solidFill>
                  <a:schemeClr val="accent5">
                    <a:lumMod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我没钱，说明我不是守财奴！</a:t>
            </a:r>
            <a:endParaRPr lang="zh-CN" sz="3200" b="1">
              <a:solidFill>
                <a:schemeClr val="accent5">
                  <a:lumMod val="50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lvl="0" algn="l">
              <a:lnSpc>
                <a:spcPct val="150000"/>
              </a:lnSpc>
            </a:pPr>
            <a:r>
              <a:rPr lang="zh-CN" sz="3200" b="1">
                <a:solidFill>
                  <a:schemeClr val="accent5">
                    <a:lumMod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我没车，说明我不需要考虑买车库！</a:t>
            </a:r>
            <a:endParaRPr lang="zh-CN" sz="3200" b="1">
              <a:solidFill>
                <a:schemeClr val="accent5">
                  <a:lumMod val="50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lvl="0" algn="l">
              <a:lnSpc>
                <a:spcPct val="150000"/>
              </a:lnSpc>
            </a:pPr>
            <a:r>
              <a:rPr lang="zh-CN" sz="3200" b="1">
                <a:solidFill>
                  <a:schemeClr val="accent5">
                    <a:lumMod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我不是帅哥，说明我不用担心美女老板骚扰我！ </a:t>
            </a:r>
            <a:endParaRPr lang="zh-CN" sz="3200" b="1">
              <a:solidFill>
                <a:schemeClr val="accent5">
                  <a:lumMod val="50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lvl="0" algn="l">
              <a:lnSpc>
                <a:spcPct val="150000"/>
              </a:lnSpc>
            </a:pPr>
            <a:r>
              <a:rPr lang="zh-CN" sz="3200" b="1">
                <a:solidFill>
                  <a:schemeClr val="accent5">
                    <a:lumMod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我不是老板，说明我不怕职工倒炒我的鱿鱼！</a:t>
            </a:r>
            <a:endParaRPr lang="zh-CN" sz="3200" b="1">
              <a:solidFill>
                <a:schemeClr val="accent5">
                  <a:lumMod val="50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lvl="0" algn="l">
              <a:lnSpc>
                <a:spcPct val="150000"/>
              </a:lnSpc>
            </a:pPr>
            <a:r>
              <a:rPr lang="zh-CN" sz="3200" b="1">
                <a:solidFill>
                  <a:schemeClr val="accent5">
                    <a:lumMod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我不是领导，说明我不用担心忙得开会找替身！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 uiExpand="1" build="p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429895" y="61595"/>
            <a:ext cx="11548110" cy="7683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4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走出阿Q</a:t>
            </a:r>
          </a:p>
        </p:txBody>
      </p:sp>
      <p:pic>
        <p:nvPicPr>
          <p:cNvPr id="4" name="图片 3" descr="微信图片_2021012802583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895" y="768350"/>
            <a:ext cx="11548110" cy="586613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014095" y="1372235"/>
            <a:ext cx="10379710" cy="6115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ts val="4060"/>
              </a:lnSpc>
            </a:pPr>
            <a:r>
              <a:rPr 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</a:rPr>
              <a:t>新阿Ｑ主义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014095" y="2141855"/>
            <a:ext cx="10379710" cy="2722880"/>
          </a:xfrm>
          <a:prstGeom prst="rect">
            <a:avLst/>
          </a:prstGeom>
          <a:noFill/>
          <a:ln w="9525">
            <a:noFill/>
          </a:ln>
        </p:spPr>
        <p:txBody>
          <a:bodyPr wrap="square" rtlCol="0">
            <a:noAutofit/>
          </a:bodyPr>
          <a:lstStyle/>
          <a:p>
            <a:pPr lvl="0" algn="l">
              <a:lnSpc>
                <a:spcPct val="150000"/>
              </a:lnSpc>
            </a:pPr>
            <a:r>
              <a:rPr lang="zh-CN" sz="3200" b="1">
                <a:solidFill>
                  <a:schemeClr val="accent5">
                    <a:lumMod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我不是明星，说明我不用担心讨厌的狗仔跟我！</a:t>
            </a:r>
            <a:endParaRPr lang="zh-CN" sz="3200" b="1">
              <a:solidFill>
                <a:schemeClr val="accent5">
                  <a:lumMod val="50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lvl="0" algn="l">
              <a:lnSpc>
                <a:spcPct val="150000"/>
              </a:lnSpc>
            </a:pPr>
            <a:r>
              <a:rPr lang="zh-CN" sz="3200" b="1">
                <a:solidFill>
                  <a:schemeClr val="accent5">
                    <a:lumMod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我没去国外旅游，是因为我怕被恐怖组织抓去做人质！</a:t>
            </a:r>
            <a:endParaRPr lang="zh-CN" sz="3200" b="1">
              <a:solidFill>
                <a:schemeClr val="accent5">
                  <a:lumMod val="50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lvl="0" algn="l">
              <a:lnSpc>
                <a:spcPct val="150000"/>
              </a:lnSpc>
            </a:pPr>
            <a:r>
              <a:rPr lang="zh-CN" sz="3200" b="1">
                <a:solidFill>
                  <a:schemeClr val="accent5">
                    <a:lumMod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我没去炒股，是因为我怕一夜暴富别人说我爆发户！</a:t>
            </a:r>
            <a:endParaRPr lang="zh-CN" sz="3200" b="1">
              <a:solidFill>
                <a:schemeClr val="accent5">
                  <a:lumMod val="50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lvl="0" algn="l">
              <a:lnSpc>
                <a:spcPct val="150000"/>
              </a:lnSpc>
            </a:pPr>
            <a:r>
              <a:rPr lang="zh-CN" sz="3200" b="1">
                <a:solidFill>
                  <a:schemeClr val="accent5">
                    <a:lumMod val="50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我没去开神七，是因为领导不准我假去考飞船驾照！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429895" y="61595"/>
            <a:ext cx="11548110" cy="7683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4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走出阿Q</a:t>
            </a:r>
          </a:p>
        </p:txBody>
      </p:sp>
      <p:pic>
        <p:nvPicPr>
          <p:cNvPr id="4" name="图片 3" descr="微信图片_2021012802583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895" y="768350"/>
            <a:ext cx="11548110" cy="586613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014095" y="1372235"/>
            <a:ext cx="1037971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学校将举办经典阅读推荐活动，如果你想向同学们推荐《阿Q正传》，请写一段推荐语，300字左右。</a:t>
            </a:r>
          </a:p>
        </p:txBody>
      </p:sp>
      <p:pic>
        <p:nvPicPr>
          <p:cNvPr id="2" name="图片 1" descr="t010ebf84f7e3f115e3.webp"/>
          <p:cNvPicPr>
            <a:picLocks noChangeAspect="1"/>
          </p:cNvPicPr>
          <p:nvPr/>
        </p:nvPicPr>
        <p:blipFill>
          <a:blip r:embed="rId3"/>
          <a:srcRect r="14130"/>
          <a:stretch>
            <a:fillRect/>
          </a:stretch>
        </p:blipFill>
        <p:spPr>
          <a:xfrm>
            <a:off x="1172210" y="3066415"/>
            <a:ext cx="9751060" cy="310324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429895" y="61595"/>
            <a:ext cx="11548110" cy="7683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4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走出阿Q</a:t>
            </a:r>
          </a:p>
        </p:txBody>
      </p:sp>
      <p:pic>
        <p:nvPicPr>
          <p:cNvPr id="4" name="图片 3" descr="微信图片_2021012802583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895" y="768350"/>
            <a:ext cx="11548110" cy="586613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014095" y="1372235"/>
            <a:ext cx="10379710" cy="50158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ctr" fontAlgn="auto">
              <a:lnSpc>
                <a:spcPct val="100000"/>
              </a:lnSpc>
            </a:pPr>
            <a:r>
              <a:rPr lang="zh-CN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《阿Q正传》，一个因为“贫穷”而被遗忘的故事</a:t>
            </a:r>
          </a:p>
          <a:p>
            <a:pPr indent="0" fontAlgn="auto">
              <a:lnSpc>
                <a:spcPct val="100000"/>
              </a:lnSpc>
            </a:pPr>
            <a:r>
              <a:rPr lang="zh-CN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推荐理由</a:t>
            </a:r>
          </a:p>
          <a:p>
            <a:pPr indent="0" fontAlgn="auto">
              <a:lnSpc>
                <a:spcPct val="100000"/>
              </a:lnSpc>
            </a:pPr>
            <a:r>
              <a:rPr lang="zh-CN"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1840年鸦片战争之后的中国历史，是受帝国主义侵略和掠夺的屈辱史，封建统治阶级在这种特殊的历史下形成一种变态的心理，一方面对帝国主义者奴颜婢膝，表现出一副奴才相；另一方面对自己统治下的臣民又摆出主子的架子，进行疯狂的镇压，凶狠地盘剥。</a:t>
            </a:r>
          </a:p>
          <a:p>
            <a:pPr indent="0" fontAlgn="auto">
              <a:lnSpc>
                <a:spcPct val="100000"/>
              </a:lnSpc>
            </a:pPr>
            <a:r>
              <a:rPr lang="zh-CN"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鲁迅不止一次地对这种畸形变态心理作出概括：“遇见强者，不敢反抗，便以‘中庸’这些话来粉饰，聊以自慰。所以中国人倘有权利，看见别人奈何他不得，或者有‘多数’作他护符的时候，多是凶残横恣，宛然一个暴君，做事并不中庸。”他们对帝国主义侵略已到了割地赔款丧权辱国的地步，但偏要自称“天朝”，沉醉在“东方的精神文明”中，鼓吹中国文明“为全球所仰望”。已经到了死亡的边缘，却追求精神上的胜利。这一思想深深毒害着处于下层的劳动人民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429895" y="61595"/>
            <a:ext cx="11548110" cy="7683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4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走出阿Q</a:t>
            </a:r>
          </a:p>
        </p:txBody>
      </p:sp>
      <p:pic>
        <p:nvPicPr>
          <p:cNvPr id="4" name="图片 3" descr="微信图片_2021012802583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895" y="768350"/>
            <a:ext cx="11548110" cy="586613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014095" y="1372235"/>
            <a:ext cx="10379710" cy="51415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ts val="3580"/>
              </a:lnSpc>
            </a:pPr>
            <a:r>
              <a:rPr lang="zh-CN"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而统治者的“精神胜利法”和对人民进行的封建麻醉教育，正是造成劳动人民不觉醒的精神状态的麻醉剂。这种麻醉剂只能使劳动人民忘却压迫和屈辱，无反抗，无斗志，永远处在被压迫、被剥削、受毒害的状态中，成为封建统治者的奴才和顺民，成了像阿Q那样的可怜人。</a:t>
            </a:r>
          </a:p>
          <a:p>
            <a:pPr indent="0" fontAlgn="auto">
              <a:lnSpc>
                <a:spcPts val="3580"/>
              </a:lnSpc>
            </a:pPr>
            <a:r>
              <a:rPr lang="zh-CN"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阿Q正传》具有丰富的思想内涵。鲁迅写作这部小说的目的，就是要揭露“国民的劣根性”，因此，阿Q的性格就是现代中国国民性的象征。小说特通过阿Q身上的“精神胜利法”揭露了中国的民族劣根性，揭示了病态社会人们的病苦，“以引起疗救者的注意”。</a:t>
            </a:r>
          </a:p>
          <a:p>
            <a:pPr indent="0" fontAlgn="auto">
              <a:lnSpc>
                <a:spcPts val="3580"/>
              </a:lnSpc>
            </a:pPr>
            <a:r>
              <a:rPr lang="zh-CN"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阿Q时代属于过去，但阿Q性格包含的内容并未绝迹……</a:t>
            </a:r>
          </a:p>
          <a:p>
            <a:pPr indent="0" fontAlgn="auto">
              <a:lnSpc>
                <a:spcPts val="3580"/>
              </a:lnSpc>
            </a:pPr>
            <a:r>
              <a:rPr lang="zh-CN"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有人说阿Q像是一面镜子，从他的身上能看到自己的影子，或许是因为在我们身上都有和阿Q一样的特点吧。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429895" y="61595"/>
            <a:ext cx="11548110" cy="7683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4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走出阿Q</a:t>
            </a:r>
          </a:p>
        </p:txBody>
      </p:sp>
      <p:pic>
        <p:nvPicPr>
          <p:cNvPr id="4" name="图片 3" descr="微信图片_2021012802583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895" y="829945"/>
            <a:ext cx="11548110" cy="586613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014095" y="1372235"/>
            <a:ext cx="1037971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阿Q从远方走来，越走越近，与我们擦肩而过，又越走越远，消失在我们的视线中，可又如孔乙己、祥林嫂等人一样印在我们的脑海里，随着岁月的流逝，阿Q的形象更加清晰，甚至就在我们身边。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429895" y="0"/>
            <a:ext cx="7787005" cy="7683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4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鲁迅创作《阿Q正传》的意图</a:t>
            </a:r>
          </a:p>
        </p:txBody>
      </p:sp>
      <p:pic>
        <p:nvPicPr>
          <p:cNvPr id="4" name="图片 3" descr="微信图片_2021012802583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945" y="706755"/>
            <a:ext cx="11548110" cy="586613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64870" y="4054475"/>
            <a:ext cx="10462260" cy="21228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l" fontAlgn="auto">
              <a:lnSpc>
                <a:spcPct val="150000"/>
              </a:lnSpc>
            </a:pPr>
            <a:r>
              <a:rPr 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鲁迅在《呐喊·自序》中曾说：我“或者也还未能忘怀于当日自己的寂寞的悲哀罢，所以有时候仍不免呐喊几声”。未能忘怀于当日寂寞的悲哀，这恐怕是鲁迅创作《阿Q正传》的直接原因。</a:t>
            </a:r>
            <a:r>
              <a:rPr lang="zh-CN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864870" y="1377950"/>
            <a:ext cx="10462260" cy="1337945"/>
          </a:xfrm>
          <a:prstGeom prst="rect">
            <a:avLst/>
          </a:prstGeom>
          <a:noFill/>
          <a:ln w="9525">
            <a:noFill/>
          </a:ln>
        </p:spPr>
        <p:txBody>
          <a:bodyPr wrap="square" rtlCol="0">
            <a:noAutofit/>
          </a:bodyPr>
          <a:lstStyle/>
          <a:p>
            <a:pPr lvl="0" algn="l">
              <a:lnSpc>
                <a:spcPct val="150000"/>
              </a:lnSpc>
              <a:buClrTx/>
              <a:buSzTx/>
              <a:buFontTx/>
            </a:pPr>
            <a:r>
              <a:rPr 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《阿Q正传》选自小说集《呐喊》，创作意图有两点:一是“画出沉默国民的魂灵”，“暴露国民的弱点”，让读者了解长期封建统治所造成的可怕的国民的愚昧，意在“引起疗救的注意”；二是总结辛亥革命失败的教训，批判它的妥协性和不彻底性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2" grpId="0"/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5930" y="467360"/>
            <a:ext cx="4742815" cy="1143000"/>
          </a:xfrm>
        </p:spPr>
        <p:txBody>
          <a:bodyPr/>
          <a:lstStyle/>
          <a:p>
            <a:r>
              <a:rPr lang="zh-CN" altLang="en-US" sz="8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走近阿Q</a:t>
            </a:r>
          </a:p>
        </p:txBody>
      </p:sp>
      <p:pic>
        <p:nvPicPr>
          <p:cNvPr id="5" name="图片 4" descr="f3034b6aa07d4e39b733383bf54924d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11340" y="84455"/>
            <a:ext cx="5146040" cy="6689090"/>
          </a:xfrm>
          <a:prstGeom prst="rect">
            <a:avLst/>
          </a:prstGeom>
        </p:spPr>
      </p:pic>
      <p:pic>
        <p:nvPicPr>
          <p:cNvPr id="7" name="图片 6" descr="75ec79e00ea7425fa51ae9f46c203849_tplv-crop-center_422_23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395" y="1877060"/>
            <a:ext cx="6663690" cy="489648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429895" y="0"/>
            <a:ext cx="7787005" cy="7683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4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《阿Q正传》的主要内容</a:t>
            </a:r>
          </a:p>
        </p:txBody>
      </p:sp>
      <p:pic>
        <p:nvPicPr>
          <p:cNvPr id="4" name="图片 3" descr="微信图片_2021012802583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945" y="768350"/>
            <a:ext cx="11548110" cy="586613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022985" y="1670685"/>
            <a:ext cx="6186805" cy="4061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l" fontAlgn="auto">
              <a:lnSpc>
                <a:spcPct val="150000"/>
              </a:lnSpc>
            </a:pPr>
            <a:r>
              <a:rPr 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《阿Ｑ正传》于1921年12月4日至1922年2月12日在《晨报副刊》上连载，署名为巴人，后被收入《呐喊》中。《阿Q正传》出版后，深受中国和世界各国人民的喜爱，现已被译成多种文字，在世界上广泛流传。</a:t>
            </a:r>
            <a:r>
              <a:rPr lang="zh-CN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</a:t>
            </a:r>
          </a:p>
        </p:txBody>
      </p:sp>
      <p:pic>
        <p:nvPicPr>
          <p:cNvPr id="2" name="图片 1" descr="c461b557d3834fb8b6aab6470097137a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09155" y="1573530"/>
            <a:ext cx="3851910" cy="43815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429895" y="0"/>
            <a:ext cx="7787005" cy="7683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4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《阿Q正传》的主要内容</a:t>
            </a:r>
          </a:p>
        </p:txBody>
      </p:sp>
      <p:pic>
        <p:nvPicPr>
          <p:cNvPr id="4" name="图片 3" descr="微信图片_2021012802583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945" y="768350"/>
            <a:ext cx="11548110" cy="586613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864870" y="1287780"/>
            <a:ext cx="10462260" cy="5262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l" fontAlgn="auto">
              <a:lnSpc>
                <a:spcPct val="150000"/>
              </a:lnSpc>
            </a:pPr>
            <a:r>
              <a:rPr 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小说共九章，可分为五大部分：</a:t>
            </a:r>
          </a:p>
          <a:p>
            <a:pPr indent="0" algn="l" fontAlgn="auto">
              <a:lnSpc>
                <a:spcPct val="150000"/>
              </a:lnSpc>
            </a:pPr>
            <a:r>
              <a:rPr 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第一部分（第一章《序》）介绍阿Q的身世。</a:t>
            </a:r>
          </a:p>
          <a:p>
            <a:pPr indent="0" algn="l" fontAlgn="auto">
              <a:lnSpc>
                <a:spcPct val="150000"/>
              </a:lnSpc>
            </a:pPr>
            <a:r>
              <a:rPr 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第二部分（第二章《优胜活动》、第三章《续优胜记略》）描写阿Q性格的主要特征——精神胜利法。</a:t>
            </a:r>
          </a:p>
          <a:p>
            <a:pPr indent="0" algn="l" fontAlgn="auto">
              <a:lnSpc>
                <a:spcPct val="150000"/>
              </a:lnSpc>
            </a:pPr>
            <a:r>
              <a:rPr 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第三部分（第四章《恋爱的悲剧》、第五章《生计问题》、第六章《从中兴到末路》）描写阿Q在现实生活中的各种遭遇。</a:t>
            </a:r>
          </a:p>
          <a:p>
            <a:pPr indent="0" algn="l" fontAlgn="auto">
              <a:lnSpc>
                <a:spcPct val="150000"/>
              </a:lnSpc>
            </a:pPr>
            <a:r>
              <a:rPr 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第四部分（第七章《革命》、第八章《不准革命》）描写阿Q在未庄风传辛亥革命中的表现和遭遇。</a:t>
            </a:r>
          </a:p>
          <a:p>
            <a:pPr indent="0" algn="l" fontAlgn="auto">
              <a:lnSpc>
                <a:spcPct val="150000"/>
              </a:lnSpc>
            </a:pPr>
            <a:r>
              <a:rPr 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第五部分（第九章《大团圆》）阿Q被杀。</a:t>
            </a:r>
            <a:r>
              <a:rPr lang="zh-CN" sz="32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NET" val="4.0.30319.42000"/>
  <p:tag name="AS_OS" val="Microsoft Windows NT 6.1.7601 Service Pack 1"/>
  <p:tag name="AS_RELEASE_DATE" val="2020.05.14"/>
  <p:tag name="AS_TITLE" val="Aspose.Slides for .NET 4.0 Client Profile"/>
  <p:tag name="AS_VERSION" val="20.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114ed714-fe8c-4953-9000-1a1bf8f55bf0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114ed714-fe8c-4953-9000-1a1bf8f55bf0}"/>
</p:tagLst>
</file>

<file path=ppt/theme/theme1.xml><?xml version="1.0" encoding="utf-8"?>
<a:theme xmlns:a="http://schemas.openxmlformats.org/drawingml/2006/main" name="默认设计模板">
  <a:themeElements>
    <a:clrScheme name="默认设计模板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默认设计模板">
      <a:majorFont>
        <a:latin typeface="Times New Roman"/>
        <a:ea typeface="宋体"/>
        <a:cs typeface="Arial"/>
      </a:majorFont>
      <a:minorFont>
        <a:latin typeface="Times New Roman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zh-CN" altLang="en-US" sz="3200" b="0" i="0" u="sng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zh-CN" altLang="en-US" sz="3200" b="0" i="0" u="sng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4456</Words>
  <Application>Microsoft Office PowerPoint</Application>
  <PresentationFormat>自定义</PresentationFormat>
  <Paragraphs>244</Paragraphs>
  <Slides>55</Slides>
  <Notes>2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55</vt:i4>
      </vt:variant>
      <vt:variant>
        <vt:lpstr>自定义放映</vt:lpstr>
      </vt:variant>
      <vt:variant>
        <vt:i4>1</vt:i4>
      </vt:variant>
    </vt:vector>
  </HeadingPairs>
  <TitlesOfParts>
    <vt:vector size="57" baseType="lpstr">
      <vt:lpstr>默认设计模板</vt:lpstr>
      <vt:lpstr>PowerPoint 演示文稿</vt:lpstr>
      <vt:lpstr>渐近阿Q</vt:lpstr>
      <vt:lpstr>PowerPoint 演示文稿</vt:lpstr>
      <vt:lpstr>PowerPoint 演示文稿</vt:lpstr>
      <vt:lpstr>PowerPoint 演示文稿</vt:lpstr>
      <vt:lpstr>PowerPoint 演示文稿</vt:lpstr>
      <vt:lpstr>走近阿Q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走进阿Q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深入阿Q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走出阿Q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自定义放映 1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rbm.xkw.com</dc:creator>
  <cp:lastModifiedBy>hj</cp:lastModifiedBy>
  <cp:revision>2</cp:revision>
  <cp:lastPrinted>2021-02-25T14:50:06Z</cp:lastPrinted>
  <dcterms:created xsi:type="dcterms:W3CDTF">2021-02-25T14:50:06Z</dcterms:created>
  <dcterms:modified xsi:type="dcterms:W3CDTF">2021-03-31T06:11:15Z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