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555" r:id="rId4"/>
    <p:sldId id="488" r:id="rId5"/>
    <p:sldId id="421" r:id="rId6"/>
    <p:sldId id="497" r:id="rId7"/>
    <p:sldId id="524" r:id="rId8"/>
    <p:sldId id="525" r:id="rId9"/>
    <p:sldId id="558" r:id="rId10"/>
    <p:sldId id="523" r:id="rId11"/>
    <p:sldId id="526" r:id="rId12"/>
    <p:sldId id="527" r:id="rId13"/>
    <p:sldId id="528" r:id="rId14"/>
    <p:sldId id="422" r:id="rId15"/>
    <p:sldId id="447" r:id="rId16"/>
    <p:sldId id="531" r:id="rId17"/>
    <p:sldId id="534" r:id="rId18"/>
    <p:sldId id="569" r:id="rId19"/>
    <p:sldId id="570" r:id="rId20"/>
    <p:sldId id="559" r:id="rId21"/>
    <p:sldId id="560" r:id="rId22"/>
    <p:sldId id="561" r:id="rId23"/>
    <p:sldId id="535" r:id="rId24"/>
    <p:sldId id="538" r:id="rId25"/>
    <p:sldId id="571" r:id="rId26"/>
    <p:sldId id="424" r:id="rId27"/>
    <p:sldId id="510" r:id="rId28"/>
    <p:sldId id="425" r:id="rId29"/>
    <p:sldId id="539" r:id="rId30"/>
    <p:sldId id="540" r:id="rId31"/>
    <p:sldId id="562" r:id="rId32"/>
    <p:sldId id="563" r:id="rId33"/>
    <p:sldId id="564" r:id="rId34"/>
    <p:sldId id="565" r:id="rId35"/>
    <p:sldId id="542" r:id="rId36"/>
    <p:sldId id="541" r:id="rId37"/>
    <p:sldId id="543" r:id="rId38"/>
    <p:sldId id="544" r:id="rId39"/>
    <p:sldId id="545" r:id="rId40"/>
    <p:sldId id="546" r:id="rId41"/>
    <p:sldId id="548" r:id="rId42"/>
    <p:sldId id="572" r:id="rId43"/>
    <p:sldId id="553" r:id="rId44"/>
    <p:sldId id="556" r:id="rId45"/>
    <p:sldId id="557" r:id="rId46"/>
  </p:sldIdLst>
  <p:sldSz cx="12190095" cy="6859270"/>
  <p:notesSz cx="6858000" cy="9144000"/>
  <p:custDataLst>
    <p:tags r:id="rId47"/>
  </p:custDataLst>
  <p:defaultText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246" y="-78"/>
      </p:cViewPr>
      <p:guideLst>
        <p:guide orient="horz" pos="572"/>
        <p:guide orient="horz" pos="2160"/>
        <p:guide pos="3840"/>
      </p:guideLst>
    </p:cSldViewPr>
  </p:slideViewPr>
  <p:notesTextViewPr>
    <p:cViewPr>
      <p:scale>
        <a:sx n="1" d="1"/>
        <a:sy n="1" d="1"/>
      </p:scale>
      <p:origin x="0" y="0"/>
    </p:cViewPr>
  </p:notesTextViewPr>
  <p:sorterViewPr>
    <p:cViewPr>
      <p:scale>
        <a:sx n="100" d="100"/>
        <a:sy n="100" d="100"/>
      </p:scale>
      <p:origin x="0" y="5676"/>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6EA9A0-0769-4684-AB5B-330EC464EEC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FD5D93-4FD2-4A9A-A63D-F80545B1A45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4.xml" TargetMode="Internal" /><Relationship Id="rId3" Type="http://schemas.openxmlformats.org/officeDocument/2006/relationships/slide" Target="../slides/slide13.xml" TargetMode="Internal" /><Relationship Id="rId4" Type="http://schemas.openxmlformats.org/officeDocument/2006/relationships/slide" Target="../slides/slide25.xml" TargetMode="Interna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22598" y="3717826"/>
            <a:ext cx="10971372" cy="1143265"/>
          </a:xfrm>
        </p:spPr>
        <p:txBody>
          <a:bodyPr>
            <a:normAutofit/>
          </a:bodyPr>
          <a:lstStyle>
            <a:lvl1pPr>
              <a:defRPr sz="3600">
                <a:solidFill>
                  <a:srgbClr val="FF0000"/>
                </a:solidFill>
                <a:latin typeface="+mj-ea"/>
                <a:ea typeface="+mj-ea"/>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5522" y="765498"/>
            <a:ext cx="11353016" cy="713155"/>
          </a:xfrm>
        </p:spPr>
        <p:txBody>
          <a:bodyPr wrap="square">
            <a:spAutoFit/>
          </a:bodyPr>
          <a:lstStyle>
            <a:lvl1pPr marL="0" indent="720090" algn="just" hangingPunct="0">
              <a:lnSpc>
                <a:spcPct val="140000"/>
              </a:lnSpc>
              <a:spcBef>
                <a:spcPct val="0"/>
              </a:spcBef>
              <a:buNone/>
              <a:tabLst>
                <a:tab pos="5560695"/>
                <a:tab pos="10046970"/>
              </a:tabLst>
              <a:defRPr sz="2800" b="1"/>
            </a:lvl1pPr>
            <a:lvl2pPr marL="544195" indent="720090">
              <a:lnSpc>
                <a:spcPct val="140000"/>
              </a:lnSpc>
              <a:buNone/>
              <a:defRPr sz="2800" b="1"/>
            </a:lvl2pPr>
            <a:lvl3pPr marL="1088390" indent="720090">
              <a:lnSpc>
                <a:spcPct val="140000"/>
              </a:lnSpc>
              <a:buNone/>
              <a:defRPr sz="2800" b="1"/>
            </a:lvl3pPr>
            <a:lvl4pPr marL="1632585" indent="720090">
              <a:lnSpc>
                <a:spcPct val="140000"/>
              </a:lnSpc>
              <a:buNone/>
              <a:defRPr sz="2800" b="1"/>
            </a:lvl4pPr>
            <a:lvl5pPr marL="2176780" indent="720090">
              <a:lnSpc>
                <a:spcPct val="140000"/>
              </a:lnSpc>
              <a:buNone/>
              <a:defRPr sz="2800" b="1"/>
            </a:lvl5pPr>
          </a:lstStyle>
          <a:p>
            <a:pPr lvl="0"/>
            <a:r>
              <a:rPr lang="zh-CN" altLang="en-US" smtClean="0"/>
              <a:t>单击此处编辑母版文本样式</a:t>
            </a:r>
            <a:endParaRPr lang="zh-CN" altLang="en-US" smtClean="0"/>
          </a:p>
        </p:txBody>
      </p:sp>
      <p:sp>
        <p:nvSpPr>
          <p:cNvPr id="9" name="Line 55"/>
          <p:cNvSpPr>
            <a:spLocks noChangeShapeType="1"/>
          </p:cNvSpPr>
          <p:nvPr userDrawn="1"/>
        </p:nvSpPr>
        <p:spPr bwMode="auto">
          <a:xfrm>
            <a:off x="0" y="569913"/>
            <a:ext cx="12190413" cy="0"/>
          </a:xfrm>
          <a:prstGeom prst="line">
            <a:avLst/>
          </a:prstGeom>
          <a:noFill/>
          <a:ln w="15875">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1" name="Text Box 54"/>
          <p:cNvSpPr txBox="1">
            <a:spLocks noChangeArrowheads="1"/>
          </p:cNvSpPr>
          <p:nvPr userDrawn="1"/>
        </p:nvSpPr>
        <p:spPr bwMode="auto">
          <a:xfrm>
            <a:off x="5878513" y="115888"/>
            <a:ext cx="5762625" cy="366712"/>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zh-CN" altLang="en-US" sz="1800" smtClean="0">
                <a:solidFill>
                  <a:schemeClr val="tx1"/>
                </a:solidFill>
                <a:ea typeface="微软雅黑" panose="020b0503020204020204" pitchFamily="34" charset="-122"/>
                <a:cs typeface="Times New Roman" panose="02020603050405020304" pitchFamily="18" charset="0"/>
              </a:rPr>
              <a:t>第二单元</a:t>
            </a:r>
            <a:endParaRPr lang="zh-CN" altLang="en-US" sz="1800">
              <a:solidFill>
                <a:schemeClr val="tx1"/>
              </a:solidFill>
              <a:ea typeface="微软雅黑" panose="020b0503020204020204" pitchFamily="34" charset="-122"/>
              <a:cs typeface="Times New Roman" panose="02020603050405020304" pitchFamily="18" charset="0"/>
            </a:endParaRPr>
          </a:p>
        </p:txBody>
      </p:sp>
      <p:pic>
        <p:nvPicPr>
          <p:cNvPr id="10" name="Picture 2" descr="E:\收集素材\！！制作样品\全优\全优·新教材做样\图片2.png"/>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6167214" y="6383080"/>
            <a:ext cx="2035175" cy="474663"/>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75">
            <a:hlinkClick r:id="rId2" action="ppaction://hlinksldjump"/>
          </p:cNvPr>
          <p:cNvSpPr txBox="1">
            <a:spLocks noChangeArrowheads="1"/>
          </p:cNvSpPr>
          <p:nvPr userDrawn="1"/>
        </p:nvSpPr>
        <p:spPr bwMode="auto">
          <a:xfrm>
            <a:off x="6348834" y="6447924"/>
            <a:ext cx="1665288"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200" smtClean="0">
                <a:solidFill>
                  <a:schemeClr val="tx1"/>
                </a:solidFill>
                <a:ea typeface="微软雅黑" panose="020b0503020204020204" pitchFamily="34" charset="-122"/>
              </a:rPr>
              <a:t>课前自主学习</a:t>
            </a:r>
            <a:endParaRPr lang="zh-CN" altLang="en-US" sz="1200">
              <a:solidFill>
                <a:schemeClr val="tx1"/>
              </a:solidFill>
              <a:ea typeface="微软雅黑" panose="020b0503020204020204" pitchFamily="34" charset="-122"/>
            </a:endParaRPr>
          </a:p>
        </p:txBody>
      </p:sp>
      <p:pic>
        <p:nvPicPr>
          <p:cNvPr id="14" name="Picture 2" descr="E:\收集素材\！！制作样品\全优\全优·新教材做样\图片2.png"/>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8027800" y="6383080"/>
            <a:ext cx="2035175" cy="474663"/>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75">
            <a:hlinkClick r:id="rId3" action="ppaction://hlinksldjump"/>
          </p:cNvPr>
          <p:cNvSpPr txBox="1">
            <a:spLocks noChangeArrowheads="1"/>
          </p:cNvSpPr>
          <p:nvPr userDrawn="1"/>
        </p:nvSpPr>
        <p:spPr bwMode="auto">
          <a:xfrm>
            <a:off x="8209420" y="6447924"/>
            <a:ext cx="1665288"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200" smtClean="0">
                <a:solidFill>
                  <a:schemeClr val="tx1"/>
                </a:solidFill>
                <a:ea typeface="微软雅黑" panose="020b0503020204020204" pitchFamily="34" charset="-122"/>
              </a:rPr>
              <a:t>课堂高效突破</a:t>
            </a:r>
            <a:endParaRPr lang="zh-CN" altLang="en-US" sz="1200">
              <a:solidFill>
                <a:schemeClr val="tx1"/>
              </a:solidFill>
              <a:ea typeface="微软雅黑" panose="020b0503020204020204" pitchFamily="34" charset="-122"/>
            </a:endParaRPr>
          </a:p>
        </p:txBody>
      </p:sp>
      <p:pic>
        <p:nvPicPr>
          <p:cNvPr id="16" name="Picture 2" descr="E:\收集素材\！！制作样品\全优\全优·新教材做样\图片2.png"/>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9893717" y="6383080"/>
            <a:ext cx="2035175" cy="474663"/>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75">
            <a:hlinkClick r:id="rId4" action="ppaction://hlinksldjump"/>
          </p:cNvPr>
          <p:cNvSpPr txBox="1">
            <a:spLocks noChangeArrowheads="1"/>
          </p:cNvSpPr>
          <p:nvPr userDrawn="1"/>
        </p:nvSpPr>
        <p:spPr bwMode="auto">
          <a:xfrm>
            <a:off x="10075337" y="6447924"/>
            <a:ext cx="1665288"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200" smtClean="0">
                <a:solidFill>
                  <a:schemeClr val="tx1"/>
                </a:solidFill>
                <a:ea typeface="微软雅黑" panose="020b0503020204020204" pitchFamily="34" charset="-122"/>
              </a:rPr>
              <a:t>课外读写拓展</a:t>
            </a:r>
            <a:endParaRPr lang="zh-CN" altLang="en-US" sz="1200">
              <a:solidFill>
                <a:schemeClr val="tx1"/>
              </a:solidFill>
              <a:ea typeface="微软雅黑" panose="020b0503020204020204" pitchFamily="34"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7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97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7.png" /><Relationship Id="rId4" Type="http://schemas.openxmlformats.org/officeDocument/2006/relationships/oleObject" Target="../embeddings/oleObject4.bin" TargetMode="Internal" /><Relationship Id="rId5" Type="http://schemas.openxmlformats.org/officeDocument/2006/relationships/image" Target="../media/image8.emf" /><Relationship Id="rId6" Type="http://schemas.openxmlformats.org/officeDocument/2006/relationships/vmlDrawing" Target="../drawings/vmlDrawing4.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3.emf" /><Relationship Id="rId4"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10.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1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12.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13.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14.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5.emf" /><Relationship Id="rId4" Type="http://schemas.openxmlformats.org/officeDocument/2006/relationships/vmlDrawing" Target="../drawings/vmlDrawing2.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bin" TargetMode="Internal" /><Relationship Id="rId3" Type="http://schemas.openxmlformats.org/officeDocument/2006/relationships/image" Target="../media/image6.emf" /><Relationship Id="rId4" Type="http://schemas.openxmlformats.org/officeDocument/2006/relationships/vmlDrawing" Target="../drawings/vmlDrawing3.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90550" y="333450"/>
            <a:ext cx="11809312" cy="1008112"/>
          </a:xfrm>
        </p:spPr>
        <p:txBody>
          <a:bodyPr>
            <a:noAutofit/>
          </a:bodyPr>
          <a:lstStyle/>
          <a:p>
            <a:pPr algn="l">
              <a:lnSpc>
                <a:spcPct val="150000"/>
              </a:lnSpc>
            </a:pPr>
            <a:r>
              <a:rPr lang="zh-CN" altLang="en-US" sz="4800" b="1" smtClean="0">
                <a:latin typeface="+mn-lt"/>
                <a:ea typeface="黑体" panose="02010609060101010101" pitchFamily="2" charset="-122"/>
              </a:rPr>
              <a:t>第二单元</a:t>
            </a:r>
            <a:endParaRPr lang="zh-CN" altLang="en-US" sz="4800" b="1">
              <a:latin typeface="+mn-lt"/>
              <a:ea typeface="黑体" panose="02010609060101010101" pitchFamily="2" charset="-122"/>
            </a:endParaRPr>
          </a:p>
        </p:txBody>
      </p:sp>
      <p:sp>
        <p:nvSpPr>
          <p:cNvPr id="6" name="Rectangle 2"/>
          <p:cNvSpPr>
            <a:spLocks noChangeArrowheads="1"/>
          </p:cNvSpPr>
          <p:nvPr/>
        </p:nvSpPr>
        <p:spPr bwMode="auto">
          <a:xfrm>
            <a:off x="0" y="3429000"/>
            <a:ext cx="12190413" cy="3455988"/>
          </a:xfrm>
          <a:prstGeom prst="rect">
            <a:avLst/>
          </a:prstGeom>
          <a:solidFill>
            <a:srgbClr val="2980B9"/>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pic>
        <p:nvPicPr>
          <p:cNvPr id="1027" name="Picture 3" descr="图片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23150" y="2735263"/>
            <a:ext cx="5800725" cy="4149725"/>
          </a:xfrm>
          <a:prstGeom prst="rect">
            <a:avLst/>
          </a:prstGeom>
          <a:noFill/>
          <a:extLst>
            <a:ext uri="{909E8E84-426E-40DD-AFC4-6F175D3DCCD1}">
              <a14:hiddenFill xmlns:a14="http://schemas.microsoft.com/office/drawing/2010/main">
                <a:solidFill>
                  <a:srgbClr val="FFFFFF"/>
                </a:solidFill>
              </a14:hiddenFill>
            </a:ext>
          </a:extLst>
        </p:spPr>
      </p:pic>
      <p:sp>
        <p:nvSpPr>
          <p:cNvPr id="7" name="标题 1"/>
          <p:cNvSpPr txBox="1"/>
          <p:nvPr/>
        </p:nvSpPr>
        <p:spPr>
          <a:xfrm>
            <a:off x="190550" y="1701602"/>
            <a:ext cx="11809312" cy="1008112"/>
          </a:xfrm>
          <a:prstGeom prst="rect">
            <a:avLst/>
          </a:prstGeom>
        </p:spPr>
        <p:txBody>
          <a:bodyPr vert="horz" lIns="108850" tIns="54425" rIns="108850" bIns="54425" rtlCol="0" anchor="ctr">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nSpc>
                <a:spcPct val="150000"/>
              </a:lnSpc>
            </a:pPr>
            <a:r>
              <a:rPr lang="en-US" altLang="zh-CN" sz="4000" b="1" kern="100">
                <a:latin typeface="方正小标宋_GBK"/>
                <a:cs typeface="Times New Roman" panose="02020603050405020304"/>
              </a:rPr>
              <a:t>8</a:t>
            </a:r>
            <a:r>
              <a:rPr lang="zh-CN" altLang="zh-CN" sz="4000" b="1" kern="100">
                <a:ea typeface="方正小标宋_GBK"/>
                <a:cs typeface="Times New Roman" panose="02020603050405020304"/>
              </a:rPr>
              <a:t>　土地的誓言</a:t>
            </a:r>
            <a:endParaRPr lang="zh-CN" altLang="en-US" sz="4000">
              <a:latin typeface="方正小标宋_GBK" pitchFamily="65" charset="-122"/>
              <a:ea typeface="方正小标宋_GBK" pitchFamily="65"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332607"/>
          </a:xfrm>
        </p:spPr>
        <p:txBody>
          <a:bodyPr/>
          <a:lstStyle/>
          <a:p>
            <a:pPr indent="713740">
              <a:tabLst>
                <a:tab pos="5600700"/>
                <a:tab pos="10058400"/>
              </a:tabLst>
            </a:pPr>
            <a:r>
              <a:rPr lang="zh-CN" altLang="zh-CN" kern="100">
                <a:ea typeface="黑体" panose="02010609060101010101" pitchFamily="2" charset="-122"/>
                <a:cs typeface="Times New Roman" panose="02020603050405020304"/>
              </a:rPr>
              <a:t>【创新题型】</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4</a:t>
            </a:r>
            <a:r>
              <a:rPr lang="zh-CN" altLang="zh-CN" kern="100">
                <a:cs typeface="Times New Roman" panose="02020603050405020304"/>
              </a:rPr>
              <a:t>．某学校要求分年级举办以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弘扬抗疫精神，筑牢家国情</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为主题的综合性学习活动，请你完成以下两个任务。</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(1)</a:t>
            </a:r>
            <a:r>
              <a:rPr lang="zh-CN" altLang="zh-CN" kern="100">
                <a:cs typeface="Times New Roman" panose="02020603050405020304"/>
              </a:rPr>
              <a:t>七年级举办</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爱国人物</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故事会。请从钟南山、李兰娟、李文亮三个抗疫人物中任选一人，仿照例句写一句话。</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ea typeface="黑体" panose="02010609060101010101" pitchFamily="2" charset="-122"/>
                <a:cs typeface="Times New Roman" panose="02020603050405020304"/>
              </a:rPr>
              <a:t>例句：</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土地的歌者</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艾青，在他深爱的土地上用嘶哑的喉咙歌唱</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935849"/>
          </a:xfrm>
        </p:spPr>
        <p:txBody>
          <a:bodyPr/>
          <a:lstStyle/>
          <a:p>
            <a:pPr indent="713740">
              <a:tabLst>
                <a:tab pos="5600700"/>
                <a:tab pos="10058400"/>
              </a:tabLst>
            </a:pPr>
            <a:endParaRPr lang="en-US" altLang="zh-CN" kern="100" smtClean="0">
              <a:solidFill>
                <a:srgbClr val="FF0000"/>
              </a:solidFill>
              <a:ea typeface="黑体" panose="02010609060101010101" pitchFamily="2" charset="-122"/>
              <a:cs typeface="Times New Roman" panose="02020603050405020304"/>
            </a:endParaRPr>
          </a:p>
          <a:p>
            <a:pPr indent="713740">
              <a:tabLst>
                <a:tab pos="5600700"/>
                <a:tab pos="10058400"/>
              </a:tabLst>
            </a:pPr>
            <a:r>
              <a:rPr lang="zh-CN" altLang="zh-CN" kern="100" smtClean="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示例一：</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最美逆行者</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钟南山，在抗击疫情最前线为国民的健康鞠躬尽瘁。</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ea typeface="黑体" panose="02010609060101010101" pitchFamily="2" charset="-122"/>
                <a:cs typeface="Times New Roman" panose="02020603050405020304"/>
              </a:rPr>
              <a:t>示例二：</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巾帼战士</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李兰娟，在</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武汉封城</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后，为抗击新冠疫情冲锋在前。</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ea typeface="黑体" panose="02010609060101010101" pitchFamily="2" charset="-122"/>
                <a:cs typeface="Times New Roman" panose="02020603050405020304"/>
              </a:rPr>
              <a:t>示例三：</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疫情吹哨人</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李文亮，在抗击疫情最前线不忘初心上火线。</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693490"/>
            <a:ext cx="11353016" cy="1226181"/>
          </a:xfrm>
        </p:spPr>
        <p:txBody>
          <a:bodyPr/>
          <a:lstStyle/>
          <a:p>
            <a:pPr indent="713740">
              <a:tabLst>
                <a:tab pos="5600700"/>
                <a:tab pos="10058400"/>
              </a:tabLst>
            </a:pPr>
            <a:r>
              <a:rPr lang="en-US" altLang="zh-CN" kern="100">
                <a:cs typeface="Courier New" panose="02070309020205020404"/>
              </a:rPr>
              <a:t>(2)</a:t>
            </a:r>
            <a:r>
              <a:rPr lang="zh-CN" altLang="zh-CN" kern="100">
                <a:cs typeface="Times New Roman" panose="02020603050405020304"/>
              </a:rPr>
              <a:t>八年级举行</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为国奋斗</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演讲比赛。假设你是主持人，请为以下两个演讲写串讲词</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609600" y="2061642"/>
          <a:ext cx="10971213" cy="1792224"/>
        </p:xfrm>
        <a:graphic>
          <a:graphicData uri="http://schemas.openxmlformats.org/drawingml/2006/table">
            <a:tbl>
              <a:tblPr/>
              <a:tblGrid>
                <a:gridCol w="2788882"/>
                <a:gridCol w="4210752"/>
                <a:gridCol w="3971579"/>
              </a:tblGrid>
              <a:tr h="0">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演讲顺序</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演讲题目</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演讲者</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4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1</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《我的中国梦》</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八年级</a:t>
                      </a:r>
                      <a:r>
                        <a:rPr lang="en-US" sz="2800" b="1" kern="100">
                          <a:effectLst/>
                          <a:latin typeface="Times New Roman"/>
                          <a:ea typeface="Times New Roman" panose="02020603050405020304"/>
                          <a:cs typeface="Courier New" panose="02070309020205020404"/>
                        </a:rPr>
                        <a:t>1</a:t>
                      </a:r>
                      <a:r>
                        <a:rPr lang="zh-CN" sz="2800" b="1" kern="100">
                          <a:effectLst/>
                          <a:latin typeface="Times New Roman"/>
                          <a:ea typeface="Times New Roman" panose="02020603050405020304"/>
                          <a:cs typeface="Times New Roman" panose="02020603050405020304"/>
                        </a:rPr>
                        <a:t>班肖明</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4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2</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《奋斗的青春》</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八年级</a:t>
                      </a:r>
                      <a:r>
                        <a:rPr lang="en-US" sz="2800" b="1" kern="100">
                          <a:effectLst/>
                          <a:latin typeface="Times New Roman"/>
                          <a:ea typeface="Times New Roman" panose="02020603050405020304"/>
                          <a:cs typeface="Courier New" panose="02070309020205020404"/>
                        </a:rPr>
                        <a:t>2</a:t>
                      </a:r>
                      <a:r>
                        <a:rPr lang="zh-CN" sz="2800" b="1" kern="100">
                          <a:effectLst/>
                          <a:latin typeface="Times New Roman"/>
                          <a:ea typeface="Times New Roman" panose="02020603050405020304"/>
                          <a:cs typeface="Times New Roman" panose="02020603050405020304"/>
                        </a:rPr>
                        <a:t>班季强</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内容占位符 2"/>
          <p:cNvSpPr txBox="1"/>
          <p:nvPr/>
        </p:nvSpPr>
        <p:spPr>
          <a:xfrm>
            <a:off x="415522" y="3861842"/>
            <a:ext cx="11353016" cy="2432665"/>
          </a:xfrm>
          <a:prstGeom prst="rect">
            <a:avLst/>
          </a:prstGeom>
        </p:spPr>
        <p:txBody>
          <a:bodyPr vert="horz" wrap="square" lIns="108850" tIns="54425" rIns="108850" bIns="54425" rtlCol="0">
            <a:spAutoFit/>
          </a:bodyPr>
          <a:lstStyle>
            <a:lvl1pPr marL="0" indent="720090" algn="just" defTabSz="1088390" rtl="0" eaLnBrk="1" latinLnBrk="0" hangingPunct="0">
              <a:lnSpc>
                <a:spcPct val="140000"/>
              </a:lnSpc>
              <a:spcBef>
                <a:spcPct val="0"/>
              </a:spcBef>
              <a:buFont typeface="Arial" panose="020b0604020202020204" pitchFamily="34" charset="0"/>
              <a:buNone/>
              <a:tabLst>
                <a:tab pos="5560695"/>
                <a:tab pos="10046970"/>
              </a:tabLst>
              <a:defRPr sz="2800" b="1" kern="1200">
                <a:solidFill>
                  <a:schemeClr val="tx1"/>
                </a:solidFill>
                <a:latin typeface="+mn-lt"/>
                <a:ea typeface="+mn-ea"/>
                <a:cs typeface="+mn-cs"/>
              </a:defRPr>
            </a:lvl1pPr>
            <a:lvl2pPr marL="544195" indent="720090" algn="l" defTabSz="1088390" rtl="0" eaLnBrk="1" latinLnBrk="0" hangingPunct="1">
              <a:lnSpc>
                <a:spcPct val="140000"/>
              </a:lnSpc>
              <a:spcBef>
                <a:spcPct val="20000"/>
              </a:spcBef>
              <a:buFont typeface="Arial" panose="020b0604020202020204" pitchFamily="34" charset="0"/>
              <a:buNone/>
              <a:defRPr sz="2800" b="1" kern="1200">
                <a:solidFill>
                  <a:schemeClr val="tx1"/>
                </a:solidFill>
                <a:latin typeface="+mn-lt"/>
                <a:ea typeface="+mn-ea"/>
                <a:cs typeface="+mn-cs"/>
              </a:defRPr>
            </a:lvl2pPr>
            <a:lvl3pPr marL="1088390" indent="720090" algn="l" defTabSz="1088390" rtl="0" eaLnBrk="1" latinLnBrk="0" hangingPunct="1">
              <a:lnSpc>
                <a:spcPct val="140000"/>
              </a:lnSpc>
              <a:spcBef>
                <a:spcPct val="20000"/>
              </a:spcBef>
              <a:buFont typeface="Arial" panose="020b0604020202020204" pitchFamily="34" charset="0"/>
              <a:buNone/>
              <a:defRPr sz="2800" b="1" kern="1200">
                <a:solidFill>
                  <a:schemeClr val="tx1"/>
                </a:solidFill>
                <a:latin typeface="+mn-lt"/>
                <a:ea typeface="+mn-ea"/>
                <a:cs typeface="+mn-cs"/>
              </a:defRPr>
            </a:lvl3pPr>
            <a:lvl4pPr marL="1632585" indent="720090" algn="l" defTabSz="1088390" rtl="0" eaLnBrk="1" latinLnBrk="0" hangingPunct="1">
              <a:lnSpc>
                <a:spcPct val="140000"/>
              </a:lnSpc>
              <a:spcBef>
                <a:spcPct val="20000"/>
              </a:spcBef>
              <a:buFont typeface="Arial" panose="020b0604020202020204" pitchFamily="34" charset="0"/>
              <a:buNone/>
              <a:defRPr sz="2800" b="1" kern="1200">
                <a:solidFill>
                  <a:schemeClr val="tx1"/>
                </a:solidFill>
                <a:latin typeface="+mn-lt"/>
                <a:ea typeface="+mn-ea"/>
                <a:cs typeface="+mn-cs"/>
              </a:defRPr>
            </a:lvl4pPr>
            <a:lvl5pPr marL="2176780" indent="720090" algn="l" defTabSz="1088390" rtl="0" eaLnBrk="1" latinLnBrk="0" hangingPunct="1">
              <a:lnSpc>
                <a:spcPct val="140000"/>
              </a:lnSpc>
              <a:spcBef>
                <a:spcPct val="20000"/>
              </a:spcBef>
              <a:buFont typeface="Arial" panose="020b0604020202020204" pitchFamily="34" charset="0"/>
              <a:buNone/>
              <a:defRPr sz="2800" b="1"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7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97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示例：感谢八年级</a:t>
            </a:r>
            <a:r>
              <a:rPr lang="en-US" altLang="zh-CN" kern="100">
                <a:ea typeface="黑体" panose="02010609060101010101" pitchFamily="2" charset="-122"/>
                <a:cs typeface="Courier New" panose="02070309020205020404"/>
              </a:rPr>
              <a:t>1</a:t>
            </a:r>
            <a:r>
              <a:rPr lang="zh-CN" altLang="zh-CN" kern="100">
                <a:ea typeface="黑体" panose="02010609060101010101" pitchFamily="2" charset="-122"/>
                <a:cs typeface="Times New Roman" panose="02020603050405020304"/>
              </a:rPr>
              <a:t>班肖明为大家带来的《我的中国梦》，我们都有一个共同的中国梦，这个梦想需要我们以青春的名义去奋斗，奋斗的青春是美好的，奋斗的青春是幸福的，下面请听八年级</a:t>
            </a:r>
            <a:r>
              <a:rPr lang="en-US" altLang="zh-CN" kern="100">
                <a:ea typeface="黑体" panose="02010609060101010101" pitchFamily="2" charset="-122"/>
                <a:cs typeface="Courier New" panose="02070309020205020404"/>
              </a:rPr>
              <a:t>2</a:t>
            </a:r>
            <a:r>
              <a:rPr lang="zh-CN" altLang="zh-CN" kern="100">
                <a:ea typeface="黑体" panose="02010609060101010101" pitchFamily="2" charset="-122"/>
                <a:cs typeface="Times New Roman" panose="02020603050405020304"/>
              </a:rPr>
              <a:t>班季强的演讲《奋斗的青春》。</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Box 3"/>
          <p:cNvSpPr txBox="1">
            <a:spLocks noChangeArrowheads="1"/>
          </p:cNvSpPr>
          <p:nvPr/>
        </p:nvSpPr>
        <p:spPr bwMode="auto">
          <a:xfrm>
            <a:off x="3430910" y="4214331"/>
            <a:ext cx="8496944" cy="1015663"/>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000" smtClean="0">
                <a:solidFill>
                  <a:schemeClr val="tx1"/>
                </a:solidFill>
                <a:latin typeface="方正小标宋_GBK" pitchFamily="65" charset="-122"/>
                <a:ea typeface="方正小标宋_GBK" pitchFamily="65" charset="-122"/>
              </a:rPr>
              <a:t>课堂高效突破</a:t>
            </a:r>
            <a:endParaRPr lang="zh-CN" altLang="en-US" sz="6000">
              <a:solidFill>
                <a:schemeClr val="tx1"/>
              </a:solidFill>
              <a:latin typeface="方正小标宋_GBK" pitchFamily="65" charset="-122"/>
              <a:ea typeface="方正小标宋_GBK" pitchFamily="65" charset="-122"/>
            </a:endParaRPr>
          </a:p>
        </p:txBody>
      </p:sp>
      <p:sp>
        <p:nvSpPr>
          <p:cNvPr id="2" name="Rectangle 2"/>
          <p:cNvSpPr>
            <a:spLocks noChangeArrowheads="1"/>
          </p:cNvSpPr>
          <p:nvPr/>
        </p:nvSpPr>
        <p:spPr bwMode="auto">
          <a:xfrm>
            <a:off x="25400" y="0"/>
            <a:ext cx="12190413" cy="2951163"/>
          </a:xfrm>
          <a:prstGeom prst="rect">
            <a:avLst/>
          </a:prstGeom>
          <a:solidFill>
            <a:srgbClr val="2980B9"/>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pic>
        <p:nvPicPr>
          <p:cNvPr id="2051" name="Picture 3" descr="背景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400" y="-26988"/>
            <a:ext cx="5057775" cy="5292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1629594"/>
            <a:ext cx="11353016" cy="646470"/>
          </a:xfrm>
        </p:spPr>
        <p:txBody>
          <a:bodyPr/>
          <a:lstStyle/>
          <a:p>
            <a:r>
              <a:rPr lang="en-US" altLang="zh-CN" kern="100">
                <a:ea typeface="黑体" panose="02010609060101010101" pitchFamily="2" charset="-122"/>
              </a:rPr>
              <a:t>[</a:t>
            </a:r>
            <a:r>
              <a:rPr lang="zh-CN" altLang="zh-CN" kern="100">
                <a:ea typeface="黑体" panose="02010609060101010101" pitchFamily="2" charset="-122"/>
                <a:cs typeface="Times New Roman" panose="02020603050405020304"/>
              </a:rPr>
              <a:t>结构图示</a:t>
            </a:r>
            <a:r>
              <a:rPr lang="en-US" altLang="zh-CN" kern="100">
                <a:ea typeface="黑体" panose="02010609060101010101" pitchFamily="2" charset="-122"/>
              </a:rPr>
              <a:t>]</a:t>
            </a:r>
            <a:endParaRPr lang="en-US" altLang="zh-CN" smtClean="0"/>
          </a:p>
        </p:txBody>
      </p:sp>
      <p:pic>
        <p:nvPicPr>
          <p:cNvPr id="2" name="Picture 2" descr="整体感知.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8582" y="1022028"/>
            <a:ext cx="20605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对象 3"/>
          <p:cNvGraphicFramePr>
            <a:graphicFrameLocks noChangeAspect="1"/>
          </p:cNvGraphicFramePr>
          <p:nvPr/>
        </p:nvGraphicFramePr>
        <p:xfrm>
          <a:off x="514350" y="2489324"/>
          <a:ext cx="11161713" cy="3460750"/>
        </p:xfrm>
        <a:graphic>
          <a:graphicData uri="http://schemas.openxmlformats.org/presentationml/2006/ole">
            <mc:AlternateContent>
              <mc:Choice xmlns:v="urn:schemas-microsoft-com:vml" Requires="v">
                <p:oleObj spid="_x0000_s1041" name="文档" r:id="rId4" imgW="11164570" imgH="3462655" progId="Word.Document.8">
                  <p:embed/>
                </p:oleObj>
              </mc:Choice>
              <mc:Fallback>
                <p:oleObj name="文档" r:id="rId4" imgW="11164570" imgH="3462655" progId="Word.Document.8">
                  <p:embed/>
                  <p:pic>
                    <p:nvPicPr>
                      <p:cNvPr id="0" name="OLE substitute image"/>
                      <p:cNvPicPr/>
                      <p:nvPr/>
                    </p:nvPicPr>
                    <p:blipFill>
                      <a:blip r:embed="rId5"/>
                      <a:stretch>
                        <a:fillRect/>
                      </a:stretch>
                    </p:blipFill>
                    <p:spPr>
                      <a:xfrm>
                        <a:off x="514350" y="2489324"/>
                        <a:ext cx="11161713" cy="3460750"/>
                      </a:xfrm>
                      <a:prstGeom prst="rect">
                        <a:avLst/>
                      </a:prstGeom>
                    </p:spPr>
                  </p:pic>
                </p:oleObj>
              </mc:Fallback>
            </mc:AlternateContent>
          </a:graphicData>
        </a:graphic>
      </p:graphicFrame>
      <p:sp>
        <p:nvSpPr>
          <p:cNvPr id="6" name="Rectangle 3"/>
          <p:cNvSpPr>
            <a:spLocks noChangeArrowheads="1"/>
          </p:cNvSpPr>
          <p:nvPr/>
        </p:nvSpPr>
        <p:spPr bwMode="auto">
          <a:xfrm>
            <a:off x="3788075" y="2978582"/>
            <a:ext cx="2348720"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黑体" panose="02010609060101010101" pitchFamily="2" charset="-122"/>
              </a:rPr>
              <a:t>激情的赞美</a:t>
            </a:r>
            <a:r>
              <a:rPr lang="zh-CN" altLang="zh-CN" sz="2800" b="1" kern="100"/>
              <a:t>　</a:t>
            </a:r>
            <a:endParaRPr lang="zh-CN" altLang="zh-CN" sz="1050" kern="100"/>
          </a:p>
        </p:txBody>
      </p:sp>
      <p:sp>
        <p:nvSpPr>
          <p:cNvPr id="7" name="Rectangle 3"/>
          <p:cNvSpPr>
            <a:spLocks noChangeArrowheads="1"/>
          </p:cNvSpPr>
          <p:nvPr/>
        </p:nvSpPr>
        <p:spPr bwMode="auto">
          <a:xfrm>
            <a:off x="6811776" y="2978582"/>
            <a:ext cx="30700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黑体" panose="02010609060101010101" pitchFamily="2" charset="-122"/>
              </a:rPr>
              <a:t>深情赞美和怀念</a:t>
            </a:r>
            <a:r>
              <a:rPr lang="zh-CN" altLang="zh-CN" sz="2800" b="1" kern="100"/>
              <a:t>　</a:t>
            </a:r>
            <a:endParaRPr lang="zh-CN" altLang="zh-CN" sz="1050" kern="100"/>
          </a:p>
        </p:txBody>
      </p:sp>
      <p:sp>
        <p:nvSpPr>
          <p:cNvPr id="8" name="Rectangle 3"/>
          <p:cNvSpPr>
            <a:spLocks noChangeArrowheads="1"/>
          </p:cNvSpPr>
          <p:nvPr/>
        </p:nvSpPr>
        <p:spPr bwMode="auto">
          <a:xfrm>
            <a:off x="4147480" y="4653930"/>
            <a:ext cx="30700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黑体" panose="02010609060101010101" pitchFamily="2" charset="-122"/>
              </a:rPr>
              <a:t>回忆成长的足迹</a:t>
            </a:r>
            <a:r>
              <a:rPr lang="zh-CN" altLang="zh-CN" sz="2800" b="1" kern="100"/>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3662680"/>
          </a:xfrm>
        </p:spPr>
        <p:txBody>
          <a:bodyPr/>
          <a:lstStyle/>
          <a:p>
            <a:pPr indent="713740">
              <a:tabLst>
                <a:tab pos="5600700"/>
                <a:tab pos="10058400"/>
              </a:tabLst>
            </a:pPr>
            <a:endParaRPr lang="en-US" altLang="zh-CN" kern="100" smtClean="0">
              <a:ea typeface="黑体" panose="02010609060101010101" pitchFamily="2" charset="-122"/>
              <a:cs typeface="Courier New" panose="02070309020205020404"/>
            </a:endParaRPr>
          </a:p>
          <a:p>
            <a:pPr indent="713740">
              <a:tabLst>
                <a:tab pos="5600700"/>
                <a:tab pos="10058400"/>
              </a:tabLst>
            </a:pPr>
            <a:r>
              <a:rPr lang="en-US" altLang="zh-CN" kern="100" smtClean="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主题思想</a:t>
            </a:r>
            <a:r>
              <a:rPr lang="en-US" altLang="zh-CN" kern="100">
                <a:ea typeface="黑体" panose="02010609060101010101" pitchFamily="2" charset="-12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cs typeface="Times New Roman" panose="02020603050405020304"/>
              </a:rPr>
              <a:t>作者用诗一般的语言描绘了沦陷的故乡昔日的美丽、丰饶以及自己在故乡的成长足迹，抒发了作者对沦亡故乡强烈的思念之情，并发出了为解放故乡而战斗、不惜牺牲生命的誓言。</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1341562"/>
            <a:ext cx="11353016" cy="4864804"/>
          </a:xfrm>
        </p:spPr>
        <p:txBody>
          <a:bodyPr/>
          <a:lstStyle/>
          <a:p>
            <a:pPr indent="713740">
              <a:tabLst>
                <a:tab pos="5600700"/>
                <a:tab pos="10058400"/>
              </a:tabLst>
            </a:pPr>
            <a:r>
              <a:rPr lang="zh-CN" altLang="zh-CN" kern="100">
                <a:cs typeface="Times New Roman" panose="02020603050405020304"/>
              </a:rPr>
              <a:t>阅读下面的文字，回答问题。</a:t>
            </a:r>
            <a:endParaRPr lang="zh-CN" altLang="zh-CN" sz="1050" kern="100">
              <a:latin typeface="宋体" panose="02010600030101010101" pitchFamily="2" charset="-122"/>
              <a:cs typeface="Courier New" panose="02070309020205020404"/>
            </a:endParaRPr>
          </a:p>
          <a:p>
            <a:r>
              <a:rPr lang="zh-CN" altLang="zh-CN" kern="100">
                <a:ea typeface="楷体_GB2312"/>
                <a:cs typeface="Times New Roman" panose="02020603050405020304"/>
              </a:rPr>
              <a:t>对于广大的关东原野，我心里怀着挚痛的热爱。我无时无刻不听见她呼唤我的名字，我无时无刻不听见她召唤我回去。我有时把手放在胸膛上，知道我的心是跳跃的。我的心还在喷涌着血液吧，因为我常常感到它在泛滥着一种热情。当我躺在土地上的时候，当我仰望天上的星星，手里握着一把泥土的时候，或者当我回想起儿时的往事的时候，我想起那参天碧绿的白桦林，标直漂亮的白桦树在原野上呻吟；我看见奔流似的马群，听见蒙古狗深夜的嗥鸣和皮鞭滚落在山涧里的脆响；</a:t>
            </a:r>
            <a:endParaRPr lang="zh-CN" altLang="en-US"/>
          </a:p>
        </p:txBody>
      </p:sp>
      <p:pic>
        <p:nvPicPr>
          <p:cNvPr id="2050" name="Picture 2" descr="课内精读.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8582" y="909514"/>
            <a:ext cx="20605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869246"/>
            <a:ext cx="11353016" cy="4864804"/>
          </a:xfrm>
        </p:spPr>
        <p:txBody>
          <a:bodyPr/>
          <a:lstStyle/>
          <a:p>
            <a:pPr indent="0"/>
            <a:r>
              <a:rPr lang="zh-CN" altLang="zh-CN" kern="100">
                <a:ea typeface="楷体_GB2312"/>
                <a:cs typeface="Times New Roman" panose="02020603050405020304"/>
              </a:rPr>
              <a:t>我想起红布似的高粱，金黄的豆粒，黑色的土地，红玉的脸庞，黑玉的眼睛，斑斓的山雕，奔驰的鹿群，带着松香气味的煤块，带着赤色的足金；我想起幽远的车铃，晴天里马儿戴着串铃在溜直的大道上跑着，狐仙姑深夜的谰语，原野上怪诞的狂风</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这时我听到故乡在召唤我，故乡有一种声音在召唤着我。她低低地呼唤着我的名字，声音是那样的急切，使我不得不回去。我总是被这种声音所缠绕，不管我走到哪里，即使我睡得很沉，或者在睡梦中突然惊醒的时候，我都会突然想到是我应该回去的时候了。</a:t>
            </a:r>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1125538"/>
            <a:ext cx="11353016" cy="4242391"/>
          </a:xfrm>
        </p:spPr>
        <p:txBody>
          <a:bodyPr/>
          <a:lstStyle/>
          <a:p>
            <a:pPr indent="0">
              <a:tabLst>
                <a:tab pos="5600700"/>
                <a:tab pos="10058400"/>
              </a:tabLst>
            </a:pPr>
            <a:r>
              <a:rPr lang="zh-CN" altLang="zh-CN" kern="100">
                <a:ea typeface="楷体_GB2312"/>
                <a:cs typeface="Times New Roman" panose="02020603050405020304"/>
              </a:rPr>
              <a:t>我必须回去，我从来没想过离开她。这种声音是不可阻止的，是不能选择的。这种声音已经和我的心取得了永远的沟通。当我记起故乡的时候，我便能看见那大地的深层，在翻滚着一种红熟的浆液，这声音便是从那里来的。在那亘古的地层里，有着一股燃烧的洪流，像我的心喷涌着血液一样。这个我是知道的，我常常把手放在大地上，我会感到她在跳跃，和我的心的跳跃是一样的。它们从来没有停息，它们的热血一直在流，在热情的默契里它们彼此呼唤着，终有一天它们要汇合在一起</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3662680"/>
          </a:xfrm>
        </p:spPr>
        <p:txBody>
          <a:bodyPr/>
          <a:lstStyle/>
          <a:p>
            <a:pPr indent="713740">
              <a:tabLst>
                <a:tab pos="5600700"/>
                <a:tab pos="10058400"/>
              </a:tabLst>
            </a:pPr>
            <a:endParaRPr lang="en-US" altLang="zh-CN" kern="100" smtClean="0">
              <a:latin typeface="宋体" panose="02010600030101010101" pitchFamily="2" charset="-122"/>
              <a:cs typeface="Times New Roman" panose="02020603050405020304"/>
            </a:endParaRPr>
          </a:p>
          <a:p>
            <a:pPr indent="713740">
              <a:tabLst>
                <a:tab pos="5600700"/>
                <a:tab pos="10058400"/>
              </a:tabLst>
            </a:pPr>
            <a:r>
              <a:rPr lang="en-US" altLang="zh-CN" kern="100" smtClean="0">
                <a:latin typeface="宋体" panose="02010600030101010101" pitchFamily="2" charset="-122"/>
                <a:cs typeface="Times New Roman" panose="02020603050405020304"/>
              </a:rPr>
              <a:t>……</a:t>
            </a:r>
            <a:r>
              <a:rPr lang="zh-CN" altLang="zh-CN" kern="100">
                <a:ea typeface="楷体_GB2312"/>
                <a:cs typeface="Times New Roman" panose="02020603050405020304"/>
              </a:rPr>
              <a:t>我向那边注视着，注视着，直到天边破晓。我永不能忘记，因为我答应过她，我要回到她的身边，我答应过我一定会回去。为了她，我愿付出一切。我必须看见一个更美丽的故乡出现在我的面前</a:t>
            </a:r>
            <a:r>
              <a:rPr lang="en-US" altLang="zh-CN" kern="100">
                <a:ea typeface="楷体_GB2312"/>
                <a:cs typeface="Courier New" panose="02070309020205020404"/>
              </a:rPr>
              <a:t>——</a:t>
            </a:r>
            <a:r>
              <a:rPr lang="zh-CN" altLang="zh-CN" kern="100">
                <a:ea typeface="楷体_GB2312"/>
                <a:cs typeface="Times New Roman" panose="02020603050405020304"/>
              </a:rPr>
              <a:t>或者我的坟前，而我将用我的泪水，洗去她一切的污秽和耻辱。</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Group 2"/>
          <p:cNvGraphicFramePr>
            <a:graphicFrameLocks noGrp="1"/>
          </p:cNvGraphicFramePr>
          <p:nvPr/>
        </p:nvGraphicFramePr>
        <p:xfrm>
          <a:off x="394999" y="909514"/>
          <a:ext cx="11409188" cy="4824536"/>
        </p:xfrm>
        <a:graphic>
          <a:graphicData uri="http://schemas.openxmlformats.org/drawingml/2006/table">
            <a:tbl>
              <a:tblPr/>
              <a:tblGrid>
                <a:gridCol w="11409188"/>
              </a:tblGrid>
              <a:tr h="576064">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情境导入</a:t>
                      </a:r>
                      <a:endParaRPr kumimoji="0" 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48472">
                <a:tc>
                  <a:txBody>
                    <a:bodyPr vert="horz" wrap="square"/>
                    <a:lstStyle/>
                    <a:p>
                      <a:pPr marL="0" marR="0" lvl="0" indent="0" algn="just" defTabSz="914400" rtl="0" eaLnBrk="1" fontAlgn="base" latinLnBrk="0" hangingPunct="1">
                        <a:lnSpc>
                          <a:spcPct val="140000"/>
                        </a:lnSpc>
                        <a:spcBef>
                          <a:spcPct val="0"/>
                        </a:spcBef>
                        <a:spcAft>
                          <a:spcPct val="0"/>
                        </a:spcAft>
                        <a:buClrTx/>
                        <a:buSzTx/>
                        <a:buFontTx/>
                        <a:buNone/>
                      </a:pPr>
                      <a:endParaRPr kumimoji="0" 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2" name="对象 1"/>
          <p:cNvGraphicFramePr>
            <a:graphicFrameLocks noChangeAspect="1"/>
          </p:cNvGraphicFramePr>
          <p:nvPr/>
        </p:nvGraphicFramePr>
        <p:xfrm>
          <a:off x="514350" y="1656333"/>
          <a:ext cx="11161713" cy="4149725"/>
        </p:xfrm>
        <a:graphic>
          <a:graphicData uri="http://schemas.openxmlformats.org/presentationml/2006/ole">
            <mc:AlternateContent>
              <mc:Choice xmlns:v="urn:schemas-microsoft-com:vml" Requires="v">
                <p:oleObj spid="_x0000_s1038" name="文档" r:id="rId2" imgW="11164570" imgH="4154170" progId="Word.Document.8">
                  <p:embed/>
                </p:oleObj>
              </mc:Choice>
              <mc:Fallback>
                <p:oleObj name="文档" r:id="rId2" imgW="11164570" imgH="4154170" progId="Word.Document.8">
                  <p:embed/>
                  <p:pic>
                    <p:nvPicPr>
                      <p:cNvPr id="0" name="OLE substitute image"/>
                      <p:cNvPicPr/>
                      <p:nvPr/>
                    </p:nvPicPr>
                    <p:blipFill>
                      <a:blip r:embed="rId3"/>
                      <a:stretch>
                        <a:fillRect/>
                      </a:stretch>
                    </p:blipFill>
                    <p:spPr>
                      <a:xfrm>
                        <a:off x="514350" y="1656333"/>
                        <a:ext cx="11161713" cy="4149725"/>
                      </a:xfrm>
                      <a:prstGeom prst="rect">
                        <a:avLst/>
                      </a:prstGeom>
                    </p:spPr>
                  </p:pic>
                </p:oleObj>
              </mc:Fallback>
            </mc:AlternateContent>
          </a:graphicData>
        </a:graphic>
      </p:graphicFrame>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5448875"/>
          </a:xfrm>
        </p:spPr>
        <p:txBody>
          <a:bodyPr/>
          <a:lstStyle/>
          <a:p>
            <a:pPr indent="713740">
              <a:tabLst>
                <a:tab pos="5600700"/>
                <a:tab pos="10058400"/>
              </a:tabLst>
            </a:pPr>
            <a:r>
              <a:rPr lang="en-US" altLang="zh-CN" kern="100">
                <a:cs typeface="Courier New" panose="02070309020205020404"/>
              </a:rPr>
              <a:t>1</a:t>
            </a:r>
            <a:r>
              <a:rPr lang="zh-CN" altLang="zh-CN" kern="100">
                <a:cs typeface="Times New Roman" panose="02020603050405020304"/>
              </a:rPr>
              <a:t>．将下列句子改为肯定的陈述句，并谈谈这两种句式的表达效果有什么不同？</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ea typeface="楷体_GB2312"/>
                <a:cs typeface="Times New Roman" panose="02020603050405020304"/>
              </a:rPr>
              <a:t>我无时无刻不听见她呼唤我的名字，我无时无刻不听见她召唤我回去。</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陈述句：我每时每刻都听见她呼唤我的名字，我每时每刻都听见她唤我回去。</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无时无刻不</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，意思就是</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时时刻刻都</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。是双重否定起到肯定的作用。这样的短语在句子里有强调和加深语气的作用，能够更深刻地表达</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我</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对家乡的思念的情感。</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每时每刻都</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，也是时时刻刻的意思，语气和情感表达程度不及</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无时无刻不</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浓厚</a:t>
            </a:r>
            <a:r>
              <a:rPr lang="zh-CN" altLang="zh-CN" kern="100" smtClean="0">
                <a:ea typeface="黑体" panose="0201060906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5539092"/>
          </a:xfrm>
        </p:spPr>
        <p:txBody>
          <a:bodyPr/>
          <a:lstStyle/>
          <a:p>
            <a:pPr indent="713740">
              <a:tabLst>
                <a:tab pos="5600700"/>
                <a:tab pos="10058400"/>
              </a:tabLst>
            </a:pPr>
            <a:r>
              <a:rPr lang="en-US" altLang="zh-CN" kern="100">
                <a:cs typeface="Courier New" panose="02070309020205020404"/>
              </a:rPr>
              <a:t>2</a:t>
            </a:r>
            <a:r>
              <a:rPr lang="zh-CN" altLang="zh-CN" kern="100">
                <a:cs typeface="Times New Roman" panose="02020603050405020304"/>
              </a:rPr>
              <a:t>．作者写了自己</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想到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和</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看到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了许多东北特有的景色和物产，这样写有什么好处？</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作者写了自己</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想到</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和</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看到</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了许多东北特有的景色和物产，能充分展现东北地域之广阔与物产之丰富，强调</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我</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与东北土地不可分离的关系，更加突出地表达自己对故土的热爱、怀想、眷念之情；便于更直接地抒发作者的感情，同时能激起读者的强烈共鸣。</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3</a:t>
            </a:r>
            <a:r>
              <a:rPr lang="zh-CN" altLang="zh-CN" kern="100">
                <a:cs typeface="Times New Roman" panose="02020603050405020304"/>
              </a:rPr>
              <a:t>．用自己的话表述作者发出的誓言。</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我必须回去，为了她，我愿付出一切；愿为祖国献出自己的一切乃至生命</a:t>
            </a:r>
            <a:r>
              <a:rPr lang="zh-CN" altLang="zh-CN" kern="100" smtClean="0">
                <a:ea typeface="黑体" panose="0201060906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869165"/>
          </a:xfrm>
        </p:spPr>
        <p:txBody>
          <a:bodyPr/>
          <a:lstStyle/>
          <a:p>
            <a:pPr indent="713740">
              <a:tabLst>
                <a:tab pos="5600700"/>
                <a:tab pos="10058400"/>
              </a:tabLst>
            </a:pPr>
            <a:endParaRPr lang="en-US" altLang="zh-CN" kern="100" smtClean="0">
              <a:cs typeface="Courier New" panose="02070309020205020404"/>
            </a:endParaRPr>
          </a:p>
          <a:p>
            <a:pPr indent="713740">
              <a:tabLst>
                <a:tab pos="5600700"/>
                <a:tab pos="10058400"/>
              </a:tabLst>
            </a:pPr>
            <a:r>
              <a:rPr lang="en-US" altLang="zh-CN" kern="100" smtClean="0">
                <a:cs typeface="Courier New" panose="02070309020205020404"/>
              </a:rPr>
              <a:t>4</a:t>
            </a:r>
            <a:r>
              <a:rPr lang="zh-CN" altLang="zh-CN" kern="100">
                <a:cs typeface="Times New Roman" panose="02020603050405020304"/>
              </a:rPr>
              <a:t>．读了这些文字，你一定有许多感受，请写出三点。</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en-US" altLang="zh-CN" kern="100">
                <a:latin typeface="宋体" panose="02010600030101010101" pitchFamily="2" charset="-122"/>
                <a:ea typeface="黑体" panose="02010609060101010101" pitchFamily="2" charset="-122"/>
                <a:cs typeface="Times New Roman" panose="02020603050405020304"/>
              </a:rPr>
              <a:t>①</a:t>
            </a:r>
            <a:r>
              <a:rPr lang="zh-CN" altLang="zh-CN" kern="100">
                <a:ea typeface="黑体" panose="02010609060101010101" pitchFamily="2" charset="-122"/>
                <a:cs typeface="Times New Roman" panose="02020603050405020304"/>
              </a:rPr>
              <a:t>珍爱生命，珍爱和平。</a:t>
            </a:r>
            <a:r>
              <a:rPr lang="en-US" altLang="zh-CN" kern="100">
                <a:latin typeface="宋体" panose="02010600030101010101" pitchFamily="2" charset="-122"/>
                <a:ea typeface="黑体" panose="02010609060101010101" pitchFamily="2" charset="-122"/>
                <a:cs typeface="Times New Roman" panose="02020603050405020304"/>
              </a:rPr>
              <a:t>②</a:t>
            </a:r>
            <a:r>
              <a:rPr lang="zh-CN" altLang="zh-CN" kern="100">
                <a:ea typeface="黑体" panose="02010609060101010101" pitchFamily="2" charset="-122"/>
                <a:cs typeface="Times New Roman" panose="02020603050405020304"/>
              </a:rPr>
              <a:t>远离战争，远离灾难。</a:t>
            </a:r>
            <a:r>
              <a:rPr lang="en-US" altLang="zh-CN" kern="100">
                <a:latin typeface="宋体" panose="02010600030101010101" pitchFamily="2" charset="-122"/>
                <a:ea typeface="黑体" panose="02010609060101010101" pitchFamily="2" charset="-122"/>
                <a:cs typeface="Times New Roman" panose="02020603050405020304"/>
              </a:rPr>
              <a:t>③</a:t>
            </a:r>
            <a:r>
              <a:rPr lang="zh-CN" altLang="zh-CN" kern="100">
                <a:ea typeface="黑体" panose="02010609060101010101" pitchFamily="2" charset="-122"/>
                <a:cs typeface="Times New Roman" panose="02020603050405020304"/>
              </a:rPr>
              <a:t>为中华崛起而读书，为民族复兴而读书。</a:t>
            </a:r>
            <a:r>
              <a:rPr lang="en-US" altLang="zh-CN" kern="100">
                <a:latin typeface="宋体" panose="02010600030101010101" pitchFamily="2" charset="-122"/>
                <a:ea typeface="黑体" panose="02010609060101010101" pitchFamily="2" charset="-122"/>
                <a:cs typeface="Times New Roman" panose="02020603050405020304"/>
              </a:rPr>
              <a:t>④</a:t>
            </a:r>
            <a:r>
              <a:rPr lang="zh-CN" altLang="zh-CN" kern="100">
                <a:ea typeface="黑体" panose="02010609060101010101" pitchFamily="2" charset="-122"/>
                <a:cs typeface="Times New Roman" panose="02020603050405020304"/>
              </a:rPr>
              <a:t>铭记祖国遭遇，捍卫祖国母亲，不让历史重演。</a:t>
            </a:r>
            <a:r>
              <a:rPr lang="en-US" altLang="zh-CN" kern="100">
                <a:latin typeface="宋体" panose="02010600030101010101" pitchFamily="2" charset="-122"/>
                <a:ea typeface="黑体" panose="02010609060101010101" pitchFamily="2" charset="-122"/>
                <a:cs typeface="Times New Roman" panose="02020603050405020304"/>
              </a:rPr>
              <a:t>⑤</a:t>
            </a:r>
            <a:r>
              <a:rPr lang="zh-CN" altLang="zh-CN" kern="100">
                <a:ea typeface="黑体" panose="02010609060101010101" pitchFamily="2" charset="-122"/>
                <a:cs typeface="Times New Roman" panose="02020603050405020304"/>
              </a:rPr>
              <a:t>天下兴亡，匹夫有责。</a:t>
            </a:r>
            <a:r>
              <a:rPr lang="en-US" altLang="zh-CN" kern="100">
                <a:latin typeface="宋体" panose="02010600030101010101" pitchFamily="2" charset="-122"/>
                <a:ea typeface="黑体" panose="02010609060101010101" pitchFamily="2" charset="-122"/>
                <a:cs typeface="Times New Roman" panose="02020603050405020304"/>
              </a:rPr>
              <a:t>⑥</a:t>
            </a:r>
            <a:r>
              <a:rPr lang="zh-CN" altLang="zh-CN" kern="100">
                <a:ea typeface="黑体" panose="02010609060101010101" pitchFamily="2" charset="-122"/>
                <a:cs typeface="Times New Roman" panose="02020603050405020304"/>
              </a:rPr>
              <a:t>祖国的领土是多么富饶，多么神圣，要爱自己的祖国，更爱祖国那刚强不屈的精神。</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答出三点，意思对即可</a:t>
            </a:r>
            <a:r>
              <a:rPr lang="en-US" altLang="zh-CN" kern="100">
                <a:ea typeface="黑体" panose="02010609060101010101" pitchFamily="2" charset="-122"/>
                <a:cs typeface="Courier New" panose="02070309020205020404"/>
              </a:rPr>
              <a:t>)</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descr="考点链接.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8582" y="909514"/>
            <a:ext cx="20605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表格 5"/>
          <p:cNvGraphicFramePr>
            <a:graphicFrameLocks noGrp="1"/>
          </p:cNvGraphicFramePr>
          <p:nvPr/>
        </p:nvGraphicFramePr>
        <p:xfrm>
          <a:off x="406574" y="1485578"/>
          <a:ext cx="11377264" cy="4181857"/>
        </p:xfrm>
        <a:graphic>
          <a:graphicData uri="http://schemas.openxmlformats.org/drawingml/2006/table">
            <a:tbl>
              <a:tblPr/>
              <a:tblGrid>
                <a:gridCol w="1152128"/>
                <a:gridCol w="10225136"/>
              </a:tblGrid>
              <a:tr h="0">
                <a:tc>
                  <a:txBody>
                    <a:bodyPr vert="horz" wrap="square"/>
                    <a:lstStyle/>
                    <a:p>
                      <a:pPr algn="ctr">
                        <a:lnSpc>
                          <a:spcPct val="140000"/>
                        </a:lnSpc>
                        <a:spcAft>
                          <a:spcPct val="0"/>
                        </a:spcAft>
                        <a:tabLst>
                          <a:tab pos="5600700"/>
                        </a:tabLst>
                      </a:pPr>
                      <a:r>
                        <a:rPr lang="zh-CN" sz="2800" b="1" kern="100">
                          <a:effectLst/>
                          <a:latin typeface="Times New Roman"/>
                          <a:ea typeface="Times New Roman" panose="02020603050405020304"/>
                          <a:cs typeface="Times New Roman" panose="02020603050405020304"/>
                        </a:rPr>
                        <a:t>考点</a:t>
                      </a:r>
                      <a:endParaRPr lang="zh-CN" sz="280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Lst>
                      </a:pPr>
                      <a:r>
                        <a:rPr lang="zh-CN" sz="2800" b="1" kern="100">
                          <a:effectLst/>
                          <a:latin typeface="Times New Roman"/>
                          <a:ea typeface="Times New Roman" panose="02020603050405020304"/>
                          <a:cs typeface="Times New Roman" panose="02020603050405020304"/>
                        </a:rPr>
                        <a:t>内容</a:t>
                      </a:r>
                      <a:endParaRPr lang="zh-CN" sz="280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2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理解词句的含义　</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lnSpc>
                          <a:spcPct val="12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1</a:t>
                      </a:r>
                      <a:r>
                        <a:rPr lang="zh-CN" sz="2800" b="1" kern="100">
                          <a:effectLst/>
                          <a:latin typeface="Times New Roman"/>
                          <a:ea typeface="Times New Roman" panose="02020603050405020304"/>
                          <a:cs typeface="Times New Roman" panose="02020603050405020304"/>
                        </a:rPr>
                        <a:t>．先看关键词的本义：即词语的含义，可以用近义词的方法解释。</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2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2</a:t>
                      </a:r>
                      <a:r>
                        <a:rPr lang="zh-CN" sz="2800" b="1" kern="100">
                          <a:effectLst/>
                          <a:latin typeface="Times New Roman"/>
                          <a:ea typeface="Times New Roman" panose="02020603050405020304"/>
                          <a:cs typeface="Times New Roman" panose="02020603050405020304"/>
                        </a:rPr>
                        <a:t>．分析关键词的语境义：关注关键词概括的内容、点明的对象。</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2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3</a:t>
                      </a:r>
                      <a:r>
                        <a:rPr lang="zh-CN" sz="2800" b="1" kern="100">
                          <a:effectLst/>
                          <a:latin typeface="Times New Roman"/>
                          <a:ea typeface="Times New Roman" panose="02020603050405020304"/>
                          <a:cs typeface="Times New Roman" panose="02020603050405020304"/>
                        </a:rPr>
                        <a:t>．分析词句的修辞义：将运用修辞的词句还原后理解其含义。</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2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4</a:t>
                      </a:r>
                      <a:r>
                        <a:rPr lang="zh-CN" sz="2800" b="1" kern="100">
                          <a:effectLst/>
                          <a:latin typeface="Times New Roman"/>
                          <a:ea typeface="Times New Roman" panose="02020603050405020304"/>
                          <a:cs typeface="Times New Roman" panose="02020603050405020304"/>
                        </a:rPr>
                        <a:t>．把握词句的象征义：关键在于找出象征本体与象征对象之间的联系和共同点。</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2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5</a:t>
                      </a:r>
                      <a:r>
                        <a:rPr lang="zh-CN" sz="2800" b="1" kern="100">
                          <a:effectLst/>
                          <a:latin typeface="Times New Roman"/>
                          <a:ea typeface="Times New Roman" panose="02020603050405020304"/>
                          <a:cs typeface="Times New Roman" panose="02020603050405020304"/>
                        </a:rPr>
                        <a:t>．概括文章的主要内容。</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6" name="表格 5"/>
          <p:cNvGraphicFramePr>
            <a:graphicFrameLocks noGrp="1"/>
          </p:cNvGraphicFramePr>
          <p:nvPr/>
        </p:nvGraphicFramePr>
        <p:xfrm>
          <a:off x="406574" y="765498"/>
          <a:ext cx="11377264" cy="5624697"/>
        </p:xfrm>
        <a:graphic>
          <a:graphicData uri="http://schemas.openxmlformats.org/drawingml/2006/table">
            <a:tbl>
              <a:tblPr/>
              <a:tblGrid>
                <a:gridCol w="1176164"/>
                <a:gridCol w="10201100"/>
              </a:tblGrid>
              <a:tr h="504056">
                <a:tc>
                  <a:txBody>
                    <a:bodyPr vert="horz" wrap="square"/>
                    <a:lstStyle/>
                    <a:p>
                      <a:pPr algn="ctr">
                        <a:lnSpc>
                          <a:spcPct val="100000"/>
                        </a:lnSpc>
                        <a:spcAft>
                          <a:spcPct val="0"/>
                        </a:spcAft>
                        <a:tabLst>
                          <a:tab pos="5600700"/>
                        </a:tabLst>
                      </a:pPr>
                      <a:r>
                        <a:rPr lang="zh-CN" sz="2800" b="1" kern="100">
                          <a:effectLst/>
                          <a:latin typeface="Times New Roman"/>
                          <a:ea typeface="Times New Roman" panose="02020603050405020304"/>
                          <a:cs typeface="Times New Roman" panose="02020603050405020304"/>
                        </a:rPr>
                        <a:t>考点</a:t>
                      </a:r>
                      <a:endParaRPr lang="zh-CN" sz="280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tabLst>
                          <a:tab pos="5600700"/>
                        </a:tabLst>
                      </a:pPr>
                      <a:r>
                        <a:rPr lang="zh-CN" sz="2800" b="1" kern="100">
                          <a:effectLst/>
                          <a:latin typeface="Times New Roman"/>
                          <a:ea typeface="Times New Roman" panose="02020603050405020304"/>
                          <a:cs typeface="Times New Roman" panose="02020603050405020304"/>
                        </a:rPr>
                        <a:t>内容</a:t>
                      </a:r>
                      <a:endParaRPr lang="zh-CN" sz="280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2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理解词句的含义</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lnSpc>
                          <a:spcPct val="12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例题：怎样理解文中</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我常常感到它在泛滥着一种热情</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中的</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泛滥</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与</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在那田垄里埋葬过我的欢笑</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中的</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埋葬</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这两个词语的确切含义？</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2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参考答案：</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泛滥</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原意是</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江河水溢出，淹没土地</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，又引申为</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思想、事物到处扩散</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。结合语境我们可以理解为作者对故乡的热爱之情正如决堤之水不可遏制地向四下泛滥奔流。</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埋葬</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只用于已经死去的事物，故乡昔日在田垄间留下的欢笑已不复存在，取而代之的只是凄苦、哀愁和悲愤！作者的欢笑确实</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死了</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，它被埋葬在故乡的田垄间。作者对于失去故园的沉重和悲愤心绪就呼之欲出了。</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Box 3"/>
          <p:cNvSpPr txBox="1">
            <a:spLocks noChangeArrowheads="1"/>
          </p:cNvSpPr>
          <p:nvPr/>
        </p:nvSpPr>
        <p:spPr bwMode="auto">
          <a:xfrm>
            <a:off x="3430910" y="4214331"/>
            <a:ext cx="8496944" cy="1015663"/>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000" smtClean="0">
                <a:solidFill>
                  <a:schemeClr val="tx1"/>
                </a:solidFill>
                <a:latin typeface="方正小标宋_GBK" pitchFamily="65" charset="-122"/>
                <a:ea typeface="方正小标宋_GBK" pitchFamily="65" charset="-122"/>
              </a:rPr>
              <a:t>课外读写拓展</a:t>
            </a:r>
            <a:endParaRPr lang="zh-CN" altLang="en-US" sz="6000">
              <a:solidFill>
                <a:schemeClr val="tx1"/>
              </a:solidFill>
              <a:latin typeface="方正小标宋_GBK" pitchFamily="65" charset="-122"/>
              <a:ea typeface="方正小标宋_GBK" pitchFamily="65" charset="-122"/>
            </a:endParaRPr>
          </a:p>
        </p:txBody>
      </p:sp>
      <p:sp>
        <p:nvSpPr>
          <p:cNvPr id="2" name="Rectangle 2"/>
          <p:cNvSpPr>
            <a:spLocks noChangeArrowheads="1"/>
          </p:cNvSpPr>
          <p:nvPr/>
        </p:nvSpPr>
        <p:spPr bwMode="auto">
          <a:xfrm>
            <a:off x="25400" y="0"/>
            <a:ext cx="12190413" cy="2951163"/>
          </a:xfrm>
          <a:prstGeom prst="rect">
            <a:avLst/>
          </a:prstGeom>
          <a:solidFill>
            <a:srgbClr val="2980B9"/>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pic>
        <p:nvPicPr>
          <p:cNvPr id="2051" name="Picture 3" descr="背景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400" y="-26988"/>
            <a:ext cx="5057775" cy="5292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1270086"/>
            <a:ext cx="11353016" cy="4935849"/>
          </a:xfrm>
        </p:spPr>
        <p:txBody>
          <a:bodyPr/>
          <a:lstStyle/>
          <a:p>
            <a:pPr indent="713740">
              <a:tabLst>
                <a:tab pos="5600700"/>
                <a:tab pos="10058400"/>
              </a:tabLst>
            </a:pPr>
            <a:r>
              <a:rPr lang="zh-CN" altLang="zh-CN" kern="100">
                <a:cs typeface="Times New Roman" panose="02020603050405020304"/>
              </a:rPr>
              <a:t>阅读下面的文字，回答问题。</a:t>
            </a:r>
            <a:endParaRPr lang="zh-CN" altLang="zh-CN" sz="1050" kern="100">
              <a:latin typeface="宋体" panose="02010600030101010101" pitchFamily="2" charset="-122"/>
              <a:cs typeface="Courier New" panose="02070309020205020404"/>
            </a:endParaRPr>
          </a:p>
          <a:p>
            <a:pPr indent="713740" algn="ctr">
              <a:tabLst>
                <a:tab pos="5600700"/>
                <a:tab pos="10058400"/>
              </a:tabLst>
            </a:pPr>
            <a:r>
              <a:rPr lang="zh-CN" altLang="zh-CN" kern="100">
                <a:ea typeface="黑体" panose="02010609060101010101" pitchFamily="2" charset="-122"/>
                <a:cs typeface="Times New Roman" panose="02020603050405020304"/>
              </a:rPr>
              <a:t>让土地休息一会儿</a:t>
            </a:r>
            <a:endParaRPr lang="zh-CN" altLang="zh-CN" sz="1050" kern="100">
              <a:latin typeface="宋体" panose="02010600030101010101" pitchFamily="2" charset="-122"/>
              <a:cs typeface="Courier New" panose="02070309020205020404"/>
            </a:endParaRPr>
          </a:p>
          <a:p>
            <a:pPr indent="713740" algn="ctr">
              <a:tabLst>
                <a:tab pos="5600700"/>
                <a:tab pos="10058400"/>
              </a:tabLst>
            </a:pPr>
            <a:r>
              <a:rPr lang="zh-CN" altLang="zh-CN" kern="100">
                <a:ea typeface="仿宋_GB2312"/>
                <a:cs typeface="Times New Roman" panose="02020603050405020304"/>
              </a:rPr>
              <a:t>豆春明</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latin typeface="宋体" panose="02010600030101010101" pitchFamily="2" charset="-122"/>
                <a:ea typeface="楷体_GB2312"/>
                <a:cs typeface="Times New Roman" panose="02020603050405020304"/>
              </a:rPr>
              <a:t>①</a:t>
            </a:r>
            <a:r>
              <a:rPr lang="zh-CN" altLang="zh-CN" kern="100">
                <a:ea typeface="楷体_GB2312"/>
                <a:cs typeface="Times New Roman" panose="02020603050405020304"/>
              </a:rPr>
              <a:t>一进冬天，村庄便闲下来。风跑进跑出，一刻不停地收集温暖。这个时候，感觉到最寒冷的，不是牲畜，也不是人，而是风。没有村庄，风也许会被冻死的。不过不要以为村庄就很了不起，如果风不来取走温暖，村庄便遭遇不了冬天。村庄需要休息，而风正是一个不错的借口</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pic>
        <p:nvPicPr>
          <p:cNvPr id="5122" name="Picture 2" descr="练·一练.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52874" y="765498"/>
            <a:ext cx="20605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332607"/>
          </a:xfrm>
        </p:spPr>
        <p:txBody>
          <a:bodyPr/>
          <a:lstStyle/>
          <a:p>
            <a:pPr indent="713740">
              <a:tabLst>
                <a:tab pos="5600700"/>
                <a:tab pos="10058400"/>
              </a:tabLst>
            </a:pPr>
            <a:r>
              <a:rPr lang="en-US" altLang="zh-CN" kern="100" smtClean="0">
                <a:latin typeface="宋体" panose="02010600030101010101" pitchFamily="2" charset="-122"/>
                <a:ea typeface="楷体_GB2312"/>
                <a:cs typeface="Times New Roman" panose="02020603050405020304"/>
              </a:rPr>
              <a:t>②</a:t>
            </a:r>
            <a:r>
              <a:rPr lang="zh-CN" altLang="zh-CN" kern="100">
                <a:ea typeface="楷体_GB2312"/>
                <a:cs typeface="Times New Roman" panose="02020603050405020304"/>
              </a:rPr>
              <a:t>村庄里的树休息了。树藏起耀眼的花朵和多情的叶子，从一年的忙碌中抽回身子。在寒风中，树站成树本来的模样。这是树以休息的名义，在一遍一遍地温习自己。人也休息了。人尽量躲在一个角落里，避免让风发现。人变得有点清心寡欲，而且很大方，第一次把广阔的世界归还给草木、山川、流水</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latin typeface="宋体" panose="02010600030101010101" pitchFamily="2" charset="-122"/>
                <a:ea typeface="楷体_GB2312"/>
                <a:cs typeface="Times New Roman" panose="02020603050405020304"/>
              </a:rPr>
              <a:t>③</a:t>
            </a:r>
            <a:r>
              <a:rPr lang="zh-CN" altLang="zh-CN" kern="100">
                <a:ea typeface="楷体_GB2312"/>
                <a:cs typeface="Times New Roman" panose="02020603050405020304"/>
              </a:rPr>
              <a:t>土地也该休息了。</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3035907"/>
          </a:xfrm>
        </p:spPr>
        <p:txBody>
          <a:bodyPr/>
          <a:lstStyle/>
          <a:p>
            <a:pPr indent="713740">
              <a:tabLst>
                <a:tab pos="5600700"/>
                <a:tab pos="10058400"/>
              </a:tabLst>
            </a:pPr>
            <a:endParaRPr lang="en-US" altLang="zh-CN" kern="100" smtClean="0">
              <a:latin typeface="宋体" panose="02010600030101010101" pitchFamily="2" charset="-122"/>
              <a:ea typeface="楷体_GB2312"/>
              <a:cs typeface="Times New Roman" panose="02020603050405020304"/>
            </a:endParaRPr>
          </a:p>
          <a:p>
            <a:pPr indent="713740">
              <a:tabLst>
                <a:tab pos="5600700"/>
                <a:tab pos="10058400"/>
              </a:tabLst>
            </a:pPr>
            <a:r>
              <a:rPr lang="en-US" altLang="zh-CN" kern="100" smtClean="0">
                <a:latin typeface="宋体" panose="02010600030101010101" pitchFamily="2" charset="-122"/>
                <a:ea typeface="楷体_GB2312"/>
                <a:cs typeface="Times New Roman" panose="02020603050405020304"/>
              </a:rPr>
              <a:t>④</a:t>
            </a:r>
            <a:r>
              <a:rPr lang="zh-CN" altLang="zh-CN" kern="100">
                <a:ea typeface="楷体_GB2312"/>
                <a:cs typeface="Times New Roman" panose="02020603050405020304"/>
              </a:rPr>
              <a:t>要说忙土地最忙，要比累土地更累，可是很少有人心疼土地。人天天走过田野，心疼的是地里的庄稼。哪株庄稼长高了，哪棵庄稼生病了，人一清二楚。但哪块田老了，哪片地伤了，人根本不去过问。人把土地折腾够了，就抛在一旁不管了</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869165"/>
          </a:xfrm>
        </p:spPr>
        <p:txBody>
          <a:bodyPr/>
          <a:lstStyle/>
          <a:p>
            <a:pPr indent="713740">
              <a:tabLst>
                <a:tab pos="5600700"/>
                <a:tab pos="10058400"/>
              </a:tabLst>
            </a:pPr>
            <a:endParaRPr lang="en-US" altLang="zh-CN" kern="100" smtClean="0">
              <a:latin typeface="宋体" panose="02010600030101010101" pitchFamily="2" charset="-122"/>
              <a:ea typeface="楷体_GB2312"/>
              <a:cs typeface="Times New Roman" panose="02020603050405020304"/>
            </a:endParaRPr>
          </a:p>
          <a:p>
            <a:pPr indent="713740">
              <a:tabLst>
                <a:tab pos="5600700"/>
                <a:tab pos="10058400"/>
              </a:tabLst>
            </a:pPr>
            <a:r>
              <a:rPr lang="en-US" altLang="zh-CN" kern="100" smtClean="0">
                <a:latin typeface="宋体" panose="02010600030101010101" pitchFamily="2" charset="-122"/>
                <a:ea typeface="楷体_GB2312"/>
                <a:cs typeface="Times New Roman" panose="02020603050405020304"/>
              </a:rPr>
              <a:t>⑤</a:t>
            </a:r>
            <a:r>
              <a:rPr lang="zh-CN" altLang="zh-CN" kern="100">
                <a:ea typeface="楷体_GB2312"/>
                <a:cs typeface="Times New Roman" panose="02020603050405020304"/>
              </a:rPr>
              <a:t>只有风心疼土地。风理解土地的苦，到了冬天，风就看管好土地上的麦苗，不允许它疯长。监督地里的蛇虫，安排它们去冬眠。这些东西比人听话，整个冬天都安安静静的，不去惊扰土地。当然也有如梅花之类不懂事的，在人的鼓动下硬要绽放得轰轰烈烈。风生了气一个劲儿地吹，直到把梅花吹光了事。风做的一切，是为了让土地能休息一会儿。</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Group 2"/>
          <p:cNvGraphicFramePr>
            <a:graphicFrameLocks noGrp="1"/>
          </p:cNvGraphicFramePr>
          <p:nvPr/>
        </p:nvGraphicFramePr>
        <p:xfrm>
          <a:off x="379314" y="1629052"/>
          <a:ext cx="11409188" cy="2529840"/>
        </p:xfrm>
        <a:graphic>
          <a:graphicData uri="http://schemas.openxmlformats.org/drawingml/2006/table">
            <a:tbl>
              <a:tblPr/>
              <a:tblGrid>
                <a:gridCol w="11409188"/>
              </a:tblGrid>
              <a:tr h="0">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学习目标</a:t>
                      </a:r>
                      <a:endParaRPr kumimoji="0" 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vert="horz" wrap="square"/>
                    <a:lstStyle/>
                    <a:p>
                      <a:pPr algn="just">
                        <a:lnSpc>
                          <a:spcPct val="150000"/>
                        </a:lnSpc>
                        <a:spcAft>
                          <a:spcPct val="0"/>
                        </a:spcAft>
                        <a:tabLst>
                          <a:tab pos="5600700"/>
                          <a:tab pos="10058400"/>
                        </a:tabLst>
                      </a:pPr>
                      <a:r>
                        <a:rPr lang="en-US" altLang="zh-CN" sz="2800" b="1" kern="100" smtClean="0">
                          <a:effectLst/>
                          <a:latin typeface="+mn-lt"/>
                          <a:cs typeface="Courier New" panose="02070309020205020404"/>
                        </a:rPr>
                        <a:t>1</a:t>
                      </a:r>
                      <a:r>
                        <a:rPr lang="zh-CN" altLang="zh-CN" sz="2800" b="1" kern="100" smtClean="0">
                          <a:effectLst/>
                          <a:latin typeface="+mn-lt"/>
                          <a:cs typeface="Times New Roman" panose="02020603050405020304"/>
                        </a:rPr>
                        <a:t>．通过朗读，感知课文内容，把握作者的思想感情。</a:t>
                      </a:r>
                      <a:endParaRPr lang="zh-CN" altLang="zh-CN" sz="1050" kern="100" smtClean="0">
                        <a:effectLst/>
                        <a:latin typeface="宋体" panose="02010600030101010101" pitchFamily="2" charset="-122"/>
                        <a:cs typeface="Courier New" panose="02070309020205020404"/>
                      </a:endParaRPr>
                    </a:p>
                    <a:p>
                      <a:pPr algn="just">
                        <a:lnSpc>
                          <a:spcPct val="150000"/>
                        </a:lnSpc>
                        <a:spcAft>
                          <a:spcPct val="0"/>
                        </a:spcAft>
                        <a:tabLst>
                          <a:tab pos="5600700"/>
                          <a:tab pos="10058400"/>
                        </a:tabLst>
                      </a:pPr>
                      <a:r>
                        <a:rPr lang="en-US" altLang="zh-CN" sz="2800" b="1" kern="100" smtClean="0">
                          <a:effectLst/>
                          <a:latin typeface="+mn-lt"/>
                          <a:cs typeface="Courier New" panose="02070309020205020404"/>
                        </a:rPr>
                        <a:t>2</a:t>
                      </a:r>
                      <a:r>
                        <a:rPr lang="zh-CN" altLang="zh-CN" sz="2800" b="1" kern="100" smtClean="0">
                          <a:effectLst/>
                          <a:latin typeface="+mn-lt"/>
                          <a:cs typeface="Times New Roman" panose="02020603050405020304"/>
                        </a:rPr>
                        <a:t>．了解作者选择典型的景物展现东北大地特有的丰饶美丽的景象。</a:t>
                      </a:r>
                      <a:endParaRPr lang="zh-CN" altLang="zh-CN" sz="1050" kern="100" smtClean="0">
                        <a:effectLst/>
                        <a:latin typeface="宋体" panose="02010600030101010101" pitchFamily="2" charset="-122"/>
                        <a:cs typeface="Courier New" panose="02070309020205020404"/>
                      </a:endParaRPr>
                    </a:p>
                    <a:p>
                      <a:pPr algn="just">
                        <a:lnSpc>
                          <a:spcPct val="150000"/>
                        </a:lnSpc>
                        <a:spcAft>
                          <a:spcPct val="0"/>
                        </a:spcAft>
                        <a:tabLst>
                          <a:tab pos="5600700"/>
                          <a:tab pos="10058400"/>
                        </a:tabLst>
                      </a:pPr>
                      <a:r>
                        <a:rPr lang="en-US" altLang="zh-CN" sz="2800" b="1" kern="100" smtClean="0">
                          <a:effectLst/>
                          <a:latin typeface="+mn-lt"/>
                          <a:cs typeface="Courier New" panose="02070309020205020404"/>
                        </a:rPr>
                        <a:t>3</a:t>
                      </a:r>
                      <a:r>
                        <a:rPr lang="zh-CN" altLang="zh-CN" sz="2800" b="1" kern="100" smtClean="0">
                          <a:effectLst/>
                          <a:latin typeface="+mn-lt"/>
                          <a:cs typeface="Times New Roman" panose="02020603050405020304"/>
                        </a:rPr>
                        <a:t>．学习作者采用的呼告、人称变化、排比等表现手法。</a:t>
                      </a:r>
                      <a:endParaRPr lang="zh-CN" altLang="zh-CN" sz="1050" kern="100" smtClean="0">
                        <a:effectLst/>
                        <a:latin typeface="宋体" panose="02010600030101010101" pitchFamily="2" charset="-122"/>
                        <a:cs typeface="Courier New" panose="02070309020205020404"/>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5472407"/>
          </a:xfrm>
        </p:spPr>
        <p:txBody>
          <a:bodyPr/>
          <a:lstStyle/>
          <a:p>
            <a:pPr indent="713740">
              <a:tabLst>
                <a:tab pos="5600700"/>
                <a:tab pos="10058400"/>
              </a:tabLst>
            </a:pPr>
            <a:endParaRPr lang="en-US" altLang="zh-CN" kern="100" smtClean="0">
              <a:latin typeface="宋体" panose="02010600030101010101" pitchFamily="2" charset="-122"/>
              <a:ea typeface="楷体_GB2312"/>
              <a:cs typeface="Times New Roman" panose="02020603050405020304"/>
            </a:endParaRPr>
          </a:p>
          <a:p>
            <a:pPr indent="713740">
              <a:tabLst>
                <a:tab pos="5600700"/>
                <a:tab pos="10058400"/>
              </a:tabLst>
            </a:pPr>
            <a:r>
              <a:rPr lang="en-US" altLang="zh-CN" kern="100" smtClean="0">
                <a:latin typeface="宋体" panose="02010600030101010101" pitchFamily="2" charset="-122"/>
                <a:ea typeface="楷体_GB2312"/>
                <a:cs typeface="Times New Roman" panose="02020603050405020304"/>
              </a:rPr>
              <a:t>⑥</a:t>
            </a:r>
            <a:r>
              <a:rPr lang="zh-CN" altLang="zh-CN" kern="100">
                <a:ea typeface="楷体_GB2312"/>
                <a:cs typeface="Times New Roman" panose="02020603050405020304"/>
              </a:rPr>
              <a:t>在冬季的天空下，土地舒展着自己。一块田挨着一块田，田依偎着好像在取暖。等到稍微有些暖意，风坏坏的，偷偷溜过来，又把那点温暖抢走了。田挨得更紧了。平日里，在人的干涉下，田各自忙着自己的事。此刻又重新聚拢，组成一个不可分割的整体。田在冬天里会不会也像人一样出趟远门，去看望一下多年未见的亲友呢？</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latin typeface="宋体" panose="02010600030101010101" pitchFamily="2" charset="-122"/>
                <a:ea typeface="楷体_GB2312"/>
                <a:cs typeface="Times New Roman" panose="02020603050405020304"/>
              </a:rPr>
              <a:t>⑦</a:t>
            </a:r>
            <a:r>
              <a:rPr lang="zh-CN" altLang="zh-CN" kern="100">
                <a:ea typeface="楷体_GB2312"/>
                <a:cs typeface="Times New Roman" panose="02020603050405020304"/>
              </a:rPr>
              <a:t>每一年，风都如期出现在村庄。</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latin typeface="宋体" panose="02010600030101010101" pitchFamily="2" charset="-122"/>
                <a:ea typeface="楷体_GB2312"/>
                <a:cs typeface="Times New Roman" panose="02020603050405020304"/>
              </a:rPr>
              <a:t>⑧</a:t>
            </a:r>
            <a:r>
              <a:rPr lang="zh-CN" altLang="zh-CN" kern="100">
                <a:ea typeface="楷体_GB2312"/>
                <a:cs typeface="Times New Roman" panose="02020603050405020304"/>
              </a:rPr>
              <a:t>但风显然忽视了人的善变。</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265923"/>
          </a:xfrm>
        </p:spPr>
        <p:txBody>
          <a:bodyPr/>
          <a:lstStyle/>
          <a:p>
            <a:pPr indent="713740">
              <a:tabLst>
                <a:tab pos="5600700"/>
                <a:tab pos="10058400"/>
              </a:tabLst>
            </a:pPr>
            <a:endParaRPr lang="en-US" altLang="zh-CN" kern="100" smtClean="0">
              <a:latin typeface="宋体" panose="02010600030101010101" pitchFamily="2" charset="-122"/>
              <a:ea typeface="楷体_GB2312"/>
              <a:cs typeface="Times New Roman" panose="02020603050405020304"/>
            </a:endParaRPr>
          </a:p>
          <a:p>
            <a:pPr indent="713740">
              <a:tabLst>
                <a:tab pos="5600700"/>
                <a:tab pos="10058400"/>
              </a:tabLst>
            </a:pPr>
            <a:r>
              <a:rPr lang="en-US" altLang="zh-CN" kern="100" smtClean="0">
                <a:latin typeface="宋体" panose="02010600030101010101" pitchFamily="2" charset="-122"/>
                <a:ea typeface="楷体_GB2312"/>
                <a:cs typeface="Times New Roman" panose="02020603050405020304"/>
              </a:rPr>
              <a:t>⑨</a:t>
            </a:r>
            <a:r>
              <a:rPr lang="zh-CN" altLang="zh-CN" kern="100">
                <a:ea typeface="楷体_GB2312"/>
                <a:cs typeface="Times New Roman" panose="02020603050405020304"/>
              </a:rPr>
              <a:t>从前，人衣衫褴褛，不得不听风的话。现在，人锦帽貂裘，可以不怕风，不理睬风了。眨眼之间，人又把广阔的世界从万物手里夺过来。人想干什么就做什么。风记得昨天还同一块地说着笑话，今天就发现那块地上立着高楼。风急得围着楼转圈，想把土地找回来。住在楼里的人抱怨：风太大了。是的，够大的了，可风越来越觉得无能为力。</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864804"/>
          </a:xfrm>
        </p:spPr>
        <p:txBody>
          <a:bodyPr/>
          <a:lstStyle/>
          <a:p>
            <a:r>
              <a:rPr lang="en-US" altLang="zh-CN" kern="100">
                <a:latin typeface="宋体" panose="02010600030101010101" pitchFamily="2" charset="-122"/>
                <a:ea typeface="楷体_GB2312"/>
                <a:cs typeface="Times New Roman" panose="02020603050405020304"/>
              </a:rPr>
              <a:t>⑩</a:t>
            </a:r>
            <a:r>
              <a:rPr lang="zh-CN" altLang="zh-CN" u="sng" kern="100">
                <a:ea typeface="楷体_GB2312"/>
                <a:cs typeface="Times New Roman" panose="02020603050405020304"/>
              </a:rPr>
              <a:t>在人的带领下，花不想在冬天凋谢，草木也不肯在冬天枯萎。</a:t>
            </a:r>
            <a:r>
              <a:rPr lang="zh-CN" altLang="zh-CN" kern="100">
                <a:ea typeface="楷体_GB2312"/>
                <a:cs typeface="Times New Roman" panose="02020603050405020304"/>
              </a:rPr>
              <a:t>风不敢肯定还有谁会听自己的话。更担心的是，这样下去，总有一天，村庄会没有冬天，世界也没有冬天，土地就彻彻底底无法休息了。如今，人们只在盼雪的时候才会想起风，想起冬天。有时雪真的下在村庄或者另一个叫城市的村庄里，人便兴奋地哇哇怪叫，以为发现了天地之间的大美。可是雪一停，人就把风扔了，把冬天扔了。今天的村庄，正在习惯没有冬天的日子，已经习惯不让土地休息。不知道累坏了的土地，还有没有力气留在明天的村庄</a:t>
            </a:r>
            <a:r>
              <a:rPr lang="zh-CN" altLang="zh-CN" kern="100" smtClean="0">
                <a:ea typeface="楷体_GB2312"/>
                <a:cs typeface="Times New Roman" panose="02020603050405020304"/>
              </a:rPr>
              <a:t>？</a:t>
            </a:r>
            <a:endParaRPr lang="zh-CN" altLang="en-US"/>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5472407"/>
          </a:xfrm>
        </p:spPr>
        <p:txBody>
          <a:bodyPr/>
          <a:lstStyle/>
          <a:p>
            <a:pPr indent="713740">
              <a:tabLst>
                <a:tab pos="5600700"/>
                <a:tab pos="10058400"/>
              </a:tabLst>
            </a:pPr>
            <a:endParaRPr lang="en-US" altLang="zh-CN" kern="100" smtClean="0">
              <a:latin typeface="宋体" panose="02010600030101010101" pitchFamily="2" charset="-122"/>
              <a:ea typeface="MS Mincho" panose="02020609040205080304" charset="-128"/>
              <a:cs typeface="MS Mincho" panose="02020609040205080304" charset="-128"/>
            </a:endParaRPr>
          </a:p>
          <a:p>
            <a:pPr indent="713740">
              <a:tabLst>
                <a:tab pos="5600700"/>
                <a:tab pos="10058400"/>
              </a:tabLst>
            </a:pPr>
            <a:r>
              <a:rPr lang="zh-CN" altLang="zh-CN" kern="100" smtClean="0">
                <a:latin typeface="宋体" panose="02010600030101010101" pitchFamily="2" charset="-122"/>
                <a:ea typeface="MS Mincho" panose="02020609040205080304" charset="-128"/>
                <a:cs typeface="MS Mincho" panose="02020609040205080304" charset="-128"/>
              </a:rPr>
              <a:t>⑪</a:t>
            </a:r>
            <a:r>
              <a:rPr lang="zh-CN" altLang="zh-CN" kern="100">
                <a:ea typeface="楷体_GB2312"/>
                <a:cs typeface="Times New Roman" panose="02020603050405020304"/>
              </a:rPr>
              <a:t>自然也会有人想起那些老旧的时光。那时的冬天冷得像冬天。土地懒懒的，啥也不干。水也不去流浪，大大方方地躺在土地的怀里，清清亮亮的，似一面镜子。这种田，名叫冬水田。人走到田边，可以照一照自己的美丑。白云飘过，也能映出自己的厚薄。风吹过来，田和水有些动荡。风安慰说：不要紧，现在是冬天，放心休息好了。</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latin typeface="宋体" panose="02010600030101010101" pitchFamily="2" charset="-122"/>
                <a:ea typeface="MS Mincho" panose="02020609040205080304" charset="-128"/>
                <a:cs typeface="MS Mincho" panose="02020609040205080304" charset="-128"/>
              </a:rPr>
              <a:t>⑫</a:t>
            </a:r>
            <a:r>
              <a:rPr lang="zh-CN" altLang="zh-CN" kern="100">
                <a:ea typeface="楷体_GB2312"/>
                <a:cs typeface="Times New Roman" panose="02020603050405020304"/>
              </a:rPr>
              <a:t>这话听起心酸，像是一句绝唱。</a:t>
            </a:r>
            <a:endParaRPr lang="zh-CN" altLang="zh-CN" sz="1050" kern="100">
              <a:latin typeface="宋体" panose="02010600030101010101" pitchFamily="2" charset="-122"/>
              <a:cs typeface="Courier New" panose="02070309020205020404"/>
            </a:endParaRPr>
          </a:p>
          <a:p>
            <a:pPr indent="713740" algn="r">
              <a:tabLst>
                <a:tab pos="5600700"/>
                <a:tab pos="10058400"/>
              </a:tabLst>
            </a:pPr>
            <a:r>
              <a:rPr lang="en-US" altLang="zh-CN" kern="100">
                <a:ea typeface="楷体_GB2312"/>
                <a:cs typeface="Courier New" panose="02070309020205020404"/>
              </a:rPr>
              <a:t>(</a:t>
            </a:r>
            <a:r>
              <a:rPr lang="zh-CN" altLang="zh-CN" kern="100">
                <a:ea typeface="楷体_GB2312"/>
                <a:cs typeface="Times New Roman" panose="02020603050405020304"/>
              </a:rPr>
              <a:t>选自《文苑</a:t>
            </a:r>
            <a:r>
              <a:rPr lang="en-US" altLang="zh-CN" kern="100">
                <a:ea typeface="楷体_GB2312"/>
                <a:cs typeface="Courier New" panose="02070309020205020404"/>
              </a:rPr>
              <a:t>·</a:t>
            </a:r>
            <a:r>
              <a:rPr lang="zh-CN" altLang="zh-CN" kern="100">
                <a:ea typeface="楷体_GB2312"/>
                <a:cs typeface="Times New Roman" panose="02020603050405020304"/>
              </a:rPr>
              <a:t>经典美文》，有删改</a:t>
            </a:r>
            <a:r>
              <a:rPr lang="en-US" altLang="zh-CN" kern="100">
                <a:ea typeface="楷体_GB2312"/>
                <a:cs typeface="Courier New" panose="02070309020205020404"/>
              </a:rPr>
              <a:t>)</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5128210"/>
          </a:xfrm>
        </p:spPr>
        <p:txBody>
          <a:bodyPr/>
          <a:lstStyle/>
          <a:p>
            <a:pPr indent="713740">
              <a:tabLst>
                <a:tab pos="5600700"/>
                <a:tab pos="10058400"/>
              </a:tabLst>
            </a:pPr>
            <a:r>
              <a:rPr lang="en-US" altLang="zh-CN" kern="100">
                <a:cs typeface="Courier New" panose="02070309020205020404"/>
              </a:rPr>
              <a:t>1</a:t>
            </a:r>
            <a:r>
              <a:rPr lang="zh-CN" altLang="zh-CN" kern="100">
                <a:cs typeface="Times New Roman" panose="02020603050405020304"/>
              </a:rPr>
              <a:t>．根据选文内容，简要说说风与人分别是怎样对待土地的。</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风心疼土地，理解土地的苦，想方设法让土地休息一会儿；人很少心疼土地，不让土地休息，甚至把广阔世界从万物手里夺过来，造高楼，建城市，想干什么就干什么，使土地不得安宁。</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2</a:t>
            </a:r>
            <a:r>
              <a:rPr lang="zh-CN" altLang="zh-CN" kern="100">
                <a:cs typeface="Times New Roman" panose="02020603050405020304"/>
              </a:rPr>
              <a:t>．联系上下文，第</a:t>
            </a:r>
            <a:r>
              <a:rPr lang="en-US" altLang="zh-CN" kern="100">
                <a:latin typeface="宋体" panose="02010600030101010101" pitchFamily="2" charset="-122"/>
                <a:cs typeface="Times New Roman" panose="02020603050405020304"/>
              </a:rPr>
              <a:t>③</a:t>
            </a:r>
            <a:r>
              <a:rPr lang="zh-CN" altLang="zh-CN" kern="100">
                <a:cs typeface="Times New Roman" panose="02020603050405020304"/>
              </a:rPr>
              <a:t>段</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土地也该休息了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这句话不能删去，请简述理由。</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这句话承上文</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树休息了</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人也休息了</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而来，又总领下文，如果删去会造成语义脱节。</a:t>
            </a:r>
            <a:endParaRPr lang="zh-CN" altLang="zh-CN" sz="1050" kern="100">
              <a:latin typeface="宋体" panose="02010600030101010101" pitchFamily="2" charset="-122"/>
              <a:cs typeface="Courier New" panose="02070309020205020404"/>
            </a:endParaRPr>
          </a:p>
          <a:p>
            <a:pPr indent="713740">
              <a:tabLst>
                <a:tab pos="5600700"/>
                <a:tab pos="10058400"/>
              </a:tabLst>
            </a:pP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864804"/>
          </a:xfrm>
        </p:spPr>
        <p:txBody>
          <a:bodyPr/>
          <a:lstStyle/>
          <a:p>
            <a:pPr indent="713740">
              <a:tabLst>
                <a:tab pos="5600700"/>
                <a:tab pos="10058400"/>
              </a:tabLst>
            </a:pPr>
            <a:endParaRPr lang="en-US" altLang="zh-CN" kern="100" smtClean="0">
              <a:cs typeface="Courier New" panose="02070309020205020404"/>
            </a:endParaRPr>
          </a:p>
          <a:p>
            <a:pPr indent="713740">
              <a:tabLst>
                <a:tab pos="5600700"/>
                <a:tab pos="10058400"/>
              </a:tabLst>
            </a:pPr>
            <a:r>
              <a:rPr lang="en-US" altLang="zh-CN" kern="100" smtClean="0">
                <a:cs typeface="Courier New" panose="02070309020205020404"/>
              </a:rPr>
              <a:t>3</a:t>
            </a:r>
            <a:r>
              <a:rPr lang="zh-CN" altLang="zh-CN" kern="100">
                <a:cs typeface="Times New Roman" panose="02020603050405020304"/>
              </a:rPr>
              <a:t>．细读第</a:t>
            </a:r>
            <a:r>
              <a:rPr lang="en-US" altLang="zh-CN" kern="100">
                <a:latin typeface="宋体" panose="02010600030101010101" pitchFamily="2" charset="-122"/>
                <a:cs typeface="Times New Roman" panose="02020603050405020304"/>
              </a:rPr>
              <a:t>⑩</a:t>
            </a:r>
            <a:r>
              <a:rPr lang="zh-CN" altLang="zh-CN" kern="100">
                <a:cs typeface="Times New Roman" panose="02020603050405020304"/>
              </a:rPr>
              <a:t>段的画线句，从语境看，</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花不想在冬天凋谢，草木也不肯在冬天枯萎</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反映的是一种什么现象？为什么要特意强调</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在人的带领下</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zh-CN" altLang="zh-CN" kern="100">
                <a:ea typeface="黑体" panose="02010609060101010101" pitchFamily="2" charset="-122"/>
                <a:cs typeface="Times New Roman" panose="02020603050405020304"/>
              </a:rPr>
              <a:t>这是一种暖冬现象</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或</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温室效应</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现象</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。因为自然规律的打乱，</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暖冬现象</a:t>
            </a:r>
            <a:r>
              <a:rPr lang="en-US" altLang="zh-CN" kern="100">
                <a:latin typeface="宋体" panose="02010600030101010101" pitchFamily="2" charset="-122"/>
                <a:cs typeface="Times New Roman" panose="02020603050405020304"/>
              </a:rPr>
              <a:t>”</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或</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温室效应</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现象</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的形成完全是人类作用的结果，是由人类的</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善变</a:t>
            </a:r>
            <a:r>
              <a:rPr lang="en-US" altLang="zh-CN" kern="100">
                <a:latin typeface="宋体" panose="02010600030101010101" pitchFamily="2" charset="-122"/>
                <a:cs typeface="Times New Roman" panose="02020603050405020304"/>
              </a:rPr>
              <a:t>”</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对于环境的破坏</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而造成的，所以特意强调</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在人的带领下</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，含有对人的追责之意。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332607"/>
          </a:xfrm>
        </p:spPr>
        <p:txBody>
          <a:bodyPr/>
          <a:lstStyle/>
          <a:p>
            <a:pPr indent="713740">
              <a:tabLst>
                <a:tab pos="5600700"/>
                <a:tab pos="10058400"/>
              </a:tabLst>
            </a:pPr>
            <a:endParaRPr lang="en-US" altLang="zh-CN" kern="100" smtClean="0">
              <a:cs typeface="Courier New" panose="02070309020205020404"/>
            </a:endParaRPr>
          </a:p>
          <a:p>
            <a:pPr indent="713740">
              <a:tabLst>
                <a:tab pos="5600700"/>
                <a:tab pos="10058400"/>
              </a:tabLst>
            </a:pPr>
            <a:r>
              <a:rPr lang="en-US" altLang="zh-CN" kern="100" smtClean="0">
                <a:cs typeface="Courier New" panose="02070309020205020404"/>
              </a:rPr>
              <a:t>4</a:t>
            </a:r>
            <a:r>
              <a:rPr lang="zh-CN" altLang="zh-CN" kern="100">
                <a:cs typeface="Times New Roman" panose="02020603050405020304"/>
              </a:rPr>
              <a:t>．结合选文，仔细揣摩，下列语句跟括号里的句子相比，有什么优点？</a:t>
            </a:r>
            <a:r>
              <a:rPr lang="en-US" altLang="zh-CN" kern="100">
                <a:cs typeface="Courier New" panose="02070309020205020404"/>
              </a:rPr>
              <a:t>(</a:t>
            </a:r>
            <a:r>
              <a:rPr lang="zh-CN" altLang="zh-CN" kern="100">
                <a:cs typeface="Times New Roman" panose="02020603050405020304"/>
              </a:rPr>
              <a:t>选做一题</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ea typeface="楷体_GB2312"/>
                <a:cs typeface="Courier New" panose="02070309020205020404"/>
              </a:rPr>
              <a:t>(1)</a:t>
            </a:r>
            <a:r>
              <a:rPr lang="zh-CN" altLang="zh-CN" kern="100">
                <a:ea typeface="楷体_GB2312"/>
                <a:cs typeface="Times New Roman" panose="02020603050405020304"/>
              </a:rPr>
              <a:t>村庄里的树休息了。树藏起耀眼的花朵和多情的叶子，从一年的忙碌中抽回身子。在寒风中，树站成树本来的模样。</a:t>
            </a:r>
            <a:r>
              <a:rPr lang="en-US" altLang="zh-CN" kern="100">
                <a:ea typeface="楷体_GB2312"/>
                <a:cs typeface="Courier New" panose="02070309020205020404"/>
              </a:rPr>
              <a:t>(</a:t>
            </a:r>
            <a:r>
              <a:rPr lang="zh-CN" altLang="zh-CN" kern="100">
                <a:ea typeface="楷体_GB2312"/>
                <a:cs typeface="Times New Roman" panose="02020603050405020304"/>
              </a:rPr>
              <a:t>村庄里树木的花朵萎谢了，叶子凋零了，曾经是繁枝密叶的树木，成了光秃秃的一片</a:t>
            </a:r>
            <a:r>
              <a:rPr lang="en-US" altLang="zh-CN" kern="100">
                <a:ea typeface="楷体_GB2312"/>
                <a:cs typeface="Courier New" panose="02070309020205020404"/>
              </a:rPr>
              <a:t>)</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265923"/>
          </a:xfrm>
        </p:spPr>
        <p:txBody>
          <a:bodyPr/>
          <a:lstStyle/>
          <a:p>
            <a:pPr indent="713740">
              <a:tabLst>
                <a:tab pos="5600700"/>
                <a:tab pos="10058400"/>
              </a:tabLst>
            </a:pPr>
            <a:endParaRPr lang="en-US" altLang="zh-CN" kern="100" smtClean="0">
              <a:ea typeface="楷体_GB2312"/>
              <a:cs typeface="Courier New" panose="02070309020205020404"/>
            </a:endParaRPr>
          </a:p>
          <a:p>
            <a:pPr indent="713740">
              <a:tabLst>
                <a:tab pos="5600700"/>
                <a:tab pos="10058400"/>
              </a:tabLst>
            </a:pPr>
            <a:r>
              <a:rPr lang="en-US" altLang="zh-CN" kern="100" smtClean="0">
                <a:ea typeface="楷体_GB2312"/>
                <a:cs typeface="Courier New" panose="02070309020205020404"/>
              </a:rPr>
              <a:t>(</a:t>
            </a:r>
            <a:r>
              <a:rPr lang="en-US" altLang="zh-CN" kern="100">
                <a:ea typeface="楷体_GB2312"/>
                <a:cs typeface="Courier New" panose="02070309020205020404"/>
              </a:rPr>
              <a:t>2)</a:t>
            </a:r>
            <a:r>
              <a:rPr lang="zh-CN" altLang="zh-CN" kern="100">
                <a:ea typeface="楷体_GB2312"/>
                <a:cs typeface="Times New Roman" panose="02020603050405020304"/>
              </a:rPr>
              <a:t>平日里，在人的干涉下，田各自忙着自己的事。此刻又重新聚拢，组成一个不可分割的整体。</a:t>
            </a:r>
            <a:r>
              <a:rPr lang="en-US" altLang="zh-CN" kern="100">
                <a:ea typeface="楷体_GB2312"/>
                <a:cs typeface="Courier New" panose="02070309020205020404"/>
              </a:rPr>
              <a:t>(</a:t>
            </a:r>
            <a:r>
              <a:rPr lang="zh-CN" altLang="zh-CN" kern="100">
                <a:ea typeface="楷体_GB2312"/>
                <a:cs typeface="Times New Roman" panose="02020603050405020304"/>
              </a:rPr>
              <a:t>平日，人们在田里种满了各种各样的庄稼，一块一块，形色各异，高低错落。此刻田地便都还原了本色，合成了一片</a:t>
            </a:r>
            <a:r>
              <a:rPr lang="en-US" altLang="zh-CN" kern="100">
                <a:ea typeface="楷体_GB231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cs typeface="Times New Roman" panose="02020603050405020304"/>
              </a:rPr>
              <a:t>我选第</a:t>
            </a:r>
            <a:r>
              <a:rPr lang="en-US" altLang="zh-CN" kern="100">
                <a:cs typeface="Courier New" panose="02070309020205020404"/>
              </a:rPr>
              <a:t>__________</a:t>
            </a:r>
            <a:r>
              <a:rPr lang="zh-CN" altLang="zh-CN" kern="100">
                <a:cs typeface="Times New Roman" panose="02020603050405020304"/>
              </a:rPr>
              <a:t>题。</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4935849"/>
          </a:xfrm>
        </p:spPr>
        <p:txBody>
          <a:bodyPr/>
          <a:lstStyle/>
          <a:p>
            <a:pPr indent="713740">
              <a:tabLst>
                <a:tab pos="5600700"/>
                <a:tab pos="10058400"/>
              </a:tabLst>
            </a:pPr>
            <a:endParaRPr lang="en-US" altLang="zh-CN" kern="100" smtClean="0">
              <a:solidFill>
                <a:srgbClr val="FF0000"/>
              </a:solidFill>
              <a:ea typeface="黑体" panose="02010609060101010101" pitchFamily="2" charset="-122"/>
              <a:cs typeface="Times New Roman" panose="02020603050405020304"/>
            </a:endParaRPr>
          </a:p>
          <a:p>
            <a:pPr indent="713740">
              <a:tabLst>
                <a:tab pos="5600700"/>
                <a:tab pos="10058400"/>
              </a:tabLst>
            </a:pPr>
            <a:r>
              <a:rPr lang="zh-CN" altLang="zh-CN" kern="100" smtClean="0">
                <a:solidFill>
                  <a:srgbClr val="FF0000"/>
                </a:solidFill>
                <a:ea typeface="黑体" panose="02010609060101010101" pitchFamily="2" charset="-122"/>
                <a:cs typeface="Times New Roman" panose="02020603050405020304"/>
              </a:rPr>
              <a:t>【答案】</a:t>
            </a:r>
            <a:r>
              <a:rPr lang="en-US" altLang="zh-CN" kern="100">
                <a:ea typeface="黑体" panose="02010609060101010101" pitchFamily="2" charset="-122"/>
                <a:cs typeface="Courier New" panose="02070309020205020404"/>
              </a:rPr>
              <a:t>(1)</a:t>
            </a:r>
            <a:r>
              <a:rPr lang="zh-CN" altLang="zh-CN" kern="100">
                <a:ea typeface="黑体" panose="02010609060101010101" pitchFamily="2" charset="-122"/>
                <a:cs typeface="Times New Roman" panose="02020603050405020304"/>
              </a:rPr>
              <a:t>与括号内的句子相比，原句运用拟人手法，诗意地写出了树木的花与叶萎谢、凋零的过程与情状，形象生动、富有情趣，留有想象的空间。</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ea typeface="黑体" panose="02010609060101010101" pitchFamily="2" charset="-122"/>
                <a:cs typeface="Courier New" panose="02070309020205020404"/>
              </a:rPr>
              <a:t>(2)</a:t>
            </a:r>
            <a:r>
              <a:rPr lang="zh-CN" altLang="zh-CN" kern="100">
                <a:ea typeface="黑体" panose="02010609060101010101" pitchFamily="2" charset="-122"/>
                <a:cs typeface="Times New Roman" panose="02020603050405020304"/>
              </a:rPr>
              <a:t>与括号内的句子相比，原句运用拟人手法，形象地写出了田地由忙碌到休闲、由色彩缤纷层次错落到色泽单一的变化，富有生命力与动态感。与让田地</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休息一会儿</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累坏了土地</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等表达自然吻合。</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869246"/>
            <a:ext cx="11353016" cy="4864804"/>
          </a:xfrm>
        </p:spPr>
        <p:txBody>
          <a:bodyPr/>
          <a:lstStyle/>
          <a:p>
            <a:pPr indent="713740">
              <a:tabLst>
                <a:tab pos="5600700"/>
                <a:tab pos="10058400"/>
              </a:tabLst>
            </a:pPr>
            <a:r>
              <a:rPr lang="en-US" altLang="zh-CN" kern="100">
                <a:cs typeface="Courier New" panose="02070309020205020404"/>
              </a:rPr>
              <a:t>5</a:t>
            </a:r>
            <a:r>
              <a:rPr lang="zh-CN" altLang="zh-CN" kern="100">
                <a:cs typeface="Times New Roman" panose="02020603050405020304"/>
              </a:rPr>
              <a:t>．选文第</a:t>
            </a:r>
            <a:r>
              <a:rPr lang="en-US" altLang="zh-CN" kern="100">
                <a:latin typeface="宋体" panose="02010600030101010101" pitchFamily="2" charset="-122"/>
                <a:cs typeface="Times New Roman" panose="02020603050405020304"/>
              </a:rPr>
              <a:t>⑩</a:t>
            </a:r>
            <a:r>
              <a:rPr lang="zh-CN" altLang="zh-CN" kern="100">
                <a:cs typeface="Times New Roman" panose="02020603050405020304"/>
              </a:rPr>
              <a:t>段最后一句：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不知道累坏了的土地，还有没有力气留在明天的村庄？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有读者提出，从立意看，如果把这里的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字改为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住</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字，会更好。请你帮助阐述理由。</a:t>
            </a:r>
            <a:r>
              <a:rPr lang="en-US" altLang="zh-CN" kern="100">
                <a:cs typeface="Courier New" panose="02070309020205020404"/>
              </a:rPr>
              <a:t> </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solidFill>
                  <a:srgbClr val="FF0000"/>
                </a:solidFill>
                <a:ea typeface="黑体" panose="02010609060101010101" pitchFamily="2" charset="-122"/>
                <a:cs typeface="Times New Roman" panose="02020603050405020304"/>
              </a:rPr>
              <a:t>【答案】</a:t>
            </a:r>
            <a:r>
              <a:rPr lang="en-US" altLang="zh-CN" kern="100">
                <a:latin typeface="宋体" panose="02010600030101010101" pitchFamily="2" charset="-122"/>
                <a:ea typeface="黑体" panose="02010609060101010101" pitchFamily="2" charset="-122"/>
                <a:cs typeface="Times New Roman" panose="02020603050405020304"/>
              </a:rPr>
              <a:t>①</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还有没有力气留在明天的村庄</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表达的是作者对土地遭受破坏的无奈与对土地未来命运的担忧，即担心土地的消失。</a:t>
            </a:r>
            <a:r>
              <a:rPr lang="en-US" altLang="zh-CN" kern="100">
                <a:latin typeface="宋体" panose="02010600030101010101" pitchFamily="2" charset="-122"/>
                <a:ea typeface="黑体" panose="02010609060101010101" pitchFamily="2" charset="-122"/>
                <a:cs typeface="Times New Roman" panose="02020603050405020304"/>
              </a:rPr>
              <a:t>②</a:t>
            </a:r>
            <a:r>
              <a:rPr lang="zh-CN" altLang="zh-CN" kern="100">
                <a:ea typeface="黑体" panose="02010609060101010101" pitchFamily="2" charset="-122"/>
                <a:cs typeface="Times New Roman" panose="02020603050405020304"/>
              </a:rPr>
              <a:t>改成</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还有没有力气留住明天的村庄</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，表达的是担忧被破坏后的土地还能不能承载得住明天的村庄，是对人类生存前景的忧虑，立意更深刻，所以把</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在</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字改为</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住</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字更好</a:t>
            </a:r>
            <a:r>
              <a:rPr lang="zh-CN" altLang="zh-CN" kern="100" smtClean="0">
                <a:ea typeface="黑体" panose="02010609060101010101" pitchFamily="2" charset="-122"/>
                <a:cs typeface="Times New Roman" panose="02020603050405020304"/>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Box 3"/>
          <p:cNvSpPr txBox="1">
            <a:spLocks noChangeArrowheads="1"/>
          </p:cNvSpPr>
          <p:nvPr/>
        </p:nvSpPr>
        <p:spPr bwMode="auto">
          <a:xfrm>
            <a:off x="3430910" y="4214331"/>
            <a:ext cx="8496944" cy="1015663"/>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000" smtClean="0">
                <a:solidFill>
                  <a:schemeClr val="tx1"/>
                </a:solidFill>
                <a:latin typeface="方正小标宋_GBK" pitchFamily="65" charset="-122"/>
                <a:ea typeface="方正小标宋_GBK" pitchFamily="65" charset="-122"/>
              </a:rPr>
              <a:t>课前自主学习</a:t>
            </a:r>
            <a:endParaRPr lang="zh-CN" altLang="en-US" sz="6000">
              <a:solidFill>
                <a:schemeClr val="tx1"/>
              </a:solidFill>
              <a:latin typeface="方正小标宋_GBK" pitchFamily="65" charset="-122"/>
              <a:ea typeface="方正小标宋_GBK" pitchFamily="65" charset="-122"/>
            </a:endParaRPr>
          </a:p>
        </p:txBody>
      </p:sp>
      <p:sp>
        <p:nvSpPr>
          <p:cNvPr id="2" name="Rectangle 2"/>
          <p:cNvSpPr>
            <a:spLocks noChangeArrowheads="1"/>
          </p:cNvSpPr>
          <p:nvPr/>
        </p:nvSpPr>
        <p:spPr bwMode="auto">
          <a:xfrm>
            <a:off x="25400" y="0"/>
            <a:ext cx="12190413" cy="2951163"/>
          </a:xfrm>
          <a:prstGeom prst="rect">
            <a:avLst/>
          </a:prstGeom>
          <a:solidFill>
            <a:srgbClr val="2980B9"/>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pic>
        <p:nvPicPr>
          <p:cNvPr id="2051" name="Picture 3" descr="背景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400" y="-26988"/>
            <a:ext cx="5057775" cy="5292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1733636"/>
            <a:ext cx="11353016" cy="3729365"/>
          </a:xfrm>
        </p:spPr>
        <p:txBody>
          <a:bodyPr/>
          <a:lstStyle/>
          <a:p>
            <a:pPr indent="0" algn="ctr">
              <a:tabLst>
                <a:tab pos="5600700"/>
                <a:tab pos="10058400"/>
              </a:tabLst>
            </a:pPr>
            <a:r>
              <a:rPr lang="zh-CN" altLang="zh-CN" kern="100">
                <a:ea typeface="黑体" panose="02010609060101010101" pitchFamily="2" charset="-122"/>
                <a:cs typeface="Times New Roman" panose="02020603050405020304"/>
              </a:rPr>
              <a:t>保护土地</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ea typeface="楷体_GB2312"/>
                <a:cs typeface="Times New Roman" panose="02020603050405020304"/>
              </a:rPr>
              <a:t>土地与人几千年来始终有一种互相依存的联系。在这种统一与共存中，一切初始的文明便诞生于此，并且得到了长足的发展。尼罗河两岸的土地筑就了古埃及文明，辽阔的恒河平原诞生了古印度文明</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一个个璀璨而辉煌的文明在土地依托下渐渐成长。</a:t>
            </a:r>
            <a:endParaRPr lang="zh-CN" altLang="zh-CN" sz="1050" kern="100">
              <a:latin typeface="宋体" panose="02010600030101010101" pitchFamily="2" charset="-122"/>
              <a:cs typeface="Courier New" panose="02070309020205020404"/>
            </a:endParaRPr>
          </a:p>
          <a:p>
            <a:endParaRPr lang="zh-CN" altLang="en-US"/>
          </a:p>
        </p:txBody>
      </p:sp>
      <p:pic>
        <p:nvPicPr>
          <p:cNvPr id="6146" name="Picture 2" descr="赏·一赏.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8582" y="1197546"/>
            <a:ext cx="20605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5472407"/>
          </a:xfrm>
        </p:spPr>
        <p:txBody>
          <a:bodyPr/>
          <a:lstStyle/>
          <a:p>
            <a:pPr indent="713740">
              <a:tabLst>
                <a:tab pos="5600700"/>
                <a:tab pos="10058400"/>
              </a:tabLst>
            </a:pPr>
            <a:endParaRPr lang="en-US" altLang="zh-CN" kern="100" smtClean="0">
              <a:ea typeface="楷体_GB2312"/>
              <a:cs typeface="Times New Roman" panose="02020603050405020304"/>
            </a:endParaRPr>
          </a:p>
          <a:p>
            <a:pPr indent="713740">
              <a:tabLst>
                <a:tab pos="5600700"/>
                <a:tab pos="10058400"/>
              </a:tabLst>
            </a:pPr>
            <a:r>
              <a:rPr lang="zh-CN" altLang="zh-CN" kern="100" smtClean="0">
                <a:ea typeface="楷体_GB2312"/>
                <a:cs typeface="Times New Roman" panose="02020603050405020304"/>
              </a:rPr>
              <a:t>中国人</a:t>
            </a:r>
            <a:r>
              <a:rPr lang="zh-CN" altLang="zh-CN" kern="100">
                <a:ea typeface="楷体_GB2312"/>
                <a:cs typeface="Times New Roman" panose="02020603050405020304"/>
              </a:rPr>
              <a:t>与土地更是一种近乎完美的和谐。中国五千年来一直是一个农业国，土地背负承载着五千年的历史！古人称土地为万物之母，历代中国人大多是面朝黄土，背朝青天，日出而作，日落而息。中国人与土地的关系又岂是可用三言两语道尽呢？</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zh-CN" altLang="zh-CN" kern="100">
                <a:ea typeface="楷体_GB2312"/>
                <a:cs typeface="Times New Roman" panose="02020603050405020304"/>
              </a:rPr>
              <a:t>土地是生命之源，广袤的大地是人类的母亲，她用乳汁哺育生命，繁衍人类。土地是我们赖以生存的基础，我们没有理由不热爱我们脚下的这块热土，没有理由不珍惜她。</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6" name="表格 5"/>
          <p:cNvGraphicFramePr>
            <a:graphicFrameLocks noGrp="1"/>
          </p:cNvGraphicFramePr>
          <p:nvPr/>
        </p:nvGraphicFramePr>
        <p:xfrm>
          <a:off x="406574" y="2069618"/>
          <a:ext cx="11377264" cy="1792224"/>
        </p:xfrm>
        <a:graphic>
          <a:graphicData uri="http://schemas.openxmlformats.org/drawingml/2006/table">
            <a:tbl>
              <a:tblPr/>
              <a:tblGrid>
                <a:gridCol w="1800200"/>
                <a:gridCol w="9577064"/>
              </a:tblGrid>
              <a:tr h="0">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篇章阅读</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lnSpc>
                          <a:spcPct val="14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1</a:t>
                      </a:r>
                      <a:r>
                        <a:rPr lang="zh-CN" sz="2800" b="1" kern="100">
                          <a:effectLst/>
                          <a:latin typeface="Times New Roman"/>
                          <a:ea typeface="Times New Roman" panose="02020603050405020304"/>
                          <a:cs typeface="Times New Roman" panose="02020603050405020304"/>
                        </a:rPr>
                        <a:t>．《土地》</a:t>
                      </a:r>
                      <a:r>
                        <a:rPr lang="en-US" sz="2800" b="1" kern="100">
                          <a:effectLst/>
                          <a:latin typeface="Times New Roman"/>
                          <a:ea typeface="Times New Roman" panose="02020603050405020304"/>
                          <a:cs typeface="Courier New" panose="02070309020205020404"/>
                        </a:rPr>
                        <a:t>(</a:t>
                      </a:r>
                      <a:r>
                        <a:rPr lang="zh-CN" sz="2800" b="1" kern="100">
                          <a:effectLst/>
                          <a:latin typeface="Times New Roman"/>
                          <a:ea typeface="Times New Roman" panose="02020603050405020304"/>
                          <a:cs typeface="Times New Roman" panose="02020603050405020304"/>
                        </a:rPr>
                        <a:t>秦牧</a:t>
                      </a:r>
                      <a:r>
                        <a:rPr lang="en-US" sz="2800" b="1" kern="100">
                          <a:effectLst/>
                          <a:latin typeface="Times New Roman"/>
                          <a:ea typeface="Times New Roman" panose="02020603050405020304"/>
                          <a:cs typeface="Courier New" panose="02070309020205020404"/>
                        </a:rPr>
                        <a:t>)</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40000"/>
                        </a:lnSpc>
                        <a:spcAft>
                          <a:spcPct val="0"/>
                        </a:spcAft>
                        <a:tabLst>
                          <a:tab pos="5600700"/>
                          <a:tab pos="10058400"/>
                        </a:tabLst>
                      </a:pPr>
                      <a:r>
                        <a:rPr lang="en-US" sz="2800" b="1" kern="100">
                          <a:effectLst/>
                          <a:latin typeface="Times New Roman"/>
                          <a:ea typeface="Times New Roman" panose="02020603050405020304"/>
                          <a:cs typeface="Courier New" panose="02070309020205020404"/>
                        </a:rPr>
                        <a:t>2</a:t>
                      </a:r>
                      <a:r>
                        <a:rPr lang="zh-CN" sz="2800" b="1" kern="100">
                          <a:effectLst/>
                          <a:latin typeface="Times New Roman"/>
                          <a:ea typeface="Times New Roman" panose="02020603050405020304"/>
                          <a:cs typeface="Times New Roman" panose="02020603050405020304"/>
                        </a:rPr>
                        <a:t>．《中国的土地》</a:t>
                      </a:r>
                      <a:r>
                        <a:rPr lang="en-US" sz="2800" b="1" kern="100">
                          <a:effectLst/>
                          <a:latin typeface="Times New Roman"/>
                          <a:ea typeface="Times New Roman" panose="02020603050405020304"/>
                          <a:cs typeface="Courier New" panose="02070309020205020404"/>
                        </a:rPr>
                        <a:t>(</a:t>
                      </a:r>
                      <a:r>
                        <a:rPr lang="zh-CN" sz="2800" b="1" kern="100">
                          <a:effectLst/>
                          <a:latin typeface="Times New Roman"/>
                          <a:ea typeface="Times New Roman" panose="02020603050405020304"/>
                          <a:cs typeface="Times New Roman" panose="02020603050405020304"/>
                        </a:rPr>
                        <a:t>刘湛秋</a:t>
                      </a:r>
                      <a:r>
                        <a:rPr lang="en-US" sz="2800" b="1" kern="100">
                          <a:effectLst/>
                          <a:latin typeface="Times New Roman"/>
                          <a:ea typeface="Times New Roman" panose="02020603050405020304"/>
                          <a:cs typeface="Courier New" panose="02070309020205020404"/>
                        </a:rPr>
                        <a:t>)</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影视作品</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lnSpc>
                          <a:spcPct val="140000"/>
                        </a:lnSpc>
                        <a:spcAft>
                          <a:spcPct val="0"/>
                        </a:spcAft>
                        <a:tabLst>
                          <a:tab pos="5600700"/>
                          <a:tab pos="10058400"/>
                        </a:tabLst>
                      </a:pPr>
                      <a:r>
                        <a:rPr lang="zh-CN" sz="2800" b="1" kern="100">
                          <a:effectLst/>
                          <a:latin typeface="Times New Roman"/>
                          <a:ea typeface="Times New Roman" panose="02020603050405020304"/>
                          <a:cs typeface="Times New Roman" panose="02020603050405020304"/>
                        </a:rPr>
                        <a:t>《守望土地》</a:t>
                      </a:r>
                      <a:r>
                        <a:rPr lang="en-US" sz="2800" b="1" kern="100">
                          <a:effectLst/>
                          <a:latin typeface="Times New Roman"/>
                          <a:ea typeface="Times New Roman" panose="02020603050405020304"/>
                          <a:cs typeface="Courier New" panose="02070309020205020404"/>
                        </a:rPr>
                        <a:t>(</a:t>
                      </a:r>
                      <a:r>
                        <a:rPr lang="zh-CN" sz="2800" b="1" kern="100">
                          <a:effectLst/>
                          <a:latin typeface="Times New Roman"/>
                          <a:ea typeface="Times New Roman" panose="02020603050405020304"/>
                          <a:cs typeface="Times New Roman" panose="02020603050405020304"/>
                        </a:rPr>
                        <a:t>讲述中国十年来土地历史变迁的纪录片</a:t>
                      </a:r>
                      <a:r>
                        <a:rPr lang="en-US" sz="2800" b="1" kern="100">
                          <a:effectLst/>
                          <a:latin typeface="Times New Roman"/>
                          <a:ea typeface="Times New Roman" panose="02020603050405020304"/>
                          <a:cs typeface="Courier New" panose="02070309020205020404"/>
                        </a:rPr>
                        <a:t>)</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170" name="Picture 2" descr="荐·一荐.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8582" y="1462052"/>
            <a:ext cx="20605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1949128"/>
            <a:ext cx="11353016" cy="3662680"/>
          </a:xfrm>
        </p:spPr>
        <p:txBody>
          <a:bodyPr/>
          <a:lstStyle/>
          <a:p>
            <a:pPr indent="713740">
              <a:tabLst>
                <a:tab pos="5600700"/>
                <a:tab pos="10058400"/>
              </a:tabLst>
            </a:pPr>
            <a:r>
              <a:rPr lang="zh-CN" altLang="zh-CN" kern="100">
                <a:cs typeface="Times New Roman" panose="02020603050405020304"/>
              </a:rPr>
              <a:t>《土地的誓言》中多次出现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当我</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当我</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当我</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我想起</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我看见</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我听见</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我想起</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我想起</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等句子，运用了排比的修辞手法，形成连贯、逐渐增强的气势，表达了作者强烈的思乡之情。请你运用排比的修辞手法，描述具有家乡特征的多种意象，抒发你对家乡深情的爱。</a:t>
            </a:r>
            <a:r>
              <a:rPr lang="en-US" altLang="zh-CN" kern="100">
                <a:cs typeface="Courier New" panose="02070309020205020404"/>
              </a:rPr>
              <a:t>100</a:t>
            </a:r>
            <a:r>
              <a:rPr lang="zh-CN" altLang="zh-CN" kern="100">
                <a:cs typeface="Times New Roman" panose="02020603050405020304"/>
              </a:rPr>
              <a:t>字左右。</a:t>
            </a:r>
            <a:endParaRPr lang="zh-CN" altLang="zh-CN" sz="1050" kern="100">
              <a:latin typeface="宋体" panose="02010600030101010101" pitchFamily="2" charset="-122"/>
              <a:cs typeface="Courier New" panose="02070309020205020404"/>
            </a:endParaRPr>
          </a:p>
          <a:p>
            <a:endParaRPr lang="zh-CN" altLang="en-US"/>
          </a:p>
        </p:txBody>
      </p:sp>
      <p:pic>
        <p:nvPicPr>
          <p:cNvPr id="4" name="Picture 2" descr="微写作.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8582" y="1413570"/>
            <a:ext cx="20605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3662680"/>
          </a:xfrm>
        </p:spPr>
        <p:txBody>
          <a:bodyPr/>
          <a:lstStyle/>
          <a:p>
            <a:endParaRPr lang="en-US" altLang="zh-CN" kern="100" smtClean="0">
              <a:solidFill>
                <a:srgbClr val="FF0000"/>
              </a:solidFill>
              <a:ea typeface="黑体" panose="02010609060101010101" pitchFamily="2" charset="-122"/>
              <a:cs typeface="Times New Roman" panose="02020603050405020304"/>
            </a:endParaRPr>
          </a:p>
          <a:p>
            <a:r>
              <a:rPr lang="zh-CN" altLang="zh-CN" kern="100" smtClean="0">
                <a:solidFill>
                  <a:srgbClr val="FF0000"/>
                </a:solidFill>
                <a:ea typeface="黑体" panose="02010609060101010101" pitchFamily="2" charset="-122"/>
                <a:cs typeface="Times New Roman" panose="02020603050405020304"/>
              </a:rPr>
              <a:t>示例</a:t>
            </a:r>
            <a:r>
              <a:rPr lang="zh-CN" altLang="zh-CN" kern="100">
                <a:solidFill>
                  <a:srgbClr val="FF0000"/>
                </a:solidFill>
                <a:ea typeface="黑体" panose="02010609060101010101" pitchFamily="2" charset="-122"/>
                <a:cs typeface="Times New Roman" panose="02020603050405020304"/>
              </a:rPr>
              <a:t>：</a:t>
            </a:r>
            <a:r>
              <a:rPr lang="zh-CN" altLang="zh-CN" kern="100">
                <a:solidFill>
                  <a:srgbClr val="FF0000"/>
                </a:solidFill>
                <a:ea typeface="楷体_GB2312"/>
                <a:cs typeface="Times New Roman" panose="02020603050405020304"/>
              </a:rPr>
              <a:t>当深秋佳节空中高悬一轮圆月的时候，当波涛滚滚望向大海的时候，当夜深人静独自静卧的时候，我想起海岸对面生我养我的小村庄，我看见家门口弯曲的枣树下期盼游子归来的父母，我听见故乡深沉的呼唤。</a:t>
            </a:r>
            <a:endParaRPr lang="zh-CN" altLang="zh-CN" sz="1050" kern="100">
              <a:latin typeface="宋体" panose="02010600030101010101" pitchFamily="2" charset="-122"/>
              <a:cs typeface="Courier New" panose="02070309020205020404"/>
            </a:endParaRPr>
          </a:p>
          <a:p>
            <a:endParaRPr lang="zh-CN" altLang="en-US"/>
          </a:p>
        </p:txBody>
      </p:sp>
      <p:pic>
        <p:nvPicPr>
          <p:cNvPr id="4" name="New picture"/>
          <p:cNvPicPr/>
          <p:nvPr/>
        </p:nvPicPr>
        <p:blipFill>
          <a:blip r:embed="rId2"/>
          <a:stretch>
            <a:fillRect/>
          </a:stretch>
        </p:blipFill>
        <p:spPr>
          <a:xfrm>
            <a:off x="11188700" y="10731500"/>
            <a:ext cx="317500" cy="2413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98201"/>
            <a:ext cx="11353016" cy="4935849"/>
          </a:xfrm>
        </p:spPr>
        <p:txBody>
          <a:bodyPr/>
          <a:lstStyle/>
          <a:p>
            <a:pPr indent="713740">
              <a:tabLst>
                <a:tab pos="5600700"/>
                <a:tab pos="10058400"/>
              </a:tabLst>
            </a:pPr>
            <a:r>
              <a:rPr lang="en-US" altLang="zh-CN" kern="100">
                <a:cs typeface="Courier New" panose="02070309020205020404"/>
              </a:rPr>
              <a:t>1</a:t>
            </a:r>
            <a:r>
              <a:rPr lang="zh-CN" altLang="zh-CN" kern="100">
                <a:cs typeface="Times New Roman" panose="02020603050405020304"/>
              </a:rPr>
              <a:t>．根据拼音写出相应的词语。</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(1)</a:t>
            </a:r>
            <a:r>
              <a:rPr lang="zh-CN" altLang="zh-CN" kern="100">
                <a:cs typeface="Times New Roman" panose="02020603050405020304"/>
              </a:rPr>
              <a:t>土地的</a:t>
            </a:r>
            <a:r>
              <a:rPr lang="en-US" altLang="zh-CN" kern="100" err="1">
                <a:cs typeface="Courier New" panose="02070309020205020404"/>
              </a:rPr>
              <a:t>shì y</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誓言</a:t>
            </a:r>
            <a:r>
              <a:rPr lang="zh-CN" altLang="zh-CN" kern="100">
                <a:solidFill>
                  <a:srgbClr val="FF0000"/>
                </a:solidFill>
                <a:cs typeface="Times New Roman" panose="020206030504050203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(2)</a:t>
            </a:r>
            <a:r>
              <a:rPr lang="zh-CN" altLang="zh-CN" kern="100">
                <a:cs typeface="Times New Roman" panose="02020603050405020304"/>
              </a:rPr>
              <a:t>我有时把手放在</a:t>
            </a:r>
            <a:r>
              <a:rPr lang="en-US" altLang="zh-CN" kern="100" err="1">
                <a:cs typeface="Courier New" panose="02070309020205020404"/>
              </a:rPr>
              <a:t>xiōn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 t</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胸膛</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上，知道我的心还是跳跃的。</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(3)</a:t>
            </a:r>
            <a:r>
              <a:rPr lang="zh-CN" altLang="zh-CN" kern="100">
                <a:cs typeface="Times New Roman" panose="02020603050405020304"/>
              </a:rPr>
              <a:t>我看见奔流似的马群，听见蒙古狗深夜的</a:t>
            </a:r>
            <a:r>
              <a:rPr lang="en-US" altLang="zh-CN" kern="100" err="1">
                <a:cs typeface="Courier New" panose="02070309020205020404"/>
              </a:rPr>
              <a:t>h</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o mín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嗥鸣</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和皮鞭滚落在</a:t>
            </a:r>
            <a:r>
              <a:rPr lang="en-US" altLang="zh-CN" kern="100" err="1">
                <a:cs typeface="Courier New" panose="02070309020205020404"/>
              </a:rPr>
              <a:t>sh</a:t>
            </a:r>
            <a:r>
              <a:rPr lang="en-US" altLang="zh-CN" kern="100" err="1">
                <a:latin typeface="宋体" panose="02010600030101010101" pitchFamily="2" charset="-122"/>
                <a:cs typeface="Times New Roman" panose="02020603050405020304"/>
              </a:rPr>
              <a:t>ā</a:t>
            </a:r>
            <a:r>
              <a:rPr lang="en-US" altLang="zh-CN" kern="100" err="1">
                <a:cs typeface="Courier New" panose="02070309020205020404"/>
              </a:rPr>
              <a:t>n ji</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n(</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山涧</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里的脆响。</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(4)</a:t>
            </a:r>
            <a:r>
              <a:rPr lang="zh-CN" altLang="zh-CN" kern="100">
                <a:cs typeface="Times New Roman" panose="02020603050405020304"/>
              </a:rPr>
              <a:t>我想起红布似的</a:t>
            </a:r>
            <a:r>
              <a:rPr lang="zh-CN" altLang="zh-CN" kern="100">
                <a:latin typeface="宋体" panose="02010600030101010101" pitchFamily="2" charset="-122"/>
                <a:cs typeface="宋体" panose="02010600030101010101" pitchFamily="2" charset="-122"/>
              </a:rPr>
              <a:t>ɡ</a:t>
            </a:r>
            <a:r>
              <a:rPr lang="en-US" altLang="zh-CN" kern="100" err="1">
                <a:latin typeface="宋体" panose="02010600030101010101" pitchFamily="2" charset="-122"/>
                <a:cs typeface="Times New Roman" panose="02020603050405020304"/>
              </a:rPr>
              <a:t>ā</a:t>
            </a:r>
            <a:r>
              <a:rPr lang="en-US" altLang="zh-CN" kern="100" err="1">
                <a:cs typeface="Courier New" panose="02070309020205020404"/>
              </a:rPr>
              <a:t>o lian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高粱</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，金黄的豆粒，黑色的土地</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sp>
        <p:nvSpPr>
          <p:cNvPr id="7" name="Rectangle 3"/>
          <p:cNvSpPr>
            <a:spLocks noChangeArrowheads="1"/>
          </p:cNvSpPr>
          <p:nvPr/>
        </p:nvSpPr>
        <p:spPr bwMode="auto">
          <a:xfrm>
            <a:off x="4150990" y="1544703"/>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8" name="Rectangle 3"/>
          <p:cNvSpPr>
            <a:spLocks noChangeArrowheads="1"/>
          </p:cNvSpPr>
          <p:nvPr/>
        </p:nvSpPr>
        <p:spPr bwMode="auto">
          <a:xfrm>
            <a:off x="4871070" y="2579237"/>
            <a:ext cx="1717137"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5" name="Rectangle 3"/>
          <p:cNvSpPr>
            <a:spLocks noChangeArrowheads="1"/>
          </p:cNvSpPr>
          <p:nvPr/>
        </p:nvSpPr>
        <p:spPr bwMode="auto">
          <a:xfrm>
            <a:off x="6311230" y="2067923"/>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6" name="Rectangle 3"/>
          <p:cNvSpPr>
            <a:spLocks noChangeArrowheads="1"/>
          </p:cNvSpPr>
          <p:nvPr/>
        </p:nvSpPr>
        <p:spPr bwMode="auto">
          <a:xfrm>
            <a:off x="9995965" y="3299317"/>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9" name="Rectangle 3"/>
          <p:cNvSpPr>
            <a:spLocks noChangeArrowheads="1"/>
          </p:cNvSpPr>
          <p:nvPr/>
        </p:nvSpPr>
        <p:spPr bwMode="auto">
          <a:xfrm>
            <a:off x="4019301" y="3875381"/>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10" name="Rectangle 3"/>
          <p:cNvSpPr>
            <a:spLocks noChangeArrowheads="1"/>
          </p:cNvSpPr>
          <p:nvPr/>
        </p:nvSpPr>
        <p:spPr bwMode="auto">
          <a:xfrm>
            <a:off x="6167214" y="4542617"/>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bg/>
                                          </p:spTgt>
                                        </p:tgtEl>
                                      </p:cBhvr>
                                    </p:animEffect>
                                    <p:set>
                                      <p:cBhvr>
                                        <p:cTn id="7" dur="1" fill="hold">
                                          <p:stCondLst>
                                            <p:cond delay="499"/>
                                          </p:stCondLst>
                                        </p:cTn>
                                        <p:tgtEl>
                                          <p:spTgt spid="7">
                                            <p:bg/>
                                          </p:spTgt>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8">
                                            <p:bg/>
                                          </p:spTgt>
                                        </p:tgtEl>
                                      </p:cBhvr>
                                    </p:animEffect>
                                    <p:set>
                                      <p:cBhvr>
                                        <p:cTn id="12" dur="1" fill="hold">
                                          <p:stCondLst>
                                            <p:cond delay="499"/>
                                          </p:stCondLst>
                                        </p:cTn>
                                        <p:tgtEl>
                                          <p:spTgt spid="8">
                                            <p:bg/>
                                          </p:spTgt>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bg/>
                                          </p:spTgt>
                                        </p:tgtEl>
                                      </p:cBhvr>
                                    </p:animEffect>
                                    <p:set>
                                      <p:cBhvr>
                                        <p:cTn id="17" dur="1" fill="hold">
                                          <p:stCondLst>
                                            <p:cond delay="499"/>
                                          </p:stCondLst>
                                        </p:cTn>
                                        <p:tgtEl>
                                          <p:spTgt spid="5">
                                            <p:bg/>
                                          </p:spTgt>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6">
                                            <p:bg/>
                                          </p:spTgt>
                                        </p:tgtEl>
                                      </p:cBhvr>
                                    </p:animEffect>
                                    <p:set>
                                      <p:cBhvr>
                                        <p:cTn id="22" dur="1" fill="hold">
                                          <p:stCondLst>
                                            <p:cond delay="499"/>
                                          </p:stCondLst>
                                        </p:cTn>
                                        <p:tgtEl>
                                          <p:spTgt spid="6">
                                            <p:bg/>
                                          </p:spTgt>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9">
                                            <p:bg/>
                                          </p:spTgt>
                                        </p:tgtEl>
                                      </p:cBhvr>
                                    </p:animEffect>
                                    <p:set>
                                      <p:cBhvr>
                                        <p:cTn id="27" dur="1" fill="hold">
                                          <p:stCondLst>
                                            <p:cond delay="499"/>
                                          </p:stCondLst>
                                        </p:cTn>
                                        <p:tgtEl>
                                          <p:spTgt spid="9">
                                            <p:bg/>
                                          </p:spTgt>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0">
                                            <p:bg/>
                                          </p:spTgt>
                                        </p:tgtEl>
                                      </p:cBhvr>
                                    </p:animEffect>
                                    <p:set>
                                      <p:cBhvr>
                                        <p:cTn id="32" dur="1" fill="hold">
                                          <p:stCondLst>
                                            <p:cond delay="499"/>
                                          </p:stCondLst>
                                        </p:cTn>
                                        <p:tgtEl>
                                          <p:spTgt spid="10">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8" grpId="0" build="allAtOnce" animBg="1"/>
      <p:bldP spid="5" grpId="0" build="allAtOnce" animBg="1"/>
      <p:bldP spid="6" grpId="0" build="allAtOnce" animBg="1"/>
      <p:bldP spid="9" grpId="0" build="allAtOnce" animBg="1"/>
      <p:bldP spid="10" grpId="0" build="allAtOnce"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870209"/>
            <a:ext cx="11353016" cy="4935849"/>
          </a:xfrm>
        </p:spPr>
        <p:txBody>
          <a:bodyPr/>
          <a:lstStyle/>
          <a:p>
            <a:pPr indent="713740">
              <a:tabLst>
                <a:tab pos="5600700"/>
                <a:tab pos="10058400"/>
              </a:tabLst>
            </a:pPr>
            <a:r>
              <a:rPr lang="en-US" altLang="zh-CN" kern="100">
                <a:cs typeface="Courier New" panose="02070309020205020404"/>
              </a:rPr>
              <a:t>(5)</a:t>
            </a:r>
            <a:r>
              <a:rPr lang="zh-CN" altLang="zh-CN" kern="100">
                <a:cs typeface="Times New Roman" panose="02020603050405020304"/>
              </a:rPr>
              <a:t>红玉的脸庞，黑玉的眼睛，</a:t>
            </a:r>
            <a:r>
              <a:rPr lang="en-US" altLang="zh-CN" kern="100" err="1">
                <a:cs typeface="Courier New" panose="02070309020205020404"/>
              </a:rPr>
              <a:t>b</a:t>
            </a:r>
            <a:r>
              <a:rPr lang="en-US" altLang="zh-CN" kern="100" err="1">
                <a:latin typeface="宋体" panose="02010600030101010101" pitchFamily="2" charset="-122"/>
                <a:cs typeface="Times New Roman" panose="02020603050405020304"/>
              </a:rPr>
              <a:t>ā</a:t>
            </a:r>
            <a:r>
              <a:rPr lang="en-US" altLang="zh-CN" kern="100" err="1">
                <a:cs typeface="Courier New" panose="02070309020205020404"/>
              </a:rPr>
              <a:t>n l</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斑斓</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的山雕。</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smtClean="0">
                <a:cs typeface="Courier New" panose="02070309020205020404"/>
              </a:rPr>
              <a:t>(</a:t>
            </a:r>
            <a:r>
              <a:rPr lang="en-US" altLang="zh-CN" kern="100">
                <a:cs typeface="Courier New" panose="02070309020205020404"/>
              </a:rPr>
              <a:t>6)</a:t>
            </a:r>
            <a:r>
              <a:rPr lang="zh-CN" altLang="zh-CN" kern="100">
                <a:cs typeface="Times New Roman" panose="02020603050405020304"/>
              </a:rPr>
              <a:t>我总是被这种声音所</a:t>
            </a:r>
            <a:r>
              <a:rPr lang="en-US" altLang="zh-CN" kern="100" err="1">
                <a:cs typeface="Courier New" panose="02070309020205020404"/>
              </a:rPr>
              <a:t>ch</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 r</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o(</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缠绕</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，不管我走到哪里。</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(7)</a:t>
            </a:r>
            <a:r>
              <a:rPr lang="zh-CN" altLang="zh-CN" kern="100">
                <a:cs typeface="Times New Roman" panose="02020603050405020304"/>
              </a:rPr>
              <a:t>在那</a:t>
            </a:r>
            <a:r>
              <a:rPr lang="zh-CN" altLang="zh-CN" kern="100">
                <a:latin typeface="宋体" panose="02010600030101010101" pitchFamily="2" charset="-122"/>
                <a:cs typeface="宋体" panose="02010600030101010101" pitchFamily="2" charset="-122"/>
              </a:rPr>
              <a:t>ɡ</a:t>
            </a:r>
            <a:r>
              <a:rPr lang="en-US" altLang="zh-CN" kern="100" err="1">
                <a:cs typeface="Courier New" panose="02070309020205020404"/>
              </a:rPr>
              <a:t>èn </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ǔ(</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亘古</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的地层里，有着一股燃烧的洪流，像我的心喷涌着血液一样。</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(8)</a:t>
            </a:r>
            <a:r>
              <a:rPr lang="zh-CN" altLang="zh-CN" kern="100">
                <a:cs typeface="Times New Roman" panose="02020603050405020304"/>
              </a:rPr>
              <a:t>它们的热血一直在流，在热情的</a:t>
            </a:r>
            <a:r>
              <a:rPr lang="en-US" altLang="zh-CN" kern="100" err="1">
                <a:cs typeface="Courier New" panose="02070309020205020404"/>
              </a:rPr>
              <a:t>mò qì(</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默契</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里它们彼此呼唤着。</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(9)</a:t>
            </a:r>
            <a:r>
              <a:rPr lang="zh-CN" altLang="zh-CN" kern="100">
                <a:cs typeface="Times New Roman" panose="02020603050405020304"/>
              </a:rPr>
              <a:t>在那</a:t>
            </a:r>
            <a:r>
              <a:rPr lang="en-US" altLang="zh-CN" kern="100" err="1">
                <a:cs typeface="Courier New" panose="02070309020205020404"/>
              </a:rPr>
              <a:t>ti</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 lǒn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田垄</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里</a:t>
            </a:r>
            <a:r>
              <a:rPr lang="en-US" altLang="zh-CN" kern="100" err="1">
                <a:cs typeface="Courier New" panose="02070309020205020404"/>
              </a:rPr>
              <a:t>m</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i z</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埋葬</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过我的欢笑，在那稻棵上我捉过蚱蜢</a:t>
            </a:r>
            <a:r>
              <a:rPr lang="zh-CN" altLang="zh-CN" kern="100" smtClean="0">
                <a:cs typeface="Times New Roman" panose="02020603050405020304"/>
              </a:rPr>
              <a:t>。</a:t>
            </a:r>
            <a:endParaRPr lang="zh-CN" altLang="en-US"/>
          </a:p>
        </p:txBody>
      </p:sp>
      <p:sp>
        <p:nvSpPr>
          <p:cNvPr id="7" name="Rectangle 3"/>
          <p:cNvSpPr>
            <a:spLocks noChangeArrowheads="1"/>
          </p:cNvSpPr>
          <p:nvPr/>
        </p:nvSpPr>
        <p:spPr bwMode="auto">
          <a:xfrm>
            <a:off x="7391350" y="1014225"/>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8" name="Rectangle 3"/>
          <p:cNvSpPr>
            <a:spLocks noChangeArrowheads="1"/>
          </p:cNvSpPr>
          <p:nvPr/>
        </p:nvSpPr>
        <p:spPr bwMode="auto">
          <a:xfrm>
            <a:off x="4871070" y="2651245"/>
            <a:ext cx="1717137"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5" name="Rectangle 3"/>
          <p:cNvSpPr>
            <a:spLocks noChangeArrowheads="1"/>
          </p:cNvSpPr>
          <p:nvPr/>
        </p:nvSpPr>
        <p:spPr bwMode="auto">
          <a:xfrm>
            <a:off x="6611589" y="1590289"/>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6" name="Rectangle 3"/>
          <p:cNvSpPr>
            <a:spLocks noChangeArrowheads="1"/>
          </p:cNvSpPr>
          <p:nvPr/>
        </p:nvSpPr>
        <p:spPr bwMode="auto">
          <a:xfrm>
            <a:off x="3836834" y="2219197"/>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9" name="Rectangle 3"/>
          <p:cNvSpPr>
            <a:spLocks noChangeArrowheads="1"/>
          </p:cNvSpPr>
          <p:nvPr/>
        </p:nvSpPr>
        <p:spPr bwMode="auto">
          <a:xfrm>
            <a:off x="8255446" y="3318481"/>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10" name="Rectangle 3"/>
          <p:cNvSpPr>
            <a:spLocks noChangeArrowheads="1"/>
          </p:cNvSpPr>
          <p:nvPr/>
        </p:nvSpPr>
        <p:spPr bwMode="auto">
          <a:xfrm>
            <a:off x="4078982" y="4614625"/>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11" name="Rectangle 3"/>
          <p:cNvSpPr>
            <a:spLocks noChangeArrowheads="1"/>
          </p:cNvSpPr>
          <p:nvPr/>
        </p:nvSpPr>
        <p:spPr bwMode="auto">
          <a:xfrm>
            <a:off x="7475685" y="4614625"/>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bg/>
                                          </p:spTgt>
                                        </p:tgtEl>
                                      </p:cBhvr>
                                    </p:animEffect>
                                    <p:set>
                                      <p:cBhvr>
                                        <p:cTn id="7" dur="1" fill="hold">
                                          <p:stCondLst>
                                            <p:cond delay="499"/>
                                          </p:stCondLst>
                                        </p:cTn>
                                        <p:tgtEl>
                                          <p:spTgt spid="7">
                                            <p:bg/>
                                          </p:spTgt>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8">
                                            <p:bg/>
                                          </p:spTgt>
                                        </p:tgtEl>
                                      </p:cBhvr>
                                    </p:animEffect>
                                    <p:set>
                                      <p:cBhvr>
                                        <p:cTn id="12" dur="1" fill="hold">
                                          <p:stCondLst>
                                            <p:cond delay="499"/>
                                          </p:stCondLst>
                                        </p:cTn>
                                        <p:tgtEl>
                                          <p:spTgt spid="8">
                                            <p:bg/>
                                          </p:spTgt>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bg/>
                                          </p:spTgt>
                                        </p:tgtEl>
                                      </p:cBhvr>
                                    </p:animEffect>
                                    <p:set>
                                      <p:cBhvr>
                                        <p:cTn id="17" dur="1" fill="hold">
                                          <p:stCondLst>
                                            <p:cond delay="499"/>
                                          </p:stCondLst>
                                        </p:cTn>
                                        <p:tgtEl>
                                          <p:spTgt spid="5">
                                            <p:bg/>
                                          </p:spTgt>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6">
                                            <p:bg/>
                                          </p:spTgt>
                                        </p:tgtEl>
                                      </p:cBhvr>
                                    </p:animEffect>
                                    <p:set>
                                      <p:cBhvr>
                                        <p:cTn id="22" dur="1" fill="hold">
                                          <p:stCondLst>
                                            <p:cond delay="499"/>
                                          </p:stCondLst>
                                        </p:cTn>
                                        <p:tgtEl>
                                          <p:spTgt spid="6">
                                            <p:bg/>
                                          </p:spTgt>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9">
                                            <p:bg/>
                                          </p:spTgt>
                                        </p:tgtEl>
                                      </p:cBhvr>
                                    </p:animEffect>
                                    <p:set>
                                      <p:cBhvr>
                                        <p:cTn id="27" dur="1" fill="hold">
                                          <p:stCondLst>
                                            <p:cond delay="499"/>
                                          </p:stCondLst>
                                        </p:cTn>
                                        <p:tgtEl>
                                          <p:spTgt spid="9">
                                            <p:bg/>
                                          </p:spTgt>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0">
                                            <p:bg/>
                                          </p:spTgt>
                                        </p:tgtEl>
                                      </p:cBhvr>
                                    </p:animEffect>
                                    <p:set>
                                      <p:cBhvr>
                                        <p:cTn id="32" dur="1" fill="hold">
                                          <p:stCondLst>
                                            <p:cond delay="499"/>
                                          </p:stCondLst>
                                        </p:cTn>
                                        <p:tgtEl>
                                          <p:spTgt spid="10">
                                            <p:bg/>
                                          </p:spTgt>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1">
                                            <p:bg/>
                                          </p:spTgt>
                                        </p:tgtEl>
                                      </p:cBhvr>
                                    </p:animEffect>
                                    <p:set>
                                      <p:cBhvr>
                                        <p:cTn id="37" dur="1" fill="hold">
                                          <p:stCondLst>
                                            <p:cond delay="499"/>
                                          </p:stCondLst>
                                        </p:cTn>
                                        <p:tgtEl>
                                          <p:spTgt spid="11">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8" grpId="0" build="allAtOnce" animBg="1"/>
      <p:bldP spid="5" grpId="0" build="allAtOnce" animBg="1"/>
      <p:bldP spid="6" grpId="0" build="allAtOnce" animBg="1"/>
      <p:bldP spid="9" grpId="0" build="allAtOnce" animBg="1"/>
      <p:bldP spid="10" grpId="0" build="allAtOnce" animBg="1"/>
      <p:bldP spid="11" grpId="0" build="allAtOnce"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522" y="765498"/>
            <a:ext cx="11353016" cy="5472407"/>
          </a:xfrm>
        </p:spPr>
        <p:txBody>
          <a:bodyPr/>
          <a:lstStyle/>
          <a:p>
            <a:pPr indent="713740">
              <a:tabLst>
                <a:tab pos="5600700"/>
                <a:tab pos="10058400"/>
              </a:tabLst>
            </a:pPr>
            <a:endParaRPr lang="en-US" altLang="zh-CN" kern="100" smtClean="0">
              <a:cs typeface="Courier New" panose="02070309020205020404"/>
            </a:endParaRPr>
          </a:p>
          <a:p>
            <a:pPr indent="713740">
              <a:tabLst>
                <a:tab pos="5600700"/>
                <a:tab pos="10058400"/>
              </a:tabLst>
            </a:pPr>
            <a:r>
              <a:rPr lang="en-US" altLang="zh-CN" kern="100" smtClean="0">
                <a:cs typeface="Courier New" panose="02070309020205020404"/>
              </a:rPr>
              <a:t>(</a:t>
            </a:r>
            <a:r>
              <a:rPr lang="en-US" altLang="zh-CN" kern="100">
                <a:cs typeface="Courier New" panose="02070309020205020404"/>
              </a:rPr>
              <a:t>10)</a:t>
            </a:r>
            <a:r>
              <a:rPr lang="zh-CN" altLang="zh-CN" kern="100">
                <a:cs typeface="Times New Roman" panose="02020603050405020304"/>
              </a:rPr>
              <a:t>在那沉重的</a:t>
            </a:r>
            <a:r>
              <a:rPr lang="zh-CN" altLang="zh-CN" kern="100">
                <a:latin typeface="宋体" panose="02010600030101010101" pitchFamily="2" charset="-122"/>
                <a:cs typeface="宋体" panose="02010600030101010101" pitchFamily="2" charset="-122"/>
              </a:rPr>
              <a:t>ɡ</a:t>
            </a:r>
            <a:r>
              <a:rPr lang="en-US" altLang="zh-CN" kern="100" err="1">
                <a:latin typeface="宋体" panose="02010600030101010101" pitchFamily="2" charset="-122"/>
                <a:cs typeface="Times New Roman" panose="02020603050405020304"/>
              </a:rPr>
              <a:t>ǎ</a:t>
            </a:r>
            <a:r>
              <a:rPr lang="en-US" altLang="zh-CN" kern="100" err="1">
                <a:cs typeface="Courier New" panose="02070309020205020404"/>
              </a:rPr>
              <a:t>o tou(</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镐头</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上有我的手印。</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(11)</a:t>
            </a:r>
            <a:r>
              <a:rPr lang="zh-CN" altLang="zh-CN" kern="100">
                <a:cs typeface="Times New Roman" panose="02020603050405020304"/>
              </a:rPr>
              <a:t>故乡的</a:t>
            </a:r>
            <a:r>
              <a:rPr lang="en-US" altLang="zh-CN" kern="100" err="1">
                <a:cs typeface="Courier New" panose="02070309020205020404"/>
              </a:rPr>
              <a:t>tǔ r</a:t>
            </a:r>
            <a:r>
              <a:rPr lang="en-US" altLang="zh-CN" kern="100" err="1">
                <a:latin typeface="宋体" panose="02010600030101010101" pitchFamily="2" charset="-122"/>
                <a:cs typeface="Times New Roman" panose="02020603050405020304"/>
              </a:rPr>
              <a:t>ǎ</a:t>
            </a:r>
            <a:r>
              <a:rPr lang="en-US" altLang="zh-CN" kern="100" err="1">
                <a:cs typeface="Courier New" panose="02070309020205020404"/>
              </a:rPr>
              <a:t>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土壤</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是香的。</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(12)hé d</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o(</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禾稻</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的香气是强烈的，碾着新谷的场院辘辘地响着。</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(13)</a:t>
            </a:r>
            <a:r>
              <a:rPr lang="zh-CN" altLang="zh-CN" kern="100">
                <a:cs typeface="Times New Roman" panose="02020603050405020304"/>
              </a:rPr>
              <a:t>多么美丽，多么</a:t>
            </a:r>
            <a:r>
              <a:rPr lang="en-US" altLang="zh-CN" kern="100" err="1">
                <a:cs typeface="Courier New" panose="02070309020205020404"/>
              </a:rPr>
              <a:t>fēn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 r</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o(</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丰饶</a:t>
            </a:r>
            <a:r>
              <a:rPr lang="zh-CN" altLang="zh-CN" kern="100">
                <a:solidFill>
                  <a:srgbClr val="FF0000"/>
                </a:solidFill>
                <a:cs typeface="Times New Roman" panose="02020603050405020304"/>
              </a:rPr>
              <a:t>　</a:t>
            </a:r>
            <a:r>
              <a:rPr lang="en-US" altLang="zh-CN" kern="100">
                <a:cs typeface="Courier New" panose="02070309020205020404"/>
              </a:rPr>
              <a:t>)</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没有人能够忘记她。</a:t>
            </a:r>
            <a:endParaRPr lang="zh-CN" altLang="zh-CN" sz="1050" kern="100">
              <a:latin typeface="宋体" panose="02010600030101010101" pitchFamily="2" charset="-122"/>
              <a:cs typeface="Courier New" panose="02070309020205020404"/>
            </a:endParaRPr>
          </a:p>
          <a:p>
            <a:pPr indent="713740">
              <a:tabLst>
                <a:tab pos="5600700"/>
                <a:tab pos="10058400"/>
              </a:tabLst>
            </a:pPr>
            <a:r>
              <a:rPr lang="en-US" altLang="zh-CN" kern="100">
                <a:cs typeface="Courier New" panose="02070309020205020404"/>
              </a:rPr>
              <a:t>(14)</a:t>
            </a:r>
            <a:r>
              <a:rPr lang="zh-CN" altLang="zh-CN" kern="100">
                <a:cs typeface="Times New Roman" panose="02020603050405020304"/>
              </a:rPr>
              <a:t>而我将用我的泪水，洗去她一切的</a:t>
            </a:r>
            <a:r>
              <a:rPr lang="en-US" altLang="zh-CN" kern="100" err="1">
                <a:cs typeface="Courier New" panose="02070309020205020404"/>
              </a:rPr>
              <a:t>wū huì(</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污秽</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和</a:t>
            </a:r>
            <a:r>
              <a:rPr lang="en-US" altLang="zh-CN" kern="100" err="1">
                <a:cs typeface="Courier New" panose="02070309020205020404"/>
              </a:rPr>
              <a:t>chǐ rǔ (</a:t>
            </a:r>
            <a:r>
              <a:rPr lang="zh-CN" altLang="zh-CN" kern="100">
                <a:solidFill>
                  <a:srgbClr val="FF0000"/>
                </a:solidFill>
                <a:cs typeface="Times New Roman" panose="02020603050405020304"/>
              </a:rPr>
              <a:t>　</a:t>
            </a:r>
            <a:r>
              <a:rPr lang="zh-CN" altLang="zh-CN" kern="100">
                <a:solidFill>
                  <a:srgbClr val="FF0000"/>
                </a:solidFill>
                <a:ea typeface="黑体" panose="02010609060101010101" pitchFamily="2" charset="-122"/>
                <a:cs typeface="Times New Roman" panose="02020603050405020304"/>
              </a:rPr>
              <a:t>耻辱</a:t>
            </a:r>
            <a:r>
              <a:rPr lang="zh-CN" altLang="zh-CN" kern="100">
                <a:solidFill>
                  <a:srgbClr val="FF0000"/>
                </a:solidFill>
                <a:cs typeface="Times New Roman" panose="02020603050405020304"/>
              </a:rPr>
              <a:t>　</a:t>
            </a:r>
            <a:r>
              <a:rPr lang="en-US" altLang="zh-CN" kern="100">
                <a:cs typeface="Courier New" panose="020703090202050204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endParaRPr lang="zh-CN" altLang="en-US"/>
          </a:p>
        </p:txBody>
      </p:sp>
      <p:sp>
        <p:nvSpPr>
          <p:cNvPr id="7" name="Rectangle 3"/>
          <p:cNvSpPr>
            <a:spLocks noChangeArrowheads="1"/>
          </p:cNvSpPr>
          <p:nvPr/>
        </p:nvSpPr>
        <p:spPr bwMode="auto">
          <a:xfrm>
            <a:off x="5053265" y="1485578"/>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5" name="Rectangle 3"/>
          <p:cNvSpPr>
            <a:spLocks noChangeArrowheads="1"/>
          </p:cNvSpPr>
          <p:nvPr/>
        </p:nvSpPr>
        <p:spPr bwMode="auto">
          <a:xfrm>
            <a:off x="4367014" y="2133650"/>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6" name="Rectangle 3"/>
          <p:cNvSpPr>
            <a:spLocks noChangeArrowheads="1"/>
          </p:cNvSpPr>
          <p:nvPr/>
        </p:nvSpPr>
        <p:spPr bwMode="auto">
          <a:xfrm>
            <a:off x="3371229" y="2656870"/>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9" name="Rectangle 3"/>
          <p:cNvSpPr>
            <a:spLocks noChangeArrowheads="1"/>
          </p:cNvSpPr>
          <p:nvPr/>
        </p:nvSpPr>
        <p:spPr bwMode="auto">
          <a:xfrm>
            <a:off x="5879182" y="3861842"/>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10" name="Rectangle 3"/>
          <p:cNvSpPr>
            <a:spLocks noChangeArrowheads="1"/>
          </p:cNvSpPr>
          <p:nvPr/>
        </p:nvSpPr>
        <p:spPr bwMode="auto">
          <a:xfrm>
            <a:off x="8915845" y="4490750"/>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
        <p:nvSpPr>
          <p:cNvPr id="11" name="Rectangle 3"/>
          <p:cNvSpPr>
            <a:spLocks noChangeArrowheads="1"/>
          </p:cNvSpPr>
          <p:nvPr/>
        </p:nvSpPr>
        <p:spPr bwMode="auto">
          <a:xfrm>
            <a:off x="838622" y="5085978"/>
            <a:ext cx="995785" cy="523220"/>
          </a:xfrm>
          <a:prstGeom prst="rect">
            <a:avLst/>
          </a:prstGeom>
          <a:solidFill>
            <a:schemeClr val="bg1"/>
          </a:solidFill>
          <a:ln>
            <a:noFill/>
          </a:ln>
          <a:effec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　　</a:t>
            </a:r>
            <a:r>
              <a:rPr lang="en-US" altLang="zh-CN" sz="2800" b="1" kern="100" smtClean="0">
                <a:solidFill>
                  <a:srgbClr val="FF0000"/>
                </a:solidFill>
              </a:rPr>
              <a:t> </a:t>
            </a:r>
            <a:endParaRPr lang="zh-CN" altLang="zh-CN" sz="1050" b="1"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bg/>
                                          </p:spTgt>
                                        </p:tgtEl>
                                      </p:cBhvr>
                                    </p:animEffect>
                                    <p:set>
                                      <p:cBhvr>
                                        <p:cTn id="7" dur="1" fill="hold">
                                          <p:stCondLst>
                                            <p:cond delay="499"/>
                                          </p:stCondLst>
                                        </p:cTn>
                                        <p:tgtEl>
                                          <p:spTgt spid="7">
                                            <p:bg/>
                                          </p:spTgt>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bg/>
                                          </p:spTgt>
                                        </p:tgtEl>
                                      </p:cBhvr>
                                    </p:animEffect>
                                    <p:set>
                                      <p:cBhvr>
                                        <p:cTn id="12" dur="1" fill="hold">
                                          <p:stCondLst>
                                            <p:cond delay="499"/>
                                          </p:stCondLst>
                                        </p:cTn>
                                        <p:tgtEl>
                                          <p:spTgt spid="5">
                                            <p:bg/>
                                          </p:spTgt>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xit" presetSubtype="10" fill="hold" grpId="0" nodeType="clickEffect">
                                  <p:stCondLst>
                                    <p:cond delay="0"/>
                                  </p:stCondLst>
                                  <p:childTnLst>
                                    <p:animEffect transition="out" filter="blinds(horizontal)">
                                      <p:cBhvr>
                                        <p:cTn id="16" dur="500"/>
                                        <p:tgtEl>
                                          <p:spTgt spid="6">
                                            <p:bg/>
                                          </p:spTgt>
                                        </p:tgtEl>
                                      </p:cBhvr>
                                    </p:animEffect>
                                    <p:set>
                                      <p:cBhvr>
                                        <p:cTn id="17" dur="1" fill="hold">
                                          <p:stCondLst>
                                            <p:cond delay="499"/>
                                          </p:stCondLst>
                                        </p:cTn>
                                        <p:tgtEl>
                                          <p:spTgt spid="6">
                                            <p:bg/>
                                          </p:spTgt>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9">
                                            <p:bg/>
                                          </p:spTgt>
                                        </p:tgtEl>
                                      </p:cBhvr>
                                    </p:animEffect>
                                    <p:set>
                                      <p:cBhvr>
                                        <p:cTn id="22" dur="1" fill="hold">
                                          <p:stCondLst>
                                            <p:cond delay="499"/>
                                          </p:stCondLst>
                                        </p:cTn>
                                        <p:tgtEl>
                                          <p:spTgt spid="9">
                                            <p:bg/>
                                          </p:spTgt>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0">
                                            <p:bg/>
                                          </p:spTgt>
                                        </p:tgtEl>
                                      </p:cBhvr>
                                    </p:animEffect>
                                    <p:set>
                                      <p:cBhvr>
                                        <p:cTn id="27" dur="1" fill="hold">
                                          <p:stCondLst>
                                            <p:cond delay="499"/>
                                          </p:stCondLst>
                                        </p:cTn>
                                        <p:tgtEl>
                                          <p:spTgt spid="10">
                                            <p:bg/>
                                          </p:spTgt>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1">
                                            <p:bg/>
                                          </p:spTgt>
                                        </p:tgtEl>
                                      </p:cBhvr>
                                    </p:animEffect>
                                    <p:set>
                                      <p:cBhvr>
                                        <p:cTn id="32" dur="1" fill="hold">
                                          <p:stCondLst>
                                            <p:cond delay="499"/>
                                          </p:stCondLst>
                                        </p:cTn>
                                        <p:tgtEl>
                                          <p:spTgt spid="11">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5" grpId="0" build="allAtOnce" animBg="1"/>
      <p:bldP spid="6" grpId="0" build="allAtOnce" animBg="1"/>
      <p:bldP spid="9" grpId="0" build="allAtOnce" animBg="1"/>
      <p:bldP spid="10" grpId="0" build="allAtOnce" animBg="1"/>
      <p:bldP spid="11" grpId="0" build="allAtOnce"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514350" y="909514"/>
          <a:ext cx="11161713" cy="3873500"/>
        </p:xfrm>
        <a:graphic>
          <a:graphicData uri="http://schemas.openxmlformats.org/presentationml/2006/ole">
            <mc:AlternateContent>
              <mc:Choice xmlns:v="urn:schemas-microsoft-com:vml" Requires="v">
                <p:oleObj spid="_x0000_s1039" name="文档" r:id="rId2" imgW="11164570" imgH="3877310" progId="Word.Document.8">
                  <p:embed/>
                </p:oleObj>
              </mc:Choice>
              <mc:Fallback>
                <p:oleObj name="文档" r:id="rId2" imgW="11164570" imgH="3877310" progId="Word.Document.8">
                  <p:embed/>
                  <p:pic>
                    <p:nvPicPr>
                      <p:cNvPr id="0" name="OLE substitute image"/>
                      <p:cNvPicPr/>
                      <p:nvPr/>
                    </p:nvPicPr>
                    <p:blipFill>
                      <a:blip r:embed="rId3"/>
                      <a:stretch>
                        <a:fillRect/>
                      </a:stretch>
                    </p:blipFill>
                    <p:spPr>
                      <a:xfrm>
                        <a:off x="514350" y="909514"/>
                        <a:ext cx="11161713" cy="3873500"/>
                      </a:xfrm>
                      <a:prstGeom prst="rect">
                        <a:avLst/>
                      </a:prstGeom>
                    </p:spPr>
                  </p:pic>
                </p:oleObj>
              </mc:Fallback>
            </mc:AlternateContent>
          </a:graphicData>
        </a:graphic>
      </p:graphicFrame>
      <p:sp>
        <p:nvSpPr>
          <p:cNvPr id="5" name="内容占位符 2"/>
          <p:cNvSpPr>
            <a:spLocks noGrp="1"/>
          </p:cNvSpPr>
          <p:nvPr>
            <p:ph idx="1"/>
          </p:nvPr>
        </p:nvSpPr>
        <p:spPr>
          <a:xfrm>
            <a:off x="415522" y="4869954"/>
            <a:ext cx="11353016" cy="1226181"/>
          </a:xfrm>
        </p:spPr>
        <p:txBody>
          <a:bodyPr/>
          <a:lstStyle/>
          <a:p>
            <a:pPr indent="713740">
              <a:tabLst>
                <a:tab pos="5600700"/>
                <a:tab pos="10058400"/>
              </a:tabLst>
            </a:pPr>
            <a:r>
              <a:rPr lang="zh-CN" altLang="zh-CN" kern="100">
                <a:solidFill>
                  <a:srgbClr val="0000FF"/>
                </a:solidFill>
                <a:ea typeface="黑体" panose="02010609060101010101" pitchFamily="2" charset="-122"/>
                <a:cs typeface="Times New Roman" panose="02020603050405020304"/>
              </a:rPr>
              <a:t>【解析】</a:t>
            </a:r>
            <a:r>
              <a:rPr lang="zh-CN" altLang="zh-CN" kern="100">
                <a:ea typeface="黑体" panose="02010609060101010101" pitchFamily="2" charset="-122"/>
                <a:cs typeface="Times New Roman" panose="02020603050405020304"/>
              </a:rPr>
              <a:t>缠绕：条状物回旋地束缚在别的物体上；纠缠；搅扰。不合语境，应用</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萦绕</a:t>
            </a:r>
            <a:r>
              <a:rPr lang="en-US" altLang="zh-CN" kern="100" smtClean="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
        <p:nvSpPr>
          <p:cNvPr id="6" name="Rectangle 3"/>
          <p:cNvSpPr>
            <a:spLocks noChangeArrowheads="1"/>
          </p:cNvSpPr>
          <p:nvPr/>
        </p:nvSpPr>
        <p:spPr bwMode="auto">
          <a:xfrm>
            <a:off x="10818176" y="886363"/>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rPr>
              <a:t>A</a:t>
            </a:r>
            <a:r>
              <a:rPr lang="zh-CN" altLang="zh-CN" sz="2800" b="1" kern="100"/>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514350" y="730250"/>
          <a:ext cx="11161713" cy="5395913"/>
        </p:xfrm>
        <a:graphic>
          <a:graphicData uri="http://schemas.openxmlformats.org/presentationml/2006/ole">
            <mc:AlternateContent>
              <mc:Choice xmlns:v="urn:schemas-microsoft-com:vml" Requires="v">
                <p:oleObj spid="_x0000_s1040" name="文档" r:id="rId2" imgW="11164570" imgH="5398135" progId="Word.Document.8">
                  <p:embed/>
                </p:oleObj>
              </mc:Choice>
              <mc:Fallback>
                <p:oleObj name="文档" r:id="rId2" imgW="11164570" imgH="5398135" progId="Word.Document.8">
                  <p:embed/>
                  <p:pic>
                    <p:nvPicPr>
                      <p:cNvPr id="0" name="OLE substitute image"/>
                      <p:cNvPicPr/>
                      <p:nvPr/>
                    </p:nvPicPr>
                    <p:blipFill>
                      <a:blip r:embed="rId3"/>
                      <a:stretch>
                        <a:fillRect/>
                      </a:stretch>
                    </p:blipFill>
                    <p:spPr>
                      <a:xfrm>
                        <a:off x="514350" y="730250"/>
                        <a:ext cx="11161713" cy="5395913"/>
                      </a:xfrm>
                      <a:prstGeom prst="rect">
                        <a:avLst/>
                      </a:prstGeom>
                    </p:spPr>
                  </p:pic>
                </p:oleObj>
              </mc:Fallback>
            </mc:AlternateContent>
          </a:graphicData>
        </a:graphic>
      </p:graphicFrame>
      <p:sp>
        <p:nvSpPr>
          <p:cNvPr id="5" name="内容占位符 2"/>
          <p:cNvSpPr>
            <a:spLocks noGrp="1"/>
          </p:cNvSpPr>
          <p:nvPr>
            <p:ph idx="1"/>
          </p:nvPr>
        </p:nvSpPr>
        <p:spPr>
          <a:xfrm>
            <a:off x="415522" y="5806058"/>
            <a:ext cx="11353016" cy="646470"/>
          </a:xfrm>
        </p:spPr>
        <p:txBody>
          <a:bodyPr/>
          <a:lstStyle/>
          <a:p>
            <a:pPr indent="713740">
              <a:tabLst>
                <a:tab pos="5600700"/>
                <a:tab pos="10058400"/>
              </a:tabLst>
            </a:pPr>
            <a:r>
              <a:rPr lang="zh-CN" altLang="zh-CN" kern="100">
                <a:solidFill>
                  <a:srgbClr val="0000FF"/>
                </a:solidFill>
                <a:ea typeface="黑体" panose="02010609060101010101" pitchFamily="2" charset="-122"/>
                <a:cs typeface="Times New Roman" panose="02020603050405020304"/>
              </a:rPr>
              <a:t>【解析】</a:t>
            </a:r>
            <a:r>
              <a:rPr lang="zh-CN" altLang="zh-CN" kern="100">
                <a:ea typeface="黑体" panose="02010609060101010101" pitchFamily="2" charset="-122"/>
                <a:cs typeface="Times New Roman" panose="02020603050405020304"/>
              </a:rPr>
              <a:t>成分残缺，应在</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成本</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后加</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的好处</a:t>
            </a:r>
            <a:r>
              <a:rPr lang="en-US" altLang="zh-CN" kern="100">
                <a:latin typeface="宋体" panose="02010600030101010101" pitchFamily="2" charset="-122"/>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
        <p:nvSpPr>
          <p:cNvPr id="6" name="Rectangle 3"/>
          <p:cNvSpPr>
            <a:spLocks noChangeArrowheads="1"/>
          </p:cNvSpPr>
          <p:nvPr/>
        </p:nvSpPr>
        <p:spPr bwMode="auto">
          <a:xfrm>
            <a:off x="10818176" y="693490"/>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rPr>
              <a:t>C</a:t>
            </a:r>
            <a:r>
              <a:rPr lang="zh-CN" altLang="zh-CN" sz="2800" b="1" kern="100"/>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108</Paragraphs>
  <Slides>44</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44</vt:i4>
      </vt:variant>
    </vt:vector>
  </HeadingPairs>
  <TitlesOfParts>
    <vt:vector baseType="lpstr" size="56">
      <vt:lpstr>Arial</vt:lpstr>
      <vt:lpstr>Times New Roman</vt:lpstr>
      <vt:lpstr>宋体</vt:lpstr>
      <vt:lpstr>微软雅黑</vt:lpstr>
      <vt:lpstr>Calibri</vt:lpstr>
      <vt:lpstr>黑体</vt:lpstr>
      <vt:lpstr>方正小标宋_GBK</vt:lpstr>
      <vt:lpstr>Courier New</vt:lpstr>
      <vt:lpstr>楷体_GB2312</vt:lpstr>
      <vt:lpstr>仿宋_GB2312</vt:lpstr>
      <vt:lpstr>MS Mincho</vt:lpstr>
      <vt:lpstr>Office 主题​​</vt:lpstr>
      <vt:lpstr>第二单元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2021-03-06T17:29:06.010</cp:lastPrinted>
  <dcterms:created xsi:type="dcterms:W3CDTF">2021-03-06T17:29:06Z</dcterms:created>
  <dcterms:modified xsi:type="dcterms:W3CDTF">2021-03-06T09:29:07Z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