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329" r:id="rId3"/>
    <p:sldId id="273" r:id="rId4"/>
    <p:sldId id="306" r:id="rId5"/>
    <p:sldId id="296" r:id="rId6"/>
    <p:sldId id="293" r:id="rId7"/>
    <p:sldId id="295" r:id="rId8"/>
    <p:sldId id="294" r:id="rId9"/>
    <p:sldId id="299" r:id="rId10"/>
    <p:sldId id="300" r:id="rId11"/>
    <p:sldId id="301" r:id="rId12"/>
    <p:sldId id="297" r:id="rId13"/>
    <p:sldId id="298" r:id="rId14"/>
    <p:sldId id="321" r:id="rId15"/>
    <p:sldId id="304" r:id="rId16"/>
    <p:sldId id="303" r:id="rId17"/>
    <p:sldId id="302" r:id="rId18"/>
    <p:sldId id="30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tags" Target="tags/tag3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audio" Target="../media/media1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.xml" /><Relationship Id="rId3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864360" y="2244725"/>
            <a:ext cx="8310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自然与生命的契合</a:t>
            </a:r>
          </a:p>
        </p:txBody>
      </p:sp>
      <p:sp>
        <p:nvSpPr>
          <p:cNvPr id="2" name="矩形 1"/>
          <p:cNvSpPr/>
          <p:nvPr/>
        </p:nvSpPr>
        <p:spPr>
          <a:xfrm>
            <a:off x="184785" y="139700"/>
            <a:ext cx="5059680" cy="8299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第七单元群文阅读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158240" y="1377315"/>
            <a:ext cx="95275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《赤壁赋》中的情感是如何变化的？为什么会有这样的变化？这样的变化又是从哪里找到答案的？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1585" y="3901440"/>
            <a:ext cx="1052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乐甚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08350" y="3902075"/>
            <a:ext cx="185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愀然、悲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39815" y="3900805"/>
            <a:ext cx="1536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喜而笑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96745" y="5311775"/>
            <a:ext cx="1783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变与不变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39970" y="5311775"/>
            <a:ext cx="2163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须臾与永恒</a:t>
            </a:r>
          </a:p>
        </p:txBody>
      </p:sp>
      <p:sp>
        <p:nvSpPr>
          <p:cNvPr id="10" name="右箭头 9"/>
          <p:cNvSpPr/>
          <p:nvPr/>
        </p:nvSpPr>
        <p:spPr>
          <a:xfrm>
            <a:off x="2304415" y="3989070"/>
            <a:ext cx="826770" cy="408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167630" y="3988435"/>
            <a:ext cx="826770" cy="408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824605" y="5368290"/>
            <a:ext cx="826770" cy="408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71825" y="4606925"/>
            <a:ext cx="226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江、月、风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00175" y="3347085"/>
            <a:ext cx="60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531235" y="3347085"/>
            <a:ext cx="1547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主、客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47485" y="3347085"/>
            <a:ext cx="60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7" grpId="2"/>
      <p:bldP spid="8" grpId="3"/>
      <p:bldP spid="9" grpId="4"/>
      <p:bldP spid="10" grpId="5"/>
      <p:bldP spid="11" grpId="6"/>
      <p:bldP spid="12" grpId="7"/>
      <p:bldP spid="13" grpId="8"/>
      <p:bldP spid="2" grpId="9"/>
      <p:bldP spid="14" grpId="10"/>
      <p:bldP spid="15" grpId="1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158240" y="1842135"/>
            <a:ext cx="9527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如何理解《赤壁赋》中客人的形象（是否真有其人）</a:t>
            </a:r>
            <a:r>
              <a:rPr lang="zh-CN" altLang="en-US" sz="3600">
                <a:sym typeface="+mn-ea"/>
              </a:rPr>
              <a:t>？</a:t>
            </a:r>
            <a:r>
              <a:rPr lang="zh-CN" altLang="en-US" sz="3600">
                <a:solidFill>
                  <a:schemeClr val="tx1"/>
                </a:solidFill>
              </a:rPr>
              <a:t>结合作者的遭遇经历谈谈你的理解。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33170" y="3342640"/>
            <a:ext cx="74402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>
                <a:solidFill>
                  <a:schemeClr val="tx1"/>
                </a:solidFill>
              </a:rPr>
              <a:t>1.“</a:t>
            </a:r>
            <a:r>
              <a:rPr lang="zh-CN" altLang="en-US" sz="3200">
                <a:solidFill>
                  <a:schemeClr val="tx1"/>
                </a:solidFill>
              </a:rPr>
              <a:t>乌台诗案</a:t>
            </a:r>
            <a:r>
              <a:rPr lang="en-US" altLang="zh-CN" sz="3200">
                <a:solidFill>
                  <a:schemeClr val="tx1"/>
                </a:solidFill>
              </a:rPr>
              <a:t>”</a:t>
            </a:r>
            <a:r>
              <a:rPr lang="zh-CN" altLang="en-US" sz="3200">
                <a:solidFill>
                  <a:schemeClr val="tx1"/>
                </a:solidFill>
              </a:rPr>
              <a:t>，苏轼被贬黄州。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sym typeface="+mn-ea"/>
              </a:rPr>
              <a:t>客人的形象也是作者的心境表达。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3170" y="4864100"/>
            <a:ext cx="5166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3200">
                <a:solidFill>
                  <a:schemeClr val="tx1"/>
                </a:solidFill>
              </a:rPr>
              <a:t>2.</a:t>
            </a:r>
            <a:r>
              <a:rPr lang="zh-CN" altLang="en-US" sz="3200">
                <a:solidFill>
                  <a:schemeClr val="tx1"/>
                </a:solidFill>
              </a:rPr>
              <a:t>悲凉中走向旷达。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158240" y="1938020"/>
            <a:ext cx="9527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《故都的秋》里北平的秋天具有怎样的特征？作者</a:t>
            </a:r>
            <a:r>
              <a:rPr lang="zh-CN" altLang="en-US" sz="3600">
                <a:sym typeface="+mn-ea"/>
              </a:rPr>
              <a:t>是如何描写北平的秋天的？</a:t>
            </a:r>
            <a:endParaRPr lang="zh-CN" altLang="en-US" sz="360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8425" y="4272280"/>
            <a:ext cx="7074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声、色、心理感受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68425" y="3296285"/>
            <a:ext cx="7074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清、静、悲凉 </a:t>
            </a:r>
            <a:r>
              <a:rPr lang="zh-CN" altLang="en-US" sz="3600">
                <a:solidFill>
                  <a:srgbClr val="FF0000"/>
                </a:solidFill>
              </a:rPr>
              <a:t>（文眼）</a:t>
            </a:r>
          </a:p>
        </p:txBody>
      </p:sp>
      <p:sp>
        <p:nvSpPr>
          <p:cNvPr id="3" name="矩形 2"/>
          <p:cNvSpPr/>
          <p:nvPr/>
        </p:nvSpPr>
        <p:spPr>
          <a:xfrm>
            <a:off x="3490595" y="815975"/>
            <a:ext cx="40944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群文迁移（二）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158240" y="1938020"/>
            <a:ext cx="9527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郁达夫为什么会对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悲凉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有着独特的深情？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30320" y="3194685"/>
            <a:ext cx="2654300" cy="8299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知人论世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文本框 35842"/>
          <p:cNvSpPr txBox="1"/>
          <p:nvPr/>
        </p:nvSpPr>
        <p:spPr>
          <a:xfrm>
            <a:off x="1259840" y="673735"/>
            <a:ext cx="916876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郁达夫，三岁丧父。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</a:rPr>
              <a:t>17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岁便随长兄一起赴日本留学，在异国生活的十年，是他饱受屈辱和歧视的十年。在个人性格方面，他抑郁善感；在文艺观和审美观方面，他提倡“静的文学”，写的也是“静止如水似的文学” 。</a:t>
            </a:r>
            <a:b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        此文写于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</a:rPr>
              <a:t>1934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年，此时的中国，连年战乱，民不聊生。在生活上，郁达夫也是居无定所，颠沛流离，饱受人生愁苦和哀痛。因此，作者描写的心中的“悲凉”已不仅是故都赏景的心态，而是对整个人生的感受。这也正是客观景物与作者主观情感的对照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328795" y="647700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课堂小结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56360" y="1598930"/>
            <a:ext cx="87001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本节课，我们看着史铁生摇着轮椅走进了地坛，在颓废的生命色彩里感受到自然所赋予他生命的意义；我们跟着郁达夫的脚步，走进清静的北平，真切地体会到作者对故都秋天的深情；我们随着苏轼一起</a:t>
            </a:r>
            <a:r>
              <a:rPr lang="zh-CN" altLang="en-US" sz="3200" b="1">
                <a:sym typeface="+mn-ea"/>
              </a:rPr>
              <a:t>泛舟</a:t>
            </a:r>
            <a:r>
              <a:rPr lang="zh-CN" altLang="en-US" sz="3200" b="1"/>
              <a:t>赤壁，看着山间明月，吹着江上清风，那个苦闷的才子终于得到了心灵的解脱。一切景语皆情语，每一位作者都在自然的世界里找到了心灵的契合。自然，或许也将是我们最终的心灵归宿。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361180" y="578485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板书设计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98220" y="1692910"/>
          <a:ext cx="8966200" cy="3783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095"/>
                <a:gridCol w="2260600"/>
                <a:gridCol w="2762885"/>
                <a:gridCol w="2928620"/>
              </a:tblGrid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《我与地坛》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《赤壁赋》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《故都的秋》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景物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地坛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明月、长江、清风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北平的秋天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荒芜并不衰败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皎洁浩渺、清丽澄澈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清、净、悲凉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感悟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生命的意义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变与不变，一瞬与永恒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深沉、幽远、严厉、萧索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背景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狂妄的年龄废了双腿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/>
                        <a:t>“</a:t>
                      </a:r>
                      <a:r>
                        <a:rPr lang="zh-CN" altLang="en-US" b="1"/>
                        <a:t>乌台诗案</a:t>
                      </a:r>
                      <a:r>
                        <a:rPr lang="en-US" altLang="zh-CN" b="1"/>
                        <a:t>”</a:t>
                      </a:r>
                      <a:r>
                        <a:rPr lang="zh-CN" altLang="en-US" b="1"/>
                        <a:t>，被贬黄州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1">
                          <a:sym typeface="+mn-ea"/>
                        </a:rPr>
                        <a:t>1934</a:t>
                      </a:r>
                      <a:r>
                        <a:rPr lang="zh-CN" altLang="en-US" sz="1800" b="1">
                          <a:sym typeface="+mn-ea"/>
                        </a:rPr>
                        <a:t>年</a:t>
                      </a:r>
                      <a:r>
                        <a:rPr lang="en-US" altLang="zh-CN" sz="1800" b="1">
                          <a:sym typeface="+mn-ea"/>
                        </a:rPr>
                        <a:t>8</a:t>
                      </a:r>
                      <a:r>
                        <a:rPr lang="zh-CN" altLang="en-US" sz="1800" b="1">
                          <a:sym typeface="+mn-ea"/>
                        </a:rPr>
                        <a:t>月</a:t>
                      </a:r>
                      <a:endParaRPr lang="zh-CN" altLang="en-US" sz="1800" b="1"/>
                    </a:p>
                    <a:p>
                      <a:pPr algn="ctr">
                        <a:buNone/>
                      </a:pPr>
                      <a:endParaRPr lang="zh-CN" altLang="en-US" sz="1800" b="1"/>
                    </a:p>
                  </a:txBody>
                  <a:tcPr/>
                </a:tc>
              </a:tr>
              <a:tr h="628650"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13405" y="4912360"/>
            <a:ext cx="44475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自然中的哲理，生命里的契合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328795" y="815975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作业布置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8240" y="1938020"/>
            <a:ext cx="95275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</a:rPr>
              <a:t>1.</a:t>
            </a:r>
            <a:r>
              <a:rPr lang="zh-CN" altLang="en-US" sz="3600">
                <a:solidFill>
                  <a:schemeClr val="tx1"/>
                </a:solidFill>
              </a:rPr>
              <a:t>背诵《赤壁赋》全文。</a:t>
            </a:r>
          </a:p>
          <a:p>
            <a:endParaRPr lang="zh-CN" altLang="en-US" sz="3600">
              <a:solidFill>
                <a:schemeClr val="tx1"/>
              </a:solidFill>
            </a:endParaRPr>
          </a:p>
          <a:p>
            <a:r>
              <a:rPr lang="en-US" altLang="zh-CN" sz="3600">
                <a:solidFill>
                  <a:schemeClr val="tx1"/>
                </a:solidFill>
              </a:rPr>
              <a:t>2.</a:t>
            </a:r>
            <a:r>
              <a:rPr lang="zh-CN" altLang="en-US" sz="3600">
                <a:solidFill>
                  <a:schemeClr val="tx1"/>
                </a:solidFill>
              </a:rPr>
              <a:t>描写一段关于自然的文字，通过景物的描写来激发你的情感或引发你对于生命的思考，不少于</a:t>
            </a:r>
            <a:r>
              <a:rPr lang="en-US" altLang="zh-CN" sz="3600">
                <a:solidFill>
                  <a:schemeClr val="tx1"/>
                </a:solidFill>
              </a:rPr>
              <a:t>300</a:t>
            </a:r>
            <a:r>
              <a:rPr lang="zh-CN" altLang="en-US" sz="3600">
                <a:solidFill>
                  <a:schemeClr val="tx1"/>
                </a:solidFill>
              </a:rPr>
              <a:t>字。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670175" y="2087880"/>
            <a:ext cx="62788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感谢指导！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96800" y="12230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175760" y="697230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导入新课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50390" y="2093595"/>
            <a:ext cx="720725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古人说：</a:t>
            </a:r>
            <a:r>
              <a:rPr lang="en-US" altLang="zh-CN" sz="2800" b="1"/>
              <a:t>“</a:t>
            </a:r>
            <a:r>
              <a:rPr lang="zh-CN" altLang="en-US" sz="2800" b="1"/>
              <a:t>天地者，万物之逆旅也</a:t>
            </a:r>
            <a:r>
              <a:rPr lang="en-US" altLang="zh-CN" sz="2800" b="1"/>
              <a:t>”</a:t>
            </a:r>
            <a:r>
              <a:rPr lang="zh-CN" altLang="en-US" sz="2800" b="1"/>
              <a:t>。人生，如同一场旅行，在人生的旅途中，时而高山，时而峡谷，时而坦途，时而歧路。我们或放歌，或悲哭，然而，自然始终以其不变的姿势深情地看着我们，而我们，也就在与自然的深情对望中，找到了与生命的契合。今天，我们就来带同学们学习第七单元的三篇课文，一起去探索生命的价值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366895" y="692150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寻象问境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20800" y="1731645"/>
            <a:ext cx="8320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阅读《我与地坛》第一部分</a:t>
            </a:r>
            <a:r>
              <a:rPr lang="en-US" altLang="zh-CN" sz="3600">
                <a:solidFill>
                  <a:schemeClr val="tx1"/>
                </a:solidFill>
              </a:rPr>
              <a:t>3</a:t>
            </a:r>
            <a:r>
              <a:rPr lang="zh-CN" altLang="en-US" sz="3600">
                <a:solidFill>
                  <a:schemeClr val="tx1"/>
                </a:solidFill>
              </a:rPr>
              <a:t>、</a:t>
            </a:r>
            <a:r>
              <a:rPr lang="en-US" altLang="zh-CN" sz="3600">
                <a:solidFill>
                  <a:schemeClr val="tx1"/>
                </a:solidFill>
              </a:rPr>
              <a:t>5</a:t>
            </a:r>
            <a:r>
              <a:rPr lang="zh-CN" altLang="en-US" sz="3600">
                <a:solidFill>
                  <a:schemeClr val="tx1"/>
                </a:solidFill>
              </a:rPr>
              <a:t>两段，比较两处景物描写有何特点，有何区别？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20800" y="3077845"/>
            <a:ext cx="4883150" cy="2861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朱红淡褪 高墙坍圮</a:t>
            </a:r>
          </a:p>
          <a:p>
            <a:r>
              <a:rPr lang="zh-CN" altLang="en-US" sz="3600">
                <a:sym typeface="+mn-ea"/>
              </a:rPr>
              <a:t>玉砌</a:t>
            </a:r>
            <a:r>
              <a:rPr lang="zh-CN" altLang="en-US" sz="3600">
                <a:solidFill>
                  <a:schemeClr val="tx1"/>
                </a:solidFill>
              </a:rPr>
              <a:t>雕栏散落</a:t>
            </a:r>
          </a:p>
          <a:p>
            <a:r>
              <a:rPr lang="zh-CN" altLang="en-US" sz="3600">
                <a:sym typeface="+mn-ea"/>
              </a:rPr>
              <a:t>老柏苍幽 野草荒藤茂盛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残阳 </a:t>
            </a:r>
            <a:r>
              <a:rPr lang="zh-CN" altLang="en-US" sz="3600">
                <a:sym typeface="+mn-ea"/>
              </a:rPr>
              <a:t>亘古不变 越大 </a:t>
            </a:r>
          </a:p>
          <a:p>
            <a:r>
              <a:rPr lang="zh-CN" altLang="en-US" sz="3600">
                <a:sym typeface="+mn-ea"/>
              </a:rPr>
              <a:t>越红 沉静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0310" y="3077845"/>
            <a:ext cx="4371975" cy="17532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蜂飞蚁动 瓢虫升空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金蝉脱壳 露珠滚动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草木竞相生长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5455" y="2821940"/>
            <a:ext cx="675005" cy="360553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/>
              <a:t>古旧、荒芜、沉静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58025" y="5066030"/>
            <a:ext cx="202946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/>
              <a:t>生机勃勃</a:t>
            </a:r>
          </a:p>
        </p:txBody>
      </p:sp>
      <p:sp>
        <p:nvSpPr>
          <p:cNvPr id="10" name="矩形 9"/>
          <p:cNvSpPr/>
          <p:nvPr/>
        </p:nvSpPr>
        <p:spPr>
          <a:xfrm>
            <a:off x="3571875" y="6038215"/>
            <a:ext cx="4297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特点：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荒芜而不衰败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8" grpId="2"/>
      <p:bldP spid="9" grpId="3"/>
      <p:bldP spid="10" grpId="4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328795" y="777875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依境生情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82700" y="1792605"/>
            <a:ext cx="8320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我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刚进入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地坛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时的精神状态如何？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我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与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地坛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之间有何相似性？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7315" y="3104515"/>
            <a:ext cx="8320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地坛：一座废弃的古园</a:t>
            </a:r>
            <a:r>
              <a:rPr lang="en-US" altLang="zh-CN" sz="3600">
                <a:solidFill>
                  <a:schemeClr val="tx1"/>
                </a:solidFill>
              </a:rPr>
              <a:t>……</a:t>
            </a:r>
            <a:r>
              <a:rPr lang="zh-CN" altLang="en-US" sz="3600">
                <a:solidFill>
                  <a:schemeClr val="tx1"/>
                </a:solidFill>
              </a:rPr>
              <a:t>园子荒芜冷落得如同一片野地，很少被人记起。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77950" y="4509770"/>
            <a:ext cx="83204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我：两条腿残废后的最初几年，我找不到工作，找不到去路，忽然间几乎什么都找不到了</a:t>
            </a:r>
            <a:r>
              <a:rPr lang="en-US" altLang="zh-CN" sz="3600">
                <a:solidFill>
                  <a:schemeClr val="tx1"/>
                </a:solidFill>
              </a:rPr>
              <a:t>……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8052435" y="1186815"/>
            <a:ext cx="3561080" cy="169481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冷落荒芜，</a:t>
            </a:r>
          </a:p>
          <a:p>
            <a:pPr algn="ctr"/>
            <a:r>
              <a:rPr lang="zh-CN" altLang="en-US" sz="2400"/>
              <a:t>被人遗弃的古园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4650105" y="5651500"/>
            <a:ext cx="4114165" cy="61150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失魂落魄，被社会遗弃的人</a:t>
            </a:r>
          </a:p>
        </p:txBody>
      </p:sp>
      <p:sp>
        <p:nvSpPr>
          <p:cNvPr id="9" name="矩形 8"/>
          <p:cNvSpPr/>
          <p:nvPr/>
        </p:nvSpPr>
        <p:spPr>
          <a:xfrm>
            <a:off x="368300" y="3458210"/>
            <a:ext cx="914400" cy="25895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同</a:t>
            </a:r>
          </a:p>
          <a:p>
            <a:pPr algn="ctr"/>
            <a:r>
              <a:rPr lang="zh-CN" altLang="en-US" sz="3200"/>
              <a:t>病</a:t>
            </a:r>
          </a:p>
          <a:p>
            <a:pPr algn="ctr"/>
            <a:r>
              <a:rPr lang="zh-CN" altLang="en-US" sz="3200"/>
              <a:t>相</a:t>
            </a:r>
          </a:p>
          <a:p>
            <a:pPr algn="ctr"/>
            <a:r>
              <a:rPr lang="zh-CN" altLang="en-US" sz="3200"/>
              <a:t>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2" grpId="2"/>
      <p:bldP spid="8" grpId="3"/>
      <p:bldP spid="9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328795" y="815975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缘情探因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5220" y="1713865"/>
            <a:ext cx="95275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阅读第</a:t>
            </a:r>
            <a:r>
              <a:rPr lang="en-US" altLang="zh-CN" sz="3600">
                <a:solidFill>
                  <a:schemeClr val="tx1"/>
                </a:solidFill>
              </a:rPr>
              <a:t>6-7</a:t>
            </a:r>
            <a:r>
              <a:rPr lang="zh-CN" altLang="en-US" sz="3600">
                <a:solidFill>
                  <a:schemeClr val="tx1"/>
                </a:solidFill>
              </a:rPr>
              <a:t>段，史铁生在失魂落魄中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追寻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的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问题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有几个？分别是什么？他有没有找都答案？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68425" y="3763645"/>
            <a:ext cx="7074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</a:rPr>
              <a:t>1.</a:t>
            </a:r>
            <a:r>
              <a:rPr lang="zh-CN" altLang="en-US" sz="3600">
                <a:solidFill>
                  <a:schemeClr val="tx1"/>
                </a:solidFill>
              </a:rPr>
              <a:t>我身体残疾了，该不该去死？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68425" y="4552315"/>
            <a:ext cx="7074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tx1"/>
                </a:solidFill>
              </a:rPr>
              <a:t>2.</a:t>
            </a:r>
            <a:r>
              <a:rPr lang="zh-CN" altLang="en-US" sz="3600">
                <a:solidFill>
                  <a:schemeClr val="tx1"/>
                </a:solidFill>
              </a:rPr>
              <a:t>我为什么要出生？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68425" y="5394960"/>
            <a:ext cx="3538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</a:rPr>
              <a:t>3.</a:t>
            </a:r>
            <a:r>
              <a:rPr lang="zh-CN" altLang="en-US" sz="3600">
                <a:solidFill>
                  <a:schemeClr val="tx1"/>
                </a:solidFill>
              </a:rPr>
              <a:t>应该怎样活？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05985" y="5394960"/>
            <a:ext cx="3538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（心魂，核心）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1"/>
      <p:bldP spid="4" grpId="2"/>
      <p:bldP spid="8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357630" y="991235"/>
            <a:ext cx="8320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阅读第</a:t>
            </a:r>
            <a:r>
              <a:rPr lang="en-US" altLang="zh-CN" sz="3600">
                <a:solidFill>
                  <a:schemeClr val="tx1"/>
                </a:solidFill>
              </a:rPr>
              <a:t>7</a:t>
            </a:r>
            <a:r>
              <a:rPr lang="zh-CN" altLang="en-US" sz="3600">
                <a:solidFill>
                  <a:schemeClr val="tx1"/>
                </a:solidFill>
              </a:rPr>
              <a:t>段的景物描写，体悟其中的道理。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57630" y="2176145"/>
          <a:ext cx="8533130" cy="3280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5372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景物描写（譬如）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生命启示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落日的灿烂</a:t>
                      </a: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雨燕高歌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孩子的脚印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苍黑的古柏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草木泥土的气味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落叶的味道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594475" y="3458845"/>
            <a:ext cx="25908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生命的永恒</a:t>
            </a:r>
            <a:endParaRPr lang="zh-CN" altLang="en-US" sz="320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生活的信心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90905" y="2310130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走进地坛</a:t>
            </a:r>
          </a:p>
        </p:txBody>
      </p:sp>
      <p:sp>
        <p:nvSpPr>
          <p:cNvPr id="4" name="矩形 3"/>
          <p:cNvSpPr/>
          <p:nvPr/>
        </p:nvSpPr>
        <p:spPr>
          <a:xfrm>
            <a:off x="4328795" y="2310130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亲近地坛</a:t>
            </a:r>
          </a:p>
        </p:txBody>
      </p:sp>
      <p:sp>
        <p:nvSpPr>
          <p:cNvPr id="5" name="矩形 4"/>
          <p:cNvSpPr/>
          <p:nvPr/>
        </p:nvSpPr>
        <p:spPr>
          <a:xfrm>
            <a:off x="7705090" y="2310130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感悟地坛</a:t>
            </a:r>
          </a:p>
        </p:txBody>
      </p:sp>
      <p:sp>
        <p:nvSpPr>
          <p:cNvPr id="6" name="右箭头 5"/>
          <p:cNvSpPr/>
          <p:nvPr/>
        </p:nvSpPr>
        <p:spPr>
          <a:xfrm>
            <a:off x="3446780" y="2420620"/>
            <a:ext cx="88201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6823075" y="2420620"/>
            <a:ext cx="88201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4805" y="4205605"/>
            <a:ext cx="40944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残废但并不颓废</a:t>
            </a:r>
          </a:p>
        </p:txBody>
      </p:sp>
      <p:sp>
        <p:nvSpPr>
          <p:cNvPr id="10" name="矩形 9"/>
          <p:cNvSpPr/>
          <p:nvPr/>
        </p:nvSpPr>
        <p:spPr>
          <a:xfrm>
            <a:off x="303530" y="4175125"/>
            <a:ext cx="40944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荒芜但并不衰败</a:t>
            </a:r>
          </a:p>
        </p:txBody>
      </p:sp>
      <p:sp>
        <p:nvSpPr>
          <p:cNvPr id="11" name="左右箭头 10"/>
          <p:cNvSpPr/>
          <p:nvPr/>
        </p:nvSpPr>
        <p:spPr>
          <a:xfrm>
            <a:off x="4449445" y="4346575"/>
            <a:ext cx="975360" cy="48577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可选过程 12"/>
          <p:cNvSpPr/>
          <p:nvPr/>
        </p:nvSpPr>
        <p:spPr>
          <a:xfrm>
            <a:off x="4218305" y="3563620"/>
            <a:ext cx="1508125" cy="611505"/>
          </a:xfrm>
          <a:prstGeom prst="flowChartAlternate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同病相怜</a:t>
            </a:r>
          </a:p>
        </p:txBody>
      </p:sp>
      <p:sp>
        <p:nvSpPr>
          <p:cNvPr id="14" name="流程图: 可选过程 13"/>
          <p:cNvSpPr/>
          <p:nvPr/>
        </p:nvSpPr>
        <p:spPr>
          <a:xfrm>
            <a:off x="4218305" y="4943475"/>
            <a:ext cx="1508125" cy="611505"/>
          </a:xfrm>
          <a:prstGeom prst="flowChartAlternate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精神家园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5" grpId="2"/>
      <p:bldP spid="6" grpId="3"/>
      <p:bldP spid="7" grpId="4"/>
      <p:bldP spid="9" grpId="5"/>
      <p:bldP spid="10" grpId="6"/>
      <p:bldP spid="11" grpId="7"/>
      <p:bldP spid="13" grpId="8"/>
      <p:bldP spid="14" grpId="9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57065" y="737235"/>
            <a:ext cx="24180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归纳小结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73175" y="1822450"/>
            <a:ext cx="5785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归纳自然与生命的契合点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3175" y="2581275"/>
            <a:ext cx="5166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>
                <a:solidFill>
                  <a:schemeClr val="tx1"/>
                </a:solidFill>
              </a:rPr>
              <a:t>1.</a:t>
            </a:r>
            <a:r>
              <a:rPr lang="zh-CN" altLang="en-US" sz="3200">
                <a:solidFill>
                  <a:schemeClr val="tx1"/>
                </a:solidFill>
              </a:rPr>
              <a:t>景物衬托作者的心境。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3175" y="3346450"/>
            <a:ext cx="7476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>
                <a:sym typeface="+mn-ea"/>
              </a:rPr>
              <a:t>2.</a:t>
            </a:r>
            <a:r>
              <a:rPr lang="zh-CN" altLang="en-US" sz="3200">
                <a:sym typeface="+mn-ea"/>
              </a:rPr>
              <a:t>为作者的思考提供特定的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情绪背景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，在那样一个安谧、沉寂、荒芜的背景上，最容易展开对生命的思考。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273175" y="5038090"/>
            <a:ext cx="69488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ym typeface="+mn-ea"/>
              </a:rPr>
              <a:t>3.</a:t>
            </a:r>
            <a:r>
              <a:rPr lang="zh-CN" altLang="en-US" sz="3200">
                <a:sym typeface="+mn-ea"/>
              </a:rPr>
              <a:t>景物描写的本身，实际也是对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生命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和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世界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的解读。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5826760" y="2581275"/>
            <a:ext cx="3919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（衬托人物心情）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16320" y="4331335"/>
            <a:ext cx="3919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（引发生命思考）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44695" y="5530850"/>
            <a:ext cx="3919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（本身即是感悟）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6" grpId="2"/>
      <p:bldP spid="7" grpId="3"/>
      <p:bldP spid="8" grpId="4"/>
      <p:bldP spid="9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490595" y="815975"/>
            <a:ext cx="4094480" cy="768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群文迁移（一）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8240" y="1842135"/>
            <a:ext cx="9527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找到《赤壁赋》中与</a:t>
            </a:r>
            <a:r>
              <a:rPr lang="zh-CN" altLang="en-US" sz="3600">
                <a:solidFill>
                  <a:srgbClr val="FF0000"/>
                </a:solidFill>
              </a:rPr>
              <a:t>江、月、风</a:t>
            </a:r>
            <a:r>
              <a:rPr lang="zh-CN" altLang="en-US" sz="3600">
                <a:solidFill>
                  <a:schemeClr val="tx1"/>
                </a:solidFill>
              </a:rPr>
              <a:t>相关的句子。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7930" y="2553970"/>
            <a:ext cx="9527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1.</a:t>
            </a:r>
            <a:r>
              <a:rPr lang="zh-CN" altLang="en-US" sz="2800">
                <a:solidFill>
                  <a:srgbClr val="FF0000"/>
                </a:solidFill>
              </a:rPr>
              <a:t>清风</a:t>
            </a:r>
            <a:r>
              <a:rPr lang="zh-CN" altLang="en-US" sz="2800">
                <a:solidFill>
                  <a:schemeClr val="tx1"/>
                </a:solidFill>
              </a:rPr>
              <a:t>徐来，</a:t>
            </a:r>
            <a:r>
              <a:rPr lang="zh-CN" altLang="en-US" sz="2800">
                <a:solidFill>
                  <a:srgbClr val="FF0000"/>
                </a:solidFill>
              </a:rPr>
              <a:t>水波</a:t>
            </a:r>
            <a:r>
              <a:rPr lang="zh-CN" altLang="en-US" sz="2800">
                <a:solidFill>
                  <a:schemeClr val="tx1"/>
                </a:solidFill>
              </a:rPr>
              <a:t>不兴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7930" y="3168015"/>
            <a:ext cx="9527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2.</a:t>
            </a:r>
            <a:r>
              <a:rPr lang="zh-CN" altLang="en-US" sz="2800">
                <a:solidFill>
                  <a:srgbClr val="FF0000"/>
                </a:solidFill>
              </a:rPr>
              <a:t>月</a:t>
            </a:r>
            <a:r>
              <a:rPr lang="zh-CN" altLang="en-US" sz="2800">
                <a:solidFill>
                  <a:schemeClr val="tx1"/>
                </a:solidFill>
              </a:rPr>
              <a:t>出于东山之上，徘徊于斗牛之间。白露横</a:t>
            </a:r>
            <a:r>
              <a:rPr lang="zh-CN" altLang="en-US" sz="2800">
                <a:solidFill>
                  <a:srgbClr val="FF0000"/>
                </a:solidFill>
              </a:rPr>
              <a:t>江</a:t>
            </a:r>
            <a:r>
              <a:rPr lang="zh-CN" altLang="en-US" sz="2800">
                <a:solidFill>
                  <a:schemeClr val="tx1"/>
                </a:solidFill>
              </a:rPr>
              <a:t>，</a:t>
            </a:r>
            <a:r>
              <a:rPr lang="zh-CN" altLang="en-US" sz="2800">
                <a:solidFill>
                  <a:srgbClr val="FF0000"/>
                </a:solidFill>
              </a:rPr>
              <a:t>水光</a:t>
            </a:r>
            <a:r>
              <a:rPr lang="zh-CN" altLang="en-US" sz="2800">
                <a:solidFill>
                  <a:schemeClr val="tx1"/>
                </a:solidFill>
              </a:rPr>
              <a:t>接天</a:t>
            </a:r>
            <a:r>
              <a:rPr lang="zh-CN" altLang="en-US" sz="240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17930" y="3775075"/>
            <a:ext cx="95275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tx1"/>
                </a:solidFill>
              </a:rPr>
              <a:t>3.</a:t>
            </a:r>
            <a:r>
              <a:rPr lang="zh-CN" altLang="en-US" sz="2800">
                <a:solidFill>
                  <a:schemeClr val="tx1"/>
                </a:solidFill>
              </a:rPr>
              <a:t>哀吾生之须臾，羡</a:t>
            </a:r>
            <a:r>
              <a:rPr lang="zh-CN" altLang="en-US" sz="2800">
                <a:solidFill>
                  <a:srgbClr val="FF0000"/>
                </a:solidFill>
              </a:rPr>
              <a:t>长江</a:t>
            </a:r>
            <a:r>
              <a:rPr lang="zh-CN" altLang="en-US" sz="2800">
                <a:solidFill>
                  <a:schemeClr val="tx1"/>
                </a:solidFill>
              </a:rPr>
              <a:t>之无穷。挟飞仙以遨游，抱</a:t>
            </a:r>
            <a:r>
              <a:rPr lang="zh-CN" altLang="en-US" sz="2800">
                <a:solidFill>
                  <a:srgbClr val="FF0000"/>
                </a:solidFill>
              </a:rPr>
              <a:t>明月</a:t>
            </a:r>
            <a:r>
              <a:rPr lang="zh-CN" altLang="en-US" sz="2800">
                <a:solidFill>
                  <a:schemeClr val="tx1"/>
                </a:solidFill>
              </a:rPr>
              <a:t>而长终。知不可乎骤得，托遗响于</a:t>
            </a:r>
            <a:r>
              <a:rPr lang="zh-CN" altLang="en-US" sz="2800">
                <a:solidFill>
                  <a:srgbClr val="FF0000"/>
                </a:solidFill>
              </a:rPr>
              <a:t>悲风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17930" y="4728210"/>
            <a:ext cx="9527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4.</a:t>
            </a:r>
            <a:r>
              <a:rPr lang="zh-CN" altLang="en-US" sz="2800">
                <a:solidFill>
                  <a:schemeClr val="tx1"/>
                </a:solidFill>
              </a:rPr>
              <a:t>逝者如</a:t>
            </a:r>
            <a:r>
              <a:rPr lang="zh-CN" altLang="en-US" sz="2800">
                <a:solidFill>
                  <a:srgbClr val="FF0000"/>
                </a:solidFill>
              </a:rPr>
              <a:t>斯</a:t>
            </a:r>
            <a:r>
              <a:rPr lang="zh-CN" altLang="en-US" sz="2800">
                <a:solidFill>
                  <a:schemeClr val="tx1"/>
                </a:solidFill>
              </a:rPr>
              <a:t>，而未尝往也；盈虚者如</a:t>
            </a:r>
            <a:r>
              <a:rPr lang="zh-CN" altLang="en-US" sz="2800">
                <a:solidFill>
                  <a:srgbClr val="FF0000"/>
                </a:solidFill>
              </a:rPr>
              <a:t>彼</a:t>
            </a:r>
            <a:r>
              <a:rPr lang="zh-CN" altLang="en-US" sz="2800">
                <a:solidFill>
                  <a:schemeClr val="tx1"/>
                </a:solidFill>
              </a:rPr>
              <a:t>，而卒莫消长也。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7930" y="5367020"/>
            <a:ext cx="95275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5.</a:t>
            </a:r>
            <a:r>
              <a:rPr lang="zh-CN" altLang="en-US" sz="2800">
                <a:solidFill>
                  <a:schemeClr val="tx1"/>
                </a:solidFill>
              </a:rPr>
              <a:t>惟江上之</a:t>
            </a:r>
            <a:r>
              <a:rPr lang="zh-CN" altLang="en-US" sz="2800">
                <a:solidFill>
                  <a:srgbClr val="FF0000"/>
                </a:solidFill>
              </a:rPr>
              <a:t>清风</a:t>
            </a:r>
            <a:r>
              <a:rPr lang="zh-CN" altLang="en-US" sz="2800">
                <a:solidFill>
                  <a:schemeClr val="tx1"/>
                </a:solidFill>
              </a:rPr>
              <a:t>，与山间之</a:t>
            </a:r>
            <a:r>
              <a:rPr lang="zh-CN" altLang="en-US" sz="2800">
                <a:solidFill>
                  <a:srgbClr val="FF0000"/>
                </a:solidFill>
              </a:rPr>
              <a:t>明月</a:t>
            </a:r>
            <a:r>
              <a:rPr lang="zh-CN" altLang="en-US" sz="2800">
                <a:solidFill>
                  <a:schemeClr val="tx1"/>
                </a:solidFill>
              </a:rPr>
              <a:t>，耳得知而为声，目遇之而成色，取之无禁，用之不竭，是造物者之无尽藏也</a:t>
            </a:r>
            <a:r>
              <a:rPr lang="en-US" altLang="zh-CN" sz="2800">
                <a:solidFill>
                  <a:schemeClr val="tx1"/>
                </a:solidFill>
              </a:rPr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5620" y="2716530"/>
            <a:ext cx="551815" cy="775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/>
              <a:t>描写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5620" y="3855085"/>
            <a:ext cx="551815" cy="7931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/>
              <a:t>抒情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5620" y="5017135"/>
            <a:ext cx="551815" cy="8324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/>
              <a:t>议论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6" grpId="2"/>
      <p:bldP spid="7" grpId="3"/>
      <p:bldP spid="8" grpId="4"/>
      <p:bldP spid="9" grpId="5"/>
      <p:bldP spid="10" grpId="6"/>
      <p:bldP spid="11" grpId="7"/>
    </p:bldLst>
  </p:timing>
</p:sld>
</file>

<file path=ppt/tags/tag1.xml><?xml version="1.0" encoding="utf-8"?>
<p:tagLst xmlns:p="http://schemas.openxmlformats.org/presentationml/2006/main">
  <p:tag name="KSO_WM_UNIT_TABLE_BEAUTIFY" val="smartTable{f5d2b640-e7cc-4e3a-b054-18b1d6ff5684}"/>
</p:tagLst>
</file>

<file path=ppt/tags/tag2.xml><?xml version="1.0" encoding="utf-8"?>
<p:tagLst xmlns:p="http://schemas.openxmlformats.org/presentationml/2006/main">
  <p:tag name="KSO_WM_UNIT_TABLE_BEAUTIFY" val="smartTable{09ddaa21-45aa-4069-b44c-6a1967dd09ae}"/>
</p:tagLst>
</file>

<file path=ppt/tags/tag3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91</Paragraphs>
  <Slides>18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19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2020-11-19T17:01:49.426</cp:lastPrinted>
  <dcterms:created xsi:type="dcterms:W3CDTF">2020-11-19T17:01:49Z</dcterms:created>
  <dcterms:modified xsi:type="dcterms:W3CDTF">2020-11-19T09:01:50Z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