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mv" ContentType="video/x-ms-wmv"/>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310" r:id="rId3"/>
    <p:sldId id="299" r:id="rId4"/>
    <p:sldId id="345" r:id="rId5"/>
    <p:sldId id="315" r:id="rId6"/>
    <p:sldId id="342" r:id="rId7"/>
    <p:sldId id="343" r:id="rId8"/>
    <p:sldId id="358" r:id="rId9"/>
    <p:sldId id="359" r:id="rId10"/>
    <p:sldId id="360" r:id="rId11"/>
    <p:sldId id="361" r:id="rId12"/>
    <p:sldId id="362" r:id="rId13"/>
    <p:sldId id="363" r:id="rId14"/>
    <p:sldId id="356" r:id="rId15"/>
    <p:sldId id="340" r:id="rId16"/>
    <p:sldId id="344" r:id="rId17"/>
    <p:sldId id="364" r:id="rId18"/>
    <p:sldId id="366" r:id="rId19"/>
    <p:sldId id="369" r:id="rId20"/>
    <p:sldId id="367" r:id="rId21"/>
    <p:sldId id="365" r:id="rId22"/>
    <p:sldId id="368" r:id="rId23"/>
    <p:sldId id="320" r:id="rId24"/>
    <p:sldId id="304" r:id="rId25"/>
    <p:sldId id="305" r:id="rId26"/>
    <p:sldId id="306" r:id="rId27"/>
    <p:sldId id="307" r:id="rId28"/>
    <p:sldId id="308" r:id="rId29"/>
    <p:sldId id="349" r:id="rId30"/>
    <p:sldId id="352" r:id="rId31"/>
    <p:sldId id="353" r:id="rId32"/>
    <p:sldId id="354" r:id="rId33"/>
    <p:sldId id="355" r:id="rId34"/>
    <p:sldId id="350" r:id="rId35"/>
    <p:sldId id="351" r:id="rId36"/>
    <p:sldId id="370"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51" autoAdjust="0"/>
    <p:restoredTop sz="84860" autoAdjust="0"/>
  </p:normalViewPr>
  <p:slideViewPr>
    <p:cSldViewPr snapToGrid="0">
      <p:cViewPr>
        <p:scale>
          <a:sx n="80" d="100"/>
          <a:sy n="80" d="100"/>
        </p:scale>
        <p:origin x="-677" y="-163"/>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tags" Target="tags/tag274.xml" /><Relationship Id="rId39" Type="http://schemas.openxmlformats.org/officeDocument/2006/relationships/presProps" Target="presProps.xml" /><Relationship Id="rId4" Type="http://schemas.openxmlformats.org/officeDocument/2006/relationships/slide" Target="slides/slide2.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9.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7566C71B-9B45-443E-9007-EBC6267520DB}" type="datetimeFigureOut">
              <a:rPr lang="zh-CN" altLang="en-US" smtClean="0"/>
              <a:t>2022/5/17</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9FE47E9D-1609-47B6-80B1-56BF5300E934}" type="slidenum">
              <a:rPr lang="zh-CN" altLang="en-US" smtClean="0"/>
              <a:t>‹#›</a:t>
            </a:fld>
            <a:endParaRPr lang="zh-CN" altLang="en-US"/>
          </a:p>
        </p:txBody>
      </p:sp>
    </p:spTree>
    <p:extLst>
      <p:ext uri="{BB962C8B-B14F-4D97-AF65-F5344CB8AC3E}">
        <p14:creationId xmlns:p14="http://schemas.microsoft.com/office/powerpoint/2010/main" val="1789529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863385" y="685481"/>
            <a:ext cx="3131231" cy="3429534"/>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FA36A526-BCDB-415E-9971-9E6121223D2F}" type="slidenum">
              <a:rPr lang="zh-CN" altLang="en-US" smtClean="0">
                <a:solidFill>
                  <a:prstClr val="black"/>
                </a:solidFill>
              </a:rPr>
              <a:t>35</a:t>
            </a:fld>
            <a:endParaRPr lang="zh-CN" altLang="en-US">
              <a:solidFill>
                <a:prstClr val="black"/>
              </a:solidFill>
            </a:endParaRPr>
          </a:p>
        </p:txBody>
      </p:sp>
    </p:spTree>
    <p:extLst>
      <p:ext uri="{BB962C8B-B14F-4D97-AF65-F5344CB8AC3E}">
        <p14:creationId xmlns:p14="http://schemas.microsoft.com/office/powerpoint/2010/main" val="38412649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image" Target="../media/image1.png" /><Relationship Id="rId3" Type="http://schemas.openxmlformats.org/officeDocument/2006/relationships/tags" Target="../tags/tag71.xml" /><Relationship Id="rId4" Type="http://schemas.openxmlformats.org/officeDocument/2006/relationships/video" Target="../media/media1.wmv" /><Relationship Id="rId5" Type="http://schemas.microsoft.com/office/2007/relationships/media" Target="../media/media1.wmv"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id="{0BC6D07E-5EDA-4802-B19D-D3D8445E7519}"/>
              </a:ext>
            </a:extLst>
          </p:cNvPr>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25D47591-4EFA-429B-BAF1-41A862468F19}"/>
              </a:ext>
            </a:extLst>
          </p:cNvPr>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B2DB88A-0D0F-4AA2-92AE-88528479CF08}"/>
              </a:ext>
            </a:extLst>
          </p:cNvPr>
          <p:cNvSpPr>
            <a:spLocks noGrp="1"/>
          </p:cNvSpPr>
          <p:nvPr>
            <p:ph type="dt" sz="half" idx="10"/>
            <p:custDataLst>
              <p:tags r:id="rId4"/>
            </p:custDataLst>
          </p:nvPr>
        </p:nvSpPr>
        <p:spPr/>
        <p:txBody>
          <a:bodyPr/>
          <a:lstStyle/>
          <a:p>
            <a:fld id="{C40C6405-0D25-49D1-BB82-429C860BBC8B}" type="datetimeFigureOut">
              <a:rPr lang="zh-CN" altLang="en-US" smtClean="0"/>
              <a:t>2022/5/17</a:t>
            </a:fld>
            <a:endParaRPr lang="zh-CN" altLang="en-US"/>
          </a:p>
        </p:txBody>
      </p:sp>
      <p:sp>
        <p:nvSpPr>
          <p:cNvPr id="5" name="页脚占位符 4">
            <a:extLst>
              <a:ext uri="{FF2B5EF4-FFF2-40B4-BE49-F238E27FC236}">
                <a16:creationId xmlns="" xmlns:a16="http://schemas.microsoft.com/office/drawing/2014/main" id="{5EB12F34-1FA4-4E03-BEAA-B5BFB592E7F4}"/>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 xmlns:a16="http://schemas.microsoft.com/office/drawing/2014/main" id="{0BC36EA1-9072-4AFB-9DEA-9C74AEBF807C}"/>
              </a:ext>
            </a:extLst>
          </p:cNvPr>
          <p:cNvSpPr>
            <a:spLocks noGrp="1"/>
          </p:cNvSpPr>
          <p:nvPr>
            <p:ph type="sldNum" sz="quarter" idx="12"/>
            <p:custDataLst>
              <p:tags r:id="rId6"/>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685484404"/>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id="{18AC1C57-6A15-41F6-8723-7F37349F48F3}"/>
              </a:ext>
            </a:extLst>
          </p:cNvPr>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4A1E421A-36A3-4356-B08B-F1EE336249BF}"/>
              </a:ext>
            </a:extLst>
          </p:cNvPr>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28189098-D93E-489E-94A6-74855ACB6536}"/>
              </a:ext>
            </a:extLst>
          </p:cNvPr>
          <p:cNvSpPr>
            <a:spLocks noGrp="1"/>
          </p:cNvSpPr>
          <p:nvPr>
            <p:ph type="dt" sz="half" idx="10"/>
            <p:custDataLst>
              <p:tags r:id="rId4"/>
            </p:custDataLst>
          </p:nvPr>
        </p:nvSpPr>
        <p:spPr/>
        <p:txBody>
          <a:bodyPr/>
          <a:lstStyle/>
          <a:p>
            <a:fld id="{C40C6405-0D25-49D1-BB82-429C860BBC8B}" type="datetimeFigureOut">
              <a:rPr lang="zh-CN" altLang="en-US" smtClean="0"/>
              <a:t>2022/5/17</a:t>
            </a:fld>
            <a:endParaRPr lang="zh-CN" altLang="en-US"/>
          </a:p>
        </p:txBody>
      </p:sp>
      <p:sp>
        <p:nvSpPr>
          <p:cNvPr id="5" name="页脚占位符 4">
            <a:extLst>
              <a:ext uri="{FF2B5EF4-FFF2-40B4-BE49-F238E27FC236}">
                <a16:creationId xmlns="" xmlns:a16="http://schemas.microsoft.com/office/drawing/2014/main" id="{A16316BE-AE94-4990-9E28-9D081818E044}"/>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 xmlns:a16="http://schemas.microsoft.com/office/drawing/2014/main" id="{173E8896-67C6-4C1C-A123-2E25BE1F8A62}"/>
              </a:ext>
            </a:extLst>
          </p:cNvPr>
          <p:cNvSpPr>
            <a:spLocks noGrp="1"/>
          </p:cNvSpPr>
          <p:nvPr>
            <p:ph type="sldNum" sz="quarter" idx="12"/>
            <p:custDataLst>
              <p:tags r:id="rId6"/>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192376034"/>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a:extLst>
              <a:ext uri="{FF2B5EF4-FFF2-40B4-BE49-F238E27FC236}">
                <a16:creationId xmlns="" xmlns:a16="http://schemas.microsoft.com/office/drawing/2014/main" id="{4FBE9EF1-E018-4C61-BA11-835A535B3F50}"/>
              </a:ext>
            </a:extLst>
          </p:cNvPr>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72A99B3E-2232-4918-8652-76CE38FC987F}"/>
              </a:ext>
            </a:extLst>
          </p:cNvPr>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BDCDD917-EB6A-4A45-95B4-610B7AF602E2}"/>
              </a:ext>
            </a:extLst>
          </p:cNvPr>
          <p:cNvSpPr>
            <a:spLocks noGrp="1"/>
          </p:cNvSpPr>
          <p:nvPr>
            <p:ph type="dt" sz="half" idx="10"/>
            <p:custDataLst>
              <p:tags r:id="rId4"/>
            </p:custDataLst>
          </p:nvPr>
        </p:nvSpPr>
        <p:spPr/>
        <p:txBody>
          <a:bodyPr/>
          <a:lstStyle/>
          <a:p>
            <a:fld id="{C40C6405-0D25-49D1-BB82-429C860BBC8B}" type="datetimeFigureOut">
              <a:rPr lang="zh-CN" altLang="en-US" smtClean="0"/>
              <a:t>2022/5/17</a:t>
            </a:fld>
            <a:endParaRPr lang="zh-CN" altLang="en-US"/>
          </a:p>
        </p:txBody>
      </p:sp>
      <p:sp>
        <p:nvSpPr>
          <p:cNvPr id="5" name="页脚占位符 4">
            <a:extLst>
              <a:ext uri="{FF2B5EF4-FFF2-40B4-BE49-F238E27FC236}">
                <a16:creationId xmlns="" xmlns:a16="http://schemas.microsoft.com/office/drawing/2014/main" id="{DBE1018A-56A4-4C61-A7D9-9B2A6F1221C3}"/>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 xmlns:a16="http://schemas.microsoft.com/office/drawing/2014/main" id="{68924F7E-DA1C-4B11-B903-9536A99D2510}"/>
              </a:ext>
            </a:extLst>
          </p:cNvPr>
          <p:cNvSpPr>
            <a:spLocks noGrp="1"/>
          </p:cNvSpPr>
          <p:nvPr>
            <p:ph type="sldNum" sz="quarter" idx="12"/>
            <p:custDataLst>
              <p:tags r:id="rId6"/>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2854312639"/>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节标题">
    <p:spTree>
      <p:nvGrpSpPr>
        <p:cNvPr id="1" name=""/>
        <p:cNvGrpSpPr/>
        <p:nvPr>
          <p:custDataLst>
            <p:tags r:id="rId1"/>
          </p:custDataLst>
        </p:nvPr>
      </p:nvGrpSpPr>
      <p:grpSpPr>
        <a:xfrm>
          <a:off x="0" y="0"/>
          <a:ext cx="0" cy="0"/>
        </a:xfrm>
      </p:grpSpPr>
      <p:pic>
        <p:nvPicPr>
          <p:cNvPr id="2" name="封面.avi">
            <a:hlinkClick action="ppaction://media"/>
          </p:cNvPr>
          <p:cNvPicPr>
            <a:picLocks noChangeAspect="1"/>
          </p:cNvPicPr>
          <p:nvPr userDrawn="1">
            <a:videoFile r:link="rId4"/>
            <p:custDataLst>
              <p:tags r:id="rId3"/>
            </p:custDataLst>
            <p:extLst>
              <p:ext uri="{DAA4B4D4-6D71-4841-9C94-3DE7FCFB9230}">
                <p14:media xmlns:p14="http://schemas.microsoft.com/office/powerpoint/2010/main" r:embed="rId5">
                  <p14:trim st="2970.4654" end="1687.224"/>
                </p14:media>
              </p:ext>
            </p:extLst>
          </p:nvPr>
        </p:nvPicPr>
        <p:blipFill>
          <a:blip r:embed="rId2">
            <a:duotone>
              <a:schemeClr val="bg2">
                <a:shade val="45000"/>
                <a:satMod val="135000"/>
              </a:schemeClr>
              <a:prstClr val="white"/>
            </a:duotone>
          </a:blip>
          <a:stretch>
            <a:fillRect/>
          </a:stretch>
        </p:blipFill>
        <p:spPr>
          <a:xfrm>
            <a:off x="2" y="0"/>
            <a:ext cx="12192000" cy="6858000"/>
          </a:xfrm>
          <a:prstGeom prst="rect">
            <a:avLst/>
          </a:prstGeom>
        </p:spPr>
      </p:pic>
    </p:spTree>
    <p:extLst>
      <p:ext uri="{BB962C8B-B14F-4D97-AF65-F5344CB8AC3E}">
        <p14:creationId xmlns:p14="http://schemas.microsoft.com/office/powerpoint/2010/main" val="4697589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529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id="{B3A7F396-6F38-4A6D-A882-F7DE612965EF}"/>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5C6ACF5-C6C6-43DE-AC44-CA7D8F142D6F}"/>
              </a:ext>
            </a:extLst>
          </p:cNvPr>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F10B5ACD-F9CC-4A52-A48B-185C52958EA3}"/>
              </a:ext>
            </a:extLst>
          </p:cNvPr>
          <p:cNvSpPr>
            <a:spLocks noGrp="1"/>
          </p:cNvSpPr>
          <p:nvPr>
            <p:ph type="dt" sz="half" idx="10"/>
            <p:custDataLst>
              <p:tags r:id="rId4"/>
            </p:custDataLst>
          </p:nvPr>
        </p:nvSpPr>
        <p:spPr/>
        <p:txBody>
          <a:bodyPr/>
          <a:lstStyle/>
          <a:p>
            <a:fld id="{C40C6405-0D25-49D1-BB82-429C860BBC8B}" type="datetimeFigureOut">
              <a:rPr lang="zh-CN" altLang="en-US" smtClean="0"/>
              <a:t>2022/5/17</a:t>
            </a:fld>
            <a:endParaRPr lang="zh-CN" altLang="en-US"/>
          </a:p>
        </p:txBody>
      </p:sp>
      <p:sp>
        <p:nvSpPr>
          <p:cNvPr id="5" name="页脚占位符 4">
            <a:extLst>
              <a:ext uri="{FF2B5EF4-FFF2-40B4-BE49-F238E27FC236}">
                <a16:creationId xmlns="" xmlns:a16="http://schemas.microsoft.com/office/drawing/2014/main" id="{68204DC5-90FC-4711-8701-3E81EAB24259}"/>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 xmlns:a16="http://schemas.microsoft.com/office/drawing/2014/main" id="{F3B7ECA8-75D7-4F07-820D-91BDD51FA2A7}"/>
              </a:ext>
            </a:extLst>
          </p:cNvPr>
          <p:cNvSpPr>
            <a:spLocks noGrp="1"/>
          </p:cNvSpPr>
          <p:nvPr>
            <p:ph type="sldNum" sz="quarter" idx="12"/>
            <p:custDataLst>
              <p:tags r:id="rId6"/>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2503937497"/>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id="{79699FF5-B29A-4F80-AB8B-09D540935DC8}"/>
              </a:ext>
            </a:extLst>
          </p:cNvPr>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6B4C5CB-9C71-467A-9370-8D9D8EA1E382}"/>
              </a:ext>
            </a:extLst>
          </p:cNvPr>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87AC301A-DA3E-4EE5-AFCD-3A102E954DF9}"/>
              </a:ext>
            </a:extLst>
          </p:cNvPr>
          <p:cNvSpPr>
            <a:spLocks noGrp="1"/>
          </p:cNvSpPr>
          <p:nvPr>
            <p:ph type="dt" sz="half" idx="10"/>
            <p:custDataLst>
              <p:tags r:id="rId4"/>
            </p:custDataLst>
          </p:nvPr>
        </p:nvSpPr>
        <p:spPr/>
        <p:txBody>
          <a:bodyPr/>
          <a:lstStyle/>
          <a:p>
            <a:fld id="{C40C6405-0D25-49D1-BB82-429C860BBC8B}" type="datetimeFigureOut">
              <a:rPr lang="zh-CN" altLang="en-US" smtClean="0"/>
              <a:t>2022/5/17</a:t>
            </a:fld>
            <a:endParaRPr lang="zh-CN" altLang="en-US"/>
          </a:p>
        </p:txBody>
      </p:sp>
      <p:sp>
        <p:nvSpPr>
          <p:cNvPr id="5" name="页脚占位符 4">
            <a:extLst>
              <a:ext uri="{FF2B5EF4-FFF2-40B4-BE49-F238E27FC236}">
                <a16:creationId xmlns="" xmlns:a16="http://schemas.microsoft.com/office/drawing/2014/main" id="{AAC610FE-3C3B-4AF0-A2D7-F976C2179D0D}"/>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 xmlns:a16="http://schemas.microsoft.com/office/drawing/2014/main" id="{161F0E1E-72E1-4B94-92AD-71F4FD918BE5}"/>
              </a:ext>
            </a:extLst>
          </p:cNvPr>
          <p:cNvSpPr>
            <a:spLocks noGrp="1"/>
          </p:cNvSpPr>
          <p:nvPr>
            <p:ph type="sldNum" sz="quarter" idx="12"/>
            <p:custDataLst>
              <p:tags r:id="rId6"/>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2244866812"/>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id="{9B17708B-ABCB-4EE8-B9D7-27C33666DA6B}"/>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5A5F0C7-53D9-4110-AB2C-5D22F16BFFCD}"/>
              </a:ext>
            </a:extLst>
          </p:cNvPr>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092C4FA8-19A7-4A64-88C2-6DF551D9D252}"/>
              </a:ext>
            </a:extLst>
          </p:cNvPr>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C136246C-C154-4375-A119-FA2349C1636A}"/>
              </a:ext>
            </a:extLst>
          </p:cNvPr>
          <p:cNvSpPr>
            <a:spLocks noGrp="1"/>
          </p:cNvSpPr>
          <p:nvPr>
            <p:ph type="dt" sz="half" idx="10"/>
            <p:custDataLst>
              <p:tags r:id="rId5"/>
            </p:custDataLst>
          </p:nvPr>
        </p:nvSpPr>
        <p:spPr/>
        <p:txBody>
          <a:bodyPr/>
          <a:lstStyle/>
          <a:p>
            <a:fld id="{C40C6405-0D25-49D1-BB82-429C860BBC8B}" type="datetimeFigureOut">
              <a:rPr lang="zh-CN" altLang="en-US" smtClean="0"/>
              <a:t>2022/5/17</a:t>
            </a:fld>
            <a:endParaRPr lang="zh-CN" altLang="en-US"/>
          </a:p>
        </p:txBody>
      </p:sp>
      <p:sp>
        <p:nvSpPr>
          <p:cNvPr id="6" name="页脚占位符 5">
            <a:extLst>
              <a:ext uri="{FF2B5EF4-FFF2-40B4-BE49-F238E27FC236}">
                <a16:creationId xmlns="" xmlns:a16="http://schemas.microsoft.com/office/drawing/2014/main" id="{274204F3-F90E-4659-9BC7-B63211BE90A2}"/>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 xmlns:a16="http://schemas.microsoft.com/office/drawing/2014/main" id="{C6242FC0-85E5-4BE3-9DB5-1297AAAD749B}"/>
              </a:ext>
            </a:extLst>
          </p:cNvPr>
          <p:cNvSpPr>
            <a:spLocks noGrp="1"/>
          </p:cNvSpPr>
          <p:nvPr>
            <p:ph type="sldNum" sz="quarter" idx="12"/>
            <p:custDataLst>
              <p:tags r:id="rId7"/>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2293603666"/>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id="{8D7636FA-9092-425D-BCA4-2F2093950D5C}"/>
              </a:ext>
            </a:extLst>
          </p:cNvPr>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A6E6B23E-2B9D-4C8F-8304-727F866BC7D9}"/>
              </a:ext>
            </a:extLst>
          </p:cNvPr>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1AE7ED02-8A27-404C-B30E-C081D8919CAE}"/>
              </a:ext>
            </a:extLst>
          </p:cNvPr>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2A3E4B9C-1D2B-4C8F-9DFB-B5CA79575907}"/>
              </a:ext>
            </a:extLst>
          </p:cNvPr>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3BE4E597-155A-4CDD-833E-167C18CDFB7A}"/>
              </a:ext>
            </a:extLst>
          </p:cNvPr>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7A028149-D814-4E61-BE73-6B7A43277F8A}"/>
              </a:ext>
            </a:extLst>
          </p:cNvPr>
          <p:cNvSpPr>
            <a:spLocks noGrp="1"/>
          </p:cNvSpPr>
          <p:nvPr>
            <p:ph type="dt" sz="half" idx="10"/>
            <p:custDataLst>
              <p:tags r:id="rId7"/>
            </p:custDataLst>
          </p:nvPr>
        </p:nvSpPr>
        <p:spPr/>
        <p:txBody>
          <a:bodyPr/>
          <a:lstStyle/>
          <a:p>
            <a:fld id="{C40C6405-0D25-49D1-BB82-429C860BBC8B}" type="datetimeFigureOut">
              <a:rPr lang="zh-CN" altLang="en-US" smtClean="0"/>
              <a:t>2022/5/17</a:t>
            </a:fld>
            <a:endParaRPr lang="zh-CN" altLang="en-US"/>
          </a:p>
        </p:txBody>
      </p:sp>
      <p:sp>
        <p:nvSpPr>
          <p:cNvPr id="8" name="页脚占位符 7">
            <a:extLst>
              <a:ext uri="{FF2B5EF4-FFF2-40B4-BE49-F238E27FC236}">
                <a16:creationId xmlns="" xmlns:a16="http://schemas.microsoft.com/office/drawing/2014/main" id="{C934121D-B351-4619-AF4F-528F7657BF28}"/>
              </a:ext>
            </a:extLst>
          </p:cNvPr>
          <p:cNvSpPr>
            <a:spLocks noGrp="1"/>
          </p:cNvSpPr>
          <p:nvPr>
            <p:ph type="ftr" sz="quarter" idx="11"/>
            <p:custDataLst>
              <p:tags r:id="rId8"/>
            </p:custDataLst>
          </p:nvPr>
        </p:nvSpPr>
        <p:spPr/>
        <p:txBody>
          <a:bodyPr/>
          <a:lstStyle/>
          <a:p>
            <a:endParaRPr lang="zh-CN" altLang="en-US"/>
          </a:p>
        </p:txBody>
      </p:sp>
      <p:sp>
        <p:nvSpPr>
          <p:cNvPr id="9" name="灯片编号占位符 8">
            <a:extLst>
              <a:ext uri="{FF2B5EF4-FFF2-40B4-BE49-F238E27FC236}">
                <a16:creationId xmlns="" xmlns:a16="http://schemas.microsoft.com/office/drawing/2014/main" id="{49F950DD-7C88-4C73-B26F-F4FA71838573}"/>
              </a:ext>
            </a:extLst>
          </p:cNvPr>
          <p:cNvSpPr>
            <a:spLocks noGrp="1"/>
          </p:cNvSpPr>
          <p:nvPr>
            <p:ph type="sldNum" sz="quarter" idx="12"/>
            <p:custDataLst>
              <p:tags r:id="rId9"/>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3781066988"/>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id="{00EDB662-1BCD-4B77-A50D-728660DEFCE2}"/>
              </a:ext>
            </a:extLst>
          </p:cNvPr>
          <p:cNvSpPr>
            <a:spLocks noGrp="1"/>
          </p:cNvSpPr>
          <p:nvPr>
            <p:ph type="title"/>
            <p:custDataLst>
              <p:tags r:id="rId2"/>
            </p:custDataLst>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1C45D293-E21D-40E3-90F8-AC9BD1813639}"/>
              </a:ext>
            </a:extLst>
          </p:cNvPr>
          <p:cNvSpPr>
            <a:spLocks noGrp="1"/>
          </p:cNvSpPr>
          <p:nvPr>
            <p:ph type="dt" sz="half" idx="10"/>
            <p:custDataLst>
              <p:tags r:id="rId3"/>
            </p:custDataLst>
          </p:nvPr>
        </p:nvSpPr>
        <p:spPr/>
        <p:txBody>
          <a:bodyPr/>
          <a:lstStyle/>
          <a:p>
            <a:fld id="{C40C6405-0D25-49D1-BB82-429C860BBC8B}" type="datetimeFigureOut">
              <a:rPr lang="zh-CN" altLang="en-US" smtClean="0"/>
              <a:t>2022/5/17</a:t>
            </a:fld>
            <a:endParaRPr lang="zh-CN" altLang="en-US"/>
          </a:p>
        </p:txBody>
      </p:sp>
      <p:sp>
        <p:nvSpPr>
          <p:cNvPr id="4" name="页脚占位符 3">
            <a:extLst>
              <a:ext uri="{FF2B5EF4-FFF2-40B4-BE49-F238E27FC236}">
                <a16:creationId xmlns="" xmlns:a16="http://schemas.microsoft.com/office/drawing/2014/main" id="{3B593B6B-31F8-46AB-A069-FC4E58995327}"/>
              </a:ext>
            </a:extLst>
          </p:cNvPr>
          <p:cNvSpPr>
            <a:spLocks noGrp="1"/>
          </p:cNvSpPr>
          <p:nvPr>
            <p:ph type="ftr" sz="quarter" idx="11"/>
            <p:custDataLst>
              <p:tags r:id="rId4"/>
            </p:custDataLst>
          </p:nvPr>
        </p:nvSpPr>
        <p:spPr/>
        <p:txBody>
          <a:bodyPr/>
          <a:lstStyle/>
          <a:p>
            <a:endParaRPr lang="zh-CN" altLang="en-US"/>
          </a:p>
        </p:txBody>
      </p:sp>
      <p:sp>
        <p:nvSpPr>
          <p:cNvPr id="5" name="灯片编号占位符 4">
            <a:extLst>
              <a:ext uri="{FF2B5EF4-FFF2-40B4-BE49-F238E27FC236}">
                <a16:creationId xmlns="" xmlns:a16="http://schemas.microsoft.com/office/drawing/2014/main" id="{EDE0998B-82EC-4484-B176-DB3184A5A990}"/>
              </a:ext>
            </a:extLst>
          </p:cNvPr>
          <p:cNvSpPr>
            <a:spLocks noGrp="1"/>
          </p:cNvSpPr>
          <p:nvPr>
            <p:ph type="sldNum" sz="quarter" idx="12"/>
            <p:custDataLst>
              <p:tags r:id="rId5"/>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1020700551"/>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a:extLst>
              <a:ext uri="{FF2B5EF4-FFF2-40B4-BE49-F238E27FC236}">
                <a16:creationId xmlns="" xmlns:a16="http://schemas.microsoft.com/office/drawing/2014/main" id="{2153978B-5DFF-43A7-B051-BA44A280D52A}"/>
              </a:ext>
            </a:extLst>
          </p:cNvPr>
          <p:cNvSpPr>
            <a:spLocks noGrp="1"/>
          </p:cNvSpPr>
          <p:nvPr>
            <p:ph type="dt" sz="half" idx="10"/>
            <p:custDataLst>
              <p:tags r:id="rId2"/>
            </p:custDataLst>
          </p:nvPr>
        </p:nvSpPr>
        <p:spPr/>
        <p:txBody>
          <a:bodyPr/>
          <a:lstStyle/>
          <a:p>
            <a:fld id="{C40C6405-0D25-49D1-BB82-429C860BBC8B}" type="datetimeFigureOut">
              <a:rPr lang="zh-CN" altLang="en-US" smtClean="0"/>
              <a:t>2022/5/17</a:t>
            </a:fld>
            <a:endParaRPr lang="zh-CN" altLang="en-US"/>
          </a:p>
        </p:txBody>
      </p:sp>
      <p:sp>
        <p:nvSpPr>
          <p:cNvPr id="3" name="页脚占位符 2">
            <a:extLst>
              <a:ext uri="{FF2B5EF4-FFF2-40B4-BE49-F238E27FC236}">
                <a16:creationId xmlns="" xmlns:a16="http://schemas.microsoft.com/office/drawing/2014/main" id="{01CD2534-36D0-462F-A784-E01D58070F1B}"/>
              </a:ext>
            </a:extLst>
          </p:cNvPr>
          <p:cNvSpPr>
            <a:spLocks noGrp="1"/>
          </p:cNvSpPr>
          <p:nvPr>
            <p:ph type="ftr" sz="quarter" idx="11"/>
            <p:custDataLst>
              <p:tags r:id="rId3"/>
            </p:custDataLst>
          </p:nvPr>
        </p:nvSpPr>
        <p:spPr/>
        <p:txBody>
          <a:bodyPr/>
          <a:lstStyle/>
          <a:p>
            <a:endParaRPr lang="zh-CN" altLang="en-US"/>
          </a:p>
        </p:txBody>
      </p:sp>
      <p:sp>
        <p:nvSpPr>
          <p:cNvPr id="4" name="灯片编号占位符 3">
            <a:extLst>
              <a:ext uri="{FF2B5EF4-FFF2-40B4-BE49-F238E27FC236}">
                <a16:creationId xmlns="" xmlns:a16="http://schemas.microsoft.com/office/drawing/2014/main" id="{C3B93F6E-DBE6-49D0-948B-8CCB9FA37A23}"/>
              </a:ext>
            </a:extLst>
          </p:cNvPr>
          <p:cNvSpPr>
            <a:spLocks noGrp="1"/>
          </p:cNvSpPr>
          <p:nvPr>
            <p:ph type="sldNum" sz="quarter" idx="12"/>
            <p:custDataLst>
              <p:tags r:id="rId4"/>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976801926"/>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id="{62C3884E-261C-4863-99A6-8CF9A931F1CA}"/>
              </a:ext>
            </a:extLst>
          </p:cNvPr>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C55DAEF5-3295-428C-A5DD-FBF1E9BA145B}"/>
              </a:ext>
            </a:extLst>
          </p:cNvPr>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7684FC6E-8077-4B85-B72B-FFB1A23976F6}"/>
              </a:ext>
            </a:extLst>
          </p:cNvPr>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CFA760F3-7D2B-4BFD-A8CD-A97BA613037B}"/>
              </a:ext>
            </a:extLst>
          </p:cNvPr>
          <p:cNvSpPr>
            <a:spLocks noGrp="1"/>
          </p:cNvSpPr>
          <p:nvPr>
            <p:ph type="dt" sz="half" idx="10"/>
            <p:custDataLst>
              <p:tags r:id="rId5"/>
            </p:custDataLst>
          </p:nvPr>
        </p:nvSpPr>
        <p:spPr/>
        <p:txBody>
          <a:bodyPr/>
          <a:lstStyle/>
          <a:p>
            <a:fld id="{C40C6405-0D25-49D1-BB82-429C860BBC8B}" type="datetimeFigureOut">
              <a:rPr lang="zh-CN" altLang="en-US" smtClean="0"/>
              <a:t>2022/5/17</a:t>
            </a:fld>
            <a:endParaRPr lang="zh-CN" altLang="en-US"/>
          </a:p>
        </p:txBody>
      </p:sp>
      <p:sp>
        <p:nvSpPr>
          <p:cNvPr id="6" name="页脚占位符 5">
            <a:extLst>
              <a:ext uri="{FF2B5EF4-FFF2-40B4-BE49-F238E27FC236}">
                <a16:creationId xmlns="" xmlns:a16="http://schemas.microsoft.com/office/drawing/2014/main" id="{77E4BF1A-A22F-44DF-81CA-D5183689BD1A}"/>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 xmlns:a16="http://schemas.microsoft.com/office/drawing/2014/main" id="{6B617596-9B79-4A2B-9405-45CA5C9699AE}"/>
              </a:ext>
            </a:extLst>
          </p:cNvPr>
          <p:cNvSpPr>
            <a:spLocks noGrp="1"/>
          </p:cNvSpPr>
          <p:nvPr>
            <p:ph type="sldNum" sz="quarter" idx="12"/>
            <p:custDataLst>
              <p:tags r:id="rId7"/>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3849296432"/>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id="{D961D086-07C6-4C85-99B3-61845F616B86}"/>
              </a:ext>
            </a:extLst>
          </p:cNvPr>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CA0225B1-4A21-4E04-83BA-98292DD5EDE8}"/>
              </a:ext>
            </a:extLst>
          </p:cNvPr>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0E998C7D-2661-46B3-91E2-9AD29839A5F6}"/>
              </a:ext>
            </a:extLst>
          </p:cNvPr>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61169A14-91D6-4D3C-AF95-9DE8C45FE13C}"/>
              </a:ext>
            </a:extLst>
          </p:cNvPr>
          <p:cNvSpPr>
            <a:spLocks noGrp="1"/>
          </p:cNvSpPr>
          <p:nvPr>
            <p:ph type="dt" sz="half" idx="10"/>
            <p:custDataLst>
              <p:tags r:id="rId5"/>
            </p:custDataLst>
          </p:nvPr>
        </p:nvSpPr>
        <p:spPr/>
        <p:txBody>
          <a:bodyPr/>
          <a:lstStyle/>
          <a:p>
            <a:fld id="{C40C6405-0D25-49D1-BB82-429C860BBC8B}" type="datetimeFigureOut">
              <a:rPr lang="zh-CN" altLang="en-US" smtClean="0"/>
              <a:t>2022/5/17</a:t>
            </a:fld>
            <a:endParaRPr lang="zh-CN" altLang="en-US"/>
          </a:p>
        </p:txBody>
      </p:sp>
      <p:sp>
        <p:nvSpPr>
          <p:cNvPr id="6" name="页脚占位符 5">
            <a:extLst>
              <a:ext uri="{FF2B5EF4-FFF2-40B4-BE49-F238E27FC236}">
                <a16:creationId xmlns="" xmlns:a16="http://schemas.microsoft.com/office/drawing/2014/main" id="{C1909621-1A4C-46D1-932F-C561EAC1691E}"/>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 xmlns:a16="http://schemas.microsoft.com/office/drawing/2014/main" id="{122ECC2B-64F5-4B3F-B267-FF9686FE793D}"/>
              </a:ext>
            </a:extLst>
          </p:cNvPr>
          <p:cNvSpPr>
            <a:spLocks noGrp="1"/>
          </p:cNvSpPr>
          <p:nvPr>
            <p:ph type="sldNum" sz="quarter" idx="12"/>
            <p:custDataLst>
              <p:tags r:id="rId7"/>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1902311654"/>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2.xml" /><Relationship Id="rId14" Type="http://schemas.openxmlformats.org/officeDocument/2006/relationships/tags" Target="../tags/tag73.xml" /><Relationship Id="rId15" Type="http://schemas.openxmlformats.org/officeDocument/2006/relationships/tags" Target="../tags/tag74.xml" /><Relationship Id="rId16" Type="http://schemas.openxmlformats.org/officeDocument/2006/relationships/tags" Target="../tags/tag75.xml" /><Relationship Id="rId17" Type="http://schemas.openxmlformats.org/officeDocument/2006/relationships/tags" Target="../tags/tag76.xml" /><Relationship Id="rId18" Type="http://schemas.openxmlformats.org/officeDocument/2006/relationships/tags" Target="../tags/tag77.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2.png" /><Relationship Id="rId21" Type="http://schemas.openxmlformats.org/officeDocument/2006/relationships/tags" Target="../tags/tag78.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3"/>
          </p:custDataLst>
        </p:nvPr>
      </p:nvGrpSpPr>
      <p:grpSpPr>
        <a:xfrm>
          <a:off x="0" y="0"/>
          <a:ext cx="0" cy="0"/>
        </a:xfrm>
      </p:grpSpPr>
      <p:sp>
        <p:nvSpPr>
          <p:cNvPr id="2" name="标题占位符 1">
            <a:extLst>
              <a:ext uri="{FF2B5EF4-FFF2-40B4-BE49-F238E27FC236}">
                <a16:creationId xmlns="" xmlns:a16="http://schemas.microsoft.com/office/drawing/2014/main" id="{1F574888-8490-49A7-A996-AC0681892AD6}"/>
              </a:ext>
            </a:extLst>
          </p:cNvPr>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797C9354-DDA6-4884-AB6C-5D91E89EB41D}"/>
              </a:ext>
            </a:extLst>
          </p:cNvPr>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8359B799-148A-4E5C-9517-2CC270A6F97F}"/>
              </a:ext>
            </a:extLst>
          </p:cNvPr>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0C6405-0D25-49D1-BB82-429C860BBC8B}" type="datetimeFigureOut">
              <a:rPr lang="zh-CN" altLang="en-US" smtClean="0"/>
              <a:t>2022/5/17</a:t>
            </a:fld>
            <a:endParaRPr lang="zh-CN" altLang="en-US"/>
          </a:p>
        </p:txBody>
      </p:sp>
      <p:sp>
        <p:nvSpPr>
          <p:cNvPr id="5" name="页脚占位符 4">
            <a:extLst>
              <a:ext uri="{FF2B5EF4-FFF2-40B4-BE49-F238E27FC236}">
                <a16:creationId xmlns="" xmlns:a16="http://schemas.microsoft.com/office/drawing/2014/main" id="{72C29E51-836E-4C41-AD0D-C68A684FD9B7}"/>
              </a:ext>
            </a:extLst>
          </p:cNvPr>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83AADC36-6F09-4D5A-B81D-FA3BAAB36ED5}"/>
              </a:ext>
            </a:extLst>
          </p:cNvPr>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EB23C-A8EA-48F0-A624-FD594506B89A}" type="slidenum">
              <a:rPr lang="zh-CN" altLang="en-US" smtClean="0"/>
              <a:t>‹#›</a:t>
            </a:fld>
            <a:endParaRPr lang="zh-CN" altLang="en-US"/>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2602685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5.png" /><Relationship Id="rId11" Type="http://schemas.openxmlformats.org/officeDocument/2006/relationships/tags" Target="../tags/tag92.xml" /><Relationship Id="rId2" Type="http://schemas.openxmlformats.org/officeDocument/2006/relationships/tags" Target="../tags/tag86.xml" /><Relationship Id="rId3" Type="http://schemas.openxmlformats.org/officeDocument/2006/relationships/image" Target="../media/image3.png"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image" Target="../media/image4.png" /><Relationship Id="rId9" Type="http://schemas.openxmlformats.org/officeDocument/2006/relationships/tags" Target="../tags/tag9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4.xml" /><Relationship Id="rId3" Type="http://schemas.openxmlformats.org/officeDocument/2006/relationships/image" Target="../media/image11.png"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image" Target="../media/image15.png" /><Relationship Id="rId7" Type="http://schemas.openxmlformats.org/officeDocument/2006/relationships/tags" Target="../tags/tag14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 Id="rId3" Type="http://schemas.openxmlformats.org/officeDocument/2006/relationships/image" Target="../media/image11.png"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image" Target="../media/image15.png" /><Relationship Id="rId7" Type="http://schemas.openxmlformats.org/officeDocument/2006/relationships/tags" Target="../tags/tag15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2.xml" /><Relationship Id="rId3" Type="http://schemas.openxmlformats.org/officeDocument/2006/relationships/image" Target="../media/image11.png"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tags" Target="../tags/tag155.xml" /><Relationship Id="rId7" Type="http://schemas.openxmlformats.org/officeDocument/2006/relationships/image" Target="../media/image16.png" /><Relationship Id="rId8" Type="http://schemas.openxmlformats.org/officeDocument/2006/relationships/tags" Target="../tags/tag15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7.xml" /><Relationship Id="rId3" Type="http://schemas.openxmlformats.org/officeDocument/2006/relationships/image" Target="../media/image9.png"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image" Target="../media/image15.png" /><Relationship Id="rId8" Type="http://schemas.openxmlformats.org/officeDocument/2006/relationships/tags" Target="../tags/tag16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7.xml" /><Relationship Id="rId11" Type="http://schemas.openxmlformats.org/officeDocument/2006/relationships/tags" Target="../tags/tag168.xml" /><Relationship Id="rId12" Type="http://schemas.openxmlformats.org/officeDocument/2006/relationships/image" Target="../media/image15.png" /><Relationship Id="rId13" Type="http://schemas.openxmlformats.org/officeDocument/2006/relationships/tags" Target="../tags/tag169.xml" /><Relationship Id="rId2" Type="http://schemas.openxmlformats.org/officeDocument/2006/relationships/tags" Target="../tags/tag162.xml" /><Relationship Id="rId3" Type="http://schemas.openxmlformats.org/officeDocument/2006/relationships/image" Target="../media/image11.png" /><Relationship Id="rId4" Type="http://schemas.openxmlformats.org/officeDocument/2006/relationships/tags" Target="../tags/tag163.xml" /><Relationship Id="rId5" Type="http://schemas.openxmlformats.org/officeDocument/2006/relationships/image" Target="../media/image6.png" /><Relationship Id="rId6" Type="http://schemas.openxmlformats.org/officeDocument/2006/relationships/tags" Target="../tags/tag164.xml" /><Relationship Id="rId7" Type="http://schemas.openxmlformats.org/officeDocument/2006/relationships/image" Target="../media/image7.png" /><Relationship Id="rId8" Type="http://schemas.openxmlformats.org/officeDocument/2006/relationships/tags" Target="../tags/tag165.xml" /><Relationship Id="rId9" Type="http://schemas.openxmlformats.org/officeDocument/2006/relationships/tags" Target="../tags/tag16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0.xml" /><Relationship Id="rId3" Type="http://schemas.openxmlformats.org/officeDocument/2006/relationships/image" Target="../media/image9.png" /><Relationship Id="rId4" Type="http://schemas.openxmlformats.org/officeDocument/2006/relationships/tags" Target="../tags/tag171.xml" /><Relationship Id="rId5" Type="http://schemas.openxmlformats.org/officeDocument/2006/relationships/tags" Target="../tags/tag172.xml" /><Relationship Id="rId6" Type="http://schemas.openxmlformats.org/officeDocument/2006/relationships/tags" Target="../tags/tag173.xml" /><Relationship Id="rId7" Type="http://schemas.openxmlformats.org/officeDocument/2006/relationships/image" Target="../media/image17.png" /><Relationship Id="rId8" Type="http://schemas.openxmlformats.org/officeDocument/2006/relationships/tags" Target="../tags/tag17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0.xml" /><Relationship Id="rId11" Type="http://schemas.openxmlformats.org/officeDocument/2006/relationships/tags" Target="../tags/tag181.xml" /><Relationship Id="rId12" Type="http://schemas.openxmlformats.org/officeDocument/2006/relationships/image" Target="../media/image18.png" /><Relationship Id="rId13" Type="http://schemas.openxmlformats.org/officeDocument/2006/relationships/tags" Target="../tags/tag182.xml" /><Relationship Id="rId2" Type="http://schemas.openxmlformats.org/officeDocument/2006/relationships/tags" Target="../tags/tag175.xml" /><Relationship Id="rId3" Type="http://schemas.openxmlformats.org/officeDocument/2006/relationships/image" Target="../media/image11.png"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image" Target="../media/image6.png" /><Relationship Id="rId7" Type="http://schemas.openxmlformats.org/officeDocument/2006/relationships/tags" Target="../tags/tag178.xml" /><Relationship Id="rId8" Type="http://schemas.openxmlformats.org/officeDocument/2006/relationships/image" Target="../media/image7.png" /><Relationship Id="rId9" Type="http://schemas.openxmlformats.org/officeDocument/2006/relationships/tags" Target="../tags/tag17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3.xml" /><Relationship Id="rId3" Type="http://schemas.openxmlformats.org/officeDocument/2006/relationships/image" Target="../media/image11.png"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image" Target="../media/image15.png" /><Relationship Id="rId7" Type="http://schemas.openxmlformats.org/officeDocument/2006/relationships/tags" Target="../tags/tag18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7.xml" /><Relationship Id="rId3" Type="http://schemas.openxmlformats.org/officeDocument/2006/relationships/image" Target="../media/image11.png"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image" Target="../media/image15.png" /><Relationship Id="rId7" Type="http://schemas.openxmlformats.org/officeDocument/2006/relationships/tags" Target="../tags/tag19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1.xml" /><Relationship Id="rId3" Type="http://schemas.openxmlformats.org/officeDocument/2006/relationships/image" Target="../media/image11.png"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image" Target="../media/image15.png" /><Relationship Id="rId7" Type="http://schemas.openxmlformats.org/officeDocument/2006/relationships/tags" Target="../tags/tag19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8.xml" /><Relationship Id="rId11" Type="http://schemas.openxmlformats.org/officeDocument/2006/relationships/image" Target="../media/image8.png" /><Relationship Id="rId12" Type="http://schemas.openxmlformats.org/officeDocument/2006/relationships/tags" Target="../tags/tag99.xml" /><Relationship Id="rId2" Type="http://schemas.openxmlformats.org/officeDocument/2006/relationships/tags" Target="../tags/tag93.xml" /><Relationship Id="rId3" Type="http://schemas.openxmlformats.org/officeDocument/2006/relationships/image" Target="../media/image3.png" /><Relationship Id="rId4" Type="http://schemas.openxmlformats.org/officeDocument/2006/relationships/tags" Target="../tags/tag94.xml" /><Relationship Id="rId5" Type="http://schemas.openxmlformats.org/officeDocument/2006/relationships/image" Target="../media/image6.png" /><Relationship Id="rId6" Type="http://schemas.openxmlformats.org/officeDocument/2006/relationships/tags" Target="../tags/tag95.xml" /><Relationship Id="rId7" Type="http://schemas.openxmlformats.org/officeDocument/2006/relationships/image" Target="../media/image7.png" /><Relationship Id="rId8" Type="http://schemas.openxmlformats.org/officeDocument/2006/relationships/tags" Target="../tags/tag96.xml" /><Relationship Id="rId9" Type="http://schemas.openxmlformats.org/officeDocument/2006/relationships/tags" Target="../tags/tag9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5.xml" /><Relationship Id="rId3" Type="http://schemas.openxmlformats.org/officeDocument/2006/relationships/image" Target="../media/image9.png"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image" Target="../media/image15.png" /><Relationship Id="rId7" Type="http://schemas.openxmlformats.org/officeDocument/2006/relationships/tags" Target="../tags/tag19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9.xml" /><Relationship Id="rId3" Type="http://schemas.openxmlformats.org/officeDocument/2006/relationships/image" Target="../media/image11.png"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image" Target="../media/image19.png" /><Relationship Id="rId8" Type="http://schemas.openxmlformats.org/officeDocument/2006/relationships/tags" Target="../tags/tag20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4.xml" /><Relationship Id="rId3" Type="http://schemas.openxmlformats.org/officeDocument/2006/relationships/image" Target="../media/image11.png"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image" Target="../media/image20.png" /><Relationship Id="rId8" Type="http://schemas.openxmlformats.org/officeDocument/2006/relationships/tags" Target="../tags/tag20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9.xml" /><Relationship Id="rId3" Type="http://schemas.openxmlformats.org/officeDocument/2006/relationships/image" Target="../media/image11.png"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image" Target="../media/image15.png" /><Relationship Id="rId7" Type="http://schemas.openxmlformats.org/officeDocument/2006/relationships/tags" Target="../tags/tag21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3.xml" /><Relationship Id="rId3" Type="http://schemas.openxmlformats.org/officeDocument/2006/relationships/image" Target="../media/image11.png"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image" Target="../media/image15.png" /><Relationship Id="rId7" Type="http://schemas.openxmlformats.org/officeDocument/2006/relationships/tags" Target="../tags/tag21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7.xml" /><Relationship Id="rId3" Type="http://schemas.openxmlformats.org/officeDocument/2006/relationships/image" Target="../media/image11.png"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image" Target="../media/image15.png" /><Relationship Id="rId7" Type="http://schemas.openxmlformats.org/officeDocument/2006/relationships/tags" Target="../tags/tag22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1.xml" /><Relationship Id="rId3" Type="http://schemas.openxmlformats.org/officeDocument/2006/relationships/image" Target="../media/image11.png" /><Relationship Id="rId4" Type="http://schemas.openxmlformats.org/officeDocument/2006/relationships/tags" Target="../tags/tag222.xml" /><Relationship Id="rId5" Type="http://schemas.openxmlformats.org/officeDocument/2006/relationships/tags" Target="../tags/tag223.xml" /><Relationship Id="rId6" Type="http://schemas.openxmlformats.org/officeDocument/2006/relationships/image" Target="../media/image15.png" /><Relationship Id="rId7" Type="http://schemas.openxmlformats.org/officeDocument/2006/relationships/tags" Target="../tags/tag22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5.xml" /><Relationship Id="rId3" Type="http://schemas.openxmlformats.org/officeDocument/2006/relationships/image" Target="../media/image11.png"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image" Target="../media/image15.png" /><Relationship Id="rId8" Type="http://schemas.openxmlformats.org/officeDocument/2006/relationships/tags" Target="../tags/tag22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5.xml" /><Relationship Id="rId11" Type="http://schemas.openxmlformats.org/officeDocument/2006/relationships/tags" Target="../tags/tag236.xml" /><Relationship Id="rId12" Type="http://schemas.openxmlformats.org/officeDocument/2006/relationships/image" Target="../media/image21.png" /><Relationship Id="rId13" Type="http://schemas.openxmlformats.org/officeDocument/2006/relationships/tags" Target="../tags/tag237.xml" /><Relationship Id="rId2" Type="http://schemas.openxmlformats.org/officeDocument/2006/relationships/tags" Target="../tags/tag230.xml" /><Relationship Id="rId3" Type="http://schemas.openxmlformats.org/officeDocument/2006/relationships/image" Target="../media/image9.png" /><Relationship Id="rId4" Type="http://schemas.openxmlformats.org/officeDocument/2006/relationships/tags" Target="../tags/tag231.xml" /><Relationship Id="rId5" Type="http://schemas.openxmlformats.org/officeDocument/2006/relationships/image" Target="../media/image6.png" /><Relationship Id="rId6" Type="http://schemas.openxmlformats.org/officeDocument/2006/relationships/tags" Target="../tags/tag232.xml" /><Relationship Id="rId7" Type="http://schemas.openxmlformats.org/officeDocument/2006/relationships/image" Target="../media/image7.png" /><Relationship Id="rId8" Type="http://schemas.openxmlformats.org/officeDocument/2006/relationships/tags" Target="../tags/tag233.xml" /><Relationship Id="rId9" Type="http://schemas.openxmlformats.org/officeDocument/2006/relationships/tags" Target="../tags/tag23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8.xml" /><Relationship Id="rId3" Type="http://schemas.openxmlformats.org/officeDocument/2006/relationships/image" Target="../media/image9.png"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image" Target="../media/image15.png" /><Relationship Id="rId7" Type="http://schemas.openxmlformats.org/officeDocument/2006/relationships/tags" Target="../tags/tag24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05.xml" /><Relationship Id="rId11" Type="http://schemas.openxmlformats.org/officeDocument/2006/relationships/image" Target="../media/image10.png" /><Relationship Id="rId12" Type="http://schemas.openxmlformats.org/officeDocument/2006/relationships/tags" Target="../tags/tag106.xml" /><Relationship Id="rId2" Type="http://schemas.openxmlformats.org/officeDocument/2006/relationships/tags" Target="../tags/tag100.xml" /><Relationship Id="rId3" Type="http://schemas.openxmlformats.org/officeDocument/2006/relationships/image" Target="../media/image9.png"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image" Target="../media/image6.png" /><Relationship Id="rId7" Type="http://schemas.openxmlformats.org/officeDocument/2006/relationships/tags" Target="../tags/tag103.xml" /><Relationship Id="rId8" Type="http://schemas.openxmlformats.org/officeDocument/2006/relationships/image" Target="../media/image7.png" /><Relationship Id="rId9" Type="http://schemas.openxmlformats.org/officeDocument/2006/relationships/tags" Target="../tags/tag10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2.xml" /><Relationship Id="rId3" Type="http://schemas.openxmlformats.org/officeDocument/2006/relationships/image" Target="../media/image9.png"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image" Target="../media/image15.png" /><Relationship Id="rId7" Type="http://schemas.openxmlformats.org/officeDocument/2006/relationships/tags" Target="../tags/tag24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6.xml" /><Relationship Id="rId3" Type="http://schemas.openxmlformats.org/officeDocument/2006/relationships/image" Target="../media/image9.png"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image" Target="../media/image15.png" /><Relationship Id="rId7" Type="http://schemas.openxmlformats.org/officeDocument/2006/relationships/tags" Target="../tags/tag24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0.xml" /><Relationship Id="rId3" Type="http://schemas.openxmlformats.org/officeDocument/2006/relationships/image" Target="../media/image9.png"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image" Target="../media/image15.png" /><Relationship Id="rId7" Type="http://schemas.openxmlformats.org/officeDocument/2006/relationships/tags" Target="../tags/tag25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4.xml" /><Relationship Id="rId3" Type="http://schemas.openxmlformats.org/officeDocument/2006/relationships/image" Target="../media/image9.png" /><Relationship Id="rId4" Type="http://schemas.openxmlformats.org/officeDocument/2006/relationships/tags" Target="../tags/tag255.xml" /><Relationship Id="rId5" Type="http://schemas.openxmlformats.org/officeDocument/2006/relationships/tags" Target="../tags/tag256.xml" /><Relationship Id="rId6" Type="http://schemas.openxmlformats.org/officeDocument/2006/relationships/image" Target="../media/image15.png" /><Relationship Id="rId7" Type="http://schemas.openxmlformats.org/officeDocument/2006/relationships/tags" Target="../tags/tag25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8.xml" /><Relationship Id="rId3" Type="http://schemas.openxmlformats.org/officeDocument/2006/relationships/image" Target="../media/image9.png" /><Relationship Id="rId4" Type="http://schemas.openxmlformats.org/officeDocument/2006/relationships/tags" Target="../tags/tag259.xml" /><Relationship Id="rId5" Type="http://schemas.openxmlformats.org/officeDocument/2006/relationships/tags" Target="../tags/tag260.xml" /><Relationship Id="rId6" Type="http://schemas.openxmlformats.org/officeDocument/2006/relationships/tags" Target="../tags/tag261.xml" /><Relationship Id="rId7" Type="http://schemas.openxmlformats.org/officeDocument/2006/relationships/image" Target="../media/image22.png" /><Relationship Id="rId8" Type="http://schemas.openxmlformats.org/officeDocument/2006/relationships/tags" Target="../tags/tag26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image" Target="../media/image26.png" /><Relationship Id="rId11" Type="http://schemas.openxmlformats.org/officeDocument/2006/relationships/tags" Target="../tags/tag271.xml" /><Relationship Id="rId12" Type="http://schemas.openxmlformats.org/officeDocument/2006/relationships/image" Target="../media/image27.png" /><Relationship Id="rId13" Type="http://schemas.openxmlformats.org/officeDocument/2006/relationships/tags" Target="../tags/tag272.xml" /><Relationship Id="rId14" Type="http://schemas.openxmlformats.org/officeDocument/2006/relationships/image" Target="../media/image28.png" /><Relationship Id="rId15" Type="http://schemas.openxmlformats.org/officeDocument/2006/relationships/tags" Target="../tags/tag273.xml" /><Relationship Id="rId2" Type="http://schemas.openxmlformats.org/officeDocument/2006/relationships/notesSlide" Target="../notesSlides/notesSlide1.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image" Target="../media/image23.png" /><Relationship Id="rId6" Type="http://schemas.openxmlformats.org/officeDocument/2006/relationships/image" Target="../media/image24.png" /><Relationship Id="rId7" Type="http://schemas.openxmlformats.org/officeDocument/2006/relationships/tags" Target="../tags/tag269.xml" /><Relationship Id="rId8" Type="http://schemas.openxmlformats.org/officeDocument/2006/relationships/image" Target="../media/image25.png" /><Relationship Id="rId9" Type="http://schemas.openxmlformats.org/officeDocument/2006/relationships/tags" Target="../tags/tag27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2.xml" /><Relationship Id="rId11" Type="http://schemas.openxmlformats.org/officeDocument/2006/relationships/tags" Target="../tags/tag113.xml" /><Relationship Id="rId12" Type="http://schemas.openxmlformats.org/officeDocument/2006/relationships/tags" Target="../tags/tag114.xml" /><Relationship Id="rId13" Type="http://schemas.openxmlformats.org/officeDocument/2006/relationships/tags" Target="../tags/tag115.xml" /><Relationship Id="rId14" Type="http://schemas.openxmlformats.org/officeDocument/2006/relationships/tags" Target="../tags/tag116.xml" /><Relationship Id="rId15" Type="http://schemas.openxmlformats.org/officeDocument/2006/relationships/image" Target="../media/image12.png" /><Relationship Id="rId16" Type="http://schemas.openxmlformats.org/officeDocument/2006/relationships/tags" Target="../tags/tag117.xml" /><Relationship Id="rId2" Type="http://schemas.openxmlformats.org/officeDocument/2006/relationships/tags" Target="../tags/tag107.xml" /><Relationship Id="rId3" Type="http://schemas.openxmlformats.org/officeDocument/2006/relationships/image" Target="../media/image11.png" /><Relationship Id="rId4" Type="http://schemas.openxmlformats.org/officeDocument/2006/relationships/tags" Target="../tags/tag108.xml" /><Relationship Id="rId5" Type="http://schemas.openxmlformats.org/officeDocument/2006/relationships/image" Target="../media/image6.png" /><Relationship Id="rId6" Type="http://schemas.openxmlformats.org/officeDocument/2006/relationships/tags" Target="../tags/tag109.xml" /><Relationship Id="rId7" Type="http://schemas.openxmlformats.org/officeDocument/2006/relationships/image" Target="../media/image7.png" /><Relationship Id="rId8" Type="http://schemas.openxmlformats.org/officeDocument/2006/relationships/tags" Target="../tags/tag110.xml" /><Relationship Id="rId9" Type="http://schemas.openxmlformats.org/officeDocument/2006/relationships/tags" Target="../tags/tag11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8.xml" /><Relationship Id="rId3" Type="http://schemas.openxmlformats.org/officeDocument/2006/relationships/image" Target="../media/image3.png"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tags" Target="../tags/tag12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0.xml" /><Relationship Id="rId2" Type="http://schemas.openxmlformats.org/officeDocument/2006/relationships/tags" Target="../tags/tag124.xml" /><Relationship Id="rId3" Type="http://schemas.openxmlformats.org/officeDocument/2006/relationships/image" Target="../media/image11.png"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tags" Target="../tags/tag129.xml" /><Relationship Id="rId9" Type="http://schemas.openxmlformats.org/officeDocument/2006/relationships/image" Target="../media/image1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xml" /><Relationship Id="rId3" Type="http://schemas.openxmlformats.org/officeDocument/2006/relationships/image" Target="../media/image11.png"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image" Target="../media/image14.png" /><Relationship Id="rId8" Type="http://schemas.openxmlformats.org/officeDocument/2006/relationships/tags" Target="../tags/tag13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6.xml" /><Relationship Id="rId3" Type="http://schemas.openxmlformats.org/officeDocument/2006/relationships/image" Target="../media/image3.png"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image" Target="../media/image15.png" /><Relationship Id="rId7" Type="http://schemas.openxmlformats.org/officeDocument/2006/relationships/tags" Target="../tags/tag13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 Id="rId3" Type="http://schemas.openxmlformats.org/officeDocument/2006/relationships/image" Target="../media/image11.png"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image" Target="../media/image15.png" /><Relationship Id="rId7" Type="http://schemas.openxmlformats.org/officeDocument/2006/relationships/tags" Target="../tags/tag14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5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2523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custDataLst>
              <p:tags r:id="rId5"/>
            </p:custDataLst>
          </p:nvPr>
        </p:nvSpPr>
        <p:spPr>
          <a:xfrm>
            <a:off x="1649557" y="640609"/>
            <a:ext cx="6953249" cy="1615827"/>
          </a:xfrm>
          <a:prstGeom prst="rect">
            <a:avLst/>
          </a:prstGeom>
        </p:spPr>
        <p:txBody>
          <a:bodyPr wrap="square">
            <a:spAutoFit/>
            <a:scene3d>
              <a:camera prst="orthographicFront"/>
              <a:lightRig rig="soft" dir="tl"/>
            </a:scene3d>
            <a:sp3d contourW="25400" prstMaterial="matte">
              <a:bevelT w="25400" h="55880" prst="artDeco"/>
              <a:contourClr>
                <a:schemeClr val="accent2">
                  <a:tint val="20000"/>
                </a:schemeClr>
              </a:contourClr>
            </a:sp3d>
          </a:bodyPr>
          <a:lstStyle/>
          <a:p>
            <a:pPr lvl="0">
              <a:lnSpc>
                <a:spcPct val="150000"/>
              </a:lnSpc>
              <a:spcAft>
                <a:spcPts val="1300"/>
              </a:spcAft>
            </a:pPr>
            <a:r>
              <a:rPr lang="zh-CN" altLang="en-US" sz="6600" kern="100" spc="50" smtClean="0">
                <a:ln w="11430"/>
                <a:solidFill>
                  <a:srgbClr val="FF0000"/>
                </a:solidFill>
                <a:effectLst>
                  <a:outerShdw blurRad="76200" dist="50800" dir="5400000" algn="tl" rotWithShape="0">
                    <a:srgbClr val="000000">
                      <a:alpha val="65000"/>
                    </a:srgbClr>
                  </a:outerShdw>
                </a:effectLst>
                <a:latin typeface="汉仪尚巍手书W" pitchFamily="18" charset="-122"/>
                <a:ea typeface="汉仪尚巍手书W" pitchFamily="18" charset="-122"/>
                <a:cs typeface="楷体"/>
              </a:rPr>
              <a:t>梳理概括</a:t>
            </a:r>
            <a:r>
              <a:rPr lang="zh-CN" altLang="en-US" sz="6600" kern="100" spc="50">
                <a:ln w="11430"/>
                <a:solidFill>
                  <a:srgbClr val="FF0000"/>
                </a:solidFill>
                <a:effectLst>
                  <a:outerShdw blurRad="76200" dist="50800" dir="5400000" algn="tl" rotWithShape="0">
                    <a:srgbClr val="000000">
                      <a:alpha val="65000"/>
                    </a:srgbClr>
                  </a:outerShdw>
                </a:effectLst>
                <a:latin typeface="汉仪尚巍手书W" pitchFamily="18" charset="-122"/>
                <a:ea typeface="汉仪尚巍手书W" pitchFamily="18" charset="-122"/>
                <a:cs typeface="楷体"/>
              </a:rPr>
              <a:t>小说情节</a:t>
            </a:r>
            <a:endParaRPr lang="zh-CN" altLang="zh-CN" sz="6600" kern="100" spc="50">
              <a:ln w="11430"/>
              <a:solidFill>
                <a:srgbClr val="FF0000"/>
              </a:solidFill>
              <a:effectLst>
                <a:outerShdw blurRad="76200" dist="50800" dir="5400000" algn="tl" rotWithShape="0">
                  <a:srgbClr val="000000">
                    <a:alpha val="65000"/>
                  </a:srgbClr>
                </a:outerShdw>
              </a:effectLst>
              <a:latin typeface="汉仪尚巍手书W" pitchFamily="18" charset="-122"/>
              <a:ea typeface="汉仪尚巍手书W" pitchFamily="18" charset="-122"/>
              <a:cs typeface="楷体"/>
            </a:endParaRPr>
          </a:p>
        </p:txBody>
      </p:sp>
      <p:sp>
        <p:nvSpPr>
          <p:cNvPr id="5" name="矩形 4">
            <a:extLst>
              <a:ext uri="{FF2B5EF4-FFF2-40B4-BE49-F238E27FC236}">
                <a16:creationId xmlns="" xmlns:a16="http://schemas.microsoft.com/office/drawing/2014/main" id="{43748012-EB91-49D9-8411-E6ACB0F7196B}"/>
              </a:ext>
            </a:extLst>
          </p:cNvPr>
          <p:cNvSpPr/>
          <p:nvPr>
            <p:custDataLst>
              <p:tags r:id="rId6"/>
            </p:custDataLst>
          </p:nvPr>
        </p:nvSpPr>
        <p:spPr>
          <a:xfrm>
            <a:off x="10442864" y="0"/>
            <a:ext cx="1749136" cy="6858000"/>
          </a:xfrm>
          <a:prstGeom prst="rect">
            <a:avLst/>
          </a:prstGeom>
          <a:solidFill>
            <a:srgbClr val="626B8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7">
            <a:extLst>
              <a:ext uri="{FF2B5EF4-FFF2-40B4-BE49-F238E27FC236}">
                <a16:creationId xmlns="" xmlns:a16="http://schemas.microsoft.com/office/drawing/2014/main" id="{F1314241-31D4-4B58-9148-1F0EE79E7347}"/>
              </a:ext>
            </a:extLst>
          </p:cNvPr>
          <p:cNvSpPr txBox="1"/>
          <p:nvPr>
            <p:custDataLst>
              <p:tags r:id="rId7"/>
            </p:custDataLst>
          </p:nvPr>
        </p:nvSpPr>
        <p:spPr>
          <a:xfrm>
            <a:off x="10715463" y="1673519"/>
            <a:ext cx="1538883" cy="4113641"/>
          </a:xfrm>
          <a:prstGeom prst="rect">
            <a:avLst/>
          </a:prstGeom>
          <a:noFill/>
        </p:spPr>
        <p:txBody>
          <a:bodyPr vert="eaVert" wrap="square" rtlCol="0">
            <a:spAutoFit/>
          </a:bodyPr>
          <a:lstStyle/>
          <a:p>
            <a:pPr algn="ctr"/>
            <a:r>
              <a:rPr lang="zh-CN" altLang="en-US" sz="8800" spc="600">
                <a:solidFill>
                  <a:schemeClr val="bg1"/>
                </a:solidFill>
                <a:latin typeface="汉仪尚巍手书W" pitchFamily="18" charset="-122"/>
                <a:ea typeface="汉仪尚巍手书W" pitchFamily="18" charset="-122"/>
                <a:cs typeface="+mn-ea"/>
                <a:sym typeface="+mn-lt"/>
              </a:rPr>
              <a:t>第一章</a:t>
            </a:r>
            <a:endParaRPr lang="zh-CN" altLang="en-US" sz="7200" spc="600">
              <a:solidFill>
                <a:schemeClr val="bg1"/>
              </a:solidFill>
              <a:latin typeface="汉仪尚巍手书W" pitchFamily="18" charset="-122"/>
              <a:ea typeface="汉仪尚巍手书W" pitchFamily="18" charset="-122"/>
              <a:cs typeface="+mn-ea"/>
              <a:sym typeface="+mn-lt"/>
            </a:endParaRPr>
          </a:p>
        </p:txBody>
      </p:sp>
      <p:pic>
        <p:nvPicPr>
          <p:cNvPr id="7" name="图片 6">
            <a:extLst>
              <a:ext uri="{FF2B5EF4-FFF2-40B4-BE49-F238E27FC236}">
                <a16:creationId xmlns="" xmlns:a16="http://schemas.microsoft.com/office/drawing/2014/main" id="{A3D0F075-280C-4A6C-A844-D5A18EC61D56}"/>
              </a:ext>
            </a:extLst>
          </p:cNvPr>
          <p:cNvPicPr>
            <a:picLocks noChangeAspect="1"/>
          </p:cNvPicPr>
          <p:nvPr>
            <p:custDataLst>
              <p:tags r:id="rId9"/>
            </p:custDataLst>
          </p:nvPr>
        </p:nvPicPr>
        <p:blipFill>
          <a:blip r:embed="rId8">
            <a:extLst>
              <a:ext uri="{28A0092B-C50C-407E-A947-70E740481C1C}">
                <a14:useLocalDpi xmlns:a14="http://schemas.microsoft.com/office/drawing/2010/main" val="0"/>
              </a:ext>
            </a:extLst>
          </a:blip>
          <a:srcRect l="7828" r="7828"/>
          <a:stretch>
            <a:fillRect/>
          </a:stretch>
        </p:blipFill>
        <p:spPr>
          <a:xfrm>
            <a:off x="10411690" y="286103"/>
            <a:ext cx="1897147" cy="1124656"/>
          </a:xfrm>
          <a:prstGeom prst="rect">
            <a:avLst/>
          </a:prstGeom>
        </p:spPr>
      </p:pic>
      <p:pic>
        <p:nvPicPr>
          <p:cNvPr id="3075" name="Picture 3"/>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rcRect t="31012" b="11839"/>
          <a:stretch>
            <a:fillRect/>
          </a:stretch>
        </p:blipFill>
        <p:spPr bwMode="auto">
          <a:xfrm>
            <a:off x="0" y="2381956"/>
            <a:ext cx="10442864" cy="4476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514753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36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85844" y="379543"/>
            <a:ext cx="11620312" cy="609891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a:lnSpc>
                <a:spcPts val="3200"/>
              </a:lnSpc>
              <a:spcAft>
                <a:spcPts val="2400"/>
              </a:spcAft>
            </a:pPr>
            <a:r>
              <a:rPr lang="zh-CN" altLang="zh-CN" sz="2600" b="1" kern="100">
                <a:solidFill>
                  <a:srgbClr val="000000"/>
                </a:solidFill>
                <a:latin typeface="楷体" pitchFamily="49" charset="-122"/>
                <a:ea typeface="楷体" pitchFamily="49" charset="-122"/>
                <a:cs typeface="Times New Roman"/>
              </a:rPr>
              <a:t>⑤报告呈上去几个月了，如泥牛入海无消息。景影很惆怅。社区忽然贴出通知：将组织专人，把各住宅楼外墙的地锦全部清理干净，以便美化环境，参加全市“美丽家园”的评选活动。景影感到很惊愕，这真正是瞎胡闹。一打听，是省里一位领导，在市里有关部门陪同视察时，随口说了一句“要显出外墙本色才有整体美感”的话，于是层层认可，雷厉风行遵命照办</a:t>
            </a:r>
            <a:r>
              <a:rPr lang="zh-CN" altLang="zh-CN" sz="2600" b="1" kern="100" smtClean="0">
                <a:solidFill>
                  <a:srgbClr val="000000"/>
                </a:solidFill>
                <a:latin typeface="楷体" pitchFamily="49" charset="-122"/>
                <a:ea typeface="楷体" pitchFamily="49" charset="-122"/>
                <a:cs typeface="Times New Roman"/>
              </a:rPr>
              <a:t>。</a:t>
            </a:r>
            <a:endParaRPr lang="en-US" altLang="zh-CN" sz="2600" b="1" kern="100" smtClean="0">
              <a:solidFill>
                <a:srgbClr val="000000"/>
              </a:solidFill>
              <a:latin typeface="楷体" pitchFamily="49" charset="-122"/>
              <a:ea typeface="楷体" pitchFamily="49" charset="-122"/>
              <a:cs typeface="Times New Roman"/>
            </a:endParaRPr>
          </a:p>
          <a:p>
            <a:pPr indent="720000">
              <a:lnSpc>
                <a:spcPts val="3200"/>
              </a:lnSpc>
              <a:spcAft>
                <a:spcPts val="2400"/>
              </a:spcAft>
            </a:pPr>
            <a:r>
              <a:rPr lang="zh-CN" altLang="zh-CN" sz="2600" b="1" kern="100" smtClean="0">
                <a:solidFill>
                  <a:srgbClr val="000000"/>
                </a:solidFill>
                <a:latin typeface="楷体" pitchFamily="49" charset="-122"/>
                <a:ea typeface="楷体" pitchFamily="49" charset="-122"/>
                <a:cs typeface="Times New Roman"/>
              </a:rPr>
              <a:t>⑥</a:t>
            </a:r>
            <a:r>
              <a:rPr lang="zh-CN" altLang="zh-CN" sz="2600" b="1" kern="100">
                <a:solidFill>
                  <a:srgbClr val="000000"/>
                </a:solidFill>
                <a:latin typeface="楷体" pitchFamily="49" charset="-122"/>
                <a:ea typeface="楷体" pitchFamily="49" charset="-122"/>
                <a:cs typeface="Times New Roman"/>
              </a:rPr>
              <a:t>景影雷急火急去了社区的管理办公室，对一位年轻的女主任，口若悬河地说了一大通道理，关键词是：决不能清除地锦！女主任漠然地看着景影，然后说：“上头有指示，我能不办吗？再说许多住户都同意哩。你想想，我得请人，得发工钱，还要刷涂料，我愿意吗？”景影大声说：“别人同意，我不能阻止。但我家的房子，当然包括外墙，是我用钱买的，是我的私有财产。我家外墙的地锦，决不能清除！谁敢清除，我上法院告谁！”景影说完，气冲冲地走了。一栋栋楼外墙的地锦，被清除干净了，再刷上白色的涂料。只有景影家的外墙，还留着一片地锦，如白色波浪中的一个绿岛，格外扎眼。景影对老伴说：“我就守望着这一片绿色，可奈我何？”刘欣默默不语</a:t>
            </a:r>
            <a:r>
              <a:rPr lang="zh-CN" altLang="zh-CN" sz="2600" b="1" kern="100" smtClean="0">
                <a:solidFill>
                  <a:srgbClr val="000000"/>
                </a:solidFill>
                <a:latin typeface="楷体" pitchFamily="49" charset="-122"/>
                <a:ea typeface="楷体" pitchFamily="49" charset="-122"/>
                <a:cs typeface="Times New Roman"/>
              </a:rPr>
              <a:t>。</a:t>
            </a:r>
            <a:endParaRPr lang="en-US" altLang="zh-CN" sz="2600" b="1" kern="100" smtClean="0">
              <a:solidFill>
                <a:srgbClr val="000000"/>
              </a:solidFill>
              <a:latin typeface="楷体" pitchFamily="49" charset="-122"/>
              <a:ea typeface="楷体" pitchFamily="49" charset="-122"/>
              <a:cs typeface="Times New Roman"/>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9098797"/>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433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28788" y="262553"/>
            <a:ext cx="11734424" cy="650434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a:lnSpc>
                <a:spcPts val="3400"/>
              </a:lnSpc>
              <a:spcAft>
                <a:spcPts val="1200"/>
              </a:spcAft>
            </a:pPr>
            <a:r>
              <a:rPr lang="zh-CN" altLang="zh-CN" sz="2600" b="1" kern="100" smtClean="0">
                <a:solidFill>
                  <a:srgbClr val="000000"/>
                </a:solidFill>
                <a:latin typeface="楷体" pitchFamily="49" charset="-122"/>
                <a:ea typeface="楷体" pitchFamily="49" charset="-122"/>
                <a:cs typeface="Times New Roman"/>
              </a:rPr>
              <a:t>⑦</a:t>
            </a:r>
            <a:r>
              <a:rPr lang="zh-CN" altLang="zh-CN" sz="2600" b="1" kern="100">
                <a:solidFill>
                  <a:srgbClr val="000000"/>
                </a:solidFill>
                <a:latin typeface="楷体" pitchFamily="49" charset="-122"/>
                <a:ea typeface="楷体" pitchFamily="49" charset="-122"/>
                <a:cs typeface="Times New Roman"/>
              </a:rPr>
              <a:t>有一天，正好儿子、儿媳回家来吃饭。刘欣对景影说：“你早出晚归，社区的许多闲话你听不到。”“嚼什么舌根子了？”景影问。“国人有窥探他人隐私的好奇心，原本互不打交道，但因我家不肯清除地锦，便成了一个议论的焦点。他们说：‘这家牛，因为男人是园林管理局的副局长，副处哩，谁敢去惹他！’”刘欣淡淡地回答。“屁话！这是简单的维权，与当副局长何干？”景影叫着。刘欣接着说：“还有人说，小偷喜欢到有权有势的人家作案，他留下绿的标记，可以直奔其家，不致大家受难。”景影气得一拍桌子，吼道：“这是什么混账逻辑！我若是贪官，有的是钱，还买这二手房干什么？”吼完了，无力地坐下来，连连叹气。儿子、儿媳忙说：“爹，我们也担心哩。万一小偷上门，偷不到值钱的东西，又正好撞着你们两个老人，撒气行凶，得不偿失啊。”景影忽然老泪纵横，说：“你们看着办吧……”</a:t>
            </a:r>
            <a:endParaRPr lang="zh-CN" altLang="zh-CN" sz="2600" b="1" kern="100">
              <a:latin typeface="楷体" pitchFamily="49" charset="-122"/>
              <a:ea typeface="楷体" pitchFamily="49" charset="-122"/>
              <a:cs typeface="Times New Roman"/>
            </a:endParaRPr>
          </a:p>
          <a:p>
            <a:pPr indent="720000">
              <a:lnSpc>
                <a:spcPts val="3400"/>
              </a:lnSpc>
              <a:spcAft>
                <a:spcPts val="1200"/>
              </a:spcAft>
            </a:pPr>
            <a:r>
              <a:rPr lang="zh-CN" altLang="zh-CN" sz="2600" b="1" kern="100">
                <a:solidFill>
                  <a:srgbClr val="000000"/>
                </a:solidFill>
                <a:latin typeface="楷体" pitchFamily="49" charset="-122"/>
                <a:ea typeface="楷体" pitchFamily="49" charset="-122"/>
                <a:cs typeface="Times New Roman"/>
              </a:rPr>
              <a:t>⑧刘欣马上走向摆放座机的地方，拨号给社区管理办公室，说：“我家外墙的地锦，你们去铲除吧。”</a:t>
            </a:r>
            <a:endParaRPr lang="zh-CN" altLang="zh-CN" sz="2600" b="1" kern="100">
              <a:latin typeface="楷体" pitchFamily="49" charset="-122"/>
              <a:ea typeface="楷体" pitchFamily="49" charset="-122"/>
              <a:cs typeface="Times New Roman"/>
            </a:endParaRPr>
          </a:p>
          <a:p>
            <a:pPr indent="304800" algn="r">
              <a:lnSpc>
                <a:spcPts val="3400"/>
              </a:lnSpc>
              <a:spcAft>
                <a:spcPts val="1200"/>
              </a:spcAft>
            </a:pPr>
            <a:r>
              <a:rPr lang="zh-CN" altLang="zh-CN" sz="2400" b="1" kern="100">
                <a:solidFill>
                  <a:srgbClr val="000000"/>
                </a:solidFill>
                <a:latin typeface="楷体" pitchFamily="49" charset="-122"/>
                <a:ea typeface="楷体" pitchFamily="49" charset="-122"/>
                <a:cs typeface="Times New Roman"/>
              </a:rPr>
              <a:t>（选自</a:t>
            </a:r>
            <a:r>
              <a:rPr lang="en-US" altLang="zh-CN" sz="2400" b="1" kern="100">
                <a:solidFill>
                  <a:srgbClr val="000000"/>
                </a:solidFill>
                <a:latin typeface="楷体" pitchFamily="49" charset="-122"/>
                <a:ea typeface="楷体" pitchFamily="49" charset="-122"/>
                <a:cs typeface="Times New Roman"/>
              </a:rPr>
              <a:t>2014</a:t>
            </a:r>
            <a:r>
              <a:rPr lang="zh-CN" altLang="zh-CN" sz="2400" b="1" kern="100">
                <a:solidFill>
                  <a:srgbClr val="000000"/>
                </a:solidFill>
                <a:latin typeface="楷体" pitchFamily="49" charset="-122"/>
                <a:ea typeface="楷体" pitchFamily="49" charset="-122"/>
                <a:cs typeface="Times New Roman"/>
              </a:rPr>
              <a:t>年</a:t>
            </a:r>
            <a:r>
              <a:rPr lang="en-US" altLang="zh-CN" sz="2400" b="1" kern="100">
                <a:solidFill>
                  <a:srgbClr val="000000"/>
                </a:solidFill>
                <a:latin typeface="楷体" pitchFamily="49" charset="-122"/>
                <a:ea typeface="楷体" pitchFamily="49" charset="-122"/>
                <a:cs typeface="Times New Roman"/>
              </a:rPr>
              <a:t>9</a:t>
            </a:r>
            <a:r>
              <a:rPr lang="zh-CN" altLang="zh-CN" sz="2400" b="1" kern="100">
                <a:solidFill>
                  <a:srgbClr val="000000"/>
                </a:solidFill>
                <a:latin typeface="楷体" pitchFamily="49" charset="-122"/>
                <a:ea typeface="楷体" pitchFamily="49" charset="-122"/>
                <a:cs typeface="Times New Roman"/>
              </a:rPr>
              <a:t>月</a:t>
            </a:r>
            <a:r>
              <a:rPr lang="en-US" altLang="zh-CN" sz="2400" b="1" kern="100">
                <a:solidFill>
                  <a:srgbClr val="000000"/>
                </a:solidFill>
                <a:latin typeface="楷体" pitchFamily="49" charset="-122"/>
                <a:ea typeface="楷体" pitchFamily="49" charset="-122"/>
                <a:cs typeface="Times New Roman"/>
              </a:rPr>
              <a:t>4</a:t>
            </a:r>
            <a:r>
              <a:rPr lang="zh-CN" altLang="zh-CN" sz="2400" b="1" kern="100">
                <a:solidFill>
                  <a:srgbClr val="000000"/>
                </a:solidFill>
                <a:latin typeface="楷体" pitchFamily="49" charset="-122"/>
                <a:ea typeface="楷体" pitchFamily="49" charset="-122"/>
                <a:cs typeface="Times New Roman"/>
              </a:rPr>
              <a:t>日《文艺报》，有删改）</a:t>
            </a:r>
            <a:endParaRPr lang="zh-CN" altLang="zh-CN" sz="2400" b="1" kern="100">
              <a:effectLst/>
              <a:latin typeface="楷体" pitchFamily="49" charset="-122"/>
              <a:ea typeface="楷体" pitchFamily="49" charset="-122"/>
              <a:cs typeface="Times New Roman"/>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454088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638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04800" y="1420267"/>
            <a:ext cx="11677650" cy="4989123"/>
          </a:xfrm>
          <a:prstGeom prst="rect">
            <a:avLst/>
          </a:prstGeom>
        </p:spPr>
        <p:txBody>
          <a:bodyPr wrap="square">
            <a:spAutoFit/>
          </a:bodyPr>
          <a:lstStyle/>
          <a:p>
            <a:pPr marL="514350" lvl="0" indent="-514350" fontAlgn="base">
              <a:lnSpc>
                <a:spcPts val="3600"/>
              </a:lnSpc>
              <a:spcBef>
                <a:spcPct val="0"/>
              </a:spcBef>
              <a:spcAft>
                <a:spcPts val="2400"/>
              </a:spcAft>
              <a:buFont typeface="+mj-ea"/>
              <a:buAutoNum type="circleNumDbPlain"/>
            </a:pPr>
            <a:r>
              <a:rPr lang="zh-CN" altLang="en-US" sz="2800" smtClean="0">
                <a:solidFill>
                  <a:srgbClr val="C00000"/>
                </a:solidFill>
                <a:latin typeface="方正粗黑宋简体" pitchFamily="2" charset="-122"/>
                <a:ea typeface="方正粗黑宋简体" pitchFamily="2" charset="-122"/>
              </a:rPr>
              <a:t>开端</a:t>
            </a:r>
            <a:r>
              <a:rPr lang="zh-CN" altLang="en-US" sz="2800" b="1">
                <a:latin typeface="黑体" pitchFamily="49" charset="-122"/>
                <a:ea typeface="黑体" pitchFamily="49" charset="-122"/>
              </a:rPr>
              <a:t>：景影让房给儿子结婚，自购二手房并喜欢上外墙爬满地锦的绿色二手房。</a:t>
            </a:r>
          </a:p>
          <a:p>
            <a:pPr marL="514350" lvl="0" indent="-514350" fontAlgn="base">
              <a:lnSpc>
                <a:spcPts val="3600"/>
              </a:lnSpc>
              <a:spcBef>
                <a:spcPct val="0"/>
              </a:spcBef>
              <a:spcAft>
                <a:spcPts val="2400"/>
              </a:spcAft>
              <a:buFont typeface="+mj-ea"/>
              <a:buAutoNum type="circleNumDbPlain"/>
            </a:pPr>
            <a:r>
              <a:rPr lang="zh-CN" altLang="en-US" sz="2800" smtClean="0">
                <a:solidFill>
                  <a:srgbClr val="C00000"/>
                </a:solidFill>
                <a:latin typeface="方正粗黑宋简体" pitchFamily="2" charset="-122"/>
                <a:ea typeface="方正粗黑宋简体" pitchFamily="2" charset="-122"/>
              </a:rPr>
              <a:t>发展</a:t>
            </a:r>
            <a:r>
              <a:rPr lang="zh-CN" altLang="en-US" sz="2800" b="1">
                <a:latin typeface="黑体" pitchFamily="49" charset="-122"/>
                <a:ea typeface="黑体" pitchFamily="49" charset="-122"/>
              </a:rPr>
              <a:t>：景影向政府提交推广培植地锦的报告，不料从社区传来要清除地锦的消息。</a:t>
            </a:r>
          </a:p>
          <a:p>
            <a:pPr marL="514350" lvl="0" indent="-514350" fontAlgn="base">
              <a:lnSpc>
                <a:spcPts val="3600"/>
              </a:lnSpc>
              <a:spcBef>
                <a:spcPct val="0"/>
              </a:spcBef>
              <a:spcAft>
                <a:spcPts val="2400"/>
              </a:spcAft>
              <a:buFont typeface="+mj-ea"/>
              <a:buAutoNum type="circleNumDbPlain"/>
            </a:pPr>
            <a:r>
              <a:rPr lang="zh-CN" altLang="en-US" sz="2800" smtClean="0">
                <a:solidFill>
                  <a:srgbClr val="C00000"/>
                </a:solidFill>
                <a:latin typeface="方正粗黑宋简体" pitchFamily="2" charset="-122"/>
                <a:ea typeface="方正粗黑宋简体" pitchFamily="2" charset="-122"/>
              </a:rPr>
              <a:t>高潮</a:t>
            </a:r>
            <a:r>
              <a:rPr lang="zh-CN" altLang="en-US" sz="2800" b="1">
                <a:latin typeface="黑体" pitchFamily="49" charset="-122"/>
                <a:ea typeface="黑体" pitchFamily="49" charset="-122"/>
              </a:rPr>
              <a:t>：景影拒绝清除自己住房的地锦，坚守自己的绿色生活，哪怕与对方诉诸法庭。</a:t>
            </a:r>
          </a:p>
          <a:p>
            <a:pPr marL="514350" lvl="0" indent="-514350" fontAlgn="base">
              <a:lnSpc>
                <a:spcPts val="3600"/>
              </a:lnSpc>
              <a:spcBef>
                <a:spcPct val="0"/>
              </a:spcBef>
              <a:spcAft>
                <a:spcPts val="2400"/>
              </a:spcAft>
              <a:buFont typeface="+mj-ea"/>
              <a:buAutoNum type="circleNumDbPlain"/>
            </a:pPr>
            <a:r>
              <a:rPr lang="zh-CN" altLang="en-US" sz="2800" smtClean="0">
                <a:solidFill>
                  <a:srgbClr val="C00000"/>
                </a:solidFill>
                <a:latin typeface="方正粗黑宋简体" pitchFamily="2" charset="-122"/>
                <a:ea typeface="方正粗黑宋简体" pitchFamily="2" charset="-122"/>
              </a:rPr>
              <a:t>结局</a:t>
            </a:r>
            <a:r>
              <a:rPr lang="zh-CN" altLang="en-US" sz="2800" b="1">
                <a:latin typeface="黑体" pitchFamily="49" charset="-122"/>
                <a:ea typeface="黑体" pitchFamily="49" charset="-122"/>
              </a:rPr>
              <a:t>：面对社会舆论和亲人的劝说，景影做出了无奈的选择。</a:t>
            </a:r>
          </a:p>
          <a:p>
            <a:pPr lvl="0" algn="ctr" fontAlgn="base">
              <a:lnSpc>
                <a:spcPts val="3600"/>
              </a:lnSpc>
              <a:spcBef>
                <a:spcPct val="0"/>
              </a:spcBef>
              <a:spcAft>
                <a:spcPts val="2400"/>
              </a:spcAft>
            </a:pPr>
            <a:r>
              <a:rPr lang="zh-CN" altLang="en-US" sz="2400" b="1">
                <a:latin typeface="黑体" pitchFamily="49" charset="-122"/>
                <a:ea typeface="黑体" pitchFamily="49" charset="-122"/>
              </a:rPr>
              <a:t>（注意小说体裁的特征；答对一点得</a:t>
            </a:r>
            <a:r>
              <a:rPr lang="en-US" altLang="zh-CN" sz="2400" b="1">
                <a:latin typeface="黑体" pitchFamily="49" charset="-122"/>
                <a:ea typeface="黑体" pitchFamily="49" charset="-122"/>
              </a:rPr>
              <a:t>1</a:t>
            </a:r>
            <a:r>
              <a:rPr lang="zh-CN" altLang="en-US" sz="2400" b="1">
                <a:latin typeface="黑体" pitchFamily="49" charset="-122"/>
                <a:ea typeface="黑体" pitchFamily="49" charset="-122"/>
              </a:rPr>
              <a:t>分，结构完整</a:t>
            </a:r>
            <a:r>
              <a:rPr lang="en-US" altLang="zh-CN" sz="2400" b="1">
                <a:latin typeface="黑体" pitchFamily="49" charset="-122"/>
                <a:ea typeface="黑体" pitchFamily="49" charset="-122"/>
              </a:rPr>
              <a:t>1</a:t>
            </a:r>
            <a:r>
              <a:rPr lang="zh-CN" altLang="en-US" sz="2400" b="1">
                <a:latin typeface="黑体" pitchFamily="49" charset="-122"/>
                <a:ea typeface="黑体" pitchFamily="49" charset="-122"/>
              </a:rPr>
              <a:t>分，语言通顺</a:t>
            </a:r>
            <a:r>
              <a:rPr lang="en-US" altLang="zh-CN" sz="2400" b="1">
                <a:latin typeface="黑体" pitchFamily="49" charset="-122"/>
                <a:ea typeface="黑体" pitchFamily="49" charset="-122"/>
              </a:rPr>
              <a:t>1</a:t>
            </a:r>
            <a:r>
              <a:rPr lang="zh-CN" altLang="en-US" sz="2400" b="1">
                <a:latin typeface="黑体" pitchFamily="49" charset="-122"/>
                <a:ea typeface="黑体" pitchFamily="49" charset="-122"/>
              </a:rPr>
              <a:t>分。）</a:t>
            </a:r>
            <a:endParaRPr lang="zh-CN" altLang="en-US" sz="1600">
              <a:latin typeface="Calibri"/>
              <a:ea typeface="宋体"/>
            </a:endParaRPr>
          </a:p>
        </p:txBody>
      </p:sp>
      <p:sp>
        <p:nvSpPr>
          <p:cNvPr id="3" name="矩形 2"/>
          <p:cNvSpPr/>
          <p:nvPr>
            <p:custDataLst>
              <p:tags r:id="rId6"/>
            </p:custDataLst>
          </p:nvPr>
        </p:nvSpPr>
        <p:spPr>
          <a:xfrm>
            <a:off x="333375" y="491609"/>
            <a:ext cx="6598281" cy="523220"/>
          </a:xfrm>
          <a:prstGeom prst="rect">
            <a:avLst/>
          </a:prstGeom>
        </p:spPr>
        <p:txBody>
          <a:bodyPr wrap="none">
            <a:spAutoFit/>
          </a:bodyPr>
          <a:lstStyle/>
          <a:p>
            <a:pPr marL="457200" indent="-457200">
              <a:buFont typeface="Wingdings" pitchFamily="2" charset="2"/>
              <a:buChar char="p"/>
            </a:pPr>
            <a:r>
              <a:rPr lang="zh-CN" altLang="zh-CN" sz="2800" b="1" kern="100" smtClean="0">
                <a:solidFill>
                  <a:schemeClr val="accent1">
                    <a:lumMod val="75000"/>
                  </a:schemeClr>
                </a:solidFill>
                <a:latin typeface="黑体" pitchFamily="49" charset="-122"/>
                <a:ea typeface="黑体" pitchFamily="49" charset="-122"/>
                <a:cs typeface="Times New Roman"/>
              </a:rPr>
              <a:t>请</a:t>
            </a:r>
            <a:r>
              <a:rPr lang="zh-CN" altLang="zh-CN" sz="2800" b="1" kern="100">
                <a:solidFill>
                  <a:schemeClr val="accent1">
                    <a:lumMod val="75000"/>
                  </a:schemeClr>
                </a:solidFill>
                <a:latin typeface="黑体" pitchFamily="49" charset="-122"/>
                <a:ea typeface="黑体" pitchFamily="49" charset="-122"/>
                <a:cs typeface="Times New Roman"/>
              </a:rPr>
              <a:t>分点概括小说的主要情节。（</a:t>
            </a:r>
            <a:r>
              <a:rPr lang="en-US" altLang="zh-CN" sz="2800" b="1" kern="100">
                <a:solidFill>
                  <a:schemeClr val="accent1">
                    <a:lumMod val="75000"/>
                  </a:schemeClr>
                </a:solidFill>
                <a:latin typeface="黑体" pitchFamily="49" charset="-122"/>
                <a:ea typeface="黑体" pitchFamily="49" charset="-122"/>
                <a:cs typeface="Times New Roman"/>
              </a:rPr>
              <a:t>6</a:t>
            </a:r>
            <a:r>
              <a:rPr lang="zh-CN" altLang="zh-CN" sz="2800" b="1" kern="100">
                <a:solidFill>
                  <a:schemeClr val="accent1">
                    <a:lumMod val="75000"/>
                  </a:schemeClr>
                </a:solidFill>
                <a:latin typeface="黑体" pitchFamily="49" charset="-122"/>
                <a:ea typeface="黑体" pitchFamily="49" charset="-122"/>
                <a:cs typeface="Times New Roman"/>
              </a:rPr>
              <a:t>分）</a:t>
            </a:r>
            <a:endParaRPr lang="zh-CN" altLang="zh-CN" sz="2000" kern="100">
              <a:solidFill>
                <a:schemeClr val="accent1">
                  <a:lumMod val="75000"/>
                </a:schemeClr>
              </a:solidFill>
              <a:effectLst/>
              <a:latin typeface="黑体" pitchFamily="49" charset="-122"/>
              <a:ea typeface="黑体" pitchFamily="49" charset="-122"/>
              <a:cs typeface="Times New Roman"/>
            </a:endParaRPr>
          </a:p>
        </p:txBody>
      </p:sp>
      <p:pic>
        <p:nvPicPr>
          <p:cNvPr id="5" name="Picture 4"/>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rcRect l="9198" t="13676" r="5188" b="12325"/>
          <a:stretch>
            <a:fillRect/>
          </a:stretch>
        </p:blipFill>
        <p:spPr bwMode="auto">
          <a:xfrm>
            <a:off x="9601199" y="0"/>
            <a:ext cx="2652713" cy="1719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4025173"/>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6867" name="Picture 3"/>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50800"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custDataLst>
              <p:tags r:id="rId5"/>
            </p:custDataLst>
          </p:nvPr>
        </p:nvSpPr>
        <p:spPr>
          <a:xfrm>
            <a:off x="2900253" y="153769"/>
            <a:ext cx="6391493" cy="769441"/>
          </a:xfrm>
          <a:prstGeom prst="rect">
            <a:avLst/>
          </a:prstGeom>
        </p:spPr>
        <p:txBody>
          <a:bodyPr wrap="none">
            <a:spAutoFit/>
          </a:bodyPr>
          <a:lstStyle/>
          <a:p>
            <a:pPr lvl="0"/>
            <a:r>
              <a:rPr lang="zh-CN" altLang="en-US" sz="44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rPr>
              <a:t>小说情节的基本结构模式</a:t>
            </a:r>
            <a:endParaRPr lang="en-US" altLang="zh-CN" sz="44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endParaRPr>
          </a:p>
        </p:txBody>
      </p:sp>
      <p:graphicFrame>
        <p:nvGraphicFramePr>
          <p:cNvPr id="4" name="表格 3"/>
          <p:cNvGraphicFramePr>
            <a:graphicFrameLocks noGrp="1"/>
          </p:cNvGraphicFramePr>
          <p:nvPr>
            <p:custDataLst>
              <p:tags r:id="rId6"/>
            </p:custDataLst>
            <p:extLst>
              <p:ext uri="{D42A27DB-BD31-4B8C-83A1-F6EECF244321}">
                <p14:modId xmlns:p14="http://schemas.microsoft.com/office/powerpoint/2010/main" val="1044490339"/>
              </p:ext>
            </p:extLst>
          </p:nvPr>
        </p:nvGraphicFramePr>
        <p:xfrm>
          <a:off x="379412" y="1061081"/>
          <a:ext cx="11433176" cy="5650234"/>
        </p:xfrm>
        <a:graphic>
          <a:graphicData uri="http://schemas.openxmlformats.org/drawingml/2006/table">
            <a:tbl>
              <a:tblPr firstRow="1" bandRow="1">
                <a:tableStyleId>{5940675A-B579-460E-94D1-54222C63F5DA}</a:tableStyleId>
              </a:tblPr>
              <a:tblGrid>
                <a:gridCol w="936626"/>
                <a:gridCol w="10496550"/>
              </a:tblGrid>
              <a:tr h="1415419">
                <a:tc>
                  <a:txBody>
                    <a:bodyPr vert="horz" wrap="square"/>
                    <a:lstStyle/>
                    <a:p>
                      <a:pPr algn="ctr"/>
                      <a:r>
                        <a:rPr lang="zh-CN" altLang="en-US" sz="2500" b="0" smtClean="0">
                          <a:solidFill>
                            <a:srgbClr val="FF0000"/>
                          </a:solidFill>
                          <a:latin typeface="方正粗黑宋简体" pitchFamily="2" charset="-122"/>
                          <a:ea typeface="方正粗黑宋简体" pitchFamily="2" charset="-122"/>
                        </a:rPr>
                        <a:t>序幕</a:t>
                      </a:r>
                      <a:endParaRPr lang="zh-CN" altLang="en-US" sz="2500" b="0">
                        <a:solidFill>
                          <a:srgbClr val="FF0000"/>
                        </a:solidFill>
                        <a:latin typeface="方正粗黑宋简体" pitchFamily="2" charset="-122"/>
                        <a:ea typeface="方正粗黑宋简体" pitchFamily="2" charset="-122"/>
                      </a:endParaRPr>
                    </a:p>
                  </a:txBody>
                  <a:tcPr/>
                </a:tc>
                <a:tc>
                  <a:txBody>
                    <a:bodyPr vert="horz" wrap="square"/>
                    <a:lstStyle/>
                    <a:p>
                      <a:r>
                        <a:rPr lang="zh-CN" altLang="en-US" sz="2500" b="1" smtClean="0">
                          <a:latin typeface="黑体" pitchFamily="49" charset="-122"/>
                          <a:ea typeface="黑体" pitchFamily="49" charset="-122"/>
                        </a:rPr>
                        <a:t>又称破题、交代、引子等，用于小说情节中矛盾冲突展开之前作者对小说故事发生的时间、地点、缘由、社会背景、主要人物及其关系的交代和说明</a:t>
                      </a:r>
                      <a:r>
                        <a:rPr lang="en-US" altLang="zh-CN" sz="2500" b="1" smtClean="0">
                          <a:latin typeface="黑体" pitchFamily="49" charset="-122"/>
                          <a:ea typeface="黑体" pitchFamily="49" charset="-122"/>
                        </a:rPr>
                        <a:t>，</a:t>
                      </a:r>
                      <a:r>
                        <a:rPr lang="zh-CN" altLang="en-US" sz="2500" b="1" smtClean="0">
                          <a:latin typeface="黑体" pitchFamily="49" charset="-122"/>
                          <a:ea typeface="黑体" pitchFamily="49" charset="-122"/>
                        </a:rPr>
                        <a:t>一般采用介绍的方式</a:t>
                      </a:r>
                      <a:r>
                        <a:rPr lang="en-US" altLang="zh-CN" sz="2500" b="1" smtClean="0">
                          <a:latin typeface="黑体" pitchFamily="49" charset="-122"/>
                          <a:ea typeface="黑体" pitchFamily="49" charset="-122"/>
                        </a:rPr>
                        <a:t>，</a:t>
                      </a:r>
                      <a:r>
                        <a:rPr lang="zh-CN" altLang="en-US" sz="2500" b="1" smtClean="0">
                          <a:latin typeface="黑体" pitchFamily="49" charset="-122"/>
                          <a:ea typeface="黑体" pitchFamily="49" charset="-122"/>
                        </a:rPr>
                        <a:t>也有的以描写环境破题。</a:t>
                      </a:r>
                      <a:endParaRPr lang="zh-CN" altLang="en-US" sz="2500" b="1">
                        <a:latin typeface="黑体" pitchFamily="49" charset="-122"/>
                        <a:ea typeface="黑体" pitchFamily="49" charset="-122"/>
                      </a:endParaRPr>
                    </a:p>
                  </a:txBody>
                  <a:tcPr/>
                </a:tc>
              </a:tr>
              <a:tr h="704850">
                <a:tc>
                  <a:txBody>
                    <a:bodyPr vert="horz" wrap="square"/>
                    <a:lstStyle/>
                    <a:p>
                      <a:pPr algn="ctr"/>
                      <a:r>
                        <a:rPr lang="zh-CN" altLang="en-US" sz="2500" b="0" smtClean="0">
                          <a:solidFill>
                            <a:srgbClr val="FF0000"/>
                          </a:solidFill>
                          <a:latin typeface="方正粗黑宋简体" pitchFamily="2" charset="-122"/>
                          <a:ea typeface="方正粗黑宋简体" pitchFamily="2" charset="-122"/>
                        </a:rPr>
                        <a:t>开端</a:t>
                      </a:r>
                      <a:endParaRPr lang="zh-CN" altLang="en-US" sz="2500" b="0">
                        <a:solidFill>
                          <a:srgbClr val="FF0000"/>
                        </a:solidFill>
                        <a:latin typeface="方正粗黑宋简体" pitchFamily="2" charset="-122"/>
                        <a:ea typeface="方正粗黑宋简体" pitchFamily="2" charset="-122"/>
                      </a:endParaRPr>
                    </a:p>
                  </a:txBody>
                  <a:tcPr/>
                </a:tc>
                <a:tc>
                  <a:txBody>
                    <a:bodyPr vert="horz" wrap="square"/>
                    <a:lstStyle/>
                    <a:p>
                      <a:r>
                        <a:rPr lang="zh-CN" altLang="en-US" sz="2500" b="1" smtClean="0">
                          <a:latin typeface="黑体" pitchFamily="49" charset="-122"/>
                          <a:ea typeface="黑体" pitchFamily="49" charset="-122"/>
                        </a:rPr>
                        <a:t>是作品所反映的矛盾冲突的第一件事，是后来一系列事件的起点。</a:t>
                      </a:r>
                      <a:endParaRPr lang="zh-CN" altLang="en-US" sz="2500" b="1">
                        <a:latin typeface="黑体" pitchFamily="49" charset="-122"/>
                        <a:ea typeface="黑体" pitchFamily="49" charset="-122"/>
                      </a:endParaRPr>
                    </a:p>
                  </a:txBody>
                  <a:tcPr/>
                </a:tc>
              </a:tr>
              <a:tr h="648653">
                <a:tc>
                  <a:txBody>
                    <a:bodyPr vert="horz" wrap="square"/>
                    <a:lstStyle/>
                    <a:p>
                      <a:pPr algn="ctr"/>
                      <a:r>
                        <a:rPr lang="zh-CN" altLang="en-US" sz="2500" b="0" smtClean="0">
                          <a:solidFill>
                            <a:srgbClr val="FF0000"/>
                          </a:solidFill>
                          <a:latin typeface="方正粗黑宋简体" pitchFamily="2" charset="-122"/>
                          <a:ea typeface="方正粗黑宋简体" pitchFamily="2" charset="-122"/>
                        </a:rPr>
                        <a:t>发展</a:t>
                      </a:r>
                      <a:endParaRPr lang="zh-CN" altLang="en-US" sz="2500" b="0">
                        <a:solidFill>
                          <a:srgbClr val="FF0000"/>
                        </a:solidFill>
                        <a:latin typeface="方正粗黑宋简体" pitchFamily="2" charset="-122"/>
                        <a:ea typeface="方正粗黑宋简体" pitchFamily="2" charset="-122"/>
                      </a:endParaRPr>
                    </a:p>
                  </a:txBody>
                  <a:tcPr/>
                </a:tc>
                <a:tc>
                  <a:txBody>
                    <a:bodyPr vert="horz" wrap="square"/>
                    <a:lstStyle/>
                    <a:p>
                      <a:r>
                        <a:rPr lang="zh-CN" altLang="en-US" sz="2500" b="1" smtClean="0">
                          <a:latin typeface="黑体" pitchFamily="49" charset="-122"/>
                          <a:ea typeface="黑体" pitchFamily="49" charset="-122"/>
                        </a:rPr>
                        <a:t>是作品中矛盾冲突从展开到激化的演变过程。</a:t>
                      </a:r>
                      <a:endParaRPr lang="zh-CN" altLang="en-US" sz="2500" b="1">
                        <a:latin typeface="黑体" pitchFamily="49" charset="-122"/>
                        <a:ea typeface="黑体" pitchFamily="49" charset="-122"/>
                      </a:endParaRPr>
                    </a:p>
                  </a:txBody>
                  <a:tcPr/>
                </a:tc>
              </a:tr>
              <a:tr h="1008697">
                <a:tc>
                  <a:txBody>
                    <a:bodyPr vert="horz" wrap="square"/>
                    <a:lstStyle/>
                    <a:p>
                      <a:pPr algn="ctr"/>
                      <a:r>
                        <a:rPr lang="zh-CN" altLang="en-US" sz="2500" b="0" smtClean="0">
                          <a:solidFill>
                            <a:srgbClr val="FF0000"/>
                          </a:solidFill>
                          <a:latin typeface="方正粗黑宋简体" pitchFamily="2" charset="-122"/>
                          <a:ea typeface="方正粗黑宋简体" pitchFamily="2" charset="-122"/>
                        </a:rPr>
                        <a:t>高潮</a:t>
                      </a:r>
                      <a:endParaRPr lang="zh-CN" altLang="en-US" sz="2500" b="0">
                        <a:solidFill>
                          <a:srgbClr val="FF0000"/>
                        </a:solidFill>
                        <a:latin typeface="方正粗黑宋简体" pitchFamily="2" charset="-122"/>
                        <a:ea typeface="方正粗黑宋简体" pitchFamily="2" charset="-122"/>
                      </a:endParaRPr>
                    </a:p>
                  </a:txBody>
                  <a:tcPr/>
                </a:tc>
                <a:tc>
                  <a:txBody>
                    <a:bodyPr vert="horz" wrap="square"/>
                    <a:lstStyle/>
                    <a:p>
                      <a:r>
                        <a:rPr lang="zh-CN" altLang="en-US" sz="2500" b="1" smtClean="0">
                          <a:latin typeface="黑体" pitchFamily="49" charset="-122"/>
                          <a:ea typeface="黑体" pitchFamily="49" charset="-122"/>
                        </a:rPr>
                        <a:t>是决定矛盾各方的命运的主要矛盾即将解决的关键时刻</a:t>
                      </a:r>
                      <a:r>
                        <a:rPr lang="en-US" altLang="zh-CN" sz="2500" b="1" smtClean="0">
                          <a:latin typeface="黑体" pitchFamily="49" charset="-122"/>
                          <a:ea typeface="黑体" pitchFamily="49" charset="-122"/>
                        </a:rPr>
                        <a:t>，</a:t>
                      </a:r>
                      <a:r>
                        <a:rPr lang="zh-CN" altLang="en-US" sz="2500" b="1" smtClean="0">
                          <a:latin typeface="黑体" pitchFamily="49" charset="-122"/>
                          <a:ea typeface="黑体" pitchFamily="49" charset="-122"/>
                        </a:rPr>
                        <a:t>是矛盾冲突发展到顶点</a:t>
                      </a:r>
                      <a:r>
                        <a:rPr lang="en-US" altLang="zh-CN" sz="2500" b="1" smtClean="0">
                          <a:latin typeface="黑体" pitchFamily="49" charset="-122"/>
                          <a:ea typeface="黑体" pitchFamily="49" charset="-122"/>
                        </a:rPr>
                        <a:t>，</a:t>
                      </a:r>
                      <a:r>
                        <a:rPr lang="zh-CN" altLang="en-US" sz="2500" b="1" smtClean="0">
                          <a:latin typeface="黑体" pitchFamily="49" charset="-122"/>
                          <a:ea typeface="黑体" pitchFamily="49" charset="-122"/>
                        </a:rPr>
                        <a:t>人物的思想斗争最紧张、最激烈、最尖锐的阶段。</a:t>
                      </a:r>
                      <a:endParaRPr lang="zh-CN" altLang="en-US" sz="2500" b="1">
                        <a:latin typeface="黑体" pitchFamily="49" charset="-122"/>
                        <a:ea typeface="黑体" pitchFamily="49" charset="-122"/>
                      </a:endParaRPr>
                    </a:p>
                  </a:txBody>
                  <a:tcPr/>
                </a:tc>
              </a:tr>
              <a:tr h="1019175">
                <a:tc>
                  <a:txBody>
                    <a:bodyPr vert="horz" wrap="square"/>
                    <a:lstStyle/>
                    <a:p>
                      <a:pPr algn="ctr"/>
                      <a:r>
                        <a:rPr lang="zh-CN" altLang="en-US" sz="2500" b="0" smtClean="0">
                          <a:solidFill>
                            <a:srgbClr val="FF0000"/>
                          </a:solidFill>
                          <a:latin typeface="方正粗黑宋简体" pitchFamily="2" charset="-122"/>
                          <a:ea typeface="方正粗黑宋简体" pitchFamily="2" charset="-122"/>
                        </a:rPr>
                        <a:t>结局</a:t>
                      </a:r>
                      <a:endParaRPr lang="zh-CN" altLang="en-US" sz="2500" b="0">
                        <a:solidFill>
                          <a:srgbClr val="FF0000"/>
                        </a:solidFill>
                        <a:latin typeface="方正粗黑宋简体" pitchFamily="2" charset="-122"/>
                        <a:ea typeface="方正粗黑宋简体" pitchFamily="2" charset="-122"/>
                      </a:endParaRPr>
                    </a:p>
                  </a:txBody>
                  <a:tcPr/>
                </a:tc>
                <a:tc>
                  <a:txBody>
                    <a:bodyPr vert="horz" wrap="square"/>
                    <a:lstStyle/>
                    <a:p>
                      <a:r>
                        <a:rPr lang="zh-CN" altLang="en-US" sz="2500" b="1" smtClean="0">
                          <a:latin typeface="黑体" pitchFamily="49" charset="-122"/>
                          <a:ea typeface="黑体" pitchFamily="49" charset="-122"/>
                        </a:rPr>
                        <a:t>矛盾得到解决</a:t>
                      </a:r>
                      <a:r>
                        <a:rPr lang="en-US" altLang="zh-CN" sz="2500" b="1" smtClean="0">
                          <a:latin typeface="黑体" pitchFamily="49" charset="-122"/>
                          <a:ea typeface="黑体" pitchFamily="49" charset="-122"/>
                        </a:rPr>
                        <a:t>，</a:t>
                      </a:r>
                      <a:r>
                        <a:rPr lang="zh-CN" altLang="en-US" sz="2500" b="1" smtClean="0">
                          <a:latin typeface="黑体" pitchFamily="49" charset="-122"/>
                          <a:ea typeface="黑体" pitchFamily="49" charset="-122"/>
                        </a:rPr>
                        <a:t>人物性格的发展已经完成</a:t>
                      </a:r>
                      <a:r>
                        <a:rPr lang="en-US" altLang="zh-CN" sz="2500" b="1" smtClean="0">
                          <a:latin typeface="黑体" pitchFamily="49" charset="-122"/>
                          <a:ea typeface="黑体" pitchFamily="49" charset="-122"/>
                        </a:rPr>
                        <a:t>，</a:t>
                      </a:r>
                      <a:r>
                        <a:rPr lang="zh-CN" altLang="en-US" sz="2500" b="1" smtClean="0">
                          <a:latin typeface="黑体" pitchFamily="49" charset="-122"/>
                          <a:ea typeface="黑体" pitchFamily="49" charset="-122"/>
                        </a:rPr>
                        <a:t>事件有了最后的结果</a:t>
                      </a:r>
                      <a:r>
                        <a:rPr lang="en-US" altLang="zh-CN" sz="2500" b="1" smtClean="0">
                          <a:latin typeface="黑体" pitchFamily="49" charset="-122"/>
                          <a:ea typeface="黑体" pitchFamily="49" charset="-122"/>
                        </a:rPr>
                        <a:t>，</a:t>
                      </a:r>
                      <a:r>
                        <a:rPr lang="zh-CN" altLang="en-US" sz="2500" b="1" smtClean="0">
                          <a:latin typeface="黑体" pitchFamily="49" charset="-122"/>
                          <a:ea typeface="黑体" pitchFamily="49" charset="-122"/>
                        </a:rPr>
                        <a:t>主题思想得到充分展现</a:t>
                      </a:r>
                      <a:r>
                        <a:rPr lang="en-US" altLang="zh-CN" sz="2500" b="1" smtClean="0">
                          <a:latin typeface="黑体" pitchFamily="49" charset="-122"/>
                          <a:ea typeface="黑体" pitchFamily="49" charset="-122"/>
                        </a:rPr>
                        <a:t>，</a:t>
                      </a:r>
                      <a:r>
                        <a:rPr lang="zh-CN" altLang="en-US" sz="2500" b="1" smtClean="0">
                          <a:latin typeface="黑体" pitchFamily="49" charset="-122"/>
                          <a:ea typeface="黑体" pitchFamily="49" charset="-122"/>
                        </a:rPr>
                        <a:t>是情节发展的必然结果。</a:t>
                      </a:r>
                      <a:endParaRPr lang="zh-CN" altLang="en-US" sz="2500" b="1">
                        <a:latin typeface="黑体" pitchFamily="49" charset="-122"/>
                        <a:ea typeface="黑体" pitchFamily="49" charset="-122"/>
                      </a:endParaRPr>
                    </a:p>
                  </a:txBody>
                  <a:tcPr/>
                </a:tc>
              </a:tr>
              <a:tr h="648653">
                <a:tc>
                  <a:txBody>
                    <a:bodyPr vert="horz" wrap="square"/>
                    <a:lstStyle/>
                    <a:p>
                      <a:pPr algn="ctr"/>
                      <a:r>
                        <a:rPr lang="zh-CN" altLang="en-US" sz="2500" b="0" smtClean="0">
                          <a:solidFill>
                            <a:srgbClr val="FF0000"/>
                          </a:solidFill>
                          <a:latin typeface="方正粗黑宋简体" pitchFamily="2" charset="-122"/>
                          <a:ea typeface="方正粗黑宋简体" pitchFamily="2" charset="-122"/>
                        </a:rPr>
                        <a:t>尾声</a:t>
                      </a:r>
                      <a:endParaRPr lang="zh-CN" altLang="en-US" sz="2500" b="0">
                        <a:solidFill>
                          <a:srgbClr val="FF0000"/>
                        </a:solidFill>
                        <a:latin typeface="方正粗黑宋简体" pitchFamily="2" charset="-122"/>
                        <a:ea typeface="方正粗黑宋简体" pitchFamily="2" charset="-122"/>
                      </a:endParaRPr>
                    </a:p>
                  </a:txBody>
                  <a:tcPr/>
                </a:tc>
                <a:tc>
                  <a:txBody>
                    <a:bodyPr vert="horz" wrap="square"/>
                    <a:lstStyle/>
                    <a:p>
                      <a:r>
                        <a:rPr lang="zh-CN" altLang="en-US" sz="2500" b="1" smtClean="0">
                          <a:latin typeface="黑体" pitchFamily="49" charset="-122"/>
                          <a:ea typeface="黑体" pitchFamily="49" charset="-122"/>
                        </a:rPr>
                        <a:t>是在冲突结束之后</a:t>
                      </a:r>
                      <a:r>
                        <a:rPr lang="en-US" altLang="zh-CN" sz="2500" b="1" smtClean="0">
                          <a:latin typeface="黑体" pitchFamily="49" charset="-122"/>
                          <a:ea typeface="黑体" pitchFamily="49" charset="-122"/>
                        </a:rPr>
                        <a:t>，</a:t>
                      </a:r>
                      <a:r>
                        <a:rPr lang="zh-CN" altLang="en-US" sz="2500" b="1" smtClean="0">
                          <a:latin typeface="黑体" pitchFamily="49" charset="-122"/>
                          <a:ea typeface="黑体" pitchFamily="49" charset="-122"/>
                        </a:rPr>
                        <a:t>进一步交代人物的生活状况和归宿</a:t>
                      </a:r>
                      <a:r>
                        <a:rPr lang="en-US" altLang="zh-CN" sz="2500" b="1" smtClean="0">
                          <a:latin typeface="黑体" pitchFamily="49" charset="-122"/>
                          <a:ea typeface="黑体" pitchFamily="49" charset="-122"/>
                        </a:rPr>
                        <a:t>，</a:t>
                      </a:r>
                      <a:r>
                        <a:rPr lang="zh-CN" altLang="en-US" sz="2500" b="1" smtClean="0">
                          <a:latin typeface="黑体" pitchFamily="49" charset="-122"/>
                          <a:ea typeface="黑体" pitchFamily="49" charset="-122"/>
                        </a:rPr>
                        <a:t>或展示未来的生活图景。</a:t>
                      </a:r>
                      <a:endParaRPr lang="zh-CN" altLang="en-US" sz="2500" b="1">
                        <a:latin typeface="黑体" pitchFamily="49" charset="-122"/>
                        <a:ea typeface="黑体" pitchFamily="49" charset="-122"/>
                      </a:endParaRPr>
                    </a:p>
                  </a:txBody>
                  <a:tcPr/>
                </a:tc>
              </a:tr>
            </a:tbl>
          </a:graphicData>
        </a:graphic>
      </p:graphicFrame>
      <p:pic>
        <p:nvPicPr>
          <p:cNvPr id="6" name="Picture 2"/>
          <p:cNvPicPr>
            <a:picLocks noChangeAspect="1" noChangeArrowheads="1"/>
          </p:cNvPicPr>
          <p:nvPr>
            <p:custDataLst>
              <p:tags r:id="rId8"/>
            </p:custDataLst>
          </p:nvPr>
        </p:nvPicPr>
        <p:blipFill>
          <a:blip r:embed="rId7">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8303265"/>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4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a:extLst>
              <a:ext uri="{FF2B5EF4-FFF2-40B4-BE49-F238E27FC236}">
                <a16:creationId xmlns="" xmlns:a16="http://schemas.microsoft.com/office/drawing/2014/main" id="{E85D0792-3310-411B-B847-2B4DB93C2560}"/>
              </a:ext>
            </a:extLst>
          </p:cNvPr>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458469" y="397884"/>
            <a:ext cx="731520" cy="725805"/>
          </a:xfrm>
          <a:prstGeom prst="rect">
            <a:avLst/>
          </a:prstGeom>
        </p:spPr>
      </p:pic>
      <p:pic>
        <p:nvPicPr>
          <p:cNvPr id="3" name="图片 2">
            <a:extLst>
              <a:ext uri="{FF2B5EF4-FFF2-40B4-BE49-F238E27FC236}">
                <a16:creationId xmlns="" xmlns:a16="http://schemas.microsoft.com/office/drawing/2014/main" id="{A8136751-23CB-465A-91A7-9B68EE7D2DCA}"/>
              </a:ext>
            </a:extLst>
          </p:cNvPr>
          <p:cNvPicPr>
            <a:picLocks noChangeAspect="1"/>
          </p:cNvPicPr>
          <p:nvPr>
            <p:custDataLst>
              <p:tags r:id="rId8"/>
            </p:custDataLst>
          </p:nvPr>
        </p:nvPicPr>
        <p:blipFill>
          <a:blip r:embed="rId7">
            <a:extLst>
              <a:ext uri="{28A0092B-C50C-407E-A947-70E740481C1C}">
                <a14:useLocalDpi xmlns:a14="http://schemas.microsoft.com/office/drawing/2010/main"/>
              </a:ext>
            </a:extLst>
          </a:blip>
          <a:stretch>
            <a:fillRect/>
          </a:stretch>
        </p:blipFill>
        <p:spPr>
          <a:xfrm>
            <a:off x="250339" y="902382"/>
            <a:ext cx="1735099" cy="354328"/>
          </a:xfrm>
          <a:prstGeom prst="rect">
            <a:avLst/>
          </a:prstGeom>
        </p:spPr>
      </p:pic>
      <p:sp>
        <p:nvSpPr>
          <p:cNvPr id="4" name="矩形 3"/>
          <p:cNvSpPr/>
          <p:nvPr>
            <p:custDataLst>
              <p:tags r:id="rId9"/>
            </p:custDataLst>
          </p:nvPr>
        </p:nvSpPr>
        <p:spPr>
          <a:xfrm>
            <a:off x="1088390" y="436719"/>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方法点津</a:t>
            </a:r>
            <a:endParaRPr lang="zh-CN" altLang="en-US" sz="4000" spc="-100">
              <a:solidFill>
                <a:srgbClr val="800000"/>
              </a:solidFill>
              <a:latin typeface="Aa寒鸦小少年 (非商业使用)" pitchFamily="2" charset="-122"/>
              <a:ea typeface="Aa寒鸦小少年 (非商业使用)" pitchFamily="2" charset="-122"/>
            </a:endParaRPr>
          </a:p>
        </p:txBody>
      </p:sp>
      <p:sp>
        <p:nvSpPr>
          <p:cNvPr id="7" name="矩形 6"/>
          <p:cNvSpPr/>
          <p:nvPr>
            <p:custDataLst>
              <p:tags r:id="rId10"/>
            </p:custDataLst>
          </p:nvPr>
        </p:nvSpPr>
        <p:spPr>
          <a:xfrm>
            <a:off x="2618125" y="1163065"/>
            <a:ext cx="6955750" cy="769441"/>
          </a:xfrm>
          <a:prstGeom prst="rect">
            <a:avLst/>
          </a:prstGeom>
        </p:spPr>
        <p:txBody>
          <a:bodyPr wrap="none">
            <a:spAutoFit/>
          </a:bodyPr>
          <a:lstStyle/>
          <a:p>
            <a:pPr lvl="0"/>
            <a:r>
              <a:rPr lang="zh-CN" altLang="en-US" sz="44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rPr>
              <a:t>梳理概括小说情节答题技巧</a:t>
            </a:r>
            <a:endParaRPr lang="en-US" altLang="zh-CN" sz="44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endParaRPr>
          </a:p>
        </p:txBody>
      </p:sp>
      <p:graphicFrame>
        <p:nvGraphicFramePr>
          <p:cNvPr id="5" name="表格 4"/>
          <p:cNvGraphicFramePr>
            <a:graphicFrameLocks noGrp="1"/>
          </p:cNvGraphicFramePr>
          <p:nvPr>
            <p:custDataLst>
              <p:tags r:id="rId11"/>
            </p:custDataLst>
            <p:extLst>
              <p:ext uri="{D42A27DB-BD31-4B8C-83A1-F6EECF244321}">
                <p14:modId xmlns:p14="http://schemas.microsoft.com/office/powerpoint/2010/main" val="3923867921"/>
              </p:ext>
            </p:extLst>
          </p:nvPr>
        </p:nvGraphicFramePr>
        <p:xfrm>
          <a:off x="210894" y="2078354"/>
          <a:ext cx="11770212" cy="4446271"/>
        </p:xfrm>
        <a:graphic>
          <a:graphicData uri="http://schemas.openxmlformats.org/drawingml/2006/table">
            <a:tbl>
              <a:tblPr firstRow="1" bandRow="1">
                <a:tableStyleId>{5940675A-B579-460E-94D1-54222C63F5DA}</a:tableStyleId>
              </a:tblPr>
              <a:tblGrid>
                <a:gridCol w="768838"/>
                <a:gridCol w="11001374"/>
              </a:tblGrid>
              <a:tr h="2474596">
                <a:tc>
                  <a:txBody>
                    <a:bodyPr vert="horz" wrap="square"/>
                    <a:lstStyle/>
                    <a:p>
                      <a:pPr algn="ctr"/>
                      <a:endParaRPr lang="en-US" altLang="zh-CN" sz="2800" b="0" smtClean="0">
                        <a:solidFill>
                          <a:srgbClr val="FF0000"/>
                        </a:solidFill>
                        <a:latin typeface="方正粗黑宋简体" pitchFamily="2" charset="-122"/>
                        <a:ea typeface="方正粗黑宋简体" pitchFamily="2" charset="-122"/>
                      </a:endParaRPr>
                    </a:p>
                    <a:p>
                      <a:pPr algn="ctr"/>
                      <a:endParaRPr lang="en-US" altLang="zh-CN" sz="2800" b="0" smtClean="0">
                        <a:solidFill>
                          <a:srgbClr val="FF0000"/>
                        </a:solidFill>
                        <a:latin typeface="方正粗黑宋简体" pitchFamily="2" charset="-122"/>
                        <a:ea typeface="方正粗黑宋简体" pitchFamily="2" charset="-122"/>
                      </a:endParaRPr>
                    </a:p>
                    <a:p>
                      <a:pPr algn="ctr"/>
                      <a:r>
                        <a:rPr lang="zh-CN" altLang="en-US" sz="2800" b="0" smtClean="0">
                          <a:solidFill>
                            <a:srgbClr val="FF0000"/>
                          </a:solidFill>
                          <a:latin typeface="方正粗黑宋简体" pitchFamily="2" charset="-122"/>
                          <a:ea typeface="方正粗黑宋简体" pitchFamily="2" charset="-122"/>
                        </a:rPr>
                        <a:t>寻</a:t>
                      </a:r>
                      <a:endParaRPr lang="zh-CN" altLang="en-US" sz="2800" b="0">
                        <a:solidFill>
                          <a:srgbClr val="FF0000"/>
                        </a:solidFill>
                        <a:latin typeface="方正粗黑宋简体" pitchFamily="2" charset="-122"/>
                        <a:ea typeface="方正粗黑宋简体" pitchFamily="2" charset="-122"/>
                      </a:endParaRPr>
                    </a:p>
                  </a:txBody>
                  <a:tcPr/>
                </a:tc>
                <a:tc>
                  <a:txBody>
                    <a:bodyPr vert="horz" wrap="square"/>
                    <a:lstStyle/>
                    <a:p>
                      <a:pPr marL="0" indent="0">
                        <a:buFont typeface="+mj-ea"/>
                        <a:buNone/>
                      </a:pPr>
                      <a:r>
                        <a:rPr lang="zh-CN" altLang="en-US" sz="2400" b="1" smtClean="0">
                          <a:latin typeface="黑体" pitchFamily="49" charset="-122"/>
                          <a:ea typeface="黑体" pitchFamily="49" charset="-122"/>
                        </a:rPr>
                        <a:t>就是寻找小说的线索</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围绕小说中的某一线索进行概括。小说中的常见线索有</a:t>
                      </a:r>
                      <a:r>
                        <a:rPr lang="en-US" altLang="zh-CN" sz="2400" b="1" smtClean="0">
                          <a:latin typeface="黑体" pitchFamily="49" charset="-122"/>
                          <a:ea typeface="黑体" pitchFamily="49" charset="-122"/>
                        </a:rPr>
                        <a:t>：</a:t>
                      </a:r>
                    </a:p>
                    <a:p>
                      <a:pPr marL="457200" indent="-457200">
                        <a:buClr>
                          <a:schemeClr val="tx1"/>
                        </a:buClr>
                        <a:buFont typeface="+mj-ea"/>
                        <a:buAutoNum type="circleNumDbPlain"/>
                      </a:pPr>
                      <a:r>
                        <a:rPr lang="zh-CN" altLang="en-US" sz="2400" b="0" smtClean="0">
                          <a:solidFill>
                            <a:srgbClr val="FF0000"/>
                          </a:solidFill>
                          <a:latin typeface="方正粗黑宋简体" pitchFamily="2" charset="-122"/>
                          <a:ea typeface="方正粗黑宋简体" pitchFamily="2" charset="-122"/>
                        </a:rPr>
                        <a:t>事物线索</a:t>
                      </a:r>
                      <a:r>
                        <a:rPr lang="zh-CN" altLang="en-US" sz="2400" b="1" smtClean="0">
                          <a:latin typeface="黑体" pitchFamily="49" charset="-122"/>
                          <a:ea typeface="黑体" pitchFamily="49" charset="-122"/>
                        </a:rPr>
                        <a:t>。如莫泊桑</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项链</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中的事物线索就是项链。</a:t>
                      </a:r>
                      <a:endParaRPr lang="en-US" altLang="zh-CN" sz="2400" b="1" smtClean="0">
                        <a:latin typeface="黑体" pitchFamily="49" charset="-122"/>
                        <a:ea typeface="黑体" pitchFamily="49" charset="-122"/>
                      </a:endParaRPr>
                    </a:p>
                    <a:p>
                      <a:pPr marL="457200" indent="-457200">
                        <a:buClr>
                          <a:schemeClr val="tx1"/>
                        </a:buClr>
                        <a:buFont typeface="+mj-ea"/>
                        <a:buAutoNum type="circleNumDbPlain"/>
                      </a:pPr>
                      <a:r>
                        <a:rPr lang="zh-CN" altLang="en-US" sz="2400" b="0" smtClean="0">
                          <a:solidFill>
                            <a:srgbClr val="FF0000"/>
                          </a:solidFill>
                          <a:latin typeface="方正粗黑宋简体" pitchFamily="2" charset="-122"/>
                          <a:ea typeface="方正粗黑宋简体" pitchFamily="2" charset="-122"/>
                        </a:rPr>
                        <a:t>地点线索</a:t>
                      </a:r>
                      <a:r>
                        <a:rPr lang="zh-CN" altLang="en-US" sz="2400" b="1" smtClean="0">
                          <a:latin typeface="黑体" pitchFamily="49" charset="-122"/>
                          <a:ea typeface="黑体" pitchFamily="49" charset="-122"/>
                        </a:rPr>
                        <a:t>。如鲁迅</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故乡</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按地点可概括为：回故乡</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在故乡</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离故乡。</a:t>
                      </a:r>
                      <a:endParaRPr lang="en-US" altLang="zh-CN" sz="2400" b="1" smtClean="0">
                        <a:latin typeface="黑体" pitchFamily="49" charset="-122"/>
                        <a:ea typeface="黑体" pitchFamily="49" charset="-122"/>
                      </a:endParaRPr>
                    </a:p>
                    <a:p>
                      <a:pPr marL="457200" indent="-457200">
                        <a:buClr>
                          <a:schemeClr val="tx1"/>
                        </a:buClr>
                        <a:buFont typeface="+mj-ea"/>
                        <a:buAutoNum type="circleNumDbPlain"/>
                      </a:pPr>
                      <a:r>
                        <a:rPr lang="zh-CN" altLang="en-US" sz="2400" b="0" smtClean="0">
                          <a:solidFill>
                            <a:srgbClr val="FF0000"/>
                          </a:solidFill>
                          <a:latin typeface="方正粗黑宋简体" pitchFamily="2" charset="-122"/>
                          <a:ea typeface="方正粗黑宋简体" pitchFamily="2" charset="-122"/>
                        </a:rPr>
                        <a:t>矛盾冲突线索</a:t>
                      </a:r>
                      <a:r>
                        <a:rPr lang="zh-CN" altLang="en-US" sz="2400" b="1" smtClean="0">
                          <a:latin typeface="黑体" pitchFamily="49" charset="-122"/>
                          <a:ea typeface="黑体" pitchFamily="49" charset="-122"/>
                        </a:rPr>
                        <a:t>。如鲁迅</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祝福</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祥林嫂与鲁四老爷的矛盾冲突就是构成情节的主要线索。</a:t>
                      </a:r>
                      <a:endParaRPr lang="en-US" altLang="zh-CN" sz="2400" b="1" smtClean="0">
                        <a:latin typeface="黑体" pitchFamily="49" charset="-122"/>
                        <a:ea typeface="黑体" pitchFamily="49" charset="-122"/>
                      </a:endParaRPr>
                    </a:p>
                    <a:p>
                      <a:pPr marL="457200" indent="-457200">
                        <a:buClr>
                          <a:schemeClr val="tx1"/>
                        </a:buClr>
                        <a:buFont typeface="+mj-ea"/>
                        <a:buAutoNum type="circleNumDbPlain"/>
                      </a:pPr>
                      <a:r>
                        <a:rPr lang="zh-CN" altLang="en-US" sz="2400" b="0" smtClean="0">
                          <a:solidFill>
                            <a:srgbClr val="FF0000"/>
                          </a:solidFill>
                          <a:latin typeface="方正粗黑宋简体" pitchFamily="2" charset="-122"/>
                          <a:ea typeface="方正粗黑宋简体" pitchFamily="2" charset="-122"/>
                        </a:rPr>
                        <a:t>人物心理、情感行为变化线索</a:t>
                      </a:r>
                      <a:r>
                        <a:rPr lang="zh-CN" altLang="en-US" sz="2400" b="1" smtClean="0">
                          <a:latin typeface="黑体" pitchFamily="49" charset="-122"/>
                          <a:ea typeface="黑体" pitchFamily="49" charset="-122"/>
                        </a:rPr>
                        <a:t>。</a:t>
                      </a:r>
                      <a:endParaRPr lang="zh-CN" altLang="en-US" sz="2400" b="1">
                        <a:latin typeface="黑体" pitchFamily="49" charset="-122"/>
                        <a:ea typeface="黑体" pitchFamily="49" charset="-122"/>
                      </a:endParaRPr>
                    </a:p>
                  </a:txBody>
                  <a:tcPr/>
                </a:tc>
              </a:tr>
              <a:tr h="962025">
                <a:tc>
                  <a:txBody>
                    <a:bodyPr vert="horz" wrap="square"/>
                    <a:lstStyle/>
                    <a:p>
                      <a:pPr algn="ctr"/>
                      <a:r>
                        <a:rPr lang="zh-CN" altLang="en-US" sz="2800" b="0" smtClean="0">
                          <a:solidFill>
                            <a:srgbClr val="FF0000"/>
                          </a:solidFill>
                          <a:latin typeface="方正粗黑宋简体" pitchFamily="2" charset="-122"/>
                          <a:ea typeface="方正粗黑宋简体" pitchFamily="2" charset="-122"/>
                        </a:rPr>
                        <a:t>理</a:t>
                      </a:r>
                      <a:endParaRPr lang="zh-CN" altLang="en-US" sz="2800" b="0">
                        <a:solidFill>
                          <a:srgbClr val="FF0000"/>
                        </a:solidFill>
                        <a:latin typeface="方正粗黑宋简体" pitchFamily="2" charset="-122"/>
                        <a:ea typeface="方正粗黑宋简体" pitchFamily="2" charset="-122"/>
                      </a:endParaRPr>
                    </a:p>
                  </a:txBody>
                  <a:tcPr/>
                </a:tc>
                <a:tc>
                  <a:txBody>
                    <a:bodyPr vert="horz" wrap="square"/>
                    <a:lstStyle/>
                    <a:p>
                      <a:r>
                        <a:rPr lang="zh-CN" altLang="en-US" sz="2400" b="1" smtClean="0">
                          <a:latin typeface="黑体" pitchFamily="49" charset="-122"/>
                          <a:ea typeface="黑体" pitchFamily="49" charset="-122"/>
                        </a:rPr>
                        <a:t>就是理清小说的叙述顺序和结构层次，可以按照开端、发展、高潮、结局划分文章层次</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进而梳理情节。</a:t>
                      </a:r>
                      <a:endParaRPr lang="zh-CN" altLang="en-US" sz="2400" b="1">
                        <a:latin typeface="黑体" pitchFamily="49" charset="-122"/>
                        <a:ea typeface="黑体" pitchFamily="49" charset="-122"/>
                      </a:endParaRPr>
                    </a:p>
                  </a:txBody>
                  <a:tcPr/>
                </a:tc>
              </a:tr>
              <a:tr h="1009650">
                <a:tc>
                  <a:txBody>
                    <a:bodyPr vert="horz" wrap="square"/>
                    <a:lstStyle/>
                    <a:p>
                      <a:pPr algn="ctr"/>
                      <a:r>
                        <a:rPr lang="zh-CN" altLang="en-US" sz="2800" b="0" smtClean="0">
                          <a:solidFill>
                            <a:srgbClr val="FF0000"/>
                          </a:solidFill>
                          <a:latin typeface="方正粗黑宋简体" pitchFamily="2" charset="-122"/>
                          <a:ea typeface="方正粗黑宋简体" pitchFamily="2" charset="-122"/>
                        </a:rPr>
                        <a:t>抓</a:t>
                      </a:r>
                      <a:endParaRPr lang="zh-CN" altLang="en-US" sz="2800" b="0">
                        <a:solidFill>
                          <a:srgbClr val="FF0000"/>
                        </a:solidFill>
                        <a:latin typeface="方正粗黑宋简体" pitchFamily="2" charset="-122"/>
                        <a:ea typeface="方正粗黑宋简体" pitchFamily="2" charset="-122"/>
                      </a:endParaRPr>
                    </a:p>
                  </a:txBody>
                  <a:tcPr/>
                </a:tc>
                <a:tc>
                  <a:txBody>
                    <a:bodyPr vert="horz" wrap="square"/>
                    <a:lstStyle/>
                    <a:p>
                      <a:r>
                        <a:rPr lang="zh-CN" altLang="en-US" sz="2400" b="1" smtClean="0">
                          <a:latin typeface="黑体" pitchFamily="49" charset="-122"/>
                          <a:ea typeface="黑体" pitchFamily="49" charset="-122"/>
                        </a:rPr>
                        <a:t>就是抓住场面。一般一个场面可以概括为一个情节。小说中的场面就是人物活动的场所。理清场面</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全文的基本情节也就清楚了。</a:t>
                      </a:r>
                      <a:endParaRPr lang="zh-CN" altLang="en-US" sz="2400" b="1">
                        <a:latin typeface="黑体" pitchFamily="49" charset="-122"/>
                        <a:ea typeface="黑体" pitchFamily="49" charset="-122"/>
                      </a:endParaRPr>
                    </a:p>
                  </a:txBody>
                  <a:tcPr/>
                </a:tc>
              </a:tr>
            </a:tbl>
          </a:graphicData>
        </a:graphic>
      </p:graphicFrame>
      <p:pic>
        <p:nvPicPr>
          <p:cNvPr id="10" name="Picture 2"/>
          <p:cNvPicPr>
            <a:picLocks noChangeAspect="1" noChangeArrowheads="1"/>
          </p:cNvPicPr>
          <p:nvPr>
            <p:custDataLst>
              <p:tags r:id="rId13"/>
            </p:custDataLst>
          </p:nvPr>
        </p:nvPicPr>
        <p:blipFill>
          <a:blip r:embed="rId12">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5824293"/>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5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4875153" y="539234"/>
            <a:ext cx="2441694" cy="769441"/>
          </a:xfrm>
          <a:prstGeom prst="rect">
            <a:avLst/>
          </a:prstGeom>
        </p:spPr>
        <p:txBody>
          <a:bodyPr wrap="none">
            <a:spAutoFit/>
          </a:bodyPr>
          <a:lstStyle/>
          <a:p>
            <a:r>
              <a:rPr lang="zh-CN" altLang="en-US" sz="44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rPr>
              <a:t>注意</a:t>
            </a:r>
            <a:r>
              <a:rPr lang="zh-CN" altLang="en-US" sz="44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rPr>
              <a:t>事项</a:t>
            </a:r>
            <a:endParaRPr lang="zh-CN" altLang="en-US" sz="44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endParaRPr>
          </a:p>
        </p:txBody>
      </p:sp>
      <p:sp>
        <p:nvSpPr>
          <p:cNvPr id="6" name="矩形 5"/>
          <p:cNvSpPr/>
          <p:nvPr>
            <p:custDataLst>
              <p:tags r:id="rId6"/>
            </p:custDataLst>
          </p:nvPr>
        </p:nvSpPr>
        <p:spPr>
          <a:xfrm>
            <a:off x="242888" y="1723251"/>
            <a:ext cx="11706225" cy="3939540"/>
          </a:xfrm>
          <a:prstGeom prst="rect">
            <a:avLst/>
          </a:prstGeom>
        </p:spPr>
        <p:txBody>
          <a:bodyPr wrap="square">
            <a:spAutoFit/>
          </a:bodyPr>
          <a:lstStyle/>
          <a:p>
            <a:pPr marL="342900" lvl="0" indent="-342900">
              <a:lnSpc>
                <a:spcPts val="3600"/>
              </a:lnSpc>
              <a:spcAft>
                <a:spcPts val="2400"/>
              </a:spcAft>
              <a:buFont typeface="+mj-ea"/>
              <a:buAutoNum type="circleNumDbPlain"/>
            </a:pPr>
            <a:r>
              <a:rPr lang="zh-CN" altLang="en-US" sz="2800" b="1">
                <a:latin typeface="黑体" pitchFamily="49" charset="-122"/>
                <a:ea typeface="黑体" pitchFamily="49" charset="-122"/>
              </a:rPr>
              <a:t>按照“</a:t>
            </a:r>
            <a:r>
              <a:rPr lang="zh-CN" altLang="en-US" sz="2800" b="1" smtClean="0">
                <a:latin typeface="黑体" pitchFamily="49" charset="-122"/>
                <a:ea typeface="黑体" pitchFamily="49" charset="-122"/>
              </a:rPr>
              <a:t>何时</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何</a:t>
            </a:r>
            <a:r>
              <a:rPr lang="zh-CN" altLang="en-US" sz="2800" b="1">
                <a:latin typeface="黑体" pitchFamily="49" charset="-122"/>
                <a:ea typeface="黑体" pitchFamily="49" charset="-122"/>
              </a:rPr>
              <a:t>地</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何人</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何事”的格式组织</a:t>
            </a:r>
            <a:r>
              <a:rPr lang="zh-CN" altLang="en-US" sz="2800" b="1" smtClean="0">
                <a:latin typeface="黑体" pitchFamily="49" charset="-122"/>
                <a:ea typeface="黑体" pitchFamily="49" charset="-122"/>
              </a:rPr>
              <a:t>答案，</a:t>
            </a:r>
            <a:r>
              <a:rPr lang="zh-CN" altLang="en-US" sz="2800" smtClean="0">
                <a:solidFill>
                  <a:srgbClr val="FF0000"/>
                </a:solidFill>
                <a:latin typeface="方正粗黑宋简体" pitchFamily="2" charset="-122"/>
                <a:ea typeface="方正粗黑宋简体" pitchFamily="2" charset="-122"/>
                <a:cs typeface="黑体" panose="02010609060101010101" charset="-122"/>
              </a:rPr>
              <a:t>叙述</a:t>
            </a:r>
            <a:r>
              <a:rPr lang="zh-CN" altLang="en-US" sz="2800">
                <a:solidFill>
                  <a:srgbClr val="FF0000"/>
                </a:solidFill>
                <a:latin typeface="方正粗黑宋简体" pitchFamily="2" charset="-122"/>
                <a:ea typeface="方正粗黑宋简体" pitchFamily="2" charset="-122"/>
                <a:cs typeface="黑体" panose="02010609060101010101" charset="-122"/>
              </a:rPr>
              <a:t>要</a:t>
            </a:r>
            <a:r>
              <a:rPr lang="zh-CN" altLang="en-US" sz="2800" smtClean="0">
                <a:solidFill>
                  <a:srgbClr val="FF0000"/>
                </a:solidFill>
                <a:latin typeface="方正粗黑宋简体" pitchFamily="2" charset="-122"/>
                <a:ea typeface="方正粗黑宋简体" pitchFamily="2" charset="-122"/>
                <a:cs typeface="黑体" panose="02010609060101010101" charset="-122"/>
              </a:rPr>
              <a:t>完整</a:t>
            </a:r>
            <a:r>
              <a:rPr lang="zh-CN" altLang="en-US" sz="2800" b="1" smtClean="0">
                <a:latin typeface="黑体" pitchFamily="49" charset="-122"/>
                <a:ea typeface="黑体" pitchFamily="49" charset="-122"/>
              </a:rPr>
              <a:t>。</a:t>
            </a:r>
            <a:r>
              <a:rPr lang="zh-CN" altLang="en-US" sz="2800" b="1">
                <a:latin typeface="黑体" pitchFamily="49" charset="-122"/>
                <a:ea typeface="黑体" pitchFamily="49" charset="-122"/>
              </a:rPr>
              <a:t>具体答题时需要根据小说内容和题目要求对某些要素作适当</a:t>
            </a:r>
            <a:r>
              <a:rPr lang="zh-CN" altLang="en-US" sz="2800" b="1" smtClean="0">
                <a:latin typeface="黑体" pitchFamily="49" charset="-122"/>
                <a:ea typeface="黑体" pitchFamily="49" charset="-122"/>
              </a:rPr>
              <a:t>取舍</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但</a:t>
            </a:r>
            <a:r>
              <a:rPr lang="zh-CN" altLang="en-US" sz="2800" b="1">
                <a:latin typeface="黑体" pitchFamily="49" charset="-122"/>
                <a:ea typeface="黑体" pitchFamily="49" charset="-122"/>
              </a:rPr>
              <a:t>核心要素</a:t>
            </a:r>
            <a:r>
              <a:rPr lang="zh-CN" altLang="en-US" sz="2800">
                <a:solidFill>
                  <a:srgbClr val="FF0000"/>
                </a:solidFill>
                <a:latin typeface="方正粗黑宋简体" pitchFamily="2" charset="-122"/>
                <a:ea typeface="方正粗黑宋简体" pitchFamily="2" charset="-122"/>
              </a:rPr>
              <a:t>“何人”“何事”必须具备</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marL="342900" indent="-342900">
              <a:lnSpc>
                <a:spcPts val="3600"/>
              </a:lnSpc>
              <a:spcAft>
                <a:spcPts val="2400"/>
              </a:spcAft>
              <a:buFont typeface="+mj-ea"/>
              <a:buAutoNum type="circleNumDbPlain"/>
            </a:pPr>
            <a:r>
              <a:rPr lang="zh-CN" altLang="en-US" sz="2800" b="1">
                <a:solidFill>
                  <a:prstClr val="black"/>
                </a:solidFill>
                <a:latin typeface="黑体" panose="02010609060101010101" charset="-122"/>
                <a:ea typeface="黑体" panose="02010609060101010101" charset="-122"/>
                <a:cs typeface="黑体" panose="02010609060101010101" charset="-122"/>
                <a:sym typeface="+mn-ea"/>
              </a:rPr>
              <a:t>从</a:t>
            </a:r>
            <a:r>
              <a:rPr lang="zh-CN" altLang="en-US" sz="2800">
                <a:solidFill>
                  <a:srgbClr val="FF0000"/>
                </a:solidFill>
                <a:latin typeface="方正粗黑宋简体" pitchFamily="2" charset="-122"/>
                <a:ea typeface="方正粗黑宋简体" pitchFamily="2" charset="-122"/>
                <a:cs typeface="黑体" panose="02010609060101010101" charset="-122"/>
                <a:sym typeface="+mn-ea"/>
              </a:rPr>
              <a:t>主人公的角度</a:t>
            </a:r>
            <a:r>
              <a:rPr lang="zh-CN" altLang="en-US" sz="2800" b="1">
                <a:solidFill>
                  <a:prstClr val="black"/>
                </a:solidFill>
                <a:latin typeface="黑体" panose="02010609060101010101" charset="-122"/>
                <a:ea typeface="黑体" panose="02010609060101010101" charset="-122"/>
                <a:cs typeface="黑体" panose="02010609060101010101" charset="-122"/>
                <a:sym typeface="+mn-ea"/>
              </a:rPr>
              <a:t>叙述，做到</a:t>
            </a:r>
            <a:r>
              <a:rPr lang="zh-CN" altLang="en-US" sz="2800">
                <a:solidFill>
                  <a:srgbClr val="FF0000"/>
                </a:solidFill>
                <a:latin typeface="方正粗黑宋简体" pitchFamily="2" charset="-122"/>
                <a:ea typeface="方正粗黑宋简体" pitchFamily="2" charset="-122"/>
                <a:cs typeface="黑体" panose="02010609060101010101" charset="-122"/>
                <a:sym typeface="+mn-ea"/>
              </a:rPr>
              <a:t>前后一脉贯通</a:t>
            </a:r>
            <a:r>
              <a:rPr lang="zh-CN" altLang="en-US" sz="2800" b="1">
                <a:solidFill>
                  <a:prstClr val="black"/>
                </a:solidFill>
                <a:latin typeface="黑体" panose="02010609060101010101" charset="-122"/>
                <a:ea typeface="黑体" panose="02010609060101010101" charset="-122"/>
                <a:cs typeface="黑体" panose="02010609060101010101" charset="-122"/>
                <a:sym typeface="+mn-ea"/>
              </a:rPr>
              <a:t>，叙述、概括时</a:t>
            </a:r>
            <a:r>
              <a:rPr lang="zh-CN" altLang="en-US" sz="2800">
                <a:solidFill>
                  <a:srgbClr val="FF0000"/>
                </a:solidFill>
                <a:latin typeface="方正粗黑宋简体" pitchFamily="2" charset="-122"/>
                <a:ea typeface="方正粗黑宋简体" pitchFamily="2" charset="-122"/>
                <a:cs typeface="黑体" panose="02010609060101010101" charset="-122"/>
                <a:sym typeface="+mn-ea"/>
              </a:rPr>
              <a:t>前后</a:t>
            </a:r>
            <a:r>
              <a:rPr lang="zh-CN" altLang="en-US" sz="2800">
                <a:solidFill>
                  <a:srgbClr val="FF0000"/>
                </a:solidFill>
                <a:latin typeface="方正粗黑宋简体" pitchFamily="2" charset="-122"/>
                <a:ea typeface="方正粗黑宋简体" pitchFamily="2" charset="-122"/>
                <a:cs typeface="黑体" panose="02010609060101010101" charset="-122"/>
              </a:rPr>
              <a:t>情节不交错</a:t>
            </a:r>
            <a:r>
              <a:rPr lang="zh-CN" altLang="en-US" sz="2800" b="1" smtClean="0">
                <a:solidFill>
                  <a:prstClr val="black"/>
                </a:solidFill>
                <a:latin typeface="黑体" panose="02010609060101010101" charset="-122"/>
                <a:ea typeface="黑体" panose="02010609060101010101" charset="-122"/>
                <a:cs typeface="黑体" panose="02010609060101010101" charset="-122"/>
              </a:rPr>
              <a:t>。</a:t>
            </a:r>
            <a:endParaRPr lang="en-US" altLang="zh-CN" sz="2800" b="1" smtClean="0">
              <a:latin typeface="黑体" pitchFamily="49" charset="-122"/>
              <a:ea typeface="黑体" pitchFamily="49" charset="-122"/>
            </a:endParaRPr>
          </a:p>
          <a:p>
            <a:pPr marL="342900" indent="-342900">
              <a:lnSpc>
                <a:spcPts val="3600"/>
              </a:lnSpc>
              <a:spcAft>
                <a:spcPts val="2400"/>
              </a:spcAft>
              <a:buFont typeface="+mj-ea"/>
              <a:buAutoNum type="circleNumDbPlain"/>
            </a:pPr>
            <a:r>
              <a:rPr lang="zh-CN" altLang="en-US" sz="2800" b="1">
                <a:latin typeface="黑体" pitchFamily="49" charset="-122"/>
                <a:ea typeface="黑体" pitchFamily="49" charset="-122"/>
              </a:rPr>
              <a:t>情节的发展变化是矛盾冲突发展的体现，分析小说的情节时</a:t>
            </a:r>
            <a:r>
              <a:rPr lang="zh-CN" altLang="en-US" sz="2800">
                <a:solidFill>
                  <a:srgbClr val="FF0000"/>
                </a:solidFill>
                <a:latin typeface="方正粗黑宋简体" pitchFamily="2" charset="-122"/>
                <a:ea typeface="方正粗黑宋简体" pitchFamily="2" charset="-122"/>
              </a:rPr>
              <a:t>必须抓住主要的矛盾</a:t>
            </a:r>
            <a:r>
              <a:rPr lang="zh-CN" altLang="en-US" sz="2800" smtClean="0">
                <a:solidFill>
                  <a:srgbClr val="FF0000"/>
                </a:solidFill>
                <a:latin typeface="方正粗黑宋简体" pitchFamily="2" charset="-122"/>
                <a:ea typeface="方正粗黑宋简体" pitchFamily="2" charset="-122"/>
              </a:rPr>
              <a:t>冲突</a:t>
            </a:r>
            <a:r>
              <a:rPr lang="en-US" altLang="zh-CN" sz="2800" b="1" smtClean="0">
                <a:latin typeface="黑体" pitchFamily="49" charset="-122"/>
                <a:ea typeface="黑体" pitchFamily="49" charset="-122"/>
              </a:rPr>
              <a:t>。</a:t>
            </a:r>
          </a:p>
        </p:txBody>
      </p:sp>
      <p:pic>
        <p:nvPicPr>
          <p:cNvPr id="9" name="Picture 3"/>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rcRect b="15595"/>
          <a:stretch>
            <a:fillRect/>
          </a:stretch>
        </p:blipFill>
        <p:spPr bwMode="auto">
          <a:xfrm>
            <a:off x="10768771" y="5253537"/>
            <a:ext cx="1485141" cy="1604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746229"/>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90513" y="2375193"/>
            <a:ext cx="11610975" cy="419602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lnSpc>
                <a:spcPts val="3400"/>
              </a:lnSpc>
              <a:spcBef>
                <a:spcPts val="1200"/>
              </a:spcBef>
              <a:spcAft>
                <a:spcPts val="1200"/>
              </a:spcAft>
              <a:tabLst>
                <a:tab pos="2250440"/>
              </a:tabLst>
            </a:pPr>
            <a:r>
              <a:rPr lang="zh-CN" altLang="zh-CN" sz="3600" kern="1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Times New Roman"/>
              </a:rPr>
              <a:t>未</a:t>
            </a:r>
            <a:r>
              <a:rPr lang="en-US" altLang="zh-CN" sz="3600" kern="1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Times New Roman"/>
              </a:rPr>
              <a:t> </a:t>
            </a:r>
            <a:r>
              <a:rPr lang="zh-CN" altLang="zh-CN" sz="3600" kern="1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Times New Roman"/>
              </a:rPr>
              <a:t>遂</a:t>
            </a:r>
            <a:endParaRPr lang="zh-CN" altLang="zh-CN" sz="3600" kern="1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Times New Roman"/>
            </a:endParaRPr>
          </a:p>
          <a:p>
            <a:pPr algn="ctr">
              <a:lnSpc>
                <a:spcPts val="3400"/>
              </a:lnSpc>
              <a:spcAft>
                <a:spcPts val="1200"/>
              </a:spcAft>
              <a:tabLst>
                <a:tab pos="2250440"/>
              </a:tabLst>
            </a:pPr>
            <a:r>
              <a:rPr lang="zh-CN" altLang="zh-CN" sz="2400" b="1" kern="100">
                <a:solidFill>
                  <a:schemeClr val="dk1"/>
                </a:solidFill>
                <a:latin typeface="楷体" pitchFamily="49" charset="-122"/>
                <a:ea typeface="楷体" pitchFamily="49" charset="-122"/>
                <a:cs typeface="Times New Roman"/>
              </a:rPr>
              <a:t>赖海石</a:t>
            </a:r>
          </a:p>
          <a:p>
            <a:pPr indent="720000" algn="just">
              <a:lnSpc>
                <a:spcPts val="3400"/>
              </a:lnSpc>
              <a:spcAft>
                <a:spcPts val="1200"/>
              </a:spcAft>
              <a:tabLst>
                <a:tab pos="2250440"/>
              </a:tabLst>
            </a:pPr>
            <a:r>
              <a:rPr lang="zh-CN" altLang="zh-CN" sz="2600" b="1" kern="100">
                <a:solidFill>
                  <a:schemeClr val="dk1"/>
                </a:solidFill>
                <a:latin typeface="楷体" pitchFamily="49" charset="-122"/>
                <a:ea typeface="楷体" pitchFamily="49" charset="-122"/>
                <a:cs typeface="Times New Roman"/>
              </a:rPr>
              <a:t>一辆破破烂烂、没有车牌的小中巴，缓缓启动，晃晃悠悠跟在老太太后面。</a:t>
            </a:r>
          </a:p>
          <a:p>
            <a:pPr indent="720000" algn="just">
              <a:lnSpc>
                <a:spcPts val="3400"/>
              </a:lnSpc>
              <a:spcAft>
                <a:spcPts val="1200"/>
              </a:spcAft>
              <a:tabLst>
                <a:tab pos="2250440"/>
              </a:tabLst>
            </a:pPr>
            <a:r>
              <a:rPr lang="zh-CN" altLang="zh-CN" sz="2600" b="1" kern="100">
                <a:solidFill>
                  <a:schemeClr val="dk1"/>
                </a:solidFill>
                <a:latin typeface="楷体" pitchFamily="49" charset="-122"/>
                <a:ea typeface="楷体" pitchFamily="49" charset="-122"/>
                <a:cs typeface="Times New Roman"/>
              </a:rPr>
              <a:t>文化广场，一群大妈随着音乐起舞。老太太远远站在她们后面，跟着做动作：甩手、抬腿、扭头、弯腰……突然，老太太身体一歪，瘫软在地。</a:t>
            </a:r>
          </a:p>
          <a:p>
            <a:pPr indent="720000" algn="just">
              <a:lnSpc>
                <a:spcPts val="3400"/>
              </a:lnSpc>
              <a:spcAft>
                <a:spcPts val="1200"/>
              </a:spcAft>
              <a:tabLst>
                <a:tab pos="2250440"/>
              </a:tabLst>
            </a:pPr>
            <a:r>
              <a:rPr lang="zh-CN" altLang="zh-CN" sz="2600" b="1" kern="100">
                <a:solidFill>
                  <a:schemeClr val="dk1"/>
                </a:solidFill>
                <a:latin typeface="楷体" pitchFamily="49" charset="-122"/>
                <a:ea typeface="楷体" pitchFamily="49" charset="-122"/>
                <a:cs typeface="Times New Roman"/>
              </a:rPr>
              <a:t>从停在广场边的破中巴上，跑下来两个中年汉子，抱起老太太，手忙脚乱地按、压、掐了一阵后，急急慌慌地抬上破中巴。破中巴突突突喘着粗气向医院驶去</a:t>
            </a:r>
            <a:r>
              <a:rPr lang="zh-CN" altLang="zh-CN" sz="2600" b="1" kern="100" smtClean="0">
                <a:solidFill>
                  <a:schemeClr val="dk1"/>
                </a:solidFill>
                <a:latin typeface="楷体" pitchFamily="49" charset="-122"/>
                <a:ea typeface="楷体" pitchFamily="49" charset="-122"/>
                <a:cs typeface="Times New Roman"/>
              </a:rPr>
              <a:t>。</a:t>
            </a:r>
            <a:endParaRPr lang="zh-CN" altLang="zh-CN" sz="2600" b="1" kern="100">
              <a:solidFill>
                <a:schemeClr val="dk1"/>
              </a:solidFill>
              <a:latin typeface="楷体" pitchFamily="49" charset="-122"/>
              <a:ea typeface="楷体" pitchFamily="49" charset="-122"/>
              <a:cs typeface="Times New Roman"/>
            </a:endParaRPr>
          </a:p>
        </p:txBody>
      </p:sp>
      <p:pic>
        <p:nvPicPr>
          <p:cNvPr id="5" name="图片 4">
            <a:extLst>
              <a:ext uri="{FF2B5EF4-FFF2-40B4-BE49-F238E27FC236}">
                <a16:creationId xmlns="" xmlns:a16="http://schemas.microsoft.com/office/drawing/2014/main" id="{E85D0792-3310-411B-B847-2B4DB93C2560}"/>
              </a:ext>
            </a:extLst>
          </p:cNvPr>
          <p:cNvPicPr>
            <a:picLocks noChangeAspect="1"/>
          </p:cNvPicPr>
          <p:nvPr>
            <p:custDataLst>
              <p:tags r:id="rId7"/>
            </p:custDataLst>
          </p:nvPr>
        </p:nvPicPr>
        <p:blipFill>
          <a:blip r:embed="rId6">
            <a:extLst>
              <a:ext uri="{28A0092B-C50C-407E-A947-70E740481C1C}">
                <a14:useLocalDpi xmlns:a14="http://schemas.microsoft.com/office/drawing/2010/main"/>
              </a:ext>
            </a:extLst>
          </a:blip>
          <a:stretch>
            <a:fillRect/>
          </a:stretch>
        </p:blipFill>
        <p:spPr>
          <a:xfrm>
            <a:off x="292408" y="509604"/>
            <a:ext cx="731520" cy="725805"/>
          </a:xfrm>
          <a:prstGeom prst="rect">
            <a:avLst/>
          </a:prstGeom>
        </p:spPr>
      </p:pic>
      <p:pic>
        <p:nvPicPr>
          <p:cNvPr id="6" name="图片 5">
            <a:extLst>
              <a:ext uri="{FF2B5EF4-FFF2-40B4-BE49-F238E27FC236}">
                <a16:creationId xmlns="" xmlns:a16="http://schemas.microsoft.com/office/drawing/2014/main" id="{A8136751-23CB-465A-91A7-9B68EE7D2DCA}"/>
              </a:ext>
            </a:extLst>
          </p:cNvPr>
          <p:cNvPicPr>
            <a:picLocks noChangeAspect="1"/>
          </p:cNvPicPr>
          <p:nvPr>
            <p:custDataLst>
              <p:tags r:id="rId9"/>
            </p:custDataLst>
          </p:nvPr>
        </p:nvPicPr>
        <p:blipFill>
          <a:blip r:embed="rId8">
            <a:extLst>
              <a:ext uri="{28A0092B-C50C-407E-A947-70E740481C1C}">
                <a14:useLocalDpi xmlns:a14="http://schemas.microsoft.com/office/drawing/2010/main"/>
              </a:ext>
            </a:extLst>
          </a:blip>
          <a:stretch>
            <a:fillRect/>
          </a:stretch>
        </p:blipFill>
        <p:spPr>
          <a:xfrm>
            <a:off x="84278" y="1014102"/>
            <a:ext cx="1735099" cy="354328"/>
          </a:xfrm>
          <a:prstGeom prst="rect">
            <a:avLst/>
          </a:prstGeom>
        </p:spPr>
      </p:pic>
      <p:sp>
        <p:nvSpPr>
          <p:cNvPr id="7" name="矩形 6"/>
          <p:cNvSpPr/>
          <p:nvPr>
            <p:custDataLst>
              <p:tags r:id="rId10"/>
            </p:custDataLst>
          </p:nvPr>
        </p:nvSpPr>
        <p:spPr>
          <a:xfrm>
            <a:off x="922329" y="548439"/>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能力提升</a:t>
            </a:r>
            <a:endParaRPr lang="zh-CN" altLang="en-US" sz="4000" spc="-100">
              <a:solidFill>
                <a:srgbClr val="800000"/>
              </a:solidFill>
              <a:latin typeface="Aa寒鸦小少年 (非商业使用)" pitchFamily="2" charset="-122"/>
              <a:ea typeface="Aa寒鸦小少年 (非商业使用)" pitchFamily="2" charset="-122"/>
            </a:endParaRPr>
          </a:p>
        </p:txBody>
      </p:sp>
      <p:sp>
        <p:nvSpPr>
          <p:cNvPr id="8" name="矩形 7"/>
          <p:cNvSpPr/>
          <p:nvPr>
            <p:custDataLst>
              <p:tags r:id="rId11"/>
            </p:custDataLst>
          </p:nvPr>
        </p:nvSpPr>
        <p:spPr>
          <a:xfrm>
            <a:off x="431314" y="1500802"/>
            <a:ext cx="11798786" cy="523220"/>
          </a:xfrm>
          <a:prstGeom prst="rect">
            <a:avLst/>
          </a:prstGeom>
        </p:spPr>
        <p:txBody>
          <a:bodyPr wrap="square">
            <a:spAutoFit/>
          </a:bodyPr>
          <a:lstStyle/>
          <a:p>
            <a:r>
              <a:rPr lang="en-US" altLang="zh-CN" sz="2800" b="1" kern="100" smtClean="0">
                <a:solidFill>
                  <a:schemeClr val="accent1">
                    <a:lumMod val="75000"/>
                  </a:schemeClr>
                </a:solidFill>
                <a:latin typeface="黑体" pitchFamily="49" charset="-122"/>
                <a:ea typeface="黑体" pitchFamily="49" charset="-122"/>
                <a:cs typeface="Times New Roman"/>
              </a:rPr>
              <a:t>1.</a:t>
            </a:r>
            <a:r>
              <a:rPr lang="zh-CN" altLang="en-US" sz="2800" b="1" kern="100" smtClean="0">
                <a:solidFill>
                  <a:schemeClr val="accent1">
                    <a:lumMod val="75000"/>
                  </a:schemeClr>
                </a:solidFill>
                <a:latin typeface="黑体" pitchFamily="49" charset="-122"/>
                <a:ea typeface="黑体" pitchFamily="49" charset="-122"/>
                <a:cs typeface="Times New Roman"/>
              </a:rPr>
              <a:t>小说</a:t>
            </a:r>
            <a:r>
              <a:rPr lang="zh-CN" altLang="en-US" sz="2800" b="1" kern="100">
                <a:solidFill>
                  <a:schemeClr val="accent1">
                    <a:lumMod val="75000"/>
                  </a:schemeClr>
                </a:solidFill>
                <a:latin typeface="黑体" pitchFamily="49" charset="-122"/>
                <a:ea typeface="黑体" pitchFamily="49" charset="-122"/>
                <a:cs typeface="Times New Roman"/>
              </a:rPr>
              <a:t>在情节上环环相扣，构思巧妙。请结合小说简要梳理、概括。</a:t>
            </a:r>
            <a:r>
              <a:rPr lang="en-US" altLang="zh-CN" sz="2400" b="1" kern="100">
                <a:solidFill>
                  <a:schemeClr val="accent1">
                    <a:lumMod val="75000"/>
                  </a:schemeClr>
                </a:solidFill>
                <a:latin typeface="黑体" pitchFamily="49" charset="-122"/>
                <a:ea typeface="黑体" pitchFamily="49" charset="-122"/>
                <a:cs typeface="Times New Roman"/>
              </a:rPr>
              <a:t>(6</a:t>
            </a:r>
            <a:r>
              <a:rPr lang="zh-CN" altLang="en-US" sz="2400" b="1" kern="100">
                <a:solidFill>
                  <a:schemeClr val="accent1">
                    <a:lumMod val="75000"/>
                  </a:schemeClr>
                </a:solidFill>
                <a:latin typeface="黑体" pitchFamily="49" charset="-122"/>
                <a:ea typeface="黑体" pitchFamily="49" charset="-122"/>
                <a:cs typeface="Times New Roman"/>
              </a:rPr>
              <a:t>分</a:t>
            </a:r>
            <a:r>
              <a:rPr lang="en-US" altLang="zh-CN" sz="2400" b="1" kern="100">
                <a:solidFill>
                  <a:schemeClr val="accent1">
                    <a:lumMod val="75000"/>
                  </a:schemeClr>
                </a:solidFill>
                <a:latin typeface="黑体" pitchFamily="49" charset="-122"/>
                <a:ea typeface="黑体" pitchFamily="49" charset="-122"/>
                <a:cs typeface="Times New Roman"/>
              </a:rPr>
              <a:t>)</a:t>
            </a:r>
            <a:endParaRPr lang="zh-CN" altLang="en-US" sz="2400" b="1" kern="100">
              <a:solidFill>
                <a:schemeClr val="accent1">
                  <a:lumMod val="75000"/>
                </a:schemeClr>
              </a:solidFill>
              <a:latin typeface="黑体" pitchFamily="49" charset="-122"/>
              <a:ea typeface="黑体" pitchFamily="49" charset="-122"/>
              <a:cs typeface="Times New Roman"/>
            </a:endParaRPr>
          </a:p>
        </p:txBody>
      </p:sp>
      <p:pic>
        <p:nvPicPr>
          <p:cNvPr id="10" name="Picture 4"/>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a:off x="9448800" y="0"/>
            <a:ext cx="2805112" cy="2103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5229916"/>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09563" y="393393"/>
            <a:ext cx="11572875" cy="607121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gn="just">
              <a:lnSpc>
                <a:spcPts val="3400"/>
              </a:lnSpc>
              <a:spcAft>
                <a:spcPts val="2400"/>
              </a:spcAft>
              <a:tabLst>
                <a:tab pos="2250440"/>
              </a:tabLst>
            </a:pPr>
            <a:r>
              <a:rPr lang="zh-CN" altLang="zh-CN" sz="2800" b="1" kern="100">
                <a:solidFill>
                  <a:prstClr val="black"/>
                </a:solidFill>
                <a:latin typeface="楷体" pitchFamily="49" charset="-122"/>
                <a:ea typeface="楷体" pitchFamily="49" charset="-122"/>
                <a:cs typeface="Times New Roman"/>
              </a:rPr>
              <a:t>医院，急救室。医生们正在有条不紊地抢救。一个护士高声喊：“家属家属，去收费处缴费！”</a:t>
            </a:r>
          </a:p>
          <a:p>
            <a:pPr lvl="0" indent="720000" algn="just">
              <a:lnSpc>
                <a:spcPts val="3400"/>
              </a:lnSpc>
              <a:spcAft>
                <a:spcPts val="2400"/>
              </a:spcAft>
              <a:tabLst>
                <a:tab pos="2250440"/>
              </a:tabLst>
            </a:pPr>
            <a:r>
              <a:rPr lang="zh-CN" altLang="zh-CN" sz="2800" b="1" kern="100">
                <a:solidFill>
                  <a:prstClr val="black"/>
                </a:solidFill>
                <a:latin typeface="楷体" pitchFamily="49" charset="-122"/>
                <a:ea typeface="楷体" pitchFamily="49" charset="-122"/>
                <a:cs typeface="Times New Roman"/>
              </a:rPr>
              <a:t>中年汉子迟迟疑疑地向收费处走去。在收费窗口，中年汉子对护士说：“护士，我是送老太太过来的，我不是家属。我有他儿子电话。我的手机打不了，我报号码你打一下她儿子电话好吗？”</a:t>
            </a:r>
          </a:p>
          <a:p>
            <a:pPr lvl="0" indent="720000" algn="just">
              <a:lnSpc>
                <a:spcPts val="3400"/>
              </a:lnSpc>
              <a:spcAft>
                <a:spcPts val="2400"/>
              </a:spcAft>
              <a:tabLst>
                <a:tab pos="2250440"/>
              </a:tabLst>
            </a:pPr>
            <a:r>
              <a:rPr lang="zh-CN" altLang="zh-CN" sz="2800" b="1" kern="100">
                <a:solidFill>
                  <a:prstClr val="black"/>
                </a:solidFill>
                <a:latin typeface="楷体" pitchFamily="49" charset="-122"/>
                <a:ea typeface="楷体" pitchFamily="49" charset="-122"/>
                <a:cs typeface="Times New Roman"/>
              </a:rPr>
              <a:t>护士打完电话，往窗外一瞧，中年汉子早跑没影儿了。</a:t>
            </a:r>
          </a:p>
          <a:p>
            <a:pPr lvl="0" indent="720000" algn="just">
              <a:lnSpc>
                <a:spcPts val="3400"/>
              </a:lnSpc>
              <a:spcAft>
                <a:spcPts val="2400"/>
              </a:spcAft>
              <a:tabLst>
                <a:tab pos="2250440"/>
              </a:tabLst>
            </a:pPr>
            <a:r>
              <a:rPr lang="zh-CN" altLang="zh-CN" sz="2800" b="1" kern="100">
                <a:solidFill>
                  <a:prstClr val="black"/>
                </a:solidFill>
                <a:latin typeface="楷体" pitchFamily="49" charset="-122"/>
                <a:ea typeface="楷体" pitchFamily="49" charset="-122"/>
                <a:cs typeface="Times New Roman"/>
              </a:rPr>
              <a:t>三天后。小酒馆。</a:t>
            </a:r>
          </a:p>
          <a:p>
            <a:pPr lvl="0" indent="720000" algn="just">
              <a:lnSpc>
                <a:spcPts val="3400"/>
              </a:lnSpc>
              <a:spcAft>
                <a:spcPts val="2400"/>
              </a:spcAft>
              <a:tabLst>
                <a:tab pos="2250440"/>
              </a:tabLst>
            </a:pPr>
            <a:r>
              <a:rPr lang="zh-CN" altLang="zh-CN" sz="2800" b="1" kern="100">
                <a:solidFill>
                  <a:prstClr val="black"/>
                </a:solidFill>
                <a:latin typeface="楷体" pitchFamily="49" charset="-122"/>
                <a:ea typeface="楷体" pitchFamily="49" charset="-122"/>
                <a:cs typeface="Times New Roman"/>
              </a:rPr>
              <a:t>彭老板举杯：“任大成，来，我先敬你一杯。谢谢你把我妈送医院，救了她一条命。”又说：“我有一事不解，你为什么不用手机直接打我电话？为什么叫医院打？护士打电话的时候你为什么要跑掉？如果不查医院监控，我都不知道是你送我妈来的医院。”</a:t>
            </a: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6998856"/>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47650" y="306879"/>
            <a:ext cx="11696701" cy="6529993"/>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gn="just">
              <a:lnSpc>
                <a:spcPts val="3300"/>
              </a:lnSpc>
              <a:spcAft>
                <a:spcPts val="1200"/>
              </a:spcAft>
              <a:tabLst>
                <a:tab pos="2250440"/>
              </a:tabLst>
            </a:pPr>
            <a:r>
              <a:rPr lang="zh-CN" altLang="zh-CN" sz="2800" b="1" kern="100">
                <a:solidFill>
                  <a:prstClr val="black"/>
                </a:solidFill>
                <a:latin typeface="楷体" pitchFamily="49" charset="-122"/>
                <a:ea typeface="楷体" pitchFamily="49" charset="-122"/>
                <a:cs typeface="Times New Roman"/>
              </a:rPr>
              <a:t>任大成说：“我的手机那时刚好出问题了，打不了。我跑掉是因为我有事要办，怕医院误会，以为我是肇事者，抓住我不放。”</a:t>
            </a:r>
          </a:p>
          <a:p>
            <a:pPr lvl="0" indent="720000" algn="just">
              <a:lnSpc>
                <a:spcPts val="3300"/>
              </a:lnSpc>
              <a:spcAft>
                <a:spcPts val="1200"/>
              </a:spcAft>
              <a:tabLst>
                <a:tab pos="2250440"/>
              </a:tabLst>
            </a:pPr>
            <a:r>
              <a:rPr lang="zh-CN" altLang="zh-CN" sz="2800" b="1" kern="100">
                <a:solidFill>
                  <a:prstClr val="black"/>
                </a:solidFill>
                <a:latin typeface="楷体" pitchFamily="49" charset="-122"/>
                <a:ea typeface="楷体" pitchFamily="49" charset="-122"/>
                <a:cs typeface="Times New Roman"/>
              </a:rPr>
              <a:t>彭老板说：“哦，原来是这样。你是我的恩人，我会永远记住你的。另外，欠你那八十多万工程款，我一定想办法结清给你。你等我的好消息。来，我再敬你一杯。</a:t>
            </a:r>
            <a:r>
              <a:rPr lang="zh-CN" altLang="zh-CN" sz="2800" b="1" kern="100" smtClean="0">
                <a:solidFill>
                  <a:prstClr val="black"/>
                </a:solidFill>
                <a:latin typeface="楷体" pitchFamily="49" charset="-122"/>
                <a:ea typeface="楷体" pitchFamily="49" charset="-122"/>
                <a:cs typeface="Times New Roman"/>
              </a:rPr>
              <a:t>”</a:t>
            </a:r>
            <a:endParaRPr lang="en-US" altLang="zh-CN" sz="2800" b="1" kern="100" smtClean="0">
              <a:solidFill>
                <a:prstClr val="black"/>
              </a:solidFill>
              <a:latin typeface="楷体" pitchFamily="49" charset="-122"/>
              <a:ea typeface="楷体" pitchFamily="49" charset="-122"/>
              <a:cs typeface="Times New Roman"/>
            </a:endParaRPr>
          </a:p>
          <a:p>
            <a:pPr lvl="0" indent="720000" algn="just">
              <a:lnSpc>
                <a:spcPts val="3300"/>
              </a:lnSpc>
              <a:spcAft>
                <a:spcPts val="1200"/>
              </a:spcAft>
              <a:tabLst>
                <a:tab pos="2250440"/>
              </a:tabLst>
            </a:pPr>
            <a:r>
              <a:rPr lang="zh-CN" altLang="zh-CN" sz="2800" b="1" kern="100">
                <a:solidFill>
                  <a:prstClr val="black"/>
                </a:solidFill>
                <a:latin typeface="楷体" pitchFamily="49" charset="-122"/>
                <a:ea typeface="楷体" pitchFamily="49" charset="-122"/>
                <a:cs typeface="Times New Roman"/>
              </a:rPr>
              <a:t>这回彭老板没有食言，半个月后，他把八十多万元转到了任大成账上。任大成手下的二十多个工人师傅终于可以安安心心过个年了。虽然拖欠了两年多，但事情总算有了圆满结果。把钱款分发给工人后，任大成打算请彭老板喝一次酒表示感谢。</a:t>
            </a:r>
          </a:p>
          <a:p>
            <a:pPr lvl="0" indent="720000" algn="just">
              <a:lnSpc>
                <a:spcPts val="3300"/>
              </a:lnSpc>
              <a:spcAft>
                <a:spcPts val="1200"/>
              </a:spcAft>
              <a:tabLst>
                <a:tab pos="2250440"/>
              </a:tabLst>
            </a:pPr>
            <a:r>
              <a:rPr lang="zh-CN" altLang="zh-CN" sz="2800" b="1" kern="100">
                <a:solidFill>
                  <a:prstClr val="black"/>
                </a:solidFill>
                <a:latin typeface="楷体" pitchFamily="49" charset="-122"/>
                <a:ea typeface="楷体" pitchFamily="49" charset="-122"/>
                <a:cs typeface="Times New Roman"/>
              </a:rPr>
              <a:t>按响别墅门铃后，出来开门的是一个陌生的老爷子。</a:t>
            </a:r>
          </a:p>
          <a:p>
            <a:pPr indent="720000" algn="just">
              <a:lnSpc>
                <a:spcPts val="3300"/>
              </a:lnSpc>
              <a:spcAft>
                <a:spcPts val="1200"/>
              </a:spcAft>
              <a:tabLst>
                <a:tab pos="2250440"/>
              </a:tabLst>
            </a:pPr>
            <a:r>
              <a:rPr lang="zh-CN" altLang="zh-CN" sz="2800" b="1" kern="100">
                <a:solidFill>
                  <a:prstClr val="black"/>
                </a:solidFill>
                <a:latin typeface="楷体" pitchFamily="49" charset="-122"/>
                <a:ea typeface="楷体" pitchFamily="49" charset="-122"/>
                <a:cs typeface="Times New Roman"/>
              </a:rPr>
              <a:t>任大成疑惑地问：“请问彭老板在家吗？”</a:t>
            </a:r>
          </a:p>
          <a:p>
            <a:pPr indent="720000" algn="just">
              <a:lnSpc>
                <a:spcPts val="3300"/>
              </a:lnSpc>
              <a:spcAft>
                <a:spcPts val="1200"/>
              </a:spcAft>
              <a:tabLst>
                <a:tab pos="2250440"/>
              </a:tabLst>
            </a:pPr>
            <a:r>
              <a:rPr lang="zh-CN" altLang="zh-CN" sz="2800" b="1" kern="100">
                <a:solidFill>
                  <a:prstClr val="black"/>
                </a:solidFill>
                <a:latin typeface="楷体" pitchFamily="49" charset="-122"/>
                <a:ea typeface="楷体" pitchFamily="49" charset="-122"/>
                <a:cs typeface="Times New Roman"/>
              </a:rPr>
              <a:t>“你是说这别墅原来的主人吗？”老爷子说，“他把别墅卖给我们了，他搬走了。</a:t>
            </a:r>
            <a:r>
              <a:rPr lang="zh-CN" altLang="zh-CN" sz="2800" b="1" kern="100" smtClean="0">
                <a:solidFill>
                  <a:prstClr val="black"/>
                </a:solidFill>
                <a:latin typeface="楷体" pitchFamily="49" charset="-122"/>
                <a:ea typeface="楷体" pitchFamily="49" charset="-122"/>
                <a:cs typeface="Times New Roman"/>
              </a:rPr>
              <a:t>”</a:t>
            </a:r>
            <a:endParaRPr lang="zh-CN" altLang="zh-CN" sz="2800" b="1" kern="100">
              <a:solidFill>
                <a:prstClr val="black"/>
              </a:solidFill>
              <a:latin typeface="楷体" pitchFamily="49" charset="-122"/>
              <a:ea typeface="楷体" pitchFamily="49" charset="-122"/>
              <a:cs typeface="Times New Roman"/>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5270736"/>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04800" y="431865"/>
            <a:ext cx="11582400" cy="599427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gn="just">
              <a:lnSpc>
                <a:spcPts val="3400"/>
              </a:lnSpc>
              <a:spcAft>
                <a:spcPts val="1800"/>
              </a:spcAft>
              <a:tabLst>
                <a:tab pos="2250440"/>
              </a:tabLst>
            </a:pPr>
            <a:r>
              <a:rPr lang="zh-CN" altLang="zh-CN" sz="2800" b="1" kern="100">
                <a:solidFill>
                  <a:prstClr val="black"/>
                </a:solidFill>
                <a:latin typeface="楷体" pitchFamily="49" charset="-122"/>
                <a:ea typeface="楷体" pitchFamily="49" charset="-122"/>
                <a:cs typeface="Times New Roman"/>
              </a:rPr>
              <a:t>任大成很吃惊，难道彭老板为了结工钱把别墅都卖了？他拨通了彭老板的电话：“彭老板，我到你别墅找你，才知道你卖了房子，你现在位哪里？”</a:t>
            </a:r>
          </a:p>
          <a:p>
            <a:pPr lvl="0" indent="720000" algn="just">
              <a:lnSpc>
                <a:spcPts val="3400"/>
              </a:lnSpc>
              <a:spcAft>
                <a:spcPts val="1800"/>
              </a:spcAft>
              <a:tabLst>
                <a:tab pos="2250440"/>
              </a:tabLst>
            </a:pPr>
            <a:r>
              <a:rPr lang="zh-CN" altLang="zh-CN" sz="2800" b="1" kern="100">
                <a:solidFill>
                  <a:prstClr val="black"/>
                </a:solidFill>
                <a:latin typeface="楷体" pitchFamily="49" charset="-122"/>
                <a:ea typeface="楷体" pitchFamily="49" charset="-122"/>
                <a:cs typeface="Times New Roman"/>
              </a:rPr>
              <a:t>“我在老围租房子住。”</a:t>
            </a:r>
          </a:p>
          <a:p>
            <a:pPr lvl="0" indent="720000" algn="just">
              <a:lnSpc>
                <a:spcPts val="3400"/>
              </a:lnSpc>
              <a:spcAft>
                <a:spcPts val="1800"/>
              </a:spcAft>
              <a:tabLst>
                <a:tab pos="2250440"/>
              </a:tabLst>
            </a:pPr>
            <a:r>
              <a:rPr lang="zh-CN" altLang="zh-CN" sz="2800" b="1" kern="100">
                <a:solidFill>
                  <a:prstClr val="black"/>
                </a:solidFill>
                <a:latin typeface="楷体" pitchFamily="49" charset="-122"/>
                <a:ea typeface="楷体" pitchFamily="49" charset="-122"/>
                <a:cs typeface="Times New Roman"/>
              </a:rPr>
              <a:t>老围？任大成知道，老围可都是百多年前的土坯瓦房，而且是危房，没几个人在那里住。难道彭老板穷到了这种程度？任大成说了句：“我过去找你。”也不等彭老板回话，就挂断了电话。</a:t>
            </a:r>
          </a:p>
          <a:p>
            <a:pPr lvl="0" indent="720000" algn="just">
              <a:lnSpc>
                <a:spcPts val="3400"/>
              </a:lnSpc>
              <a:spcAft>
                <a:spcPts val="1800"/>
              </a:spcAft>
              <a:tabLst>
                <a:tab pos="2250440"/>
              </a:tabLst>
            </a:pPr>
            <a:r>
              <a:rPr lang="zh-CN" altLang="zh-CN" sz="2800" b="1" kern="100">
                <a:solidFill>
                  <a:prstClr val="black"/>
                </a:solidFill>
                <a:latin typeface="楷体" pitchFamily="49" charset="-122"/>
                <a:ea typeface="楷体" pitchFamily="49" charset="-122"/>
                <a:cs typeface="Times New Roman"/>
              </a:rPr>
              <a:t>老围路口。彭老板早已站在那里等候。</a:t>
            </a:r>
          </a:p>
          <a:p>
            <a:pPr lvl="0" indent="720000" algn="just">
              <a:lnSpc>
                <a:spcPts val="3400"/>
              </a:lnSpc>
              <a:spcAft>
                <a:spcPts val="1800"/>
              </a:spcAft>
              <a:tabLst>
                <a:tab pos="2250440"/>
              </a:tabLst>
            </a:pPr>
            <a:r>
              <a:rPr lang="zh-CN" altLang="zh-CN" sz="2800" b="1" kern="100">
                <a:solidFill>
                  <a:prstClr val="black"/>
                </a:solidFill>
                <a:latin typeface="楷体" pitchFamily="49" charset="-122"/>
                <a:ea typeface="楷体" pitchFamily="49" charset="-122"/>
                <a:cs typeface="Times New Roman"/>
              </a:rPr>
              <a:t>任大成说：“走，去你家看看。”</a:t>
            </a:r>
          </a:p>
          <a:p>
            <a:pPr lvl="0" indent="720000" algn="just">
              <a:lnSpc>
                <a:spcPts val="3400"/>
              </a:lnSpc>
              <a:spcAft>
                <a:spcPts val="1800"/>
              </a:spcAft>
              <a:tabLst>
                <a:tab pos="2250440"/>
              </a:tabLst>
            </a:pPr>
            <a:r>
              <a:rPr lang="zh-CN" altLang="zh-CN" sz="2800" b="1" kern="100">
                <a:solidFill>
                  <a:prstClr val="black"/>
                </a:solidFill>
                <a:latin typeface="楷体" pitchFamily="49" charset="-122"/>
                <a:ea typeface="楷体" pitchFamily="49" charset="-122"/>
                <a:cs typeface="Times New Roman"/>
              </a:rPr>
              <a:t>彭老板说：“看啥，想耻笑我落魄？走，喝酒去。”硬拉任大成进了旁边的小酒馆。</a:t>
            </a: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1518623"/>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09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a:extLst>
              <a:ext uri="{FF2B5EF4-FFF2-40B4-BE49-F238E27FC236}">
                <a16:creationId xmlns="" xmlns:a16="http://schemas.microsoft.com/office/drawing/2014/main" id="{E85D0792-3310-411B-B847-2B4DB93C2560}"/>
              </a:ext>
            </a:extLst>
          </p:cNvPr>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292408" y="444930"/>
            <a:ext cx="731520" cy="725805"/>
          </a:xfrm>
          <a:prstGeom prst="rect">
            <a:avLst/>
          </a:prstGeom>
        </p:spPr>
      </p:pic>
      <p:pic>
        <p:nvPicPr>
          <p:cNvPr id="4" name="图片 3">
            <a:extLst>
              <a:ext uri="{FF2B5EF4-FFF2-40B4-BE49-F238E27FC236}">
                <a16:creationId xmlns="" xmlns:a16="http://schemas.microsoft.com/office/drawing/2014/main" id="{A8136751-23CB-465A-91A7-9B68EE7D2DCA}"/>
              </a:ext>
            </a:extLst>
          </p:cNvPr>
          <p:cNvPicPr>
            <a:picLocks noChangeAspect="1"/>
          </p:cNvPicPr>
          <p:nvPr>
            <p:custDataLst>
              <p:tags r:id="rId8"/>
            </p:custDataLst>
          </p:nvPr>
        </p:nvPicPr>
        <p:blipFill>
          <a:blip r:embed="rId7">
            <a:extLst>
              <a:ext uri="{28A0092B-C50C-407E-A947-70E740481C1C}">
                <a14:useLocalDpi xmlns:a14="http://schemas.microsoft.com/office/drawing/2010/main"/>
              </a:ext>
            </a:extLst>
          </a:blip>
          <a:stretch>
            <a:fillRect/>
          </a:stretch>
        </p:blipFill>
        <p:spPr>
          <a:xfrm>
            <a:off x="84278" y="949428"/>
            <a:ext cx="1735099" cy="354328"/>
          </a:xfrm>
          <a:prstGeom prst="rect">
            <a:avLst/>
          </a:prstGeom>
        </p:spPr>
      </p:pic>
      <p:sp>
        <p:nvSpPr>
          <p:cNvPr id="5" name="矩形 4"/>
          <p:cNvSpPr/>
          <p:nvPr>
            <p:custDataLst>
              <p:tags r:id="rId9"/>
            </p:custDataLst>
          </p:nvPr>
        </p:nvSpPr>
        <p:spPr>
          <a:xfrm>
            <a:off x="922329" y="483765"/>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提问方式</a:t>
            </a:r>
            <a:endParaRPr lang="zh-CN" altLang="en-US" sz="4000" spc="-100">
              <a:solidFill>
                <a:srgbClr val="800000"/>
              </a:solidFill>
              <a:latin typeface="Aa寒鸦小少年 (非商业使用)" pitchFamily="2" charset="-122"/>
              <a:ea typeface="Aa寒鸦小少年 (非商业使用)" pitchFamily="2" charset="-122"/>
            </a:endParaRPr>
          </a:p>
        </p:txBody>
      </p:sp>
      <p:sp>
        <p:nvSpPr>
          <p:cNvPr id="2" name="矩形 1"/>
          <p:cNvSpPr/>
          <p:nvPr>
            <p:custDataLst>
              <p:tags r:id="rId10"/>
            </p:custDataLst>
          </p:nvPr>
        </p:nvSpPr>
        <p:spPr>
          <a:xfrm>
            <a:off x="406707" y="1686640"/>
            <a:ext cx="11632893" cy="4093428"/>
          </a:xfrm>
          <a:prstGeom prst="rect">
            <a:avLst/>
          </a:prstGeom>
        </p:spPr>
        <p:txBody>
          <a:bodyPr wrap="square">
            <a:spAutoFit/>
          </a:bodyPr>
          <a:lstStyle/>
          <a:p>
            <a:pPr marL="457200" lvl="0" indent="-457200">
              <a:lnSpc>
                <a:spcPts val="3600"/>
              </a:lnSpc>
              <a:spcAft>
                <a:spcPts val="2400"/>
              </a:spcAft>
              <a:buFont typeface="Wingdings" pitchFamily="2" charset="2"/>
              <a:buChar char="l"/>
            </a:pPr>
            <a:r>
              <a:rPr lang="zh-CN" altLang="en-US" sz="2800" b="1" smtClean="0">
                <a:solidFill>
                  <a:prstClr val="black"/>
                </a:solidFill>
                <a:latin typeface="黑体" pitchFamily="49" charset="-122"/>
                <a:ea typeface="黑体" pitchFamily="49" charset="-122"/>
              </a:rPr>
              <a:t>请梳理本文的情节（脉络）。</a:t>
            </a:r>
            <a:endParaRPr lang="en-US" altLang="zh-CN" sz="2800" b="1" smtClean="0">
              <a:solidFill>
                <a:prstClr val="black"/>
              </a:solidFill>
              <a:latin typeface="黑体" pitchFamily="49" charset="-122"/>
              <a:ea typeface="黑体" pitchFamily="49" charset="-122"/>
            </a:endParaRPr>
          </a:p>
          <a:p>
            <a:pPr marL="457200" lvl="0" indent="-457200">
              <a:lnSpc>
                <a:spcPts val="3600"/>
              </a:lnSpc>
              <a:spcAft>
                <a:spcPts val="2400"/>
              </a:spcAft>
              <a:buFont typeface="Wingdings" pitchFamily="2" charset="2"/>
              <a:buChar char="l"/>
            </a:pPr>
            <a:r>
              <a:rPr lang="zh-CN" altLang="en-US" sz="2800" b="1" smtClean="0">
                <a:solidFill>
                  <a:prstClr val="black"/>
                </a:solidFill>
                <a:latin typeface="黑体" pitchFamily="49" charset="-122"/>
                <a:ea typeface="黑体" pitchFamily="49" charset="-122"/>
              </a:rPr>
              <a:t>用</a:t>
            </a:r>
            <a:r>
              <a:rPr lang="zh-CN" altLang="en-US" sz="2800" b="1">
                <a:solidFill>
                  <a:prstClr val="black"/>
                </a:solidFill>
                <a:latin typeface="黑体" pitchFamily="49" charset="-122"/>
                <a:ea typeface="黑体" pitchFamily="49" charset="-122"/>
              </a:rPr>
              <a:t>一句话或简明的语句概括故事</a:t>
            </a:r>
            <a:r>
              <a:rPr lang="zh-CN" altLang="en-US" sz="2800" b="1" smtClean="0">
                <a:solidFill>
                  <a:prstClr val="black"/>
                </a:solidFill>
                <a:latin typeface="黑体" pitchFamily="49" charset="-122"/>
                <a:ea typeface="黑体" pitchFamily="49" charset="-122"/>
              </a:rPr>
              <a:t>情节</a:t>
            </a:r>
            <a:r>
              <a:rPr lang="en-US" altLang="zh-CN" sz="2800" b="1" smtClean="0">
                <a:solidFill>
                  <a:prstClr val="black"/>
                </a:solidFill>
                <a:latin typeface="黑体" pitchFamily="49" charset="-122"/>
                <a:ea typeface="黑体" pitchFamily="49" charset="-122"/>
              </a:rPr>
              <a:t>。</a:t>
            </a:r>
          </a:p>
          <a:p>
            <a:pPr marL="457200" lvl="0" indent="-457200">
              <a:lnSpc>
                <a:spcPts val="3600"/>
              </a:lnSpc>
              <a:spcAft>
                <a:spcPts val="2400"/>
              </a:spcAft>
              <a:buFont typeface="Wingdings" pitchFamily="2" charset="2"/>
              <a:buChar char="l"/>
            </a:pPr>
            <a:r>
              <a:rPr lang="zh-CN" altLang="en-US" sz="2800" b="1" smtClean="0">
                <a:solidFill>
                  <a:prstClr val="black"/>
                </a:solidFill>
                <a:latin typeface="黑体" pitchFamily="49" charset="-122"/>
                <a:ea typeface="黑体" pitchFamily="49" charset="-122"/>
              </a:rPr>
              <a:t>文</a:t>
            </a:r>
            <a:r>
              <a:rPr lang="zh-CN" altLang="en-US" sz="2800" b="1">
                <a:solidFill>
                  <a:prstClr val="black"/>
                </a:solidFill>
                <a:latin typeface="黑体" pitchFamily="49" charset="-122"/>
                <a:ea typeface="黑体" pitchFamily="49" charset="-122"/>
              </a:rPr>
              <a:t>中共写了哪几件事，请依次加以</a:t>
            </a:r>
            <a:r>
              <a:rPr lang="zh-CN" altLang="en-US" sz="2800" b="1" smtClean="0">
                <a:solidFill>
                  <a:prstClr val="black"/>
                </a:solidFill>
                <a:latin typeface="黑体" pitchFamily="49" charset="-122"/>
                <a:ea typeface="黑体" pitchFamily="49" charset="-122"/>
              </a:rPr>
              <a:t>概括</a:t>
            </a:r>
            <a:r>
              <a:rPr lang="en-US" altLang="zh-CN" sz="2800" b="1" smtClean="0">
                <a:solidFill>
                  <a:prstClr val="black"/>
                </a:solidFill>
                <a:latin typeface="黑体" pitchFamily="49" charset="-122"/>
                <a:ea typeface="黑体" pitchFamily="49" charset="-122"/>
              </a:rPr>
              <a:t>。</a:t>
            </a:r>
          </a:p>
          <a:p>
            <a:pPr marL="457200" lvl="0" indent="-457200">
              <a:lnSpc>
                <a:spcPts val="3600"/>
              </a:lnSpc>
              <a:spcAft>
                <a:spcPts val="2400"/>
              </a:spcAft>
              <a:buFont typeface="Wingdings" pitchFamily="2" charset="2"/>
              <a:buChar char="l"/>
            </a:pPr>
            <a:r>
              <a:rPr lang="zh-CN" altLang="en-US" sz="2800" b="1" smtClean="0">
                <a:solidFill>
                  <a:prstClr val="black"/>
                </a:solidFill>
                <a:latin typeface="黑体" pitchFamily="49" charset="-122"/>
                <a:ea typeface="黑体" pitchFamily="49" charset="-122"/>
              </a:rPr>
              <a:t>用</a:t>
            </a:r>
            <a:r>
              <a:rPr lang="zh-CN" altLang="en-US" sz="2800" b="1">
                <a:solidFill>
                  <a:prstClr val="black"/>
                </a:solidFill>
                <a:latin typeface="黑体" pitchFamily="49" charset="-122"/>
                <a:ea typeface="黑体" pitchFamily="49" charset="-122"/>
              </a:rPr>
              <a:t>填空的形式概括小说的部分内容</a:t>
            </a:r>
            <a:r>
              <a:rPr lang="en-US" altLang="zh-CN" sz="2800" b="1">
                <a:solidFill>
                  <a:prstClr val="black"/>
                </a:solidFill>
                <a:latin typeface="黑体" pitchFamily="49" charset="-122"/>
                <a:ea typeface="黑体" pitchFamily="49" charset="-122"/>
              </a:rPr>
              <a:t>(</a:t>
            </a:r>
            <a:r>
              <a:rPr lang="zh-CN" altLang="en-US" sz="2800" b="1">
                <a:solidFill>
                  <a:prstClr val="black"/>
                </a:solidFill>
                <a:latin typeface="黑体" pitchFamily="49" charset="-122"/>
                <a:ea typeface="黑体" pitchFamily="49" charset="-122"/>
              </a:rPr>
              <a:t>包括指出开端、发展、高潮和结局四部分中的</a:t>
            </a:r>
            <a:r>
              <a:rPr lang="zh-CN" altLang="en-US" sz="2800" b="1" smtClean="0">
                <a:solidFill>
                  <a:prstClr val="black"/>
                </a:solidFill>
                <a:latin typeface="黑体" pitchFamily="49" charset="-122"/>
                <a:ea typeface="黑体" pitchFamily="49" charset="-122"/>
              </a:rPr>
              <a:t>某一方面</a:t>
            </a:r>
            <a:r>
              <a:rPr lang="en-US" altLang="zh-CN" sz="2800" b="1">
                <a:solidFill>
                  <a:prstClr val="black"/>
                </a:solidFill>
                <a:latin typeface="黑体" pitchFamily="49" charset="-122"/>
                <a:ea typeface="黑体" pitchFamily="49" charset="-122"/>
              </a:rPr>
              <a:t>)</a:t>
            </a:r>
            <a:r>
              <a:rPr lang="zh-CN" altLang="en-US" sz="2800" b="1" smtClean="0">
                <a:solidFill>
                  <a:prstClr val="black"/>
                </a:solidFill>
                <a:latin typeface="黑体" pitchFamily="49" charset="-122"/>
                <a:ea typeface="黑体" pitchFamily="49" charset="-122"/>
              </a:rPr>
              <a:t>。</a:t>
            </a:r>
            <a:endParaRPr lang="en-US" altLang="zh-CN" sz="2800" b="1" smtClean="0">
              <a:solidFill>
                <a:prstClr val="black"/>
              </a:solidFill>
              <a:latin typeface="黑体" pitchFamily="49" charset="-122"/>
              <a:ea typeface="黑体" pitchFamily="49" charset="-122"/>
            </a:endParaRPr>
          </a:p>
          <a:p>
            <a:pPr marL="457200" indent="-457200">
              <a:lnSpc>
                <a:spcPts val="3600"/>
              </a:lnSpc>
              <a:spcAft>
                <a:spcPts val="2400"/>
              </a:spcAft>
              <a:buFont typeface="Wingdings" pitchFamily="2" charset="2"/>
              <a:buChar char="l"/>
            </a:pPr>
            <a:r>
              <a:rPr lang="zh-CN" altLang="en-US" sz="2800" b="1">
                <a:solidFill>
                  <a:prstClr val="black"/>
                </a:solidFill>
                <a:latin typeface="黑体" pitchFamily="49" charset="-122"/>
                <a:ea typeface="黑体" pitchFamily="49" charset="-122"/>
              </a:rPr>
              <a:t>这篇小说的情节是如何展开</a:t>
            </a:r>
            <a:r>
              <a:rPr lang="zh-CN" altLang="en-US" sz="2800" b="1" smtClean="0">
                <a:solidFill>
                  <a:prstClr val="black"/>
                </a:solidFill>
                <a:latin typeface="黑体" pitchFamily="49" charset="-122"/>
                <a:ea typeface="黑体" pitchFamily="49" charset="-122"/>
              </a:rPr>
              <a:t>的</a:t>
            </a:r>
            <a:r>
              <a:rPr lang="en-US" altLang="zh-CN" sz="2800" b="1" smtClean="0">
                <a:solidFill>
                  <a:prstClr val="black"/>
                </a:solidFill>
                <a:latin typeface="黑体" pitchFamily="49" charset="-122"/>
                <a:ea typeface="黑体" pitchFamily="49" charset="-122"/>
              </a:rPr>
              <a:t>？</a:t>
            </a:r>
            <a:r>
              <a:rPr lang="zh-CN" altLang="en-US" sz="2800" b="1" smtClean="0">
                <a:solidFill>
                  <a:prstClr val="black"/>
                </a:solidFill>
                <a:latin typeface="黑体" pitchFamily="49" charset="-122"/>
                <a:ea typeface="黑体" pitchFamily="49" charset="-122"/>
              </a:rPr>
              <a:t>请</a:t>
            </a:r>
            <a:r>
              <a:rPr lang="zh-CN" altLang="en-US" sz="2800" b="1">
                <a:solidFill>
                  <a:prstClr val="black"/>
                </a:solidFill>
                <a:latin typeface="黑体" pitchFamily="49" charset="-122"/>
                <a:ea typeface="黑体" pitchFamily="49" charset="-122"/>
              </a:rPr>
              <a:t>概括回答</a:t>
            </a:r>
            <a:r>
              <a:rPr lang="zh-CN" altLang="en-US" sz="2800" b="1" smtClean="0">
                <a:solidFill>
                  <a:prstClr val="black"/>
                </a:solidFill>
                <a:latin typeface="黑体" pitchFamily="49" charset="-122"/>
                <a:ea typeface="黑体" pitchFamily="49" charset="-122"/>
              </a:rPr>
              <a:t>。</a:t>
            </a:r>
            <a:endParaRPr lang="zh-CN" altLang="en-US" sz="2800" b="1">
              <a:solidFill>
                <a:prstClr val="black"/>
              </a:solidFill>
              <a:latin typeface="黑体" pitchFamily="49" charset="-122"/>
              <a:ea typeface="黑体" pitchFamily="49" charset="-122"/>
            </a:endParaRPr>
          </a:p>
        </p:txBody>
      </p:sp>
      <p:pic>
        <p:nvPicPr>
          <p:cNvPr id="3074" name="Picture 2"/>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bwMode="auto">
          <a:xfrm>
            <a:off x="7298791" y="-1280060"/>
            <a:ext cx="5471059" cy="5471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668427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50032" y="369188"/>
            <a:ext cx="11691937" cy="611962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gn="just">
              <a:lnSpc>
                <a:spcPts val="3400"/>
              </a:lnSpc>
              <a:spcAft>
                <a:spcPts val="2400"/>
              </a:spcAft>
              <a:tabLst>
                <a:tab pos="2250440"/>
              </a:tabLst>
            </a:pPr>
            <a:r>
              <a:rPr lang="zh-CN" altLang="zh-CN" sz="2800" b="1" kern="100" smtClean="0">
                <a:solidFill>
                  <a:prstClr val="black"/>
                </a:solidFill>
                <a:latin typeface="楷体" pitchFamily="49" charset="-122"/>
                <a:ea typeface="楷体" pitchFamily="49" charset="-122"/>
                <a:cs typeface="Times New Roman"/>
              </a:rPr>
              <a:t>任大成举杯：“彭老板，今天我先敬你，我代表二十多个工人师傅敬你，为了给工人发工资，你把别墅都卖了，我们以后还跟着你干，你会东山再起的，别墅会再回来的！”</a:t>
            </a:r>
          </a:p>
          <a:p>
            <a:pPr lvl="0" indent="720000" algn="just">
              <a:lnSpc>
                <a:spcPts val="3400"/>
              </a:lnSpc>
              <a:spcAft>
                <a:spcPts val="2400"/>
              </a:spcAft>
              <a:tabLst>
                <a:tab pos="2250440"/>
              </a:tabLst>
            </a:pPr>
            <a:r>
              <a:rPr lang="zh-CN" altLang="zh-CN" sz="2800" b="1" kern="100" smtClean="0">
                <a:solidFill>
                  <a:prstClr val="black"/>
                </a:solidFill>
                <a:latin typeface="楷体" pitchFamily="49" charset="-122"/>
                <a:ea typeface="楷体" pitchFamily="49" charset="-122"/>
                <a:cs typeface="Times New Roman"/>
              </a:rPr>
              <a:t>彭</a:t>
            </a:r>
            <a:r>
              <a:rPr lang="zh-CN" altLang="zh-CN" sz="2800" b="1" kern="100">
                <a:solidFill>
                  <a:prstClr val="black"/>
                </a:solidFill>
                <a:latin typeface="楷体" pitchFamily="49" charset="-122"/>
                <a:ea typeface="楷体" pitchFamily="49" charset="-122"/>
                <a:cs typeface="Times New Roman"/>
              </a:rPr>
              <a:t>老板声音有点哽咽：“我不是不知道你们的难处。我如果不是被别人骗了二百多万，怎么会拖欠你们那么久……”</a:t>
            </a:r>
          </a:p>
          <a:p>
            <a:pPr lvl="0" indent="720000" algn="just">
              <a:lnSpc>
                <a:spcPts val="3400"/>
              </a:lnSpc>
              <a:spcAft>
                <a:spcPts val="2400"/>
              </a:spcAft>
              <a:tabLst>
                <a:tab pos="2250440"/>
              </a:tabLst>
            </a:pPr>
            <a:r>
              <a:rPr lang="zh-CN" altLang="zh-CN" sz="2800" b="1" kern="100">
                <a:solidFill>
                  <a:prstClr val="black"/>
                </a:solidFill>
                <a:latin typeface="楷体" pitchFamily="49" charset="-122"/>
                <a:ea typeface="楷体" pitchFamily="49" charset="-122"/>
                <a:cs typeface="Times New Roman"/>
              </a:rPr>
              <a:t>任大成眼睛有点湿润，又举起一杯酒：“彭老板，我以前对你有误会，以为你故意拖欠我们工资。我自罚一杯。”说着一饮而尽。</a:t>
            </a:r>
          </a:p>
          <a:p>
            <a:pPr lvl="0" indent="720000" algn="just">
              <a:lnSpc>
                <a:spcPts val="3400"/>
              </a:lnSpc>
              <a:spcAft>
                <a:spcPts val="2400"/>
              </a:spcAft>
              <a:tabLst>
                <a:tab pos="2250440"/>
              </a:tabLst>
            </a:pPr>
            <a:r>
              <a:rPr lang="zh-CN" altLang="zh-CN" sz="2800" b="1" kern="100">
                <a:solidFill>
                  <a:prstClr val="black"/>
                </a:solidFill>
                <a:latin typeface="楷体" pitchFamily="49" charset="-122"/>
                <a:ea typeface="楷体" pitchFamily="49" charset="-122"/>
                <a:cs typeface="Times New Roman"/>
              </a:rPr>
              <a:t>那天，在文化广场，任大成和另一个中年汉子本来是想绑架彭老板母亲来逼迫彭老板结清欠款的，没想到还没开始行动，老太太就突然晕倒了，他们只好把她送到医院。</a:t>
            </a:r>
          </a:p>
          <a:p>
            <a:pPr lvl="0" indent="720000" algn="just">
              <a:lnSpc>
                <a:spcPts val="3400"/>
              </a:lnSpc>
              <a:spcAft>
                <a:spcPts val="2400"/>
              </a:spcAft>
              <a:tabLst>
                <a:tab pos="2250440"/>
              </a:tabLst>
            </a:pPr>
            <a:r>
              <a:rPr lang="zh-CN" altLang="zh-CN" sz="2800" b="1" kern="100">
                <a:solidFill>
                  <a:prstClr val="black"/>
                </a:solidFill>
                <a:latin typeface="楷体" pitchFamily="49" charset="-122"/>
                <a:ea typeface="楷体" pitchFamily="49" charset="-122"/>
                <a:cs typeface="Times New Roman"/>
              </a:rPr>
              <a:t>否则……否则，任大成现在就不是坐在这里喝酒，而是蹲在大牢里了。</a:t>
            </a:r>
          </a:p>
        </p:txBody>
      </p:sp>
      <p:pic>
        <p:nvPicPr>
          <p:cNvPr id="6"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2010783"/>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80988" y="586402"/>
            <a:ext cx="11798786" cy="523220"/>
          </a:xfrm>
          <a:prstGeom prst="rect">
            <a:avLst/>
          </a:prstGeom>
        </p:spPr>
        <p:txBody>
          <a:bodyPr wrap="square">
            <a:spAutoFit/>
          </a:bodyPr>
          <a:lstStyle/>
          <a:p>
            <a:pPr marL="457200" indent="-457200">
              <a:buFont typeface="Wingdings" pitchFamily="2" charset="2"/>
              <a:buChar char="p"/>
            </a:pPr>
            <a:r>
              <a:rPr lang="zh-CN" altLang="en-US" sz="2800" b="1" kern="100" smtClean="0">
                <a:solidFill>
                  <a:schemeClr val="accent1">
                    <a:lumMod val="75000"/>
                  </a:schemeClr>
                </a:solidFill>
                <a:latin typeface="黑体" pitchFamily="49" charset="-122"/>
                <a:ea typeface="黑体" pitchFamily="49" charset="-122"/>
                <a:cs typeface="Times New Roman"/>
              </a:rPr>
              <a:t>小说</a:t>
            </a:r>
            <a:r>
              <a:rPr lang="zh-CN" altLang="en-US" sz="2800" b="1" kern="100">
                <a:solidFill>
                  <a:schemeClr val="accent1">
                    <a:lumMod val="75000"/>
                  </a:schemeClr>
                </a:solidFill>
                <a:latin typeface="黑体" pitchFamily="49" charset="-122"/>
                <a:ea typeface="黑体" pitchFamily="49" charset="-122"/>
                <a:cs typeface="Times New Roman"/>
              </a:rPr>
              <a:t>在情节上环环相扣，构思巧妙。请结合小说简要梳理、概括。</a:t>
            </a:r>
            <a:r>
              <a:rPr lang="en-US" altLang="zh-CN" sz="2400" b="1" kern="100">
                <a:solidFill>
                  <a:schemeClr val="accent1">
                    <a:lumMod val="75000"/>
                  </a:schemeClr>
                </a:solidFill>
                <a:latin typeface="黑体" pitchFamily="49" charset="-122"/>
                <a:ea typeface="黑体" pitchFamily="49" charset="-122"/>
                <a:cs typeface="Times New Roman"/>
              </a:rPr>
              <a:t>(6</a:t>
            </a:r>
            <a:r>
              <a:rPr lang="zh-CN" altLang="en-US" sz="2400" b="1" kern="100">
                <a:solidFill>
                  <a:schemeClr val="accent1">
                    <a:lumMod val="75000"/>
                  </a:schemeClr>
                </a:solidFill>
                <a:latin typeface="黑体" pitchFamily="49" charset="-122"/>
                <a:ea typeface="黑体" pitchFamily="49" charset="-122"/>
                <a:cs typeface="Times New Roman"/>
              </a:rPr>
              <a:t>分</a:t>
            </a:r>
            <a:r>
              <a:rPr lang="en-US" altLang="zh-CN" sz="2400" b="1" kern="100">
                <a:solidFill>
                  <a:schemeClr val="accent1">
                    <a:lumMod val="75000"/>
                  </a:schemeClr>
                </a:solidFill>
                <a:latin typeface="黑体" pitchFamily="49" charset="-122"/>
                <a:ea typeface="黑体" pitchFamily="49" charset="-122"/>
                <a:cs typeface="Times New Roman"/>
              </a:rPr>
              <a:t>)</a:t>
            </a:r>
            <a:endParaRPr lang="zh-CN" altLang="en-US" sz="2400" b="1" kern="100">
              <a:solidFill>
                <a:schemeClr val="accent1">
                  <a:lumMod val="75000"/>
                </a:schemeClr>
              </a:solidFill>
              <a:latin typeface="黑体" pitchFamily="49" charset="-122"/>
              <a:ea typeface="黑体" pitchFamily="49" charset="-122"/>
              <a:cs typeface="Times New Roman"/>
            </a:endParaRPr>
          </a:p>
        </p:txBody>
      </p:sp>
      <p:sp>
        <p:nvSpPr>
          <p:cNvPr id="3" name="矩形 2"/>
          <p:cNvSpPr/>
          <p:nvPr>
            <p:custDataLst>
              <p:tags r:id="rId6"/>
            </p:custDataLst>
          </p:nvPr>
        </p:nvSpPr>
        <p:spPr>
          <a:xfrm>
            <a:off x="252413" y="1594961"/>
            <a:ext cx="11458574" cy="3785652"/>
          </a:xfrm>
          <a:prstGeom prst="rect">
            <a:avLst/>
          </a:prstGeom>
        </p:spPr>
        <p:txBody>
          <a:bodyPr wrap="square">
            <a:spAutoFit/>
          </a:bodyPr>
          <a:lstStyle/>
          <a:p>
            <a:pPr marL="514350" indent="-514350">
              <a:lnSpc>
                <a:spcPts val="3600"/>
              </a:lnSpc>
              <a:spcAft>
                <a:spcPts val="2400"/>
              </a:spcAft>
              <a:buFont typeface="+mj-ea"/>
              <a:buAutoNum type="circleNumDbPlain"/>
            </a:pPr>
            <a:r>
              <a:rPr lang="zh-CN" altLang="en-US" sz="2800" b="1" smtClean="0">
                <a:latin typeface="黑体" pitchFamily="49" charset="-122"/>
                <a:ea typeface="黑体" pitchFamily="49" charset="-122"/>
              </a:rPr>
              <a:t>开头</a:t>
            </a:r>
            <a:r>
              <a:rPr lang="zh-CN" altLang="en-US" sz="2800" b="1">
                <a:latin typeface="黑体" pitchFamily="49" charset="-122"/>
                <a:ea typeface="黑体" pitchFamily="49" charset="-122"/>
              </a:rPr>
              <a:t>展现了一个常见的救人的故事</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marL="514350" indent="-514350">
              <a:lnSpc>
                <a:spcPts val="3600"/>
              </a:lnSpc>
              <a:spcAft>
                <a:spcPts val="2400"/>
              </a:spcAft>
              <a:buFont typeface="+mj-ea"/>
              <a:buAutoNum type="circleNumDbPlain"/>
            </a:pPr>
            <a:r>
              <a:rPr lang="zh-CN" altLang="en-US" sz="2800" b="1" smtClean="0">
                <a:latin typeface="黑体" pitchFamily="49" charset="-122"/>
                <a:ea typeface="黑体" pitchFamily="49" charset="-122"/>
              </a:rPr>
              <a:t>小说</a:t>
            </a:r>
            <a:r>
              <a:rPr lang="zh-CN" altLang="en-US" sz="2800" b="1">
                <a:latin typeface="黑体" pitchFamily="49" charset="-122"/>
                <a:ea typeface="黑体" pitchFamily="49" charset="-122"/>
              </a:rPr>
              <a:t>笔锋突</a:t>
            </a:r>
            <a:r>
              <a:rPr lang="zh-CN" altLang="en-US" sz="2800" b="1" smtClean="0">
                <a:latin typeface="黑体" pitchFamily="49" charset="-122"/>
                <a:ea typeface="黑体" pitchFamily="49" charset="-122"/>
              </a:rPr>
              <a:t>转</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被</a:t>
            </a:r>
            <a:r>
              <a:rPr lang="zh-CN" altLang="en-US" sz="2800" b="1">
                <a:latin typeface="黑体" pitchFamily="49" charset="-122"/>
                <a:ea typeface="黑体" pitchFamily="49" charset="-122"/>
              </a:rPr>
              <a:t>救的人是彭老板的</a:t>
            </a:r>
            <a:r>
              <a:rPr lang="zh-CN" altLang="en-US" sz="2800" b="1" smtClean="0">
                <a:latin typeface="黑体" pitchFamily="49" charset="-122"/>
                <a:ea typeface="黑体" pitchFamily="49" charset="-122"/>
              </a:rPr>
              <a:t>母亲</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彭</a:t>
            </a:r>
            <a:r>
              <a:rPr lang="zh-CN" altLang="en-US" sz="2800" b="1">
                <a:latin typeface="黑体" pitchFamily="49" charset="-122"/>
                <a:ea typeface="黑体" pitchFamily="49" charset="-122"/>
              </a:rPr>
              <a:t>老板不久还了拖欠的工程款</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marL="514350" indent="-514350">
              <a:lnSpc>
                <a:spcPts val="3600"/>
              </a:lnSpc>
              <a:spcAft>
                <a:spcPts val="2400"/>
              </a:spcAft>
              <a:buFont typeface="+mj-ea"/>
              <a:buAutoNum type="circleNumDbPlain"/>
            </a:pPr>
            <a:r>
              <a:rPr lang="zh-CN" altLang="en-US" sz="2800" b="1" smtClean="0">
                <a:latin typeface="黑体" pitchFamily="49" charset="-122"/>
                <a:ea typeface="黑体" pitchFamily="49" charset="-122"/>
              </a:rPr>
              <a:t>情节</a:t>
            </a:r>
            <a:r>
              <a:rPr lang="zh-CN" altLang="en-US" sz="2800" b="1">
                <a:latin typeface="黑体" pitchFamily="49" charset="-122"/>
                <a:ea typeface="黑体" pitchFamily="49" charset="-122"/>
              </a:rPr>
              <a:t>再</a:t>
            </a:r>
            <a:r>
              <a:rPr lang="zh-CN" altLang="en-US" sz="2800" b="1" smtClean="0">
                <a:latin typeface="黑体" pitchFamily="49" charset="-122"/>
                <a:ea typeface="黑体" pitchFamily="49" charset="-122"/>
              </a:rPr>
              <a:t>转</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彭</a:t>
            </a:r>
            <a:r>
              <a:rPr lang="zh-CN" altLang="en-US" sz="2800" b="1">
                <a:latin typeface="黑体" pitchFamily="49" charset="-122"/>
                <a:ea typeface="黑体" pitchFamily="49" charset="-122"/>
              </a:rPr>
              <a:t>老板为了还</a:t>
            </a:r>
            <a:r>
              <a:rPr lang="zh-CN" altLang="en-US" sz="2800" b="1" smtClean="0">
                <a:latin typeface="黑体" pitchFamily="49" charset="-122"/>
                <a:ea typeface="黑体" pitchFamily="49" charset="-122"/>
              </a:rPr>
              <a:t>款</a:t>
            </a:r>
            <a:r>
              <a:rPr lang="en-US" altLang="zh-CN" sz="2800" b="1">
                <a:latin typeface="黑体" pitchFamily="49" charset="-122"/>
                <a:ea typeface="黑体" pitchFamily="49" charset="-122"/>
              </a:rPr>
              <a:t>，</a:t>
            </a:r>
            <a:r>
              <a:rPr lang="zh-CN" altLang="en-US" sz="2800" b="1" smtClean="0">
                <a:latin typeface="黑体" pitchFamily="49" charset="-122"/>
                <a:ea typeface="黑体" pitchFamily="49" charset="-122"/>
              </a:rPr>
              <a:t>卖掉</a:t>
            </a:r>
            <a:r>
              <a:rPr lang="zh-CN" altLang="en-US" sz="2800" b="1">
                <a:latin typeface="黑体" pitchFamily="49" charset="-122"/>
                <a:ea typeface="黑体" pitchFamily="49" charset="-122"/>
              </a:rPr>
              <a:t>了自己的别墅</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marL="514350" indent="-514350">
              <a:lnSpc>
                <a:spcPts val="3600"/>
              </a:lnSpc>
              <a:spcAft>
                <a:spcPts val="2400"/>
              </a:spcAft>
              <a:buFont typeface="+mj-ea"/>
              <a:buAutoNum type="circleNumDbPlain"/>
            </a:pPr>
            <a:r>
              <a:rPr lang="zh-CN" altLang="en-US" sz="2800" b="1" smtClean="0">
                <a:latin typeface="黑体" pitchFamily="49" charset="-122"/>
                <a:ea typeface="黑体" pitchFamily="49" charset="-122"/>
              </a:rPr>
              <a:t>结尾</a:t>
            </a:r>
            <a:r>
              <a:rPr lang="zh-CN" altLang="en-US" sz="2800" b="1">
                <a:latin typeface="黑体" pitchFamily="49" charset="-122"/>
                <a:ea typeface="黑体" pitchFamily="49" charset="-122"/>
              </a:rPr>
              <a:t>再掀波澜，交代小说开头的“救人”事件的起因竟是任大成犯罪未遂。</a:t>
            </a:r>
          </a:p>
        </p:txBody>
      </p:sp>
      <p:pic>
        <p:nvPicPr>
          <p:cNvPr id="5" name="Picture 5"/>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rcRect l="27388" t="600" r="4447" b="-1"/>
          <a:stretch>
            <a:fillRect/>
          </a:stretch>
        </p:blipFill>
        <p:spPr bwMode="auto">
          <a:xfrm>
            <a:off x="0" y="5380613"/>
            <a:ext cx="1592654" cy="1451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183282"/>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741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90885" y="253942"/>
            <a:ext cx="8586416" cy="738664"/>
          </a:xfrm>
          <a:prstGeom prst="rect">
            <a:avLst/>
          </a:prstGeom>
        </p:spPr>
        <p:txBody>
          <a:bodyPr wrap="square">
            <a:spAutoFit/>
          </a:bodyPr>
          <a:lstStyle/>
          <a:p>
            <a:pPr lvl="0">
              <a:lnSpc>
                <a:spcPct val="150000"/>
              </a:lnSpc>
            </a:pPr>
            <a:r>
              <a:rPr lang="en-US" altLang="zh-CN" sz="2800" b="1" kern="100" smtClean="0">
                <a:solidFill>
                  <a:schemeClr val="accent1">
                    <a:lumMod val="75000"/>
                  </a:schemeClr>
                </a:solidFill>
                <a:latin typeface="黑体" pitchFamily="49" charset="-122"/>
                <a:ea typeface="黑体" pitchFamily="49" charset="-122"/>
                <a:cs typeface="Times New Roman"/>
                <a:sym typeface="+mn-ea"/>
              </a:rPr>
              <a:t>2.</a:t>
            </a:r>
            <a:r>
              <a:rPr lang="zh-CN" altLang="en-US" sz="2800" b="1" kern="100" smtClean="0">
                <a:solidFill>
                  <a:schemeClr val="accent1">
                    <a:lumMod val="75000"/>
                  </a:schemeClr>
                </a:solidFill>
                <a:latin typeface="黑体" pitchFamily="49" charset="-122"/>
                <a:ea typeface="黑体" pitchFamily="49" charset="-122"/>
                <a:cs typeface="Times New Roman"/>
                <a:sym typeface="+mn-ea"/>
              </a:rPr>
              <a:t>请</a:t>
            </a:r>
            <a:r>
              <a:rPr lang="zh-CN" altLang="en-US" sz="2800" b="1" kern="100">
                <a:solidFill>
                  <a:schemeClr val="accent1">
                    <a:lumMod val="75000"/>
                  </a:schemeClr>
                </a:solidFill>
                <a:latin typeface="黑体" pitchFamily="49" charset="-122"/>
                <a:ea typeface="黑体" pitchFamily="49" charset="-122"/>
                <a:cs typeface="Times New Roman"/>
                <a:sym typeface="+mn-ea"/>
              </a:rPr>
              <a:t>按照明线、暗线分别梳理、概括小说的情节思路。</a:t>
            </a:r>
          </a:p>
        </p:txBody>
      </p:sp>
      <p:sp>
        <p:nvSpPr>
          <p:cNvPr id="3" name="矩形 2"/>
          <p:cNvSpPr/>
          <p:nvPr>
            <p:custDataLst>
              <p:tags r:id="rId6"/>
            </p:custDataLst>
          </p:nvPr>
        </p:nvSpPr>
        <p:spPr>
          <a:xfrm>
            <a:off x="181347" y="1230731"/>
            <a:ext cx="11829306" cy="5427078"/>
          </a:xfrm>
          <a:prstGeom prst="rect">
            <a:avLst/>
          </a:prstGeom>
        </p:spPr>
        <p:style>
          <a:lnRef idx="2">
            <a:schemeClr val="accent5"/>
          </a:lnRef>
          <a:fillRef idx="1">
            <a:schemeClr val="lt1"/>
          </a:fillRef>
          <a:effectRef idx="0">
            <a:schemeClr val="accent5"/>
          </a:effectRef>
          <a:fontRef idx="minor">
            <a:schemeClr val="dk1"/>
          </a:fontRef>
        </p:style>
        <p:txBody>
          <a:bodyPr wrap="square" lIns="121875" tIns="60936" rIns="121875" bIns="60936">
            <a:spAutoFit/>
          </a:bodyPr>
          <a:lstStyle/>
          <a:p>
            <a:pPr algn="ctr">
              <a:lnSpc>
                <a:spcPts val="3400"/>
              </a:lnSpc>
              <a:spcAft>
                <a:spcPts val="1200"/>
              </a:spcAft>
              <a:tabLst>
                <a:tab pos="2250440"/>
              </a:tabLst>
            </a:pPr>
            <a:r>
              <a:rPr lang="zh-CN" altLang="zh-CN" sz="3600" kern="1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Times New Roman"/>
              </a:rPr>
              <a:t>马兰花</a:t>
            </a:r>
          </a:p>
          <a:p>
            <a:pPr algn="ctr">
              <a:lnSpc>
                <a:spcPct val="150000"/>
              </a:lnSpc>
              <a:spcAft>
                <a:spcPts val="600"/>
              </a:spcAft>
              <a:tabLst>
                <a:tab pos="2250440"/>
              </a:tabLst>
            </a:pPr>
            <a:r>
              <a:rPr lang="zh-CN" altLang="zh-CN" sz="2400" b="1" kern="100">
                <a:latin typeface="楷体" pitchFamily="49" charset="-122"/>
                <a:ea typeface="楷体" pitchFamily="49" charset="-122"/>
                <a:cs typeface="Times New Roman"/>
              </a:rPr>
              <a:t>李德霞</a:t>
            </a:r>
            <a:endParaRPr lang="zh-CN" altLang="zh-CN" sz="2400" b="1" kern="100">
              <a:latin typeface="楷体" pitchFamily="49" charset="-122"/>
              <a:ea typeface="楷体" pitchFamily="49" charset="-122"/>
              <a:cs typeface="Courier New" panose="02070309020205020404"/>
            </a:endParaRPr>
          </a:p>
          <a:p>
            <a:pPr indent="720000" algn="just">
              <a:lnSpc>
                <a:spcPts val="3400"/>
              </a:lnSpc>
              <a:spcAft>
                <a:spcPts val="1200"/>
              </a:spcAft>
              <a:tabLst>
                <a:tab pos="2250440"/>
              </a:tabLst>
            </a:pPr>
            <a:r>
              <a:rPr lang="zh-CN" altLang="zh-CN" sz="2600" b="1" kern="100" smtClean="0">
                <a:latin typeface="楷体" pitchFamily="49" charset="-122"/>
                <a:ea typeface="楷体" pitchFamily="49" charset="-122"/>
                <a:cs typeface="Times New Roman"/>
              </a:rPr>
              <a:t>大清早</a:t>
            </a:r>
            <a:r>
              <a:rPr lang="zh-CN" altLang="zh-CN" sz="2600" b="1" kern="100">
                <a:latin typeface="楷体" pitchFamily="49" charset="-122"/>
                <a:ea typeface="楷体" pitchFamily="49" charset="-122"/>
                <a:cs typeface="Times New Roman"/>
              </a:rPr>
              <a:t>，马兰花从蔬菜批发市场接了满满一车菜回来。车子还没扎稳，邻摊卖水果的三孬就凑过来说：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兰花姐，卖咸菜的麻婶出事了。</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Courier New" panose="02070309020205020404"/>
            </a:endParaRPr>
          </a:p>
          <a:p>
            <a:pPr indent="720000" algn="just">
              <a:lnSpc>
                <a:spcPts val="3400"/>
              </a:lnSpc>
              <a:spcAft>
                <a:spcPts val="1200"/>
              </a:spcAft>
              <a:tabLst>
                <a:tab pos="2250440"/>
              </a:tabLst>
            </a:pPr>
            <a:r>
              <a:rPr lang="zh-CN" altLang="zh-CN" sz="2600" b="1" kern="100" smtClean="0">
                <a:latin typeface="楷体" pitchFamily="49" charset="-122"/>
                <a:ea typeface="楷体" pitchFamily="49" charset="-122"/>
                <a:cs typeface="Times New Roman"/>
              </a:rPr>
              <a:t>马兰</a:t>
            </a:r>
            <a:r>
              <a:rPr lang="zh-CN" altLang="zh-CN" sz="2600" b="1" kern="100">
                <a:latin typeface="楷体" pitchFamily="49" charset="-122"/>
                <a:ea typeface="楷体" pitchFamily="49" charset="-122"/>
                <a:cs typeface="Times New Roman"/>
              </a:rPr>
              <a:t>花一惊：</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出啥事啦？</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Courier New" panose="02070309020205020404"/>
            </a:endParaRPr>
          </a:p>
          <a:p>
            <a:pPr indent="720000" algn="just">
              <a:lnSpc>
                <a:spcPts val="3400"/>
              </a:lnSpc>
              <a:spcAft>
                <a:spcPts val="1200"/>
              </a:spcAft>
              <a:tabLst>
                <a:tab pos="2250440"/>
              </a:tabLst>
            </a:pPr>
            <a:r>
              <a:rPr lang="zh-CN" altLang="zh-CN" sz="2600" b="1" kern="100" smtClean="0">
                <a:latin typeface="楷体" pitchFamily="49" charset="-122"/>
                <a:ea typeface="楷体" pitchFamily="49" charset="-122"/>
                <a:cs typeface="Times New Roman"/>
              </a:rPr>
              <a:t>三</a:t>
            </a:r>
            <a:r>
              <a:rPr lang="zh-CN" altLang="zh-CN" sz="2600" b="1" kern="100">
                <a:latin typeface="楷体" pitchFamily="49" charset="-122"/>
                <a:ea typeface="楷体" pitchFamily="49" charset="-122"/>
                <a:cs typeface="Times New Roman"/>
              </a:rPr>
              <a:t>孬说：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前天晚上，麻婶收摊回家后，突发脑溢血，幸亏被邻居发现，送到医院里，听说现在还在抢救呢。</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Courier New" panose="02070309020205020404"/>
            </a:endParaRPr>
          </a:p>
          <a:p>
            <a:pPr indent="720000" algn="just">
              <a:lnSpc>
                <a:spcPts val="3400"/>
              </a:lnSpc>
              <a:spcAft>
                <a:spcPts val="1200"/>
              </a:spcAft>
              <a:tabLst>
                <a:tab pos="2250440"/>
              </a:tabLst>
            </a:pPr>
            <a:r>
              <a:rPr lang="zh-CN" altLang="zh-CN" sz="2600" b="1" kern="100" smtClean="0">
                <a:latin typeface="楷体" pitchFamily="49" charset="-122"/>
                <a:ea typeface="楷体" pitchFamily="49" charset="-122"/>
                <a:cs typeface="Times New Roman"/>
              </a:rPr>
              <a:t>马兰</a:t>
            </a:r>
            <a:r>
              <a:rPr lang="zh-CN" altLang="zh-CN" sz="2600" b="1" kern="100">
                <a:latin typeface="楷体" pitchFamily="49" charset="-122"/>
                <a:ea typeface="楷体" pitchFamily="49" charset="-122"/>
                <a:cs typeface="Times New Roman"/>
              </a:rPr>
              <a:t>花想起来了，难怪昨天就没看见麻婶摆摊卖咸菜。三孬又说：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前天上午麻婶接咸菜钱不够，不是借了你六百块钱吗？听说麻婶的女儿从上海赶过来了，你最好还是抽空跟她说说去。</a:t>
            </a:r>
            <a:r>
              <a:rPr lang="en-US" altLang="zh-CN" sz="2600" b="1" kern="100" smtClean="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Courier New" panose="02070309020205020404"/>
            </a:endParaRPr>
          </a:p>
        </p:txBody>
      </p:sp>
      <p:pic>
        <p:nvPicPr>
          <p:cNvPr id="6"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rcRect t="12953" b="17136"/>
          <a:stretch>
            <a:fillRect/>
          </a:stretch>
        </p:blipFill>
        <p:spPr bwMode="auto">
          <a:xfrm flipH="1">
            <a:off x="7929563" y="0"/>
            <a:ext cx="4324350" cy="22674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2257187"/>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custDataLst>
              <p:tags r:id="rId5"/>
            </p:custDataLst>
          </p:nvPr>
        </p:nvSpPr>
        <p:spPr>
          <a:xfrm>
            <a:off x="290452" y="274411"/>
            <a:ext cx="11611096" cy="6309179"/>
          </a:xfrm>
          <a:prstGeom prst="rect">
            <a:avLst/>
          </a:prstGeom>
        </p:spPr>
        <p:style>
          <a:lnRef idx="2">
            <a:schemeClr val="accent5"/>
          </a:lnRef>
          <a:fillRef idx="1">
            <a:schemeClr val="lt1"/>
          </a:fillRef>
          <a:effectRef idx="0">
            <a:schemeClr val="accent5"/>
          </a:effectRef>
          <a:fontRef idx="minor">
            <a:schemeClr val="dk1"/>
          </a:fontRef>
        </p:style>
        <p:txBody>
          <a:bodyPr wrap="square" lIns="121875" tIns="60936" rIns="121875" bIns="60936">
            <a:spAutoFit/>
          </a:bodyPr>
          <a:lstStyle/>
          <a:p>
            <a:pPr lvl="0" indent="720000">
              <a:lnSpc>
                <a:spcPts val="3200"/>
              </a:lnSpc>
              <a:spcAft>
                <a:spcPts val="1400"/>
              </a:spcAft>
              <a:tabLst>
                <a:tab pos="2250440"/>
              </a:tabLst>
            </a:pPr>
            <a:r>
              <a:rPr lang="zh-CN" altLang="zh-CN" sz="2600" b="1" kern="100">
                <a:solidFill>
                  <a:prstClr val="black"/>
                </a:solidFill>
                <a:latin typeface="楷体" pitchFamily="49" charset="-122"/>
                <a:ea typeface="楷体" pitchFamily="49" charset="-122"/>
                <a:cs typeface="Times New Roman"/>
              </a:rPr>
              <a:t>整整一个上午，马兰花都提不起精神来，不时地瞅着菜摊旁边的那块空地发呆。以前，麻婶就在那里摆摊卖咸菜，不忙的时候，就和马兰花说说话，聊聊天。有时买菜的人多，马兰花忙不过来，不用招呼，麻婶就会主动过来帮个忙</a:t>
            </a:r>
            <a:r>
              <a:rPr lang="en-US" altLang="zh-CN" sz="2600" b="1" kern="100" smtClean="0">
                <a:solidFill>
                  <a:prstClr val="black"/>
                </a:solidFill>
                <a:latin typeface="楷体" pitchFamily="49" charset="-122"/>
                <a:ea typeface="楷体" pitchFamily="49" charset="-122"/>
                <a:cs typeface="Times New Roman"/>
              </a:rPr>
              <a:t>……</a:t>
            </a:r>
            <a:endParaRPr lang="en-US" altLang="zh-CN" sz="2600" b="1" kern="100">
              <a:solidFill>
                <a:prstClr val="black"/>
              </a:solidFill>
              <a:latin typeface="楷体" pitchFamily="49" charset="-122"/>
              <a:ea typeface="楷体" pitchFamily="49" charset="-122"/>
              <a:cs typeface="Courier New" panose="02070309020205020404"/>
            </a:endParaRPr>
          </a:p>
          <a:p>
            <a:pPr indent="720000">
              <a:lnSpc>
                <a:spcPts val="3200"/>
              </a:lnSpc>
              <a:spcAft>
                <a:spcPts val="1400"/>
              </a:spcAft>
              <a:tabLst>
                <a:tab pos="2250440"/>
              </a:tabLst>
            </a:pPr>
            <a:r>
              <a:rPr lang="zh-CN" altLang="zh-CN" sz="2600" b="1" kern="100">
                <a:latin typeface="楷体" pitchFamily="49" charset="-122"/>
                <a:ea typeface="楷体" pitchFamily="49" charset="-122"/>
                <a:cs typeface="Times New Roman"/>
              </a:rPr>
              <a:t>中午，跑出租车的男人进了菜摊。马兰花就把麻婶的事跟她男人说了。男人说：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我开车陪你去趟医院吧。一来看看麻婶，二来把麻婶借钱的事跟她女儿说说，免得日后有麻烦。</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Courier New" panose="02070309020205020404"/>
            </a:endParaRPr>
          </a:p>
          <a:p>
            <a:pPr indent="720000">
              <a:lnSpc>
                <a:spcPts val="3200"/>
              </a:lnSpc>
              <a:spcAft>
                <a:spcPts val="1400"/>
              </a:spcAft>
              <a:tabLst>
                <a:tab pos="2250440"/>
              </a:tabLst>
            </a:pPr>
            <a:r>
              <a:rPr lang="zh-CN" altLang="zh-CN" sz="2600" b="1" kern="100">
                <a:latin typeface="楷体" pitchFamily="49" charset="-122"/>
                <a:ea typeface="楷体" pitchFamily="49" charset="-122"/>
                <a:cs typeface="Times New Roman"/>
              </a:rPr>
              <a:t>马兰花就从三孬的水果摊上买了一大兜水果，坐着男人的车去了医院。</a:t>
            </a:r>
            <a:endParaRPr lang="zh-CN" altLang="zh-CN" sz="2600" b="1" kern="100">
              <a:latin typeface="楷体" pitchFamily="49" charset="-122"/>
              <a:ea typeface="楷体" pitchFamily="49" charset="-122"/>
              <a:cs typeface="Courier New" panose="02070309020205020404"/>
            </a:endParaRPr>
          </a:p>
          <a:p>
            <a:pPr indent="720000">
              <a:lnSpc>
                <a:spcPts val="3200"/>
              </a:lnSpc>
              <a:spcAft>
                <a:spcPts val="1400"/>
              </a:spcAft>
              <a:tabLst>
                <a:tab pos="2250440"/>
              </a:tabLst>
            </a:pPr>
            <a:r>
              <a:rPr lang="zh-CN" altLang="zh-CN" sz="2600" b="1" kern="100">
                <a:latin typeface="楷体" pitchFamily="49" charset="-122"/>
                <a:ea typeface="楷体" pitchFamily="49" charset="-122"/>
                <a:cs typeface="Times New Roman"/>
              </a:rPr>
              <a:t>麻婶已转入重症监护室，还没有脱离生命危险。门口的长椅上，麻婶的女儿哭得眼泪一把，鼻涕一把。马兰花安慰了一番，放下水果就出了医院。男人撵上来，不满地对马兰花说：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我碰你好几次，你咋不提麻婶借钱的事？</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Courier New" panose="02070309020205020404"/>
            </a:endParaRPr>
          </a:p>
          <a:p>
            <a:pPr indent="720000">
              <a:lnSpc>
                <a:spcPts val="3200"/>
              </a:lnSpc>
              <a:spcAft>
                <a:spcPts val="1400"/>
              </a:spcAft>
              <a:tabLst>
                <a:tab pos="2250440"/>
              </a:tabLst>
            </a:pPr>
            <a:r>
              <a:rPr lang="zh-CN" altLang="zh-CN" sz="2600" b="1" kern="100">
                <a:latin typeface="楷体" pitchFamily="49" charset="-122"/>
                <a:ea typeface="楷体" pitchFamily="49" charset="-122"/>
                <a:cs typeface="Times New Roman"/>
              </a:rPr>
              <a:t>马兰花说：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你也不看看，那是提钱的时候吗？</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Courier New" panose="02070309020205020404"/>
            </a:endParaRPr>
          </a:p>
          <a:p>
            <a:pPr indent="720000">
              <a:lnSpc>
                <a:spcPts val="3200"/>
              </a:lnSpc>
              <a:spcAft>
                <a:spcPts val="1400"/>
              </a:spcAft>
              <a:tabLst>
                <a:tab pos="2250440"/>
              </a:tabLst>
            </a:pPr>
            <a:r>
              <a:rPr lang="zh-CN" altLang="zh-CN" sz="2600" b="1" kern="100">
                <a:latin typeface="楷体" pitchFamily="49" charset="-122"/>
                <a:ea typeface="楷体" pitchFamily="49" charset="-122"/>
                <a:cs typeface="Times New Roman"/>
              </a:rPr>
              <a:t>男人急了：</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你现在不提，万一麻婶救不过来，你找谁要去？</a:t>
            </a:r>
            <a:r>
              <a:rPr lang="en-US" altLang="zh-CN" sz="2600" b="1" kern="100" smtClean="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Courier New" panose="02070309020205020404"/>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6425882"/>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945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custDataLst>
              <p:tags r:id="rId5"/>
            </p:custDataLst>
          </p:nvPr>
        </p:nvSpPr>
        <p:spPr>
          <a:xfrm>
            <a:off x="281518" y="238773"/>
            <a:ext cx="11628964" cy="6456655"/>
          </a:xfrm>
          <a:prstGeom prst="rect">
            <a:avLst/>
          </a:prstGeom>
        </p:spPr>
        <p:style>
          <a:lnRef idx="2">
            <a:schemeClr val="accent5"/>
          </a:lnRef>
          <a:fillRef idx="1">
            <a:schemeClr val="lt1"/>
          </a:fillRef>
          <a:effectRef idx="0">
            <a:schemeClr val="accent5"/>
          </a:effectRef>
          <a:fontRef idx="minor">
            <a:schemeClr val="dk1"/>
          </a:fontRef>
        </p:style>
        <p:txBody>
          <a:bodyPr wrap="square" lIns="121875" tIns="60936" rIns="121875" bIns="60936">
            <a:spAutoFit/>
          </a:bodyPr>
          <a:lstStyle/>
          <a:p>
            <a:pPr indent="720000">
              <a:lnSpc>
                <a:spcPts val="3400"/>
              </a:lnSpc>
              <a:spcAft>
                <a:spcPts val="1300"/>
              </a:spcAft>
              <a:tabLst>
                <a:tab pos="2250440"/>
              </a:tabLst>
            </a:pPr>
            <a:r>
              <a:rPr lang="zh-CN" altLang="zh-CN" sz="2600" b="1" kern="100">
                <a:latin typeface="楷体" pitchFamily="49" charset="-122"/>
                <a:ea typeface="楷体" pitchFamily="49" charset="-122"/>
                <a:cs typeface="Times New Roman"/>
              </a:rPr>
              <a:t>马兰花火了：</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你咋尽往坏处想啊？你就肯定麻婶救不过来？你就肯定人家会赖咱那六百块钱？啥人啊！</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Times New Roman"/>
            </a:endParaRPr>
          </a:p>
          <a:p>
            <a:pPr indent="720000">
              <a:lnSpc>
                <a:spcPts val="3400"/>
              </a:lnSpc>
              <a:spcAft>
                <a:spcPts val="1300"/>
              </a:spcAft>
              <a:tabLst>
                <a:tab pos="2250440"/>
              </a:tabLst>
            </a:pPr>
            <a:r>
              <a:rPr lang="zh-CN" altLang="zh-CN" sz="2600" b="1" kern="100">
                <a:latin typeface="楷体" pitchFamily="49" charset="-122"/>
                <a:ea typeface="楷体" pitchFamily="49" charset="-122"/>
                <a:cs typeface="Times New Roman"/>
              </a:rPr>
              <a:t>男人铁青了脸，怒气冲冲地上了车。一路上，男人把车开得飞快。</a:t>
            </a:r>
          </a:p>
          <a:p>
            <a:pPr indent="720000">
              <a:lnSpc>
                <a:spcPts val="3400"/>
              </a:lnSpc>
              <a:spcAft>
                <a:spcPts val="1300"/>
              </a:spcAft>
              <a:tabLst>
                <a:tab pos="2250440"/>
              </a:tabLst>
            </a:pPr>
            <a:r>
              <a:rPr lang="zh-CN" altLang="zh-CN" sz="2600" b="1" kern="100">
                <a:latin typeface="楷体" pitchFamily="49" charset="-122"/>
                <a:ea typeface="楷体" pitchFamily="49" charset="-122"/>
                <a:cs typeface="Times New Roman"/>
              </a:rPr>
              <a:t>第三天，有消息传来，麻婶没能救过来，昨天她女儿火化了麻婶，带着骨灰连夜飞回了上海。</a:t>
            </a:r>
          </a:p>
          <a:p>
            <a:pPr indent="720000">
              <a:lnSpc>
                <a:spcPts val="3400"/>
              </a:lnSpc>
              <a:spcAft>
                <a:spcPts val="1300"/>
              </a:spcAft>
              <a:tabLst>
                <a:tab pos="2250440"/>
              </a:tabLst>
            </a:pPr>
            <a:r>
              <a:rPr lang="zh-CN" altLang="zh-CN" sz="2600" b="1" kern="100">
                <a:latin typeface="楷体" pitchFamily="49" charset="-122"/>
                <a:ea typeface="楷体" pitchFamily="49" charset="-122"/>
                <a:cs typeface="Times New Roman"/>
              </a:rPr>
              <a:t>男人知道后，特意赶过来，冲着马兰花吼：</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钱呢？麻婶的女儿还你了吗？老子就没见过你这么傻的女人！</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Times New Roman"/>
            </a:endParaRPr>
          </a:p>
          <a:p>
            <a:pPr indent="720000">
              <a:lnSpc>
                <a:spcPts val="3400"/>
              </a:lnSpc>
              <a:spcAft>
                <a:spcPts val="1300"/>
              </a:spcAft>
              <a:tabLst>
                <a:tab pos="2250440"/>
              </a:tabLst>
            </a:pPr>
            <a:r>
              <a:rPr lang="zh-CN" altLang="zh-CN" sz="2600" b="1" kern="100">
                <a:latin typeface="楷体" pitchFamily="49" charset="-122"/>
                <a:ea typeface="楷体" pitchFamily="49" charset="-122"/>
                <a:cs typeface="Times New Roman"/>
              </a:rPr>
              <a:t>男人离开时，一脚踢翻一只菜篓子，红艳艳的西红柿滚了一地。</a:t>
            </a:r>
          </a:p>
          <a:p>
            <a:pPr indent="720000">
              <a:lnSpc>
                <a:spcPts val="3400"/>
              </a:lnSpc>
              <a:spcAft>
                <a:spcPts val="1300"/>
              </a:spcAft>
              <a:tabLst>
                <a:tab pos="2250440"/>
              </a:tabLst>
            </a:pPr>
            <a:r>
              <a:rPr lang="zh-CN" altLang="zh-CN" sz="2600" b="1" kern="100">
                <a:latin typeface="楷体" pitchFamily="49" charset="-122"/>
                <a:ea typeface="楷体" pitchFamily="49" charset="-122"/>
                <a:cs typeface="Times New Roman"/>
              </a:rPr>
              <a:t>马兰花的眼泪在眼眶里打转转。</a:t>
            </a:r>
            <a:r>
              <a:rPr lang="en-US" altLang="zh-CN" sz="2600" b="1" kern="100">
                <a:latin typeface="楷体" pitchFamily="49" charset="-122"/>
                <a:ea typeface="楷体" pitchFamily="49" charset="-122"/>
                <a:cs typeface="Times New Roman"/>
              </a:rPr>
              <a:t> </a:t>
            </a:r>
          </a:p>
          <a:p>
            <a:pPr indent="720000">
              <a:lnSpc>
                <a:spcPts val="3400"/>
              </a:lnSpc>
              <a:tabLst>
                <a:tab pos="2250440"/>
              </a:tabLst>
            </a:pPr>
            <a:r>
              <a:rPr lang="zh-CN" altLang="zh-CN" sz="2600" b="1" kern="100">
                <a:latin typeface="楷体" pitchFamily="49" charset="-122"/>
                <a:ea typeface="楷体" pitchFamily="49" charset="-122"/>
                <a:cs typeface="Times New Roman"/>
              </a:rPr>
              <a:t>从此，男人耿耿于怀，有事没事就把六百块钱的事挂在嘴边。马兰花只当没听见。一天，正吃着饭，男人又拿六百块钱说事了。男人说：“咱都进城好几年了，住的房子还是租来的。你倒好，拿六百块钱打了水漂儿。”</a:t>
            </a: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3060477"/>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150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custDataLst>
              <p:tags r:id="rId5"/>
            </p:custDataLst>
          </p:nvPr>
        </p:nvSpPr>
        <p:spPr>
          <a:xfrm>
            <a:off x="238844" y="322501"/>
            <a:ext cx="11714312" cy="6212999"/>
          </a:xfrm>
          <a:prstGeom prst="rect">
            <a:avLst/>
          </a:prstGeom>
        </p:spPr>
        <p:style>
          <a:lnRef idx="2">
            <a:schemeClr val="accent5"/>
          </a:lnRef>
          <a:fillRef idx="1">
            <a:schemeClr val="lt1"/>
          </a:fillRef>
          <a:effectRef idx="0">
            <a:schemeClr val="accent5"/>
          </a:effectRef>
          <a:fontRef idx="minor">
            <a:schemeClr val="dk1"/>
          </a:fontRef>
        </p:style>
        <p:txBody>
          <a:bodyPr wrap="square" lIns="121875" tIns="60936" rIns="121875" bIns="60936">
            <a:spAutoFit/>
          </a:bodyPr>
          <a:lstStyle/>
          <a:p>
            <a:pPr indent="720000">
              <a:lnSpc>
                <a:spcPts val="3400"/>
              </a:lnSpc>
              <a:spcAft>
                <a:spcPts val="1500"/>
              </a:spcAft>
              <a:tabLst>
                <a:tab pos="2250440"/>
              </a:tabLst>
            </a:pPr>
            <a:r>
              <a:rPr lang="zh-CN" altLang="zh-CN" sz="2600" b="1" kern="100">
                <a:latin typeface="楷体" pitchFamily="49" charset="-122"/>
                <a:ea typeface="楷体" pitchFamily="49" charset="-122"/>
                <a:cs typeface="Times New Roman"/>
              </a:rPr>
              <a:t>马兰花终于憋不住了，眼里含着泪说：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你有完没完？不就六百块钱吗？是个命！就当麻婶是我干妈，我孝敬了干妈，成了吧？</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Times New Roman"/>
            </a:endParaRPr>
          </a:p>
          <a:p>
            <a:pPr indent="720000">
              <a:lnSpc>
                <a:spcPts val="3400"/>
              </a:lnSpc>
              <a:spcAft>
                <a:spcPts val="1500"/>
              </a:spcAft>
              <a:tabLst>
                <a:tab pos="2250440"/>
              </a:tabLst>
            </a:pPr>
            <a:r>
              <a:rPr lang="zh-CN" altLang="zh-CN" sz="2600" b="1" kern="100">
                <a:latin typeface="楷体" pitchFamily="49" charset="-122"/>
                <a:ea typeface="楷体" pitchFamily="49" charset="-122"/>
                <a:cs typeface="Times New Roman"/>
              </a:rPr>
              <a:t>男人一撂碗，拂袖而去，把屋门摔得山响。</a:t>
            </a:r>
          </a:p>
          <a:p>
            <a:pPr indent="720000">
              <a:lnSpc>
                <a:spcPts val="3400"/>
              </a:lnSpc>
              <a:spcAft>
                <a:spcPts val="1500"/>
              </a:spcAft>
              <a:tabLst>
                <a:tab pos="2250440"/>
              </a:tabLst>
            </a:pPr>
            <a:r>
              <a:rPr lang="zh-CN" altLang="zh-CN" sz="2600" b="1" kern="100">
                <a:latin typeface="楷体" pitchFamily="49" charset="-122"/>
                <a:ea typeface="楷体" pitchFamily="49" charset="-122"/>
                <a:cs typeface="Times New Roman"/>
              </a:rPr>
              <a:t>日子水一样流淌。转眼，一个月过去。</a:t>
            </a:r>
          </a:p>
          <a:p>
            <a:pPr indent="720000">
              <a:lnSpc>
                <a:spcPts val="3400"/>
              </a:lnSpc>
              <a:spcAft>
                <a:spcPts val="1500"/>
              </a:spcAft>
              <a:tabLst>
                <a:tab pos="2250440"/>
              </a:tabLst>
            </a:pPr>
            <a:r>
              <a:rPr lang="zh-CN" altLang="zh-CN" sz="2600" b="1" kern="100">
                <a:latin typeface="楷体" pitchFamily="49" charset="-122"/>
                <a:ea typeface="楷体" pitchFamily="49" charset="-122"/>
                <a:cs typeface="Times New Roman"/>
              </a:rPr>
              <a:t>这天，马兰花卖完菜回到家。一进门，就看见男人系着围裙，做了香喷喷的一桌饭菜。马兰花呆了，诧异地说：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日头从西边出来啦？</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Times New Roman"/>
            </a:endParaRPr>
          </a:p>
          <a:p>
            <a:pPr indent="720000">
              <a:lnSpc>
                <a:spcPts val="3400"/>
              </a:lnSpc>
              <a:spcAft>
                <a:spcPts val="1500"/>
              </a:spcAft>
              <a:tabLst>
                <a:tab pos="2250440"/>
              </a:tabLst>
            </a:pPr>
            <a:r>
              <a:rPr lang="zh-CN" altLang="zh-CN" sz="2600" b="1" kern="100">
                <a:latin typeface="楷体" pitchFamily="49" charset="-122"/>
                <a:ea typeface="楷体" pitchFamily="49" charset="-122"/>
                <a:cs typeface="Times New Roman"/>
              </a:rPr>
              <a:t>上小学二年级的女儿嘴快，说：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妈妈，是有位阿姨给你寄来了钱和信，爸爸高兴，说是要犒劳你的。</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Times New Roman"/>
            </a:endParaRPr>
          </a:p>
          <a:p>
            <a:pPr indent="720000">
              <a:lnSpc>
                <a:spcPts val="3400"/>
              </a:lnSpc>
              <a:spcAft>
                <a:spcPts val="1500"/>
              </a:spcAft>
              <a:tabLst>
                <a:tab pos="2250440"/>
              </a:tabLst>
            </a:pPr>
            <a:r>
              <a:rPr lang="zh-CN" altLang="zh-CN" sz="2600" b="1" kern="100">
                <a:latin typeface="楷体" pitchFamily="49" charset="-122"/>
                <a:ea typeface="楷体" pitchFamily="49" charset="-122"/>
                <a:cs typeface="Times New Roman"/>
              </a:rPr>
              <a:t>马兰花看着男人说：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到底咋回事？</a:t>
            </a:r>
            <a:r>
              <a:rPr lang="en-US" altLang="zh-CN" sz="2600" b="1" kern="100">
                <a:latin typeface="楷体" pitchFamily="49" charset="-122"/>
                <a:ea typeface="楷体" pitchFamily="49" charset="-122"/>
                <a:cs typeface="Times New Roman"/>
              </a:rPr>
              <a:t>”</a:t>
            </a:r>
          </a:p>
          <a:p>
            <a:pPr indent="720000">
              <a:lnSpc>
                <a:spcPts val="3400"/>
              </a:lnSpc>
              <a:spcAft>
                <a:spcPts val="1500"/>
              </a:spcAft>
              <a:tabLst>
                <a:tab pos="2250440"/>
              </a:tabLst>
            </a:pPr>
            <a:r>
              <a:rPr lang="zh-CN" altLang="zh-CN" sz="2600" b="1" kern="100">
                <a:latin typeface="楷体" pitchFamily="49" charset="-122"/>
                <a:ea typeface="楷体" pitchFamily="49" charset="-122"/>
                <a:cs typeface="Times New Roman"/>
              </a:rPr>
              <a:t>男人挠挠头，嘿嘿一笑：</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是麻婶的女儿从上海寄来的。</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Times New Roman"/>
            </a:endParaRPr>
          </a:p>
          <a:p>
            <a:pPr indent="720000">
              <a:lnSpc>
                <a:spcPts val="3400"/>
              </a:lnSpc>
              <a:spcAft>
                <a:spcPts val="1500"/>
              </a:spcAft>
              <a:tabLst>
                <a:tab pos="2250440"/>
              </a:tabLst>
            </a:pP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信里都说了些啥？</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Times New Roman"/>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8260037"/>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48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custDataLst>
              <p:tags r:id="rId5"/>
            </p:custDataLst>
          </p:nvPr>
        </p:nvSpPr>
        <p:spPr>
          <a:xfrm>
            <a:off x="281519" y="431505"/>
            <a:ext cx="11628963" cy="5994991"/>
          </a:xfrm>
          <a:prstGeom prst="rect">
            <a:avLst/>
          </a:prstGeom>
        </p:spPr>
        <p:style>
          <a:lnRef idx="2">
            <a:schemeClr val="accent5"/>
          </a:lnRef>
          <a:fillRef idx="1">
            <a:schemeClr val="lt1"/>
          </a:fillRef>
          <a:effectRef idx="0">
            <a:schemeClr val="accent5"/>
          </a:effectRef>
          <a:fontRef idx="minor">
            <a:schemeClr val="dk1"/>
          </a:fontRef>
        </p:style>
        <p:txBody>
          <a:bodyPr wrap="square" lIns="121875" tIns="60936" rIns="121875" bIns="60936">
            <a:spAutoFit/>
          </a:bodyPr>
          <a:lstStyle/>
          <a:p>
            <a:pPr indent="720000">
              <a:lnSpc>
                <a:spcPts val="3400"/>
              </a:lnSpc>
              <a:spcAft>
                <a:spcPts val="1800"/>
              </a:spcAft>
              <a:tabLst>
                <a:tab pos="2250440"/>
              </a:tabLst>
            </a:pPr>
            <a:r>
              <a:rPr lang="zh-CN" altLang="zh-CN" sz="2600" b="1" kern="100">
                <a:latin typeface="楷体" pitchFamily="49" charset="-122"/>
                <a:ea typeface="楷体" pitchFamily="49" charset="-122"/>
                <a:cs typeface="Times New Roman"/>
              </a:rPr>
              <a:t>男人从抽屉里取出一张汇款单和一封信，说：</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你自己看嘛。</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Times New Roman"/>
            </a:endParaRPr>
          </a:p>
          <a:p>
            <a:pPr indent="720000">
              <a:lnSpc>
                <a:spcPts val="3400"/>
              </a:lnSpc>
              <a:spcAft>
                <a:spcPts val="1800"/>
              </a:spcAft>
              <a:tabLst>
                <a:tab pos="2250440"/>
              </a:tabLst>
            </a:pPr>
            <a:r>
              <a:rPr lang="zh-CN" altLang="zh-CN" sz="2600" b="1" kern="100">
                <a:latin typeface="楷体" pitchFamily="49" charset="-122"/>
                <a:ea typeface="楷体" pitchFamily="49" charset="-122"/>
                <a:cs typeface="Times New Roman"/>
              </a:rPr>
              <a:t>马兰花接过信，就着灯光看起来。信中写道：</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兰花姐，实在是对不起了。母亲去世后，我没来得及整理她的东西，就大包小包地运回上海了。前几天清理母亲的遗物时，我意外地发现了一个小本本，上面记着她借你六百块钱的事，还有借钱的日期。根据时间推断，我敢肯定，母亲没有还这笔钱。本来母亲在医院时，你还送了一兜水果过来，可你就是没提母亲借钱的事。还好我曾经和母亲到你家串过门，记着地址。不然麻烦可就大了。汇去一千元，多出来的四百块算是对大姐的一点心意吧。还有一事，我听母亲说过，大姐一家住的那房子还是租来的。母亲走了，房子我用不上，一时半会儿也卖不了，大姐如果不嫌弃，就搬过去住吧，就当帮我看房子了，钥匙我随后寄去。</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Times New Roman"/>
            </a:endParaRPr>
          </a:p>
          <a:p>
            <a:pPr indent="720000">
              <a:lnSpc>
                <a:spcPts val="3400"/>
              </a:lnSpc>
              <a:spcAft>
                <a:spcPts val="1800"/>
              </a:spcAft>
              <a:tabLst>
                <a:tab pos="2250440"/>
              </a:tabLst>
            </a:pPr>
            <a:r>
              <a:rPr lang="zh-CN" altLang="zh-CN" sz="2600" b="1" kern="100">
                <a:latin typeface="楷体" pitchFamily="49" charset="-122"/>
                <a:ea typeface="楷体" pitchFamily="49" charset="-122"/>
                <a:cs typeface="Times New Roman"/>
              </a:rPr>
              <a:t>马兰花读着信，读出满眼的泪水</a:t>
            </a:r>
            <a:r>
              <a:rPr lang="en-US" altLang="zh-CN" sz="2600" b="1" kern="100">
                <a:latin typeface="楷体" pitchFamily="49" charset="-122"/>
                <a:ea typeface="楷体" pitchFamily="49" charset="-122"/>
                <a:cs typeface="Times New Roman"/>
              </a:rPr>
              <a:t>……                           </a:t>
            </a:r>
            <a:endParaRPr lang="en-US" altLang="zh-CN" sz="2600" b="1" kern="100" smtClean="0">
              <a:latin typeface="楷体" pitchFamily="49" charset="-122"/>
              <a:ea typeface="楷体" pitchFamily="49" charset="-122"/>
              <a:cs typeface="Times New Roman"/>
            </a:endParaRPr>
          </a:p>
          <a:p>
            <a:pPr indent="720000" algn="r">
              <a:lnSpc>
                <a:spcPts val="3400"/>
              </a:lnSpc>
              <a:spcAft>
                <a:spcPts val="1800"/>
              </a:spcAft>
              <a:tabLst>
                <a:tab pos="2250440"/>
              </a:tabLst>
            </a:pPr>
            <a:r>
              <a:rPr lang="en-US" altLang="zh-CN" sz="2600" b="1" kern="100" smtClean="0">
                <a:latin typeface="楷体" pitchFamily="49" charset="-122"/>
                <a:ea typeface="楷体" pitchFamily="49" charset="-122"/>
                <a:cs typeface="Times New Roman"/>
              </a:rPr>
              <a:t> </a:t>
            </a:r>
            <a:r>
              <a:rPr lang="en-US" altLang="zh-CN" sz="2600" b="1" kern="100">
                <a:latin typeface="楷体" pitchFamily="49" charset="-122"/>
                <a:ea typeface="楷体" pitchFamily="49" charset="-122"/>
                <a:cs typeface="Times New Roman"/>
              </a:rPr>
              <a:t>(</a:t>
            </a:r>
            <a:r>
              <a:rPr lang="zh-CN" altLang="zh-CN" sz="2600" b="1" kern="100">
                <a:latin typeface="楷体" pitchFamily="49" charset="-122"/>
                <a:ea typeface="楷体" pitchFamily="49" charset="-122"/>
                <a:cs typeface="Times New Roman"/>
              </a:rPr>
              <a:t>有删改</a:t>
            </a:r>
            <a:r>
              <a:rPr lang="en-US" altLang="zh-CN" sz="2600" b="1" kern="100">
                <a:latin typeface="楷体" pitchFamily="49" charset="-122"/>
                <a:ea typeface="楷体" pitchFamily="49" charset="-122"/>
                <a:cs typeface="Times New Roman"/>
              </a:rPr>
              <a:t>)</a:t>
            </a:r>
            <a:endParaRPr lang="zh-CN" altLang="zh-CN" sz="2600" b="1" kern="100">
              <a:latin typeface="楷体" pitchFamily="49" charset="-122"/>
              <a:ea typeface="楷体" pitchFamily="49" charset="-122"/>
              <a:cs typeface="Times New Roman"/>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9916835"/>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253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custDataLst>
              <p:tags r:id="rId5"/>
            </p:custDataLst>
          </p:nvPr>
        </p:nvSpPr>
        <p:spPr>
          <a:xfrm>
            <a:off x="245386" y="1294163"/>
            <a:ext cx="11701229" cy="5358150"/>
          </a:xfrm>
          <a:prstGeom prst="rect">
            <a:avLst/>
          </a:prstGeom>
        </p:spPr>
        <p:txBody>
          <a:bodyPr wrap="square" lIns="121875" tIns="60936" rIns="121875" bIns="60936">
            <a:spAutoFit/>
          </a:bodyPr>
          <a:lstStyle/>
          <a:p>
            <a:pPr algn="just">
              <a:lnSpc>
                <a:spcPts val="3400"/>
              </a:lnSpc>
              <a:spcAft>
                <a:spcPts val="1800"/>
              </a:spcAft>
              <a:tabLst>
                <a:tab pos="2250440"/>
              </a:tabLst>
            </a:pPr>
            <a:r>
              <a:rPr lang="en-US" altLang="zh-CN" sz="2600" b="1" kern="100" spc="-100" smtClean="0">
                <a:latin typeface="黑体" pitchFamily="49" charset="-122"/>
                <a:ea typeface="黑体" pitchFamily="49" charset="-122"/>
                <a:cs typeface="Times New Roman"/>
              </a:rPr>
              <a:t>    </a:t>
            </a:r>
            <a:r>
              <a:rPr lang="zh-CN" altLang="zh-CN" sz="2600" b="1" kern="100" spc="-100" smtClean="0">
                <a:latin typeface="黑体" pitchFamily="49" charset="-122"/>
                <a:ea typeface="黑体" pitchFamily="49" charset="-122"/>
                <a:cs typeface="Times New Roman"/>
              </a:rPr>
              <a:t>小说</a:t>
            </a:r>
            <a:r>
              <a:rPr lang="zh-CN" altLang="zh-CN" sz="2600" b="1" kern="100" spc="-100">
                <a:latin typeface="黑体" pitchFamily="49" charset="-122"/>
                <a:ea typeface="黑体" pitchFamily="49" charset="-122"/>
                <a:cs typeface="Times New Roman"/>
              </a:rPr>
              <a:t>的明线是马兰花一家为借款而引发的冲突，暗线是麻婶母女的还款过程。小说可分为四个层次。</a:t>
            </a:r>
            <a:endParaRPr lang="zh-CN" altLang="zh-CN" sz="2600" b="1" kern="100" spc="-100">
              <a:latin typeface="黑体" pitchFamily="49" charset="-122"/>
              <a:ea typeface="黑体" pitchFamily="49" charset="-122"/>
              <a:cs typeface="Courier New" panose="02070309020205020404"/>
            </a:endParaRPr>
          </a:p>
          <a:p>
            <a:pPr marL="457200" indent="-457200" algn="just">
              <a:lnSpc>
                <a:spcPts val="3400"/>
              </a:lnSpc>
              <a:spcAft>
                <a:spcPts val="1800"/>
              </a:spcAft>
              <a:buFont typeface="+mj-ea"/>
              <a:buAutoNum type="circleNumDbPlain"/>
              <a:tabLst>
                <a:tab pos="2250440"/>
              </a:tabLst>
            </a:pPr>
            <a:r>
              <a:rPr lang="zh-CN" altLang="zh-CN" sz="2600" kern="100" spc="-100" smtClean="0">
                <a:solidFill>
                  <a:srgbClr val="C00000"/>
                </a:solidFill>
                <a:latin typeface="方正粗黑宋简体" pitchFamily="2" charset="-122"/>
                <a:ea typeface="方正粗黑宋简体" pitchFamily="2" charset="-122"/>
                <a:cs typeface="Times New Roman"/>
              </a:rPr>
              <a:t>开端</a:t>
            </a:r>
            <a:r>
              <a:rPr lang="en-US" altLang="zh-CN" sz="2600" b="1" kern="100" spc="-100" smtClean="0">
                <a:latin typeface="黑体" pitchFamily="49" charset="-122"/>
                <a:ea typeface="黑体" pitchFamily="49" charset="-122"/>
                <a:cs typeface="Courier New" panose="02070309020205020404"/>
              </a:rPr>
              <a:t>(</a:t>
            </a:r>
            <a:r>
              <a:rPr lang="en-US" altLang="zh-CN" sz="2600" b="1" kern="100" spc="-100">
                <a:latin typeface="黑体" pitchFamily="49" charset="-122"/>
                <a:ea typeface="黑体" pitchFamily="49" charset="-122"/>
                <a:cs typeface="Courier New" panose="02070309020205020404"/>
              </a:rPr>
              <a:t>1</a:t>
            </a:r>
            <a:r>
              <a:rPr lang="zh-CN" altLang="zh-CN" sz="2600" b="1" kern="100" spc="-100">
                <a:latin typeface="黑体" pitchFamily="49" charset="-122"/>
                <a:ea typeface="黑体" pitchFamily="49" charset="-122"/>
                <a:cs typeface="Times New Roman"/>
              </a:rPr>
              <a:t>～</a:t>
            </a:r>
            <a:r>
              <a:rPr lang="en-US" altLang="zh-CN" sz="2600" b="1" kern="100" spc="-100">
                <a:latin typeface="黑体" pitchFamily="49" charset="-122"/>
                <a:ea typeface="黑体" pitchFamily="49" charset="-122"/>
                <a:cs typeface="Courier New" panose="02070309020205020404"/>
              </a:rPr>
              <a:t>5</a:t>
            </a:r>
            <a:r>
              <a:rPr lang="zh-CN" altLang="zh-CN" sz="2600" b="1" kern="100" spc="-100">
                <a:latin typeface="黑体" pitchFamily="49" charset="-122"/>
                <a:ea typeface="黑体" pitchFamily="49" charset="-122"/>
                <a:cs typeface="Times New Roman"/>
              </a:rPr>
              <a:t>段</a:t>
            </a:r>
            <a:r>
              <a:rPr lang="en-US" altLang="zh-CN" sz="2600" b="1" kern="100" spc="-100">
                <a:latin typeface="黑体" pitchFamily="49" charset="-122"/>
                <a:ea typeface="黑体" pitchFamily="49" charset="-122"/>
                <a:cs typeface="Courier New" panose="02070309020205020404"/>
              </a:rPr>
              <a:t>)</a:t>
            </a:r>
            <a:r>
              <a:rPr lang="zh-CN" altLang="zh-CN" sz="2600" b="1" kern="100" spc="-100">
                <a:latin typeface="黑体" pitchFamily="49" charset="-122"/>
                <a:ea typeface="黑体" pitchFamily="49" charset="-122"/>
                <a:cs typeface="Times New Roman"/>
              </a:rPr>
              <a:t>：明线写马兰花得知借她钱的麻婶生病住院的消息后的</a:t>
            </a:r>
            <a:r>
              <a:rPr lang="zh-CN" altLang="zh-CN" sz="2600" b="1" kern="100" spc="-100" smtClean="0">
                <a:latin typeface="黑体" pitchFamily="49" charset="-122"/>
                <a:ea typeface="黑体" pitchFamily="49" charset="-122"/>
                <a:cs typeface="Times New Roman"/>
              </a:rPr>
              <a:t>不安</a:t>
            </a:r>
            <a:r>
              <a:rPr lang="zh-CN" altLang="en-US" sz="2600" b="1" kern="100" spc="-100">
                <a:latin typeface="黑体" pitchFamily="49" charset="-122"/>
                <a:ea typeface="黑体" pitchFamily="49" charset="-122"/>
                <a:cs typeface="Times New Roman"/>
              </a:rPr>
              <a:t>；</a:t>
            </a:r>
            <a:r>
              <a:rPr lang="zh-CN" altLang="zh-CN" sz="2600" b="1" kern="100" spc="-100" smtClean="0">
                <a:latin typeface="黑体" pitchFamily="49" charset="-122"/>
                <a:ea typeface="黑体" pitchFamily="49" charset="-122"/>
                <a:cs typeface="Times New Roman"/>
              </a:rPr>
              <a:t>暗线</a:t>
            </a:r>
            <a:r>
              <a:rPr lang="zh-CN" altLang="zh-CN" sz="2600" b="1" kern="100" spc="-100">
                <a:latin typeface="黑体" pitchFamily="49" charset="-122"/>
                <a:ea typeface="黑体" pitchFamily="49" charset="-122"/>
                <a:cs typeface="Times New Roman"/>
              </a:rPr>
              <a:t>写麻婶在向马兰花借六百块钱后的第三天突然发病住院。</a:t>
            </a:r>
            <a:endParaRPr lang="zh-CN" altLang="zh-CN" sz="2600" b="1" kern="100" spc="-100">
              <a:latin typeface="黑体" pitchFamily="49" charset="-122"/>
              <a:ea typeface="黑体" pitchFamily="49" charset="-122"/>
              <a:cs typeface="Courier New" panose="02070309020205020404"/>
            </a:endParaRPr>
          </a:p>
          <a:p>
            <a:pPr marL="457200" indent="-457200" algn="just">
              <a:lnSpc>
                <a:spcPts val="3400"/>
              </a:lnSpc>
              <a:spcAft>
                <a:spcPts val="1800"/>
              </a:spcAft>
              <a:buFont typeface="+mj-ea"/>
              <a:buAutoNum type="circleNumDbPlain"/>
              <a:tabLst>
                <a:tab pos="2250440"/>
              </a:tabLst>
            </a:pPr>
            <a:r>
              <a:rPr lang="zh-CN" altLang="zh-CN" sz="2600" kern="100" spc="-100" smtClean="0">
                <a:solidFill>
                  <a:srgbClr val="C00000"/>
                </a:solidFill>
                <a:latin typeface="方正粗黑宋简体" pitchFamily="2" charset="-122"/>
                <a:ea typeface="方正粗黑宋简体" pitchFamily="2" charset="-122"/>
                <a:cs typeface="Times New Roman"/>
              </a:rPr>
              <a:t>发展一</a:t>
            </a:r>
            <a:r>
              <a:rPr lang="en-US" altLang="zh-CN" sz="2600" b="1" kern="100" spc="-100" smtClean="0">
                <a:latin typeface="黑体" pitchFamily="49" charset="-122"/>
                <a:ea typeface="黑体" pitchFamily="49" charset="-122"/>
                <a:cs typeface="Courier New" panose="02070309020205020404"/>
              </a:rPr>
              <a:t>(</a:t>
            </a:r>
            <a:r>
              <a:rPr lang="en-US" altLang="zh-CN" sz="2600" b="1" kern="100" spc="-100">
                <a:latin typeface="黑体" pitchFamily="49" charset="-122"/>
                <a:ea typeface="黑体" pitchFamily="49" charset="-122"/>
                <a:cs typeface="Courier New" panose="02070309020205020404"/>
              </a:rPr>
              <a:t>6</a:t>
            </a:r>
            <a:r>
              <a:rPr lang="zh-CN" altLang="zh-CN" sz="2600" b="1" kern="100" spc="-100">
                <a:latin typeface="黑体" pitchFamily="49" charset="-122"/>
                <a:ea typeface="黑体" pitchFamily="49" charset="-122"/>
                <a:cs typeface="Times New Roman"/>
              </a:rPr>
              <a:t>～</a:t>
            </a:r>
            <a:r>
              <a:rPr lang="en-US" altLang="zh-CN" sz="2600" b="1" kern="100" spc="-100">
                <a:latin typeface="黑体" pitchFamily="49" charset="-122"/>
                <a:ea typeface="黑体" pitchFamily="49" charset="-122"/>
                <a:cs typeface="Courier New" panose="02070309020205020404"/>
              </a:rPr>
              <a:t>12</a:t>
            </a:r>
            <a:r>
              <a:rPr lang="zh-CN" altLang="zh-CN" sz="2600" b="1" kern="100" spc="-100">
                <a:latin typeface="黑体" pitchFamily="49" charset="-122"/>
                <a:ea typeface="黑体" pitchFamily="49" charset="-122"/>
                <a:cs typeface="Times New Roman"/>
              </a:rPr>
              <a:t>段</a:t>
            </a:r>
            <a:r>
              <a:rPr lang="en-US" altLang="zh-CN" sz="2600" b="1" kern="100" spc="-100">
                <a:latin typeface="黑体" pitchFamily="49" charset="-122"/>
                <a:ea typeface="黑体" pitchFamily="49" charset="-122"/>
                <a:cs typeface="Courier New" panose="02070309020205020404"/>
              </a:rPr>
              <a:t>)</a:t>
            </a:r>
            <a:r>
              <a:rPr lang="zh-CN" altLang="zh-CN" sz="2600" b="1" kern="100" spc="-100">
                <a:latin typeface="黑体" pitchFamily="49" charset="-122"/>
                <a:ea typeface="黑体" pitchFamily="49" charset="-122"/>
                <a:cs typeface="Times New Roman"/>
              </a:rPr>
              <a:t>：明线写马兰花夫妇前往医院看望麻婶，却因未提借钱一事而第一次起冲突；暗线写麻婶生命垂危。</a:t>
            </a:r>
            <a:endParaRPr lang="zh-CN" altLang="zh-CN" sz="2600" b="1" kern="100" spc="-100">
              <a:latin typeface="黑体" pitchFamily="49" charset="-122"/>
              <a:ea typeface="黑体" pitchFamily="49" charset="-122"/>
              <a:cs typeface="Courier New" panose="02070309020205020404"/>
            </a:endParaRPr>
          </a:p>
          <a:p>
            <a:pPr marL="457200" indent="-457200" algn="just">
              <a:lnSpc>
                <a:spcPts val="3400"/>
              </a:lnSpc>
              <a:spcAft>
                <a:spcPts val="1800"/>
              </a:spcAft>
              <a:buFont typeface="+mj-ea"/>
              <a:buAutoNum type="circleNumDbPlain"/>
              <a:tabLst>
                <a:tab pos="2250440"/>
              </a:tabLst>
            </a:pPr>
            <a:r>
              <a:rPr lang="zh-CN" altLang="zh-CN" sz="2600" kern="100" spc="-100" smtClean="0">
                <a:solidFill>
                  <a:srgbClr val="C00000"/>
                </a:solidFill>
                <a:latin typeface="方正粗黑宋简体" pitchFamily="2" charset="-122"/>
                <a:ea typeface="方正粗黑宋简体" pitchFamily="2" charset="-122"/>
                <a:cs typeface="Times New Roman"/>
              </a:rPr>
              <a:t>发展二</a:t>
            </a:r>
            <a:r>
              <a:rPr lang="en-US" altLang="zh-CN" sz="2600" b="1" kern="100" spc="-100" smtClean="0">
                <a:latin typeface="黑体" pitchFamily="49" charset="-122"/>
                <a:ea typeface="黑体" pitchFamily="49" charset="-122"/>
                <a:cs typeface="Courier New" panose="02070309020205020404"/>
              </a:rPr>
              <a:t>(</a:t>
            </a:r>
            <a:r>
              <a:rPr lang="en-US" altLang="zh-CN" sz="2600" b="1" kern="100" spc="-100">
                <a:latin typeface="黑体" pitchFamily="49" charset="-122"/>
                <a:ea typeface="黑体" pitchFamily="49" charset="-122"/>
                <a:cs typeface="Courier New" panose="02070309020205020404"/>
              </a:rPr>
              <a:t>13</a:t>
            </a:r>
            <a:r>
              <a:rPr lang="zh-CN" altLang="zh-CN" sz="2600" b="1" kern="100" spc="-100">
                <a:latin typeface="黑体" pitchFamily="49" charset="-122"/>
                <a:ea typeface="黑体" pitchFamily="49" charset="-122"/>
                <a:cs typeface="Times New Roman"/>
              </a:rPr>
              <a:t>～</a:t>
            </a:r>
            <a:r>
              <a:rPr lang="en-US" altLang="zh-CN" sz="2600" b="1" kern="100" spc="-100">
                <a:latin typeface="黑体" pitchFamily="49" charset="-122"/>
                <a:ea typeface="黑体" pitchFamily="49" charset="-122"/>
                <a:cs typeface="Courier New" panose="02070309020205020404"/>
              </a:rPr>
              <a:t>19</a:t>
            </a:r>
            <a:r>
              <a:rPr lang="zh-CN" altLang="zh-CN" sz="2600" b="1" kern="100" spc="-100">
                <a:latin typeface="黑体" pitchFamily="49" charset="-122"/>
                <a:ea typeface="黑体" pitchFamily="49" charset="-122"/>
                <a:cs typeface="Times New Roman"/>
              </a:rPr>
              <a:t>段</a:t>
            </a:r>
            <a:r>
              <a:rPr lang="en-US" altLang="zh-CN" sz="2600" b="1" kern="100" spc="-100">
                <a:latin typeface="黑体" pitchFamily="49" charset="-122"/>
                <a:ea typeface="黑体" pitchFamily="49" charset="-122"/>
                <a:cs typeface="Courier New" panose="02070309020205020404"/>
              </a:rPr>
              <a:t>)</a:t>
            </a:r>
            <a:r>
              <a:rPr lang="zh-CN" altLang="zh-CN" sz="2600" b="1" kern="100" spc="-100">
                <a:latin typeface="黑体" pitchFamily="49" charset="-122"/>
                <a:ea typeface="黑体" pitchFamily="49" charset="-122"/>
                <a:cs typeface="Times New Roman"/>
              </a:rPr>
              <a:t>：明线写因麻婶病逝其女儿未还钱，夫妇俩数起冲突；暗线写麻婶女儿为母亲料理后事，整理遗物。</a:t>
            </a:r>
            <a:endParaRPr lang="zh-CN" altLang="zh-CN" sz="2600" b="1" kern="100" spc="-100">
              <a:latin typeface="黑体" pitchFamily="49" charset="-122"/>
              <a:ea typeface="黑体" pitchFamily="49" charset="-122"/>
              <a:cs typeface="Courier New" panose="02070309020205020404"/>
            </a:endParaRPr>
          </a:p>
          <a:p>
            <a:pPr marL="457200" indent="-457200" algn="just">
              <a:lnSpc>
                <a:spcPts val="3400"/>
              </a:lnSpc>
              <a:spcAft>
                <a:spcPts val="1800"/>
              </a:spcAft>
              <a:buFont typeface="+mj-ea"/>
              <a:buAutoNum type="circleNumDbPlain"/>
              <a:tabLst>
                <a:tab pos="2250440"/>
              </a:tabLst>
            </a:pPr>
            <a:r>
              <a:rPr lang="zh-CN" altLang="zh-CN" sz="2600" kern="100" spc="-100" smtClean="0">
                <a:solidFill>
                  <a:srgbClr val="C00000"/>
                </a:solidFill>
                <a:latin typeface="方正粗黑宋简体" pitchFamily="2" charset="-122"/>
                <a:ea typeface="方正粗黑宋简体" pitchFamily="2" charset="-122"/>
                <a:cs typeface="Times New Roman"/>
              </a:rPr>
              <a:t>高潮</a:t>
            </a:r>
            <a:r>
              <a:rPr lang="zh-CN" altLang="zh-CN" sz="2600" b="1" kern="100" spc="-100">
                <a:latin typeface="黑体" pitchFamily="49" charset="-122"/>
                <a:ea typeface="黑体" pitchFamily="49" charset="-122"/>
                <a:cs typeface="Courier New" panose="02070309020205020404"/>
              </a:rPr>
              <a:t>、</a:t>
            </a:r>
            <a:r>
              <a:rPr lang="zh-CN" altLang="zh-CN" sz="2600" kern="100" spc="-100" smtClean="0">
                <a:solidFill>
                  <a:srgbClr val="C00000"/>
                </a:solidFill>
                <a:latin typeface="方正粗黑宋简体" pitchFamily="2" charset="-122"/>
                <a:ea typeface="方正粗黑宋简体" pitchFamily="2" charset="-122"/>
                <a:cs typeface="Times New Roman"/>
              </a:rPr>
              <a:t>结局</a:t>
            </a:r>
            <a:r>
              <a:rPr lang="en-US" altLang="zh-CN" sz="2600" b="1" kern="100" spc="-100" smtClean="0">
                <a:latin typeface="黑体" pitchFamily="49" charset="-122"/>
                <a:ea typeface="黑体" pitchFamily="49" charset="-122"/>
                <a:cs typeface="Courier New" panose="02070309020205020404"/>
              </a:rPr>
              <a:t>(</a:t>
            </a:r>
            <a:r>
              <a:rPr lang="en-US" altLang="zh-CN" sz="2600" b="1" kern="100" spc="-100">
                <a:latin typeface="黑体" pitchFamily="49" charset="-122"/>
                <a:ea typeface="黑体" pitchFamily="49" charset="-122"/>
                <a:cs typeface="Courier New" panose="02070309020205020404"/>
              </a:rPr>
              <a:t>20</a:t>
            </a:r>
            <a:r>
              <a:rPr lang="zh-CN" altLang="zh-CN" sz="2600" b="1" kern="100" spc="-100">
                <a:latin typeface="黑体" pitchFamily="49" charset="-122"/>
                <a:ea typeface="黑体" pitchFamily="49" charset="-122"/>
                <a:cs typeface="Times New Roman"/>
              </a:rPr>
              <a:t>～</a:t>
            </a:r>
            <a:r>
              <a:rPr lang="en-US" altLang="zh-CN" sz="2600" b="1" kern="100" spc="-100">
                <a:latin typeface="黑体" pitchFamily="49" charset="-122"/>
                <a:ea typeface="黑体" pitchFamily="49" charset="-122"/>
                <a:cs typeface="Courier New" panose="02070309020205020404"/>
              </a:rPr>
              <a:t>28</a:t>
            </a:r>
            <a:r>
              <a:rPr lang="zh-CN" altLang="zh-CN" sz="2600" b="1" kern="100" spc="-100">
                <a:latin typeface="黑体" pitchFamily="49" charset="-122"/>
                <a:ea typeface="黑体" pitchFamily="49" charset="-122"/>
                <a:cs typeface="Times New Roman"/>
              </a:rPr>
              <a:t>段</a:t>
            </a:r>
            <a:r>
              <a:rPr lang="en-US" altLang="zh-CN" sz="2600" b="1" kern="100" spc="-100">
                <a:latin typeface="黑体" pitchFamily="49" charset="-122"/>
                <a:ea typeface="黑体" pitchFamily="49" charset="-122"/>
                <a:cs typeface="Courier New" panose="02070309020205020404"/>
              </a:rPr>
              <a:t>)</a:t>
            </a:r>
            <a:r>
              <a:rPr lang="zh-CN" altLang="zh-CN" sz="2600" b="1" kern="100" spc="-100">
                <a:latin typeface="黑体" pitchFamily="49" charset="-122"/>
                <a:ea typeface="黑体" pitchFamily="49" charset="-122"/>
                <a:cs typeface="Times New Roman"/>
              </a:rPr>
              <a:t>：明线写马兰花为麻婶女儿的信激动</a:t>
            </a:r>
            <a:r>
              <a:rPr lang="zh-CN" altLang="zh-CN" sz="2600" b="1" kern="100" spc="-100" smtClean="0">
                <a:latin typeface="黑体" pitchFamily="49" charset="-122"/>
                <a:ea typeface="黑体" pitchFamily="49" charset="-122"/>
                <a:cs typeface="Times New Roman"/>
              </a:rPr>
              <a:t>流泪</a:t>
            </a:r>
            <a:r>
              <a:rPr lang="zh-CN" altLang="en-US" sz="2600" b="1" kern="100" spc="-100" smtClean="0">
                <a:latin typeface="黑体" pitchFamily="49" charset="-122"/>
                <a:ea typeface="黑体" pitchFamily="49" charset="-122"/>
                <a:cs typeface="Times New Roman"/>
              </a:rPr>
              <a:t>；</a:t>
            </a:r>
            <a:r>
              <a:rPr lang="zh-CN" altLang="zh-CN" sz="2600" b="1" kern="100" spc="-100" smtClean="0">
                <a:latin typeface="黑体" pitchFamily="49" charset="-122"/>
                <a:ea typeface="黑体" pitchFamily="49" charset="-122"/>
                <a:cs typeface="Times New Roman"/>
              </a:rPr>
              <a:t>暗线</a:t>
            </a:r>
            <a:r>
              <a:rPr lang="zh-CN" altLang="zh-CN" sz="2600" b="1" kern="100" spc="-100">
                <a:latin typeface="黑体" pitchFamily="49" charset="-122"/>
                <a:ea typeface="黑体" pitchFamily="49" charset="-122"/>
                <a:cs typeface="Times New Roman"/>
              </a:rPr>
              <a:t>写麻婶的女儿写信还钱。</a:t>
            </a:r>
            <a:endParaRPr lang="zh-CN" altLang="zh-CN" sz="2600" b="1" kern="100" spc="-100">
              <a:effectLst/>
              <a:latin typeface="黑体" pitchFamily="49" charset="-122"/>
              <a:ea typeface="黑体" pitchFamily="49" charset="-122"/>
              <a:cs typeface="Courier New" panose="02070309020205020404"/>
            </a:endParaRPr>
          </a:p>
        </p:txBody>
      </p:sp>
      <p:sp>
        <p:nvSpPr>
          <p:cNvPr id="3" name="矩形 2"/>
          <p:cNvSpPr/>
          <p:nvPr>
            <p:custDataLst>
              <p:tags r:id="rId6"/>
            </p:custDataLst>
          </p:nvPr>
        </p:nvSpPr>
        <p:spPr>
          <a:xfrm>
            <a:off x="293172" y="320423"/>
            <a:ext cx="8707953" cy="738664"/>
          </a:xfrm>
          <a:prstGeom prst="rect">
            <a:avLst/>
          </a:prstGeom>
        </p:spPr>
        <p:txBody>
          <a:bodyPr wrap="square">
            <a:spAutoFit/>
          </a:bodyPr>
          <a:lstStyle/>
          <a:p>
            <a:pPr indent="-342900">
              <a:lnSpc>
                <a:spcPct val="150000"/>
              </a:lnSpc>
              <a:spcAft>
                <a:spcPct val="0"/>
              </a:spcAft>
              <a:buFont typeface="Wingdings" pitchFamily="2" charset="2"/>
              <a:buChar char="p"/>
              <a:tabLst>
                <a:tab pos="2250440"/>
              </a:tabLst>
            </a:pPr>
            <a:r>
              <a:rPr lang="zh-CN" altLang="zh-CN" sz="2800" b="1" kern="100">
                <a:solidFill>
                  <a:schemeClr val="accent1">
                    <a:lumMod val="75000"/>
                  </a:schemeClr>
                </a:solidFill>
                <a:latin typeface="黑体" pitchFamily="49" charset="-122"/>
                <a:ea typeface="黑体" pitchFamily="49" charset="-122"/>
                <a:cs typeface="Times New Roman"/>
              </a:rPr>
              <a:t>请按照明线、暗线分别梳理、概括小说的情节思路。</a:t>
            </a:r>
          </a:p>
        </p:txBody>
      </p:sp>
      <p:pic>
        <p:nvPicPr>
          <p:cNvPr id="5" name="Picture 2"/>
          <p:cNvPicPr>
            <a:picLocks noChangeAspect="1" noChangeArrowheads="1"/>
          </p:cNvPicPr>
          <p:nvPr>
            <p:custDataLst>
              <p:tags r:id="rId8"/>
            </p:custDataLst>
          </p:nvPr>
        </p:nvPicPr>
        <p:blipFill>
          <a:blip r:embed="rId7">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9888767"/>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69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a:extLst>
              <a:ext uri="{FF2B5EF4-FFF2-40B4-BE49-F238E27FC236}">
                <a16:creationId xmlns="" xmlns:a16="http://schemas.microsoft.com/office/drawing/2014/main" id="{E85D0792-3310-411B-B847-2B4DB93C2560}"/>
              </a:ext>
            </a:extLst>
          </p:cNvPr>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175892" y="321006"/>
            <a:ext cx="731520" cy="725805"/>
          </a:xfrm>
          <a:prstGeom prst="rect">
            <a:avLst/>
          </a:prstGeom>
        </p:spPr>
      </p:pic>
      <p:pic>
        <p:nvPicPr>
          <p:cNvPr id="3" name="图片 2">
            <a:extLst>
              <a:ext uri="{FF2B5EF4-FFF2-40B4-BE49-F238E27FC236}">
                <a16:creationId xmlns="" xmlns:a16="http://schemas.microsoft.com/office/drawing/2014/main" id="{A8136751-23CB-465A-91A7-9B68EE7D2DCA}"/>
              </a:ext>
            </a:extLst>
          </p:cNvPr>
          <p:cNvPicPr>
            <a:picLocks noChangeAspect="1"/>
          </p:cNvPicPr>
          <p:nvPr>
            <p:custDataLst>
              <p:tags r:id="rId8"/>
            </p:custDataLst>
          </p:nvPr>
        </p:nvPicPr>
        <p:blipFill>
          <a:blip r:embed="rId7">
            <a:extLst>
              <a:ext uri="{28A0092B-C50C-407E-A947-70E740481C1C}">
                <a14:useLocalDpi xmlns:a14="http://schemas.microsoft.com/office/drawing/2010/main"/>
              </a:ext>
            </a:extLst>
          </a:blip>
          <a:stretch>
            <a:fillRect/>
          </a:stretch>
        </p:blipFill>
        <p:spPr>
          <a:xfrm>
            <a:off x="-32238" y="825504"/>
            <a:ext cx="1735099" cy="354328"/>
          </a:xfrm>
          <a:prstGeom prst="rect">
            <a:avLst/>
          </a:prstGeom>
        </p:spPr>
      </p:pic>
      <p:sp>
        <p:nvSpPr>
          <p:cNvPr id="4" name="矩形 3"/>
          <p:cNvSpPr/>
          <p:nvPr>
            <p:custDataLst>
              <p:tags r:id="rId9"/>
            </p:custDataLst>
          </p:nvPr>
        </p:nvSpPr>
        <p:spPr>
          <a:xfrm>
            <a:off x="805813" y="359841"/>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变式训练</a:t>
            </a:r>
            <a:endParaRPr lang="zh-CN" altLang="en-US" sz="4000" spc="-100">
              <a:solidFill>
                <a:srgbClr val="800000"/>
              </a:solidFill>
              <a:latin typeface="Aa寒鸦小少年 (非商业使用)" pitchFamily="2" charset="-122"/>
              <a:ea typeface="Aa寒鸦小少年 (非商业使用)" pitchFamily="2" charset="-122"/>
            </a:endParaRPr>
          </a:p>
        </p:txBody>
      </p:sp>
      <p:sp>
        <p:nvSpPr>
          <p:cNvPr id="5" name="矩形 4"/>
          <p:cNvSpPr/>
          <p:nvPr>
            <p:custDataLst>
              <p:tags r:id="rId10"/>
            </p:custDataLst>
          </p:nvPr>
        </p:nvSpPr>
        <p:spPr>
          <a:xfrm>
            <a:off x="291857" y="1962348"/>
            <a:ext cx="11608286" cy="471924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algn="ctr">
              <a:lnSpc>
                <a:spcPts val="3400"/>
              </a:lnSpc>
              <a:spcAft>
                <a:spcPts val="1200"/>
              </a:spcAft>
              <a:tabLst>
                <a:tab pos="2250440"/>
              </a:tabLst>
            </a:pPr>
            <a:r>
              <a:rPr lang="zh-CN" altLang="en-US" sz="3600" kern="1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Times New Roman"/>
              </a:rPr>
              <a:t>微纪元（节选）</a:t>
            </a:r>
          </a:p>
          <a:p>
            <a:pPr lvl="0" algn="ctr">
              <a:spcAft>
                <a:spcPts val="600"/>
              </a:spcAft>
            </a:pPr>
            <a:r>
              <a:rPr lang="zh-CN" altLang="en-US" sz="2400" b="1" kern="100">
                <a:solidFill>
                  <a:prstClr val="black"/>
                </a:solidFill>
                <a:latin typeface="楷体" pitchFamily="49" charset="-122"/>
                <a:ea typeface="楷体" pitchFamily="49" charset="-122"/>
                <a:cs typeface="Times New Roman"/>
              </a:rPr>
              <a:t>刘慈欣</a:t>
            </a:r>
          </a:p>
          <a:p>
            <a:pPr lvl="0" indent="720000">
              <a:lnSpc>
                <a:spcPts val="3200"/>
              </a:lnSpc>
              <a:spcAft>
                <a:spcPts val="600"/>
              </a:spcAft>
            </a:pPr>
            <a:r>
              <a:rPr lang="zh-CN" altLang="en-US" sz="2600" b="1" kern="100">
                <a:solidFill>
                  <a:prstClr val="black"/>
                </a:solidFill>
                <a:latin typeface="楷体" pitchFamily="49" charset="-122"/>
                <a:ea typeface="楷体" pitchFamily="49" charset="-122"/>
                <a:cs typeface="Times New Roman"/>
              </a:rPr>
              <a:t>先行者知道，他现在是全宇宙中唯一的一个人了。</a:t>
            </a:r>
          </a:p>
          <a:p>
            <a:pPr lvl="0" indent="720000">
              <a:lnSpc>
                <a:spcPts val="3200"/>
              </a:lnSpc>
              <a:spcAft>
                <a:spcPts val="600"/>
              </a:spcAft>
            </a:pPr>
            <a:r>
              <a:rPr lang="zh-CN" altLang="en-US" sz="2600" b="1" kern="100">
                <a:solidFill>
                  <a:prstClr val="black"/>
                </a:solidFill>
                <a:latin typeface="楷体" pitchFamily="49" charset="-122"/>
                <a:ea typeface="楷体" pitchFamily="49" charset="-122"/>
                <a:cs typeface="Times New Roman"/>
              </a:rPr>
              <a:t>那事已经发生过了。</a:t>
            </a:r>
          </a:p>
          <a:p>
            <a:pPr lvl="0" indent="720000">
              <a:lnSpc>
                <a:spcPts val="3200"/>
              </a:lnSpc>
              <a:spcAft>
                <a:spcPts val="600"/>
              </a:spcAft>
            </a:pPr>
            <a:r>
              <a:rPr lang="zh-CN" altLang="en-US" sz="2600" b="1" kern="100">
                <a:solidFill>
                  <a:prstClr val="black"/>
                </a:solidFill>
                <a:latin typeface="楷体" pitchFamily="49" charset="-122"/>
                <a:ea typeface="楷体" pitchFamily="49" charset="-122"/>
                <a:cs typeface="Times New Roman"/>
              </a:rPr>
              <a:t>其实，在他启程时人类已经知道那事要发生了。人类发射了一艘恒星际飞船，在周围</a:t>
            </a:r>
            <a:r>
              <a:rPr lang="en-US" altLang="zh-CN" sz="2600" b="1" kern="100">
                <a:solidFill>
                  <a:prstClr val="black"/>
                </a:solidFill>
                <a:latin typeface="楷体" pitchFamily="49" charset="-122"/>
                <a:ea typeface="楷体" pitchFamily="49" charset="-122"/>
                <a:cs typeface="Times New Roman"/>
              </a:rPr>
              <a:t>100</a:t>
            </a:r>
            <a:r>
              <a:rPr lang="zh-CN" altLang="en-US" sz="2600" b="1" kern="100">
                <a:solidFill>
                  <a:prstClr val="black"/>
                </a:solidFill>
                <a:latin typeface="楷体" pitchFamily="49" charset="-122"/>
                <a:ea typeface="楷体" pitchFamily="49" charset="-122"/>
                <a:cs typeface="Times New Roman"/>
              </a:rPr>
              <a:t>光年以内寻找带有可移民行星的恒星。宇航员被称为先行者。</a:t>
            </a:r>
          </a:p>
          <a:p>
            <a:pPr lvl="0" indent="720000">
              <a:lnSpc>
                <a:spcPts val="3200"/>
              </a:lnSpc>
              <a:spcAft>
                <a:spcPts val="600"/>
              </a:spcAft>
            </a:pPr>
            <a:r>
              <a:rPr lang="zh-CN" altLang="en-US" sz="2600" b="1" kern="100">
                <a:solidFill>
                  <a:prstClr val="black"/>
                </a:solidFill>
                <a:latin typeface="楷体" pitchFamily="49" charset="-122"/>
                <a:ea typeface="楷体" pitchFamily="49" charset="-122"/>
                <a:cs typeface="Times New Roman"/>
              </a:rPr>
              <a:t>飞船航行了</a:t>
            </a:r>
            <a:r>
              <a:rPr lang="en-US" altLang="zh-CN" sz="2600" b="1" kern="100">
                <a:solidFill>
                  <a:prstClr val="black"/>
                </a:solidFill>
                <a:latin typeface="楷体" pitchFamily="49" charset="-122"/>
                <a:ea typeface="楷体" pitchFamily="49" charset="-122"/>
                <a:cs typeface="Times New Roman"/>
              </a:rPr>
              <a:t>23</a:t>
            </a:r>
            <a:r>
              <a:rPr lang="zh-CN" altLang="en-US" sz="2600" b="1" kern="100">
                <a:solidFill>
                  <a:prstClr val="black"/>
                </a:solidFill>
                <a:latin typeface="楷体" pitchFamily="49" charset="-122"/>
                <a:ea typeface="楷体" pitchFamily="49" charset="-122"/>
                <a:cs typeface="Times New Roman"/>
              </a:rPr>
              <a:t>年时间，由于速度接近光速，地球时间已过去了两万五千年。</a:t>
            </a:r>
          </a:p>
          <a:p>
            <a:pPr lvl="0" indent="720000">
              <a:lnSpc>
                <a:spcPts val="3200"/>
              </a:lnSpc>
              <a:spcAft>
                <a:spcPts val="600"/>
              </a:spcAft>
            </a:pPr>
            <a:r>
              <a:rPr lang="zh-CN" altLang="en-US" sz="2600" b="1" kern="100">
                <a:solidFill>
                  <a:prstClr val="black"/>
                </a:solidFill>
                <a:latin typeface="楷体" pitchFamily="49" charset="-122"/>
                <a:ea typeface="楷体" pitchFamily="49" charset="-122"/>
                <a:cs typeface="Times New Roman"/>
              </a:rPr>
              <a:t>飞船继续飞向太阳系深处。先行者没再关注别的行星，径直飞回地球。啊，我的蓝色水晶球</a:t>
            </a:r>
            <a:r>
              <a:rPr lang="en-US" altLang="zh-CN" sz="2600" b="1" kern="100">
                <a:solidFill>
                  <a:prstClr val="black"/>
                </a:solidFill>
                <a:latin typeface="楷体" pitchFamily="49" charset="-122"/>
                <a:ea typeface="楷体" pitchFamily="49" charset="-122"/>
                <a:cs typeface="Times New Roman"/>
              </a:rPr>
              <a:t>……</a:t>
            </a:r>
            <a:r>
              <a:rPr lang="zh-CN" altLang="en-US" sz="2600" b="1" kern="100">
                <a:solidFill>
                  <a:prstClr val="black"/>
                </a:solidFill>
                <a:latin typeface="楷体" pitchFamily="49" charset="-122"/>
                <a:ea typeface="楷体" pitchFamily="49" charset="-122"/>
                <a:cs typeface="Times New Roman"/>
              </a:rPr>
              <a:t>先行者闭起双眼默祷着，过了很长时间，才强迫自己睁开双眼。</a:t>
            </a:r>
          </a:p>
        </p:txBody>
      </p:sp>
      <p:sp>
        <p:nvSpPr>
          <p:cNvPr id="6" name="矩形 5"/>
          <p:cNvSpPr/>
          <p:nvPr>
            <p:custDataLst>
              <p:tags r:id="rId11"/>
            </p:custDataLst>
          </p:nvPr>
        </p:nvSpPr>
        <p:spPr>
          <a:xfrm>
            <a:off x="269389" y="1050293"/>
            <a:ext cx="7138493" cy="738664"/>
          </a:xfrm>
          <a:prstGeom prst="rect">
            <a:avLst/>
          </a:prstGeom>
        </p:spPr>
        <p:txBody>
          <a:bodyPr wrap="none">
            <a:spAutoFit/>
          </a:bodyPr>
          <a:lstStyle/>
          <a:p>
            <a:pPr marL="457200" lvl="0" indent="-457200" fontAlgn="ctr">
              <a:lnSpc>
                <a:spcPct val="150000"/>
              </a:lnSpc>
              <a:buFont typeface="Wingdings" pitchFamily="2" charset="2"/>
              <a:buChar char="p"/>
            </a:pPr>
            <a:r>
              <a:rPr lang="zh-CN" altLang="zh-CN" sz="2800" b="1" kern="100">
                <a:solidFill>
                  <a:schemeClr val="accent1">
                    <a:lumMod val="75000"/>
                  </a:schemeClr>
                </a:solidFill>
                <a:latin typeface="黑体" pitchFamily="49" charset="-122"/>
                <a:ea typeface="黑体" pitchFamily="49" charset="-122"/>
              </a:rPr>
              <a:t>请简要分析文中先行者的心理变化过程。</a:t>
            </a:r>
          </a:p>
        </p:txBody>
      </p:sp>
      <p:pic>
        <p:nvPicPr>
          <p:cNvPr id="5122" name="Picture 2"/>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rcRect l="15125" t="18082" b="23484"/>
          <a:stretch>
            <a:fillRect/>
          </a:stretch>
        </p:blipFill>
        <p:spPr bwMode="auto">
          <a:xfrm>
            <a:off x="7915275" y="0"/>
            <a:ext cx="4338638" cy="2240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983478"/>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072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52412" y="305068"/>
            <a:ext cx="11687176" cy="62478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nSpc>
                <a:spcPts val="3000"/>
              </a:lnSpc>
              <a:spcAft>
                <a:spcPts val="1200"/>
              </a:spcAft>
            </a:pPr>
            <a:r>
              <a:rPr lang="zh-CN" altLang="en-US" sz="2500" b="1" kern="100">
                <a:solidFill>
                  <a:prstClr val="black"/>
                </a:solidFill>
                <a:latin typeface="楷体" pitchFamily="49" charset="-122"/>
                <a:ea typeface="楷体" pitchFamily="49" charset="-122"/>
                <a:cs typeface="Times New Roman"/>
              </a:rPr>
              <a:t>他看到了一个黑白相间的地球。</a:t>
            </a:r>
          </a:p>
          <a:p>
            <a:pPr lvl="0" indent="720000">
              <a:lnSpc>
                <a:spcPts val="3000"/>
              </a:lnSpc>
              <a:spcAft>
                <a:spcPts val="1200"/>
              </a:spcAft>
            </a:pPr>
            <a:r>
              <a:rPr lang="zh-CN" altLang="en-US" sz="2500" b="1" kern="100">
                <a:solidFill>
                  <a:prstClr val="black"/>
                </a:solidFill>
                <a:latin typeface="楷体" pitchFamily="49" charset="-122"/>
                <a:ea typeface="楷体" pitchFamily="49" charset="-122"/>
                <a:cs typeface="Times New Roman"/>
              </a:rPr>
              <a:t>黑色的是熔化后又凝结的岩石，白色的是蒸发后又冻结的海洋。</a:t>
            </a:r>
          </a:p>
          <a:p>
            <a:pPr lvl="0" indent="720000">
              <a:lnSpc>
                <a:spcPts val="3000"/>
              </a:lnSpc>
              <a:spcAft>
                <a:spcPts val="1200"/>
              </a:spcAft>
            </a:pPr>
            <a:r>
              <a:rPr lang="zh-CN" altLang="en-US" sz="2500" b="1" kern="100">
                <a:solidFill>
                  <a:prstClr val="black"/>
                </a:solidFill>
                <a:latin typeface="楷体" pitchFamily="49" charset="-122"/>
                <a:ea typeface="楷体" pitchFamily="49" charset="-122"/>
                <a:cs typeface="Times New Roman"/>
              </a:rPr>
              <a:t>飞船进入低轨道，从黑色的大陆和白色的海洋上空缓缓越过，先行者没有看到任何遗迹，一切都熔化了，文明已成过眼烟云。</a:t>
            </a:r>
          </a:p>
          <a:p>
            <a:pPr lvl="0" indent="720000">
              <a:lnSpc>
                <a:spcPts val="3000"/>
              </a:lnSpc>
              <a:spcAft>
                <a:spcPts val="1200"/>
              </a:spcAft>
            </a:pPr>
            <a:r>
              <a:rPr lang="zh-CN" altLang="en-US" sz="2500" b="1" kern="100">
                <a:solidFill>
                  <a:prstClr val="black"/>
                </a:solidFill>
                <a:latin typeface="楷体" pitchFamily="49" charset="-122"/>
                <a:ea typeface="楷体" pitchFamily="49" charset="-122"/>
                <a:cs typeface="Times New Roman"/>
              </a:rPr>
              <a:t>这时，飞船收到了从地面发来的一束视频信号，显示在屏幕上。</a:t>
            </a:r>
          </a:p>
          <a:p>
            <a:pPr lvl="0" indent="720000">
              <a:lnSpc>
                <a:spcPts val="3000"/>
              </a:lnSpc>
              <a:spcAft>
                <a:spcPts val="1200"/>
              </a:spcAft>
            </a:pPr>
            <a:r>
              <a:rPr lang="zh-CN" altLang="en-US" sz="2500" b="1" kern="100">
                <a:solidFill>
                  <a:prstClr val="black"/>
                </a:solidFill>
                <a:latin typeface="楷体" pitchFamily="49" charset="-122"/>
                <a:ea typeface="楷体" pitchFamily="49" charset="-122"/>
                <a:cs typeface="Times New Roman"/>
              </a:rPr>
              <a:t>先行者看到了一个城市的图像：先看到如林的细长的高楼群，镜头降下去，出现了一个广场，广场上一片人海，所有的人都在仰望天空。镜头最后停在广场正中的平台上，那儿站着一个漂亮姑娘，好像只有十几岁。她在屏幕上冲着先行者挥手，娇滴滴地喊：“喂，我们看到你了！你是先行者？</a:t>
            </a:r>
            <a:r>
              <a:rPr lang="zh-CN" altLang="en-US" sz="2500" b="1" kern="100" smtClean="0">
                <a:solidFill>
                  <a:prstClr val="black"/>
                </a:solidFill>
                <a:latin typeface="楷体" pitchFamily="49" charset="-122"/>
                <a:ea typeface="楷体" pitchFamily="49" charset="-122"/>
                <a:cs typeface="Times New Roman"/>
              </a:rPr>
              <a:t>”</a:t>
            </a:r>
            <a:endParaRPr lang="en-US" altLang="zh-CN" sz="2500" b="1" kern="100" smtClean="0">
              <a:solidFill>
                <a:prstClr val="black"/>
              </a:solidFill>
              <a:latin typeface="楷体" pitchFamily="49" charset="-122"/>
              <a:ea typeface="楷体" pitchFamily="49" charset="-122"/>
              <a:cs typeface="Times New Roman"/>
            </a:endParaRPr>
          </a:p>
          <a:p>
            <a:pPr indent="720000">
              <a:lnSpc>
                <a:spcPts val="3000"/>
              </a:lnSpc>
              <a:spcAft>
                <a:spcPts val="1200"/>
              </a:spcAft>
            </a:pPr>
            <a:r>
              <a:rPr lang="zh-CN" altLang="en-US" sz="2500" b="1" kern="100">
                <a:solidFill>
                  <a:schemeClr val="dk1"/>
                </a:solidFill>
                <a:latin typeface="楷体" pitchFamily="49" charset="-122"/>
                <a:ea typeface="楷体" pitchFamily="49" charset="-122"/>
                <a:cs typeface="Times New Roman"/>
              </a:rPr>
              <a:t>在旅途的最后几年，先行者的大部分时间是在虚拟现实的游戏中度过的。在游戏里，计算机接收玩者的大脑信号，构筑一个三维画面，画面中的人和物还可根据玩者的思想做出有限的互动。先行者曾在寂寞中构筑过从家庭到王国的无数个虚拟世界，所以现在他一眼就看出这是一幅这样的画面，可能来自大灾难前遗留下来的某种自动装置</a:t>
            </a:r>
            <a:r>
              <a:rPr lang="zh-CN" altLang="en-US" sz="2500" b="1" kern="100" smtClean="0">
                <a:solidFill>
                  <a:schemeClr val="dk1"/>
                </a:solidFill>
                <a:latin typeface="楷体" pitchFamily="49" charset="-122"/>
                <a:ea typeface="楷体" pitchFamily="49" charset="-122"/>
                <a:cs typeface="Times New Roman"/>
              </a:rPr>
              <a:t>。</a:t>
            </a:r>
            <a:endParaRPr lang="zh-CN" altLang="en-US" sz="2500" b="1" kern="100">
              <a:solidFill>
                <a:schemeClr val="dk1"/>
              </a:solidFill>
              <a:latin typeface="楷体" pitchFamily="49" charset="-122"/>
              <a:ea typeface="楷体" pitchFamily="49" charset="-122"/>
              <a:cs typeface="Times New Roman"/>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2297605"/>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57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553490" y="1722259"/>
            <a:ext cx="11343007" cy="3811300"/>
          </a:xfrm>
          <a:prstGeom prst="rect">
            <a:avLst/>
          </a:prstGeom>
        </p:spPr>
        <p:txBody>
          <a:bodyPr wrap="square">
            <a:spAutoFit/>
          </a:bodyPr>
          <a:lstStyle/>
          <a:p>
            <a:pPr indent="720000">
              <a:lnSpc>
                <a:spcPts val="3800"/>
              </a:lnSpc>
              <a:spcAft>
                <a:spcPts val="2400"/>
              </a:spcAft>
            </a:pPr>
            <a:r>
              <a:rPr lang="zh-CN" altLang="en-US" sz="2800" b="1">
                <a:latin typeface="黑体" pitchFamily="49" charset="-122"/>
                <a:ea typeface="黑体" pitchFamily="49" charset="-122"/>
              </a:rPr>
              <a:t>情节是叙事性文学作品内容构成的要素之一，它是</a:t>
            </a:r>
            <a:r>
              <a:rPr lang="zh-CN" altLang="en-US" sz="2800">
                <a:solidFill>
                  <a:srgbClr val="FF0000"/>
                </a:solidFill>
                <a:latin typeface="方正粗黑宋简体" pitchFamily="2" charset="-122"/>
                <a:ea typeface="方正粗黑宋简体" pitchFamily="2" charset="-122"/>
              </a:rPr>
              <a:t>指叙事作品中表现人物之间相互关系的一系列生活事件的发展过程</a:t>
            </a:r>
            <a:r>
              <a:rPr lang="zh-CN" altLang="en-US" sz="2800" b="1">
                <a:latin typeface="黑体" pitchFamily="49" charset="-122"/>
                <a:ea typeface="黑体" pitchFamily="49" charset="-122"/>
              </a:rPr>
              <a:t>。它是由一系列展示人物性格、表现人物与人物、人物与环境之间相互关系的具体事件构成</a:t>
            </a:r>
            <a:r>
              <a:rPr lang="zh-CN" altLang="en-US" sz="2800" b="1" smtClean="0">
                <a:latin typeface="黑体" pitchFamily="49" charset="-122"/>
                <a:ea typeface="黑体" pitchFamily="49" charset="-122"/>
              </a:rPr>
              <a:t>。把握</a:t>
            </a:r>
            <a:r>
              <a:rPr lang="zh-CN" altLang="en-US" sz="2800" b="1">
                <a:latin typeface="黑体" pitchFamily="49" charset="-122"/>
                <a:ea typeface="黑体" pitchFamily="49" charset="-122"/>
              </a:rPr>
              <a:t>好故事情节，是读懂小说的关键，也是整体感知文章的起点</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indent="720000">
              <a:lnSpc>
                <a:spcPts val="3800"/>
              </a:lnSpc>
              <a:spcAft>
                <a:spcPts val="2400"/>
              </a:spcAft>
            </a:pPr>
            <a:r>
              <a:rPr lang="zh-CN" altLang="en-US" sz="2800" b="1" smtClean="0">
                <a:latin typeface="黑体" pitchFamily="49" charset="-122"/>
                <a:ea typeface="黑体" pitchFamily="49" charset="-122"/>
              </a:rPr>
              <a:t>“</a:t>
            </a:r>
            <a:r>
              <a:rPr lang="zh-CN" altLang="en-US" sz="2800" b="1">
                <a:latin typeface="黑体" pitchFamily="49" charset="-122"/>
                <a:ea typeface="黑体" pitchFamily="49" charset="-122"/>
              </a:rPr>
              <a:t>概括梳理故事情节”就是</a:t>
            </a:r>
            <a:r>
              <a:rPr lang="zh-CN" altLang="en-US" sz="2800">
                <a:solidFill>
                  <a:srgbClr val="FF0000"/>
                </a:solidFill>
                <a:latin typeface="方正粗黑宋简体" pitchFamily="2" charset="-122"/>
                <a:ea typeface="方正粗黑宋简体" pitchFamily="2" charset="-122"/>
              </a:rPr>
              <a:t>要求考生能够</a:t>
            </a:r>
            <a:r>
              <a:rPr lang="zh-CN" altLang="en-US" sz="2800" smtClean="0">
                <a:solidFill>
                  <a:srgbClr val="FF0000"/>
                </a:solidFill>
                <a:latin typeface="方正粗黑宋简体" pitchFamily="2" charset="-122"/>
                <a:ea typeface="方正粗黑宋简体" pitchFamily="2" charset="-122"/>
              </a:rPr>
              <a:t>按照</a:t>
            </a:r>
            <a:r>
              <a:rPr lang="zh-CN" altLang="en-US" sz="2800">
                <a:solidFill>
                  <a:srgbClr val="FF0000"/>
                </a:solidFill>
                <a:latin typeface="方正粗黑宋简体" pitchFamily="2" charset="-122"/>
                <a:ea typeface="方正粗黑宋简体" pitchFamily="2" charset="-122"/>
              </a:rPr>
              <a:t>一</a:t>
            </a:r>
            <a:r>
              <a:rPr lang="zh-CN" altLang="en-US" sz="2800" smtClean="0">
                <a:solidFill>
                  <a:srgbClr val="FF0000"/>
                </a:solidFill>
                <a:latin typeface="方正粗黑宋简体" pitchFamily="2" charset="-122"/>
                <a:ea typeface="方正粗黑宋简体" pitchFamily="2" charset="-122"/>
              </a:rPr>
              <a:t>定</a:t>
            </a:r>
            <a:r>
              <a:rPr lang="zh-CN" altLang="en-US" sz="2800">
                <a:solidFill>
                  <a:srgbClr val="FF0000"/>
                </a:solidFill>
                <a:latin typeface="方正粗黑宋简体" pitchFamily="2" charset="-122"/>
                <a:ea typeface="方正粗黑宋简体" pitchFamily="2" charset="-122"/>
              </a:rPr>
              <a:t>的顺序梳理</a:t>
            </a:r>
            <a:r>
              <a:rPr lang="zh-CN" altLang="en-US" sz="2800" smtClean="0">
                <a:solidFill>
                  <a:srgbClr val="FF0000"/>
                </a:solidFill>
                <a:latin typeface="方正粗黑宋简体" pitchFamily="2" charset="-122"/>
                <a:ea typeface="方正粗黑宋简体" pitchFamily="2" charset="-122"/>
              </a:rPr>
              <a:t>情节</a:t>
            </a:r>
            <a:r>
              <a:rPr lang="en-US" altLang="zh-CN" sz="2800" b="1" smtClean="0">
                <a:latin typeface="黑体" pitchFamily="49" charset="-122"/>
                <a:ea typeface="黑体" pitchFamily="49" charset="-122"/>
              </a:rPr>
              <a:t>，</a:t>
            </a:r>
            <a:r>
              <a:rPr lang="zh-CN" altLang="en-US" sz="2800" smtClean="0">
                <a:solidFill>
                  <a:srgbClr val="FF0000"/>
                </a:solidFill>
                <a:latin typeface="方正粗黑宋简体" pitchFamily="2" charset="-122"/>
                <a:ea typeface="方正粗黑宋简体" pitchFamily="2" charset="-122"/>
              </a:rPr>
              <a:t>并用</a:t>
            </a:r>
            <a:r>
              <a:rPr lang="zh-CN" altLang="en-US" sz="2800">
                <a:solidFill>
                  <a:srgbClr val="FF0000"/>
                </a:solidFill>
                <a:latin typeface="方正粗黑宋简体" pitchFamily="2" charset="-122"/>
                <a:ea typeface="方正粗黑宋简体" pitchFamily="2" charset="-122"/>
              </a:rPr>
              <a:t>简要的语言加以概括</a:t>
            </a:r>
            <a:r>
              <a:rPr lang="zh-CN" altLang="en-US" sz="2800" b="1">
                <a:latin typeface="黑体" pitchFamily="49" charset="-122"/>
                <a:ea typeface="黑体" pitchFamily="49" charset="-122"/>
              </a:rPr>
              <a:t>。高考对于这一考点，往往立足全文设题，考查对全文故事情节的梳理</a:t>
            </a:r>
            <a:r>
              <a:rPr lang="zh-CN" altLang="en-US" sz="2800" b="1" smtClean="0">
                <a:latin typeface="黑体" pitchFamily="49" charset="-122"/>
                <a:ea typeface="黑体" pitchFamily="49" charset="-122"/>
              </a:rPr>
              <a:t>。</a:t>
            </a:r>
            <a:endParaRPr lang="zh-CN" altLang="en-US" sz="2800" b="1">
              <a:latin typeface="黑体" pitchFamily="49" charset="-122"/>
              <a:ea typeface="黑体" pitchFamily="49" charset="-122"/>
            </a:endParaRPr>
          </a:p>
        </p:txBody>
      </p:sp>
      <p:pic>
        <p:nvPicPr>
          <p:cNvPr id="5" name="图片 4">
            <a:extLst>
              <a:ext uri="{FF2B5EF4-FFF2-40B4-BE49-F238E27FC236}">
                <a16:creationId xmlns="" xmlns:a16="http://schemas.microsoft.com/office/drawing/2014/main" id="{E85D0792-3310-411B-B847-2B4DB93C2560}"/>
              </a:ext>
            </a:extLst>
          </p:cNvPr>
          <p:cNvPicPr>
            <a:picLocks noChangeAspect="1"/>
          </p:cNvPicPr>
          <p:nvPr>
            <p:custDataLst>
              <p:tags r:id="rId7"/>
            </p:custDataLst>
          </p:nvPr>
        </p:nvPicPr>
        <p:blipFill>
          <a:blip r:embed="rId6">
            <a:extLst>
              <a:ext uri="{28A0092B-C50C-407E-A947-70E740481C1C}">
                <a14:useLocalDpi xmlns:a14="http://schemas.microsoft.com/office/drawing/2010/main"/>
              </a:ext>
            </a:extLst>
          </a:blip>
          <a:stretch>
            <a:fillRect/>
          </a:stretch>
        </p:blipFill>
        <p:spPr>
          <a:xfrm>
            <a:off x="467766" y="592631"/>
            <a:ext cx="731520" cy="725805"/>
          </a:xfrm>
          <a:prstGeom prst="rect">
            <a:avLst/>
          </a:prstGeom>
        </p:spPr>
      </p:pic>
      <p:pic>
        <p:nvPicPr>
          <p:cNvPr id="6" name="图片 5">
            <a:extLst>
              <a:ext uri="{FF2B5EF4-FFF2-40B4-BE49-F238E27FC236}">
                <a16:creationId xmlns="" xmlns:a16="http://schemas.microsoft.com/office/drawing/2014/main" id="{A8136751-23CB-465A-91A7-9B68EE7D2DCA}"/>
              </a:ext>
            </a:extLst>
          </p:cNvPr>
          <p:cNvPicPr>
            <a:picLocks noChangeAspect="1"/>
          </p:cNvPicPr>
          <p:nvPr>
            <p:custDataLst>
              <p:tags r:id="rId9"/>
            </p:custDataLst>
          </p:nvPr>
        </p:nvPicPr>
        <p:blipFill>
          <a:blip r:embed="rId8">
            <a:extLst>
              <a:ext uri="{28A0092B-C50C-407E-A947-70E740481C1C}">
                <a14:useLocalDpi xmlns:a14="http://schemas.microsoft.com/office/drawing/2010/main"/>
              </a:ext>
            </a:extLst>
          </a:blip>
          <a:stretch>
            <a:fillRect/>
          </a:stretch>
        </p:blipFill>
        <p:spPr>
          <a:xfrm>
            <a:off x="259636" y="1097129"/>
            <a:ext cx="1735099" cy="354328"/>
          </a:xfrm>
          <a:prstGeom prst="rect">
            <a:avLst/>
          </a:prstGeom>
        </p:spPr>
      </p:pic>
      <p:sp>
        <p:nvSpPr>
          <p:cNvPr id="7" name="矩形 6"/>
          <p:cNvSpPr/>
          <p:nvPr>
            <p:custDataLst>
              <p:tags r:id="rId10"/>
            </p:custDataLst>
          </p:nvPr>
        </p:nvSpPr>
        <p:spPr>
          <a:xfrm>
            <a:off x="1097687" y="631466"/>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题型概述</a:t>
            </a:r>
            <a:endParaRPr lang="zh-CN" altLang="en-US" sz="4000" spc="-100">
              <a:solidFill>
                <a:srgbClr val="800000"/>
              </a:solidFill>
              <a:latin typeface="Aa寒鸦小少年 (非商业使用)" pitchFamily="2" charset="-122"/>
              <a:ea typeface="Aa寒鸦小少年 (非商业使用)" pitchFamily="2" charset="-122"/>
            </a:endParaRPr>
          </a:p>
        </p:txBody>
      </p:sp>
      <p:pic>
        <p:nvPicPr>
          <p:cNvPr id="9218" name="Picture 2"/>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bwMode="auto">
          <a:xfrm>
            <a:off x="10782300" y="4988989"/>
            <a:ext cx="1323975" cy="1869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824330"/>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174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57188" y="343540"/>
            <a:ext cx="11477625" cy="617092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nSpc>
                <a:spcPts val="3000"/>
              </a:lnSpc>
              <a:spcAft>
                <a:spcPts val="1800"/>
              </a:spcAft>
            </a:pPr>
            <a:r>
              <a:rPr lang="zh-CN" altLang="en-US" sz="2600" b="1" kern="100">
                <a:solidFill>
                  <a:prstClr val="black"/>
                </a:solidFill>
                <a:latin typeface="楷体" pitchFamily="49" charset="-122"/>
                <a:ea typeface="楷体" pitchFamily="49" charset="-122"/>
                <a:cs typeface="Times New Roman"/>
              </a:rPr>
              <a:t>“那么，现在还有人活着吗？”先行者问。</a:t>
            </a:r>
          </a:p>
          <a:p>
            <a:pPr lvl="0" indent="720000">
              <a:lnSpc>
                <a:spcPts val="3000"/>
              </a:lnSpc>
              <a:spcAft>
                <a:spcPts val="1800"/>
              </a:spcAft>
            </a:pPr>
            <a:r>
              <a:rPr lang="zh-CN" altLang="en-US" sz="2600" b="1" kern="100">
                <a:solidFill>
                  <a:prstClr val="black"/>
                </a:solidFill>
                <a:latin typeface="楷体" pitchFamily="49" charset="-122"/>
                <a:ea typeface="楷体" pitchFamily="49" charset="-122"/>
                <a:cs typeface="Times New Roman"/>
              </a:rPr>
              <a:t>“您这样的人吗？”姑娘天真地反问。</a:t>
            </a:r>
          </a:p>
          <a:p>
            <a:pPr lvl="0" indent="720000">
              <a:lnSpc>
                <a:spcPts val="3000"/>
              </a:lnSpc>
              <a:spcAft>
                <a:spcPts val="1800"/>
              </a:spcAft>
            </a:pPr>
            <a:r>
              <a:rPr lang="zh-CN" altLang="en-US" sz="2600" b="1" kern="100">
                <a:solidFill>
                  <a:prstClr val="black"/>
                </a:solidFill>
                <a:latin typeface="楷体" pitchFamily="49" charset="-122"/>
                <a:ea typeface="楷体" pitchFamily="49" charset="-122"/>
                <a:cs typeface="Times New Roman"/>
              </a:rPr>
              <a:t>“当然是我这样的真人，不是你这样的虚拟人。”</a:t>
            </a:r>
          </a:p>
          <a:p>
            <a:pPr lvl="0" indent="720000">
              <a:lnSpc>
                <a:spcPts val="3000"/>
              </a:lnSpc>
              <a:spcAft>
                <a:spcPts val="1800"/>
              </a:spcAft>
            </a:pPr>
            <a:r>
              <a:rPr lang="zh-CN" altLang="en-US" sz="2600" b="1" kern="100">
                <a:solidFill>
                  <a:prstClr val="black"/>
                </a:solidFill>
                <a:latin typeface="楷体" pitchFamily="49" charset="-122"/>
                <a:ea typeface="楷体" pitchFamily="49" charset="-122"/>
                <a:cs typeface="Times New Roman"/>
              </a:rPr>
              <a:t>姑娘两只小手在胸前绞着，“您是最后一个这样的人了，如果不克隆的话</a:t>
            </a:r>
            <a:r>
              <a:rPr lang="en-US" altLang="zh-CN" sz="2600" b="1" kern="100">
                <a:solidFill>
                  <a:prstClr val="black"/>
                </a:solidFill>
                <a:latin typeface="楷体" pitchFamily="49" charset="-122"/>
                <a:ea typeface="楷体" pitchFamily="49" charset="-122"/>
                <a:cs typeface="Times New Roman"/>
              </a:rPr>
              <a:t>……</a:t>
            </a:r>
            <a:r>
              <a:rPr lang="zh-CN" altLang="en-US" sz="2600" b="1" kern="100">
                <a:solidFill>
                  <a:prstClr val="black"/>
                </a:solidFill>
                <a:latin typeface="楷体" pitchFamily="49" charset="-122"/>
                <a:ea typeface="楷体" pitchFamily="49" charset="-122"/>
                <a:cs typeface="Times New Roman"/>
              </a:rPr>
              <a:t>呜呜</a:t>
            </a:r>
            <a:r>
              <a:rPr lang="en-US" altLang="zh-CN" sz="2600" b="1" kern="100">
                <a:solidFill>
                  <a:prstClr val="black"/>
                </a:solidFill>
                <a:latin typeface="楷体" pitchFamily="49" charset="-122"/>
                <a:ea typeface="楷体" pitchFamily="49" charset="-122"/>
                <a:cs typeface="Times New Roman"/>
              </a:rPr>
              <a:t>……”</a:t>
            </a:r>
            <a:r>
              <a:rPr lang="zh-CN" altLang="en-US" sz="2600" b="1" kern="100">
                <a:solidFill>
                  <a:prstClr val="black"/>
                </a:solidFill>
                <a:latin typeface="楷体" pitchFamily="49" charset="-122"/>
                <a:ea typeface="楷体" pitchFamily="49" charset="-122"/>
                <a:cs typeface="Times New Roman"/>
              </a:rPr>
              <a:t>姑娘捂着脸哭起来。</a:t>
            </a:r>
          </a:p>
          <a:p>
            <a:pPr lvl="0" indent="720000">
              <a:lnSpc>
                <a:spcPts val="3000"/>
              </a:lnSpc>
              <a:spcAft>
                <a:spcPts val="1800"/>
              </a:spcAft>
            </a:pPr>
            <a:r>
              <a:rPr lang="zh-CN" altLang="en-US" sz="2600" b="1" kern="100">
                <a:solidFill>
                  <a:prstClr val="black"/>
                </a:solidFill>
                <a:latin typeface="楷体" pitchFamily="49" charset="-122"/>
                <a:ea typeface="楷体" pitchFamily="49" charset="-122"/>
                <a:cs typeface="Times New Roman"/>
              </a:rPr>
              <a:t>先行者的心如沉海底。</a:t>
            </a:r>
          </a:p>
          <a:p>
            <a:pPr lvl="0" indent="720000">
              <a:lnSpc>
                <a:spcPts val="3000"/>
              </a:lnSpc>
              <a:spcAft>
                <a:spcPts val="1800"/>
              </a:spcAft>
            </a:pPr>
            <a:r>
              <a:rPr lang="zh-CN" altLang="en-US" sz="2600" b="1" kern="100">
                <a:solidFill>
                  <a:prstClr val="black"/>
                </a:solidFill>
                <a:latin typeface="楷体" pitchFamily="49" charset="-122"/>
                <a:ea typeface="楷体" pitchFamily="49" charset="-122"/>
                <a:cs typeface="Times New Roman"/>
              </a:rPr>
              <a:t>“您怎么不问我是谁呢？”姑娘抬头仰望着他，又恢复了那副天真神色，好像转眼就忘了刚才的悲伤。</a:t>
            </a:r>
          </a:p>
          <a:p>
            <a:pPr lvl="0" indent="720000">
              <a:lnSpc>
                <a:spcPts val="3000"/>
              </a:lnSpc>
              <a:spcAft>
                <a:spcPts val="1800"/>
              </a:spcAft>
            </a:pPr>
            <a:r>
              <a:rPr lang="zh-CN" altLang="en-US" sz="2600" b="1" kern="100">
                <a:solidFill>
                  <a:prstClr val="black"/>
                </a:solidFill>
                <a:latin typeface="楷体" pitchFamily="49" charset="-122"/>
                <a:ea typeface="楷体" pitchFamily="49" charset="-122"/>
                <a:cs typeface="Times New Roman"/>
              </a:rPr>
              <a:t>“我没兴趣。”</a:t>
            </a:r>
          </a:p>
          <a:p>
            <a:pPr lvl="0" indent="720000">
              <a:lnSpc>
                <a:spcPts val="3000"/>
              </a:lnSpc>
              <a:spcAft>
                <a:spcPts val="1800"/>
              </a:spcAft>
            </a:pPr>
            <a:r>
              <a:rPr lang="zh-CN" altLang="en-US" sz="2600" b="1" kern="100">
                <a:solidFill>
                  <a:prstClr val="black"/>
                </a:solidFill>
                <a:latin typeface="楷体" pitchFamily="49" charset="-122"/>
                <a:ea typeface="楷体" pitchFamily="49" charset="-122"/>
                <a:cs typeface="Times New Roman"/>
              </a:rPr>
              <a:t>姑娘娇滴滴地大喊：“我是地球领袖啊！”</a:t>
            </a:r>
            <a:endParaRPr lang="en-US" altLang="zh-CN" sz="2600" b="1" kern="100">
              <a:solidFill>
                <a:prstClr val="black"/>
              </a:solidFill>
              <a:latin typeface="楷体" pitchFamily="49" charset="-122"/>
              <a:ea typeface="楷体" pitchFamily="49" charset="-122"/>
              <a:cs typeface="Times New Roman"/>
            </a:endParaRPr>
          </a:p>
          <a:p>
            <a:pPr indent="720000">
              <a:lnSpc>
                <a:spcPts val="3000"/>
              </a:lnSpc>
              <a:spcAft>
                <a:spcPts val="1800"/>
              </a:spcAft>
            </a:pPr>
            <a:r>
              <a:rPr lang="zh-CN" altLang="en-US" sz="2600" b="1" kern="100">
                <a:solidFill>
                  <a:prstClr val="black"/>
                </a:solidFill>
                <a:latin typeface="楷体" pitchFamily="49" charset="-122"/>
                <a:ea typeface="楷体" pitchFamily="49" charset="-122"/>
                <a:cs typeface="Times New Roman"/>
              </a:rPr>
              <a:t>先行者不想再玩这种无聊的游戏了，他起身要走</a:t>
            </a:r>
            <a:r>
              <a:rPr lang="zh-CN" altLang="en-US" sz="2600" b="1" kern="100" smtClean="0">
                <a:solidFill>
                  <a:prstClr val="black"/>
                </a:solidFill>
                <a:latin typeface="楷体" pitchFamily="49" charset="-122"/>
                <a:ea typeface="楷体" pitchFamily="49" charset="-122"/>
                <a:cs typeface="Times New Roman"/>
              </a:rPr>
              <a:t>。</a:t>
            </a:r>
            <a:endParaRPr lang="zh-CN" altLang="en-US" sz="2600" b="1" kern="100">
              <a:solidFill>
                <a:prstClr val="black"/>
              </a:solidFill>
              <a:latin typeface="楷体" pitchFamily="49" charset="-122"/>
              <a:ea typeface="楷体" pitchFamily="49" charset="-122"/>
              <a:cs typeface="Times New Roman"/>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6715691"/>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277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66712" y="401248"/>
            <a:ext cx="11458576" cy="605550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nSpc>
                <a:spcPts val="3000"/>
              </a:lnSpc>
              <a:spcAft>
                <a:spcPts val="1500"/>
              </a:spcAft>
            </a:pPr>
            <a:r>
              <a:rPr lang="zh-CN" altLang="en-US" sz="2600" b="1" kern="100">
                <a:solidFill>
                  <a:prstClr val="black"/>
                </a:solidFill>
                <a:latin typeface="楷体" pitchFamily="49" charset="-122"/>
                <a:ea typeface="楷体" pitchFamily="49" charset="-122"/>
                <a:cs typeface="Times New Roman"/>
              </a:rPr>
              <a:t>“您怎么这样！全城人民都在这儿迎接您，前辈，您不要不理我们啊！”</a:t>
            </a:r>
          </a:p>
          <a:p>
            <a:pPr lvl="0" indent="720000">
              <a:lnSpc>
                <a:spcPts val="3000"/>
              </a:lnSpc>
              <a:spcAft>
                <a:spcPts val="1500"/>
              </a:spcAft>
            </a:pPr>
            <a:r>
              <a:rPr lang="zh-CN" altLang="en-US" sz="2600" b="1" kern="100">
                <a:solidFill>
                  <a:prstClr val="black"/>
                </a:solidFill>
                <a:latin typeface="楷体" pitchFamily="49" charset="-122"/>
                <a:ea typeface="楷体" pitchFamily="49" charset="-122"/>
                <a:cs typeface="Times New Roman"/>
              </a:rPr>
              <a:t>先行者想起了什么，转过身来问：“人类还留下了什么？”</a:t>
            </a:r>
          </a:p>
          <a:p>
            <a:pPr indent="720000">
              <a:lnSpc>
                <a:spcPts val="3000"/>
              </a:lnSpc>
              <a:spcAft>
                <a:spcPts val="1500"/>
              </a:spcAft>
            </a:pPr>
            <a:r>
              <a:rPr lang="zh-CN" altLang="en-US" sz="2600" b="1" kern="100">
                <a:solidFill>
                  <a:prstClr val="black"/>
                </a:solidFill>
                <a:latin typeface="楷体" pitchFamily="49" charset="-122"/>
                <a:ea typeface="楷体" pitchFamily="49" charset="-122"/>
                <a:cs typeface="Times New Roman"/>
              </a:rPr>
              <a:t>“照我们的指引着陆，您就会知道！”</a:t>
            </a:r>
          </a:p>
          <a:p>
            <a:pPr indent="720000">
              <a:lnSpc>
                <a:spcPts val="3000"/>
              </a:lnSpc>
              <a:spcAft>
                <a:spcPts val="1500"/>
              </a:spcAft>
            </a:pPr>
            <a:r>
              <a:rPr lang="zh-CN" altLang="en-US" sz="2600" b="1" kern="100">
                <a:solidFill>
                  <a:prstClr val="black"/>
                </a:solidFill>
                <a:latin typeface="楷体" pitchFamily="49" charset="-122"/>
                <a:ea typeface="楷体" pitchFamily="49" charset="-122"/>
                <a:cs typeface="Times New Roman"/>
              </a:rPr>
              <a:t>先行者进入了着陆舱，在那束信息波的指引下开始着陆。</a:t>
            </a:r>
          </a:p>
          <a:p>
            <a:pPr indent="720000">
              <a:lnSpc>
                <a:spcPts val="3000"/>
              </a:lnSpc>
              <a:spcAft>
                <a:spcPts val="1500"/>
              </a:spcAft>
            </a:pPr>
            <a:r>
              <a:rPr lang="zh-CN" altLang="en-US" sz="2600" b="1" kern="100">
                <a:solidFill>
                  <a:prstClr val="black"/>
                </a:solidFill>
                <a:latin typeface="楷体" pitchFamily="49" charset="-122"/>
                <a:ea typeface="楷体" pitchFamily="49" charset="-122"/>
                <a:cs typeface="Times New Roman"/>
              </a:rPr>
              <a:t>他戴着一副视频眼镜，可以从其中一个镜片上看到信息波传来的画面。画面上，那姑娘唱起歌来：</a:t>
            </a:r>
          </a:p>
          <a:p>
            <a:pPr indent="720000">
              <a:lnSpc>
                <a:spcPts val="3000"/>
              </a:lnSpc>
              <a:spcAft>
                <a:spcPts val="1500"/>
              </a:spcAft>
            </a:pPr>
            <a:r>
              <a:rPr lang="zh-CN" altLang="en-US" sz="2600" b="1" kern="100">
                <a:solidFill>
                  <a:prstClr val="black"/>
                </a:solidFill>
                <a:latin typeface="楷体" pitchFamily="49" charset="-122"/>
                <a:ea typeface="楷体" pitchFamily="49" charset="-122"/>
                <a:cs typeface="Times New Roman"/>
              </a:rPr>
              <a:t>啊，尊敬的使者，你来自宏纪元！</a:t>
            </a:r>
          </a:p>
          <a:p>
            <a:pPr indent="720000">
              <a:lnSpc>
                <a:spcPts val="3000"/>
              </a:lnSpc>
              <a:spcAft>
                <a:spcPts val="1500"/>
              </a:spcAft>
            </a:pPr>
            <a:r>
              <a:rPr lang="zh-CN" altLang="en-US" sz="2600" b="1" kern="100">
                <a:solidFill>
                  <a:prstClr val="black"/>
                </a:solidFill>
                <a:latin typeface="楷体" pitchFamily="49" charset="-122"/>
                <a:ea typeface="楷体" pitchFamily="49" charset="-122"/>
                <a:cs typeface="Times New Roman"/>
              </a:rPr>
              <a:t>伟大的宏纪元，</a:t>
            </a:r>
          </a:p>
          <a:p>
            <a:pPr indent="720000">
              <a:lnSpc>
                <a:spcPts val="3000"/>
              </a:lnSpc>
              <a:spcAft>
                <a:spcPts val="1500"/>
              </a:spcAft>
            </a:pPr>
            <a:r>
              <a:rPr lang="zh-CN" altLang="en-US" sz="2600" b="1" kern="100">
                <a:solidFill>
                  <a:prstClr val="black"/>
                </a:solidFill>
                <a:latin typeface="楷体" pitchFamily="49" charset="-122"/>
                <a:ea typeface="楷体" pitchFamily="49" charset="-122"/>
                <a:cs typeface="Times New Roman"/>
              </a:rPr>
              <a:t>美丽的宏纪元，</a:t>
            </a:r>
          </a:p>
          <a:p>
            <a:pPr indent="720000">
              <a:lnSpc>
                <a:spcPts val="3000"/>
              </a:lnSpc>
              <a:spcAft>
                <a:spcPts val="1500"/>
              </a:spcAft>
            </a:pPr>
            <a:r>
              <a:rPr lang="zh-CN" altLang="en-US" sz="2600" b="1" kern="100">
                <a:solidFill>
                  <a:prstClr val="black"/>
                </a:solidFill>
                <a:latin typeface="楷体" pitchFamily="49" charset="-122"/>
                <a:ea typeface="楷体" pitchFamily="49" charset="-122"/>
                <a:cs typeface="Times New Roman"/>
              </a:rPr>
              <a:t>你是烈火中消逝的梦</a:t>
            </a:r>
            <a:r>
              <a:rPr lang="en-US" altLang="zh-CN" sz="2600" b="1" kern="100">
                <a:solidFill>
                  <a:prstClr val="black"/>
                </a:solidFill>
                <a:latin typeface="楷体" pitchFamily="49" charset="-122"/>
                <a:ea typeface="楷体" pitchFamily="49" charset="-122"/>
                <a:cs typeface="Times New Roman"/>
              </a:rPr>
              <a:t>……</a:t>
            </a:r>
          </a:p>
          <a:p>
            <a:pPr indent="720000">
              <a:lnSpc>
                <a:spcPts val="3000"/>
              </a:lnSpc>
              <a:spcAft>
                <a:spcPts val="1500"/>
              </a:spcAft>
            </a:pPr>
            <a:r>
              <a:rPr lang="zh-CN" altLang="en-US" sz="2600" b="1" kern="100">
                <a:solidFill>
                  <a:prstClr val="black"/>
                </a:solidFill>
                <a:latin typeface="楷体" pitchFamily="49" charset="-122"/>
                <a:ea typeface="楷体" pitchFamily="49" charset="-122"/>
                <a:cs typeface="Times New Roman"/>
              </a:rPr>
              <a:t>人海沸腾起来，所有人都大声合唱：“宏纪元，宏纪元</a:t>
            </a:r>
            <a:r>
              <a:rPr lang="en-US" altLang="zh-CN" sz="2600" b="1" kern="100" smtClean="0">
                <a:solidFill>
                  <a:prstClr val="black"/>
                </a:solidFill>
                <a:latin typeface="楷体" pitchFamily="49" charset="-122"/>
                <a:ea typeface="楷体" pitchFamily="49" charset="-122"/>
                <a:cs typeface="Times New Roman"/>
              </a:rPr>
              <a:t>……”</a:t>
            </a:r>
            <a:endParaRPr lang="en-US" altLang="zh-CN" sz="2600" b="1" kern="100">
              <a:solidFill>
                <a:prstClr val="black"/>
              </a:solidFill>
              <a:latin typeface="楷体" pitchFamily="49" charset="-122"/>
              <a:ea typeface="楷体" pitchFamily="49" charset="-122"/>
              <a:cs typeface="Times New Roman"/>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5382312"/>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28613" y="279420"/>
            <a:ext cx="11534775" cy="629916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先行者实在受不了了，他把声音和图像一起关掉。但过了一会儿，当感觉到着陆舱接触地面的震动时，他产生了一个幻觉：也许真的降落在一个高空看清楚的城市了？他走出着陆舱，站在那一望无际的黑色荒原上时，幻觉消失，失望使他浑身冰冷。</a:t>
            </a:r>
          </a:p>
          <a:p>
            <a:pPr lvl="0"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先行者打开面罩，一股寒气扑面而来，空气很稀薄，但能维持人的呼吸。气温在摄氏零下</a:t>
            </a:r>
            <a:r>
              <a:rPr lang="en-US" altLang="zh-CN" sz="2600" b="1" kern="100">
                <a:solidFill>
                  <a:prstClr val="black"/>
                </a:solidFill>
                <a:latin typeface="楷体" pitchFamily="49" charset="-122"/>
                <a:ea typeface="楷体" pitchFamily="49" charset="-122"/>
                <a:cs typeface="Times New Roman"/>
              </a:rPr>
              <a:t>40</a:t>
            </a:r>
            <a:r>
              <a:rPr lang="zh-CN" altLang="en-US" sz="2600" b="1" kern="100">
                <a:solidFill>
                  <a:prstClr val="black"/>
                </a:solidFill>
                <a:latin typeface="楷体" pitchFamily="49" charset="-122"/>
                <a:ea typeface="楷体" pitchFamily="49" charset="-122"/>
                <a:cs typeface="Times New Roman"/>
              </a:rPr>
              <a:t>度左右。天空呈一种大灾难前黎明或黄昏时的深蓝色。脚下是刚凝结了两千年左右的大地，到处可见岩浆流动的波纹形状，地面虽已开始风化，仍然很硬，土壤很难见到。这片带波纹的大地伸向天边，其间有一些小小的丘陵。</a:t>
            </a:r>
          </a:p>
          <a:p>
            <a:pPr lvl="0"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先行者看到了信息波的发射源，一个镶在岩石中的透明半球护面，直径大约有一米，下面似乎扣着一片很复杂的结构。他注意到远处还有几个这样的透明半球，像地面上的几个大水泡，反射着阳光。</a:t>
            </a:r>
          </a:p>
          <a:p>
            <a:pPr lvl="0"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先行者又打开了画面，虚拟世界中，那个小骗子仍在忘情地唱着，广场上所有的人都在欢呼。</a:t>
            </a: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2924928"/>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481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28612" y="328247"/>
            <a:ext cx="11534776" cy="620150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先行者麻木地站着，深蓝色的苍穹中，明亮的太阳和晶莹的星星在闪耀，整个宇宙围绕着他</a:t>
            </a:r>
            <a:r>
              <a:rPr lang="en-US" altLang="zh-CN" sz="2600" b="1" kern="100">
                <a:solidFill>
                  <a:prstClr val="black"/>
                </a:solidFill>
                <a:latin typeface="楷体" pitchFamily="49" charset="-122"/>
                <a:ea typeface="楷体" pitchFamily="49" charset="-122"/>
                <a:cs typeface="Times New Roman"/>
              </a:rPr>
              <a:t>——</a:t>
            </a:r>
            <a:r>
              <a:rPr lang="zh-CN" altLang="en-US" sz="2600" b="1" kern="100">
                <a:solidFill>
                  <a:prstClr val="black"/>
                </a:solidFill>
                <a:latin typeface="楷体" pitchFamily="49" charset="-122"/>
                <a:ea typeface="楷体" pitchFamily="49" charset="-122"/>
                <a:cs typeface="Times New Roman"/>
              </a:rPr>
              <a:t>最后一个人类。</a:t>
            </a:r>
          </a:p>
          <a:p>
            <a:pPr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孤独像雪崩一样埋住了他，他蹲下来捂住脸抽泣起来。</a:t>
            </a:r>
          </a:p>
          <a:p>
            <a:pPr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歌声戛然而止，虚拟画面中的所有人都关切地看着他，那姑娘嫣然一笑。</a:t>
            </a:r>
          </a:p>
          <a:p>
            <a:pPr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“您对人类这么没信心吗？”</a:t>
            </a:r>
          </a:p>
          <a:p>
            <a:pPr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这话中有一种东西使先行者浑身一震，他真的感觉到了什么，站起身来。他走进那个透明的半球，俯身向里面看。</a:t>
            </a:r>
          </a:p>
          <a:p>
            <a:pPr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那个城市不是虚拟的，它就像两万五千年前人类的城市一样真实，它就在这个一米直径的半球形透明玻璃罩中。</a:t>
            </a:r>
          </a:p>
          <a:p>
            <a:pPr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人类还在，文明还在。</a:t>
            </a:r>
          </a:p>
          <a:p>
            <a:pPr indent="720000">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“前辈，微纪元欢迎您！”</a:t>
            </a:r>
          </a:p>
          <a:p>
            <a:pPr indent="720000" algn="r">
              <a:lnSpc>
                <a:spcPts val="3200"/>
              </a:lnSpc>
              <a:spcAft>
                <a:spcPts val="1200"/>
              </a:spcAft>
            </a:pPr>
            <a:r>
              <a:rPr lang="zh-CN" altLang="en-US" sz="2600" b="1" kern="100">
                <a:solidFill>
                  <a:prstClr val="black"/>
                </a:solidFill>
                <a:latin typeface="楷体" pitchFamily="49" charset="-122"/>
                <a:ea typeface="楷体" pitchFamily="49" charset="-122"/>
                <a:cs typeface="Times New Roman"/>
              </a:rPr>
              <a:t>（有删改）</a:t>
            </a: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2059319"/>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584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45589" y="1519015"/>
            <a:ext cx="11560661" cy="3144451"/>
          </a:xfrm>
          <a:prstGeom prst="rect">
            <a:avLst/>
          </a:prstGeom>
        </p:spPr>
        <p:txBody>
          <a:bodyPr wrap="square">
            <a:spAutoFit/>
          </a:bodyPr>
          <a:lstStyle/>
          <a:p>
            <a:pPr marL="457200" indent="-457200" algn="just" fontAlgn="ctr">
              <a:lnSpc>
                <a:spcPts val="3800"/>
              </a:lnSpc>
              <a:spcAft>
                <a:spcPts val="2400"/>
              </a:spcAft>
              <a:buFont typeface="+mj-ea"/>
              <a:buAutoNum type="circleNumDbPlain"/>
              <a:tabLst>
                <a:tab pos="2250440"/>
              </a:tabLst>
            </a:pPr>
            <a:r>
              <a:rPr lang="zh-CN" altLang="zh-CN" sz="2800" b="1" kern="100" spc="-100" smtClean="0">
                <a:latin typeface="黑体" pitchFamily="49" charset="-122"/>
                <a:ea typeface="黑体" pitchFamily="49" charset="-122"/>
                <a:cs typeface="Times New Roman"/>
              </a:rPr>
              <a:t>先行者</a:t>
            </a:r>
            <a:r>
              <a:rPr lang="zh-CN" altLang="zh-CN" sz="2800" b="1" kern="100" spc="-100">
                <a:latin typeface="黑体" pitchFamily="49" charset="-122"/>
                <a:ea typeface="黑体" pitchFamily="49" charset="-122"/>
                <a:cs typeface="Times New Roman"/>
              </a:rPr>
              <a:t>着陆之前，已经知道地球灾难的发生，一方面心存侥幸，一方面又深知连侥幸也不过是幻想，心情复杂纠结</a:t>
            </a:r>
            <a:r>
              <a:rPr lang="zh-CN" altLang="en-US" sz="2800" b="1" kern="100" spc="-100">
                <a:latin typeface="黑体" pitchFamily="49" charset="-122"/>
                <a:ea typeface="黑体" pitchFamily="49" charset="-122"/>
                <a:cs typeface="Times New Roman"/>
              </a:rPr>
              <a:t>。</a:t>
            </a:r>
            <a:endParaRPr lang="en-US" altLang="zh-CN" sz="2800" b="1" kern="100" spc="-100">
              <a:latin typeface="黑体" pitchFamily="49" charset="-122"/>
              <a:ea typeface="黑体" pitchFamily="49" charset="-122"/>
              <a:cs typeface="Times New Roman"/>
            </a:endParaRPr>
          </a:p>
          <a:p>
            <a:pPr marL="457200" indent="-457200" algn="just" fontAlgn="ctr">
              <a:lnSpc>
                <a:spcPts val="3800"/>
              </a:lnSpc>
              <a:spcAft>
                <a:spcPts val="2400"/>
              </a:spcAft>
              <a:buFont typeface="+mj-ea"/>
              <a:buAutoNum type="circleNumDbPlain"/>
              <a:tabLst>
                <a:tab pos="2250440"/>
              </a:tabLst>
            </a:pPr>
            <a:r>
              <a:rPr lang="zh-CN" altLang="zh-CN" sz="2800" b="1" kern="100" spc="-100" smtClean="0">
                <a:latin typeface="黑体" pitchFamily="49" charset="-122"/>
                <a:ea typeface="黑体" pitchFamily="49" charset="-122"/>
                <a:cs typeface="Times New Roman"/>
              </a:rPr>
              <a:t>着陆</a:t>
            </a:r>
            <a:r>
              <a:rPr lang="zh-CN" altLang="zh-CN" sz="2800" b="1" kern="100" spc="-100">
                <a:latin typeface="黑体" pitchFamily="49" charset="-122"/>
                <a:ea typeface="黑体" pitchFamily="49" charset="-122"/>
                <a:cs typeface="Times New Roman"/>
              </a:rPr>
              <a:t>后亲身感受到地球的荒凉，自认是宇宙间最后一个人类，巨大的孤独感和绝望使他濒临崩溃</a:t>
            </a:r>
            <a:r>
              <a:rPr lang="zh-CN" altLang="en-US" sz="2800" b="1" kern="100" spc="-100">
                <a:latin typeface="黑体" pitchFamily="49" charset="-122"/>
                <a:ea typeface="黑体" pitchFamily="49" charset="-122"/>
                <a:cs typeface="Times New Roman"/>
              </a:rPr>
              <a:t>。</a:t>
            </a:r>
            <a:endParaRPr lang="en-US" altLang="zh-CN" sz="2800" b="1" kern="100" spc="-100">
              <a:latin typeface="黑体" pitchFamily="49" charset="-122"/>
              <a:ea typeface="黑体" pitchFamily="49" charset="-122"/>
              <a:cs typeface="Times New Roman"/>
            </a:endParaRPr>
          </a:p>
          <a:p>
            <a:pPr marL="457200" indent="-457200" algn="just" fontAlgn="ctr">
              <a:lnSpc>
                <a:spcPts val="3800"/>
              </a:lnSpc>
              <a:spcAft>
                <a:spcPts val="2400"/>
              </a:spcAft>
              <a:buFont typeface="+mj-ea"/>
              <a:buAutoNum type="circleNumDbPlain"/>
              <a:tabLst>
                <a:tab pos="2250440"/>
              </a:tabLst>
            </a:pPr>
            <a:r>
              <a:rPr lang="zh-CN" altLang="zh-CN" sz="2800" b="1" kern="100" spc="-100" smtClean="0">
                <a:latin typeface="黑体" pitchFamily="49" charset="-122"/>
                <a:ea typeface="黑体" pitchFamily="49" charset="-122"/>
                <a:cs typeface="Times New Roman"/>
              </a:rPr>
              <a:t>意识</a:t>
            </a:r>
            <a:r>
              <a:rPr lang="zh-CN" altLang="zh-CN" sz="2800" b="1" kern="100" spc="-100">
                <a:latin typeface="黑体" pitchFamily="49" charset="-122"/>
                <a:ea typeface="黑体" pitchFamily="49" charset="-122"/>
                <a:cs typeface="Times New Roman"/>
              </a:rPr>
              <a:t>到画面有可能并非虚拟，感到震撼，重新燃起了希望。</a:t>
            </a:r>
          </a:p>
        </p:txBody>
      </p:sp>
      <p:sp>
        <p:nvSpPr>
          <p:cNvPr id="4" name="矩形 3"/>
          <p:cNvSpPr/>
          <p:nvPr>
            <p:custDataLst>
              <p:tags r:id="rId6"/>
            </p:custDataLst>
          </p:nvPr>
        </p:nvSpPr>
        <p:spPr>
          <a:xfrm>
            <a:off x="364639" y="353706"/>
            <a:ext cx="7138493" cy="738664"/>
          </a:xfrm>
          <a:prstGeom prst="rect">
            <a:avLst/>
          </a:prstGeom>
        </p:spPr>
        <p:txBody>
          <a:bodyPr wrap="none">
            <a:spAutoFit/>
          </a:bodyPr>
          <a:lstStyle/>
          <a:p>
            <a:pPr marL="457200" lvl="0" indent="-457200" fontAlgn="ctr">
              <a:lnSpc>
                <a:spcPct val="150000"/>
              </a:lnSpc>
              <a:buFont typeface="Wingdings" pitchFamily="2" charset="2"/>
              <a:buChar char="p"/>
            </a:pPr>
            <a:r>
              <a:rPr lang="zh-CN" altLang="zh-CN" sz="2800" b="1" kern="100">
                <a:solidFill>
                  <a:schemeClr val="accent1">
                    <a:lumMod val="75000"/>
                  </a:schemeClr>
                </a:solidFill>
                <a:latin typeface="黑体" pitchFamily="49" charset="-122"/>
                <a:ea typeface="黑体" pitchFamily="49" charset="-122"/>
              </a:rPr>
              <a:t>请简要分析文中先行者的心理变化过程。</a:t>
            </a:r>
          </a:p>
        </p:txBody>
      </p:sp>
      <p:pic>
        <p:nvPicPr>
          <p:cNvPr id="4098"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9521850" y="3914775"/>
            <a:ext cx="3127400" cy="312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73650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矩形 8"/>
          <p:cNvSpPr/>
          <p:nvPr>
            <p:custDataLst>
              <p:tags r:id="rId4"/>
            </p:custDataLst>
          </p:nvPr>
        </p:nvSpPr>
        <p:spPr>
          <a:xfrm>
            <a:off x="1" y="0"/>
            <a:ext cx="12190414" cy="6859588"/>
          </a:xfrm>
          <a:prstGeom prst="rect">
            <a:avLst/>
          </a:prstGeom>
          <a:blipFill dpi="0" rotWithShape="1">
            <a:blip r:embed="rId5">
              <a:extLst>
                <a:ext uri="{28A0092B-C50C-407E-A947-70E740481C1C}">
                  <a14:useLocalDpi xmlns:a14="http://schemas.microsoft.com/office/drawing/2010/main" val="0"/>
                </a:ext>
              </a:extLst>
            </a:blip>
            <a:stretch>
              <a:fillRect l="-982" r="0"/>
            </a:stretch>
          </a:blipFill>
          <a:ln w="25400" cap="flat" cmpd="sng" algn="ctr">
            <a:noFill/>
            <a:prstDash val="solid"/>
          </a:ln>
          <a:effectLst/>
        </p:spPr>
        <p:txBody>
          <a:bodyPr lIns="91394" tIns="45696" rIns="91394" bIns="45696"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pic>
        <p:nvPicPr>
          <p:cNvPr id="4" name="图片 1"/>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rcRect l="9808" t="15027" r="8040" b="29346"/>
          <a:stretch>
            <a:fillRect/>
          </a:stretch>
        </p:blipFill>
        <p:spPr bwMode="auto">
          <a:xfrm>
            <a:off x="3431356" y="2565104"/>
            <a:ext cx="5214030" cy="1426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0"/>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7653068" y="4071293"/>
            <a:ext cx="287376" cy="287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118558" y="0"/>
            <a:ext cx="3242097"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a:xfrm rot="1221879" flipV="1">
            <a:off x="11929410" y="591071"/>
            <a:ext cx="1442359" cy="1402334"/>
          </a:xfrm>
          <a:prstGeom prst="rect">
            <a:avLst/>
          </a:prstGeom>
        </p:spPr>
      </p:pic>
      <p:pic>
        <p:nvPicPr>
          <p:cNvPr id="14" name="New picture"/>
          <p:cNvPicPr/>
          <p:nvPr>
            <p:custDataLst>
              <p:tags r:id="rId15"/>
            </p:custDataLst>
          </p:nvPr>
        </p:nvPicPr>
        <p:blipFill>
          <a:blip r:embed="rId14"/>
          <a:stretch>
            <a:fillRect/>
          </a:stretch>
        </p:blipFill>
        <p:spPr>
          <a:xfrm>
            <a:off x="10845800" y="11696700"/>
            <a:ext cx="317500" cy="241300"/>
          </a:xfrm>
          <a:prstGeom prst="cube">
            <a:avLst/>
          </a:prstGeom>
        </p:spPr>
      </p:pic>
    </p:spTree>
    <p:extLst>
      <p:ext uri="{BB962C8B-B14F-4D97-AF65-F5344CB8AC3E}">
        <p14:creationId xmlns:p14="http://schemas.microsoft.com/office/powerpoint/2010/main" val="89131363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42" presetClass="entr" presetSubtype="0" fill="hold" nodeType="withEffect">
                                  <p:stCondLst>
                                    <p:cond delay="30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3000"/>
                                        <p:tgtEl>
                                          <p:spTgt spid="12"/>
                                        </p:tgtEl>
                                      </p:cBhvr>
                                    </p:animEffect>
                                    <p:anim calcmode="lin" valueType="num">
                                      <p:cBhvr>
                                        <p:cTn id="11" dur="3000" fill="hold"/>
                                        <p:tgtEl>
                                          <p:spTgt spid="12"/>
                                        </p:tgtEl>
                                        <p:attrNameLst>
                                          <p:attrName>ppt_x</p:attrName>
                                        </p:attrNameLst>
                                      </p:cBhvr>
                                      <p:tavLst>
                                        <p:tav tm="0">
                                          <p:val>
                                            <p:strVal val="#ppt_x"/>
                                          </p:val>
                                        </p:tav>
                                        <p:tav tm="100000">
                                          <p:val>
                                            <p:strVal val="#ppt_x"/>
                                          </p:val>
                                        </p:tav>
                                      </p:tavLst>
                                    </p:anim>
                                    <p:anim calcmode="lin" valueType="num">
                                      <p:cBhvr>
                                        <p:cTn id="12" dur="3000" fill="hold"/>
                                        <p:tgtEl>
                                          <p:spTgt spid="12"/>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6000"/>
                            </p:stCondLst>
                            <p:childTnLst>
                              <p:par>
                                <p:cTn id="14" presetID="14"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6" presetClass="emph" presetSubtype="0" repeatCount="indefinite" fill="hold" nodeType="withEffect">
                                  <p:stCondLst>
                                    <p:cond delay="0"/>
                                  </p:stCondLst>
                                  <p:childTnLst>
                                    <p:animScale>
                                      <p:cBhvr>
                                        <p:cTn id="18" dur="10" fill="hold"/>
                                        <p:tgtEl>
                                          <p:spTgt spid="13"/>
                                        </p:tgtEl>
                                      </p:cBhvr>
                                      <p:by x="50000" y="100000"/>
                                    </p:animScale>
                                  </p:childTnLst>
                                </p:cTn>
                              </p:par>
                              <p:par>
                                <p:cTn id="19" presetID="0" presetClass="path" presetSubtype="0" accel="50000" decel="50000" fill="hold" nodeType="withEffect">
                                  <p:stCondLst>
                                    <p:cond delay="200"/>
                                  </p:stCondLst>
                                  <p:childTnLst>
                                    <p:animMotion origin="layout" path="M -2.22045E-16 -1.11111E-06 C -0.06992 -0.075 -0.13555 -0.14398 -0.19349 -0.14398 C -0.25352 -0.14398 -0.29635 -0.02014 -0.3513 0.00695 C -0.40742 0.0294 -0.47526 -0.03403 -0.52826 -1.11111E-06 C -0.5793 0.03449 -0.62526 0.17732 -0.66159 0.20972 C -0.69909 0.2456 -0.72669 0.18889 -0.74844 0.20718 C -0.76979 0.22222 -0.78164 0.26204 -0.79154 0.30995" pathEditMode="relative" rAng="0" ptsTypes="aaaaaaA">
                                      <p:cBhvr>
                                        <p:cTn id="20" dur="10000" fill="hold"/>
                                        <p:tgtEl>
                                          <p:spTgt spid="13"/>
                                        </p:tgtEl>
                                        <p:attrNameLst>
                                          <p:attrName>ppt_x</p:attrName>
                                          <p:attrName>ppt_y</p:attrName>
                                        </p:attrNameLst>
                                      </p:cBhvr>
                                      <p:rCtr x="-39583" y="8287"/>
                                    </p:animMotion>
                                  </p:childTnLst>
                                </p:cTn>
                              </p:par>
                              <p:par>
                                <p:cTn id="21" presetID="10" presetClass="entr" presetSubtype="0" fill="hold" grpId="0" nodeType="withEffect">
                                  <p:stCondLst>
                                    <p:cond delay="1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355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a:extLst>
              <a:ext uri="{FF2B5EF4-FFF2-40B4-BE49-F238E27FC236}">
                <a16:creationId xmlns="" xmlns:a16="http://schemas.microsoft.com/office/drawing/2014/main" id="{E85D0792-3310-411B-B847-2B4DB93C2560}"/>
              </a:ext>
            </a:extLst>
          </p:cNvPr>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315594" y="378834"/>
            <a:ext cx="731520" cy="725805"/>
          </a:xfrm>
          <a:prstGeom prst="rect">
            <a:avLst/>
          </a:prstGeom>
        </p:spPr>
      </p:pic>
      <p:pic>
        <p:nvPicPr>
          <p:cNvPr id="4" name="图片 3">
            <a:extLst>
              <a:ext uri="{FF2B5EF4-FFF2-40B4-BE49-F238E27FC236}">
                <a16:creationId xmlns="" xmlns:a16="http://schemas.microsoft.com/office/drawing/2014/main" id="{A8136751-23CB-465A-91A7-9B68EE7D2DCA}"/>
              </a:ext>
            </a:extLst>
          </p:cNvPr>
          <p:cNvPicPr>
            <a:picLocks noChangeAspect="1"/>
          </p:cNvPicPr>
          <p:nvPr>
            <p:custDataLst>
              <p:tags r:id="rId8"/>
            </p:custDataLst>
          </p:nvPr>
        </p:nvPicPr>
        <p:blipFill>
          <a:blip r:embed="rId7">
            <a:extLst>
              <a:ext uri="{28A0092B-C50C-407E-A947-70E740481C1C}">
                <a14:useLocalDpi xmlns:a14="http://schemas.microsoft.com/office/drawing/2010/main"/>
              </a:ext>
            </a:extLst>
          </a:blip>
          <a:stretch>
            <a:fillRect/>
          </a:stretch>
        </p:blipFill>
        <p:spPr>
          <a:xfrm>
            <a:off x="107464" y="883332"/>
            <a:ext cx="1735099" cy="354328"/>
          </a:xfrm>
          <a:prstGeom prst="rect">
            <a:avLst/>
          </a:prstGeom>
        </p:spPr>
      </p:pic>
      <p:sp>
        <p:nvSpPr>
          <p:cNvPr id="5" name="矩形 4"/>
          <p:cNvSpPr/>
          <p:nvPr>
            <p:custDataLst>
              <p:tags r:id="rId9"/>
            </p:custDataLst>
          </p:nvPr>
        </p:nvSpPr>
        <p:spPr>
          <a:xfrm>
            <a:off x="945515" y="417669"/>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方法探究</a:t>
            </a:r>
            <a:endParaRPr lang="zh-CN" altLang="en-US" sz="4000" spc="-100">
              <a:solidFill>
                <a:srgbClr val="800000"/>
              </a:solidFill>
              <a:latin typeface="Aa寒鸦小少年 (非商业使用)" pitchFamily="2" charset="-122"/>
              <a:ea typeface="Aa寒鸦小少年 (非商业使用)" pitchFamily="2" charset="-122"/>
            </a:endParaRPr>
          </a:p>
        </p:txBody>
      </p:sp>
      <p:sp>
        <p:nvSpPr>
          <p:cNvPr id="2" name="矩形 1"/>
          <p:cNvSpPr/>
          <p:nvPr>
            <p:custDataLst>
              <p:tags r:id="rId10"/>
            </p:custDataLst>
          </p:nvPr>
        </p:nvSpPr>
        <p:spPr>
          <a:xfrm>
            <a:off x="390525" y="1425296"/>
            <a:ext cx="8886826" cy="553998"/>
          </a:xfrm>
          <a:prstGeom prst="rect">
            <a:avLst/>
          </a:prstGeom>
        </p:spPr>
        <p:txBody>
          <a:bodyPr wrap="square">
            <a:spAutoFit/>
          </a:bodyPr>
          <a:lstStyle/>
          <a:p>
            <a:pPr marL="457200" indent="-457200">
              <a:buFont typeface="Wingdings" pitchFamily="2" charset="2"/>
              <a:buChar char="p"/>
            </a:pPr>
            <a:r>
              <a:rPr lang="zh-CN" altLang="en-US" sz="3000" b="1">
                <a:solidFill>
                  <a:schemeClr val="accent5">
                    <a:lumMod val="50000"/>
                  </a:schemeClr>
                </a:solidFill>
                <a:latin typeface="黑体" pitchFamily="49" charset="-122"/>
                <a:ea typeface="黑体" pitchFamily="49" charset="-122"/>
                <a:cs typeface="+mj-cs"/>
                <a:sym typeface="+mn-ea"/>
              </a:rPr>
              <a:t>根据下列小说情节的概括，归纳情节概括的方法</a:t>
            </a:r>
            <a:r>
              <a:rPr lang="zh-CN" altLang="en-US" sz="3000" b="1" smtClean="0">
                <a:solidFill>
                  <a:schemeClr val="accent5">
                    <a:lumMod val="50000"/>
                  </a:schemeClr>
                </a:solidFill>
                <a:latin typeface="黑体" pitchFamily="49" charset="-122"/>
                <a:ea typeface="黑体" pitchFamily="49" charset="-122"/>
                <a:cs typeface="+mj-cs"/>
                <a:sym typeface="+mn-ea"/>
              </a:rPr>
              <a:t>。</a:t>
            </a:r>
            <a:endParaRPr lang="zh-CN" altLang="en-US" sz="3000" b="1">
              <a:solidFill>
                <a:schemeClr val="accent5">
                  <a:lumMod val="50000"/>
                </a:schemeClr>
              </a:solidFill>
              <a:latin typeface="黑体" pitchFamily="49" charset="-122"/>
              <a:ea typeface="黑体" pitchFamily="49" charset="-122"/>
            </a:endParaRPr>
          </a:p>
        </p:txBody>
      </p:sp>
      <p:sp>
        <p:nvSpPr>
          <p:cNvPr id="10" name="矩形 9"/>
          <p:cNvSpPr/>
          <p:nvPr>
            <p:custDataLst>
              <p:tags r:id="rId11"/>
            </p:custDataLst>
          </p:nvPr>
        </p:nvSpPr>
        <p:spPr>
          <a:xfrm>
            <a:off x="260639" y="5210086"/>
            <a:ext cx="11670723" cy="1477328"/>
          </a:xfrm>
          <a:prstGeom prst="rect">
            <a:avLst/>
          </a:prstGeom>
          <a:solidFill>
            <a:srgbClr val="92D050">
              <a:alpha val="20000"/>
            </a:srgbClr>
          </a:solidFill>
        </p:spPr>
        <p:txBody>
          <a:bodyPr wrap="square">
            <a:spAutoFit/>
          </a:bodyPr>
          <a:lstStyle/>
          <a:p>
            <a:pPr>
              <a:lnSpc>
                <a:spcPts val="3600"/>
              </a:lnSpc>
            </a:pPr>
            <a:r>
              <a:rPr lang="zh-CN" altLang="en-US" sz="2800" b="1" smtClean="0">
                <a:latin typeface="黑体" pitchFamily="49" charset="-122"/>
                <a:ea typeface="黑体" pitchFamily="49" charset="-122"/>
              </a:rPr>
              <a:t>    </a:t>
            </a:r>
            <a:r>
              <a:rPr lang="zh-CN" altLang="en-US" sz="2800" smtClean="0">
                <a:solidFill>
                  <a:srgbClr val="FF0000"/>
                </a:solidFill>
                <a:latin typeface="方正粗黑宋简体" pitchFamily="2" charset="-122"/>
                <a:ea typeface="方正粗黑宋简体" pitchFamily="2" charset="-122"/>
              </a:rPr>
              <a:t>线索</a:t>
            </a:r>
            <a:r>
              <a:rPr lang="zh-CN" altLang="en-US" sz="2800">
                <a:solidFill>
                  <a:srgbClr val="FF0000"/>
                </a:solidFill>
                <a:latin typeface="方正粗黑宋简体" pitchFamily="2" charset="-122"/>
                <a:ea typeface="方正粗黑宋简体" pitchFamily="2" charset="-122"/>
              </a:rPr>
              <a:t>是贯串整个作品情节发展的</a:t>
            </a:r>
            <a:r>
              <a:rPr lang="zh-CN" altLang="en-US" sz="2800" smtClean="0">
                <a:solidFill>
                  <a:srgbClr val="FF0000"/>
                </a:solidFill>
                <a:latin typeface="方正粗黑宋简体" pitchFamily="2" charset="-122"/>
                <a:ea typeface="方正粗黑宋简体" pitchFamily="2" charset="-122"/>
              </a:rPr>
              <a:t>脉络</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它</a:t>
            </a:r>
            <a:r>
              <a:rPr lang="zh-CN" altLang="en-US" sz="2800" b="1">
                <a:latin typeface="黑体" pitchFamily="49" charset="-122"/>
                <a:ea typeface="黑体" pitchFamily="49" charset="-122"/>
              </a:rPr>
              <a:t>可以</a:t>
            </a:r>
            <a:r>
              <a:rPr lang="zh-CN" altLang="en-US" sz="2800" b="1" smtClean="0">
                <a:latin typeface="黑体" pitchFamily="49" charset="-122"/>
                <a:ea typeface="黑体" pitchFamily="49" charset="-122"/>
              </a:rPr>
              <a:t>是</a:t>
            </a:r>
            <a:r>
              <a:rPr lang="zh-CN" altLang="en-US" sz="2800">
                <a:solidFill>
                  <a:srgbClr val="FF0000"/>
                </a:solidFill>
                <a:latin typeface="方正粗黑宋简体" pitchFamily="2" charset="-122"/>
                <a:ea typeface="方正粗黑宋简体" pitchFamily="2" charset="-122"/>
                <a:cs typeface="黑体" panose="02010609060101010101" charset="-122"/>
                <a:sym typeface="+mn-ea"/>
              </a:rPr>
              <a:t>事</a:t>
            </a:r>
            <a:r>
              <a:rPr lang="zh-CN" altLang="en-US" sz="2800" b="1">
                <a:latin typeface="黑体" pitchFamily="49" charset="-122"/>
                <a:ea typeface="黑体" pitchFamily="49" charset="-122"/>
                <a:cs typeface="黑体" panose="02010609060101010101" charset="-122"/>
                <a:sym typeface="+mn-ea"/>
              </a:rPr>
              <a:t>、</a:t>
            </a:r>
            <a:r>
              <a:rPr lang="zh-CN" altLang="en-US" sz="2800">
                <a:solidFill>
                  <a:srgbClr val="FF0000"/>
                </a:solidFill>
                <a:latin typeface="方正粗黑宋简体" pitchFamily="2" charset="-122"/>
                <a:ea typeface="方正粗黑宋简体" pitchFamily="2" charset="-122"/>
                <a:cs typeface="黑体" panose="02010609060101010101" charset="-122"/>
                <a:sym typeface="+mn-ea"/>
              </a:rPr>
              <a:t>物</a:t>
            </a:r>
            <a:r>
              <a:rPr lang="zh-CN" altLang="en-US" sz="2800" b="1">
                <a:latin typeface="黑体" pitchFamily="49" charset="-122"/>
                <a:ea typeface="黑体" pitchFamily="49" charset="-122"/>
                <a:cs typeface="黑体" panose="02010609060101010101" charset="-122"/>
                <a:sym typeface="+mn-ea"/>
              </a:rPr>
              <a:t>、</a:t>
            </a:r>
            <a:r>
              <a:rPr lang="zh-CN" altLang="en-US" sz="2800">
                <a:solidFill>
                  <a:srgbClr val="FF0000"/>
                </a:solidFill>
                <a:latin typeface="方正粗黑宋简体" pitchFamily="2" charset="-122"/>
                <a:ea typeface="方正粗黑宋简体" pitchFamily="2" charset="-122"/>
                <a:cs typeface="黑体" panose="02010609060101010101" charset="-122"/>
                <a:sym typeface="+mn-ea"/>
              </a:rPr>
              <a:t>人</a:t>
            </a:r>
            <a:r>
              <a:rPr lang="zh-CN" altLang="en-US" sz="2800" b="1">
                <a:latin typeface="黑体" pitchFamily="49" charset="-122"/>
                <a:ea typeface="黑体" pitchFamily="49" charset="-122"/>
                <a:cs typeface="黑体" panose="02010609060101010101" charset="-122"/>
                <a:sym typeface="+mn-ea"/>
              </a:rPr>
              <a:t>、</a:t>
            </a:r>
            <a:r>
              <a:rPr lang="zh-CN" altLang="en-US" sz="2800">
                <a:solidFill>
                  <a:srgbClr val="FF0000"/>
                </a:solidFill>
                <a:latin typeface="方正粗黑宋简体" pitchFamily="2" charset="-122"/>
                <a:ea typeface="方正粗黑宋简体" pitchFamily="2" charset="-122"/>
                <a:cs typeface="黑体" panose="02010609060101010101" charset="-122"/>
                <a:sym typeface="+mn-ea"/>
              </a:rPr>
              <a:t>情</a:t>
            </a:r>
            <a:r>
              <a:rPr lang="zh-CN" altLang="en-US" sz="2800" b="1">
                <a:latin typeface="黑体" pitchFamily="49" charset="-122"/>
                <a:ea typeface="黑体" pitchFamily="49" charset="-122"/>
                <a:cs typeface="黑体" panose="02010609060101010101" charset="-122"/>
                <a:sym typeface="+mn-ea"/>
              </a:rPr>
              <a:t>、</a:t>
            </a:r>
            <a:r>
              <a:rPr lang="zh-CN" altLang="en-US" sz="2800">
                <a:solidFill>
                  <a:srgbClr val="FF0000"/>
                </a:solidFill>
                <a:latin typeface="方正粗黑宋简体" pitchFamily="2" charset="-122"/>
                <a:ea typeface="方正粗黑宋简体" pitchFamily="2" charset="-122"/>
                <a:cs typeface="黑体" panose="02010609060101010101" charset="-122"/>
                <a:sym typeface="+mn-ea"/>
              </a:rPr>
              <a:t>时间</a:t>
            </a:r>
            <a:r>
              <a:rPr lang="zh-CN" altLang="en-US" sz="2800" b="1">
                <a:latin typeface="黑体" pitchFamily="49" charset="-122"/>
                <a:ea typeface="黑体" pitchFamily="49" charset="-122"/>
                <a:cs typeface="黑体" panose="02010609060101010101" charset="-122"/>
                <a:sym typeface="+mn-ea"/>
              </a:rPr>
              <a:t>、</a:t>
            </a:r>
            <a:r>
              <a:rPr lang="zh-CN" altLang="en-US" sz="2800">
                <a:solidFill>
                  <a:srgbClr val="FF0000"/>
                </a:solidFill>
                <a:latin typeface="方正粗黑宋简体" pitchFamily="2" charset="-122"/>
                <a:ea typeface="方正粗黑宋简体" pitchFamily="2" charset="-122"/>
                <a:cs typeface="黑体" panose="02010609060101010101" charset="-122"/>
                <a:sym typeface="+mn-ea"/>
              </a:rPr>
              <a:t>空间</a:t>
            </a:r>
            <a:r>
              <a:rPr lang="zh-CN" altLang="en-US" sz="2800" b="1" smtClean="0">
                <a:latin typeface="黑体" pitchFamily="49" charset="-122"/>
                <a:ea typeface="黑体" pitchFamily="49" charset="-122"/>
                <a:cs typeface="黑体" panose="02010609060101010101" charset="-122"/>
                <a:sym typeface="+mn-ea"/>
              </a:rPr>
              <a:t>等。</a:t>
            </a:r>
            <a:r>
              <a:rPr lang="zh-CN" altLang="en-US" sz="2800" b="1" smtClean="0">
                <a:latin typeface="黑体" pitchFamily="49" charset="-122"/>
                <a:ea typeface="黑体" pitchFamily="49" charset="-122"/>
              </a:rPr>
              <a:t>阅读</a:t>
            </a:r>
            <a:r>
              <a:rPr lang="zh-CN" altLang="en-US" sz="2800" b="1">
                <a:latin typeface="黑体" pitchFamily="49" charset="-122"/>
                <a:ea typeface="黑体" pitchFamily="49" charset="-122"/>
              </a:rPr>
              <a:t>小说抓住线索是把握小说故事发展的关键。线索有</a:t>
            </a:r>
            <a:r>
              <a:rPr lang="zh-CN" altLang="en-US" sz="2800">
                <a:solidFill>
                  <a:srgbClr val="FF0000"/>
                </a:solidFill>
                <a:latin typeface="方正粗黑宋简体" pitchFamily="2" charset="-122"/>
                <a:ea typeface="方正粗黑宋简体" pitchFamily="2" charset="-122"/>
              </a:rPr>
              <a:t>单线</a:t>
            </a:r>
            <a:r>
              <a:rPr lang="zh-CN" altLang="en-US" sz="2800" b="1">
                <a:latin typeface="黑体" pitchFamily="49" charset="-122"/>
                <a:ea typeface="黑体" pitchFamily="49" charset="-122"/>
              </a:rPr>
              <a:t>和</a:t>
            </a:r>
            <a:r>
              <a:rPr lang="zh-CN" altLang="en-US" sz="2800">
                <a:solidFill>
                  <a:srgbClr val="FF0000"/>
                </a:solidFill>
                <a:latin typeface="方正粗黑宋简体" pitchFamily="2" charset="-122"/>
                <a:ea typeface="方正粗黑宋简体" pitchFamily="2" charset="-122"/>
              </a:rPr>
              <a:t>双线</a:t>
            </a:r>
            <a:r>
              <a:rPr lang="zh-CN" altLang="en-US" sz="2800" b="1">
                <a:latin typeface="黑体" pitchFamily="49" charset="-122"/>
                <a:ea typeface="黑体" pitchFamily="49" charset="-122"/>
              </a:rPr>
              <a:t>两种，双</a:t>
            </a:r>
            <a:r>
              <a:rPr lang="zh-CN" altLang="en-US" sz="2800" b="1" smtClean="0">
                <a:latin typeface="黑体" pitchFamily="49" charset="-122"/>
                <a:ea typeface="黑体" pitchFamily="49" charset="-122"/>
              </a:rPr>
              <a:t>线一般</a:t>
            </a:r>
            <a:r>
              <a:rPr lang="zh-CN" altLang="en-US" sz="2800" b="1">
                <a:latin typeface="黑体" pitchFamily="49" charset="-122"/>
                <a:ea typeface="黑体" pitchFamily="49" charset="-122"/>
              </a:rPr>
              <a:t>分</a:t>
            </a:r>
            <a:r>
              <a:rPr lang="zh-CN" altLang="en-US" sz="2800">
                <a:solidFill>
                  <a:srgbClr val="FF0000"/>
                </a:solidFill>
                <a:latin typeface="方正粗黑宋简体" pitchFamily="2" charset="-122"/>
                <a:ea typeface="方正粗黑宋简体" pitchFamily="2" charset="-122"/>
              </a:rPr>
              <a:t>明线</a:t>
            </a:r>
            <a:r>
              <a:rPr lang="zh-CN" altLang="en-US" sz="2800" b="1">
                <a:latin typeface="黑体" pitchFamily="49" charset="-122"/>
                <a:ea typeface="黑体" pitchFamily="49" charset="-122"/>
              </a:rPr>
              <a:t>、</a:t>
            </a:r>
            <a:r>
              <a:rPr lang="zh-CN" altLang="en-US" sz="2800">
                <a:solidFill>
                  <a:srgbClr val="FF0000"/>
                </a:solidFill>
                <a:latin typeface="方正粗黑宋简体" pitchFamily="2" charset="-122"/>
                <a:ea typeface="方正粗黑宋简体" pitchFamily="2" charset="-122"/>
              </a:rPr>
              <a:t>暗线</a:t>
            </a:r>
            <a:r>
              <a:rPr lang="zh-CN" altLang="en-US" sz="2800" b="1">
                <a:latin typeface="黑体" pitchFamily="49" charset="-122"/>
                <a:ea typeface="黑体" pitchFamily="49" charset="-122"/>
              </a:rPr>
              <a:t>两种。</a:t>
            </a:r>
          </a:p>
        </p:txBody>
      </p:sp>
      <p:sp>
        <p:nvSpPr>
          <p:cNvPr id="7" name="矩形 6"/>
          <p:cNvSpPr/>
          <p:nvPr>
            <p:custDataLst>
              <p:tags r:id="rId12"/>
            </p:custDataLst>
          </p:nvPr>
        </p:nvSpPr>
        <p:spPr>
          <a:xfrm>
            <a:off x="409574" y="2191688"/>
            <a:ext cx="11420475" cy="1323439"/>
          </a:xfrm>
          <a:prstGeom prst="rect">
            <a:avLst/>
          </a:prstGeom>
        </p:spPr>
        <p:txBody>
          <a:bodyPr wrap="square">
            <a:spAutoFit/>
          </a:bodyPr>
          <a:lstStyle/>
          <a:p>
            <a:pPr>
              <a:lnSpc>
                <a:spcPts val="3600"/>
              </a:lnSpc>
              <a:spcBef>
                <a:spcPct val="0"/>
              </a:spcBef>
              <a:spcAft>
                <a:spcPts val="2400"/>
              </a:spcAft>
              <a:buFont typeface="Wingdings" pitchFamily="2" charset="2"/>
              <a:buChar char="l"/>
            </a:pPr>
            <a:r>
              <a:rPr lang="en-US" altLang="zh-CN" sz="2800" b="1">
                <a:latin typeface="黑体" pitchFamily="49" charset="-122"/>
                <a:ea typeface="黑体" pitchFamily="49" charset="-122"/>
                <a:sym typeface="+mn-ea"/>
              </a:rPr>
              <a:t>《</a:t>
            </a:r>
            <a:r>
              <a:rPr lang="zh-CN" altLang="en-US" sz="2800" b="1">
                <a:latin typeface="黑体" pitchFamily="49" charset="-122"/>
                <a:ea typeface="黑体" pitchFamily="49" charset="-122"/>
                <a:sym typeface="+mn-ea"/>
              </a:rPr>
              <a:t>项链</a:t>
            </a:r>
            <a:r>
              <a:rPr lang="en-US" altLang="zh-CN" sz="2800" b="1">
                <a:latin typeface="黑体" pitchFamily="49" charset="-122"/>
                <a:ea typeface="黑体" pitchFamily="49" charset="-122"/>
                <a:sym typeface="+mn-ea"/>
              </a:rPr>
              <a:t>》</a:t>
            </a:r>
            <a:r>
              <a:rPr lang="zh-CN" altLang="en-US" sz="2800" b="1">
                <a:latin typeface="黑体" pitchFamily="49" charset="-122"/>
                <a:ea typeface="黑体" pitchFamily="49" charset="-122"/>
                <a:sym typeface="+mn-ea"/>
              </a:rPr>
              <a:t>：借项链</a:t>
            </a:r>
            <a:r>
              <a:rPr lang="en-US" altLang="zh-CN" sz="2800" b="1">
                <a:latin typeface="黑体" pitchFamily="49" charset="-122"/>
                <a:ea typeface="黑体" pitchFamily="49" charset="-122"/>
                <a:sym typeface="+mn-ea"/>
              </a:rPr>
              <a:t>——</a:t>
            </a:r>
            <a:r>
              <a:rPr lang="zh-CN" altLang="en-US" sz="2800" b="1">
                <a:latin typeface="黑体" pitchFamily="49" charset="-122"/>
                <a:ea typeface="黑体" pitchFamily="49" charset="-122"/>
                <a:sym typeface="+mn-ea"/>
              </a:rPr>
              <a:t>丢项链</a:t>
            </a:r>
            <a:r>
              <a:rPr lang="en-US" altLang="zh-CN" sz="2800" b="1">
                <a:latin typeface="黑体" pitchFamily="49" charset="-122"/>
                <a:ea typeface="黑体" pitchFamily="49" charset="-122"/>
                <a:sym typeface="+mn-ea"/>
              </a:rPr>
              <a:t>——</a:t>
            </a:r>
            <a:r>
              <a:rPr lang="zh-CN" altLang="en-US" sz="2800" b="1">
                <a:latin typeface="黑体" pitchFamily="49" charset="-122"/>
                <a:ea typeface="黑体" pitchFamily="49" charset="-122"/>
                <a:sym typeface="+mn-ea"/>
              </a:rPr>
              <a:t>赔项链</a:t>
            </a:r>
            <a:r>
              <a:rPr lang="en-US" altLang="zh-CN" sz="2800" b="1">
                <a:latin typeface="黑体" pitchFamily="49" charset="-122"/>
                <a:ea typeface="黑体" pitchFamily="49" charset="-122"/>
                <a:sym typeface="+mn-ea"/>
              </a:rPr>
              <a:t>——</a:t>
            </a:r>
            <a:r>
              <a:rPr lang="zh-CN" altLang="en-US" sz="2800" b="1">
                <a:latin typeface="黑体" pitchFamily="49" charset="-122"/>
                <a:ea typeface="黑体" pitchFamily="49" charset="-122"/>
                <a:sym typeface="+mn-ea"/>
              </a:rPr>
              <a:t>（发现是）假项链</a:t>
            </a:r>
          </a:p>
          <a:p>
            <a:pPr>
              <a:lnSpc>
                <a:spcPts val="3600"/>
              </a:lnSpc>
              <a:spcBef>
                <a:spcPct val="0"/>
              </a:spcBef>
              <a:spcAft>
                <a:spcPts val="2400"/>
              </a:spcAft>
              <a:buFont typeface="Wingdings" pitchFamily="2" charset="2"/>
              <a:buChar char="l"/>
            </a:pP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清兵卫与葫芦</a:t>
            </a:r>
            <a:r>
              <a:rPr lang="en-US" altLang="zh-CN" sz="2800" b="1">
                <a:latin typeface="黑体" pitchFamily="49" charset="-122"/>
                <a:ea typeface="黑体" pitchFamily="49" charset="-122"/>
              </a:rPr>
              <a:t>》</a:t>
            </a:r>
            <a:r>
              <a:rPr lang="zh-CN" altLang="en-US" sz="2800" b="1" smtClean="0">
                <a:latin typeface="黑体" pitchFamily="49" charset="-122"/>
                <a:ea typeface="黑体" pitchFamily="49" charset="-122"/>
              </a:rPr>
              <a:t>：</a:t>
            </a:r>
            <a:endParaRPr lang="zh-CN" altLang="en-US" sz="2800" b="1">
              <a:latin typeface="黑体" pitchFamily="49" charset="-122"/>
              <a:ea typeface="黑体" pitchFamily="49" charset="-122"/>
            </a:endParaRPr>
          </a:p>
        </p:txBody>
      </p:sp>
      <p:sp>
        <p:nvSpPr>
          <p:cNvPr id="9" name="矩形 8"/>
          <p:cNvSpPr/>
          <p:nvPr>
            <p:custDataLst>
              <p:tags r:id="rId13"/>
            </p:custDataLst>
          </p:nvPr>
        </p:nvSpPr>
        <p:spPr>
          <a:xfrm>
            <a:off x="3886198" y="2948982"/>
            <a:ext cx="8105777" cy="1015663"/>
          </a:xfrm>
          <a:prstGeom prst="rect">
            <a:avLst/>
          </a:prstGeom>
        </p:spPr>
        <p:txBody>
          <a:bodyPr wrap="square">
            <a:spAutoFit/>
          </a:bodyPr>
          <a:lstStyle/>
          <a:p>
            <a:pPr lvl="0">
              <a:lnSpc>
                <a:spcPts val="3600"/>
              </a:lnSpc>
            </a:pPr>
            <a:r>
              <a:rPr lang="zh-CN" altLang="en-US" sz="2800" b="1">
                <a:solidFill>
                  <a:prstClr val="black"/>
                </a:solidFill>
                <a:latin typeface="黑体" pitchFamily="49" charset="-122"/>
                <a:ea typeface="黑体" pitchFamily="49" charset="-122"/>
              </a:rPr>
              <a:t>爱好痴迷葫芦</a:t>
            </a:r>
            <a:r>
              <a:rPr lang="en-US" altLang="zh-CN" sz="2800" b="1">
                <a:solidFill>
                  <a:prstClr val="black"/>
                </a:solidFill>
                <a:latin typeface="黑体" pitchFamily="49" charset="-122"/>
                <a:ea typeface="黑体" pitchFamily="49" charset="-122"/>
                <a:sym typeface="+mn-ea"/>
              </a:rPr>
              <a:t>——</a:t>
            </a:r>
            <a:r>
              <a:rPr lang="zh-CN" altLang="en-US" sz="2800" b="1">
                <a:solidFill>
                  <a:prstClr val="black"/>
                </a:solidFill>
                <a:latin typeface="黑体" pitchFamily="49" charset="-122"/>
                <a:ea typeface="黑体" pitchFamily="49" charset="-122"/>
              </a:rPr>
              <a:t>发现独特葫芦</a:t>
            </a:r>
            <a:r>
              <a:rPr lang="en-US" altLang="zh-CN" sz="2800" b="1">
                <a:solidFill>
                  <a:prstClr val="black"/>
                </a:solidFill>
                <a:latin typeface="黑体" pitchFamily="49" charset="-122"/>
                <a:ea typeface="黑体" pitchFamily="49" charset="-122"/>
                <a:sym typeface="+mn-ea"/>
              </a:rPr>
              <a:t>——</a:t>
            </a:r>
            <a:r>
              <a:rPr lang="zh-CN" altLang="en-US" sz="2800" b="1">
                <a:solidFill>
                  <a:prstClr val="black"/>
                </a:solidFill>
                <a:latin typeface="黑体" pitchFamily="49" charset="-122"/>
                <a:ea typeface="黑体" pitchFamily="49" charset="-122"/>
              </a:rPr>
              <a:t>没收砸碎</a:t>
            </a:r>
            <a:r>
              <a:rPr lang="zh-CN" altLang="en-US" sz="2800" b="1" smtClean="0">
                <a:solidFill>
                  <a:prstClr val="black"/>
                </a:solidFill>
                <a:latin typeface="黑体" pitchFamily="49" charset="-122"/>
                <a:ea typeface="黑体" pitchFamily="49" charset="-122"/>
              </a:rPr>
              <a:t>葫芦</a:t>
            </a:r>
            <a:endParaRPr lang="en-US" altLang="zh-CN" sz="2800" b="1">
              <a:solidFill>
                <a:prstClr val="black"/>
              </a:solidFill>
              <a:latin typeface="黑体" pitchFamily="49" charset="-122"/>
              <a:ea typeface="黑体" pitchFamily="49" charset="-122"/>
              <a:sym typeface="+mn-ea"/>
            </a:endParaRPr>
          </a:p>
          <a:p>
            <a:pPr lvl="0">
              <a:lnSpc>
                <a:spcPts val="3600"/>
              </a:lnSpc>
            </a:pPr>
            <a:r>
              <a:rPr lang="en-US" altLang="zh-CN" sz="2800" b="1" smtClean="0">
                <a:solidFill>
                  <a:prstClr val="black"/>
                </a:solidFill>
                <a:latin typeface="黑体" pitchFamily="49" charset="-122"/>
                <a:ea typeface="黑体" pitchFamily="49" charset="-122"/>
                <a:sym typeface="+mn-ea"/>
              </a:rPr>
              <a:t>——</a:t>
            </a:r>
            <a:r>
              <a:rPr lang="zh-CN" altLang="en-US" sz="2800" b="1">
                <a:solidFill>
                  <a:prstClr val="black"/>
                </a:solidFill>
                <a:latin typeface="黑体" pitchFamily="49" charset="-122"/>
                <a:ea typeface="黑体" pitchFamily="49" charset="-122"/>
              </a:rPr>
              <a:t>没收葫芦增值</a:t>
            </a:r>
            <a:r>
              <a:rPr lang="en-US" altLang="zh-CN" sz="2800" b="1">
                <a:solidFill>
                  <a:prstClr val="black"/>
                </a:solidFill>
                <a:latin typeface="黑体" pitchFamily="49" charset="-122"/>
                <a:ea typeface="黑体" pitchFamily="49" charset="-122"/>
                <a:sym typeface="+mn-ea"/>
              </a:rPr>
              <a:t>——</a:t>
            </a:r>
            <a:r>
              <a:rPr lang="zh-CN" altLang="en-US" sz="2800" b="1">
                <a:solidFill>
                  <a:prstClr val="black"/>
                </a:solidFill>
                <a:latin typeface="黑体" pitchFamily="49" charset="-122"/>
                <a:ea typeface="黑体" pitchFamily="49" charset="-122"/>
              </a:rPr>
              <a:t>改爱好迷绘画</a:t>
            </a:r>
          </a:p>
        </p:txBody>
      </p:sp>
      <p:sp>
        <p:nvSpPr>
          <p:cNvPr id="11" name="矩形 10"/>
          <p:cNvSpPr/>
          <p:nvPr>
            <p:custDataLst>
              <p:tags r:id="rId14"/>
            </p:custDataLst>
          </p:nvPr>
        </p:nvSpPr>
        <p:spPr>
          <a:xfrm>
            <a:off x="3746639" y="4273005"/>
            <a:ext cx="4698722" cy="769441"/>
          </a:xfrm>
          <a:prstGeom prst="rect">
            <a:avLst/>
          </a:prstGeom>
        </p:spPr>
        <p:txBody>
          <a:bodyPr wrap="none">
            <a:spAutoFit/>
          </a:bodyPr>
          <a:lstStyle/>
          <a:p>
            <a:pPr lvl="0"/>
            <a:r>
              <a:rPr lang="zh-CN" altLang="en-US" sz="44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rPr>
              <a:t>方法一：寻找线索</a:t>
            </a:r>
            <a:endParaRPr lang="en-US" altLang="zh-CN" sz="44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endParaRPr>
          </a:p>
        </p:txBody>
      </p:sp>
      <p:pic>
        <p:nvPicPr>
          <p:cNvPr id="8194" name="Picture 2"/>
          <p:cNvPicPr>
            <a:picLocks noChangeAspect="1" noChangeArrowheads="1"/>
          </p:cNvPicPr>
          <p:nvPr>
            <p:custDataLst>
              <p:tags r:id="rId16"/>
            </p:custDataLst>
          </p:nvPr>
        </p:nvPicPr>
        <p:blipFill>
          <a:blip r:embed="rId15">
            <a:extLst>
              <a:ext uri="{28A0092B-C50C-407E-A947-70E740481C1C}">
                <a14:useLocalDpi xmlns:a14="http://schemas.microsoft.com/office/drawing/2010/main" val="0"/>
              </a:ext>
            </a:extLst>
          </a:blip>
          <a:stretch>
            <a:fillRect/>
          </a:stretch>
        </p:blipFill>
        <p:spPr bwMode="auto">
          <a:xfrm>
            <a:off x="8655598" y="0"/>
            <a:ext cx="3598315" cy="26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195861"/>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07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66700" y="425949"/>
            <a:ext cx="2219325" cy="486800"/>
          </a:xfrm>
          <a:prstGeom prst="rect">
            <a:avLst/>
          </a:prstGeom>
        </p:spPr>
        <p:txBody>
          <a:bodyPr wrap="square">
            <a:spAutoFit/>
          </a:bodyPr>
          <a:lstStyle/>
          <a:p>
            <a:pPr marL="228600" lvl="0" indent="-228600">
              <a:lnSpc>
                <a:spcPct val="90000"/>
              </a:lnSpc>
              <a:spcBef>
                <a:spcPts val="1000"/>
              </a:spcBef>
              <a:buFont typeface="Wingdings" pitchFamily="2" charset="2"/>
              <a:buChar char="l"/>
            </a:pPr>
            <a:r>
              <a:rPr lang="zh-CN" altLang="en-US" sz="2800">
                <a:solidFill>
                  <a:schemeClr val="accent5">
                    <a:lumMod val="75000"/>
                  </a:schemeClr>
                </a:solidFill>
                <a:latin typeface="方正粗黑宋简体" pitchFamily="2" charset="-122"/>
                <a:ea typeface="方正粗黑宋简体" pitchFamily="2" charset="-122"/>
                <a:sym typeface="+mn-ea"/>
              </a:rPr>
              <a:t>《祝福》</a:t>
            </a:r>
            <a:r>
              <a:rPr lang="zh-CN" altLang="en-US" sz="2800" smtClean="0">
                <a:solidFill>
                  <a:schemeClr val="accent5">
                    <a:lumMod val="75000"/>
                  </a:schemeClr>
                </a:solidFill>
                <a:latin typeface="方正粗黑宋简体" pitchFamily="2" charset="-122"/>
                <a:ea typeface="方正粗黑宋简体" pitchFamily="2" charset="-122"/>
                <a:sym typeface="+mn-ea"/>
              </a:rPr>
              <a:t>：</a:t>
            </a:r>
            <a:endParaRPr lang="zh-CN" altLang="en-US" sz="2800">
              <a:solidFill>
                <a:schemeClr val="accent5">
                  <a:lumMod val="75000"/>
                </a:schemeClr>
              </a:solidFill>
              <a:latin typeface="方正粗黑宋简体" pitchFamily="2" charset="-122"/>
              <a:ea typeface="方正粗黑宋简体" pitchFamily="2" charset="-122"/>
              <a:sym typeface="+mn-ea"/>
            </a:endParaRPr>
          </a:p>
        </p:txBody>
      </p:sp>
      <p:sp>
        <p:nvSpPr>
          <p:cNvPr id="6" name="矩形 5"/>
          <p:cNvSpPr/>
          <p:nvPr>
            <p:custDataLst>
              <p:tags r:id="rId6"/>
            </p:custDataLst>
          </p:nvPr>
        </p:nvSpPr>
        <p:spPr>
          <a:xfrm>
            <a:off x="3747433" y="2502724"/>
            <a:ext cx="4698722" cy="769441"/>
          </a:xfrm>
          <a:prstGeom prst="rect">
            <a:avLst/>
          </a:prstGeom>
        </p:spPr>
        <p:txBody>
          <a:bodyPr wrap="none">
            <a:spAutoFit/>
          </a:bodyPr>
          <a:lstStyle/>
          <a:p>
            <a:r>
              <a:rPr lang="zh-CN" altLang="en-US" sz="44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rPr>
              <a:t>方法二：</a:t>
            </a:r>
            <a:r>
              <a:rPr lang="zh-CN" altLang="en-US" sz="44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rPr>
              <a:t>理清结构</a:t>
            </a:r>
            <a:endParaRPr lang="en-US" altLang="zh-CN" sz="44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endParaRPr>
          </a:p>
        </p:txBody>
      </p:sp>
      <p:sp>
        <p:nvSpPr>
          <p:cNvPr id="7" name="矩形 6"/>
          <p:cNvSpPr/>
          <p:nvPr>
            <p:custDataLst>
              <p:tags r:id="rId7"/>
            </p:custDataLst>
          </p:nvPr>
        </p:nvSpPr>
        <p:spPr>
          <a:xfrm>
            <a:off x="228600" y="3513772"/>
            <a:ext cx="11734800" cy="3170099"/>
          </a:xfrm>
          <a:prstGeom prst="rect">
            <a:avLst/>
          </a:prstGeom>
          <a:solidFill>
            <a:srgbClr val="92D050">
              <a:alpha val="20000"/>
            </a:srgbClr>
          </a:solidFill>
        </p:spPr>
        <p:txBody>
          <a:bodyPr wrap="square">
            <a:spAutoFit/>
          </a:bodyPr>
          <a:lstStyle/>
          <a:p>
            <a:pPr indent="720000">
              <a:lnSpc>
                <a:spcPts val="3600"/>
              </a:lnSpc>
              <a:spcAft>
                <a:spcPts val="2400"/>
              </a:spcAft>
            </a:pPr>
            <a:r>
              <a:rPr lang="zh-CN" altLang="en-US" sz="2800" b="1">
                <a:latin typeface="黑体" pitchFamily="49" charset="-122"/>
                <a:ea typeface="黑体" pitchFamily="49" charset="-122"/>
              </a:rPr>
              <a:t>先给文章各段落标上序号，然后按照情节的</a:t>
            </a:r>
            <a:r>
              <a:rPr lang="zh-CN" altLang="en-US" sz="2800">
                <a:solidFill>
                  <a:srgbClr val="FF0000"/>
                </a:solidFill>
                <a:latin typeface="方正粗黑宋简体" pitchFamily="2" charset="-122"/>
                <a:ea typeface="方正粗黑宋简体" pitchFamily="2" charset="-122"/>
              </a:rPr>
              <a:t>（序幕）</a:t>
            </a:r>
            <a:r>
              <a:rPr lang="zh-CN" altLang="en-US" sz="2800" b="1">
                <a:latin typeface="黑体" pitchFamily="49" charset="-122"/>
                <a:ea typeface="黑体" pitchFamily="49" charset="-122"/>
              </a:rPr>
              <a:t>、</a:t>
            </a:r>
            <a:r>
              <a:rPr lang="zh-CN" altLang="en-US" sz="2800">
                <a:solidFill>
                  <a:srgbClr val="FF0000"/>
                </a:solidFill>
                <a:latin typeface="方正粗黑宋简体" pitchFamily="2" charset="-122"/>
                <a:ea typeface="方正粗黑宋简体" pitchFamily="2" charset="-122"/>
              </a:rPr>
              <a:t>开端</a:t>
            </a:r>
            <a:r>
              <a:rPr lang="zh-CN" altLang="en-US" sz="2800" b="1">
                <a:latin typeface="黑体" pitchFamily="49" charset="-122"/>
                <a:ea typeface="黑体" pitchFamily="49" charset="-122"/>
              </a:rPr>
              <a:t>、</a:t>
            </a:r>
            <a:r>
              <a:rPr lang="zh-CN" altLang="en-US" sz="2800">
                <a:solidFill>
                  <a:srgbClr val="FF0000"/>
                </a:solidFill>
                <a:latin typeface="方正粗黑宋简体" pitchFamily="2" charset="-122"/>
                <a:ea typeface="方正粗黑宋简体" pitchFamily="2" charset="-122"/>
              </a:rPr>
              <a:t>发展</a:t>
            </a:r>
            <a:r>
              <a:rPr lang="zh-CN" altLang="en-US" sz="2800" b="1">
                <a:latin typeface="黑体" pitchFamily="49" charset="-122"/>
                <a:ea typeface="黑体" pitchFamily="49" charset="-122"/>
              </a:rPr>
              <a:t>、</a:t>
            </a:r>
            <a:r>
              <a:rPr lang="zh-CN" altLang="en-US" sz="2800">
                <a:solidFill>
                  <a:srgbClr val="FF0000"/>
                </a:solidFill>
                <a:latin typeface="方正粗黑宋简体" pitchFamily="2" charset="-122"/>
                <a:ea typeface="方正粗黑宋简体" pitchFamily="2" charset="-122"/>
              </a:rPr>
              <a:t>高潮</a:t>
            </a:r>
            <a:r>
              <a:rPr lang="zh-CN" altLang="en-US" sz="2800" b="1">
                <a:latin typeface="黑体" pitchFamily="49" charset="-122"/>
                <a:ea typeface="黑体" pitchFamily="49" charset="-122"/>
              </a:rPr>
              <a:t>、</a:t>
            </a:r>
            <a:r>
              <a:rPr lang="zh-CN" altLang="en-US" sz="2800">
                <a:solidFill>
                  <a:srgbClr val="FF0000"/>
                </a:solidFill>
                <a:latin typeface="方正粗黑宋简体" pitchFamily="2" charset="-122"/>
                <a:ea typeface="方正粗黑宋简体" pitchFamily="2" charset="-122"/>
              </a:rPr>
              <a:t>结局</a:t>
            </a:r>
            <a:r>
              <a:rPr lang="zh-CN" altLang="en-US" sz="2800" b="1">
                <a:latin typeface="黑体" pitchFamily="49" charset="-122"/>
                <a:ea typeface="黑体" pitchFamily="49" charset="-122"/>
              </a:rPr>
              <a:t>、</a:t>
            </a:r>
            <a:r>
              <a:rPr lang="zh-CN" altLang="en-US" sz="2800">
                <a:solidFill>
                  <a:srgbClr val="FF0000"/>
                </a:solidFill>
                <a:latin typeface="方正粗黑宋简体" pitchFamily="2" charset="-122"/>
                <a:ea typeface="方正粗黑宋简体" pitchFamily="2" charset="-122"/>
              </a:rPr>
              <a:t>（尾声）</a:t>
            </a:r>
            <a:r>
              <a:rPr lang="zh-CN" altLang="en-US" sz="2800" b="1">
                <a:latin typeface="黑体" pitchFamily="49" charset="-122"/>
                <a:ea typeface="黑体" pitchFamily="49" charset="-122"/>
              </a:rPr>
              <a:t>来切分文章层次，进而梳理情节，把握小说的矛盾冲突，但要</a:t>
            </a:r>
            <a:r>
              <a:rPr lang="zh-CN" altLang="en-US" sz="2800">
                <a:solidFill>
                  <a:srgbClr val="FF0000"/>
                </a:solidFill>
                <a:latin typeface="方正粗黑宋简体" pitchFamily="2" charset="-122"/>
                <a:ea typeface="方正粗黑宋简体" pitchFamily="2" charset="-122"/>
              </a:rPr>
              <a:t>注意倒叙</a:t>
            </a:r>
            <a:r>
              <a:rPr lang="zh-CN" altLang="en-US" sz="2800" b="1">
                <a:latin typeface="黑体" pitchFamily="49" charset="-122"/>
                <a:ea typeface="黑体" pitchFamily="49" charset="-122"/>
              </a:rPr>
              <a:t>和</a:t>
            </a:r>
            <a:r>
              <a:rPr lang="zh-CN" altLang="en-US" sz="2800">
                <a:solidFill>
                  <a:srgbClr val="FF0000"/>
                </a:solidFill>
                <a:latin typeface="方正粗黑宋简体" pitchFamily="2" charset="-122"/>
                <a:ea typeface="方正粗黑宋简体" pitchFamily="2" charset="-122"/>
              </a:rPr>
              <a:t>插叙</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indent="720000">
              <a:lnSpc>
                <a:spcPts val="3600"/>
              </a:lnSpc>
              <a:spcAft>
                <a:spcPts val="2400"/>
              </a:spcAft>
            </a:pPr>
            <a:r>
              <a:rPr lang="zh-CN" altLang="en-US" sz="2800" b="1" smtClean="0">
                <a:latin typeface="黑体" pitchFamily="49" charset="-122"/>
                <a:ea typeface="黑体" pitchFamily="49" charset="-122"/>
              </a:rPr>
              <a:t>如果</a:t>
            </a:r>
            <a:r>
              <a:rPr lang="zh-CN" altLang="en-US" sz="2800" b="1">
                <a:latin typeface="黑体" pitchFamily="49" charset="-122"/>
                <a:ea typeface="黑体" pitchFamily="49" charset="-122"/>
              </a:rPr>
              <a:t>是全篇，看故事的起因、发展、高潮、结局在文中是怎样表现</a:t>
            </a:r>
            <a:r>
              <a:rPr lang="zh-CN" altLang="en-US" sz="2800" b="1" smtClean="0">
                <a:latin typeface="黑体" pitchFamily="49" charset="-122"/>
                <a:ea typeface="黑体" pitchFamily="49" charset="-122"/>
              </a:rPr>
              <a:t>的</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如果</a:t>
            </a:r>
            <a:r>
              <a:rPr lang="zh-CN" altLang="en-US" sz="2800" b="1">
                <a:latin typeface="黑体" pitchFamily="49" charset="-122"/>
                <a:ea typeface="黑体" pitchFamily="49" charset="-122"/>
              </a:rPr>
              <a:t>是局部，要留心构成故事发展的一连串细节，</a:t>
            </a:r>
            <a:r>
              <a:rPr lang="zh-CN" altLang="en-US" sz="2800">
                <a:solidFill>
                  <a:srgbClr val="FF0000"/>
                </a:solidFill>
                <a:latin typeface="方正粗黑宋简体" pitchFamily="2" charset="-122"/>
                <a:ea typeface="方正粗黑宋简体" pitchFamily="2" charset="-122"/>
              </a:rPr>
              <a:t>留心人物性格</a:t>
            </a:r>
            <a:r>
              <a:rPr lang="zh-CN" altLang="en-US" sz="2800" b="1">
                <a:latin typeface="黑体" pitchFamily="49" charset="-122"/>
                <a:ea typeface="黑体" pitchFamily="49" charset="-122"/>
              </a:rPr>
              <a:t>、</a:t>
            </a:r>
            <a:r>
              <a:rPr lang="zh-CN" altLang="en-US" sz="2800">
                <a:solidFill>
                  <a:srgbClr val="FF0000"/>
                </a:solidFill>
                <a:latin typeface="方正粗黑宋简体" pitchFamily="2" charset="-122"/>
                <a:ea typeface="方正粗黑宋简体" pitchFamily="2" charset="-122"/>
              </a:rPr>
              <a:t>心</a:t>
            </a:r>
            <a:r>
              <a:rPr lang="zh-CN" altLang="en-US" sz="2800" b="1">
                <a:latin typeface="黑体" pitchFamily="49" charset="-122"/>
                <a:ea typeface="黑体" pitchFamily="49" charset="-122"/>
              </a:rPr>
              <a:t>理、</a:t>
            </a:r>
            <a:r>
              <a:rPr lang="zh-CN" altLang="en-US" sz="2800">
                <a:solidFill>
                  <a:srgbClr val="FF0000"/>
                </a:solidFill>
                <a:latin typeface="方正粗黑宋简体" pitchFamily="2" charset="-122"/>
                <a:ea typeface="方正粗黑宋简体" pitchFamily="2" charset="-122"/>
              </a:rPr>
              <a:t>情感的变化过程</a:t>
            </a:r>
            <a:r>
              <a:rPr lang="zh-CN" altLang="en-US" sz="2800" b="1">
                <a:latin typeface="黑体" pitchFamily="49" charset="-122"/>
                <a:ea typeface="黑体" pitchFamily="49" charset="-122"/>
              </a:rPr>
              <a:t>。</a:t>
            </a:r>
          </a:p>
        </p:txBody>
      </p:sp>
      <p:sp>
        <p:nvSpPr>
          <p:cNvPr id="2" name="矩形 1"/>
          <p:cNvSpPr/>
          <p:nvPr>
            <p:custDataLst>
              <p:tags r:id="rId8"/>
            </p:custDataLst>
          </p:nvPr>
        </p:nvSpPr>
        <p:spPr>
          <a:xfrm>
            <a:off x="238125" y="1074481"/>
            <a:ext cx="11715750" cy="915956"/>
          </a:xfrm>
          <a:prstGeom prst="rect">
            <a:avLst/>
          </a:prstGeom>
        </p:spPr>
        <p:txBody>
          <a:bodyPr wrap="square">
            <a:spAutoFit/>
          </a:bodyPr>
          <a:lstStyle/>
          <a:p>
            <a:pPr lvl="0" indent="-228600">
              <a:lnSpc>
                <a:spcPts val="3400"/>
              </a:lnSpc>
            </a:pPr>
            <a:r>
              <a:rPr lang="zh-CN" altLang="en-US" sz="2800" b="1" spc="300">
                <a:latin typeface="黑体" pitchFamily="49" charset="-122"/>
                <a:ea typeface="黑体" pitchFamily="49" charset="-122"/>
                <a:cs typeface="华文楷体" panose="02010600040101010101" charset="-122"/>
                <a:sym typeface="+mn-ea"/>
              </a:rPr>
              <a:t>祝福景象与鲁四老爷——祥林嫂凄然死去——祥林嫂初到鲁</a:t>
            </a:r>
            <a:r>
              <a:rPr lang="zh-CN" altLang="en-US" sz="2800" b="1" spc="300" smtClean="0">
                <a:latin typeface="黑体" pitchFamily="49" charset="-122"/>
                <a:ea typeface="黑体" pitchFamily="49" charset="-122"/>
                <a:cs typeface="华文楷体" panose="02010600040101010101" charset="-122"/>
                <a:sym typeface="+mn-ea"/>
              </a:rPr>
              <a:t>镇</a:t>
            </a:r>
            <a:endParaRPr lang="en-US" altLang="zh-CN" sz="2800" b="1" spc="300" smtClean="0">
              <a:latin typeface="黑体" pitchFamily="49" charset="-122"/>
              <a:ea typeface="黑体" pitchFamily="49" charset="-122"/>
              <a:cs typeface="华文楷体" panose="02010600040101010101" charset="-122"/>
              <a:sym typeface="+mn-ea"/>
            </a:endParaRPr>
          </a:p>
          <a:p>
            <a:pPr lvl="0" indent="-228600">
              <a:lnSpc>
                <a:spcPts val="3400"/>
              </a:lnSpc>
            </a:pPr>
            <a:r>
              <a:rPr lang="zh-CN" altLang="en-US" sz="2800" b="1" spc="300" smtClean="0">
                <a:latin typeface="黑体" pitchFamily="49" charset="-122"/>
                <a:ea typeface="黑体" pitchFamily="49" charset="-122"/>
                <a:cs typeface="华文楷体" panose="02010600040101010101" charset="-122"/>
                <a:sym typeface="+mn-ea"/>
              </a:rPr>
              <a:t>——</a:t>
            </a:r>
            <a:r>
              <a:rPr lang="zh-CN" altLang="en-US" sz="2800" b="1" spc="300">
                <a:latin typeface="黑体" pitchFamily="49" charset="-122"/>
                <a:ea typeface="黑体" pitchFamily="49" charset="-122"/>
                <a:cs typeface="华文楷体" panose="02010600040101010101" charset="-122"/>
                <a:sym typeface="+mn-ea"/>
              </a:rPr>
              <a:t>祥林嫂被迫改嫁——祥林嫂再到鲁镇——祝福景象和我的感受</a:t>
            </a:r>
          </a:p>
        </p:txBody>
      </p:sp>
    </p:spTree>
    <p:extLst>
      <p:ext uri="{BB962C8B-B14F-4D97-AF65-F5344CB8AC3E}">
        <p14:creationId xmlns:p14="http://schemas.microsoft.com/office/powerpoint/2010/main" val="4211232789"/>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123" name="Picture 3"/>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内容占位符 2"/>
          <p:cNvSpPr>
            <a:spLocks noGrp="1"/>
          </p:cNvSpPr>
          <p:nvPr>
            <p:ph idx="1"/>
            <p:custDataLst>
              <p:tags r:id="rId5"/>
            </p:custDataLst>
          </p:nvPr>
        </p:nvSpPr>
        <p:spPr>
          <a:xfrm>
            <a:off x="296939" y="586741"/>
            <a:ext cx="4254500" cy="556260"/>
          </a:xfrm>
        </p:spPr>
        <p:txBody>
          <a:bodyPr>
            <a:noAutofit/>
          </a:bodyPr>
          <a:lstStyle/>
          <a:p>
            <a:pPr>
              <a:buFont typeface="Wingdings" pitchFamily="2" charset="2"/>
              <a:buChar char="l"/>
            </a:pPr>
            <a:r>
              <a:rPr lang="zh-CN" altLang="en-US" smtClean="0">
                <a:solidFill>
                  <a:schemeClr val="accent5">
                    <a:lumMod val="75000"/>
                  </a:schemeClr>
                </a:solidFill>
                <a:latin typeface="方正粗黑宋简体" pitchFamily="2" charset="-122"/>
                <a:ea typeface="方正粗黑宋简体" pitchFamily="2" charset="-122"/>
              </a:rPr>
              <a:t>《林教头风雪山神庙》：</a:t>
            </a:r>
            <a:endParaRPr lang="zh-CN" altLang="en-US">
              <a:solidFill>
                <a:schemeClr val="accent5">
                  <a:lumMod val="75000"/>
                </a:schemeClr>
              </a:solidFill>
              <a:latin typeface="方正粗黑宋简体" pitchFamily="2" charset="-122"/>
              <a:ea typeface="方正粗黑宋简体" pitchFamily="2" charset="-122"/>
            </a:endParaRPr>
          </a:p>
        </p:txBody>
      </p:sp>
      <p:sp>
        <p:nvSpPr>
          <p:cNvPr id="8" name="矩形 7"/>
          <p:cNvSpPr/>
          <p:nvPr>
            <p:custDataLst>
              <p:tags r:id="rId6"/>
            </p:custDataLst>
          </p:nvPr>
        </p:nvSpPr>
        <p:spPr>
          <a:xfrm>
            <a:off x="276225" y="4500860"/>
            <a:ext cx="11639551" cy="1015663"/>
          </a:xfrm>
          <a:prstGeom prst="rect">
            <a:avLst/>
          </a:prstGeom>
          <a:solidFill>
            <a:srgbClr val="92D050">
              <a:alpha val="20000"/>
            </a:srgbClr>
          </a:solidFill>
        </p:spPr>
        <p:txBody>
          <a:bodyPr wrap="square">
            <a:spAutoFit/>
          </a:bodyPr>
          <a:lstStyle/>
          <a:p>
            <a:pPr>
              <a:lnSpc>
                <a:spcPts val="3600"/>
              </a:lnSpc>
              <a:spcAft>
                <a:spcPts val="1200"/>
              </a:spcAft>
            </a:pPr>
            <a:r>
              <a:rPr lang="zh-CN" altLang="en-US" sz="2800" b="1" smtClean="0">
                <a:latin typeface="黑体" pitchFamily="49" charset="-122"/>
                <a:ea typeface="黑体" pitchFamily="49" charset="-122"/>
              </a:rPr>
              <a:t>    按</a:t>
            </a:r>
            <a:r>
              <a:rPr lang="zh-CN" altLang="en-US" sz="2800" b="1">
                <a:latin typeface="黑体" pitchFamily="49" charset="-122"/>
                <a:ea typeface="黑体" pitchFamily="49" charset="-122"/>
              </a:rPr>
              <a:t>人物活动的场面梳理</a:t>
            </a:r>
            <a:r>
              <a:rPr lang="zh-CN" altLang="en-US" sz="2800" b="1" smtClean="0">
                <a:latin typeface="黑体" pitchFamily="49" charset="-122"/>
                <a:ea typeface="黑体" pitchFamily="49" charset="-122"/>
              </a:rPr>
              <a:t>情节，</a:t>
            </a:r>
            <a:r>
              <a:rPr lang="zh-CN" altLang="en-US" sz="2800" smtClean="0">
                <a:solidFill>
                  <a:srgbClr val="FF0000"/>
                </a:solidFill>
                <a:latin typeface="方正粗黑宋简体" pitchFamily="2" charset="-122"/>
                <a:ea typeface="方正粗黑宋简体" pitchFamily="2" charset="-122"/>
              </a:rPr>
              <a:t>一般</a:t>
            </a:r>
            <a:r>
              <a:rPr lang="zh-CN" altLang="en-US" sz="2800">
                <a:solidFill>
                  <a:srgbClr val="FF0000"/>
                </a:solidFill>
                <a:latin typeface="方正粗黑宋简体" pitchFamily="2" charset="-122"/>
                <a:ea typeface="方正粗黑宋简体" pitchFamily="2" charset="-122"/>
              </a:rPr>
              <a:t>一个场面可以概括为一个情节</a:t>
            </a:r>
            <a:r>
              <a:rPr lang="zh-CN" altLang="en-US" sz="2800" b="1">
                <a:latin typeface="黑体" pitchFamily="49" charset="-122"/>
                <a:ea typeface="黑体" pitchFamily="49" charset="-122"/>
              </a:rPr>
              <a:t>。小说中的场面</a:t>
            </a:r>
            <a:r>
              <a:rPr lang="zh-CN" altLang="en-US" sz="2800" b="1" smtClean="0">
                <a:latin typeface="黑体" pitchFamily="49" charset="-122"/>
                <a:ea typeface="黑体" pitchFamily="49" charset="-122"/>
              </a:rPr>
              <a:t>就是不同时间人物</a:t>
            </a:r>
            <a:r>
              <a:rPr lang="zh-CN" altLang="en-US" sz="2800" b="1">
                <a:latin typeface="黑体" pitchFamily="49" charset="-122"/>
                <a:ea typeface="黑体" pitchFamily="49" charset="-122"/>
              </a:rPr>
              <a:t>活动的场所</a:t>
            </a:r>
            <a:r>
              <a:rPr lang="zh-CN" altLang="en-US" sz="2800" b="1" smtClean="0">
                <a:latin typeface="黑体" pitchFamily="49" charset="-122"/>
                <a:ea typeface="黑体" pitchFamily="49" charset="-122"/>
              </a:rPr>
              <a:t>。</a:t>
            </a:r>
            <a:endParaRPr lang="zh-CN" altLang="en-US" sz="2800" b="1">
              <a:latin typeface="黑体" pitchFamily="49" charset="-122"/>
              <a:ea typeface="黑体" pitchFamily="49" charset="-122"/>
            </a:endParaRPr>
          </a:p>
        </p:txBody>
      </p:sp>
      <p:sp>
        <p:nvSpPr>
          <p:cNvPr id="9" name="矩形 8"/>
          <p:cNvSpPr/>
          <p:nvPr>
            <p:custDataLst>
              <p:tags r:id="rId7"/>
            </p:custDataLst>
          </p:nvPr>
        </p:nvSpPr>
        <p:spPr>
          <a:xfrm>
            <a:off x="3746639" y="2967365"/>
            <a:ext cx="4698722" cy="769441"/>
          </a:xfrm>
          <a:prstGeom prst="rect">
            <a:avLst/>
          </a:prstGeom>
        </p:spPr>
        <p:txBody>
          <a:bodyPr wrap="none">
            <a:spAutoFit/>
          </a:bodyPr>
          <a:lstStyle/>
          <a:p>
            <a:pPr lvl="0"/>
            <a:r>
              <a:rPr lang="zh-CN" altLang="en-US" sz="44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rPr>
              <a:t>方法三：</a:t>
            </a:r>
            <a:r>
              <a:rPr lang="zh-CN" altLang="en-US" sz="44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rPr>
              <a:t>抓住场面</a:t>
            </a:r>
            <a:endParaRPr lang="en-US" altLang="zh-CN" sz="44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黑体" panose="02010609060101010101" charset="-122"/>
              <a:sym typeface="+mn-ea"/>
            </a:endParaRPr>
          </a:p>
        </p:txBody>
      </p:sp>
      <p:sp>
        <p:nvSpPr>
          <p:cNvPr id="2" name="矩形 1"/>
          <p:cNvSpPr/>
          <p:nvPr>
            <p:custDataLst>
              <p:tags r:id="rId8"/>
            </p:custDataLst>
          </p:nvPr>
        </p:nvSpPr>
        <p:spPr>
          <a:xfrm>
            <a:off x="209550" y="1287275"/>
            <a:ext cx="10858501" cy="480131"/>
          </a:xfrm>
          <a:prstGeom prst="rect">
            <a:avLst/>
          </a:prstGeom>
        </p:spPr>
        <p:txBody>
          <a:bodyPr wrap="square">
            <a:spAutoFit/>
          </a:bodyPr>
          <a:lstStyle/>
          <a:p>
            <a:pPr lvl="0" indent="-228600">
              <a:lnSpc>
                <a:spcPct val="90000"/>
              </a:lnSpc>
              <a:spcBef>
                <a:spcPts val="1000"/>
              </a:spcBef>
            </a:pPr>
            <a:r>
              <a:rPr lang="zh-CN" altLang="en-US" sz="2800" b="1" spc="300">
                <a:latin typeface="黑体" pitchFamily="49" charset="-122"/>
                <a:ea typeface="黑体" pitchFamily="49" charset="-122"/>
                <a:cs typeface="华文楷体" panose="02010600040101010101" charset="-122"/>
                <a:sym typeface="+mn-ea"/>
              </a:rPr>
              <a:t>酒店遇故交</a:t>
            </a:r>
            <a:r>
              <a:rPr lang="en-US" altLang="zh-CN" sz="2800" b="1" spc="300">
                <a:latin typeface="黑体" pitchFamily="49" charset="-122"/>
                <a:ea typeface="黑体" pitchFamily="49" charset="-122"/>
                <a:cs typeface="华文楷体" panose="02010600040101010101" charset="-122"/>
                <a:sym typeface="+mn-ea"/>
              </a:rPr>
              <a:t>——</a:t>
            </a:r>
            <a:r>
              <a:rPr lang="zh-CN" altLang="en-US" sz="2800" b="1" spc="300">
                <a:latin typeface="黑体" pitchFamily="49" charset="-122"/>
                <a:ea typeface="黑体" pitchFamily="49" charset="-122"/>
                <a:cs typeface="华文楷体" panose="02010600040101010101" charset="-122"/>
                <a:sym typeface="+mn-ea"/>
              </a:rPr>
              <a:t>市场买刀寻仇</a:t>
            </a:r>
            <a:r>
              <a:rPr lang="en-US" altLang="zh-CN" sz="2800" b="1" spc="300">
                <a:latin typeface="黑体" pitchFamily="49" charset="-122"/>
                <a:ea typeface="黑体" pitchFamily="49" charset="-122"/>
                <a:cs typeface="华文楷体" panose="02010600040101010101" charset="-122"/>
                <a:sym typeface="+mn-ea"/>
              </a:rPr>
              <a:t>——</a:t>
            </a:r>
            <a:r>
              <a:rPr lang="zh-CN" altLang="en-US" sz="2800" b="1" spc="300">
                <a:latin typeface="黑体" pitchFamily="49" charset="-122"/>
                <a:ea typeface="黑体" pitchFamily="49" charset="-122"/>
                <a:cs typeface="华文楷体" panose="02010600040101010101" charset="-122"/>
                <a:sym typeface="+mn-ea"/>
              </a:rPr>
              <a:t>看管草料场</a:t>
            </a:r>
            <a:r>
              <a:rPr lang="en-US" altLang="zh-CN" sz="2800" b="1" spc="300">
                <a:latin typeface="黑体" pitchFamily="49" charset="-122"/>
                <a:ea typeface="黑体" pitchFamily="49" charset="-122"/>
                <a:cs typeface="华文楷体" panose="02010600040101010101" charset="-122"/>
                <a:sym typeface="+mn-ea"/>
              </a:rPr>
              <a:t>——</a:t>
            </a:r>
            <a:r>
              <a:rPr lang="zh-CN" altLang="en-US" sz="2800" b="1" spc="300">
                <a:latin typeface="黑体" pitchFamily="49" charset="-122"/>
                <a:ea typeface="黑体" pitchFamily="49" charset="-122"/>
                <a:cs typeface="华文楷体" panose="02010600040101010101" charset="-122"/>
                <a:sym typeface="+mn-ea"/>
              </a:rPr>
              <a:t>山神庙</a:t>
            </a:r>
            <a:r>
              <a:rPr lang="zh-CN" altLang="en-US" sz="2800" b="1" spc="300" smtClean="0">
                <a:latin typeface="黑体" pitchFamily="49" charset="-122"/>
                <a:ea typeface="黑体" pitchFamily="49" charset="-122"/>
                <a:cs typeface="华文楷体" panose="02010600040101010101" charset="-122"/>
                <a:sym typeface="+mn-ea"/>
              </a:rPr>
              <a:t>复仇</a:t>
            </a:r>
            <a:endParaRPr lang="zh-CN" altLang="en-US" sz="2800" b="1" spc="300">
              <a:latin typeface="黑体" pitchFamily="49" charset="-122"/>
              <a:ea typeface="黑体" pitchFamily="49" charset="-122"/>
              <a:cs typeface="华文楷体" panose="02010600040101010101" charset="-122"/>
              <a:sym typeface="+mn-ea"/>
            </a:endParaRPr>
          </a:p>
        </p:txBody>
      </p:sp>
      <p:pic>
        <p:nvPicPr>
          <p:cNvPr id="10" name="Picture 3"/>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flipH="1">
            <a:off x="10663233" y="5181600"/>
            <a:ext cx="1762125" cy="1762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4879859"/>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229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63295" y="663059"/>
            <a:ext cx="7140096" cy="523220"/>
          </a:xfrm>
          <a:prstGeom prst="rect">
            <a:avLst/>
          </a:prstGeom>
        </p:spPr>
        <p:txBody>
          <a:bodyPr wrap="none">
            <a:spAutoFit/>
          </a:bodyPr>
          <a:lstStyle/>
          <a:p>
            <a:pPr marL="457200" indent="-457200">
              <a:buFont typeface="Wingdings" pitchFamily="2" charset="2"/>
              <a:buChar char="p"/>
            </a:pPr>
            <a:r>
              <a:rPr lang="zh-CN" altLang="en-US" sz="2800" b="1" kern="100" smtClean="0">
                <a:solidFill>
                  <a:schemeClr val="accent1">
                    <a:lumMod val="75000"/>
                  </a:schemeClr>
                </a:solidFill>
                <a:latin typeface="黑体" pitchFamily="49" charset="-122"/>
                <a:ea typeface="黑体" pitchFamily="49" charset="-122"/>
                <a:cs typeface="Times New Roman"/>
              </a:rPr>
              <a:t>例</a:t>
            </a:r>
            <a:r>
              <a:rPr lang="en-US" altLang="zh-CN" sz="2800" b="1" kern="100" smtClean="0">
                <a:solidFill>
                  <a:schemeClr val="accent1">
                    <a:lumMod val="75000"/>
                  </a:schemeClr>
                </a:solidFill>
                <a:latin typeface="黑体" pitchFamily="49" charset="-122"/>
                <a:ea typeface="黑体" pitchFamily="49" charset="-122"/>
                <a:cs typeface="Times New Roman"/>
              </a:rPr>
              <a:t>.</a:t>
            </a:r>
            <a:r>
              <a:rPr lang="zh-CN" altLang="zh-CN" sz="2800" b="1" kern="100" smtClean="0">
                <a:solidFill>
                  <a:schemeClr val="accent1">
                    <a:lumMod val="75000"/>
                  </a:schemeClr>
                </a:solidFill>
                <a:latin typeface="黑体" pitchFamily="49" charset="-122"/>
                <a:ea typeface="黑体" pitchFamily="49" charset="-122"/>
                <a:cs typeface="Times New Roman"/>
              </a:rPr>
              <a:t>请</a:t>
            </a:r>
            <a:r>
              <a:rPr lang="zh-CN" altLang="zh-CN" sz="2800" b="1" kern="100">
                <a:solidFill>
                  <a:schemeClr val="accent1">
                    <a:lumMod val="75000"/>
                  </a:schemeClr>
                </a:solidFill>
                <a:latin typeface="黑体" pitchFamily="49" charset="-122"/>
                <a:ea typeface="黑体" pitchFamily="49" charset="-122"/>
                <a:cs typeface="Times New Roman"/>
              </a:rPr>
              <a:t>分点概括小说的主要情节。（</a:t>
            </a:r>
            <a:r>
              <a:rPr lang="en-US" altLang="zh-CN" sz="2800" b="1" kern="100">
                <a:solidFill>
                  <a:schemeClr val="accent1">
                    <a:lumMod val="75000"/>
                  </a:schemeClr>
                </a:solidFill>
                <a:latin typeface="黑体" pitchFamily="49" charset="-122"/>
                <a:ea typeface="黑体" pitchFamily="49" charset="-122"/>
                <a:cs typeface="Times New Roman"/>
              </a:rPr>
              <a:t>6</a:t>
            </a:r>
            <a:r>
              <a:rPr lang="zh-CN" altLang="zh-CN" sz="2800" b="1" kern="100">
                <a:solidFill>
                  <a:schemeClr val="accent1">
                    <a:lumMod val="75000"/>
                  </a:schemeClr>
                </a:solidFill>
                <a:latin typeface="黑体" pitchFamily="49" charset="-122"/>
                <a:ea typeface="黑体" pitchFamily="49" charset="-122"/>
                <a:cs typeface="Times New Roman"/>
              </a:rPr>
              <a:t>分）</a:t>
            </a:r>
            <a:endParaRPr lang="zh-CN" altLang="zh-CN" sz="2000" kern="100">
              <a:solidFill>
                <a:schemeClr val="accent1">
                  <a:lumMod val="75000"/>
                </a:schemeClr>
              </a:solidFill>
              <a:effectLst/>
              <a:latin typeface="黑体" pitchFamily="49" charset="-122"/>
              <a:ea typeface="黑体" pitchFamily="49" charset="-122"/>
              <a:cs typeface="Times New Roman"/>
            </a:endParaRPr>
          </a:p>
        </p:txBody>
      </p:sp>
      <p:sp>
        <p:nvSpPr>
          <p:cNvPr id="6" name="矩形 5"/>
          <p:cNvSpPr/>
          <p:nvPr>
            <p:custDataLst>
              <p:tags r:id="rId6"/>
            </p:custDataLst>
          </p:nvPr>
        </p:nvSpPr>
        <p:spPr>
          <a:xfrm>
            <a:off x="363295" y="1889939"/>
            <a:ext cx="11465410" cy="388824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algn="ctr">
              <a:lnSpc>
                <a:spcPts val="3400"/>
              </a:lnSpc>
              <a:spcAft>
                <a:spcPts val="1200"/>
              </a:spcAft>
            </a:pPr>
            <a:r>
              <a:rPr lang="zh-CN" altLang="zh-CN" sz="3600" kern="1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Times New Roman"/>
              </a:rPr>
              <a:t>地</a:t>
            </a:r>
            <a:r>
              <a:rPr lang="en-US" altLang="zh-CN" sz="3600" kern="1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Times New Roman"/>
              </a:rPr>
              <a:t> </a:t>
            </a:r>
            <a:r>
              <a:rPr lang="zh-CN" altLang="zh-CN" sz="3600" kern="100" smtClean="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Times New Roman"/>
              </a:rPr>
              <a:t>锦</a:t>
            </a:r>
            <a:endParaRPr lang="zh-CN" altLang="zh-CN" sz="3600" kern="100">
              <a:gradFill>
                <a:gsLst>
                  <a:gs pos="0">
                    <a:srgbClr val="000082"/>
                  </a:gs>
                  <a:gs pos="30000">
                    <a:srgbClr val="66008F"/>
                  </a:gs>
                  <a:gs pos="64999">
                    <a:srgbClr val="BA0066"/>
                  </a:gs>
                  <a:gs pos="89999">
                    <a:srgbClr val="FF0000"/>
                  </a:gs>
                  <a:gs pos="100000">
                    <a:srgbClr val="FF8200"/>
                  </a:gs>
                </a:gsLst>
                <a:lin ang="5400000" scaled="0"/>
              </a:gradFill>
              <a:latin typeface="汉仪尚巍手书W" pitchFamily="18" charset="-122"/>
              <a:ea typeface="汉仪尚巍手书W" pitchFamily="18" charset="-122"/>
              <a:cs typeface="Times New Roman"/>
            </a:endParaRPr>
          </a:p>
          <a:p>
            <a:pPr lvl="0" algn="ctr">
              <a:lnSpc>
                <a:spcPts val="3400"/>
              </a:lnSpc>
              <a:spcAft>
                <a:spcPts val="1200"/>
              </a:spcAft>
            </a:pPr>
            <a:r>
              <a:rPr lang="zh-CN" altLang="zh-CN" sz="2400" b="1" kern="100" smtClean="0">
                <a:solidFill>
                  <a:srgbClr val="000000"/>
                </a:solidFill>
                <a:latin typeface="楷体" pitchFamily="49" charset="-122"/>
                <a:ea typeface="楷体" pitchFamily="49" charset="-122"/>
                <a:cs typeface="Times New Roman"/>
              </a:rPr>
              <a:t>聂鑫森</a:t>
            </a:r>
            <a:endParaRPr lang="zh-CN" altLang="zh-CN" sz="2400" b="1" kern="100">
              <a:solidFill>
                <a:prstClr val="black"/>
              </a:solidFill>
              <a:latin typeface="楷体" pitchFamily="49" charset="-122"/>
              <a:ea typeface="楷体" pitchFamily="49" charset="-122"/>
              <a:cs typeface="Times New Roman"/>
            </a:endParaRPr>
          </a:p>
          <a:p>
            <a:pPr lvl="0" indent="720000">
              <a:lnSpc>
                <a:spcPts val="3400"/>
              </a:lnSpc>
              <a:spcAft>
                <a:spcPts val="1200"/>
              </a:spcAft>
            </a:pPr>
            <a:r>
              <a:rPr lang="zh-CN" altLang="zh-CN" sz="2600" b="1" kern="100">
                <a:solidFill>
                  <a:srgbClr val="000000"/>
                </a:solidFill>
                <a:latin typeface="楷体" pitchFamily="49" charset="-122"/>
                <a:ea typeface="楷体" pitchFamily="49" charset="-122"/>
                <a:cs typeface="Times New Roman"/>
              </a:rPr>
              <a:t>①景影夫妇之所以买这套二手房，是因为儿子要结婚，再买一套新房吧，钱还不够。于是将早几年买的一套大房子让出来，重新装修，做了年轻人的洞房。然后，他们寻寻觅觅，相中了这套房子安身立命。这一切都是静悄悄地进行，没有惊动单位的任何人。景影平日上班、下班，从不要单位司机接送，所以他搬家、安家没人知道。儿子结婚，景影也没给本单位的人发请柬。这叫自己的日子自己过，图的是一个清静。</a:t>
            </a:r>
            <a:endParaRPr lang="zh-CN" altLang="zh-CN" sz="2600" b="1" kern="100">
              <a:solidFill>
                <a:prstClr val="black"/>
              </a:solidFill>
              <a:latin typeface="楷体" pitchFamily="49" charset="-122"/>
              <a:ea typeface="楷体" pitchFamily="49" charset="-122"/>
              <a:cs typeface="Times New Roman"/>
            </a:endParaRPr>
          </a:p>
        </p:txBody>
      </p:sp>
      <p:pic>
        <p:nvPicPr>
          <p:cNvPr id="8" name="Picture 3"/>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9511171" y="0"/>
            <a:ext cx="2739719" cy="303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40412"/>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57176" y="1074510"/>
            <a:ext cx="11677649" cy="470898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nSpc>
                <a:spcPts val="3600"/>
              </a:lnSpc>
              <a:spcAft>
                <a:spcPts val="1800"/>
              </a:spcAft>
            </a:pPr>
            <a:r>
              <a:rPr lang="zh-CN" altLang="zh-CN" sz="2800" b="1" kern="100">
                <a:solidFill>
                  <a:srgbClr val="000000"/>
                </a:solidFill>
                <a:latin typeface="楷体" pitchFamily="49" charset="-122"/>
                <a:ea typeface="楷体" pitchFamily="49" charset="-122"/>
                <a:cs typeface="Times New Roman"/>
              </a:rPr>
              <a:t>②景影夫妇太喜欢这套新买的房子了，虽说是二手房，虽说只有</a:t>
            </a:r>
            <a:r>
              <a:rPr lang="en-US" altLang="zh-CN" sz="2800" b="1" kern="100">
                <a:solidFill>
                  <a:srgbClr val="000000"/>
                </a:solidFill>
                <a:latin typeface="楷体" pitchFamily="49" charset="-122"/>
                <a:ea typeface="楷体" pitchFamily="49" charset="-122"/>
                <a:cs typeface="Times New Roman"/>
              </a:rPr>
              <a:t>100</a:t>
            </a:r>
            <a:r>
              <a:rPr lang="zh-CN" altLang="zh-CN" sz="2800" b="1" kern="100">
                <a:solidFill>
                  <a:srgbClr val="000000"/>
                </a:solidFill>
                <a:latin typeface="楷体" pitchFamily="49" charset="-122"/>
                <a:ea typeface="楷体" pitchFamily="49" charset="-122"/>
                <a:cs typeface="Times New Roman"/>
              </a:rPr>
              <a:t>平米，虽说与彼此上班的单位有着不短的距离。但是这栋楼的外墙爬满了地锦，让呆板的水泥钢筋结构墙散发出无限生机。景影五十有五了，是林业大学园林系毕业的，之后又在园林管理局当技术员、工程师，再提拔到领导岗位上，如今是副局长了。景影一辈子与花花草草相厮守，心情好极了。妻子刘欣在中学教语文，生得小巧玲珑，特别喜欢古人写花写草的诗词和散文，年纪大了却常常萌发少女的情怀，这很难得。刘欣常和丈夫开玩笑：“景影，你这辈子是改不了拈花惹草的毛病了。”景影点头称“是”，然后说：“你常自比弱草娇花，我能不小心侍奉？这地锦的名字就很有诗意，它还有俗名叫爬山虎、爬壁虎，最有韧劲，值得世人效仿。</a:t>
            </a:r>
            <a:r>
              <a:rPr lang="zh-CN" altLang="zh-CN" sz="2800" b="1" kern="100" smtClean="0">
                <a:solidFill>
                  <a:srgbClr val="000000"/>
                </a:solidFill>
                <a:latin typeface="楷体" pitchFamily="49" charset="-122"/>
                <a:ea typeface="楷体" pitchFamily="49" charset="-122"/>
                <a:cs typeface="Times New Roman"/>
              </a:rPr>
              <a:t>”</a:t>
            </a:r>
            <a:endParaRPr lang="zh-CN" altLang="zh-CN" sz="2800" b="1" kern="100">
              <a:solidFill>
                <a:prstClr val="black"/>
              </a:solidFill>
              <a:latin typeface="楷体" pitchFamily="49" charset="-122"/>
              <a:ea typeface="楷体" pitchFamily="49" charset="-122"/>
              <a:cs typeface="Times New Roman"/>
            </a:endParaRPr>
          </a:p>
        </p:txBody>
      </p:sp>
      <p:pic>
        <p:nvPicPr>
          <p:cNvPr id="5"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0135618"/>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31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33551" y="420484"/>
            <a:ext cx="11724899" cy="601703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nSpc>
                <a:spcPts val="3000"/>
              </a:lnSpc>
              <a:spcAft>
                <a:spcPts val="1200"/>
              </a:spcAft>
            </a:pPr>
            <a:r>
              <a:rPr lang="zh-CN" altLang="zh-CN" sz="2500" b="1" kern="100">
                <a:solidFill>
                  <a:srgbClr val="000000"/>
                </a:solidFill>
                <a:latin typeface="楷体" pitchFamily="49" charset="-122"/>
                <a:ea typeface="楷体" pitchFamily="49" charset="-122"/>
                <a:cs typeface="Times New Roman"/>
              </a:rPr>
              <a:t>③这栋楼只有</a:t>
            </a:r>
            <a:r>
              <a:rPr lang="en-US" altLang="zh-CN" sz="2500" b="1" kern="100">
                <a:solidFill>
                  <a:srgbClr val="000000"/>
                </a:solidFill>
                <a:latin typeface="楷体" pitchFamily="49" charset="-122"/>
                <a:ea typeface="楷体" pitchFamily="49" charset="-122"/>
                <a:cs typeface="Times New Roman"/>
              </a:rPr>
              <a:t>6</a:t>
            </a:r>
            <a:r>
              <a:rPr lang="zh-CN" altLang="zh-CN" sz="2500" b="1" kern="100">
                <a:solidFill>
                  <a:srgbClr val="000000"/>
                </a:solidFill>
                <a:latin typeface="楷体" pitchFamily="49" charset="-122"/>
                <a:ea typeface="楷体" pitchFamily="49" charset="-122"/>
                <a:cs typeface="Times New Roman"/>
              </a:rPr>
              <a:t>层，所以没有电梯，年岁在</a:t>
            </a:r>
            <a:r>
              <a:rPr lang="en-US" altLang="zh-CN" sz="2500" b="1" kern="100">
                <a:solidFill>
                  <a:srgbClr val="000000"/>
                </a:solidFill>
                <a:latin typeface="楷体" pitchFamily="49" charset="-122"/>
                <a:ea typeface="楷体" pitchFamily="49" charset="-122"/>
                <a:cs typeface="Times New Roman"/>
              </a:rPr>
              <a:t>20</a:t>
            </a:r>
            <a:r>
              <a:rPr lang="zh-CN" altLang="zh-CN" sz="2500" b="1" kern="100">
                <a:solidFill>
                  <a:srgbClr val="000000"/>
                </a:solidFill>
                <a:latin typeface="楷体" pitchFamily="49" charset="-122"/>
                <a:ea typeface="楷体" pitchFamily="49" charset="-122"/>
                <a:cs typeface="Times New Roman"/>
              </a:rPr>
              <a:t>年以上。地锦把外墙涂得很绿，根扎在墙根，藤则攀墙乱爬，卵状的叶子重重叠叠，像厚厚的毯子。景家住在</a:t>
            </a:r>
            <a:r>
              <a:rPr lang="en-US" altLang="zh-CN" sz="2500" b="1" kern="100">
                <a:solidFill>
                  <a:srgbClr val="000000"/>
                </a:solidFill>
                <a:latin typeface="楷体" pitchFamily="49" charset="-122"/>
                <a:ea typeface="楷体" pitchFamily="49" charset="-122"/>
                <a:cs typeface="Times New Roman"/>
              </a:rPr>
              <a:t>5</a:t>
            </a:r>
            <a:r>
              <a:rPr lang="zh-CN" altLang="zh-CN" sz="2500" b="1" kern="100">
                <a:solidFill>
                  <a:srgbClr val="000000"/>
                </a:solidFill>
                <a:latin typeface="楷体" pitchFamily="49" charset="-122"/>
                <a:ea typeface="楷体" pitchFamily="49" charset="-122"/>
                <a:cs typeface="Times New Roman"/>
              </a:rPr>
              <a:t>楼，客厅、书房、卧室、卫生间、厨房的窗口周围，都密集着藤和叶，有的还向窗口探进头来，充满着好奇心。到了六七月间，藤叶间还会冒出淡黄带点浅绿的小花，娇滴滴的。落雨的时候，雨声沙沙啦啦，好听。而下雪后，绿意上覆一层莹白，好看。盛夏骄阳如火，地锦却浓荫送凉；深秋下霜，叶子绿中透红，如无数跳跃的火苗</a:t>
            </a:r>
            <a:r>
              <a:rPr lang="zh-CN" altLang="zh-CN" sz="2500" b="1" kern="100" smtClean="0">
                <a:solidFill>
                  <a:srgbClr val="000000"/>
                </a:solidFill>
                <a:latin typeface="楷体" pitchFamily="49" charset="-122"/>
                <a:ea typeface="楷体" pitchFamily="49" charset="-122"/>
                <a:cs typeface="Times New Roman"/>
              </a:rPr>
              <a:t>。</a:t>
            </a:r>
            <a:endParaRPr lang="en-US" altLang="zh-CN" sz="2500" b="1" kern="100" smtClean="0">
              <a:solidFill>
                <a:srgbClr val="000000"/>
              </a:solidFill>
              <a:latin typeface="楷体" pitchFamily="49" charset="-122"/>
              <a:ea typeface="楷体" pitchFamily="49" charset="-122"/>
              <a:cs typeface="Times New Roman"/>
            </a:endParaRPr>
          </a:p>
          <a:p>
            <a:pPr indent="720000">
              <a:lnSpc>
                <a:spcPts val="3000"/>
              </a:lnSpc>
              <a:spcAft>
                <a:spcPts val="1200"/>
              </a:spcAft>
            </a:pPr>
            <a:r>
              <a:rPr lang="zh-CN" altLang="zh-CN" sz="2500" b="1" kern="100">
                <a:solidFill>
                  <a:srgbClr val="000000"/>
                </a:solidFill>
                <a:latin typeface="楷体" pitchFamily="49" charset="-122"/>
                <a:ea typeface="楷体" pitchFamily="49" charset="-122"/>
                <a:cs typeface="Times New Roman"/>
              </a:rPr>
              <a:t>④这地锦使景影浮想联翩，假如每个社区的每栋楼，都细心培养这种“垂直绿化植物”，那么，对于城市的空气净化和低碳化生活，功莫大焉。他起草了一个报告《关于倡导城市住宅楼培植地锦的几点建议》，局办公会议自然是全票通过，然后形成正式文件，上报市政府有关部门。景影完成这个报告的初稿，是在地锦送绿的书房里。第一个读者当然是老伴刘欣。刘欣边看边念，每到妙处必大声叫“好”，然后说：“景影，我要为地锦写一首诗。可惜，它不能录入你的大文，遗憾。题目是《咏护墙植物地锦》：地锦铺荫绿满墙，万家安乐笑炎凉。最珍春雨潇潇夜，叶叶歌吟湿舞裳。”这回轮到景影喝彩了：“好，言近而旨远。可叹我无诗才，不能唱和。但愿这个报告能得到领导的认可，并大力推广，则为大幸。</a:t>
            </a:r>
            <a:r>
              <a:rPr lang="zh-CN" altLang="zh-CN" sz="2500" b="1" kern="100" smtClean="0">
                <a:solidFill>
                  <a:srgbClr val="000000"/>
                </a:solidFill>
                <a:latin typeface="楷体" pitchFamily="49" charset="-122"/>
                <a:ea typeface="楷体" pitchFamily="49" charset="-122"/>
                <a:cs typeface="Times New Roman"/>
              </a:rPr>
              <a:t>”</a:t>
            </a:r>
            <a:endParaRPr lang="zh-CN" altLang="zh-CN" sz="2500" b="1" kern="100">
              <a:latin typeface="楷体" pitchFamily="49" charset="-122"/>
              <a:ea typeface="楷体" pitchFamily="49" charset="-122"/>
              <a:cs typeface="Times New Roman"/>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5066712"/>
      </p:ext>
    </p:extLst>
  </p:cSld>
  <p:clrMapOvr>
    <a:masterClrMapping/>
  </p:clrMapOvr>
  <mc:AlternateContent>
    <mc:Choice xmlns:p14="http://schemas.microsoft.com/office/powerpoint/2010/main" Requires="p14">
      <p:transition p14:dur="10"/>
    </mc:Choice>
    <mc:Fallback>
      <p:transition/>
    </mc:Fallback>
  </mc:AlternateContent>
  <p:timing/>
</p:sld>
</file>

<file path=ppt/tags/tag1.xml><?xml version="1.0" encoding="utf-8"?>
<p:tagLst xmlns:p="http://schemas.openxmlformats.org/presentationml/2006/main">
  <p:tag name="AS_UNIQUEID" val="203"/>
</p:tagLst>
</file>

<file path=ppt/tags/tag10.xml><?xml version="1.0" encoding="utf-8"?>
<p:tagLst xmlns:p="http://schemas.openxmlformats.org/presentationml/2006/main">
  <p:tag name="AS_UNIQUEID" val="212"/>
</p:tagLst>
</file>

<file path=ppt/tags/tag100.xml><?xml version="1.0" encoding="utf-8"?>
<p:tagLst xmlns:p="http://schemas.openxmlformats.org/presentationml/2006/main">
  <p:tag name="AS_UNIQUEID" val="30"/>
</p:tagLst>
</file>

<file path=ppt/tags/tag101.xml><?xml version="1.0" encoding="utf-8"?>
<p:tagLst xmlns:p="http://schemas.openxmlformats.org/presentationml/2006/main">
  <p:tag name="AS_UNIQUEID" val="31"/>
</p:tagLst>
</file>

<file path=ppt/tags/tag102.xml><?xml version="1.0" encoding="utf-8"?>
<p:tagLst xmlns:p="http://schemas.openxmlformats.org/presentationml/2006/main">
  <p:tag name="AS_UNIQUEID" val="32"/>
</p:tagLst>
</file>

<file path=ppt/tags/tag103.xml><?xml version="1.0" encoding="utf-8"?>
<p:tagLst xmlns:p="http://schemas.openxmlformats.org/presentationml/2006/main">
  <p:tag name="AS_UNIQUEID" val="33"/>
</p:tagLst>
</file>

<file path=ppt/tags/tag104.xml><?xml version="1.0" encoding="utf-8"?>
<p:tagLst xmlns:p="http://schemas.openxmlformats.org/presentationml/2006/main">
  <p:tag name="AS_UNIQUEID" val="34"/>
</p:tagLst>
</file>

<file path=ppt/tags/tag105.xml><?xml version="1.0" encoding="utf-8"?>
<p:tagLst xmlns:p="http://schemas.openxmlformats.org/presentationml/2006/main">
  <p:tag name="AS_UNIQUEID" val="35"/>
</p:tagLst>
</file>

<file path=ppt/tags/tag106.xml><?xml version="1.0" encoding="utf-8"?>
<p:tagLst xmlns:p="http://schemas.openxmlformats.org/presentationml/2006/main">
  <p:tag name="AS_UNIQUEID" val="36"/>
</p:tagLst>
</file>

<file path=ppt/tags/tag107.xml><?xml version="1.0" encoding="utf-8"?>
<p:tagLst xmlns:p="http://schemas.openxmlformats.org/presentationml/2006/main">
  <p:tag name="AS_UNIQUEID" val="37"/>
</p:tagLst>
</file>

<file path=ppt/tags/tag108.xml><?xml version="1.0" encoding="utf-8"?>
<p:tagLst xmlns:p="http://schemas.openxmlformats.org/presentationml/2006/main">
  <p:tag name="AS_UNIQUEID" val="38"/>
</p:tagLst>
</file>

<file path=ppt/tags/tag109.xml><?xml version="1.0" encoding="utf-8"?>
<p:tagLst xmlns:p="http://schemas.openxmlformats.org/presentationml/2006/main">
  <p:tag name="AS_UNIQUEID" val="39"/>
</p:tagLst>
</file>

<file path=ppt/tags/tag11.xml><?xml version="1.0" encoding="utf-8"?>
<p:tagLst xmlns:p="http://schemas.openxmlformats.org/presentationml/2006/main">
  <p:tag name="AS_UNIQUEID" val="213"/>
</p:tagLst>
</file>

<file path=ppt/tags/tag110.xml><?xml version="1.0" encoding="utf-8"?>
<p:tagLst xmlns:p="http://schemas.openxmlformats.org/presentationml/2006/main">
  <p:tag name="AS_UNIQUEID" val="40"/>
</p:tagLst>
</file>

<file path=ppt/tags/tag111.xml><?xml version="1.0" encoding="utf-8"?>
<p:tagLst xmlns:p="http://schemas.openxmlformats.org/presentationml/2006/main">
  <p:tag name="AS_UNIQUEID" val="41"/>
</p:tagLst>
</file>

<file path=ppt/tags/tag112.xml><?xml version="1.0" encoding="utf-8"?>
<p:tagLst xmlns:p="http://schemas.openxmlformats.org/presentationml/2006/main">
  <p:tag name="AS_UNIQUEID" val="42"/>
</p:tagLst>
</file>

<file path=ppt/tags/tag113.xml><?xml version="1.0" encoding="utf-8"?>
<p:tagLst xmlns:p="http://schemas.openxmlformats.org/presentationml/2006/main">
  <p:tag name="AS_UNIQUEID" val="43"/>
</p:tagLst>
</file>

<file path=ppt/tags/tag114.xml><?xml version="1.0" encoding="utf-8"?>
<p:tagLst xmlns:p="http://schemas.openxmlformats.org/presentationml/2006/main">
  <p:tag name="AS_UNIQUEID" val="44"/>
</p:tagLst>
</file>

<file path=ppt/tags/tag115.xml><?xml version="1.0" encoding="utf-8"?>
<p:tagLst xmlns:p="http://schemas.openxmlformats.org/presentationml/2006/main">
  <p:tag name="AS_UNIQUEID" val="45"/>
</p:tagLst>
</file>

<file path=ppt/tags/tag116.xml><?xml version="1.0" encoding="utf-8"?>
<p:tagLst xmlns:p="http://schemas.openxmlformats.org/presentationml/2006/main">
  <p:tag name="AS_UNIQUEID" val="46"/>
</p:tagLst>
</file>

<file path=ppt/tags/tag117.xml><?xml version="1.0" encoding="utf-8"?>
<p:tagLst xmlns:p="http://schemas.openxmlformats.org/presentationml/2006/main">
  <p:tag name="AS_UNIQUEID" val="47"/>
</p:tagLst>
</file>

<file path=ppt/tags/tag118.xml><?xml version="1.0" encoding="utf-8"?>
<p:tagLst xmlns:p="http://schemas.openxmlformats.org/presentationml/2006/main">
  <p:tag name="AS_UNIQUEID" val="48"/>
</p:tagLst>
</file>

<file path=ppt/tags/tag119.xml><?xml version="1.0" encoding="utf-8"?>
<p:tagLst xmlns:p="http://schemas.openxmlformats.org/presentationml/2006/main">
  <p:tag name="AS_UNIQUEID" val="49"/>
</p:tagLst>
</file>

<file path=ppt/tags/tag12.xml><?xml version="1.0" encoding="utf-8"?>
<p:tagLst xmlns:p="http://schemas.openxmlformats.org/presentationml/2006/main">
  <p:tag name="AS_UNIQUEID" val="214"/>
</p:tagLst>
</file>

<file path=ppt/tags/tag120.xml><?xml version="1.0" encoding="utf-8"?>
<p:tagLst xmlns:p="http://schemas.openxmlformats.org/presentationml/2006/main">
  <p:tag name="AS_UNIQUEID" val="50"/>
</p:tagLst>
</file>

<file path=ppt/tags/tag121.xml><?xml version="1.0" encoding="utf-8"?>
<p:tagLst xmlns:p="http://schemas.openxmlformats.org/presentationml/2006/main">
  <p:tag name="AS_UNIQUEID" val="51"/>
</p:tagLst>
</file>

<file path=ppt/tags/tag122.xml><?xml version="1.0" encoding="utf-8"?>
<p:tagLst xmlns:p="http://schemas.openxmlformats.org/presentationml/2006/main">
  <p:tag name="AS_UNIQUEID" val="52"/>
</p:tagLst>
</file>

<file path=ppt/tags/tag123.xml><?xml version="1.0" encoding="utf-8"?>
<p:tagLst xmlns:p="http://schemas.openxmlformats.org/presentationml/2006/main">
  <p:tag name="AS_UNIQUEID" val="53"/>
</p:tagLst>
</file>

<file path=ppt/tags/tag124.xml><?xml version="1.0" encoding="utf-8"?>
<p:tagLst xmlns:p="http://schemas.openxmlformats.org/presentationml/2006/main">
  <p:tag name="AS_UNIQUEID" val="54"/>
</p:tagLst>
</file>

<file path=ppt/tags/tag125.xml><?xml version="1.0" encoding="utf-8"?>
<p:tagLst xmlns:p="http://schemas.openxmlformats.org/presentationml/2006/main">
  <p:tag name="AS_UNIQUEID" val="55"/>
</p:tagLst>
</file>

<file path=ppt/tags/tag126.xml><?xml version="1.0" encoding="utf-8"?>
<p:tagLst xmlns:p="http://schemas.openxmlformats.org/presentationml/2006/main">
  <p:tag name="AS_UNIQUEID" val="56"/>
</p:tagLst>
</file>

<file path=ppt/tags/tag127.xml><?xml version="1.0" encoding="utf-8"?>
<p:tagLst xmlns:p="http://schemas.openxmlformats.org/presentationml/2006/main">
  <p:tag name="AS_UNIQUEID" val="57"/>
</p:tagLst>
</file>

<file path=ppt/tags/tag128.xml><?xml version="1.0" encoding="utf-8"?>
<p:tagLst xmlns:p="http://schemas.openxmlformats.org/presentationml/2006/main">
  <p:tag name="AS_UNIQUEID" val="58"/>
</p:tagLst>
</file>

<file path=ppt/tags/tag129.xml><?xml version="1.0" encoding="utf-8"?>
<p:tagLst xmlns:p="http://schemas.openxmlformats.org/presentationml/2006/main">
  <p:tag name="AS_UNIQUEID" val="59"/>
</p:tagLst>
</file>

<file path=ppt/tags/tag13.xml><?xml version="1.0" encoding="utf-8"?>
<p:tagLst xmlns:p="http://schemas.openxmlformats.org/presentationml/2006/main">
  <p:tag name="AS_UNIQUEID" val="215"/>
</p:tagLst>
</file>

<file path=ppt/tags/tag130.xml><?xml version="1.0" encoding="utf-8"?>
<p:tagLst xmlns:p="http://schemas.openxmlformats.org/presentationml/2006/main">
  <p:tag name="AS_UNIQUEID" val="60"/>
</p:tagLst>
</file>

<file path=ppt/tags/tag131.xml><?xml version="1.0" encoding="utf-8"?>
<p:tagLst xmlns:p="http://schemas.openxmlformats.org/presentationml/2006/main">
  <p:tag name="AS_UNIQUEID" val="61"/>
</p:tagLst>
</file>

<file path=ppt/tags/tag132.xml><?xml version="1.0" encoding="utf-8"?>
<p:tagLst xmlns:p="http://schemas.openxmlformats.org/presentationml/2006/main">
  <p:tag name="AS_UNIQUEID" val="62"/>
</p:tagLst>
</file>

<file path=ppt/tags/tag133.xml><?xml version="1.0" encoding="utf-8"?>
<p:tagLst xmlns:p="http://schemas.openxmlformats.org/presentationml/2006/main">
  <p:tag name="AS_UNIQUEID" val="63"/>
</p:tagLst>
</file>

<file path=ppt/tags/tag134.xml><?xml version="1.0" encoding="utf-8"?>
<p:tagLst xmlns:p="http://schemas.openxmlformats.org/presentationml/2006/main">
  <p:tag name="AS_UNIQUEID" val="64"/>
</p:tagLst>
</file>

<file path=ppt/tags/tag135.xml><?xml version="1.0" encoding="utf-8"?>
<p:tagLst xmlns:p="http://schemas.openxmlformats.org/presentationml/2006/main">
  <p:tag name="AS_UNIQUEID" val="65"/>
</p:tagLst>
</file>

<file path=ppt/tags/tag136.xml><?xml version="1.0" encoding="utf-8"?>
<p:tagLst xmlns:p="http://schemas.openxmlformats.org/presentationml/2006/main">
  <p:tag name="AS_UNIQUEID" val="66"/>
</p:tagLst>
</file>

<file path=ppt/tags/tag137.xml><?xml version="1.0" encoding="utf-8"?>
<p:tagLst xmlns:p="http://schemas.openxmlformats.org/presentationml/2006/main">
  <p:tag name="AS_UNIQUEID" val="67"/>
</p:tagLst>
</file>

<file path=ppt/tags/tag138.xml><?xml version="1.0" encoding="utf-8"?>
<p:tagLst xmlns:p="http://schemas.openxmlformats.org/presentationml/2006/main">
  <p:tag name="AS_UNIQUEID" val="68"/>
</p:tagLst>
</file>

<file path=ppt/tags/tag139.xml><?xml version="1.0" encoding="utf-8"?>
<p:tagLst xmlns:p="http://schemas.openxmlformats.org/presentationml/2006/main">
  <p:tag name="AS_UNIQUEID" val="69"/>
</p:tagLst>
</file>

<file path=ppt/tags/tag14.xml><?xml version="1.0" encoding="utf-8"?>
<p:tagLst xmlns:p="http://schemas.openxmlformats.org/presentationml/2006/main">
  <p:tag name="AS_UNIQUEID" val="216"/>
</p:tagLst>
</file>

<file path=ppt/tags/tag140.xml><?xml version="1.0" encoding="utf-8"?>
<p:tagLst xmlns:p="http://schemas.openxmlformats.org/presentationml/2006/main">
  <p:tag name="AS_UNIQUEID" val="70"/>
</p:tagLst>
</file>

<file path=ppt/tags/tag141.xml><?xml version="1.0" encoding="utf-8"?>
<p:tagLst xmlns:p="http://schemas.openxmlformats.org/presentationml/2006/main">
  <p:tag name="AS_UNIQUEID" val="71"/>
</p:tagLst>
</file>

<file path=ppt/tags/tag142.xml><?xml version="1.0" encoding="utf-8"?>
<p:tagLst xmlns:p="http://schemas.openxmlformats.org/presentationml/2006/main">
  <p:tag name="AS_UNIQUEID" val="72"/>
</p:tagLst>
</file>

<file path=ppt/tags/tag143.xml><?xml version="1.0" encoding="utf-8"?>
<p:tagLst xmlns:p="http://schemas.openxmlformats.org/presentationml/2006/main">
  <p:tag name="AS_UNIQUEID" val="73"/>
</p:tagLst>
</file>

<file path=ppt/tags/tag144.xml><?xml version="1.0" encoding="utf-8"?>
<p:tagLst xmlns:p="http://schemas.openxmlformats.org/presentationml/2006/main">
  <p:tag name="AS_UNIQUEID" val="74"/>
</p:tagLst>
</file>

<file path=ppt/tags/tag145.xml><?xml version="1.0" encoding="utf-8"?>
<p:tagLst xmlns:p="http://schemas.openxmlformats.org/presentationml/2006/main">
  <p:tag name="AS_UNIQUEID" val="75"/>
</p:tagLst>
</file>

<file path=ppt/tags/tag146.xml><?xml version="1.0" encoding="utf-8"?>
<p:tagLst xmlns:p="http://schemas.openxmlformats.org/presentationml/2006/main">
  <p:tag name="AS_UNIQUEID" val="76"/>
</p:tagLst>
</file>

<file path=ppt/tags/tag147.xml><?xml version="1.0" encoding="utf-8"?>
<p:tagLst xmlns:p="http://schemas.openxmlformats.org/presentationml/2006/main">
  <p:tag name="AS_UNIQUEID" val="77"/>
</p:tagLst>
</file>

<file path=ppt/tags/tag148.xml><?xml version="1.0" encoding="utf-8"?>
<p:tagLst xmlns:p="http://schemas.openxmlformats.org/presentationml/2006/main">
  <p:tag name="AS_UNIQUEID" val="78"/>
</p:tagLst>
</file>

<file path=ppt/tags/tag149.xml><?xml version="1.0" encoding="utf-8"?>
<p:tagLst xmlns:p="http://schemas.openxmlformats.org/presentationml/2006/main">
  <p:tag name="AS_UNIQUEID" val="79"/>
</p:tagLst>
</file>

<file path=ppt/tags/tag15.xml><?xml version="1.0" encoding="utf-8"?>
<p:tagLst xmlns:p="http://schemas.openxmlformats.org/presentationml/2006/main">
  <p:tag name="AS_UNIQUEID" val="217"/>
</p:tagLst>
</file>

<file path=ppt/tags/tag150.xml><?xml version="1.0" encoding="utf-8"?>
<p:tagLst xmlns:p="http://schemas.openxmlformats.org/presentationml/2006/main">
  <p:tag name="AS_UNIQUEID" val="80"/>
</p:tagLst>
</file>

<file path=ppt/tags/tag151.xml><?xml version="1.0" encoding="utf-8"?>
<p:tagLst xmlns:p="http://schemas.openxmlformats.org/presentationml/2006/main">
  <p:tag name="AS_UNIQUEID" val="81"/>
</p:tagLst>
</file>

<file path=ppt/tags/tag152.xml><?xml version="1.0" encoding="utf-8"?>
<p:tagLst xmlns:p="http://schemas.openxmlformats.org/presentationml/2006/main">
  <p:tag name="AS_UNIQUEID" val="82"/>
</p:tagLst>
</file>

<file path=ppt/tags/tag153.xml><?xml version="1.0" encoding="utf-8"?>
<p:tagLst xmlns:p="http://schemas.openxmlformats.org/presentationml/2006/main">
  <p:tag name="AS_UNIQUEID" val="83"/>
</p:tagLst>
</file>

<file path=ppt/tags/tag154.xml><?xml version="1.0" encoding="utf-8"?>
<p:tagLst xmlns:p="http://schemas.openxmlformats.org/presentationml/2006/main">
  <p:tag name="AS_UNIQUEID" val="84"/>
</p:tagLst>
</file>

<file path=ppt/tags/tag155.xml><?xml version="1.0" encoding="utf-8"?>
<p:tagLst xmlns:p="http://schemas.openxmlformats.org/presentationml/2006/main">
  <p:tag name="AS_UNIQUEID" val="85"/>
</p:tagLst>
</file>

<file path=ppt/tags/tag156.xml><?xml version="1.0" encoding="utf-8"?>
<p:tagLst xmlns:p="http://schemas.openxmlformats.org/presentationml/2006/main">
  <p:tag name="AS_UNIQUEID" val="86"/>
</p:tagLst>
</file>

<file path=ppt/tags/tag157.xml><?xml version="1.0" encoding="utf-8"?>
<p:tagLst xmlns:p="http://schemas.openxmlformats.org/presentationml/2006/main">
  <p:tag name="AS_UNIQUEID" val="87"/>
</p:tagLst>
</file>

<file path=ppt/tags/tag158.xml><?xml version="1.0" encoding="utf-8"?>
<p:tagLst xmlns:p="http://schemas.openxmlformats.org/presentationml/2006/main">
  <p:tag name="AS_UNIQUEID" val="88"/>
</p:tagLst>
</file>

<file path=ppt/tags/tag159.xml><?xml version="1.0" encoding="utf-8"?>
<p:tagLst xmlns:p="http://schemas.openxmlformats.org/presentationml/2006/main">
  <p:tag name="AS_UNIQUEID" val="89"/>
</p:tagLst>
</file>

<file path=ppt/tags/tag16.xml><?xml version="1.0" encoding="utf-8"?>
<p:tagLst xmlns:p="http://schemas.openxmlformats.org/presentationml/2006/main">
  <p:tag name="AS_UNIQUEID" val="218"/>
</p:tagLst>
</file>

<file path=ppt/tags/tag160.xml><?xml version="1.0" encoding="utf-8"?>
<p:tagLst xmlns:p="http://schemas.openxmlformats.org/presentationml/2006/main">
  <p:tag name="AS_UNIQUEID" val="90"/>
</p:tagLst>
</file>

<file path=ppt/tags/tag161.xml><?xml version="1.0" encoding="utf-8"?>
<p:tagLst xmlns:p="http://schemas.openxmlformats.org/presentationml/2006/main">
  <p:tag name="AS_UNIQUEID" val="91"/>
</p:tagLst>
</file>

<file path=ppt/tags/tag162.xml><?xml version="1.0" encoding="utf-8"?>
<p:tagLst xmlns:p="http://schemas.openxmlformats.org/presentationml/2006/main">
  <p:tag name="AS_UNIQUEID" val="92"/>
</p:tagLst>
</file>

<file path=ppt/tags/tag163.xml><?xml version="1.0" encoding="utf-8"?>
<p:tagLst xmlns:p="http://schemas.openxmlformats.org/presentationml/2006/main">
  <p:tag name="AS_UNIQUEID" val="93"/>
</p:tagLst>
</file>

<file path=ppt/tags/tag164.xml><?xml version="1.0" encoding="utf-8"?>
<p:tagLst xmlns:p="http://schemas.openxmlformats.org/presentationml/2006/main">
  <p:tag name="AS_UNIQUEID" val="94"/>
</p:tagLst>
</file>

<file path=ppt/tags/tag165.xml><?xml version="1.0" encoding="utf-8"?>
<p:tagLst xmlns:p="http://schemas.openxmlformats.org/presentationml/2006/main">
  <p:tag name="AS_UNIQUEID" val="95"/>
</p:tagLst>
</file>

<file path=ppt/tags/tag166.xml><?xml version="1.0" encoding="utf-8"?>
<p:tagLst xmlns:p="http://schemas.openxmlformats.org/presentationml/2006/main">
  <p:tag name="AS_UNIQUEID" val="96"/>
</p:tagLst>
</file>

<file path=ppt/tags/tag167.xml><?xml version="1.0" encoding="utf-8"?>
<p:tagLst xmlns:p="http://schemas.openxmlformats.org/presentationml/2006/main">
  <p:tag name="AS_UNIQUEID" val="97"/>
</p:tagLst>
</file>

<file path=ppt/tags/tag168.xml><?xml version="1.0" encoding="utf-8"?>
<p:tagLst xmlns:p="http://schemas.openxmlformats.org/presentationml/2006/main">
  <p:tag name="AS_UNIQUEID" val="98"/>
</p:tagLst>
</file>

<file path=ppt/tags/tag169.xml><?xml version="1.0" encoding="utf-8"?>
<p:tagLst xmlns:p="http://schemas.openxmlformats.org/presentationml/2006/main">
  <p:tag name="AS_UNIQUEID" val="99"/>
</p:tagLst>
</file>

<file path=ppt/tags/tag17.xml><?xml version="1.0" encoding="utf-8"?>
<p:tagLst xmlns:p="http://schemas.openxmlformats.org/presentationml/2006/main">
  <p:tag name="AS_UNIQUEID" val="219"/>
</p:tagLst>
</file>

<file path=ppt/tags/tag170.xml><?xml version="1.0" encoding="utf-8"?>
<p:tagLst xmlns:p="http://schemas.openxmlformats.org/presentationml/2006/main">
  <p:tag name="AS_UNIQUEID" val="100"/>
</p:tagLst>
</file>

<file path=ppt/tags/tag171.xml><?xml version="1.0" encoding="utf-8"?>
<p:tagLst xmlns:p="http://schemas.openxmlformats.org/presentationml/2006/main">
  <p:tag name="AS_UNIQUEID" val="101"/>
</p:tagLst>
</file>

<file path=ppt/tags/tag172.xml><?xml version="1.0" encoding="utf-8"?>
<p:tagLst xmlns:p="http://schemas.openxmlformats.org/presentationml/2006/main">
  <p:tag name="AS_UNIQUEID" val="102"/>
</p:tagLst>
</file>

<file path=ppt/tags/tag173.xml><?xml version="1.0" encoding="utf-8"?>
<p:tagLst xmlns:p="http://schemas.openxmlformats.org/presentationml/2006/main">
  <p:tag name="AS_UNIQUEID" val="103"/>
</p:tagLst>
</file>

<file path=ppt/tags/tag174.xml><?xml version="1.0" encoding="utf-8"?>
<p:tagLst xmlns:p="http://schemas.openxmlformats.org/presentationml/2006/main">
  <p:tag name="AS_UNIQUEID" val="104"/>
</p:tagLst>
</file>

<file path=ppt/tags/tag175.xml><?xml version="1.0" encoding="utf-8"?>
<p:tagLst xmlns:p="http://schemas.openxmlformats.org/presentationml/2006/main">
  <p:tag name="AS_UNIQUEID" val="105"/>
</p:tagLst>
</file>

<file path=ppt/tags/tag176.xml><?xml version="1.0" encoding="utf-8"?>
<p:tagLst xmlns:p="http://schemas.openxmlformats.org/presentationml/2006/main">
  <p:tag name="AS_UNIQUEID" val="106"/>
</p:tagLst>
</file>

<file path=ppt/tags/tag177.xml><?xml version="1.0" encoding="utf-8"?>
<p:tagLst xmlns:p="http://schemas.openxmlformats.org/presentationml/2006/main">
  <p:tag name="AS_UNIQUEID" val="107"/>
</p:tagLst>
</file>

<file path=ppt/tags/tag178.xml><?xml version="1.0" encoding="utf-8"?>
<p:tagLst xmlns:p="http://schemas.openxmlformats.org/presentationml/2006/main">
  <p:tag name="AS_UNIQUEID" val="108"/>
</p:tagLst>
</file>

<file path=ppt/tags/tag179.xml><?xml version="1.0" encoding="utf-8"?>
<p:tagLst xmlns:p="http://schemas.openxmlformats.org/presentationml/2006/main">
  <p:tag name="AS_UNIQUEID" val="109"/>
</p:tagLst>
</file>

<file path=ppt/tags/tag18.xml><?xml version="1.0" encoding="utf-8"?>
<p:tagLst xmlns:p="http://schemas.openxmlformats.org/presentationml/2006/main">
  <p:tag name="AS_UNIQUEID" val="220"/>
</p:tagLst>
</file>

<file path=ppt/tags/tag180.xml><?xml version="1.0" encoding="utf-8"?>
<p:tagLst xmlns:p="http://schemas.openxmlformats.org/presentationml/2006/main">
  <p:tag name="AS_UNIQUEID" val="110"/>
</p:tagLst>
</file>

<file path=ppt/tags/tag181.xml><?xml version="1.0" encoding="utf-8"?>
<p:tagLst xmlns:p="http://schemas.openxmlformats.org/presentationml/2006/main">
  <p:tag name="AS_UNIQUEID" val="111"/>
</p:tagLst>
</file>

<file path=ppt/tags/tag182.xml><?xml version="1.0" encoding="utf-8"?>
<p:tagLst xmlns:p="http://schemas.openxmlformats.org/presentationml/2006/main">
  <p:tag name="AS_UNIQUEID" val="112"/>
</p:tagLst>
</file>

<file path=ppt/tags/tag183.xml><?xml version="1.0" encoding="utf-8"?>
<p:tagLst xmlns:p="http://schemas.openxmlformats.org/presentationml/2006/main">
  <p:tag name="AS_UNIQUEID" val="113"/>
</p:tagLst>
</file>

<file path=ppt/tags/tag184.xml><?xml version="1.0" encoding="utf-8"?>
<p:tagLst xmlns:p="http://schemas.openxmlformats.org/presentationml/2006/main">
  <p:tag name="AS_UNIQUEID" val="114"/>
</p:tagLst>
</file>

<file path=ppt/tags/tag185.xml><?xml version="1.0" encoding="utf-8"?>
<p:tagLst xmlns:p="http://schemas.openxmlformats.org/presentationml/2006/main">
  <p:tag name="AS_UNIQUEID" val="115"/>
</p:tagLst>
</file>

<file path=ppt/tags/tag186.xml><?xml version="1.0" encoding="utf-8"?>
<p:tagLst xmlns:p="http://schemas.openxmlformats.org/presentationml/2006/main">
  <p:tag name="AS_UNIQUEID" val="116"/>
</p:tagLst>
</file>

<file path=ppt/tags/tag187.xml><?xml version="1.0" encoding="utf-8"?>
<p:tagLst xmlns:p="http://schemas.openxmlformats.org/presentationml/2006/main">
  <p:tag name="AS_UNIQUEID" val="117"/>
</p:tagLst>
</file>

<file path=ppt/tags/tag188.xml><?xml version="1.0" encoding="utf-8"?>
<p:tagLst xmlns:p="http://schemas.openxmlformats.org/presentationml/2006/main">
  <p:tag name="AS_UNIQUEID" val="118"/>
</p:tagLst>
</file>

<file path=ppt/tags/tag189.xml><?xml version="1.0" encoding="utf-8"?>
<p:tagLst xmlns:p="http://schemas.openxmlformats.org/presentationml/2006/main">
  <p:tag name="AS_UNIQUEID" val="119"/>
</p:tagLst>
</file>

<file path=ppt/tags/tag19.xml><?xml version="1.0" encoding="utf-8"?>
<p:tagLst xmlns:p="http://schemas.openxmlformats.org/presentationml/2006/main">
  <p:tag name="AS_UNIQUEID" val="221"/>
</p:tagLst>
</file>

<file path=ppt/tags/tag190.xml><?xml version="1.0" encoding="utf-8"?>
<p:tagLst xmlns:p="http://schemas.openxmlformats.org/presentationml/2006/main">
  <p:tag name="AS_UNIQUEID" val="120"/>
</p:tagLst>
</file>

<file path=ppt/tags/tag191.xml><?xml version="1.0" encoding="utf-8"?>
<p:tagLst xmlns:p="http://schemas.openxmlformats.org/presentationml/2006/main">
  <p:tag name="AS_UNIQUEID" val="121"/>
</p:tagLst>
</file>

<file path=ppt/tags/tag192.xml><?xml version="1.0" encoding="utf-8"?>
<p:tagLst xmlns:p="http://schemas.openxmlformats.org/presentationml/2006/main">
  <p:tag name="AS_UNIQUEID" val="122"/>
</p:tagLst>
</file>

<file path=ppt/tags/tag193.xml><?xml version="1.0" encoding="utf-8"?>
<p:tagLst xmlns:p="http://schemas.openxmlformats.org/presentationml/2006/main">
  <p:tag name="AS_UNIQUEID" val="123"/>
</p:tagLst>
</file>

<file path=ppt/tags/tag194.xml><?xml version="1.0" encoding="utf-8"?>
<p:tagLst xmlns:p="http://schemas.openxmlformats.org/presentationml/2006/main">
  <p:tag name="AS_UNIQUEID" val="124"/>
</p:tagLst>
</file>

<file path=ppt/tags/tag195.xml><?xml version="1.0" encoding="utf-8"?>
<p:tagLst xmlns:p="http://schemas.openxmlformats.org/presentationml/2006/main">
  <p:tag name="AS_UNIQUEID" val="125"/>
</p:tagLst>
</file>

<file path=ppt/tags/tag196.xml><?xml version="1.0" encoding="utf-8"?>
<p:tagLst xmlns:p="http://schemas.openxmlformats.org/presentationml/2006/main">
  <p:tag name="AS_UNIQUEID" val="126"/>
</p:tagLst>
</file>

<file path=ppt/tags/tag197.xml><?xml version="1.0" encoding="utf-8"?>
<p:tagLst xmlns:p="http://schemas.openxmlformats.org/presentationml/2006/main">
  <p:tag name="AS_UNIQUEID" val="127"/>
</p:tagLst>
</file>

<file path=ppt/tags/tag198.xml><?xml version="1.0" encoding="utf-8"?>
<p:tagLst xmlns:p="http://schemas.openxmlformats.org/presentationml/2006/main">
  <p:tag name="AS_UNIQUEID" val="128"/>
</p:tagLst>
</file>

<file path=ppt/tags/tag199.xml><?xml version="1.0" encoding="utf-8"?>
<p:tagLst xmlns:p="http://schemas.openxmlformats.org/presentationml/2006/main">
  <p:tag name="AS_UNIQUEID" val="129"/>
</p:tagLst>
</file>

<file path=ppt/tags/tag2.xml><?xml version="1.0" encoding="utf-8"?>
<p:tagLst xmlns:p="http://schemas.openxmlformats.org/presentationml/2006/main">
  <p:tag name="AS_UNIQUEID" val="204"/>
</p:tagLst>
</file>

<file path=ppt/tags/tag20.xml><?xml version="1.0" encoding="utf-8"?>
<p:tagLst xmlns:p="http://schemas.openxmlformats.org/presentationml/2006/main">
  <p:tag name="AS_UNIQUEID" val="222"/>
</p:tagLst>
</file>

<file path=ppt/tags/tag200.xml><?xml version="1.0" encoding="utf-8"?>
<p:tagLst xmlns:p="http://schemas.openxmlformats.org/presentationml/2006/main">
  <p:tag name="AS_UNIQUEID" val="130"/>
</p:tagLst>
</file>

<file path=ppt/tags/tag201.xml><?xml version="1.0" encoding="utf-8"?>
<p:tagLst xmlns:p="http://schemas.openxmlformats.org/presentationml/2006/main">
  <p:tag name="AS_UNIQUEID" val="131"/>
</p:tagLst>
</file>

<file path=ppt/tags/tag202.xml><?xml version="1.0" encoding="utf-8"?>
<p:tagLst xmlns:p="http://schemas.openxmlformats.org/presentationml/2006/main">
  <p:tag name="AS_UNIQUEID" val="132"/>
</p:tagLst>
</file>

<file path=ppt/tags/tag203.xml><?xml version="1.0" encoding="utf-8"?>
<p:tagLst xmlns:p="http://schemas.openxmlformats.org/presentationml/2006/main">
  <p:tag name="AS_UNIQUEID" val="133"/>
</p:tagLst>
</file>

<file path=ppt/tags/tag204.xml><?xml version="1.0" encoding="utf-8"?>
<p:tagLst xmlns:p="http://schemas.openxmlformats.org/presentationml/2006/main">
  <p:tag name="AS_UNIQUEID" val="134"/>
</p:tagLst>
</file>

<file path=ppt/tags/tag205.xml><?xml version="1.0" encoding="utf-8"?>
<p:tagLst xmlns:p="http://schemas.openxmlformats.org/presentationml/2006/main">
  <p:tag name="AS_UNIQUEID" val="135"/>
</p:tagLst>
</file>

<file path=ppt/tags/tag206.xml><?xml version="1.0" encoding="utf-8"?>
<p:tagLst xmlns:p="http://schemas.openxmlformats.org/presentationml/2006/main">
  <p:tag name="AS_UNIQUEID" val="136"/>
</p:tagLst>
</file>

<file path=ppt/tags/tag207.xml><?xml version="1.0" encoding="utf-8"?>
<p:tagLst xmlns:p="http://schemas.openxmlformats.org/presentationml/2006/main">
  <p:tag name="AS_UNIQUEID" val="137"/>
</p:tagLst>
</file>

<file path=ppt/tags/tag208.xml><?xml version="1.0" encoding="utf-8"?>
<p:tagLst xmlns:p="http://schemas.openxmlformats.org/presentationml/2006/main">
  <p:tag name="AS_UNIQUEID" val="138"/>
</p:tagLst>
</file>

<file path=ppt/tags/tag209.xml><?xml version="1.0" encoding="utf-8"?>
<p:tagLst xmlns:p="http://schemas.openxmlformats.org/presentationml/2006/main">
  <p:tag name="AS_UNIQUEID" val="139"/>
</p:tagLst>
</file>

<file path=ppt/tags/tag21.xml><?xml version="1.0" encoding="utf-8"?>
<p:tagLst xmlns:p="http://schemas.openxmlformats.org/presentationml/2006/main">
  <p:tag name="AS_UNIQUEID" val="223"/>
</p:tagLst>
</file>

<file path=ppt/tags/tag210.xml><?xml version="1.0" encoding="utf-8"?>
<p:tagLst xmlns:p="http://schemas.openxmlformats.org/presentationml/2006/main">
  <p:tag name="AS_UNIQUEID" val="140"/>
</p:tagLst>
</file>

<file path=ppt/tags/tag211.xml><?xml version="1.0" encoding="utf-8"?>
<p:tagLst xmlns:p="http://schemas.openxmlformats.org/presentationml/2006/main">
  <p:tag name="AS_UNIQUEID" val="141"/>
</p:tagLst>
</file>

<file path=ppt/tags/tag212.xml><?xml version="1.0" encoding="utf-8"?>
<p:tagLst xmlns:p="http://schemas.openxmlformats.org/presentationml/2006/main">
  <p:tag name="AS_UNIQUEID" val="142"/>
</p:tagLst>
</file>

<file path=ppt/tags/tag213.xml><?xml version="1.0" encoding="utf-8"?>
<p:tagLst xmlns:p="http://schemas.openxmlformats.org/presentationml/2006/main">
  <p:tag name="AS_UNIQUEID" val="143"/>
</p:tagLst>
</file>

<file path=ppt/tags/tag214.xml><?xml version="1.0" encoding="utf-8"?>
<p:tagLst xmlns:p="http://schemas.openxmlformats.org/presentationml/2006/main">
  <p:tag name="AS_UNIQUEID" val="144"/>
</p:tagLst>
</file>

<file path=ppt/tags/tag215.xml><?xml version="1.0" encoding="utf-8"?>
<p:tagLst xmlns:p="http://schemas.openxmlformats.org/presentationml/2006/main">
  <p:tag name="AS_UNIQUEID" val="145"/>
</p:tagLst>
</file>

<file path=ppt/tags/tag216.xml><?xml version="1.0" encoding="utf-8"?>
<p:tagLst xmlns:p="http://schemas.openxmlformats.org/presentationml/2006/main">
  <p:tag name="AS_UNIQUEID" val="146"/>
</p:tagLst>
</file>

<file path=ppt/tags/tag217.xml><?xml version="1.0" encoding="utf-8"?>
<p:tagLst xmlns:p="http://schemas.openxmlformats.org/presentationml/2006/main">
  <p:tag name="AS_UNIQUEID" val="147"/>
</p:tagLst>
</file>

<file path=ppt/tags/tag218.xml><?xml version="1.0" encoding="utf-8"?>
<p:tagLst xmlns:p="http://schemas.openxmlformats.org/presentationml/2006/main">
  <p:tag name="AS_UNIQUEID" val="148"/>
</p:tagLst>
</file>

<file path=ppt/tags/tag219.xml><?xml version="1.0" encoding="utf-8"?>
<p:tagLst xmlns:p="http://schemas.openxmlformats.org/presentationml/2006/main">
  <p:tag name="AS_UNIQUEID" val="149"/>
</p:tagLst>
</file>

<file path=ppt/tags/tag22.xml><?xml version="1.0" encoding="utf-8"?>
<p:tagLst xmlns:p="http://schemas.openxmlformats.org/presentationml/2006/main">
  <p:tag name="AS_UNIQUEID" val="224"/>
</p:tagLst>
</file>

<file path=ppt/tags/tag220.xml><?xml version="1.0" encoding="utf-8"?>
<p:tagLst xmlns:p="http://schemas.openxmlformats.org/presentationml/2006/main">
  <p:tag name="AS_UNIQUEID" val="150"/>
</p:tagLst>
</file>

<file path=ppt/tags/tag221.xml><?xml version="1.0" encoding="utf-8"?>
<p:tagLst xmlns:p="http://schemas.openxmlformats.org/presentationml/2006/main">
  <p:tag name="AS_UNIQUEID" val="151"/>
</p:tagLst>
</file>

<file path=ppt/tags/tag222.xml><?xml version="1.0" encoding="utf-8"?>
<p:tagLst xmlns:p="http://schemas.openxmlformats.org/presentationml/2006/main">
  <p:tag name="AS_UNIQUEID" val="152"/>
</p:tagLst>
</file>

<file path=ppt/tags/tag223.xml><?xml version="1.0" encoding="utf-8"?>
<p:tagLst xmlns:p="http://schemas.openxmlformats.org/presentationml/2006/main">
  <p:tag name="AS_UNIQUEID" val="153"/>
</p:tagLst>
</file>

<file path=ppt/tags/tag224.xml><?xml version="1.0" encoding="utf-8"?>
<p:tagLst xmlns:p="http://schemas.openxmlformats.org/presentationml/2006/main">
  <p:tag name="AS_UNIQUEID" val="154"/>
</p:tagLst>
</file>

<file path=ppt/tags/tag225.xml><?xml version="1.0" encoding="utf-8"?>
<p:tagLst xmlns:p="http://schemas.openxmlformats.org/presentationml/2006/main">
  <p:tag name="AS_UNIQUEID" val="155"/>
</p:tagLst>
</file>

<file path=ppt/tags/tag226.xml><?xml version="1.0" encoding="utf-8"?>
<p:tagLst xmlns:p="http://schemas.openxmlformats.org/presentationml/2006/main">
  <p:tag name="AS_UNIQUEID" val="156"/>
</p:tagLst>
</file>

<file path=ppt/tags/tag227.xml><?xml version="1.0" encoding="utf-8"?>
<p:tagLst xmlns:p="http://schemas.openxmlformats.org/presentationml/2006/main">
  <p:tag name="AS_UNIQUEID" val="157"/>
</p:tagLst>
</file>

<file path=ppt/tags/tag228.xml><?xml version="1.0" encoding="utf-8"?>
<p:tagLst xmlns:p="http://schemas.openxmlformats.org/presentationml/2006/main">
  <p:tag name="AS_UNIQUEID" val="158"/>
</p:tagLst>
</file>

<file path=ppt/tags/tag229.xml><?xml version="1.0" encoding="utf-8"?>
<p:tagLst xmlns:p="http://schemas.openxmlformats.org/presentationml/2006/main">
  <p:tag name="AS_UNIQUEID" val="159"/>
</p:tagLst>
</file>

<file path=ppt/tags/tag23.xml><?xml version="1.0" encoding="utf-8"?>
<p:tagLst xmlns:p="http://schemas.openxmlformats.org/presentationml/2006/main">
  <p:tag name="AS_UNIQUEID" val="225"/>
</p:tagLst>
</file>

<file path=ppt/tags/tag230.xml><?xml version="1.0" encoding="utf-8"?>
<p:tagLst xmlns:p="http://schemas.openxmlformats.org/presentationml/2006/main">
  <p:tag name="AS_UNIQUEID" val="160"/>
</p:tagLst>
</file>

<file path=ppt/tags/tag231.xml><?xml version="1.0" encoding="utf-8"?>
<p:tagLst xmlns:p="http://schemas.openxmlformats.org/presentationml/2006/main">
  <p:tag name="AS_UNIQUEID" val="161"/>
</p:tagLst>
</file>

<file path=ppt/tags/tag232.xml><?xml version="1.0" encoding="utf-8"?>
<p:tagLst xmlns:p="http://schemas.openxmlformats.org/presentationml/2006/main">
  <p:tag name="AS_UNIQUEID" val="162"/>
</p:tagLst>
</file>

<file path=ppt/tags/tag233.xml><?xml version="1.0" encoding="utf-8"?>
<p:tagLst xmlns:p="http://schemas.openxmlformats.org/presentationml/2006/main">
  <p:tag name="AS_UNIQUEID" val="163"/>
</p:tagLst>
</file>

<file path=ppt/tags/tag234.xml><?xml version="1.0" encoding="utf-8"?>
<p:tagLst xmlns:p="http://schemas.openxmlformats.org/presentationml/2006/main">
  <p:tag name="AS_UNIQUEID" val="164"/>
</p:tagLst>
</file>

<file path=ppt/tags/tag235.xml><?xml version="1.0" encoding="utf-8"?>
<p:tagLst xmlns:p="http://schemas.openxmlformats.org/presentationml/2006/main">
  <p:tag name="AS_UNIQUEID" val="165"/>
</p:tagLst>
</file>

<file path=ppt/tags/tag236.xml><?xml version="1.0" encoding="utf-8"?>
<p:tagLst xmlns:p="http://schemas.openxmlformats.org/presentationml/2006/main">
  <p:tag name="AS_UNIQUEID" val="166"/>
</p:tagLst>
</file>

<file path=ppt/tags/tag237.xml><?xml version="1.0" encoding="utf-8"?>
<p:tagLst xmlns:p="http://schemas.openxmlformats.org/presentationml/2006/main">
  <p:tag name="AS_UNIQUEID" val="167"/>
</p:tagLst>
</file>

<file path=ppt/tags/tag238.xml><?xml version="1.0" encoding="utf-8"?>
<p:tagLst xmlns:p="http://schemas.openxmlformats.org/presentationml/2006/main">
  <p:tag name="AS_UNIQUEID" val="168"/>
</p:tagLst>
</file>

<file path=ppt/tags/tag239.xml><?xml version="1.0" encoding="utf-8"?>
<p:tagLst xmlns:p="http://schemas.openxmlformats.org/presentationml/2006/main">
  <p:tag name="AS_UNIQUEID" val="169"/>
</p:tagLst>
</file>

<file path=ppt/tags/tag24.xml><?xml version="1.0" encoding="utf-8"?>
<p:tagLst xmlns:p="http://schemas.openxmlformats.org/presentationml/2006/main">
  <p:tag name="AS_UNIQUEID" val="226"/>
</p:tagLst>
</file>

<file path=ppt/tags/tag240.xml><?xml version="1.0" encoding="utf-8"?>
<p:tagLst xmlns:p="http://schemas.openxmlformats.org/presentationml/2006/main">
  <p:tag name="AS_UNIQUEID" val="170"/>
</p:tagLst>
</file>

<file path=ppt/tags/tag241.xml><?xml version="1.0" encoding="utf-8"?>
<p:tagLst xmlns:p="http://schemas.openxmlformats.org/presentationml/2006/main">
  <p:tag name="AS_UNIQUEID" val="171"/>
</p:tagLst>
</file>

<file path=ppt/tags/tag242.xml><?xml version="1.0" encoding="utf-8"?>
<p:tagLst xmlns:p="http://schemas.openxmlformats.org/presentationml/2006/main">
  <p:tag name="AS_UNIQUEID" val="172"/>
</p:tagLst>
</file>

<file path=ppt/tags/tag243.xml><?xml version="1.0" encoding="utf-8"?>
<p:tagLst xmlns:p="http://schemas.openxmlformats.org/presentationml/2006/main">
  <p:tag name="AS_UNIQUEID" val="173"/>
</p:tagLst>
</file>

<file path=ppt/tags/tag244.xml><?xml version="1.0" encoding="utf-8"?>
<p:tagLst xmlns:p="http://schemas.openxmlformats.org/presentationml/2006/main">
  <p:tag name="AS_UNIQUEID" val="174"/>
</p:tagLst>
</file>

<file path=ppt/tags/tag245.xml><?xml version="1.0" encoding="utf-8"?>
<p:tagLst xmlns:p="http://schemas.openxmlformats.org/presentationml/2006/main">
  <p:tag name="AS_UNIQUEID" val="175"/>
</p:tagLst>
</file>

<file path=ppt/tags/tag246.xml><?xml version="1.0" encoding="utf-8"?>
<p:tagLst xmlns:p="http://schemas.openxmlformats.org/presentationml/2006/main">
  <p:tag name="AS_UNIQUEID" val="176"/>
</p:tagLst>
</file>

<file path=ppt/tags/tag247.xml><?xml version="1.0" encoding="utf-8"?>
<p:tagLst xmlns:p="http://schemas.openxmlformats.org/presentationml/2006/main">
  <p:tag name="AS_UNIQUEID" val="177"/>
</p:tagLst>
</file>

<file path=ppt/tags/tag248.xml><?xml version="1.0" encoding="utf-8"?>
<p:tagLst xmlns:p="http://schemas.openxmlformats.org/presentationml/2006/main">
  <p:tag name="AS_UNIQUEID" val="178"/>
</p:tagLst>
</file>

<file path=ppt/tags/tag249.xml><?xml version="1.0" encoding="utf-8"?>
<p:tagLst xmlns:p="http://schemas.openxmlformats.org/presentationml/2006/main">
  <p:tag name="AS_UNIQUEID" val="179"/>
</p:tagLst>
</file>

<file path=ppt/tags/tag25.xml><?xml version="1.0" encoding="utf-8"?>
<p:tagLst xmlns:p="http://schemas.openxmlformats.org/presentationml/2006/main">
  <p:tag name="AS_UNIQUEID" val="227"/>
</p:tagLst>
</file>

<file path=ppt/tags/tag250.xml><?xml version="1.0" encoding="utf-8"?>
<p:tagLst xmlns:p="http://schemas.openxmlformats.org/presentationml/2006/main">
  <p:tag name="AS_UNIQUEID" val="180"/>
</p:tagLst>
</file>

<file path=ppt/tags/tag251.xml><?xml version="1.0" encoding="utf-8"?>
<p:tagLst xmlns:p="http://schemas.openxmlformats.org/presentationml/2006/main">
  <p:tag name="AS_UNIQUEID" val="181"/>
</p:tagLst>
</file>

<file path=ppt/tags/tag252.xml><?xml version="1.0" encoding="utf-8"?>
<p:tagLst xmlns:p="http://schemas.openxmlformats.org/presentationml/2006/main">
  <p:tag name="AS_UNIQUEID" val="182"/>
</p:tagLst>
</file>

<file path=ppt/tags/tag253.xml><?xml version="1.0" encoding="utf-8"?>
<p:tagLst xmlns:p="http://schemas.openxmlformats.org/presentationml/2006/main">
  <p:tag name="AS_UNIQUEID" val="183"/>
</p:tagLst>
</file>

<file path=ppt/tags/tag254.xml><?xml version="1.0" encoding="utf-8"?>
<p:tagLst xmlns:p="http://schemas.openxmlformats.org/presentationml/2006/main">
  <p:tag name="AS_UNIQUEID" val="184"/>
</p:tagLst>
</file>

<file path=ppt/tags/tag255.xml><?xml version="1.0" encoding="utf-8"?>
<p:tagLst xmlns:p="http://schemas.openxmlformats.org/presentationml/2006/main">
  <p:tag name="AS_UNIQUEID" val="185"/>
</p:tagLst>
</file>

<file path=ppt/tags/tag256.xml><?xml version="1.0" encoding="utf-8"?>
<p:tagLst xmlns:p="http://schemas.openxmlformats.org/presentationml/2006/main">
  <p:tag name="AS_UNIQUEID" val="186"/>
</p:tagLst>
</file>

<file path=ppt/tags/tag257.xml><?xml version="1.0" encoding="utf-8"?>
<p:tagLst xmlns:p="http://schemas.openxmlformats.org/presentationml/2006/main">
  <p:tag name="AS_UNIQUEID" val="187"/>
</p:tagLst>
</file>

<file path=ppt/tags/tag258.xml><?xml version="1.0" encoding="utf-8"?>
<p:tagLst xmlns:p="http://schemas.openxmlformats.org/presentationml/2006/main">
  <p:tag name="AS_UNIQUEID" val="188"/>
</p:tagLst>
</file>

<file path=ppt/tags/tag259.xml><?xml version="1.0" encoding="utf-8"?>
<p:tagLst xmlns:p="http://schemas.openxmlformats.org/presentationml/2006/main">
  <p:tag name="AS_UNIQUEID" val="189"/>
</p:tagLst>
</file>

<file path=ppt/tags/tag26.xml><?xml version="1.0" encoding="utf-8"?>
<p:tagLst xmlns:p="http://schemas.openxmlformats.org/presentationml/2006/main">
  <p:tag name="AS_UNIQUEID" val="228"/>
</p:tagLst>
</file>

<file path=ppt/tags/tag260.xml><?xml version="1.0" encoding="utf-8"?>
<p:tagLst xmlns:p="http://schemas.openxmlformats.org/presentationml/2006/main">
  <p:tag name="AS_UNIQUEID" val="190"/>
</p:tagLst>
</file>

<file path=ppt/tags/tag261.xml><?xml version="1.0" encoding="utf-8"?>
<p:tagLst xmlns:p="http://schemas.openxmlformats.org/presentationml/2006/main">
  <p:tag name="AS_UNIQUEID" val="191"/>
</p:tagLst>
</file>

<file path=ppt/tags/tag262.xml><?xml version="1.0" encoding="utf-8"?>
<p:tagLst xmlns:p="http://schemas.openxmlformats.org/presentationml/2006/main">
  <p:tag name="AS_UNIQUEID" val="192"/>
</p:tagLst>
</file>

<file path=ppt/tags/tag263.xml><?xml version="1.0" encoding="utf-8"?>
<p:tagLst xmlns:p="http://schemas.openxmlformats.org/presentationml/2006/main">
  <p:tag name="AS_UNIQUEID" val="193"/>
</p:tagLst>
</file>

<file path=ppt/tags/tag264.xml><?xml version="1.0" encoding="utf-8"?>
<p:tagLst xmlns:p="http://schemas.openxmlformats.org/presentationml/2006/main">
  <p:tag name="AS_UNIQUEID" val="194"/>
</p:tagLst>
</file>

<file path=ppt/tags/tag265.xml><?xml version="1.0" encoding="utf-8"?>
<p:tagLst xmlns:p="http://schemas.openxmlformats.org/presentationml/2006/main">
  <p:tag name="AS_UNIQUEID" val="195"/>
</p:tagLst>
</file>

<file path=ppt/tags/tag266.xml><?xml version="1.0" encoding="utf-8"?>
<p:tagLst xmlns:p="http://schemas.openxmlformats.org/presentationml/2006/main">
  <p:tag name="AS_UNIQUEID" val="196"/>
</p:tagLst>
</file>

<file path=ppt/tags/tag267.xml><?xml version="1.0" encoding="utf-8"?>
<p:tagLst xmlns:p="http://schemas.openxmlformats.org/presentationml/2006/main">
  <p:tag name="AS_UNIQUEID" val="197"/>
</p:tagLst>
</file>

<file path=ppt/tags/tag268.xml><?xml version="1.0" encoding="utf-8"?>
<p:tagLst xmlns:p="http://schemas.openxmlformats.org/presentationml/2006/main">
  <p:tag name="AS_UNIQUEID" val="198"/>
</p:tagLst>
</file>

<file path=ppt/tags/tag269.xml><?xml version="1.0" encoding="utf-8"?>
<p:tagLst xmlns:p="http://schemas.openxmlformats.org/presentationml/2006/main">
  <p:tag name="AS_UNIQUEID" val="199"/>
</p:tagLst>
</file>

<file path=ppt/tags/tag27.xml><?xml version="1.0" encoding="utf-8"?>
<p:tagLst xmlns:p="http://schemas.openxmlformats.org/presentationml/2006/main">
  <p:tag name="AS_UNIQUEID" val="229"/>
</p:tagLst>
</file>

<file path=ppt/tags/tag270.xml><?xml version="1.0" encoding="utf-8"?>
<p:tagLst xmlns:p="http://schemas.openxmlformats.org/presentationml/2006/main">
  <p:tag name="AS_UNIQUEID" val="200"/>
</p:tagLst>
</file>

<file path=ppt/tags/tag271.xml><?xml version="1.0" encoding="utf-8"?>
<p:tagLst xmlns:p="http://schemas.openxmlformats.org/presentationml/2006/main">
  <p:tag name="AS_UNIQUEID" val="201"/>
</p:tagLst>
</file>

<file path=ppt/tags/tag272.xml><?xml version="1.0" encoding="utf-8"?>
<p:tagLst xmlns:p="http://schemas.openxmlformats.org/presentationml/2006/main">
  <p:tag name="AS_UNIQUEID" val="202"/>
</p:tagLst>
</file>

<file path=ppt/tags/tag273.xml><?xml version="1.0" encoding="utf-8"?>
<p:tagLst xmlns:p="http://schemas.openxmlformats.org/presentationml/2006/main">
  <p:tag name="AS_UNIQUEID" val="272"/>
</p:tagLst>
</file>

<file path=ppt/tags/tag274.xml><?xml version="1.0" encoding="utf-8"?>
<p:tagLst xmlns:p="http://schemas.openxmlformats.org/presentationml/2006/main">
  <p:tag name="AS_OS" val="Unix 3.10 unknown"/>
  <p:tag name="AS_RELEASE_DATE" val="2020.11.30"/>
  <p:tag name="AS_TITLE" val="Aspose.Slides for Java"/>
  <p:tag name="AS_VERSION" val="20.11"/>
</p:tagLst>
</file>

<file path=ppt/tags/tag28.xml><?xml version="1.0" encoding="utf-8"?>
<p:tagLst xmlns:p="http://schemas.openxmlformats.org/presentationml/2006/main">
  <p:tag name="AS_UNIQUEID" val="230"/>
</p:tagLst>
</file>

<file path=ppt/tags/tag29.xml><?xml version="1.0" encoding="utf-8"?>
<p:tagLst xmlns:p="http://schemas.openxmlformats.org/presentationml/2006/main">
  <p:tag name="AS_UNIQUEID" val="231"/>
</p:tagLst>
</file>

<file path=ppt/tags/tag3.xml><?xml version="1.0" encoding="utf-8"?>
<p:tagLst xmlns:p="http://schemas.openxmlformats.org/presentationml/2006/main">
  <p:tag name="AS_UNIQUEID" val="205"/>
</p:tagLst>
</file>

<file path=ppt/tags/tag30.xml><?xml version="1.0" encoding="utf-8"?>
<p:tagLst xmlns:p="http://schemas.openxmlformats.org/presentationml/2006/main">
  <p:tag name="AS_UNIQUEID" val="232"/>
</p:tagLst>
</file>

<file path=ppt/tags/tag31.xml><?xml version="1.0" encoding="utf-8"?>
<p:tagLst xmlns:p="http://schemas.openxmlformats.org/presentationml/2006/main">
  <p:tag name="AS_UNIQUEID" val="233"/>
</p:tagLst>
</file>

<file path=ppt/tags/tag32.xml><?xml version="1.0" encoding="utf-8"?>
<p:tagLst xmlns:p="http://schemas.openxmlformats.org/presentationml/2006/main">
  <p:tag name="AS_UNIQUEID" val="234"/>
</p:tagLst>
</file>

<file path=ppt/tags/tag33.xml><?xml version="1.0" encoding="utf-8"?>
<p:tagLst xmlns:p="http://schemas.openxmlformats.org/presentationml/2006/main">
  <p:tag name="AS_UNIQUEID" val="235"/>
</p:tagLst>
</file>

<file path=ppt/tags/tag34.xml><?xml version="1.0" encoding="utf-8"?>
<p:tagLst xmlns:p="http://schemas.openxmlformats.org/presentationml/2006/main">
  <p:tag name="AS_UNIQUEID" val="236"/>
</p:tagLst>
</file>

<file path=ppt/tags/tag35.xml><?xml version="1.0" encoding="utf-8"?>
<p:tagLst xmlns:p="http://schemas.openxmlformats.org/presentationml/2006/main">
  <p:tag name="AS_UNIQUEID" val="237"/>
</p:tagLst>
</file>

<file path=ppt/tags/tag36.xml><?xml version="1.0" encoding="utf-8"?>
<p:tagLst xmlns:p="http://schemas.openxmlformats.org/presentationml/2006/main">
  <p:tag name="AS_UNIQUEID" val="238"/>
</p:tagLst>
</file>

<file path=ppt/tags/tag37.xml><?xml version="1.0" encoding="utf-8"?>
<p:tagLst xmlns:p="http://schemas.openxmlformats.org/presentationml/2006/main">
  <p:tag name="AS_UNIQUEID" val="239"/>
</p:tagLst>
</file>

<file path=ppt/tags/tag38.xml><?xml version="1.0" encoding="utf-8"?>
<p:tagLst xmlns:p="http://schemas.openxmlformats.org/presentationml/2006/main">
  <p:tag name="AS_UNIQUEID" val="240"/>
</p:tagLst>
</file>

<file path=ppt/tags/tag39.xml><?xml version="1.0" encoding="utf-8"?>
<p:tagLst xmlns:p="http://schemas.openxmlformats.org/presentationml/2006/main">
  <p:tag name="AS_UNIQUEID" val="241"/>
</p:tagLst>
</file>

<file path=ppt/tags/tag4.xml><?xml version="1.0" encoding="utf-8"?>
<p:tagLst xmlns:p="http://schemas.openxmlformats.org/presentationml/2006/main">
  <p:tag name="AS_UNIQUEID" val="206"/>
</p:tagLst>
</file>

<file path=ppt/tags/tag40.xml><?xml version="1.0" encoding="utf-8"?>
<p:tagLst xmlns:p="http://schemas.openxmlformats.org/presentationml/2006/main">
  <p:tag name="AS_UNIQUEID" val="242"/>
</p:tagLst>
</file>

<file path=ppt/tags/tag41.xml><?xml version="1.0" encoding="utf-8"?>
<p:tagLst xmlns:p="http://schemas.openxmlformats.org/presentationml/2006/main">
  <p:tag name="AS_UNIQUEID" val="243"/>
</p:tagLst>
</file>

<file path=ppt/tags/tag42.xml><?xml version="1.0" encoding="utf-8"?>
<p:tagLst xmlns:p="http://schemas.openxmlformats.org/presentationml/2006/main">
  <p:tag name="AS_UNIQUEID" val="244"/>
</p:tagLst>
</file>

<file path=ppt/tags/tag43.xml><?xml version="1.0" encoding="utf-8"?>
<p:tagLst xmlns:p="http://schemas.openxmlformats.org/presentationml/2006/main">
  <p:tag name="AS_UNIQUEID" val="245"/>
</p:tagLst>
</file>

<file path=ppt/tags/tag44.xml><?xml version="1.0" encoding="utf-8"?>
<p:tagLst xmlns:p="http://schemas.openxmlformats.org/presentationml/2006/main">
  <p:tag name="AS_UNIQUEID" val="246"/>
</p:tagLst>
</file>

<file path=ppt/tags/tag45.xml><?xml version="1.0" encoding="utf-8"?>
<p:tagLst xmlns:p="http://schemas.openxmlformats.org/presentationml/2006/main">
  <p:tag name="AS_UNIQUEID" val="247"/>
</p:tagLst>
</file>

<file path=ppt/tags/tag46.xml><?xml version="1.0" encoding="utf-8"?>
<p:tagLst xmlns:p="http://schemas.openxmlformats.org/presentationml/2006/main">
  <p:tag name="AS_UNIQUEID" val="248"/>
</p:tagLst>
</file>

<file path=ppt/tags/tag47.xml><?xml version="1.0" encoding="utf-8"?>
<p:tagLst xmlns:p="http://schemas.openxmlformats.org/presentationml/2006/main">
  <p:tag name="AS_UNIQUEID" val="249"/>
</p:tagLst>
</file>

<file path=ppt/tags/tag48.xml><?xml version="1.0" encoding="utf-8"?>
<p:tagLst xmlns:p="http://schemas.openxmlformats.org/presentationml/2006/main">
  <p:tag name="AS_UNIQUEID" val="250"/>
</p:tagLst>
</file>

<file path=ppt/tags/tag49.xml><?xml version="1.0" encoding="utf-8"?>
<p:tagLst xmlns:p="http://schemas.openxmlformats.org/presentationml/2006/main">
  <p:tag name="AS_UNIQUEID" val="251"/>
</p:tagLst>
</file>

<file path=ppt/tags/tag5.xml><?xml version="1.0" encoding="utf-8"?>
<p:tagLst xmlns:p="http://schemas.openxmlformats.org/presentationml/2006/main">
  <p:tag name="AS_UNIQUEID" val="207"/>
</p:tagLst>
</file>

<file path=ppt/tags/tag50.xml><?xml version="1.0" encoding="utf-8"?>
<p:tagLst xmlns:p="http://schemas.openxmlformats.org/presentationml/2006/main">
  <p:tag name="AS_UNIQUEID" val="252"/>
</p:tagLst>
</file>

<file path=ppt/tags/tag51.xml><?xml version="1.0" encoding="utf-8"?>
<p:tagLst xmlns:p="http://schemas.openxmlformats.org/presentationml/2006/main">
  <p:tag name="AS_UNIQUEID" val="253"/>
</p:tagLst>
</file>

<file path=ppt/tags/tag52.xml><?xml version="1.0" encoding="utf-8"?>
<p:tagLst xmlns:p="http://schemas.openxmlformats.org/presentationml/2006/main">
  <p:tag name="AS_UNIQUEID" val="254"/>
</p:tagLst>
</file>

<file path=ppt/tags/tag53.xml><?xml version="1.0" encoding="utf-8"?>
<p:tagLst xmlns:p="http://schemas.openxmlformats.org/presentationml/2006/main">
  <p:tag name="AS_UNIQUEID" val="255"/>
</p:tagLst>
</file>

<file path=ppt/tags/tag54.xml><?xml version="1.0" encoding="utf-8"?>
<p:tagLst xmlns:p="http://schemas.openxmlformats.org/presentationml/2006/main">
  <p:tag name="AS_UNIQUEID" val="256"/>
</p:tagLst>
</file>

<file path=ppt/tags/tag55.xml><?xml version="1.0" encoding="utf-8"?>
<p:tagLst xmlns:p="http://schemas.openxmlformats.org/presentationml/2006/main">
  <p:tag name="AS_UNIQUEID" val="257"/>
</p:tagLst>
</file>

<file path=ppt/tags/tag56.xml><?xml version="1.0" encoding="utf-8"?>
<p:tagLst xmlns:p="http://schemas.openxmlformats.org/presentationml/2006/main">
  <p:tag name="AS_UNIQUEID" val="258"/>
</p:tagLst>
</file>

<file path=ppt/tags/tag57.xml><?xml version="1.0" encoding="utf-8"?>
<p:tagLst xmlns:p="http://schemas.openxmlformats.org/presentationml/2006/main">
  <p:tag name="AS_UNIQUEID" val="259"/>
</p:tagLst>
</file>

<file path=ppt/tags/tag58.xml><?xml version="1.0" encoding="utf-8"?>
<p:tagLst xmlns:p="http://schemas.openxmlformats.org/presentationml/2006/main">
  <p:tag name="AS_UNIQUEID" val="260"/>
</p:tagLst>
</file>

<file path=ppt/tags/tag59.xml><?xml version="1.0" encoding="utf-8"?>
<p:tagLst xmlns:p="http://schemas.openxmlformats.org/presentationml/2006/main">
  <p:tag name="AS_UNIQUEID" val="261"/>
</p:tagLst>
</file>

<file path=ppt/tags/tag6.xml><?xml version="1.0" encoding="utf-8"?>
<p:tagLst xmlns:p="http://schemas.openxmlformats.org/presentationml/2006/main">
  <p:tag name="AS_UNIQUEID" val="208"/>
</p:tagLst>
</file>

<file path=ppt/tags/tag60.xml><?xml version="1.0" encoding="utf-8"?>
<p:tagLst xmlns:p="http://schemas.openxmlformats.org/presentationml/2006/main">
  <p:tag name="AS_UNIQUEID" val="262"/>
</p:tagLst>
</file>

<file path=ppt/tags/tag61.xml><?xml version="1.0" encoding="utf-8"?>
<p:tagLst xmlns:p="http://schemas.openxmlformats.org/presentationml/2006/main">
  <p:tag name="AS_UNIQUEID" val="263"/>
</p:tagLst>
</file>

<file path=ppt/tags/tag62.xml><?xml version="1.0" encoding="utf-8"?>
<p:tagLst xmlns:p="http://schemas.openxmlformats.org/presentationml/2006/main">
  <p:tag name="AS_UNIQUEID" val="264"/>
</p:tagLst>
</file>

<file path=ppt/tags/tag63.xml><?xml version="1.0" encoding="utf-8"?>
<p:tagLst xmlns:p="http://schemas.openxmlformats.org/presentationml/2006/main">
  <p:tag name="AS_UNIQUEID" val="265"/>
</p:tagLst>
</file>

<file path=ppt/tags/tag64.xml><?xml version="1.0" encoding="utf-8"?>
<p:tagLst xmlns:p="http://schemas.openxmlformats.org/presentationml/2006/main">
  <p:tag name="AS_UNIQUEID" val="266"/>
</p:tagLst>
</file>

<file path=ppt/tags/tag65.xml><?xml version="1.0" encoding="utf-8"?>
<p:tagLst xmlns:p="http://schemas.openxmlformats.org/presentationml/2006/main">
  <p:tag name="AS_UNIQUEID" val="267"/>
</p:tagLst>
</file>

<file path=ppt/tags/tag66.xml><?xml version="1.0" encoding="utf-8"?>
<p:tagLst xmlns:p="http://schemas.openxmlformats.org/presentationml/2006/main">
  <p:tag name="AS_UNIQUEID" val="268"/>
</p:tagLst>
</file>

<file path=ppt/tags/tag67.xml><?xml version="1.0" encoding="utf-8"?>
<p:tagLst xmlns:p="http://schemas.openxmlformats.org/presentationml/2006/main">
  <p:tag name="AS_UNIQUEID" val="269"/>
</p:tagLst>
</file>

<file path=ppt/tags/tag68.xml><?xml version="1.0" encoding="utf-8"?>
<p:tagLst xmlns:p="http://schemas.openxmlformats.org/presentationml/2006/main">
  <p:tag name="AS_UNIQUEID" val="270"/>
</p:tagLst>
</file>

<file path=ppt/tags/tag69.xml><?xml version="1.0" encoding="utf-8"?>
<p:tagLst xmlns:p="http://schemas.openxmlformats.org/presentationml/2006/main">
  <p:tag name="AS_UNIQUEID" val="271"/>
</p:tagLst>
</file>

<file path=ppt/tags/tag7.xml><?xml version="1.0" encoding="utf-8"?>
<p:tagLst xmlns:p="http://schemas.openxmlformats.org/presentationml/2006/main">
  <p:tag name="AS_UNIQUEID" val="209"/>
</p:tagLst>
</file>

<file path=ppt/tags/tag70.xml><?xml version="1.0" encoding="utf-8"?>
<p:tagLst xmlns:p="http://schemas.openxmlformats.org/presentationml/2006/main">
  <p:tag name="AS_UNIQUEID" val="1"/>
</p:tagLst>
</file>

<file path=ppt/tags/tag71.xml><?xml version="1.0" encoding="utf-8"?>
<p:tagLst xmlns:p="http://schemas.openxmlformats.org/presentationml/2006/main">
  <p:tag name="AS_UNIQUEID" val="0"/>
</p:tagLst>
</file>

<file path=ppt/tags/tag72.xml><?xml version="1.0" encoding="utf-8"?>
<p:tagLst xmlns:p="http://schemas.openxmlformats.org/presentationml/2006/main">
  <p:tag name="AS_UNIQUEID" val="2"/>
</p:tagLst>
</file>

<file path=ppt/tags/tag73.xml><?xml version="1.0" encoding="utf-8"?>
<p:tagLst xmlns:p="http://schemas.openxmlformats.org/presentationml/2006/main">
  <p:tag name="AS_UNIQUEID" val="3"/>
</p:tagLst>
</file>

<file path=ppt/tags/tag74.xml><?xml version="1.0" encoding="utf-8"?>
<p:tagLst xmlns:p="http://schemas.openxmlformats.org/presentationml/2006/main">
  <p:tag name="AS_UNIQUEID" val="4"/>
</p:tagLst>
</file>

<file path=ppt/tags/tag75.xml><?xml version="1.0" encoding="utf-8"?>
<p:tagLst xmlns:p="http://schemas.openxmlformats.org/presentationml/2006/main">
  <p:tag name="AS_UNIQUEID" val="5"/>
</p:tagLst>
</file>

<file path=ppt/tags/tag76.xml><?xml version="1.0" encoding="utf-8"?>
<p:tagLst xmlns:p="http://schemas.openxmlformats.org/presentationml/2006/main">
  <p:tag name="AS_UNIQUEID" val="6"/>
</p:tagLst>
</file>

<file path=ppt/tags/tag77.xml><?xml version="1.0" encoding="utf-8"?>
<p:tagLst xmlns:p="http://schemas.openxmlformats.org/presentationml/2006/main">
  <p:tag name="AS_UNIQUEID" val="7"/>
</p:tagLst>
</file>

<file path=ppt/tags/tag78.xml><?xml version="1.0" encoding="utf-8"?>
<p:tagLst xmlns:p="http://schemas.openxmlformats.org/presentationml/2006/main">
  <p:tag name="AS_UNIQUEID" val="8"/>
</p:tagLst>
</file>

<file path=ppt/tags/tag79.xml><?xml version="1.0" encoding="utf-8"?>
<p:tagLst xmlns:p="http://schemas.openxmlformats.org/presentationml/2006/main">
  <p:tag name="AS_UNIQUEID" val="9"/>
</p:tagLst>
</file>

<file path=ppt/tags/tag8.xml><?xml version="1.0" encoding="utf-8"?>
<p:tagLst xmlns:p="http://schemas.openxmlformats.org/presentationml/2006/main">
  <p:tag name="AS_UNIQUEID" val="210"/>
</p:tagLst>
</file>

<file path=ppt/tags/tag80.xml><?xml version="1.0" encoding="utf-8"?>
<p:tagLst xmlns:p="http://schemas.openxmlformats.org/presentationml/2006/main">
  <p:tag name="AS_UNIQUEID" val="10"/>
</p:tagLst>
</file>

<file path=ppt/tags/tag81.xml><?xml version="1.0" encoding="utf-8"?>
<p:tagLst xmlns:p="http://schemas.openxmlformats.org/presentationml/2006/main">
  <p:tag name="AS_UNIQUEID" val="11"/>
</p:tagLst>
</file>

<file path=ppt/tags/tag82.xml><?xml version="1.0" encoding="utf-8"?>
<p:tagLst xmlns:p="http://schemas.openxmlformats.org/presentationml/2006/main">
  <p:tag name="AS_UNIQUEID" val="12"/>
</p:tagLst>
</file>

<file path=ppt/tags/tag83.xml><?xml version="1.0" encoding="utf-8"?>
<p:tagLst xmlns:p="http://schemas.openxmlformats.org/presentationml/2006/main">
  <p:tag name="AS_UNIQUEID" val="13"/>
</p:tagLst>
</file>

<file path=ppt/tags/tag84.xml><?xml version="1.0" encoding="utf-8"?>
<p:tagLst xmlns:p="http://schemas.openxmlformats.org/presentationml/2006/main">
  <p:tag name="AS_UNIQUEID" val="14"/>
</p:tagLst>
</file>

<file path=ppt/tags/tag85.xml><?xml version="1.0" encoding="utf-8"?>
<p:tagLst xmlns:p="http://schemas.openxmlformats.org/presentationml/2006/main">
  <p:tag name="AS_UNIQUEID" val="15"/>
</p:tagLst>
</file>

<file path=ppt/tags/tag86.xml><?xml version="1.0" encoding="utf-8"?>
<p:tagLst xmlns:p="http://schemas.openxmlformats.org/presentationml/2006/main">
  <p:tag name="AS_UNIQUEID" val="16"/>
</p:tagLst>
</file>

<file path=ppt/tags/tag87.xml><?xml version="1.0" encoding="utf-8"?>
<p:tagLst xmlns:p="http://schemas.openxmlformats.org/presentationml/2006/main">
  <p:tag name="AS_UNIQUEID" val="17"/>
</p:tagLst>
</file>

<file path=ppt/tags/tag88.xml><?xml version="1.0" encoding="utf-8"?>
<p:tagLst xmlns:p="http://schemas.openxmlformats.org/presentationml/2006/main">
  <p:tag name="AS_UNIQUEID" val="18"/>
</p:tagLst>
</file>

<file path=ppt/tags/tag89.xml><?xml version="1.0" encoding="utf-8"?>
<p:tagLst xmlns:p="http://schemas.openxmlformats.org/presentationml/2006/main">
  <p:tag name="AS_UNIQUEID" val="19"/>
</p:tagLst>
</file>

<file path=ppt/tags/tag9.xml><?xml version="1.0" encoding="utf-8"?>
<p:tagLst xmlns:p="http://schemas.openxmlformats.org/presentationml/2006/main">
  <p:tag name="AS_UNIQUEID" val="211"/>
</p:tagLst>
</file>

<file path=ppt/tags/tag90.xml><?xml version="1.0" encoding="utf-8"?>
<p:tagLst xmlns:p="http://schemas.openxmlformats.org/presentationml/2006/main">
  <p:tag name="AS_UNIQUEID" val="20"/>
</p:tagLst>
</file>

<file path=ppt/tags/tag91.xml><?xml version="1.0" encoding="utf-8"?>
<p:tagLst xmlns:p="http://schemas.openxmlformats.org/presentationml/2006/main">
  <p:tag name="AS_UNIQUEID" val="21"/>
</p:tagLst>
</file>

<file path=ppt/tags/tag92.xml><?xml version="1.0" encoding="utf-8"?>
<p:tagLst xmlns:p="http://schemas.openxmlformats.org/presentationml/2006/main">
  <p:tag name="AS_UNIQUEID" val="22"/>
</p:tagLst>
</file>

<file path=ppt/tags/tag93.xml><?xml version="1.0" encoding="utf-8"?>
<p:tagLst xmlns:p="http://schemas.openxmlformats.org/presentationml/2006/main">
  <p:tag name="AS_UNIQUEID" val="23"/>
</p:tagLst>
</file>

<file path=ppt/tags/tag94.xml><?xml version="1.0" encoding="utf-8"?>
<p:tagLst xmlns:p="http://schemas.openxmlformats.org/presentationml/2006/main">
  <p:tag name="AS_UNIQUEID" val="24"/>
</p:tagLst>
</file>

<file path=ppt/tags/tag95.xml><?xml version="1.0" encoding="utf-8"?>
<p:tagLst xmlns:p="http://schemas.openxmlformats.org/presentationml/2006/main">
  <p:tag name="AS_UNIQUEID" val="25"/>
</p:tagLst>
</file>

<file path=ppt/tags/tag96.xml><?xml version="1.0" encoding="utf-8"?>
<p:tagLst xmlns:p="http://schemas.openxmlformats.org/presentationml/2006/main">
  <p:tag name="AS_UNIQUEID" val="26"/>
</p:tagLst>
</file>

<file path=ppt/tags/tag97.xml><?xml version="1.0" encoding="utf-8"?>
<p:tagLst xmlns:p="http://schemas.openxmlformats.org/presentationml/2006/main">
  <p:tag name="AS_UNIQUEID" val="27"/>
</p:tagLst>
</file>

<file path=ppt/tags/tag98.xml><?xml version="1.0" encoding="utf-8"?>
<p:tagLst xmlns:p="http://schemas.openxmlformats.org/presentationml/2006/main">
  <p:tag name="AS_UNIQUEID" val="28"/>
</p:tagLst>
</file>

<file path=ppt/tags/tag99.xml><?xml version="1.0" encoding="utf-8"?>
<p:tagLst xmlns:p="http://schemas.openxmlformats.org/presentationml/2006/main">
  <p:tag name="AS_UNIQUEID" val="2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177</Paragraphs>
  <Slides>35</Slides>
  <Notes>1</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35</vt:i4>
      </vt:variant>
    </vt:vector>
  </HeadingPairs>
  <TitlesOfParts>
    <vt:vector baseType="lpstr" size="50">
      <vt:lpstr>Arial</vt:lpstr>
      <vt:lpstr>等线 Light</vt:lpstr>
      <vt:lpstr>等线</vt:lpstr>
      <vt:lpstr>汉仪尚巍手书W</vt:lpstr>
      <vt:lpstr>楷体</vt:lpstr>
      <vt:lpstr>Aa寒鸦小少年 (非商业使用)</vt:lpstr>
      <vt:lpstr>Wingdings</vt:lpstr>
      <vt:lpstr>黑体</vt:lpstr>
      <vt:lpstr>方正粗黑宋简体</vt:lpstr>
      <vt:lpstr>华文楷体</vt:lpstr>
      <vt:lpstr>Times New Roman</vt:lpstr>
      <vt:lpstr>Calibri</vt:lpstr>
      <vt:lpstr>宋体</vt:lpstr>
      <vt:lpstr>Courier New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2022-05-27T17:55:32.265</cp:lastPrinted>
  <dcterms:created xsi:type="dcterms:W3CDTF">2022-05-27T17:55:32Z</dcterms:created>
  <dcterms:modified xsi:type="dcterms:W3CDTF">2022-05-27T09:55:36Z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