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ags/tag189.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notesSlides/notesSlide13.xml" ContentType="application/vnd.openxmlformats-officedocument.presentationml.notesSlide+xml"/>
  <Override PartName="/ppt/tags/tag168.xml" ContentType="application/vnd.openxmlformats-officedocument.presentationml.tags+xml"/>
  <Override PartName="/ppt/tags/tag18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notesSlides/notesSlide8.xml" ContentType="application/vnd.openxmlformats-officedocument.presentationml.notesSlide+xml"/>
  <Override PartName="/ppt/tags/tag128.xml" ContentType="application/vnd.openxmlformats-officedocument.presentationml.tags+xml"/>
  <Override PartName="/ppt/tags/tag157.xml" ContentType="application/vnd.openxmlformats-officedocument.presentationml.tags+xml"/>
  <Override PartName="/ppt/notesSlides/notesSlide20.xml" ContentType="application/vnd.openxmlformats-officedocument.presentationml.notesSlide+xml"/>
  <Override PartName="/ppt/tags/tag175.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64.xml" ContentType="application/vnd.openxmlformats-officedocument.presentationml.tags+xml"/>
  <Override PartName="/ppt/tags/tag182.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24.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tags/tag160.xml" ContentType="application/vnd.openxmlformats-officedocument.presentationml.tags+xml"/>
  <Default Extension="svg" ContentType="image/svg"/>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58.xml" ContentType="application/vnd.openxmlformats-officedocument.presentationml.tags+xml"/>
  <Override PartName="/ppt/tags/tag169.xml" ContentType="application/vnd.openxmlformats-officedocument.presentationml.tags+xml"/>
  <Override PartName="/ppt/tags/tag187.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notesSlides/notesSlide9.xml" ContentType="application/vnd.openxmlformats-officedocument.presentationml.notesSlide+xml"/>
  <Override PartName="/ppt/tags/tag129.xml" ContentType="application/vnd.openxmlformats-officedocument.presentationml.tags+xml"/>
  <Override PartName="/ppt/tags/tag147.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notesSlides/notesSlide21.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notesSlides/notesSlide10.xml" ContentType="application/vnd.openxmlformats-officedocument.presentationml.notesSlide+xml"/>
  <Override PartName="/ppt/tags/tag136.xml" ContentType="application/vnd.openxmlformats-officedocument.presentationml.tags+xml"/>
  <Override PartName="/ppt/tags/tag154.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103.xml" ContentType="application/vnd.openxmlformats-officedocument.presentationml.tags+xml"/>
  <Override PartName="/ppt/tags/tag132.xml" ContentType="application/vnd.openxmlformats-officedocument.presentationml.tags+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notesSlides/notesSlide19.xml" ContentType="application/vnd.openxmlformats-officedocument.presentationml.notesSlide+xml"/>
  <Override PartName="/ppt/slides/slide24.xml" ContentType="application/vnd.openxmlformats-officedocument.presentationml.slide+xml"/>
  <Override PartName="/ppt/tags/tag3.xml" ContentType="application/vnd.openxmlformats-officedocument.presentationml.tags+xml"/>
  <Default Extension="jpeg" ContentType="image/jpeg"/>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tags/tag188.xml" ContentType="application/vnd.openxmlformats-officedocument.presentationml.tags+xml"/>
  <Override PartName="/ppt/slides/slide20.xml" ContentType="application/vnd.openxmlformats-officedocument.presentationml.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notesSlides/notesSlide11.xml" ContentType="application/vnd.openxmlformats-officedocument.presentationml.notesSlide+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184.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notesSlides/notesSlide6.xml" ContentType="application/vnd.openxmlformats-officedocument.presentationml.notesSlide+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notesSlides/notesSlide23.xml" ContentType="application/vnd.openxmlformats-officedocument.presentationml.notesSlide+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notesSlides/notesSlide12.xml" ContentType="application/vnd.openxmlformats-officedocument.presentationml.notesSlide+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notesSlides/notesSlide3.xml" ContentType="application/vnd.openxmlformats-officedocument.presentationml.notesSlide+xml"/>
  <Override PartName="/ppt/tags/tag141.xml" ContentType="application/vnd.openxmlformats-officedocument.presentationml.tags+xml"/>
  <Override PartName="/ppt/presProps.xml" ContentType="application/vnd.openxmlformats-officedocument.presentationml.presProps+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64" r:id="rId2"/>
    <p:sldId id="333" r:id="rId3"/>
    <p:sldId id="257" r:id="rId4"/>
    <p:sldId id="303" r:id="rId5"/>
    <p:sldId id="305" r:id="rId6"/>
    <p:sldId id="306" r:id="rId7"/>
    <p:sldId id="307" r:id="rId8"/>
    <p:sldId id="308" r:id="rId9"/>
    <p:sldId id="309" r:id="rId10"/>
    <p:sldId id="311" r:id="rId11"/>
    <p:sldId id="312" r:id="rId12"/>
    <p:sldId id="310" r:id="rId13"/>
    <p:sldId id="313" r:id="rId14"/>
    <p:sldId id="314" r:id="rId15"/>
    <p:sldId id="316" r:id="rId16"/>
    <p:sldId id="315" r:id="rId17"/>
    <p:sldId id="317" r:id="rId18"/>
    <p:sldId id="318" r:id="rId19"/>
    <p:sldId id="319" r:id="rId20"/>
    <p:sldId id="320" r:id="rId21"/>
    <p:sldId id="321" r:id="rId22"/>
    <p:sldId id="322" r:id="rId23"/>
    <p:sldId id="323" r:id="rId24"/>
    <p:sldId id="324" r:id="rId25"/>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пользователь Microsoft Office" initials="Office"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heme" Target="../theme/theme2.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2021/12/17</a:t>
            </a:fld>
            <a:endParaRPr lang="zh-CN" altLang="en-US"/>
          </a:p>
        </p:txBody>
      </p:sp>
      <p:sp>
        <p:nvSpPr>
          <p:cNvPr id="4" name="幻灯片图像占位符 3"/>
          <p:cNvSpPr>
            <a:spLocks noGrp="1" noRot="1" noChangeAspect="1"/>
          </p:cNvSpPr>
          <p:nvPr>
            <p:ph type="sldImg" idx="2"/>
            <p:custDataLst>
              <p:tags r:id="rId4"/>
            </p:custDataLst>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33.xml"/><Relationship Id="rId1" Type="http://schemas.openxmlformats.org/officeDocument/2006/relationships/tags" Target="../tags/tag132.xml"/><Relationship Id="rId4"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37.xml"/><Relationship Id="rId1" Type="http://schemas.openxmlformats.org/officeDocument/2006/relationships/tags" Target="../tags/tag136.xml"/><Relationship Id="rId4"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41.xml"/><Relationship Id="rId1" Type="http://schemas.openxmlformats.org/officeDocument/2006/relationships/tags" Target="../tags/tag140.xml"/><Relationship Id="rId4"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49.xml"/><Relationship Id="rId1" Type="http://schemas.openxmlformats.org/officeDocument/2006/relationships/tags" Target="../tags/tag148.xml"/><Relationship Id="rId4"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53.xml"/><Relationship Id="rId1" Type="http://schemas.openxmlformats.org/officeDocument/2006/relationships/tags" Target="../tags/tag152.xml"/><Relationship Id="rId4"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57.xml"/><Relationship Id="rId1" Type="http://schemas.openxmlformats.org/officeDocument/2006/relationships/tags" Target="../tags/tag156.xml"/><Relationship Id="rId4"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61.xml"/><Relationship Id="rId1" Type="http://schemas.openxmlformats.org/officeDocument/2006/relationships/tags" Target="../tags/tag160.xml"/><Relationship Id="rId4"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65.xml"/><Relationship Id="rId1" Type="http://schemas.openxmlformats.org/officeDocument/2006/relationships/tags" Target="../tags/tag164.xml"/><Relationship Id="rId4"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69.xml"/><Relationship Id="rId1" Type="http://schemas.openxmlformats.org/officeDocument/2006/relationships/tags" Target="../tags/tag168.xml"/><Relationship Id="rId4"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74.xml"/><Relationship Id="rId1" Type="http://schemas.openxmlformats.org/officeDocument/2006/relationships/tags" Target="../tags/tag173.xml"/><Relationship Id="rId4"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78.xml"/><Relationship Id="rId1" Type="http://schemas.openxmlformats.org/officeDocument/2006/relationships/tags" Target="../tags/tag177.xml"/><Relationship Id="rId4"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82.xml"/><Relationship Id="rId1" Type="http://schemas.openxmlformats.org/officeDocument/2006/relationships/tags" Target="../tags/tag181.xml"/><Relationship Id="rId4"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85.xml"/><Relationship Id="rId1" Type="http://schemas.openxmlformats.org/officeDocument/2006/relationships/tags" Target="../tags/tag184.xml"/><Relationship Id="rId4"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89.xml"/><Relationship Id="rId1" Type="http://schemas.openxmlformats.org/officeDocument/2006/relationships/tags" Target="../tags/tag188.xml"/><Relationship Id="rId4"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20.xml"/><Relationship Id="rId1" Type="http://schemas.openxmlformats.org/officeDocument/2006/relationships/tags" Target="../tags/tag119.xml"/><Relationship Id="rId4"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23.xml"/><Relationship Id="rId1" Type="http://schemas.openxmlformats.org/officeDocument/2006/relationships/tags" Target="../tags/tag122.xml"/><Relationship Id="rId4"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27.xml"/><Relationship Id="rId1" Type="http://schemas.openxmlformats.org/officeDocument/2006/relationships/tags" Target="../tags/tag126.xml"/><Relationship Id="rId4"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30.xml"/><Relationship Id="rId1" Type="http://schemas.openxmlformats.org/officeDocument/2006/relationships/tags" Target="../tags/tag129.xml"/><Relationship Id="rId4"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a:xfrm>
            <a:off x="481013" y="1279525"/>
            <a:ext cx="6140450" cy="3454400"/>
          </a:xfrm>
        </p:spPr>
      </p:sp>
      <p:sp>
        <p:nvSpPr>
          <p:cNvPr id="3" name="文本占位符 2"/>
          <p:cNvSpPr>
            <a:spLocks noGrp="1"/>
          </p:cNvSpPr>
          <p:nvPr>
            <p:ph type="body" idx="3"/>
            <p:custDataLst>
              <p:tags r:id="rId2"/>
            </p:custDataLst>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custDataLst>
              <p:tags r:id="rId1"/>
            </p:custDataLst>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custDataLst>
              <p:tags r:id="rId2"/>
            </p:custDataLst>
          </p:nvPr>
        </p:nvSpPr>
        <p:spPr/>
        <p:txBody>
          <a:bodyPr/>
          <a:lstStyle/>
          <a:p>
            <a:fld id="{82F288E0-7875-42C4-84C8-98DBBD3BF4D2}" type="datetimeFigureOut">
              <a:rPr lang="zh-CN" altLang="en-US" smtClean="0"/>
              <a:pPr/>
              <a:t>2021/12/17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82F288E0-7875-42C4-84C8-98DBBD3BF4D2}" type="datetimeFigureOut">
              <a:rPr lang="zh-CN" altLang="en-US" smtClean="0"/>
              <a:pPr/>
              <a:t>2021/12/17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2"/>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custDataLst>
              <p:tags r:id="rId3"/>
            </p:custDataLst>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custDataLst>
              <p:tags r:id="rId5"/>
            </p:custDataLst>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82F288E0-7875-42C4-84C8-98DBBD3BF4D2}" type="datetimeFigureOut">
              <a:rPr lang="zh-CN" altLang="en-US" smtClean="0"/>
              <a:pPr/>
              <a:t>2021/12/17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82F288E0-7875-42C4-84C8-98DBBD3BF4D2}" type="datetimeFigureOut">
              <a:rPr lang="zh-CN" altLang="en-US" smtClean="0"/>
              <a:pPr/>
              <a:t>2021/12/17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82F288E0-7875-42C4-84C8-98DBBD3BF4D2}" type="datetimeFigureOut">
              <a:rPr lang="zh-CN" altLang="en-US" smtClean="0"/>
              <a:pPr/>
              <a:t>2021/12/17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2"/>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custDataLst>
              <p:tags r:id="rId4"/>
            </p:custDataLst>
          </p:nvPr>
        </p:nvSpPr>
        <p:spPr/>
        <p:txBody>
          <a:bodyPr/>
          <a:lstStyle/>
          <a:p>
            <a:fld id="{82F288E0-7875-42C4-84C8-98DBBD3BF4D2}" type="datetimeFigureOut">
              <a:rPr lang="zh-CN" altLang="en-US" smtClean="0"/>
              <a:pPr/>
              <a:t>2021/12/17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17"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tags" Target="../tags/tag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2021/12/17</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pic>
        <p:nvPicPr>
          <p:cNvPr id="7" name="图片 6" descr="微信图片_20210321142409"/>
          <p:cNvPicPr>
            <a:picLocks noChangeAspect="1"/>
          </p:cNvPicPr>
          <p:nvPr userDrawn="1">
            <p:custDataLst>
              <p:tags r:id="rId17"/>
            </p:custDataLst>
          </p:nvPr>
        </p:nvPicPr>
        <p:blipFill>
          <a:blip r:embed="rId18" cstate="print"/>
          <a:stretch>
            <a:fillRect/>
          </a:stretch>
        </p:blipFill>
        <p:spPr>
          <a:xfrm>
            <a:off x="10526395" y="0"/>
            <a:ext cx="1579245" cy="5683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3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5.xml"/><Relationship Id="rId1" Type="http://schemas.openxmlformats.org/officeDocument/2006/relationships/tags" Target="../tags/tag134.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9.xml"/><Relationship Id="rId1" Type="http://schemas.openxmlformats.org/officeDocument/2006/relationships/tags" Target="../tags/tag138.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3.xml"/><Relationship Id="rId1" Type="http://schemas.openxmlformats.org/officeDocument/2006/relationships/tags" Target="../tags/tag142.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5.xml"/><Relationship Id="rId1" Type="http://schemas.openxmlformats.org/officeDocument/2006/relationships/tags" Target="../tags/tag154.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9.xml"/><Relationship Id="rId1" Type="http://schemas.openxmlformats.org/officeDocument/2006/relationships/tags" Target="../tags/tag158.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7.xml"/><Relationship Id="rId1" Type="http://schemas.openxmlformats.org/officeDocument/2006/relationships/tags" Target="../tags/tag166.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71.xml"/><Relationship Id="rId7"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s>
</file>

<file path=ppt/slides/_rels/slide20.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5" Type="http://schemas.openxmlformats.org/officeDocument/2006/relationships/notesSlide" Target="../notesSlides/notesSlide20.xml"/><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6.xml"/><Relationship Id="rId1" Type="http://schemas.openxmlformats.org/officeDocument/2006/relationships/tags" Target="../tags/tag175.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0.xml"/><Relationship Id="rId1" Type="http://schemas.openxmlformats.org/officeDocument/2006/relationships/tags" Target="../tags/tag179.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8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7.xml"/><Relationship Id="rId1" Type="http://schemas.openxmlformats.org/officeDocument/2006/relationships/tags" Target="../tags/tag186.xml"/><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8" Type="http://schemas.openxmlformats.org/officeDocument/2006/relationships/tags" Target="../tags/tag84.xml"/><Relationship Id="rId13" Type="http://schemas.openxmlformats.org/officeDocument/2006/relationships/tags" Target="../tags/tag89.xml"/><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tags" Target="../tags/tag88.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tags" Target="../tags/tag87.xml"/><Relationship Id="rId5" Type="http://schemas.openxmlformats.org/officeDocument/2006/relationships/tags" Target="../tags/tag81.xml"/><Relationship Id="rId15" Type="http://schemas.openxmlformats.org/officeDocument/2006/relationships/notesSlide" Target="../notesSlides/notesSlide3.xml"/><Relationship Id="rId10" Type="http://schemas.openxmlformats.org/officeDocument/2006/relationships/tags" Target="../tags/tag86.xml"/><Relationship Id="rId4" Type="http://schemas.openxmlformats.org/officeDocument/2006/relationships/tags" Target="../tags/tag80.xml"/><Relationship Id="rId9" Type="http://schemas.openxmlformats.org/officeDocument/2006/relationships/tags" Target="../tags/tag85.xml"/><Relationship Id="rId1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98.xml"/><Relationship Id="rId7" Type="http://schemas.openxmlformats.org/officeDocument/2006/relationships/slideLayout" Target="../slideLayouts/slideLayout1.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10" Type="http://schemas.openxmlformats.org/officeDocument/2006/relationships/image" Target="../media/image5.svg"/><Relationship Id="rId4" Type="http://schemas.openxmlformats.org/officeDocument/2006/relationships/tags" Target="../tags/tag99.xml"/><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tags" Target="../tags/tag116.xml"/><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tags" Target="../tags/tag115.xml"/><Relationship Id="rId17" Type="http://schemas.openxmlformats.org/officeDocument/2006/relationships/notesSlide" Target="../notesSlides/notesSlide6.xml"/><Relationship Id="rId2" Type="http://schemas.openxmlformats.org/officeDocument/2006/relationships/tags" Target="../tags/tag105.xml"/><Relationship Id="rId16" Type="http://schemas.openxmlformats.org/officeDocument/2006/relationships/slideLayout" Target="../slideLayouts/slideLayout1.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tags" Target="../tags/tag114.xml"/><Relationship Id="rId5" Type="http://schemas.openxmlformats.org/officeDocument/2006/relationships/tags" Target="../tags/tag108.xml"/><Relationship Id="rId15" Type="http://schemas.openxmlformats.org/officeDocument/2006/relationships/tags" Target="../tags/tag118.xml"/><Relationship Id="rId10" Type="http://schemas.openxmlformats.org/officeDocument/2006/relationships/tags" Target="../tags/tag113.xml"/><Relationship Id="rId4" Type="http://schemas.openxmlformats.org/officeDocument/2006/relationships/tags" Target="../tags/tag107.xml"/><Relationship Id="rId9" Type="http://schemas.openxmlformats.org/officeDocument/2006/relationships/tags" Target="../tags/tag112.xml"/><Relationship Id="rId14" Type="http://schemas.openxmlformats.org/officeDocument/2006/relationships/tags" Target="../tags/tag11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2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5.xml"/><Relationship Id="rId1" Type="http://schemas.openxmlformats.org/officeDocument/2006/relationships/tags" Target="../tags/tag124.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2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Docer搜索：半想象现实   http://chn.docer.com/works/?userid=199927538"/>
          <p:cNvSpPr txBox="1"/>
          <p:nvPr>
            <p:custDataLst>
              <p:tags r:id="rId1"/>
            </p:custDataLst>
          </p:nvPr>
        </p:nvSpPr>
        <p:spPr>
          <a:xfrm>
            <a:off x="1934845" y="2829560"/>
            <a:ext cx="8321675" cy="1322070"/>
          </a:xfrm>
          <a:prstGeom prst="rect">
            <a:avLst/>
          </a:prstGeom>
          <a:noFill/>
        </p:spPr>
        <p:txBody>
          <a:bodyPr wrap="square" rtlCol="0">
            <a:spAutoFit/>
          </a:bodyPr>
          <a:lstStyle/>
          <a:p>
            <a:pPr algn="ctr"/>
            <a:r>
              <a:rPr lang="zh-CN" altLang="en-US" sz="8000" b="1">
                <a:solidFill>
                  <a:srgbClr val="7030A0"/>
                </a:solidFill>
                <a:latin typeface="微软雅黑" panose="020B0503020204020204" charset="-122"/>
                <a:ea typeface="微软雅黑" panose="020B0503020204020204" charset="-122"/>
                <a:cs typeface="方正宋刻本秀楷简体" panose="02000000000000000000" charset="-122"/>
              </a:rPr>
              <a:t>新闻压缩</a:t>
            </a:r>
            <a:r>
              <a:rPr lang="en-US" altLang="zh-CN" sz="2400">
                <a:solidFill>
                  <a:srgbClr val="739776"/>
                </a:solidFill>
                <a:latin typeface="方正宋刻本秀楷简体" panose="02000000000000000000" charset="-122"/>
                <a:ea typeface="方正宋刻本秀楷简体" panose="02000000000000000000" charset="-122"/>
                <a:cs typeface="方正宋刻本秀楷简体" panose="02000000000000000000" charset="-122"/>
              </a:rPr>
              <a:t> </a:t>
            </a:r>
          </a:p>
        </p:txBody>
      </p:sp>
      <p:sp>
        <p:nvSpPr>
          <p:cNvPr id="2" name="文本框 1"/>
          <p:cNvSpPr txBox="1"/>
          <p:nvPr>
            <p:custDataLst>
              <p:tags r:id="rId2"/>
            </p:custDataLst>
          </p:nvPr>
        </p:nvSpPr>
        <p:spPr>
          <a:xfrm>
            <a:off x="1277620" y="700405"/>
            <a:ext cx="5039360" cy="706755"/>
          </a:xfrm>
          <a:prstGeom prst="rect">
            <a:avLst/>
          </a:prstGeom>
          <a:noFill/>
        </p:spPr>
        <p:txBody>
          <a:bodyPr wrap="square" rtlCol="0">
            <a:spAutoFit/>
          </a:bodyPr>
          <a:lstStyle/>
          <a:p>
            <a:r>
              <a:rPr lang="zh-CN" altLang="en-US" sz="4000">
                <a:latin typeface="黑体" panose="02010609060101010101" charset="-122"/>
                <a:ea typeface="黑体" panose="02010609060101010101" charset="-122"/>
              </a:rPr>
              <a:t>压缩语段复习（一）</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42010" y="843280"/>
            <a:ext cx="10690860" cy="5384800"/>
          </a:xfrm>
          <a:prstGeom prst="rect">
            <a:avLst/>
          </a:prstGeom>
          <a:noFill/>
        </p:spPr>
        <p:txBody>
          <a:bodyPr wrap="square" rtlCol="0">
            <a:spAutoFit/>
          </a:bodyPr>
          <a:lstStyle/>
          <a:p>
            <a:r>
              <a:rPr lang="en-US" altLang="zh-CN" sz="2800"/>
              <a:t>3</a:t>
            </a:r>
            <a:r>
              <a:rPr lang="zh-CN" altLang="en-US" sz="2800"/>
              <a:t>、请对下面这段新闻报道的文字进行压缩。要求保留关键信息，句子简洁流畅，不超过65个字。</a:t>
            </a:r>
          </a:p>
          <a:p>
            <a:r>
              <a:rPr lang="en-US" altLang="zh-CN" sz="2800"/>
              <a:t>       </a:t>
            </a:r>
            <a:r>
              <a:rPr lang="zh-CN" altLang="en-US" sz="3200">
                <a:latin typeface="楷体" panose="02010609060101010101" pitchFamily="49" charset="-122"/>
                <a:ea typeface="楷体" panose="02010609060101010101" pitchFamily="49" charset="-122"/>
                <a:cs typeface="楷体" panose="02010609060101010101" pitchFamily="49" charset="-122"/>
              </a:rPr>
              <a:t>随着各大港口陆续复工，疫情下的人员聚集和工作效率成为行业关注的焦点。中国移动以5G科技全面助力防疫攻坚，以信息化手段为企业复工复产构筑高效安全防疫网。针对目前港口调运存在开工人员不足、生产效率低下等问题，该公司推出了5G＋智慧港口综合业务平台，实现了龙门吊远控，将人工效率提升3倍。该平台还能够实现智能理货、智慧巡检，从而显著降低人员聚集接触风险，确保港口生产经营和疫情防控“两手抓、两不误、两促进”。</a:t>
            </a:r>
          </a:p>
          <a:p>
            <a:endParaRPr lang="zh-CN" altLang="en-US" sz="3200" b="1">
              <a:solidFill>
                <a:srgbClr val="1D41D5"/>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297940" y="2961640"/>
            <a:ext cx="9371965" cy="2553335"/>
          </a:xfrm>
          <a:prstGeom prst="rect">
            <a:avLst/>
          </a:prstGeom>
          <a:noFill/>
        </p:spPr>
        <p:txBody>
          <a:bodyPr wrap="square" rtlCol="0">
            <a:spAutoFit/>
          </a:bodyPr>
          <a:lstStyle/>
          <a:p>
            <a:r>
              <a:rPr lang="zh-CN" altLang="en-US" sz="3200" b="1">
                <a:latin typeface="微软雅黑" panose="020B0503020204020204" charset="-122"/>
                <a:ea typeface="微软雅黑" panose="020B0503020204020204" charset="-122"/>
              </a:rPr>
              <a:t>注意事项：</a:t>
            </a:r>
          </a:p>
          <a:p>
            <a:r>
              <a:rPr lang="en-US" altLang="zh-CN" sz="3200" b="1">
                <a:solidFill>
                  <a:srgbClr val="FF0000"/>
                </a:solidFill>
                <a:latin typeface="黑体" panose="02010609060101010101" charset="-122"/>
                <a:ea typeface="黑体" panose="02010609060101010101" charset="-122"/>
              </a:rPr>
              <a:t>1</a:t>
            </a:r>
            <a:r>
              <a:rPr lang="zh-CN" altLang="en-US" sz="3200" b="1">
                <a:solidFill>
                  <a:srgbClr val="FF0000"/>
                </a:solidFill>
                <a:latin typeface="黑体" panose="02010609060101010101" charset="-122"/>
                <a:ea typeface="黑体" panose="02010609060101010101" charset="-122"/>
              </a:rPr>
              <a:t>、并不是所有语段的第一句都有导语的功能，一定要在通读文段的基础上，对第一句的内容进行把握。</a:t>
            </a:r>
          </a:p>
          <a:p>
            <a:r>
              <a:rPr lang="en-US" altLang="zh-CN" sz="3200" b="1">
                <a:solidFill>
                  <a:srgbClr val="FF0000"/>
                </a:solidFill>
                <a:latin typeface="黑体" panose="02010609060101010101" charset="-122"/>
                <a:ea typeface="黑体" panose="02010609060101010101" charset="-122"/>
              </a:rPr>
              <a:t>2</a:t>
            </a:r>
            <a:r>
              <a:rPr lang="zh-CN" altLang="en-US" sz="3200" b="1">
                <a:solidFill>
                  <a:srgbClr val="FF0000"/>
                </a:solidFill>
                <a:latin typeface="黑体" panose="02010609060101010101" charset="-122"/>
                <a:ea typeface="黑体" panose="02010609060101010101" charset="-122"/>
              </a:rPr>
              <a:t>、背景信息、阐释型信息大多是枝叶信息，可以考虑忽略。</a:t>
            </a:r>
          </a:p>
        </p:txBody>
      </p:sp>
      <p:sp>
        <p:nvSpPr>
          <p:cNvPr id="3" name="文本框 2"/>
          <p:cNvSpPr txBox="1"/>
          <p:nvPr>
            <p:custDataLst>
              <p:tags r:id="rId2"/>
            </p:custDataLst>
          </p:nvPr>
        </p:nvSpPr>
        <p:spPr>
          <a:xfrm>
            <a:off x="1500505" y="798830"/>
            <a:ext cx="8998585" cy="2061210"/>
          </a:xfrm>
          <a:prstGeom prst="rect">
            <a:avLst/>
          </a:prstGeom>
          <a:noFill/>
        </p:spPr>
        <p:txBody>
          <a:bodyPr wrap="square" rtlCol="0">
            <a:spAutoFit/>
          </a:bodyPr>
          <a:lstStyle/>
          <a:p>
            <a:r>
              <a:rPr lang="zh-CN" altLang="en-US" sz="3200" b="1">
                <a:solidFill>
                  <a:srgbClr val="FF0000"/>
                </a:solidFill>
                <a:latin typeface="微软雅黑" panose="020B0503020204020204" charset="-122"/>
                <a:ea typeface="微软雅黑" panose="020B0503020204020204" charset="-122"/>
                <a:cs typeface="楷体" panose="02010609060101010101" pitchFamily="49" charset="-122"/>
                <a:sym typeface="+mn-ea"/>
              </a:rPr>
              <a:t>参考答案：</a:t>
            </a:r>
            <a:r>
              <a:rPr lang="zh-CN" altLang="en-US" sz="3200" b="1">
                <a:solidFill>
                  <a:srgbClr val="1D41D5"/>
                </a:solidFill>
                <a:latin typeface="楷体" panose="02010609060101010101" pitchFamily="49" charset="-122"/>
                <a:ea typeface="楷体" panose="02010609060101010101" pitchFamily="49" charset="-122"/>
                <a:cs typeface="楷体" panose="02010609060101010101" pitchFamily="49" charset="-122"/>
                <a:sym typeface="+mn-ea"/>
              </a:rPr>
              <a:t>①中国移动推出5G＋智慧港口综合业务平台，②大幅度提升港口生产效率，③显著降低人员聚集接触风险，④确保生产经营和疫情防控两不误。</a:t>
            </a:r>
            <a:endParaRPr lang="en-US" altLang="zh-CN" sz="320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397573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技法小结</a:t>
            </a:r>
          </a:p>
        </p:txBody>
      </p:sp>
      <p:sp>
        <p:nvSpPr>
          <p:cNvPr id="4" name="文本框 3"/>
          <p:cNvSpPr txBox="1"/>
          <p:nvPr>
            <p:custDataLst>
              <p:tags r:id="rId2"/>
            </p:custDataLst>
          </p:nvPr>
        </p:nvSpPr>
        <p:spPr>
          <a:xfrm>
            <a:off x="1115060" y="1156970"/>
            <a:ext cx="10203815" cy="5262245"/>
          </a:xfrm>
          <a:prstGeom prst="rect">
            <a:avLst/>
          </a:prstGeom>
          <a:noFill/>
        </p:spPr>
        <p:txBody>
          <a:bodyPr wrap="square" rtlCol="0">
            <a:spAutoFit/>
          </a:bodyPr>
          <a:lstStyle/>
          <a:p>
            <a:pPr algn="ctr"/>
            <a:r>
              <a:rPr lang="zh-CN" altLang="en-US" sz="2800" b="1">
                <a:solidFill>
                  <a:srgbClr val="FF0000"/>
                </a:solidFill>
              </a:rPr>
              <a:t>提取新闻关键信息</a:t>
            </a:r>
            <a:r>
              <a:rPr lang="en-US" altLang="zh-CN" sz="2800" b="1">
                <a:solidFill>
                  <a:srgbClr val="FF0000"/>
                </a:solidFill>
              </a:rPr>
              <a:t>“</a:t>
            </a:r>
            <a:r>
              <a:rPr lang="zh-CN" altLang="en-US" sz="2800" b="1">
                <a:solidFill>
                  <a:srgbClr val="FF0000"/>
                </a:solidFill>
              </a:rPr>
              <a:t>三步骤</a:t>
            </a:r>
            <a:r>
              <a:rPr lang="en-US" altLang="zh-CN" sz="2800" b="1">
                <a:solidFill>
                  <a:srgbClr val="FF0000"/>
                </a:solidFill>
              </a:rPr>
              <a:t>”</a:t>
            </a:r>
          </a:p>
          <a:p>
            <a:r>
              <a:rPr lang="en-US" altLang="zh-CN" sz="2800" b="1">
                <a:solidFill>
                  <a:srgbClr val="FF0000"/>
                </a:solidFill>
              </a:rPr>
              <a:t>1</a:t>
            </a:r>
            <a:r>
              <a:rPr lang="zh-CN" altLang="en-US" sz="2800" b="1">
                <a:solidFill>
                  <a:srgbClr val="FF0000"/>
                </a:solidFill>
              </a:rPr>
              <a:t>、切分语段层次</a:t>
            </a:r>
          </a:p>
          <a:p>
            <a:r>
              <a:rPr lang="en-US" altLang="zh-CN" sz="2800"/>
              <a:t>       </a:t>
            </a:r>
            <a:r>
              <a:rPr lang="zh-CN" altLang="en-US" sz="2800"/>
              <a:t>通读文段内容，切分出语段层次，辨别其中主要和次要、即时和背景、内容与意义等信息。</a:t>
            </a:r>
          </a:p>
          <a:p>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、筛选关键信息</a:t>
            </a:r>
          </a:p>
          <a:p>
            <a:r>
              <a:rPr lang="en-US" altLang="zh-CN" sz="2800"/>
              <a:t>      </a:t>
            </a:r>
            <a:r>
              <a:rPr lang="zh-CN" altLang="en-US" sz="2800"/>
              <a:t>寻找</a:t>
            </a:r>
            <a:r>
              <a:rPr lang="zh-CN" altLang="en-US" sz="2800">
                <a:solidFill>
                  <a:srgbClr val="1D41D5"/>
                </a:solidFill>
              </a:rPr>
              <a:t>中心句或关键词句</a:t>
            </a:r>
            <a:r>
              <a:rPr lang="zh-CN" altLang="en-US" sz="2800"/>
              <a:t>，勾画或自主概括每一层次的主要内容。</a:t>
            </a:r>
            <a:r>
              <a:rPr lang="zh-CN" altLang="en-US" sz="2800">
                <a:solidFill>
                  <a:srgbClr val="1D41D5"/>
                </a:solidFill>
              </a:rPr>
              <a:t>导语部分始终是重点之一。</a:t>
            </a:r>
          </a:p>
          <a:p>
            <a:pPr algn="l">
              <a:buClrTx/>
              <a:buSzTx/>
              <a:buFontTx/>
            </a:pP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3、信息组合成句</a:t>
            </a:r>
          </a:p>
          <a:p>
            <a:r>
              <a:rPr lang="en-US" altLang="zh-CN" sz="2800"/>
              <a:t>      </a:t>
            </a:r>
            <a:r>
              <a:rPr lang="zh-CN" altLang="en-US" sz="2800"/>
              <a:t>将提取的重点信息进行归纳整合（去重、调序、删减），提炼成</a:t>
            </a:r>
            <a:r>
              <a:rPr lang="zh-CN" altLang="en-US" sz="2800">
                <a:solidFill>
                  <a:srgbClr val="1D41D5"/>
                </a:solidFill>
              </a:rPr>
              <a:t>符合要求的连贯句子</a:t>
            </a:r>
            <a:r>
              <a:rPr lang="zh-CN" altLang="en-US" sz="2800"/>
              <a:t>（单句或复句）。</a:t>
            </a:r>
          </a:p>
          <a:p>
            <a:r>
              <a:rPr lang="en-US" altLang="zh-CN" sz="2800" b="1">
                <a:solidFill>
                  <a:srgbClr val="FF0000"/>
                </a:solidFill>
              </a:rPr>
              <a:t>       </a:t>
            </a:r>
            <a:r>
              <a:rPr lang="zh-CN" altLang="en-US" sz="2800" b="1">
                <a:solidFill>
                  <a:srgbClr val="FF0000"/>
                </a:solidFill>
              </a:rPr>
              <a:t>答题基本格式：</a:t>
            </a:r>
            <a:r>
              <a:rPr lang="zh-CN" altLang="en-US" sz="2800" b="1">
                <a:solidFill>
                  <a:srgbClr val="1D41D5"/>
                </a:solidFill>
              </a:rPr>
              <a:t>时间+地点+对象</a:t>
            </a:r>
            <a:r>
              <a:rPr lang="en-US" altLang="zh-CN" sz="2800" b="1">
                <a:solidFill>
                  <a:srgbClr val="1D41D5"/>
                </a:solidFill>
              </a:rPr>
              <a:t>+</a:t>
            </a:r>
            <a:r>
              <a:rPr lang="zh-CN" altLang="en-US" sz="2800" b="1">
                <a:solidFill>
                  <a:srgbClr val="1D41D5"/>
                </a:solidFill>
              </a:rPr>
              <a:t>事件+起因、经过、结果、意义、趋势等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5831840"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题型二：拟写新闻导语</a:t>
            </a:r>
          </a:p>
        </p:txBody>
      </p:sp>
      <p:sp>
        <p:nvSpPr>
          <p:cNvPr id="3" name="文本框 2"/>
          <p:cNvSpPr txBox="1"/>
          <p:nvPr>
            <p:custDataLst>
              <p:tags r:id="rId2"/>
            </p:custDataLst>
          </p:nvPr>
        </p:nvSpPr>
        <p:spPr>
          <a:xfrm>
            <a:off x="1500505" y="1610360"/>
            <a:ext cx="8998585" cy="3538220"/>
          </a:xfrm>
          <a:prstGeom prst="rect">
            <a:avLst/>
          </a:prstGeom>
          <a:noFill/>
        </p:spPr>
        <p:txBody>
          <a:bodyPr wrap="square" rtlCol="0">
            <a:spAutoFit/>
          </a:bodyPr>
          <a:lstStyle/>
          <a:p>
            <a:pPr fontAlgn="auto">
              <a:lnSpc>
                <a:spcPct val="150000"/>
              </a:lnSpc>
            </a:pPr>
            <a:r>
              <a:rPr lang="zh-CN" altLang="en-US" sz="3200">
                <a:latin typeface="黑体" panose="02010609060101010101" charset="-122"/>
                <a:ea typeface="黑体" panose="02010609060101010101" charset="-122"/>
              </a:rPr>
              <a:t>导语要求：</a:t>
            </a:r>
            <a:r>
              <a:rPr lang="zh-CN" altLang="en-US" sz="3200">
                <a:solidFill>
                  <a:schemeClr val="dk1"/>
                </a:solidFill>
                <a:latin typeface="微软雅黑" panose="020B0503020204020204" charset="-122"/>
                <a:ea typeface="微软雅黑" panose="020B0503020204020204" charset="-122"/>
                <a:cs typeface="微软雅黑" panose="020B0503020204020204" charset="-122"/>
                <a:sym typeface="+mn-ea"/>
              </a:rPr>
              <a:t>语句简单，</a:t>
            </a:r>
            <a:r>
              <a:rPr lang="zh-CN" altLang="en-US" sz="3200" b="1">
                <a:solidFill>
                  <a:srgbClr val="7030A0"/>
                </a:solidFill>
                <a:latin typeface="微软雅黑" panose="020B0503020204020204" charset="-122"/>
                <a:ea typeface="微软雅黑" panose="020B0503020204020204" charset="-122"/>
                <a:cs typeface="微软雅黑" panose="020B0503020204020204" charset="-122"/>
                <a:sym typeface="+mn-ea"/>
              </a:rPr>
              <a:t>要素齐全</a:t>
            </a:r>
            <a:r>
              <a:rPr lang="zh-CN" altLang="en-US" sz="3200">
                <a:solidFill>
                  <a:schemeClr val="dk1"/>
                </a:solidFill>
                <a:latin typeface="微软雅黑" panose="020B0503020204020204" charset="-122"/>
                <a:ea typeface="微软雅黑" panose="020B0503020204020204" charset="-122"/>
                <a:cs typeface="微软雅黑" panose="020B0503020204020204" charset="-122"/>
                <a:sym typeface="+mn-ea"/>
              </a:rPr>
              <a:t>。</a:t>
            </a:r>
            <a:endParaRPr lang="zh-CN" altLang="en-US" sz="3200">
              <a:solidFill>
                <a:schemeClr val="dk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导语拟写公式：</a:t>
            </a:r>
            <a:r>
              <a:rPr lang="zh-CN" altLang="en-US" sz="3200">
                <a:solidFill>
                  <a:srgbClr val="0070C0"/>
                </a:solidFill>
                <a:latin typeface="微软雅黑" panose="020B0503020204020204" charset="-122"/>
                <a:ea typeface="微软雅黑" panose="020B0503020204020204" charset="-122"/>
                <a:cs typeface="微软雅黑" panose="020B0503020204020204" charset="-122"/>
                <a:sym typeface="+mn-ea"/>
              </a:rPr>
              <a:t>①时、地</a:t>
            </a:r>
            <a:r>
              <a:rPr lang="en-US" altLang="zh-CN" sz="3200">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3200">
                <a:solidFill>
                  <a:srgbClr val="0070C0"/>
                </a:solidFill>
                <a:latin typeface="微软雅黑" panose="020B0503020204020204" charset="-122"/>
                <a:ea typeface="微软雅黑" panose="020B0503020204020204" charset="-122"/>
                <a:cs typeface="微软雅黑" panose="020B0503020204020204" charset="-122"/>
                <a:sym typeface="+mn-ea"/>
              </a:rPr>
              <a:t>②条件、原因（必要）</a:t>
            </a:r>
            <a:r>
              <a:rPr lang="en-US" altLang="zh-CN" sz="3200">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3200">
                <a:solidFill>
                  <a:srgbClr val="0070C0"/>
                </a:solidFill>
                <a:latin typeface="微软雅黑" panose="020B0503020204020204" charset="-122"/>
                <a:ea typeface="微软雅黑" panose="020B0503020204020204" charset="-122"/>
                <a:cs typeface="微软雅黑" panose="020B0503020204020204" charset="-122"/>
                <a:sym typeface="+mn-ea"/>
              </a:rPr>
              <a:t>③对象</a:t>
            </a:r>
            <a:r>
              <a:rPr lang="en-US" altLang="zh-CN" sz="3200">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3200">
                <a:solidFill>
                  <a:srgbClr val="0070C0"/>
                </a:solidFill>
                <a:latin typeface="微软雅黑" panose="020B0503020204020204" charset="-122"/>
                <a:ea typeface="微软雅黑" panose="020B0503020204020204" charset="-122"/>
                <a:cs typeface="微软雅黑" panose="020B0503020204020204" charset="-122"/>
                <a:sym typeface="+mn-ea"/>
              </a:rPr>
              <a:t>④事件（简要）</a:t>
            </a:r>
            <a:r>
              <a:rPr lang="en-US" altLang="zh-CN" sz="3200">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3200">
                <a:solidFill>
                  <a:srgbClr val="0070C0"/>
                </a:solidFill>
                <a:latin typeface="微软雅黑" panose="020B0503020204020204" charset="-122"/>
                <a:ea typeface="微软雅黑" panose="020B0503020204020204" charset="-122"/>
                <a:cs typeface="微软雅黑" panose="020B0503020204020204" charset="-122"/>
                <a:sym typeface="+mn-ea"/>
              </a:rPr>
              <a:t>⑤结果、影响、发展趋势</a:t>
            </a:r>
            <a:endParaRPr lang="zh-CN" altLang="en-US" sz="3200">
              <a:solidFill>
                <a:srgbClr val="0070C0"/>
              </a:solidFill>
              <a:latin typeface="微软雅黑" panose="020B0503020204020204" charset="-122"/>
              <a:ea typeface="微软雅黑" panose="020B0503020204020204" charset="-122"/>
              <a:cs typeface="微软雅黑" panose="020B0503020204020204" charset="-122"/>
            </a:endParaRPr>
          </a:p>
          <a:p>
            <a:endParaRPr lang="zh-CN" altLang="en-US" sz="3200">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612265" y="497840"/>
            <a:ext cx="397573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题型示例</a:t>
            </a:r>
          </a:p>
        </p:txBody>
      </p:sp>
      <p:sp>
        <p:nvSpPr>
          <p:cNvPr id="3" name="文本框 2"/>
          <p:cNvSpPr txBox="1"/>
          <p:nvPr>
            <p:custDataLst>
              <p:tags r:id="rId2"/>
            </p:custDataLst>
          </p:nvPr>
        </p:nvSpPr>
        <p:spPr>
          <a:xfrm>
            <a:off x="791210" y="1042670"/>
            <a:ext cx="10814050" cy="5507990"/>
          </a:xfrm>
          <a:prstGeom prst="rect">
            <a:avLst/>
          </a:prstGeom>
          <a:noFill/>
        </p:spPr>
        <p:txBody>
          <a:bodyPr wrap="square" rtlCol="0">
            <a:spAutoFit/>
          </a:bodyPr>
          <a:lstStyle/>
          <a:p>
            <a:r>
              <a:rPr lang="en-US" altLang="zh-CN" sz="3200">
                <a:latin typeface="黑体" panose="02010609060101010101" charset="-122"/>
                <a:ea typeface="黑体" panose="02010609060101010101" charset="-122"/>
              </a:rPr>
              <a:t>请根据下面的一则新闻材料，拟写导语。不超过30个字。</a:t>
            </a:r>
          </a:p>
          <a:p>
            <a:r>
              <a:rPr lang="en-US" altLang="zh-CN" sz="3200">
                <a:latin typeface="黑体" panose="02010609060101010101" charset="-122"/>
                <a:ea typeface="黑体" panose="02010609060101010101" charset="-122"/>
              </a:rPr>
              <a:t>  </a:t>
            </a:r>
            <a:r>
              <a:rPr lang="en-US" altLang="zh-CN" sz="3200">
                <a:latin typeface="楷体" panose="02010609060101010101" pitchFamily="49" charset="-122"/>
                <a:ea typeface="楷体" panose="02010609060101010101" pitchFamily="49" charset="-122"/>
                <a:cs typeface="楷体" panose="02010609060101010101" pitchFamily="49" charset="-122"/>
              </a:rPr>
              <a:t>《四川日报》讯(记者王成栋)4月29日， ______________</a:t>
            </a:r>
          </a:p>
          <a:p>
            <a:r>
              <a:rPr lang="en-US" altLang="zh-CN" sz="3200">
                <a:latin typeface="楷体" panose="02010609060101010101" pitchFamily="49" charset="-122"/>
                <a:ea typeface="楷体" panose="02010609060101010101" pitchFamily="49" charset="-122"/>
                <a:cs typeface="楷体" panose="02010609060101010101" pitchFamily="49" charset="-122"/>
              </a:rPr>
              <a:t>_______________________________________________________________________________________________。</a:t>
            </a:r>
          </a:p>
          <a:p>
            <a:r>
              <a:rPr lang="en-US" altLang="zh-CN" sz="3200">
                <a:latin typeface="楷体" panose="02010609060101010101" pitchFamily="49" charset="-122"/>
                <a:ea typeface="楷体" panose="02010609060101010101" pitchFamily="49" charset="-122"/>
                <a:cs typeface="楷体" panose="02010609060101010101" pitchFamily="49" charset="-122"/>
              </a:rPr>
              <a:t>   当天，“丁丁”“如意”两只大熊猫，先从中国大熊猫保护研究中心雅安碧峰峡基地出发赶往成都双流国际机场，然后搭乘俄罗斯航星航空公司派出的专机直飞俄罗斯。中方派出饲养员和兽医随行照顾，直至两只大熊猫完全适应莫斯科动物园的生活。</a:t>
            </a:r>
          </a:p>
          <a:p>
            <a:r>
              <a:rPr lang="zh-CN" altLang="en-US" sz="3200" b="1">
                <a:solidFill>
                  <a:srgbClr val="0070C0"/>
                </a:solidFill>
                <a:latin typeface="黑体" panose="02010609060101010101" charset="-122"/>
                <a:ea typeface="黑体" panose="02010609060101010101" charset="-122"/>
              </a:rPr>
              <a:t>参考答案：</a:t>
            </a:r>
            <a:r>
              <a:rPr lang="zh-CN" altLang="en-US" sz="3200">
                <a:solidFill>
                  <a:srgbClr val="FF0000"/>
                </a:solidFill>
                <a:latin typeface="黑体" panose="02010609060101010101" charset="-122"/>
                <a:ea typeface="黑体" panose="02010609060101010101" charset="-122"/>
              </a:rPr>
              <a:t>大熊猫“丁丁”“如意”离开四川，前往俄罗斯莫斯科动物园（</a:t>
            </a:r>
            <a:r>
              <a:rPr lang="en-US" altLang="zh-CN" sz="3200">
                <a:solidFill>
                  <a:srgbClr val="FF0000"/>
                </a:solidFill>
                <a:latin typeface="黑体" panose="02010609060101010101" charset="-122"/>
                <a:ea typeface="黑体" panose="02010609060101010101" charset="-122"/>
              </a:rPr>
              <a:t>27</a:t>
            </a:r>
            <a:r>
              <a:rPr lang="zh-CN" altLang="en-US" sz="3200">
                <a:solidFill>
                  <a:srgbClr val="FF0000"/>
                </a:solidFill>
                <a:latin typeface="黑体" panose="02010609060101010101" charset="-122"/>
                <a:ea typeface="黑体" panose="02010609060101010101" charset="-122"/>
              </a:rPr>
              <a:t>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903605"/>
            <a:ext cx="3975735" cy="706755"/>
          </a:xfrm>
          <a:prstGeom prst="rect">
            <a:avLst/>
          </a:prstGeom>
          <a:noFill/>
        </p:spPr>
        <p:txBody>
          <a:bodyPr wrap="square" rtlCol="0">
            <a:spAutoFit/>
          </a:bodyPr>
          <a:lstStyle/>
          <a:p>
            <a:r>
              <a:rPr lang="zh-CN" altLang="en-US" sz="4000" b="1">
                <a:solidFill>
                  <a:srgbClr val="FF0000"/>
                </a:solidFill>
                <a:latin typeface="微软雅黑" panose="020B0503020204020204" charset="-122"/>
                <a:ea typeface="微软雅黑" panose="020B0503020204020204" charset="-122"/>
              </a:rPr>
              <a:t>解题技巧</a:t>
            </a:r>
          </a:p>
        </p:txBody>
      </p:sp>
      <p:sp>
        <p:nvSpPr>
          <p:cNvPr id="3" name="文本框 2"/>
          <p:cNvSpPr txBox="1"/>
          <p:nvPr>
            <p:custDataLst>
              <p:tags r:id="rId2"/>
            </p:custDataLst>
          </p:nvPr>
        </p:nvSpPr>
        <p:spPr>
          <a:xfrm>
            <a:off x="1500505" y="1610360"/>
            <a:ext cx="9505315" cy="3415030"/>
          </a:xfrm>
          <a:prstGeom prst="rect">
            <a:avLst/>
          </a:prstGeom>
          <a:noFill/>
        </p:spPr>
        <p:txBody>
          <a:bodyPr wrap="square" rtlCol="0">
            <a:spAutoFit/>
          </a:bodyPr>
          <a:lstStyle/>
          <a:p>
            <a:pPr fontAlgn="auto">
              <a:lnSpc>
                <a:spcPct val="150000"/>
              </a:lnSpc>
            </a:pPr>
            <a:r>
              <a:rPr lang="en-US" altLang="zh-CN" sz="3600">
                <a:latin typeface="黑体" panose="02010609060101010101" charset="-122"/>
                <a:ea typeface="黑体" panose="02010609060101010101" charset="-122"/>
              </a:rPr>
              <a:t>1</a:t>
            </a:r>
            <a:r>
              <a:rPr lang="zh-CN" altLang="en-US" sz="3600">
                <a:latin typeface="黑体" panose="02010609060101010101" charset="-122"/>
                <a:ea typeface="黑体" panose="02010609060101010101" charset="-122"/>
              </a:rPr>
              <a:t>、阅读文段主体部分，筛选出关键信息。</a:t>
            </a:r>
          </a:p>
          <a:p>
            <a:pPr fontAlgn="auto">
              <a:lnSpc>
                <a:spcPct val="150000"/>
              </a:lnSpc>
            </a:pPr>
            <a:r>
              <a:rPr lang="en-US" altLang="zh-CN" sz="3600">
                <a:latin typeface="黑体" panose="02010609060101010101" charset="-122"/>
                <a:ea typeface="黑体" panose="02010609060101010101" charset="-122"/>
              </a:rPr>
              <a:t>2</a:t>
            </a:r>
            <a:r>
              <a:rPr lang="zh-CN" altLang="en-US" sz="3600">
                <a:latin typeface="黑体" panose="02010609060101010101" charset="-122"/>
                <a:ea typeface="黑体" panose="02010609060101010101" charset="-122"/>
              </a:rPr>
              <a:t>、结合导语拟写公式，对信息进行组合。</a:t>
            </a:r>
          </a:p>
          <a:p>
            <a:pPr fontAlgn="auto">
              <a:lnSpc>
                <a:spcPct val="150000"/>
              </a:lnSpc>
            </a:pPr>
            <a:r>
              <a:rPr lang="en-US" altLang="zh-CN" sz="3600">
                <a:latin typeface="黑体" panose="02010609060101010101" charset="-122"/>
                <a:ea typeface="黑体" panose="02010609060101010101" charset="-122"/>
              </a:rPr>
              <a:t>3</a:t>
            </a:r>
            <a:r>
              <a:rPr lang="zh-CN" altLang="en-US" sz="3600">
                <a:latin typeface="黑体" panose="02010609060101010101" charset="-122"/>
                <a:ea typeface="黑体" panose="02010609060101010101" charset="-122"/>
              </a:rPr>
              <a:t>、依据题干中的字数要求进行缩略或删减。</a:t>
            </a:r>
          </a:p>
          <a:p>
            <a:pPr fontAlgn="auto">
              <a:lnSpc>
                <a:spcPct val="150000"/>
              </a:lnSpc>
            </a:pPr>
            <a:r>
              <a:rPr lang="zh-CN" altLang="en-US" sz="3600">
                <a:latin typeface="黑体" panose="02010609060101010101" charset="-122"/>
                <a:ea typeface="黑体" panose="02010609060101010101" charset="-122"/>
              </a:rPr>
              <a:t>可删减：重复内容、修饰词语、次要内容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397573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随堂练习</a:t>
            </a:r>
          </a:p>
        </p:txBody>
      </p:sp>
      <p:sp>
        <p:nvSpPr>
          <p:cNvPr id="3" name="文本框 2"/>
          <p:cNvSpPr txBox="1"/>
          <p:nvPr>
            <p:custDataLst>
              <p:tags r:id="rId2"/>
            </p:custDataLst>
          </p:nvPr>
        </p:nvSpPr>
        <p:spPr>
          <a:xfrm>
            <a:off x="907415" y="1102995"/>
            <a:ext cx="9839325" cy="4523105"/>
          </a:xfrm>
          <a:prstGeom prst="rect">
            <a:avLst/>
          </a:prstGeom>
          <a:noFill/>
        </p:spPr>
        <p:txBody>
          <a:bodyPr wrap="square" rtlCol="0">
            <a:spAutoFit/>
          </a:bodyPr>
          <a:lstStyle/>
          <a:p>
            <a:r>
              <a:rPr lang="en-US" altLang="zh-CN" sz="3200">
                <a:latin typeface="黑体" panose="02010609060101010101" charset="-122"/>
                <a:ea typeface="黑体" panose="02010609060101010101" charset="-122"/>
              </a:rPr>
              <a:t>根据下面材料，用一句话概括出新闻导语。</a:t>
            </a:r>
          </a:p>
          <a:p>
            <a:r>
              <a:rPr lang="en-US" altLang="zh-CN" sz="3200">
                <a:latin typeface="黑体" panose="02010609060101010101" charset="-122"/>
                <a:ea typeface="黑体" panose="02010609060101010101" charset="-122"/>
              </a:rPr>
              <a:t>   </a:t>
            </a:r>
            <a:r>
              <a:rPr lang="en-US" altLang="zh-CN" sz="3200">
                <a:latin typeface="楷体" panose="02010609060101010101" pitchFamily="49" charset="-122"/>
                <a:ea typeface="楷体" panose="02010609060101010101" pitchFamily="49" charset="-122"/>
                <a:cs typeface="楷体" panose="02010609060101010101" pitchFamily="49" charset="-122"/>
              </a:rPr>
              <a:t> “耀华号”，7月31日从重庆港开出，本月3日6点50分在右行至牌县航段，船舵突然失控，船体搁浅，并且严重倾斜，长江港务监督局迅速组织救援，但因水位只有1.7米，客轮的吃水线是2.4米，再加上近期长江退水速度较快，因此4次救援全部失败。船上243名旅客被困12小时后，在有关部门组织下安全抵港。</a:t>
            </a:r>
            <a:endParaRPr lang="en-US" altLang="zh-CN" sz="3200">
              <a:latin typeface="黑体" panose="02010609060101010101" charset="-122"/>
              <a:ea typeface="黑体" panose="02010609060101010101" charset="-122"/>
            </a:endParaRPr>
          </a:p>
          <a:p>
            <a:r>
              <a:rPr lang="zh-CN" altLang="en-US" sz="3200">
                <a:solidFill>
                  <a:srgbClr val="FF0000"/>
                </a:solidFill>
                <a:latin typeface="黑体" panose="02010609060101010101" charset="-122"/>
                <a:ea typeface="黑体" panose="02010609060101010101" charset="-122"/>
              </a:rPr>
              <a:t>参考答案：</a:t>
            </a:r>
            <a:r>
              <a:rPr lang="zh-CN" altLang="en-US" sz="3200">
                <a:solidFill>
                  <a:srgbClr val="1D41D5"/>
                </a:solidFill>
                <a:latin typeface="黑体" panose="02010609060101010101" charset="-122"/>
                <a:ea typeface="黑体" panose="02010609060101010101" charset="-122"/>
              </a:rPr>
              <a:t>3日晚，“耀华号”行至牌县航道搁浅后，被困旅客获救。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656145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题型三：拟写一句话新闻</a:t>
            </a:r>
          </a:p>
        </p:txBody>
      </p:sp>
      <p:sp>
        <p:nvSpPr>
          <p:cNvPr id="3" name="文本框 2"/>
          <p:cNvSpPr txBox="1"/>
          <p:nvPr>
            <p:custDataLst>
              <p:tags r:id="rId2"/>
            </p:custDataLst>
          </p:nvPr>
        </p:nvSpPr>
        <p:spPr>
          <a:xfrm>
            <a:off x="1500505" y="1610360"/>
            <a:ext cx="8998585" cy="3046095"/>
          </a:xfrm>
          <a:prstGeom prst="rect">
            <a:avLst/>
          </a:prstGeom>
          <a:noFill/>
        </p:spPr>
        <p:txBody>
          <a:bodyPr wrap="square" rtlCol="0">
            <a:spAutoFit/>
          </a:bodyPr>
          <a:lstStyle/>
          <a:p>
            <a:pPr fontAlgn="auto">
              <a:lnSpc>
                <a:spcPct val="150000"/>
              </a:lnSpc>
            </a:pPr>
            <a:r>
              <a:rPr lang="en-US" altLang="zh-CN" sz="3200">
                <a:latin typeface="黑体" panose="02010609060101010101" charset="-122"/>
                <a:ea typeface="黑体" panose="02010609060101010101" charset="-122"/>
              </a:rPr>
              <a:t>    一句话新闻就是运用一句话，完成一篇新闻稿件的报道任务，它是最简洁的新闻，要求高度概括，只要将主要的人、事交代清楚即可，对一些不重要的信息可灵活取舍。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555815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一句话新闻拟写方法</a:t>
            </a:r>
          </a:p>
        </p:txBody>
      </p:sp>
      <p:sp>
        <p:nvSpPr>
          <p:cNvPr id="3" name="文本框 2"/>
          <p:cNvSpPr txBox="1"/>
          <p:nvPr>
            <p:custDataLst>
              <p:tags r:id="rId2"/>
            </p:custDataLst>
          </p:nvPr>
        </p:nvSpPr>
        <p:spPr>
          <a:xfrm>
            <a:off x="1247775" y="1336040"/>
            <a:ext cx="9565640" cy="5015865"/>
          </a:xfrm>
          <a:prstGeom prst="rect">
            <a:avLst/>
          </a:prstGeom>
          <a:noFill/>
        </p:spPr>
        <p:txBody>
          <a:bodyPr wrap="square" rtlCol="0">
            <a:spAutoFit/>
          </a:bodyPr>
          <a:lstStyle/>
          <a:p>
            <a:r>
              <a:rPr lang="en-US" altLang="zh-CN" sz="3200" b="1">
                <a:solidFill>
                  <a:srgbClr val="1D41D5"/>
                </a:solidFill>
                <a:latin typeface="黑体" panose="02010609060101010101" charset="-122"/>
                <a:ea typeface="黑体" panose="02010609060101010101" charset="-122"/>
              </a:rPr>
              <a:t>1．充分利用新闻的导语</a:t>
            </a:r>
          </a:p>
          <a:p>
            <a:r>
              <a:rPr lang="en-US" altLang="zh-CN" sz="3200">
                <a:latin typeface="黑体" panose="02010609060101010101" charset="-122"/>
                <a:ea typeface="黑体" panose="02010609060101010101" charset="-122"/>
              </a:rPr>
              <a:t>    导语如果满足了新闻的“时间、地点、人物、事件”等方面的要求，只需对其进行适当压缩就可以写成一句话新闻。</a:t>
            </a:r>
          </a:p>
          <a:p>
            <a:r>
              <a:rPr lang="en-US" altLang="zh-CN" sz="3200" b="1">
                <a:solidFill>
                  <a:srgbClr val="1D41D5"/>
                </a:solidFill>
                <a:latin typeface="黑体" panose="02010609060101010101" charset="-122"/>
                <a:ea typeface="黑体" panose="02010609060101010101" charset="-122"/>
              </a:rPr>
              <a:t>2．整合新闻主体信息</a:t>
            </a:r>
          </a:p>
          <a:p>
            <a:r>
              <a:rPr lang="en-US" altLang="zh-CN" sz="3200">
                <a:latin typeface="黑体" panose="02010609060101010101" charset="-122"/>
                <a:ea typeface="黑体" panose="02010609060101010101" charset="-122"/>
              </a:rPr>
              <a:t>    有时候，新闻的主要信息在导语中并不呈现，在新闻中也没有明显的层次表现，这就要求考生认真分析新闻主体的内容，标出新闻的内容要点，再根据新闻“时间、地点、人物、事件”的要求，对内容要点进行整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875790" y="396875"/>
            <a:ext cx="397573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随堂练习</a:t>
            </a:r>
          </a:p>
        </p:txBody>
      </p:sp>
      <p:sp>
        <p:nvSpPr>
          <p:cNvPr id="100" name="文本框 99"/>
          <p:cNvSpPr txBox="1"/>
          <p:nvPr>
            <p:custDataLst>
              <p:tags r:id="rId2"/>
            </p:custDataLst>
          </p:nvPr>
        </p:nvSpPr>
        <p:spPr>
          <a:xfrm>
            <a:off x="604520" y="1103630"/>
            <a:ext cx="10983595" cy="5754370"/>
          </a:xfrm>
          <a:prstGeom prst="rect">
            <a:avLst/>
          </a:prstGeom>
          <a:noFill/>
          <a:ln w="9525">
            <a:noFill/>
          </a:ln>
        </p:spPr>
        <p:txBody>
          <a:bodyPr wrap="square">
            <a:spAutoFit/>
          </a:bodyPr>
          <a:lstStyle/>
          <a:p>
            <a:pPr algn="l"/>
            <a:r>
              <a:rPr sz="2800" b="1">
                <a:solidFill>
                  <a:srgbClr val="000000"/>
                </a:solidFill>
                <a:latin typeface="黑体" panose="02010609060101010101" charset="-122"/>
                <a:ea typeface="黑体" panose="02010609060101010101" charset="-122"/>
              </a:rPr>
              <a:t>请把下面这则消息压缩成一句话新闻。(20个字以内)</a:t>
            </a:r>
          </a:p>
          <a:p>
            <a:pPr algn="l"/>
            <a:r>
              <a:rPr lang="en-US" sz="2800" b="1">
                <a:solidFill>
                  <a:srgbClr val="000000"/>
                </a:solidFill>
                <a:latin typeface="黑体" panose="02010609060101010101" charset="-122"/>
                <a:ea typeface="黑体" panose="02010609060101010101" charset="-122"/>
              </a:rPr>
              <a:t>    </a:t>
            </a:r>
            <a:r>
              <a:rPr sz="2800" b="1">
                <a:solidFill>
                  <a:srgbClr val="000000"/>
                </a:solidFill>
                <a:latin typeface="楷体" panose="02010609060101010101" pitchFamily="49" charset="-122"/>
                <a:ea typeface="楷体" panose="02010609060101010101" pitchFamily="49" charset="-122"/>
                <a:cs typeface="楷体" panose="02010609060101010101" pitchFamily="49" charset="-122"/>
              </a:rPr>
              <a:t>济南日报2月13日讯(记者赵晓林)　记者从山东省文物局获悉，山东目前的全国重点文物保护单位为196处，省级文物保护单位为1711处，总数居全国首位。</a:t>
            </a:r>
          </a:p>
          <a:p>
            <a:pPr algn="l"/>
            <a:r>
              <a:rPr 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sz="2800" b="1">
                <a:solidFill>
                  <a:srgbClr val="000000"/>
                </a:solidFill>
                <a:latin typeface="楷体" panose="02010609060101010101" pitchFamily="49" charset="-122"/>
                <a:ea typeface="楷体" panose="02010609060101010101" pitchFamily="49" charset="-122"/>
                <a:cs typeface="楷体" panose="02010609060101010101" pitchFamily="49" charset="-122"/>
              </a:rPr>
              <a:t>据悉，“十二五”期间，山东省梳理了全省文物资源，核定公布第三次全国文物普查结果，全省共登记不可移动文物5万余处，新发现的文物点占总数的63%。全国重点文物保护单位由101处增加到196处，省级文物保护单位由606处增加到1 711处，总数位居全国首位。开展文物勘探、考古发掘600余项，3个考古项目荣获“全国十大考古新发现”称号，发掘了大批遗址，出土了大量重要文物。另外，到2021年山东省博物馆总数将达600家，每15万人拥有一座博物馆。</a:t>
            </a:r>
          </a:p>
          <a:p>
            <a:pPr algn="l"/>
            <a:r>
              <a:rPr lang="zh-CN" sz="2800" b="1">
                <a:solidFill>
                  <a:srgbClr val="FF0000"/>
                </a:solidFill>
                <a:latin typeface="黑体" panose="02010609060101010101" charset="-122"/>
                <a:ea typeface="黑体" panose="02010609060101010101" charset="-122"/>
              </a:rPr>
              <a:t>参考答案：山东省级以上文保单位总数居全国第一(或首位)。</a:t>
            </a:r>
            <a:endParaRPr lang="zh-CN" sz="3200" b="1">
              <a:solidFill>
                <a:srgbClr val="FF0000"/>
              </a:solidFill>
              <a:latin typeface="黑体" panose="02010609060101010101" charset="-122"/>
              <a:ea typeface="黑体" panose="02010609060101010101" charset="-122"/>
            </a:endParaRPr>
          </a:p>
          <a:p>
            <a:pPr algn="l"/>
            <a:endParaRPr lang="zh-CN" sz="32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1"/>
            </p:custDataLst>
          </p:nvPr>
        </p:nvGraphicFramePr>
        <p:xfrm>
          <a:off x="0" y="0"/>
          <a:ext cx="12132310" cy="7299325"/>
        </p:xfrm>
        <a:graphic>
          <a:graphicData uri="http://schemas.openxmlformats.org/drawingml/2006/table">
            <a:tbl>
              <a:tblPr firstRow="1" bandRow="1">
                <a:tableStyleId>{5C22544A-7EE6-4342-B048-85BDC9FD1C3A}</a:tableStyleId>
              </a:tblPr>
              <a:tblGrid>
                <a:gridCol w="2121535"/>
                <a:gridCol w="6625590"/>
                <a:gridCol w="724535"/>
                <a:gridCol w="767715"/>
                <a:gridCol w="1892935"/>
              </a:tblGrid>
              <a:tr h="1554480">
                <a:tc>
                  <a:txBody>
                    <a:bodyPr/>
                    <a:lstStyle/>
                    <a:p>
                      <a:pPr algn="ctr">
                        <a:buNone/>
                      </a:pPr>
                      <a:endParaRPr lang="en-US" altLang="zh-CN" sz="2400">
                        <a:solidFill>
                          <a:schemeClr val="tx2"/>
                        </a:solidFill>
                        <a:latin typeface="微软雅黑" panose="020B0503020204020204" charset="-122"/>
                        <a:ea typeface="微软雅黑" panose="020B0503020204020204" charset="-122"/>
                        <a:cs typeface="微软雅黑" panose="020B0503020204020204" charset="-122"/>
                      </a:endParaRPr>
                    </a:p>
                    <a:p>
                      <a:pPr algn="ctr">
                        <a:buNone/>
                      </a:pPr>
                      <a:r>
                        <a:rPr lang="en-US" altLang="zh-CN" sz="2400">
                          <a:solidFill>
                            <a:schemeClr val="tx2"/>
                          </a:solidFill>
                          <a:latin typeface="微软雅黑" panose="020B0503020204020204" charset="-122"/>
                          <a:ea typeface="微软雅黑" panose="020B0503020204020204" charset="-122"/>
                          <a:cs typeface="微软雅黑" panose="020B0503020204020204" charset="-122"/>
                        </a:rPr>
                        <a:t>2019</a:t>
                      </a:r>
                      <a:r>
                        <a:rPr lang="zh-CN" altLang="en-US" sz="2400">
                          <a:solidFill>
                            <a:schemeClr val="tx2"/>
                          </a:solidFill>
                          <a:latin typeface="微软雅黑" panose="020B0503020204020204" charset="-122"/>
                          <a:ea typeface="微软雅黑" panose="020B0503020204020204" charset="-122"/>
                          <a:cs typeface="微软雅黑" panose="020B0503020204020204" charset="-122"/>
                        </a:rPr>
                        <a:t>、</a:t>
                      </a:r>
                      <a:r>
                        <a:rPr lang="en-US" altLang="zh-CN" sz="2400">
                          <a:solidFill>
                            <a:schemeClr val="tx2"/>
                          </a:solidFill>
                          <a:latin typeface="微软雅黑" panose="020B0503020204020204" charset="-122"/>
                          <a:ea typeface="微软雅黑" panose="020B0503020204020204" charset="-122"/>
                          <a:cs typeface="微软雅黑" panose="020B0503020204020204" charset="-122"/>
                        </a:rPr>
                        <a:t>2020</a:t>
                      </a:r>
                      <a:r>
                        <a:rPr lang="zh-CN" altLang="en-US" sz="2400">
                          <a:solidFill>
                            <a:schemeClr val="tx2"/>
                          </a:solidFill>
                          <a:latin typeface="微软雅黑" panose="020B0503020204020204" charset="-122"/>
                          <a:ea typeface="微软雅黑" panose="020B0503020204020204" charset="-122"/>
                          <a:cs typeface="微软雅黑" panose="020B0503020204020204" charset="-122"/>
                        </a:rPr>
                        <a:t>高考</a:t>
                      </a:r>
                    </a:p>
                  </a:txBody>
                  <a:tcPr>
                    <a:solidFill>
                      <a:srgbClr val="F3F9C0"/>
                    </a:solidFill>
                  </a:tcPr>
                </a:tc>
                <a:tc>
                  <a:txBody>
                    <a:bodyPr/>
                    <a:lstStyle/>
                    <a:p>
                      <a:pPr algn="ctr">
                        <a:buNone/>
                      </a:pPr>
                      <a:endParaRPr lang="zh-CN" altLang="en-US" sz="2400">
                        <a:solidFill>
                          <a:schemeClr val="tx2"/>
                        </a:solidFill>
                        <a:latin typeface="微软雅黑" panose="020B0503020204020204" charset="-122"/>
                        <a:ea typeface="微软雅黑" panose="020B0503020204020204" charset="-122"/>
                      </a:endParaRPr>
                    </a:p>
                    <a:p>
                      <a:pPr algn="ctr">
                        <a:buNone/>
                      </a:pPr>
                      <a:r>
                        <a:rPr lang="zh-CN" altLang="en-US" sz="2400">
                          <a:solidFill>
                            <a:schemeClr val="tx2"/>
                          </a:solidFill>
                          <a:latin typeface="微软雅黑" panose="020B0503020204020204" charset="-122"/>
                          <a:ea typeface="微软雅黑" panose="020B0503020204020204" charset="-122"/>
                        </a:rPr>
                        <a:t>题目内容</a:t>
                      </a:r>
                    </a:p>
                  </a:txBody>
                  <a:tcPr>
                    <a:solidFill>
                      <a:srgbClr val="F3F9C0"/>
                    </a:solidFill>
                  </a:tcPr>
                </a:tc>
                <a:tc>
                  <a:txBody>
                    <a:bodyPr/>
                    <a:lstStyle/>
                    <a:p>
                      <a:pPr algn="ctr">
                        <a:buNone/>
                      </a:pPr>
                      <a:r>
                        <a:rPr lang="zh-CN" altLang="en-US" sz="2400">
                          <a:solidFill>
                            <a:schemeClr val="tx2"/>
                          </a:solidFill>
                          <a:latin typeface="微软雅黑" panose="020B0503020204020204" charset="-122"/>
                          <a:ea typeface="微软雅黑" panose="020B0503020204020204" charset="-122"/>
                        </a:rPr>
                        <a:t>序号位置</a:t>
                      </a:r>
                    </a:p>
                  </a:txBody>
                  <a:tcPr>
                    <a:solidFill>
                      <a:srgbClr val="F3F9C0"/>
                    </a:solidFill>
                  </a:tcPr>
                </a:tc>
                <a:tc>
                  <a:txBody>
                    <a:bodyPr/>
                    <a:lstStyle/>
                    <a:p>
                      <a:pPr algn="ctr">
                        <a:buNone/>
                      </a:pPr>
                      <a:r>
                        <a:rPr lang="zh-CN" altLang="en-US" sz="2400">
                          <a:solidFill>
                            <a:schemeClr val="tx2"/>
                          </a:solidFill>
                          <a:latin typeface="微软雅黑" panose="020B0503020204020204" charset="-122"/>
                          <a:ea typeface="微软雅黑" panose="020B0503020204020204" charset="-122"/>
                          <a:cs typeface="微软雅黑" panose="020B0503020204020204" charset="-122"/>
                        </a:rPr>
                        <a:t>题目分值 </a:t>
                      </a:r>
                    </a:p>
                  </a:txBody>
                  <a:tcPr>
                    <a:solidFill>
                      <a:srgbClr val="F3F9C0"/>
                    </a:solidFill>
                  </a:tcPr>
                </a:tc>
                <a:tc>
                  <a:txBody>
                    <a:bodyPr/>
                    <a:lstStyle/>
                    <a:p>
                      <a:pPr algn="ctr">
                        <a:buNone/>
                      </a:pPr>
                      <a:endParaRPr lang="zh-CN" altLang="en-US" sz="2400">
                        <a:solidFill>
                          <a:schemeClr val="tx2"/>
                        </a:solidFill>
                        <a:latin typeface="微软雅黑" panose="020B0503020204020204" charset="-122"/>
                        <a:ea typeface="微软雅黑" panose="020B0503020204020204" charset="-122"/>
                      </a:endParaRPr>
                    </a:p>
                    <a:p>
                      <a:pPr algn="ctr">
                        <a:buNone/>
                      </a:pPr>
                      <a:r>
                        <a:rPr lang="zh-CN" altLang="en-US" sz="2400">
                          <a:solidFill>
                            <a:schemeClr val="tx2"/>
                          </a:solidFill>
                          <a:latin typeface="微软雅黑" panose="020B0503020204020204" charset="-122"/>
                          <a:ea typeface="微软雅黑" panose="020B0503020204020204" charset="-122"/>
                        </a:rPr>
                        <a:t>题目共性</a:t>
                      </a:r>
                    </a:p>
                  </a:txBody>
                  <a:tcPr>
                    <a:solidFill>
                      <a:srgbClr val="F3F9C0"/>
                    </a:solidFill>
                  </a:tcPr>
                </a:tc>
              </a:tr>
              <a:tr h="1502410">
                <a:tc>
                  <a:txBody>
                    <a:bodyPr/>
                    <a:lstStyle/>
                    <a:p>
                      <a:pPr algn="ctr">
                        <a:buNone/>
                      </a:pPr>
                      <a:endPar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全国</a:t>
                      </a:r>
                      <a:r>
                        <a:rPr lang="en-US" altLang="zh-CN"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Ⅰ</a:t>
                      </a:r>
                      <a:r>
                        <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卷</a:t>
                      </a:r>
                    </a:p>
                  </a:txBody>
                  <a:tcPr/>
                </a:tc>
                <a:tc>
                  <a:txBody>
                    <a:bodyPr/>
                    <a:lstStyle/>
                    <a:p>
                      <a:pPr>
                        <a:buNone/>
                      </a:pP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F0000"/>
                          </a:solidFill>
                          <a:latin typeface="微软雅黑" panose="020B0503020204020204" charset="-122"/>
                          <a:ea typeface="微软雅黑" panose="020B0503020204020204" charset="-122"/>
                          <a:cs typeface="微软雅黑" panose="020B0503020204020204" charset="-122"/>
                          <a:sym typeface="+mn-ea"/>
                        </a:rPr>
                        <a:t>2019</a:t>
                      </a: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把下面一段话的主要意思压缩成</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一段话</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，不超过50个字。（5分）</a:t>
                      </a:r>
                    </a:p>
                    <a:p>
                      <a:pPr>
                        <a:buNone/>
                      </a:pP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F0000"/>
                          </a:solidFill>
                          <a:latin typeface="微软雅黑" panose="020B0503020204020204" charset="-122"/>
                          <a:ea typeface="微软雅黑" panose="020B0503020204020204" charset="-122"/>
                          <a:cs typeface="微软雅黑" panose="020B0503020204020204" charset="-122"/>
                          <a:sym typeface="+mn-ea"/>
                        </a:rPr>
                        <a:t>2020</a:t>
                      </a: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对下面这段新闻报道的文字进行压缩。要求</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保留关键信息</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，句子简洁流畅，不超过70个字。</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chemeClr val="tx1"/>
                          </a:solidFill>
                          <a:latin typeface="微软雅黑" panose="020B0503020204020204" charset="-122"/>
                          <a:ea typeface="微软雅黑" panose="020B0503020204020204" charset="-122"/>
                          <a:cs typeface="微软雅黑" panose="020B0503020204020204" charset="-122"/>
                          <a:sym typeface="+mn-ea"/>
                        </a:rPr>
                        <a:t>5</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分）</a:t>
                      </a:r>
                      <a:endParaRPr lang="en-US" altLang="zh-CN" sz="2000" b="1">
                        <a:solidFill>
                          <a:schemeClr val="tx1"/>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altLang="zh-CN" sz="2000">
                          <a:gradFill>
                            <a:gsLst>
                              <a:gs pos="0">
                                <a:srgbClr val="E30000"/>
                              </a:gs>
                              <a:gs pos="100000">
                                <a:srgbClr val="760303"/>
                              </a:gs>
                            </a:gsLst>
                            <a:lin scaled="0"/>
                          </a:gradFill>
                          <a:latin typeface="微软雅黑" panose="020B0503020204020204" charset="-122"/>
                          <a:ea typeface="微软雅黑" panose="020B0503020204020204" charset="-122"/>
                        </a:rPr>
                        <a:t>21</a:t>
                      </a:r>
                    </a:p>
                  </a:txBody>
                  <a:tcPr/>
                </a:tc>
                <a:tc>
                  <a:txBody>
                    <a:bodyPr/>
                    <a:lstStyle/>
                    <a:p>
                      <a:pPr>
                        <a:buNone/>
                      </a:pPr>
                      <a:r>
                        <a:rPr lang="en-US" altLang="zh-CN" sz="2000">
                          <a:gradFill>
                            <a:gsLst>
                              <a:gs pos="0">
                                <a:srgbClr val="E30000"/>
                              </a:gs>
                              <a:gs pos="100000">
                                <a:srgbClr val="760303"/>
                              </a:gs>
                            </a:gsLst>
                            <a:lin scaled="0"/>
                          </a:gradFill>
                          <a:latin typeface="微软雅黑" panose="020B0503020204020204" charset="-122"/>
                          <a:ea typeface="微软雅黑" panose="020B0503020204020204" charset="-122"/>
                        </a:rPr>
                        <a:t>5</a:t>
                      </a:r>
                    </a:p>
                  </a:txBody>
                  <a:tcPr/>
                </a:tc>
                <a:tc rowSpan="4">
                  <a:txBody>
                    <a:bodyPr/>
                    <a:lstStyle/>
                    <a:p>
                      <a:pPr>
                        <a:buNone/>
                      </a:pPr>
                      <a:endParaRPr lang="zh-CN" altLang="en-US">
                        <a:latin typeface="微软雅黑" panose="020B0503020204020204" charset="-122"/>
                        <a:ea typeface="微软雅黑" panose="020B0503020204020204" charset="-122"/>
                      </a:endParaRPr>
                    </a:p>
                  </a:txBody>
                  <a:tcPr/>
                </a:tc>
              </a:tr>
              <a:tr h="1426845">
                <a:tc>
                  <a:txBody>
                    <a:bodyPr/>
                    <a:lstStyle/>
                    <a:p>
                      <a:pPr algn="ctr">
                        <a:buNone/>
                      </a:pPr>
                      <a:endPar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全国</a:t>
                      </a:r>
                      <a:r>
                        <a:rPr lang="en-US" altLang="zh-CN"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Ⅱ</a:t>
                      </a:r>
                      <a:r>
                        <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卷</a:t>
                      </a:r>
                    </a:p>
                  </a:txBody>
                  <a:tcPr/>
                </a:tc>
                <a:tc>
                  <a:txBody>
                    <a:bodyPr/>
                    <a:lstStyle/>
                    <a:p>
                      <a:pPr>
                        <a:buNone/>
                      </a:pPr>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F0000"/>
                          </a:solidFill>
                          <a:latin typeface="微软雅黑" panose="020B0503020204020204" charset="-122"/>
                          <a:ea typeface="微软雅黑" panose="020B0503020204020204" charset="-122"/>
                          <a:cs typeface="微软雅黑" panose="020B0503020204020204" charset="-122"/>
                          <a:sym typeface="+mn-ea"/>
                        </a:rPr>
                        <a:t>2019</a:t>
                      </a: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sz="2000" b="1">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a:t>
                      </a:r>
                      <a:r>
                        <a:rPr sz="2000" b="1">
                          <a:solidFill>
                            <a:srgbClr val="FF0000"/>
                          </a:solidFill>
                          <a:latin typeface="微软雅黑" panose="020B0503020204020204" charset="-122"/>
                          <a:ea typeface="微软雅黑" panose="020B0503020204020204" charset="-122"/>
                          <a:cs typeface="微软雅黑" panose="020B0503020204020204" charset="-122"/>
                          <a:sym typeface="+mn-ea"/>
                        </a:rPr>
                        <a:t>保留关键信息</a:t>
                      </a:r>
                      <a:r>
                        <a:rPr sz="2000" b="1">
                          <a:solidFill>
                            <a:schemeClr val="tx1"/>
                          </a:solidFill>
                          <a:latin typeface="微软雅黑" panose="020B0503020204020204" charset="-122"/>
                          <a:ea typeface="微软雅黑" panose="020B0503020204020204" charset="-122"/>
                          <a:cs typeface="微软雅黑" panose="020B0503020204020204" charset="-122"/>
                          <a:sym typeface="+mn-ea"/>
                        </a:rPr>
                        <a:t>，句子简洁流畅，不超过60个字。（5分）</a:t>
                      </a:r>
                      <a:endParaRPr lang="en-US" sz="20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buNone/>
                      </a:pP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F0000"/>
                          </a:solidFill>
                          <a:latin typeface="微软雅黑" panose="020B0503020204020204" charset="-122"/>
                          <a:ea typeface="微软雅黑" panose="020B0503020204020204" charset="-122"/>
                          <a:cs typeface="微软雅黑" panose="020B0503020204020204" charset="-122"/>
                          <a:sym typeface="+mn-ea"/>
                        </a:rPr>
                        <a:t>2020</a:t>
                      </a: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保留关键信息</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句子简洁流畅，不超过75个字。</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chemeClr val="tx1"/>
                          </a:solidFill>
                          <a:latin typeface="微软雅黑" panose="020B0503020204020204" charset="-122"/>
                          <a:ea typeface="微软雅黑" panose="020B0503020204020204" charset="-122"/>
                          <a:cs typeface="微软雅黑" panose="020B0503020204020204" charset="-122"/>
                          <a:sym typeface="+mn-ea"/>
                        </a:rPr>
                        <a:t>5</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分）</a:t>
                      </a:r>
                    </a:p>
                  </a:txBody>
                  <a:tcPr/>
                </a:tc>
                <a:tc>
                  <a:txBody>
                    <a:bodyPr/>
                    <a:lstStyle/>
                    <a:p>
                      <a:pPr>
                        <a:buNone/>
                      </a:pPr>
                      <a:r>
                        <a:rPr lang="en-US" altLang="zh-CN" sz="2000">
                          <a:gradFill>
                            <a:gsLst>
                              <a:gs pos="0">
                                <a:srgbClr val="E30000"/>
                              </a:gs>
                              <a:gs pos="100000">
                                <a:srgbClr val="760303"/>
                              </a:gs>
                            </a:gsLst>
                            <a:lin scaled="0"/>
                          </a:gradFill>
                          <a:latin typeface="微软雅黑" panose="020B0503020204020204" charset="-122"/>
                          <a:ea typeface="微软雅黑" panose="020B0503020204020204" charset="-122"/>
                        </a:rPr>
                        <a:t>21</a:t>
                      </a:r>
                    </a:p>
                  </a:txBody>
                  <a:tcPr/>
                </a:tc>
                <a:tc>
                  <a:txBody>
                    <a:bodyPr/>
                    <a:lstStyle/>
                    <a:p>
                      <a:pPr>
                        <a:buNone/>
                      </a:pPr>
                      <a:r>
                        <a:rPr lang="en-US" altLang="zh-CN" sz="2000">
                          <a:gradFill>
                            <a:gsLst>
                              <a:gs pos="0">
                                <a:srgbClr val="E30000"/>
                              </a:gs>
                              <a:gs pos="100000">
                                <a:srgbClr val="760303"/>
                              </a:gs>
                            </a:gsLst>
                            <a:lin scaled="0"/>
                          </a:gradFill>
                          <a:latin typeface="微软雅黑" panose="020B0503020204020204" charset="-122"/>
                          <a:ea typeface="微软雅黑" panose="020B0503020204020204" charset="-122"/>
                        </a:rPr>
                        <a:t>5</a:t>
                      </a:r>
                    </a:p>
                  </a:txBody>
                  <a:tcPr/>
                </a:tc>
                <a:tc vMerge="1">
                  <a:txBody>
                    <a:bodyPr/>
                    <a:lstStyle/>
                    <a:p>
                      <a:endParaRPr/>
                    </a:p>
                  </a:txBody>
                  <a:tcPr/>
                </a:tc>
              </a:tr>
              <a:tr h="1435735">
                <a:tc>
                  <a:txBody>
                    <a:bodyPr/>
                    <a:lstStyle/>
                    <a:p>
                      <a:pPr algn="ctr">
                        <a:buNone/>
                      </a:pPr>
                      <a:endPar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全国</a:t>
                      </a:r>
                      <a:r>
                        <a:rPr lang="en-US" altLang="zh-CN"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Ⅲ</a:t>
                      </a:r>
                      <a:r>
                        <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卷</a:t>
                      </a:r>
                    </a:p>
                  </a:txBody>
                  <a:tcPr/>
                </a:tc>
                <a:tc>
                  <a:txBody>
                    <a:bodyPr/>
                    <a:lstStyle/>
                    <a:p>
                      <a:pPr>
                        <a:buNone/>
                      </a:pP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F0000"/>
                          </a:solidFill>
                          <a:latin typeface="微软雅黑" panose="020B0503020204020204" charset="-122"/>
                          <a:ea typeface="微软雅黑" panose="020B0503020204020204" charset="-122"/>
                          <a:cs typeface="微软雅黑" panose="020B0503020204020204" charset="-122"/>
                          <a:sym typeface="+mn-ea"/>
                        </a:rPr>
                        <a:t>2019</a:t>
                      </a: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保留关键信息，</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句子简洁流畅，不超过65个字。（5分）</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buNone/>
                      </a:pP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F0000"/>
                          </a:solidFill>
                          <a:latin typeface="微软雅黑" panose="020B0503020204020204" charset="-122"/>
                          <a:ea typeface="微软雅黑" panose="020B0503020204020204" charset="-122"/>
                          <a:cs typeface="微软雅黑" panose="020B0503020204020204" charset="-122"/>
                          <a:sym typeface="+mn-ea"/>
                        </a:rPr>
                        <a:t>2020</a:t>
                      </a:r>
                      <a:r>
                        <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保留关键信息</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，句子简洁流畅，不超过80个字。</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chemeClr val="tx1"/>
                          </a:solidFill>
                          <a:latin typeface="微软雅黑" panose="020B0503020204020204" charset="-122"/>
                          <a:ea typeface="微软雅黑" panose="020B0503020204020204" charset="-122"/>
                          <a:cs typeface="微软雅黑" panose="020B0503020204020204" charset="-122"/>
                          <a:sym typeface="+mn-ea"/>
                        </a:rPr>
                        <a:t>5</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分）</a:t>
                      </a:r>
                    </a:p>
                  </a:txBody>
                  <a:tcPr/>
                </a:tc>
                <a:tc>
                  <a:txBody>
                    <a:bodyPr/>
                    <a:lstStyle/>
                    <a:p>
                      <a:pPr>
                        <a:buNone/>
                      </a:pPr>
                      <a:r>
                        <a:rPr lang="en-US" altLang="zh-CN" sz="2000">
                          <a:gradFill>
                            <a:gsLst>
                              <a:gs pos="0">
                                <a:srgbClr val="E30000"/>
                              </a:gs>
                              <a:gs pos="100000">
                                <a:srgbClr val="760303"/>
                              </a:gs>
                            </a:gsLst>
                            <a:lin scaled="0"/>
                          </a:gradFill>
                          <a:latin typeface="微软雅黑" panose="020B0503020204020204" charset="-122"/>
                          <a:ea typeface="微软雅黑" panose="020B0503020204020204" charset="-122"/>
                        </a:rPr>
                        <a:t>21</a:t>
                      </a:r>
                    </a:p>
                  </a:txBody>
                  <a:tcPr/>
                </a:tc>
                <a:tc>
                  <a:txBody>
                    <a:bodyPr/>
                    <a:lstStyle/>
                    <a:p>
                      <a:pPr>
                        <a:buNone/>
                      </a:pPr>
                      <a:r>
                        <a:rPr lang="en-US" altLang="zh-CN" sz="2000">
                          <a:gradFill>
                            <a:gsLst>
                              <a:gs pos="0">
                                <a:srgbClr val="E30000"/>
                              </a:gs>
                              <a:gs pos="100000">
                                <a:srgbClr val="760303"/>
                              </a:gs>
                            </a:gsLst>
                            <a:lin scaled="0"/>
                          </a:gradFill>
                          <a:latin typeface="微软雅黑" panose="020B0503020204020204" charset="-122"/>
                          <a:ea typeface="微软雅黑" panose="020B0503020204020204" charset="-122"/>
                        </a:rPr>
                        <a:t>5</a:t>
                      </a:r>
                    </a:p>
                  </a:txBody>
                  <a:tcPr/>
                </a:tc>
                <a:tc vMerge="1">
                  <a:txBody>
                    <a:bodyPr/>
                    <a:lstStyle/>
                    <a:p>
                      <a:endParaRPr/>
                    </a:p>
                  </a:txBody>
                  <a:tcPr/>
                </a:tc>
              </a:tr>
              <a:tr h="1379855">
                <a:tc>
                  <a:txBody>
                    <a:bodyPr/>
                    <a:lstStyle/>
                    <a:p>
                      <a:pPr algn="ctr">
                        <a:buNone/>
                      </a:pPr>
                      <a:r>
                        <a:rPr 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新高考卷Ⅰ</a:t>
                      </a:r>
                    </a:p>
                    <a:p>
                      <a:pPr algn="ctr">
                        <a:buNone/>
                      </a:pPr>
                      <a:r>
                        <a:rPr 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（山东卷</a:t>
                      </a:r>
                      <a:r>
                        <a:rPr lang="zh-CN" altLang="en-US" sz="20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a:t>
                      </a:r>
                    </a:p>
                  </a:txBody>
                  <a:tcPr/>
                </a:tc>
                <a:tc>
                  <a:txBody>
                    <a:bodyPr/>
                    <a:lstStyle/>
                    <a:p>
                      <a:pPr>
                        <a:buNone/>
                      </a:pP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保留关键信息</a:t>
                      </a:r>
                      <a:r>
                        <a:rPr lang="en-US" sz="2000" b="1">
                          <a:solidFill>
                            <a:schemeClr val="tx1"/>
                          </a:solidFill>
                          <a:latin typeface="微软雅黑" panose="020B0503020204020204" charset="-122"/>
                          <a:ea typeface="微软雅黑" panose="020B0503020204020204" charset="-122"/>
                          <a:cs typeface="微软雅黑" panose="020B0503020204020204" charset="-122"/>
                          <a:sym typeface="+mn-ea"/>
                        </a:rPr>
                        <a:t>，句子简洁流畅，不超过60个字。</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chemeClr val="tx1"/>
                          </a:solidFill>
                          <a:latin typeface="微软雅黑" panose="020B0503020204020204" charset="-122"/>
                          <a:ea typeface="微软雅黑" panose="020B0503020204020204" charset="-122"/>
                          <a:cs typeface="微软雅黑" panose="020B0503020204020204" charset="-122"/>
                          <a:sym typeface="+mn-ea"/>
                        </a:rPr>
                        <a:t>5</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分）</a:t>
                      </a:r>
                    </a:p>
                  </a:txBody>
                  <a:tcPr/>
                </a:tc>
                <a:tc>
                  <a:txBody>
                    <a:bodyPr/>
                    <a:lstStyle/>
                    <a:p>
                      <a:pPr>
                        <a:buNone/>
                      </a:pPr>
                      <a:r>
                        <a:rPr lang="en-US" altLang="zh-CN" sz="2000">
                          <a:gradFill>
                            <a:gsLst>
                              <a:gs pos="0">
                                <a:srgbClr val="E30000"/>
                              </a:gs>
                              <a:gs pos="100000">
                                <a:srgbClr val="760303"/>
                              </a:gs>
                            </a:gsLst>
                            <a:lin scaled="0"/>
                          </a:gradFill>
                          <a:latin typeface="微软雅黑" panose="020B0503020204020204" charset="-122"/>
                          <a:ea typeface="微软雅黑" panose="020B0503020204020204" charset="-122"/>
                        </a:rPr>
                        <a:t>22</a:t>
                      </a:r>
                    </a:p>
                  </a:txBody>
                  <a:tcPr/>
                </a:tc>
                <a:tc>
                  <a:txBody>
                    <a:bodyPr/>
                    <a:lstStyle/>
                    <a:p>
                      <a:pPr>
                        <a:buNone/>
                      </a:pPr>
                      <a:r>
                        <a:rPr lang="en-US" altLang="zh-CN" sz="2000">
                          <a:gradFill>
                            <a:gsLst>
                              <a:gs pos="0">
                                <a:srgbClr val="E30000"/>
                              </a:gs>
                              <a:gs pos="100000">
                                <a:srgbClr val="760303"/>
                              </a:gs>
                            </a:gsLst>
                            <a:lin scaled="0"/>
                          </a:gradFill>
                          <a:latin typeface="微软雅黑" panose="020B0503020204020204" charset="-122"/>
                          <a:ea typeface="微软雅黑" panose="020B0503020204020204" charset="-122"/>
                        </a:rPr>
                        <a:t>5</a:t>
                      </a:r>
                    </a:p>
                  </a:txBody>
                  <a:tcPr/>
                </a:tc>
                <a:tc vMerge="1">
                  <a:txBody>
                    <a:bodyPr/>
                    <a:lstStyle/>
                    <a:p>
                      <a:endParaRPr/>
                    </a:p>
                  </a:txBody>
                  <a:tcPr/>
                </a:tc>
              </a:tr>
            </a:tbl>
          </a:graphicData>
        </a:graphic>
      </p:graphicFrame>
      <p:sp>
        <p:nvSpPr>
          <p:cNvPr id="5" name="标题 1"/>
          <p:cNvSpPr>
            <a:spLocks noGrp="1"/>
          </p:cNvSpPr>
          <p:nvPr>
            <p:custDataLst>
              <p:tags r:id="rId2"/>
            </p:custDataLst>
          </p:nvPr>
        </p:nvSpPr>
        <p:spPr>
          <a:xfrm>
            <a:off x="10158095" y="1569720"/>
            <a:ext cx="2035175" cy="903605"/>
          </a:xfrm>
          <a:prstGeom prst="rect">
            <a:avLst/>
          </a:prstGeom>
        </p:spPr>
        <p:txBody>
          <a:bodyPr vert="horz" lIns="91440" tIns="45720" rIns="91440" bIns="45720" rtlCol="0" anchor="b">
            <a:normAutofit fontScale="95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charset="-122"/>
                <a:ea typeface="新宋体" panose="02010609030101010101" charset="-122"/>
                <a:cs typeface="+mj-cs"/>
              </a:defRPr>
            </a:lvl1pPr>
          </a:lstStyle>
          <a:p>
            <a:pPr algn="ctr">
              <a:buClrTx/>
              <a:buSzTx/>
              <a:buNone/>
            </a:pPr>
            <a:r>
              <a:rPr lang="en-US" sz="2745"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一是新闻</a:t>
            </a:r>
          </a:p>
          <a:p>
            <a:pPr algn="ctr">
              <a:buClrTx/>
              <a:buSzTx/>
              <a:buNone/>
            </a:pPr>
            <a:r>
              <a:rPr lang="en-US" sz="2745"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语段压缩</a:t>
            </a:r>
            <a:r>
              <a:rPr lang="en-US" sz="3430"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r>
              <a:rPr lang="en-US" sz="3430"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altLang="en-US" sz="3430"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6" name="标题 1"/>
          <p:cNvSpPr>
            <a:spLocks noGrp="1"/>
          </p:cNvSpPr>
          <p:nvPr>
            <p:custDataLst>
              <p:tags r:id="rId3"/>
            </p:custDataLst>
          </p:nvPr>
        </p:nvSpPr>
        <p:spPr>
          <a:xfrm>
            <a:off x="10331450" y="2473325"/>
            <a:ext cx="1836420" cy="903605"/>
          </a:xfrm>
          <a:prstGeom prst="rect">
            <a:avLst/>
          </a:prstGeom>
        </p:spPr>
        <p:txBody>
          <a:bodyPr vert="horz" lIns="91440" tIns="45720" rIns="91440" bIns="45720" rtlCol="0" anchor="b">
            <a:normAutofit fontScale="95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charset="-122"/>
                <a:ea typeface="新宋体" panose="02010609030101010101" charset="-122"/>
                <a:cs typeface="+mj-cs"/>
              </a:defRPr>
            </a:lvl1pPr>
          </a:lstStyle>
          <a:p>
            <a:pPr algn="ctr">
              <a:buClrTx/>
              <a:buSzTx/>
              <a:buNone/>
            </a:pPr>
            <a:r>
              <a:rPr lang="en-US" sz="2745"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二是保留</a:t>
            </a:r>
          </a:p>
          <a:p>
            <a:pPr algn="ctr">
              <a:buClrTx/>
              <a:buSzTx/>
              <a:buNone/>
            </a:pPr>
            <a:r>
              <a:rPr lang="en-US" sz="2745"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关键信息</a:t>
            </a:r>
            <a:r>
              <a:rPr lang="en-US" sz="3430"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r>
              <a:rPr lang="en-US" sz="3430"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altLang="en-US" sz="3430"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标题 1"/>
          <p:cNvSpPr>
            <a:spLocks noGrp="1"/>
          </p:cNvSpPr>
          <p:nvPr>
            <p:custDataLst>
              <p:tags r:id="rId4"/>
            </p:custDataLst>
          </p:nvPr>
        </p:nvSpPr>
        <p:spPr>
          <a:xfrm>
            <a:off x="10367010" y="3376930"/>
            <a:ext cx="1765300" cy="903605"/>
          </a:xfrm>
          <a:prstGeom prst="rect">
            <a:avLst/>
          </a:prstGeom>
        </p:spPr>
        <p:txBody>
          <a:bodyPr vert="horz" lIns="91440" tIns="45720" rIns="91440" bIns="45720" rtlCol="0" anchor="b">
            <a:normAutofit fontScale="95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charset="-122"/>
                <a:ea typeface="新宋体" panose="02010609030101010101" charset="-122"/>
                <a:cs typeface="+mj-cs"/>
              </a:defRPr>
            </a:lvl1pPr>
          </a:lstStyle>
          <a:p>
            <a:pPr algn="ctr">
              <a:buClrTx/>
              <a:buSzTx/>
              <a:buNone/>
            </a:pPr>
            <a:r>
              <a:rPr lang="en-US" sz="2745"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三是句子</a:t>
            </a:r>
          </a:p>
          <a:p>
            <a:pPr algn="ctr">
              <a:buClrTx/>
              <a:buSzTx/>
              <a:buNone/>
            </a:pPr>
            <a:r>
              <a:rPr lang="en-US" sz="2745"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简洁流畅</a:t>
            </a:r>
            <a:r>
              <a:rPr lang="en-US" sz="3430"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r>
              <a:rPr lang="en-US" sz="3430"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altLang="en-US" sz="3430"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标题 1"/>
          <p:cNvSpPr>
            <a:spLocks noGrp="1"/>
          </p:cNvSpPr>
          <p:nvPr>
            <p:custDataLst>
              <p:tags r:id="rId5"/>
            </p:custDataLst>
          </p:nvPr>
        </p:nvSpPr>
        <p:spPr>
          <a:xfrm>
            <a:off x="10402570" y="4585970"/>
            <a:ext cx="1765300" cy="90360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charset="-122"/>
                <a:ea typeface="新宋体" panose="02010609030101010101" charset="-122"/>
                <a:cs typeface="+mj-cs"/>
              </a:defRPr>
            </a:lvl1pPr>
          </a:lstStyle>
          <a:p>
            <a:pPr algn="ctr"/>
            <a:r>
              <a:rPr lang="en-US" sz="2665" b="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四是字数限定要求</a:t>
            </a:r>
            <a:r>
              <a:rPr lang="en-US" sz="2800" b="1">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rPr>
              <a:t> </a:t>
            </a:r>
            <a:r>
              <a:rPr lang="en-US" sz="2800" b="1">
                <a:solidFill>
                  <a:schemeClr val="bg1">
                    <a:lumMod val="50000"/>
                  </a:schemeClr>
                </a:solidFill>
                <a:latin typeface="微软雅黑" panose="020B0503020204020204" charset="-122"/>
                <a:ea typeface="微软雅黑" panose="020B0503020204020204" charset="-122"/>
                <a:cs typeface="微软雅黑" panose="020B0503020204020204" charset="-122"/>
              </a:rPr>
              <a:t> </a:t>
            </a:r>
            <a:endParaRPr lang="zh-CN" altLang="en-US" sz="4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9" name="标题 1"/>
          <p:cNvSpPr>
            <a:spLocks noGrp="1"/>
          </p:cNvSpPr>
          <p:nvPr>
            <p:custDataLst>
              <p:tags r:id="rId6"/>
            </p:custDataLst>
          </p:nvPr>
        </p:nvSpPr>
        <p:spPr>
          <a:xfrm>
            <a:off x="10367010" y="5795010"/>
            <a:ext cx="1765300" cy="90360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charset="-122"/>
                <a:ea typeface="新宋体" panose="02010609030101010101" charset="-122"/>
                <a:cs typeface="+mj-cs"/>
              </a:defRPr>
            </a:lvl1pPr>
          </a:lstStyle>
          <a:p>
            <a:pPr algn="ctr"/>
            <a:r>
              <a:rPr lang="zh-CN" sz="2745" b="1">
                <a:gradFill>
                  <a:gsLst>
                    <a:gs pos="0">
                      <a:schemeClr val="accent1">
                        <a:lumMod val="75000"/>
                      </a:schemeClr>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五</a:t>
            </a:r>
            <a:r>
              <a:rPr lang="en-US" sz="2745" b="1">
                <a:gradFill>
                  <a:gsLst>
                    <a:gs pos="0">
                      <a:schemeClr val="accent1">
                        <a:lumMod val="75000"/>
                      </a:schemeClr>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是</a:t>
            </a:r>
            <a:r>
              <a:rPr lang="zh-CN" altLang="en-US" sz="2745" b="1">
                <a:gradFill>
                  <a:gsLst>
                    <a:gs pos="0">
                      <a:schemeClr val="accent1">
                        <a:lumMod val="75000"/>
                      </a:schemeClr>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分值都是</a:t>
            </a:r>
            <a:r>
              <a:rPr lang="en-US" altLang="zh-CN" sz="2745" b="1">
                <a:gradFill>
                  <a:gsLst>
                    <a:gs pos="0">
                      <a:schemeClr val="accent1">
                        <a:lumMod val="75000"/>
                      </a:schemeClr>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5</a:t>
            </a:r>
            <a:r>
              <a:rPr lang="zh-CN" altLang="en-US" sz="2745" b="1">
                <a:gradFill>
                  <a:gsLst>
                    <a:gs pos="0">
                      <a:schemeClr val="accent1">
                        <a:lumMod val="75000"/>
                      </a:schemeClr>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分</a:t>
            </a:r>
            <a:r>
              <a:rPr lang="en-US" sz="2745" b="1">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 </a:t>
            </a:r>
            <a:r>
              <a:rPr lang="en-US" sz="2800" b="1">
                <a:solidFill>
                  <a:schemeClr val="accent1">
                    <a:lumMod val="75000"/>
                  </a:schemeClr>
                </a:solidFill>
                <a:latin typeface="微软雅黑" panose="020B0503020204020204" charset="-122"/>
                <a:ea typeface="微软雅黑" panose="020B0503020204020204" charset="-122"/>
                <a:cs typeface="微软雅黑" panose="020B0503020204020204" charset="-122"/>
              </a:rPr>
              <a:t> </a:t>
            </a:r>
            <a:endParaRPr lang="en-US" altLang="en-US" sz="2800" b="1">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2"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1" presetClass="entr" presetSubtype="1" fill="hold" grpId="3"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1)">
                                      <p:cBhvr>
                                        <p:cTn id="24" dur="2000"/>
                                        <p:tgtEl>
                                          <p:spTgt spid="8"/>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1" presetClass="entr" presetSubtype="1" fill="hold" grpId="4"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7" grpId="2"/>
      <p:bldP spid="8" grpId="3"/>
      <p:bldP spid="9" grpId="4"/>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680529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题型四：拟写新闻标题</a:t>
            </a:r>
          </a:p>
        </p:txBody>
      </p:sp>
      <p:sp>
        <p:nvSpPr>
          <p:cNvPr id="100" name="文本框 99"/>
          <p:cNvSpPr txBox="1"/>
          <p:nvPr>
            <p:custDataLst>
              <p:tags r:id="rId2"/>
            </p:custDataLst>
          </p:nvPr>
        </p:nvSpPr>
        <p:spPr>
          <a:xfrm>
            <a:off x="999490" y="1943735"/>
            <a:ext cx="9928225" cy="4030980"/>
          </a:xfrm>
          <a:prstGeom prst="rect">
            <a:avLst/>
          </a:prstGeom>
          <a:noFill/>
          <a:ln w="9525">
            <a:noFill/>
          </a:ln>
        </p:spPr>
        <p:txBody>
          <a:bodyPr wrap="square">
            <a:spAutoFit/>
          </a:bodyPr>
          <a:lstStyle/>
          <a:p>
            <a:pPr indent="612140"/>
            <a:r>
              <a:rPr lang="zh-CN" sz="2800" b="1">
                <a:ea typeface="宋体" panose="02010600030101010101" pitchFamily="2" charset="-122"/>
              </a:rPr>
              <a:t>给下面新闻拟写一个标题。</a:t>
            </a:r>
            <a:r>
              <a:rPr lang="en-US" sz="2800" b="1">
                <a:latin typeface="Times New Roman" panose="02020603050405020304" pitchFamily="18" charset="0"/>
                <a:ea typeface="宋体" panose="02010600030101010101" pitchFamily="2" charset="-122"/>
              </a:rPr>
              <a:t>(12</a:t>
            </a:r>
            <a:r>
              <a:rPr lang="zh-CN" sz="2800" b="1">
                <a:ea typeface="宋体" panose="02010600030101010101" pitchFamily="2" charset="-122"/>
              </a:rPr>
              <a:t>个字以内</a:t>
            </a:r>
            <a:r>
              <a:rPr lang="en-US" sz="2800" b="1">
                <a:latin typeface="Times New Roman" panose="02020603050405020304" pitchFamily="18" charset="0"/>
                <a:ea typeface="宋体" panose="02010600030101010101" pitchFamily="2" charset="-122"/>
              </a:rPr>
              <a:t>)</a:t>
            </a:r>
            <a:r>
              <a:rPr lang="en-US" altLang="zh-CN" sz="2800" b="1">
                <a:cs typeface="楷体_GB2312" charset="0"/>
              </a:rPr>
              <a:t>       </a:t>
            </a: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sz="2800" b="1">
                <a:latin typeface="楷体" panose="02010609060101010101" pitchFamily="49" charset="-122"/>
                <a:ea typeface="楷体" panose="02010609060101010101" pitchFamily="49" charset="-122"/>
                <a:cs typeface="楷体" panose="02010609060101010101" pitchFamily="49" charset="-122"/>
              </a:rPr>
              <a:t>事实上，</a:t>
            </a:r>
            <a:r>
              <a:rPr lang="en-US" sz="2800" b="1">
                <a:latin typeface="楷体" panose="02010609060101010101" pitchFamily="49" charset="-122"/>
                <a:ea typeface="楷体" panose="02010609060101010101" pitchFamily="49" charset="-122"/>
                <a:cs typeface="楷体" panose="02010609060101010101" pitchFamily="49" charset="-122"/>
              </a:rPr>
              <a:t>“</a:t>
            </a:r>
            <a:r>
              <a:rPr lang="zh-CN" sz="2800" b="1">
                <a:latin typeface="楷体" panose="02010609060101010101" pitchFamily="49" charset="-122"/>
                <a:ea typeface="楷体" panose="02010609060101010101" pitchFamily="49" charset="-122"/>
                <a:cs typeface="楷体" panose="02010609060101010101" pitchFamily="49" charset="-122"/>
              </a:rPr>
              <a:t>一带一路</a:t>
            </a:r>
            <a:r>
              <a:rPr lang="en-US" sz="2800" b="1">
                <a:latin typeface="楷体" panose="02010609060101010101" pitchFamily="49" charset="-122"/>
                <a:ea typeface="楷体" panose="02010609060101010101" pitchFamily="49" charset="-122"/>
                <a:cs typeface="楷体" panose="02010609060101010101" pitchFamily="49" charset="-122"/>
              </a:rPr>
              <a:t>”</a:t>
            </a:r>
            <a:r>
              <a:rPr lang="zh-CN" sz="2800" b="1">
                <a:latin typeface="楷体" panose="02010609060101010101" pitchFamily="49" charset="-122"/>
                <a:ea typeface="楷体" panose="02010609060101010101" pitchFamily="49" charset="-122"/>
                <a:cs typeface="楷体" panose="02010609060101010101" pitchFamily="49" charset="-122"/>
              </a:rPr>
              <a:t>推动的不仅仅是经济上的合作，更是文明互通的基础建设，是连接世界上不同文明的</a:t>
            </a:r>
            <a:r>
              <a:rPr lang="en-US" sz="2800" b="1">
                <a:latin typeface="楷体" panose="02010609060101010101" pitchFamily="49" charset="-122"/>
                <a:ea typeface="楷体" panose="02010609060101010101" pitchFamily="49" charset="-122"/>
                <a:cs typeface="楷体" panose="02010609060101010101" pitchFamily="49" charset="-122"/>
              </a:rPr>
              <a:t>“</a:t>
            </a:r>
            <a:r>
              <a:rPr lang="zh-CN" sz="2800" b="1">
                <a:latin typeface="楷体" panose="02010609060101010101" pitchFamily="49" charset="-122"/>
                <a:ea typeface="楷体" panose="02010609060101010101" pitchFamily="49" charset="-122"/>
                <a:cs typeface="楷体" panose="02010609060101010101" pitchFamily="49" charset="-122"/>
              </a:rPr>
              <a:t>带</a:t>
            </a:r>
            <a:r>
              <a:rPr lang="en-US" sz="2800" b="1">
                <a:latin typeface="楷体" panose="02010609060101010101" pitchFamily="49" charset="-122"/>
                <a:ea typeface="楷体" panose="02010609060101010101" pitchFamily="49" charset="-122"/>
                <a:cs typeface="楷体" panose="02010609060101010101" pitchFamily="49" charset="-122"/>
              </a:rPr>
              <a:t>”</a:t>
            </a:r>
            <a:r>
              <a:rPr lang="zh-CN" sz="2800" b="1">
                <a:latin typeface="楷体" panose="02010609060101010101" pitchFamily="49" charset="-122"/>
                <a:ea typeface="楷体" panose="02010609060101010101" pitchFamily="49" charset="-122"/>
                <a:cs typeface="楷体" panose="02010609060101010101" pitchFamily="49" charset="-122"/>
              </a:rPr>
              <a:t>与</a:t>
            </a:r>
            <a:r>
              <a:rPr lang="en-US" sz="2800" b="1">
                <a:latin typeface="楷体" panose="02010609060101010101" pitchFamily="49" charset="-122"/>
                <a:ea typeface="楷体" panose="02010609060101010101" pitchFamily="49" charset="-122"/>
                <a:cs typeface="楷体" panose="02010609060101010101" pitchFamily="49" charset="-122"/>
              </a:rPr>
              <a:t>“</a:t>
            </a:r>
            <a:r>
              <a:rPr lang="zh-CN" sz="2800" b="1">
                <a:latin typeface="楷体" panose="02010609060101010101" pitchFamily="49" charset="-122"/>
                <a:ea typeface="楷体" panose="02010609060101010101" pitchFamily="49" charset="-122"/>
                <a:cs typeface="楷体" panose="02010609060101010101" pitchFamily="49" charset="-122"/>
              </a:rPr>
              <a:t>路</a:t>
            </a:r>
            <a:r>
              <a:rPr lang="en-US" sz="2800" b="1">
                <a:latin typeface="楷体" panose="02010609060101010101" pitchFamily="49" charset="-122"/>
                <a:ea typeface="楷体" panose="02010609060101010101" pitchFamily="49" charset="-122"/>
                <a:cs typeface="楷体" panose="02010609060101010101" pitchFamily="49" charset="-122"/>
              </a:rPr>
              <a:t>”</a:t>
            </a:r>
            <a:r>
              <a:rPr lang="zh-CN" sz="2800" b="1">
                <a:latin typeface="楷体" panose="02010609060101010101" pitchFamily="49" charset="-122"/>
                <a:ea typeface="楷体" panose="02010609060101010101" pitchFamily="49" charset="-122"/>
                <a:cs typeface="楷体" panose="02010609060101010101" pitchFamily="49" charset="-122"/>
              </a:rPr>
              <a:t>。它以文明对话为引领，强调不同文明的相互尊重、平等对话与交流融合，其路径很清晰：基础设施建设先行，贸易发展紧随，伴着人民交往、文化交流，逐渐实现沿线国家民众相互理解、相互包容、和平共处、共同发展，最终达至民心相通，文化相融。
</a:t>
            </a:r>
          </a:p>
          <a:p>
            <a:pPr indent="612140"/>
            <a:r>
              <a:rPr lang="zh-CN" altLang="en-US" sz="3200" b="1">
                <a:solidFill>
                  <a:srgbClr val="1D41D5"/>
                </a:solidFill>
                <a:latin typeface="黑体" panose="02010609060101010101" charset="-122"/>
                <a:ea typeface="黑体" panose="02010609060101010101" charset="-122"/>
                <a:cs typeface="黑体" panose="02010609060101010101" charset="-122"/>
              </a:rPr>
              <a:t>参考答案：“一带一路”推动文明互通</a:t>
            </a:r>
          </a:p>
        </p:txBody>
      </p:sp>
      <p:sp>
        <p:nvSpPr>
          <p:cNvPr id="4" name="文本框 3"/>
          <p:cNvSpPr txBox="1"/>
          <p:nvPr>
            <p:custDataLst>
              <p:tags r:id="rId3"/>
            </p:custDataLst>
          </p:nvPr>
        </p:nvSpPr>
        <p:spPr>
          <a:xfrm>
            <a:off x="1297305" y="1360170"/>
            <a:ext cx="3975735" cy="583565"/>
          </a:xfrm>
          <a:prstGeom prst="rect">
            <a:avLst/>
          </a:prstGeom>
          <a:noFill/>
        </p:spPr>
        <p:txBody>
          <a:bodyPr wrap="square" rtlCol="0">
            <a:spAutoFit/>
          </a:bodyPr>
          <a:lstStyle/>
          <a:p>
            <a:r>
              <a:rPr lang="zh-CN" altLang="en-US" sz="3200" b="1">
                <a:latin typeface="微软雅黑" panose="020B0503020204020204" charset="-122"/>
                <a:ea typeface="微软雅黑" panose="020B0503020204020204" charset="-122"/>
              </a:rPr>
              <a:t>题型示例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5445760"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拟写新闻标题技法</a:t>
            </a:r>
          </a:p>
        </p:txBody>
      </p:sp>
      <p:sp>
        <p:nvSpPr>
          <p:cNvPr id="4" name="文本框 3"/>
          <p:cNvSpPr txBox="1"/>
          <p:nvPr>
            <p:custDataLst>
              <p:tags r:id="rId2"/>
            </p:custDataLst>
          </p:nvPr>
        </p:nvSpPr>
        <p:spPr>
          <a:xfrm>
            <a:off x="928370" y="1313815"/>
            <a:ext cx="9382760" cy="3415030"/>
          </a:xfrm>
          <a:prstGeom prst="rect">
            <a:avLst/>
          </a:prstGeom>
          <a:noFill/>
        </p:spPr>
        <p:txBody>
          <a:bodyPr wrap="square" rtlCol="0">
            <a:spAutoFit/>
          </a:bodyPr>
          <a:lstStyle/>
          <a:p>
            <a:pPr fontAlgn="auto">
              <a:lnSpc>
                <a:spcPct val="150000"/>
              </a:lnSpc>
            </a:pPr>
            <a:r>
              <a:rPr lang="en-US" altLang="zh-CN" sz="36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3600">
                <a:solidFill>
                  <a:schemeClr val="dk1"/>
                </a:solidFill>
                <a:latin typeface="微软雅黑" panose="020B0503020204020204" charset="-122"/>
                <a:ea typeface="微软雅黑" panose="020B0503020204020204" charset="-122"/>
                <a:cs typeface="微软雅黑" panose="020B0503020204020204" charset="-122"/>
              </a:rPr>
              <a:t>、明确核心话题</a:t>
            </a:r>
          </a:p>
          <a:p>
            <a:pPr fontAlgn="auto">
              <a:lnSpc>
                <a:spcPct val="150000"/>
              </a:lnSpc>
            </a:pPr>
            <a:r>
              <a:rPr lang="en-US" altLang="zh-CN" sz="36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3600">
                <a:solidFill>
                  <a:schemeClr val="dk1"/>
                </a:solidFill>
                <a:latin typeface="微软雅黑" panose="020B0503020204020204" charset="-122"/>
                <a:ea typeface="微软雅黑" panose="020B0503020204020204" charset="-122"/>
                <a:cs typeface="微软雅黑" panose="020B0503020204020204" charset="-122"/>
              </a:rPr>
              <a:t>、找到</a:t>
            </a:r>
            <a:r>
              <a:rPr lang="zh-CN" altLang="en-US" sz="3600" b="1">
                <a:solidFill>
                  <a:schemeClr val="dk1"/>
                </a:solidFill>
                <a:latin typeface="微软雅黑" panose="020B0503020204020204" charset="-122"/>
                <a:ea typeface="微软雅黑" panose="020B0503020204020204" charset="-122"/>
                <a:cs typeface="微软雅黑" panose="020B0503020204020204" charset="-122"/>
              </a:rPr>
              <a:t>关键词句</a:t>
            </a:r>
            <a:r>
              <a:rPr lang="en-US" altLang="zh-CN" sz="3600">
                <a:solidFill>
                  <a:schemeClr val="dk1"/>
                </a:solidFill>
                <a:latin typeface="微软雅黑" panose="020B0503020204020204" charset="-122"/>
                <a:ea typeface="微软雅黑" panose="020B0503020204020204" charset="-122"/>
                <a:cs typeface="微软雅黑" panose="020B0503020204020204" charset="-122"/>
              </a:rPr>
              <a:t>——</a:t>
            </a:r>
            <a:r>
              <a:rPr lang="zh-CN" altLang="en-US" sz="3600" b="1">
                <a:solidFill>
                  <a:schemeClr val="dk1"/>
                </a:solidFill>
                <a:latin typeface="微软雅黑" panose="020B0503020204020204" charset="-122"/>
                <a:ea typeface="微软雅黑" panose="020B0503020204020204" charset="-122"/>
                <a:cs typeface="微软雅黑" panose="020B0503020204020204" charset="-122"/>
              </a:rPr>
              <a:t>抓导语</a:t>
            </a:r>
            <a:r>
              <a:rPr lang="zh-CN" altLang="en-US" sz="3600">
                <a:solidFill>
                  <a:schemeClr val="dk1"/>
                </a:solidFill>
                <a:latin typeface="微软雅黑" panose="020B0503020204020204" charset="-122"/>
                <a:ea typeface="微软雅黑" panose="020B0503020204020204" charset="-122"/>
                <a:cs typeface="微软雅黑" panose="020B0503020204020204" charset="-122"/>
              </a:rPr>
              <a:t>，划层次</a:t>
            </a:r>
            <a:r>
              <a:rPr lang="zh-CN" altLang="en-US" sz="3600" b="1">
                <a:solidFill>
                  <a:schemeClr val="dk1"/>
                </a:solidFill>
                <a:latin typeface="微软雅黑" panose="020B0503020204020204" charset="-122"/>
                <a:ea typeface="微软雅黑" panose="020B0503020204020204" charset="-122"/>
                <a:cs typeface="微软雅黑" panose="020B0503020204020204" charset="-122"/>
              </a:rPr>
              <a:t>筛主体</a:t>
            </a:r>
            <a:r>
              <a:rPr lang="zh-CN" altLang="en-US" sz="3600">
                <a:solidFill>
                  <a:schemeClr val="dk1"/>
                </a:solidFill>
                <a:latin typeface="微软雅黑" panose="020B0503020204020204" charset="-122"/>
                <a:ea typeface="微软雅黑" panose="020B0503020204020204" charset="-122"/>
                <a:cs typeface="微软雅黑" panose="020B0503020204020204" charset="-122"/>
              </a:rPr>
              <a:t>。</a:t>
            </a:r>
          </a:p>
          <a:p>
            <a:pPr fontAlgn="auto">
              <a:lnSpc>
                <a:spcPct val="150000"/>
              </a:lnSpc>
            </a:pPr>
            <a:r>
              <a:rPr lang="en-US" altLang="zh-CN" sz="3600">
                <a:solidFill>
                  <a:schemeClr val="dk1"/>
                </a:solidFill>
                <a:latin typeface="微软雅黑" panose="020B0503020204020204" charset="-122"/>
                <a:ea typeface="微软雅黑" panose="020B0503020204020204" charset="-122"/>
                <a:cs typeface="微软雅黑" panose="020B0503020204020204" charset="-122"/>
              </a:rPr>
              <a:t>3</a:t>
            </a:r>
            <a:r>
              <a:rPr lang="zh-CN" altLang="en-US" sz="3600">
                <a:solidFill>
                  <a:schemeClr val="dk1"/>
                </a:solidFill>
                <a:latin typeface="微软雅黑" panose="020B0503020204020204" charset="-122"/>
                <a:ea typeface="微软雅黑" panose="020B0503020204020204" charset="-122"/>
                <a:cs typeface="微软雅黑" panose="020B0503020204020204" charset="-122"/>
              </a:rPr>
              <a:t>、关键信息连缀成句，尽量用原文的词语。</a:t>
            </a:r>
          </a:p>
          <a:p>
            <a:pPr algn="ctr" fontAlgn="auto">
              <a:lnSpc>
                <a:spcPct val="150000"/>
              </a:lnSpc>
            </a:pPr>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基本格式：对象</a:t>
            </a:r>
            <a:r>
              <a:rPr lang="en-US" altLang="zh-CN" sz="3600" b="1">
                <a:solidFill>
                  <a:srgbClr val="1D41D5"/>
                </a:solidFill>
                <a:latin typeface="微软雅黑" panose="020B0503020204020204" charset="-122"/>
                <a:ea typeface="微软雅黑" panose="020B0503020204020204" charset="-122"/>
                <a:cs typeface="微软雅黑" panose="020B0503020204020204" charset="-122"/>
              </a:rPr>
              <a:t>+</a:t>
            </a:r>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事件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397573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随堂练习</a:t>
            </a:r>
          </a:p>
        </p:txBody>
      </p:sp>
      <p:sp>
        <p:nvSpPr>
          <p:cNvPr id="3" name="文本框 2"/>
          <p:cNvSpPr txBox="1"/>
          <p:nvPr>
            <p:custDataLst>
              <p:tags r:id="rId2"/>
            </p:custDataLst>
          </p:nvPr>
        </p:nvSpPr>
        <p:spPr>
          <a:xfrm>
            <a:off x="1176020" y="1254760"/>
            <a:ext cx="10093960" cy="4892675"/>
          </a:xfrm>
          <a:prstGeom prst="rect">
            <a:avLst/>
          </a:prstGeom>
          <a:noFill/>
        </p:spPr>
        <p:txBody>
          <a:bodyPr wrap="square" rtlCol="0">
            <a:spAutoFit/>
          </a:bodyPr>
          <a:lstStyle/>
          <a:p>
            <a:r>
              <a:rPr lang="en-US" altLang="zh-CN" sz="2800">
                <a:latin typeface="黑体" panose="02010609060101010101" charset="-122"/>
                <a:ea typeface="黑体" panose="02010609060101010101" charset="-122"/>
              </a:rPr>
              <a:t>1</a:t>
            </a:r>
            <a:r>
              <a:rPr lang="zh-CN" altLang="en-US" sz="2800">
                <a:latin typeface="黑体" panose="02010609060101010101" charset="-122"/>
                <a:ea typeface="黑体" panose="02010609060101010101" charset="-122"/>
              </a:rPr>
              <a:t>、</a:t>
            </a:r>
            <a:r>
              <a:rPr lang="en-US" altLang="zh-CN" sz="2800">
                <a:latin typeface="黑体" panose="02010609060101010101" charset="-122"/>
                <a:ea typeface="黑体" panose="02010609060101010101" charset="-122"/>
              </a:rPr>
              <a:t>给下面这则新闻拟写一个标题，不超过15个字。</a:t>
            </a:r>
          </a:p>
          <a:p>
            <a:r>
              <a:rPr lang="en-US" altLang="zh-CN" sz="2800">
                <a:latin typeface="黑体" panose="02010609060101010101" charset="-122"/>
                <a:ea typeface="黑体" panose="02010609060101010101" charset="-122"/>
              </a:rPr>
              <a:t>    </a:t>
            </a:r>
            <a:r>
              <a:rPr lang="en-US" altLang="zh-CN" sz="2800" b="1">
                <a:latin typeface="楷体" panose="02010609060101010101" pitchFamily="49" charset="-122"/>
                <a:ea typeface="楷体" panose="02010609060101010101" pitchFamily="49" charset="-122"/>
                <a:cs typeface="楷体" panose="02010609060101010101" pitchFamily="49" charset="-122"/>
              </a:rPr>
              <a:t>《人民日报》西安5月7日电(记者张丹华)陕西省政府7日宣布，延安市延川、宜川两县退出贫困县序列。这标志着革命圣地延安的贫困县全部“摘帽”，226万老区人民从此告别绝对贫困，走上了奔向全面小康的幸福大道。</a:t>
            </a:r>
          </a:p>
          <a:p>
            <a:r>
              <a:rPr lang="en-US" altLang="zh-CN" sz="2800" b="1">
                <a:latin typeface="楷体" panose="02010609060101010101" pitchFamily="49" charset="-122"/>
                <a:ea typeface="楷体" panose="02010609060101010101" pitchFamily="49" charset="-122"/>
                <a:cs typeface="楷体" panose="02010609060101010101" pitchFamily="49" charset="-122"/>
              </a:rPr>
              <a:t>    延安是革命老区，同时也是一个贫困面较大的经济欠发达地区。近4年来，中央和各级财政累计向延安投入扶贫资金达62.5亿元。延安精准推进产业扶贫、就业扶贫、生态扶贫等“八个一批”工程，因地制宜、因村因户因人施策，有力助推了当地告别绝对贫困的进度。</a:t>
            </a:r>
          </a:p>
          <a:p>
            <a:r>
              <a:rPr lang="zh-CN" altLang="en-US" sz="3200" b="1">
                <a:solidFill>
                  <a:srgbClr val="1D41D5"/>
                </a:solidFill>
                <a:latin typeface="黑体" panose="02010609060101010101" charset="-122"/>
                <a:ea typeface="黑体" panose="02010609060101010101" charset="-122"/>
                <a:cs typeface="黑体" panose="02010609060101010101" charset="-122"/>
              </a:rPr>
              <a:t>参考答案：延安贫困县全部</a:t>
            </a:r>
            <a:r>
              <a:rPr lang="en-US" altLang="zh-CN" sz="3200" b="1">
                <a:solidFill>
                  <a:srgbClr val="1D41D5"/>
                </a:solidFill>
                <a:latin typeface="黑体" panose="02010609060101010101" charset="-122"/>
                <a:ea typeface="黑体" panose="02010609060101010101" charset="-122"/>
                <a:cs typeface="黑体" panose="02010609060101010101" charset="-122"/>
              </a:rPr>
              <a:t>“</a:t>
            </a:r>
            <a:r>
              <a:rPr lang="zh-CN" altLang="en-US" sz="3200" b="1">
                <a:solidFill>
                  <a:srgbClr val="1D41D5"/>
                </a:solidFill>
                <a:latin typeface="黑体" panose="02010609060101010101" charset="-122"/>
                <a:ea typeface="黑体" panose="02010609060101010101" charset="-122"/>
                <a:cs typeface="黑体" panose="02010609060101010101" charset="-122"/>
              </a:rPr>
              <a:t>摘帽</a:t>
            </a:r>
            <a:r>
              <a:rPr lang="en-US" altLang="zh-CN" sz="3200" b="1">
                <a:solidFill>
                  <a:srgbClr val="1D41D5"/>
                </a:solidFill>
                <a:latin typeface="黑体" panose="02010609060101010101" charset="-122"/>
                <a:ea typeface="黑体" panose="02010609060101010101" charset="-122"/>
                <a:cs typeface="黑体" panose="02010609060101010101" charset="-122"/>
              </a:rPr>
              <a:t>”</a:t>
            </a:r>
            <a:r>
              <a:rPr lang="zh-CN" altLang="en-US" sz="3200" b="1">
                <a:solidFill>
                  <a:srgbClr val="1D41D5"/>
                </a:solidFill>
                <a:latin typeface="黑体" panose="02010609060101010101" charset="-122"/>
                <a:ea typeface="黑体" panose="02010609060101010101" charset="-122"/>
                <a:cs typeface="黑体" panose="02010609060101010101" charset="-122"/>
              </a:rPr>
              <a:t>奔小康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101725" y="798195"/>
            <a:ext cx="10171430" cy="5262245"/>
          </a:xfrm>
          <a:prstGeom prst="rect">
            <a:avLst/>
          </a:prstGeom>
          <a:noFill/>
          <a:ln w="9525">
            <a:noFill/>
          </a:ln>
        </p:spPr>
        <p:txBody>
          <a:bodyPr wrap="square">
            <a:spAutoFit/>
          </a:bodyPr>
          <a:lstStyle/>
          <a:p>
            <a:pPr algn="l"/>
            <a:r>
              <a:rPr lang="en-US" altLang="zh-CN" sz="2800" b="1">
                <a:solidFill>
                  <a:schemeClr val="dk1"/>
                </a:solidFill>
                <a:latin typeface="微软雅黑" panose="020B0503020204020204" charset="-122"/>
                <a:ea typeface="微软雅黑" panose="020B0503020204020204" charset="-122"/>
                <a:cs typeface="微软雅黑" panose="020B0503020204020204" charset="-122"/>
              </a:rPr>
              <a:t>2</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、阅</a:t>
            </a:r>
            <a:r>
              <a:rPr lang="zh-CN" sz="2800" b="1">
                <a:solidFill>
                  <a:schemeClr val="dk1"/>
                </a:solidFill>
                <a:latin typeface="微软雅黑" panose="020B0503020204020204" charset="-122"/>
                <a:ea typeface="微软雅黑" panose="020B0503020204020204" charset="-122"/>
                <a:cs typeface="微软雅黑" panose="020B0503020204020204" charset="-122"/>
              </a:rPr>
              <a:t>读下面一则消息，将其概括成一句话新闻，不超过15字。</a:t>
            </a:r>
          </a:p>
          <a:p>
            <a:pPr algn="l"/>
            <a:r>
              <a:rPr 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sz="2800" b="1">
                <a:solidFill>
                  <a:schemeClr val="dk1"/>
                </a:solidFill>
                <a:latin typeface="楷体" panose="02010609060101010101" pitchFamily="49" charset="-122"/>
                <a:ea typeface="楷体" panose="02010609060101010101" pitchFamily="49" charset="-122"/>
                <a:cs typeface="楷体" panose="02010609060101010101" pitchFamily="49" charset="-122"/>
              </a:rPr>
              <a:t> </a:t>
            </a:r>
            <a:r>
              <a:rPr lang="zh-CN" sz="2800">
                <a:solidFill>
                  <a:schemeClr val="dk1"/>
                </a:solidFill>
                <a:latin typeface="楷体" panose="02010609060101010101" pitchFamily="49" charset="-122"/>
                <a:ea typeface="楷体" panose="02010609060101010101" pitchFamily="49" charset="-122"/>
                <a:cs typeface="楷体" panose="02010609060101010101" pitchFamily="49" charset="-122"/>
              </a:rPr>
              <a:t>据京华时报报道，国务院总理李克强访问泰国期间，中泰两国签署了《关于深化铁路合作的谅解备忘录》。跨国铁路激发“泛亚铁路网”联想，高铁所代表的“中国速度”，将为区域经济一体化注入新动力。铁路专家、同济大学教授孙章介绍，中国高铁在国内大发展的同时，也积极谋划“走出去”。目前中国已经与包括美国、巴西、白俄罗斯在内的多个国家建立高铁合作关系。他认为，中国高铁能在短短几年间驶出国门，主要有三大优势。首先是性价比，一份研究报告显示，国外建设高铁每公里成本为0.5亿美元，而中国只有0.33亿美元；其次是技术；最后是安全性。</a:t>
            </a:r>
            <a:endParaRPr lang="zh-CN" sz="2800">
              <a:solidFill>
                <a:schemeClr val="dk1"/>
              </a:solidFill>
              <a:latin typeface="微软雅黑" panose="020B0503020204020204" charset="-122"/>
              <a:ea typeface="微软雅黑" panose="020B0503020204020204" charset="-122"/>
              <a:cs typeface="微软雅黑" panose="020B0503020204020204" charset="-122"/>
            </a:endParaRPr>
          </a:p>
          <a:p>
            <a:pPr algn="l"/>
            <a:r>
              <a:rPr lang="zh-CN" sz="2800" b="1">
                <a:solidFill>
                  <a:schemeClr val="dk1"/>
                </a:solidFill>
                <a:latin typeface="微软雅黑" panose="020B0503020204020204" charset="-122"/>
                <a:ea typeface="微软雅黑" panose="020B0503020204020204" charset="-122"/>
                <a:cs typeface="微软雅黑" panose="020B0503020204020204" charset="-122"/>
              </a:rPr>
              <a:t>参考答案：三大优势助中国高铁驶</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出国门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720090"/>
            <a:ext cx="3975735" cy="706755"/>
          </a:xfrm>
          <a:prstGeom prst="rect">
            <a:avLst/>
          </a:prstGeom>
          <a:noFill/>
        </p:spPr>
        <p:txBody>
          <a:bodyPr wrap="square" rtlCol="0">
            <a:spAutoFit/>
          </a:bodyPr>
          <a:lstStyle/>
          <a:p>
            <a:r>
              <a:rPr lang="zh-CN" altLang="en-US" sz="4000" b="1">
                <a:solidFill>
                  <a:srgbClr val="FF0000"/>
                </a:solidFill>
                <a:latin typeface="黑体" panose="02010609060101010101" charset="-122"/>
                <a:ea typeface="黑体" panose="02010609060101010101" charset="-122"/>
              </a:rPr>
              <a:t>总结</a:t>
            </a:r>
          </a:p>
        </p:txBody>
      </p:sp>
      <p:sp>
        <p:nvSpPr>
          <p:cNvPr id="3" name="文本框 2"/>
          <p:cNvSpPr txBox="1"/>
          <p:nvPr>
            <p:custDataLst>
              <p:tags r:id="rId2"/>
            </p:custDataLst>
          </p:nvPr>
        </p:nvSpPr>
        <p:spPr>
          <a:xfrm>
            <a:off x="1337945" y="1426845"/>
            <a:ext cx="9638030" cy="4523105"/>
          </a:xfrm>
          <a:prstGeom prst="rect">
            <a:avLst/>
          </a:prstGeom>
          <a:noFill/>
        </p:spPr>
        <p:txBody>
          <a:bodyPr wrap="square" rtlCol="0">
            <a:spAutoFit/>
          </a:bodyPr>
          <a:lstStyle/>
          <a:p>
            <a:pPr fontAlgn="auto">
              <a:lnSpc>
                <a:spcPct val="150000"/>
              </a:lnSpc>
            </a:pPr>
            <a:r>
              <a:rPr lang="en-US" altLang="zh-CN" sz="3200">
                <a:latin typeface="黑体" panose="02010609060101010101" charset="-122"/>
                <a:ea typeface="黑体" panose="02010609060101010101" charset="-122"/>
              </a:rPr>
              <a:t>1</a:t>
            </a:r>
            <a:r>
              <a:rPr lang="zh-CN" altLang="en-US" sz="3200">
                <a:latin typeface="黑体" panose="02010609060101010101" charset="-122"/>
                <a:ea typeface="黑体" panose="02010609060101010101" charset="-122"/>
              </a:rPr>
              <a:t>、新闻压缩类题型，本质是抓新闻的核心事件。这是判断各层次内容主次的依据。</a:t>
            </a:r>
          </a:p>
          <a:p>
            <a:pPr fontAlgn="auto">
              <a:lnSpc>
                <a:spcPct val="150000"/>
              </a:lnSpc>
            </a:pPr>
            <a:r>
              <a:rPr lang="en-US" altLang="zh-CN" sz="3200">
                <a:latin typeface="黑体" panose="02010609060101010101" charset="-122"/>
                <a:ea typeface="黑体" panose="02010609060101010101" charset="-122"/>
              </a:rPr>
              <a:t>2</a:t>
            </a:r>
            <a:r>
              <a:rPr lang="zh-CN" altLang="en-US" sz="3200">
                <a:latin typeface="黑体" panose="02010609060101010101" charset="-122"/>
                <a:ea typeface="黑体" panose="02010609060101010101" charset="-122"/>
              </a:rPr>
              <a:t>、新闻的第一句或第一段是需要关注的重点内容，要区分要点型首句和非要点型首句的差异，两者在做题时有较大差异。</a:t>
            </a:r>
          </a:p>
          <a:p>
            <a:pPr fontAlgn="auto">
              <a:lnSpc>
                <a:spcPct val="150000"/>
              </a:lnSpc>
            </a:pPr>
            <a:r>
              <a:rPr lang="en-US" altLang="zh-CN" sz="3200">
                <a:latin typeface="黑体" panose="02010609060101010101" charset="-122"/>
                <a:ea typeface="黑体" panose="02010609060101010101" charset="-122"/>
              </a:rPr>
              <a:t>3</a:t>
            </a:r>
            <a:r>
              <a:rPr lang="zh-CN" altLang="en-US" sz="3200">
                <a:latin typeface="黑体" panose="02010609060101010101" charset="-122"/>
                <a:ea typeface="黑体" panose="02010609060101010101" charset="-122"/>
              </a:rPr>
              <a:t>、做完以后检查语句是否通顺，是否符合字数要求。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8" name="Docer搜索：半想象现实   http://chn.docer.com/works/?userid=199927538"/>
          <p:cNvCxnSpPr/>
          <p:nvPr>
            <p:custDataLst>
              <p:tags r:id="rId1"/>
            </p:custDataLst>
          </p:nvPr>
        </p:nvCxnSpPr>
        <p:spPr>
          <a:xfrm flipH="1">
            <a:off x="2159000" y="3354070"/>
            <a:ext cx="0" cy="593090"/>
          </a:xfrm>
          <a:prstGeom prst="line">
            <a:avLst/>
          </a:prstGeom>
          <a:ln w="38100">
            <a:solidFill>
              <a:srgbClr val="739776"/>
            </a:solidFill>
          </a:ln>
        </p:spPr>
        <p:style>
          <a:lnRef idx="1">
            <a:schemeClr val="accent1"/>
          </a:lnRef>
          <a:fillRef idx="0">
            <a:schemeClr val="accent1"/>
          </a:fillRef>
          <a:effectRef idx="0">
            <a:schemeClr val="accent1"/>
          </a:effectRef>
          <a:fontRef idx="minor">
            <a:schemeClr val="tx1"/>
          </a:fontRef>
        </p:style>
      </p:cxnSp>
      <p:sp>
        <p:nvSpPr>
          <p:cNvPr id="9" name="Docer搜索：半想象现实   http://chn.docer.com/works/?userid=199927538"/>
          <p:cNvSpPr txBox="1"/>
          <p:nvPr>
            <p:custDataLst>
              <p:tags r:id="rId2"/>
            </p:custDataLst>
          </p:nvPr>
        </p:nvSpPr>
        <p:spPr>
          <a:xfrm>
            <a:off x="1144270" y="3328035"/>
            <a:ext cx="920115" cy="645160"/>
          </a:xfrm>
          <a:prstGeom prst="rect">
            <a:avLst/>
          </a:prstGeom>
          <a:noFill/>
        </p:spPr>
        <p:txBody>
          <a:bodyPr wrap="square" rtlCol="0">
            <a:spAutoFit/>
          </a:bodyPr>
          <a:lstStyle/>
          <a:p>
            <a:pPr algn="ctr"/>
            <a:r>
              <a:rPr lang="en-US" altLang="zh-CN" sz="3600" b="1">
                <a:solidFill>
                  <a:srgbClr val="7030A0"/>
                </a:solidFill>
                <a:latin typeface="微软雅黑" panose="020B0503020204020204" charset="-122"/>
                <a:ea typeface="微软雅黑" panose="020B0503020204020204" charset="-122"/>
                <a:cs typeface="华文黑体" panose="02010600040101010101" charset="-122"/>
              </a:rPr>
              <a:t>01.</a:t>
            </a:r>
          </a:p>
        </p:txBody>
      </p:sp>
      <p:sp>
        <p:nvSpPr>
          <p:cNvPr id="16" name="文本框 15"/>
          <p:cNvSpPr txBox="1"/>
          <p:nvPr>
            <p:custDataLst>
              <p:tags r:id="rId3"/>
            </p:custDataLst>
          </p:nvPr>
        </p:nvSpPr>
        <p:spPr>
          <a:xfrm>
            <a:off x="2253615" y="3363595"/>
            <a:ext cx="3810000" cy="583565"/>
          </a:xfrm>
          <a:prstGeom prst="rect">
            <a:avLst/>
          </a:prstGeom>
          <a:noFill/>
        </p:spPr>
        <p:txBody>
          <a:bodyPr wrap="square" rtlCol="0">
            <a:spAutoFit/>
          </a:bodyPr>
          <a:lstStyle/>
          <a:p>
            <a:r>
              <a:rPr lang="zh-CN" altLang="en-US" sz="3200" b="1" smtClean="0">
                <a:solidFill>
                  <a:srgbClr val="7030A0"/>
                </a:solidFill>
                <a:latin typeface="微软雅黑" panose="020B0503020204020204" charset="-122"/>
                <a:ea typeface="微软雅黑" panose="020B0503020204020204" charset="-122"/>
                <a:cs typeface="华文黑体" panose="02010600040101010101" charset="-122"/>
                <a:sym typeface="+mn-lt"/>
              </a:rPr>
              <a:t>提取新闻关键信息</a:t>
            </a:r>
          </a:p>
        </p:txBody>
      </p:sp>
      <p:cxnSp>
        <p:nvCxnSpPr>
          <p:cNvPr id="22" name="Docer搜索：半想象现实   http://chn.docer.com/works/?userid=199927538"/>
          <p:cNvCxnSpPr/>
          <p:nvPr>
            <p:custDataLst>
              <p:tags r:id="rId4"/>
            </p:custDataLst>
          </p:nvPr>
        </p:nvCxnSpPr>
        <p:spPr>
          <a:xfrm flipH="1">
            <a:off x="6845300" y="3353435"/>
            <a:ext cx="0" cy="593090"/>
          </a:xfrm>
          <a:prstGeom prst="line">
            <a:avLst/>
          </a:prstGeom>
          <a:ln w="38100">
            <a:solidFill>
              <a:srgbClr val="739776"/>
            </a:solidFill>
          </a:ln>
        </p:spPr>
        <p:style>
          <a:lnRef idx="1">
            <a:schemeClr val="accent1"/>
          </a:lnRef>
          <a:fillRef idx="0">
            <a:schemeClr val="accent1"/>
          </a:fillRef>
          <a:effectRef idx="0">
            <a:schemeClr val="accent1"/>
          </a:effectRef>
          <a:fontRef idx="minor">
            <a:schemeClr val="tx1"/>
          </a:fontRef>
        </p:style>
      </p:cxnSp>
      <p:sp>
        <p:nvSpPr>
          <p:cNvPr id="23" name="Docer搜索：半想象现实   http://chn.docer.com/works/?userid=199927538"/>
          <p:cNvSpPr txBox="1"/>
          <p:nvPr>
            <p:custDataLst>
              <p:tags r:id="rId5"/>
            </p:custDataLst>
          </p:nvPr>
        </p:nvSpPr>
        <p:spPr>
          <a:xfrm>
            <a:off x="5843905" y="3415030"/>
            <a:ext cx="1137920" cy="645160"/>
          </a:xfrm>
          <a:prstGeom prst="rect">
            <a:avLst/>
          </a:prstGeom>
          <a:noFill/>
        </p:spPr>
        <p:txBody>
          <a:bodyPr wrap="square" rtlCol="0">
            <a:spAutoFit/>
          </a:bodyPr>
          <a:lstStyle/>
          <a:p>
            <a:pPr algn="ctr"/>
            <a:r>
              <a:rPr lang="en-US" altLang="zh-CN" sz="3600" b="1" smtClean="0">
                <a:solidFill>
                  <a:srgbClr val="7030A0"/>
                </a:solidFill>
                <a:latin typeface="微软雅黑" panose="020B0503020204020204" charset="-122"/>
                <a:ea typeface="微软雅黑" panose="020B0503020204020204" charset="-122"/>
                <a:cs typeface="华文黑体" panose="02010600040101010101" charset="-122"/>
              </a:rPr>
              <a:t>02.</a:t>
            </a:r>
          </a:p>
        </p:txBody>
      </p:sp>
      <p:sp>
        <p:nvSpPr>
          <p:cNvPr id="25" name="文本框 24"/>
          <p:cNvSpPr txBox="1"/>
          <p:nvPr>
            <p:custDataLst>
              <p:tags r:id="rId6"/>
            </p:custDataLst>
          </p:nvPr>
        </p:nvSpPr>
        <p:spPr>
          <a:xfrm>
            <a:off x="7122160" y="3415030"/>
            <a:ext cx="4063365" cy="583565"/>
          </a:xfrm>
          <a:prstGeom prst="rect">
            <a:avLst/>
          </a:prstGeom>
          <a:noFill/>
        </p:spPr>
        <p:txBody>
          <a:bodyPr wrap="square" rtlCol="0">
            <a:spAutoFit/>
          </a:bodyPr>
          <a:lstStyle/>
          <a:p>
            <a:pPr algn="l"/>
            <a:r>
              <a:rPr lang="zh-CN" altLang="en-US" sz="3200" b="1">
                <a:solidFill>
                  <a:srgbClr val="7030A0"/>
                </a:solidFill>
                <a:latin typeface="微软雅黑" panose="020B0503020204020204" charset="-122"/>
                <a:ea typeface="微软雅黑" panose="020B0503020204020204" charset="-122"/>
                <a:sym typeface="+mn-ea"/>
              </a:rPr>
              <a:t>拟写新闻导语</a:t>
            </a:r>
            <a:endParaRPr lang="zh-CN" altLang="en-US" sz="3200" b="1" smtClean="0">
              <a:solidFill>
                <a:srgbClr val="7030A0"/>
              </a:solidFill>
              <a:latin typeface="微软雅黑" panose="020B0503020204020204" charset="-122"/>
              <a:ea typeface="微软雅黑" panose="020B0503020204020204" charset="-122"/>
              <a:cs typeface="华文黑体" panose="02010600040101010101" charset="-122"/>
              <a:sym typeface="+mn-ea"/>
            </a:endParaRPr>
          </a:p>
        </p:txBody>
      </p:sp>
      <p:cxnSp>
        <p:nvCxnSpPr>
          <p:cNvPr id="28" name="Docer搜索：半想象现实   http://chn.docer.com/works/?userid=199927538"/>
          <p:cNvCxnSpPr/>
          <p:nvPr>
            <p:custDataLst>
              <p:tags r:id="rId7"/>
            </p:custDataLst>
          </p:nvPr>
        </p:nvCxnSpPr>
        <p:spPr>
          <a:xfrm flipH="1">
            <a:off x="2159000" y="4874260"/>
            <a:ext cx="0" cy="593090"/>
          </a:xfrm>
          <a:prstGeom prst="line">
            <a:avLst/>
          </a:prstGeom>
          <a:ln w="38100">
            <a:solidFill>
              <a:srgbClr val="739776"/>
            </a:solidFill>
          </a:ln>
        </p:spPr>
        <p:style>
          <a:lnRef idx="1">
            <a:schemeClr val="accent1"/>
          </a:lnRef>
          <a:fillRef idx="0">
            <a:schemeClr val="accent1"/>
          </a:fillRef>
          <a:effectRef idx="0">
            <a:schemeClr val="accent1"/>
          </a:effectRef>
          <a:fontRef idx="minor">
            <a:schemeClr val="tx1"/>
          </a:fontRef>
        </p:style>
      </p:cxnSp>
      <p:sp>
        <p:nvSpPr>
          <p:cNvPr id="29" name="Docer搜索：半想象现实   http://chn.docer.com/works/?userid=199927538"/>
          <p:cNvSpPr txBox="1"/>
          <p:nvPr>
            <p:custDataLst>
              <p:tags r:id="rId8"/>
            </p:custDataLst>
          </p:nvPr>
        </p:nvSpPr>
        <p:spPr>
          <a:xfrm>
            <a:off x="1019175" y="4812665"/>
            <a:ext cx="1137920" cy="645160"/>
          </a:xfrm>
          <a:prstGeom prst="rect">
            <a:avLst/>
          </a:prstGeom>
          <a:noFill/>
        </p:spPr>
        <p:txBody>
          <a:bodyPr wrap="square" rtlCol="0">
            <a:spAutoFit/>
          </a:bodyPr>
          <a:lstStyle/>
          <a:p>
            <a:pPr algn="ctr"/>
            <a:r>
              <a:rPr lang="en-US" altLang="zh-CN" sz="3600" b="1" smtClean="0">
                <a:solidFill>
                  <a:srgbClr val="7030A0"/>
                </a:solidFill>
                <a:latin typeface="微软雅黑" panose="020B0503020204020204" charset="-122"/>
                <a:ea typeface="微软雅黑" panose="020B0503020204020204" charset="-122"/>
                <a:cs typeface="华文黑体" panose="02010600040101010101" charset="-122"/>
              </a:rPr>
              <a:t>03.</a:t>
            </a:r>
          </a:p>
        </p:txBody>
      </p:sp>
      <p:sp>
        <p:nvSpPr>
          <p:cNvPr id="31" name="文本框 30"/>
          <p:cNvSpPr txBox="1"/>
          <p:nvPr>
            <p:custDataLst>
              <p:tags r:id="rId9"/>
            </p:custDataLst>
          </p:nvPr>
        </p:nvSpPr>
        <p:spPr>
          <a:xfrm>
            <a:off x="2320925" y="4864100"/>
            <a:ext cx="5033645" cy="583565"/>
          </a:xfrm>
          <a:prstGeom prst="rect">
            <a:avLst/>
          </a:prstGeom>
          <a:noFill/>
        </p:spPr>
        <p:txBody>
          <a:bodyPr wrap="square" rtlCol="0">
            <a:spAutoFit/>
          </a:bodyPr>
          <a:lstStyle/>
          <a:p>
            <a:pPr algn="l"/>
            <a:r>
              <a:rPr lang="zh-CN" altLang="en-US" sz="3200" b="1">
                <a:solidFill>
                  <a:srgbClr val="7030A0"/>
                </a:solidFill>
                <a:latin typeface="微软雅黑" panose="020B0503020204020204" charset="-122"/>
                <a:ea typeface="微软雅黑" panose="020B0503020204020204" charset="-122"/>
                <a:sym typeface="+mn-ea"/>
              </a:rPr>
              <a:t>拟写一句话新闻</a:t>
            </a:r>
            <a:endParaRPr lang="zh-CN" altLang="en-US" sz="3200" b="1" smtClean="0">
              <a:solidFill>
                <a:srgbClr val="7030A0"/>
              </a:solidFill>
              <a:latin typeface="微软雅黑" panose="020B0503020204020204" charset="-122"/>
              <a:ea typeface="微软雅黑" panose="020B0503020204020204" charset="-122"/>
              <a:cs typeface="华文黑体" panose="02010600040101010101" charset="-122"/>
              <a:sym typeface="+mn-ea"/>
            </a:endParaRPr>
          </a:p>
        </p:txBody>
      </p:sp>
      <p:cxnSp>
        <p:nvCxnSpPr>
          <p:cNvPr id="34" name="Docer搜索：半想象现实   http://chn.docer.com/works/?userid=199927538"/>
          <p:cNvCxnSpPr/>
          <p:nvPr>
            <p:custDataLst>
              <p:tags r:id="rId10"/>
            </p:custDataLst>
          </p:nvPr>
        </p:nvCxnSpPr>
        <p:spPr>
          <a:xfrm flipH="1">
            <a:off x="6822440" y="4876165"/>
            <a:ext cx="0" cy="593090"/>
          </a:xfrm>
          <a:prstGeom prst="line">
            <a:avLst/>
          </a:prstGeom>
          <a:ln w="38100">
            <a:solidFill>
              <a:srgbClr val="739776"/>
            </a:solidFill>
          </a:ln>
        </p:spPr>
        <p:style>
          <a:lnRef idx="1">
            <a:schemeClr val="accent1"/>
          </a:lnRef>
          <a:fillRef idx="0">
            <a:schemeClr val="accent1"/>
          </a:fillRef>
          <a:effectRef idx="0">
            <a:schemeClr val="accent1"/>
          </a:effectRef>
          <a:fontRef idx="minor">
            <a:schemeClr val="tx1"/>
          </a:fontRef>
        </p:style>
      </p:cxnSp>
      <p:sp>
        <p:nvSpPr>
          <p:cNvPr id="35" name="Docer搜索：半想象现实   http://chn.docer.com/works/?userid=199927538"/>
          <p:cNvSpPr txBox="1"/>
          <p:nvPr>
            <p:custDataLst>
              <p:tags r:id="rId11"/>
            </p:custDataLst>
          </p:nvPr>
        </p:nvSpPr>
        <p:spPr>
          <a:xfrm>
            <a:off x="5684520" y="4850130"/>
            <a:ext cx="1137920" cy="645160"/>
          </a:xfrm>
          <a:prstGeom prst="rect">
            <a:avLst/>
          </a:prstGeom>
          <a:noFill/>
        </p:spPr>
        <p:txBody>
          <a:bodyPr wrap="square" rtlCol="0">
            <a:spAutoFit/>
          </a:bodyPr>
          <a:lstStyle/>
          <a:p>
            <a:pPr algn="ctr"/>
            <a:r>
              <a:rPr lang="en-US" altLang="zh-CN" sz="3600" smtClean="0">
                <a:solidFill>
                  <a:srgbClr val="739776"/>
                </a:solidFill>
                <a:latin typeface="微软雅黑" panose="020B0503020204020204" charset="-122"/>
                <a:ea typeface="微软雅黑" panose="020B0503020204020204" charset="-122"/>
                <a:cs typeface="华文黑体" panose="02010600040101010101" charset="-122"/>
              </a:rPr>
              <a:t>04.</a:t>
            </a:r>
          </a:p>
        </p:txBody>
      </p:sp>
      <p:sp>
        <p:nvSpPr>
          <p:cNvPr id="37" name="文本框 36"/>
          <p:cNvSpPr txBox="1"/>
          <p:nvPr>
            <p:custDataLst>
              <p:tags r:id="rId12"/>
            </p:custDataLst>
          </p:nvPr>
        </p:nvSpPr>
        <p:spPr>
          <a:xfrm>
            <a:off x="7242810" y="4881245"/>
            <a:ext cx="3445510" cy="583565"/>
          </a:xfrm>
          <a:prstGeom prst="rect">
            <a:avLst/>
          </a:prstGeom>
          <a:noFill/>
        </p:spPr>
        <p:txBody>
          <a:bodyPr wrap="square" rtlCol="0">
            <a:spAutoFit/>
          </a:bodyPr>
          <a:lstStyle/>
          <a:p>
            <a:r>
              <a:rPr lang="zh-CN" altLang="en-US" sz="3200" b="1" smtClean="0">
                <a:solidFill>
                  <a:srgbClr val="7030A0"/>
                </a:solidFill>
                <a:latin typeface="微软雅黑" panose="020B0503020204020204" charset="-122"/>
                <a:ea typeface="微软雅黑" panose="020B0503020204020204" charset="-122"/>
                <a:cs typeface="华文黑体" panose="02010600040101010101" charset="-122"/>
                <a:sym typeface="+mn-lt"/>
              </a:rPr>
              <a:t>拟写新闻标题</a:t>
            </a:r>
          </a:p>
        </p:txBody>
      </p:sp>
      <p:sp>
        <p:nvSpPr>
          <p:cNvPr id="6" name="稻壳搜索：半想象现实   chn.docer.com/works/199927538"/>
          <p:cNvSpPr>
            <a:spLocks noChangeArrowheads="1"/>
          </p:cNvSpPr>
          <p:nvPr>
            <p:custDataLst>
              <p:tags r:id="rId13"/>
            </p:custDataLst>
          </p:nvPr>
        </p:nvSpPr>
        <p:spPr bwMode="auto">
          <a:xfrm>
            <a:off x="8801190" y="1394518"/>
            <a:ext cx="1787386" cy="1106805"/>
          </a:xfrm>
          <a:prstGeom prst="rect">
            <a:avLst/>
          </a:prstGeom>
          <a:noFill/>
          <a:ln>
            <a:noFill/>
          </a:ln>
        </p:spPr>
        <p:txBody>
          <a:bodyPr wrap="square">
            <a:spAutoFit/>
          </a:bodyPr>
          <a:lstStyle/>
          <a:p>
            <a:pPr algn="l">
              <a:lnSpc>
                <a:spcPct val="150000"/>
              </a:lnSpc>
            </a:pPr>
            <a:r>
              <a:rPr lang="zh-CN" altLang="en-US" sz="4400" b="1">
                <a:solidFill>
                  <a:srgbClr val="7030A0"/>
                </a:solidFill>
                <a:latin typeface="华文黑体" panose="02010600040101010101" charset="-122"/>
                <a:ea typeface="华文黑体" panose="02010600040101010101" charset="-122"/>
                <a:cs typeface="华文黑体" panose="02010600040101010101" charset="-122"/>
              </a:rPr>
              <a:t>目 录</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76985" y="669925"/>
            <a:ext cx="7170420"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题型一：提取新闻关键信息</a:t>
            </a:r>
          </a:p>
        </p:txBody>
      </p:sp>
      <p:sp>
        <p:nvSpPr>
          <p:cNvPr id="5" name="文本框 4"/>
          <p:cNvSpPr txBox="1"/>
          <p:nvPr>
            <p:custDataLst>
              <p:tags r:id="rId2"/>
            </p:custDataLst>
          </p:nvPr>
        </p:nvSpPr>
        <p:spPr>
          <a:xfrm>
            <a:off x="1358265" y="1785620"/>
            <a:ext cx="9534525" cy="3138170"/>
          </a:xfrm>
          <a:prstGeom prst="rect">
            <a:avLst/>
          </a:prstGeom>
          <a:noFill/>
        </p:spPr>
        <p:txBody>
          <a:bodyPr wrap="square" rtlCol="0">
            <a:spAutoFit/>
          </a:bodyPr>
          <a:lstStyle/>
          <a:p>
            <a:pPr fontAlgn="auto">
              <a:lnSpc>
                <a:spcPct val="150000"/>
              </a:lnSpc>
            </a:pPr>
            <a:r>
              <a:rPr lang="en-US" altLang="zh-CN" sz="3600">
                <a:solidFill>
                  <a:srgbClr val="1D41D5"/>
                </a:solidFill>
                <a:sym typeface="+mn-ea"/>
              </a:rPr>
              <a:t>        </a:t>
            </a:r>
            <a:r>
              <a:rPr lang="zh-CN" altLang="en-US" sz="3600" b="1">
                <a:solidFill>
                  <a:srgbClr val="7030A0"/>
                </a:solidFill>
                <a:latin typeface="黑体" panose="02010609060101010101" charset="-122"/>
                <a:ea typeface="黑体" panose="02010609060101010101" charset="-122"/>
                <a:sym typeface="+mn-ea"/>
              </a:rPr>
              <a:t>提供一段新闻报道的文字，要求对其进行压缩，保留关键信息，句子简洁流畅</a:t>
            </a:r>
            <a:r>
              <a:rPr lang="zh-CN" altLang="en-US" sz="3600">
                <a:sym typeface="+mn-ea"/>
              </a:rPr>
              <a:t>。是近年来高考语文试卷中的高频考点。</a:t>
            </a:r>
            <a:endParaRPr lang="zh-CN" altLang="en-US" sz="3600"/>
          </a:p>
          <a:p>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8519160"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新闻压缩必备知识</a:t>
            </a:r>
            <a:r>
              <a:rPr lang="en-US" altLang="zh-CN" sz="4000" b="1">
                <a:latin typeface="黑体" panose="02010609060101010101" charset="-122"/>
                <a:ea typeface="黑体" panose="02010609060101010101" charset="-122"/>
              </a:rPr>
              <a:t>——</a:t>
            </a:r>
            <a:r>
              <a:rPr lang="zh-CN" altLang="en-US" sz="4000" b="1">
                <a:latin typeface="黑体" panose="02010609060101010101" charset="-122"/>
                <a:ea typeface="黑体" panose="02010609060101010101" charset="-122"/>
              </a:rPr>
              <a:t>新闻结构</a:t>
            </a:r>
          </a:p>
        </p:txBody>
      </p:sp>
      <p:sp>
        <p:nvSpPr>
          <p:cNvPr id="4" name="文本框 3"/>
          <p:cNvSpPr txBox="1"/>
          <p:nvPr>
            <p:custDataLst>
              <p:tags r:id="rId2"/>
            </p:custDataLst>
          </p:nvPr>
        </p:nvSpPr>
        <p:spPr>
          <a:xfrm>
            <a:off x="613410" y="1415415"/>
            <a:ext cx="7131050" cy="5507990"/>
          </a:xfrm>
          <a:prstGeom prst="rect">
            <a:avLst/>
          </a:prstGeom>
          <a:noFill/>
        </p:spPr>
        <p:txBody>
          <a:bodyPr wrap="square" rtlCol="0">
            <a:spAutoFit/>
          </a:bodyPr>
          <a:lstStyle/>
          <a:p>
            <a:r>
              <a:rPr lang="en-US" altLang="zh-CN" sz="3200" b="1">
                <a:solidFill>
                  <a:schemeClr val="dk1"/>
                </a:solidFill>
                <a:latin typeface="微软雅黑" panose="020B0503020204020204" charset="-122"/>
                <a:ea typeface="微软雅黑" panose="020B0503020204020204" charset="-122"/>
                <a:cs typeface="微软雅黑" panose="020B0503020204020204" charset="-122"/>
              </a:rPr>
              <a:t>1</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、标题。</a:t>
            </a:r>
          </a:p>
          <a:p>
            <a:r>
              <a:rPr lang="en-US" altLang="zh-CN" sz="3200" b="1">
                <a:solidFill>
                  <a:schemeClr val="dk1"/>
                </a:solidFill>
                <a:latin typeface="微软雅黑" panose="020B0503020204020204" charset="-122"/>
                <a:ea typeface="微软雅黑" panose="020B0503020204020204" charset="-122"/>
                <a:cs typeface="微软雅黑" panose="020B0503020204020204" charset="-122"/>
              </a:rPr>
              <a:t>2</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、导语</a:t>
            </a:r>
            <a:r>
              <a:rPr lang="en-US" altLang="zh-CN" sz="32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新闻的开头第一段或者第一句话</a:t>
            </a:r>
            <a:r>
              <a:rPr lang="zh-CN" altLang="en-US" sz="3200">
                <a:solidFill>
                  <a:schemeClr val="dk1"/>
                </a:solidFill>
                <a:latin typeface="微软雅黑" panose="020B0503020204020204" charset="-122"/>
                <a:ea typeface="微软雅黑" panose="020B0503020204020204" charset="-122"/>
                <a:cs typeface="微软雅黑" panose="020B0503020204020204" charset="-122"/>
              </a:rPr>
              <a:t>，扼要地揭示了新闻的核心内容。</a:t>
            </a:r>
          </a:p>
          <a:p>
            <a:r>
              <a:rPr lang="en-US" altLang="zh-CN" sz="3200" b="1">
                <a:solidFill>
                  <a:schemeClr val="dk1"/>
                </a:solidFill>
                <a:latin typeface="微软雅黑" panose="020B0503020204020204" charset="-122"/>
                <a:ea typeface="微软雅黑" panose="020B0503020204020204" charset="-122"/>
                <a:cs typeface="微软雅黑" panose="020B0503020204020204" charset="-122"/>
              </a:rPr>
              <a:t>3</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、主体</a:t>
            </a:r>
            <a:r>
              <a:rPr lang="en-US" altLang="zh-CN" sz="32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3200" b="1">
                <a:solidFill>
                  <a:schemeClr val="dk1"/>
                </a:solidFill>
                <a:latin typeface="微软雅黑" panose="020B0503020204020204" charset="-122"/>
                <a:ea typeface="微软雅黑" panose="020B0503020204020204" charset="-122"/>
                <a:cs typeface="微软雅黑" panose="020B0503020204020204" charset="-122"/>
              </a:rPr>
              <a:t>新闻的主要部分</a:t>
            </a:r>
            <a:r>
              <a:rPr lang="zh-CN" altLang="en-US" sz="3200">
                <a:solidFill>
                  <a:schemeClr val="dk1"/>
                </a:solidFill>
                <a:latin typeface="微软雅黑" panose="020B0503020204020204" charset="-122"/>
                <a:ea typeface="微软雅黑" panose="020B0503020204020204" charset="-122"/>
                <a:cs typeface="微软雅黑" panose="020B0503020204020204" charset="-122"/>
              </a:rPr>
              <a:t>，是对导语内容的进一步扩展和阐释。</a:t>
            </a:r>
          </a:p>
          <a:p>
            <a:r>
              <a:rPr lang="en-US" altLang="zh-CN" sz="3200">
                <a:solidFill>
                  <a:schemeClr val="dk1"/>
                </a:solidFill>
                <a:latin typeface="微软雅黑" panose="020B0503020204020204" charset="-122"/>
                <a:ea typeface="微软雅黑" panose="020B0503020204020204" charset="-122"/>
                <a:cs typeface="微软雅黑" panose="020B0503020204020204" charset="-122"/>
              </a:rPr>
              <a:t>4</a:t>
            </a:r>
            <a:r>
              <a:rPr lang="zh-CN" altLang="en-US" sz="3200">
                <a:solidFill>
                  <a:schemeClr val="dk1"/>
                </a:solidFill>
                <a:latin typeface="微软雅黑" panose="020B0503020204020204" charset="-122"/>
                <a:ea typeface="微软雅黑" panose="020B0503020204020204" charset="-122"/>
                <a:cs typeface="微软雅黑" panose="020B0503020204020204" charset="-122"/>
              </a:rPr>
              <a:t>、背景</a:t>
            </a:r>
            <a:r>
              <a:rPr lang="en-US" altLang="zh-CN" sz="3200">
                <a:solidFill>
                  <a:schemeClr val="dk1"/>
                </a:solidFill>
                <a:latin typeface="微软雅黑" panose="020B0503020204020204" charset="-122"/>
                <a:ea typeface="微软雅黑" panose="020B0503020204020204" charset="-122"/>
                <a:cs typeface="微软雅黑" panose="020B0503020204020204" charset="-122"/>
              </a:rPr>
              <a:t>——</a:t>
            </a:r>
            <a:r>
              <a:rPr lang="zh-CN" altLang="en-US" sz="3200">
                <a:solidFill>
                  <a:schemeClr val="dk1"/>
                </a:solidFill>
                <a:latin typeface="微软雅黑" panose="020B0503020204020204" charset="-122"/>
                <a:ea typeface="微软雅黑" panose="020B0503020204020204" charset="-122"/>
                <a:cs typeface="微软雅黑" panose="020B0503020204020204" charset="-122"/>
              </a:rPr>
              <a:t>新闻发生的社会环境或自然环境。</a:t>
            </a:r>
          </a:p>
          <a:p>
            <a:r>
              <a:rPr lang="en-US" altLang="zh-CN" sz="3200">
                <a:solidFill>
                  <a:schemeClr val="dk1"/>
                </a:solidFill>
                <a:latin typeface="微软雅黑" panose="020B0503020204020204" charset="-122"/>
                <a:ea typeface="微软雅黑" panose="020B0503020204020204" charset="-122"/>
                <a:cs typeface="微软雅黑" panose="020B0503020204020204" charset="-122"/>
              </a:rPr>
              <a:t>5</a:t>
            </a:r>
            <a:r>
              <a:rPr lang="zh-CN" altLang="en-US" sz="3200">
                <a:solidFill>
                  <a:schemeClr val="dk1"/>
                </a:solidFill>
                <a:latin typeface="微软雅黑" panose="020B0503020204020204" charset="-122"/>
                <a:ea typeface="微软雅黑" panose="020B0503020204020204" charset="-122"/>
                <a:cs typeface="微软雅黑" panose="020B0503020204020204" charset="-122"/>
              </a:rPr>
              <a:t>、结语</a:t>
            </a:r>
            <a:r>
              <a:rPr lang="en-US" altLang="zh-CN" sz="3200">
                <a:solidFill>
                  <a:schemeClr val="dk1"/>
                </a:solidFill>
                <a:latin typeface="微软雅黑" panose="020B0503020204020204" charset="-122"/>
                <a:ea typeface="微软雅黑" panose="020B0503020204020204" charset="-122"/>
                <a:cs typeface="微软雅黑" panose="020B0503020204020204" charset="-122"/>
              </a:rPr>
              <a:t>——</a:t>
            </a:r>
            <a:r>
              <a:rPr lang="zh-CN" altLang="en-US" sz="3200">
                <a:solidFill>
                  <a:schemeClr val="dk1"/>
                </a:solidFill>
                <a:latin typeface="微软雅黑" panose="020B0503020204020204" charset="-122"/>
                <a:ea typeface="微软雅黑" panose="020B0503020204020204" charset="-122"/>
                <a:cs typeface="微软雅黑" panose="020B0503020204020204" charset="-122"/>
              </a:rPr>
              <a:t>揭示事实的意义，指出事件发展的趋势。</a:t>
            </a:r>
          </a:p>
          <a:p>
            <a:endParaRPr lang="zh-CN" altLang="en-US" sz="320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32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3"/>
            </p:custDataLst>
          </p:nvPr>
        </p:nvPicPr>
        <p:blipFill>
          <a:blip r:embed="rId9">
            <a:extLs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10"/>
              </a:ext>
            </a:extLst>
          </a:blip>
          <a:stretch>
            <a:fillRect/>
          </a:stretch>
        </p:blipFill>
        <p:spPr>
          <a:xfrm rot="10800000">
            <a:off x="7922895" y="1811655"/>
            <a:ext cx="3419475" cy="3419475"/>
          </a:xfrm>
          <a:prstGeom prst="rect">
            <a:avLst/>
          </a:prstGeom>
        </p:spPr>
      </p:pic>
      <p:sp>
        <p:nvSpPr>
          <p:cNvPr id="6" name="文本框 5"/>
          <p:cNvSpPr txBox="1"/>
          <p:nvPr>
            <p:custDataLst>
              <p:tags r:id="rId4"/>
            </p:custDataLst>
          </p:nvPr>
        </p:nvSpPr>
        <p:spPr>
          <a:xfrm>
            <a:off x="11428095" y="2244725"/>
            <a:ext cx="963930" cy="1198880"/>
          </a:xfrm>
          <a:prstGeom prst="rect">
            <a:avLst/>
          </a:prstGeom>
          <a:noFill/>
        </p:spPr>
        <p:txBody>
          <a:bodyPr wrap="square" rtlCol="0">
            <a:spAutoFit/>
          </a:bodyPr>
          <a:lstStyle/>
          <a:p>
            <a:r>
              <a:rPr lang="zh-CN" altLang="en-US" sz="3600" b="1">
                <a:solidFill>
                  <a:srgbClr val="FF0000"/>
                </a:solidFill>
                <a:latin typeface="微软雅黑" panose="020B0503020204020204" charset="-122"/>
                <a:ea typeface="微软雅黑" panose="020B0503020204020204" charset="-122"/>
              </a:rPr>
              <a:t>标</a:t>
            </a:r>
          </a:p>
          <a:p>
            <a:r>
              <a:rPr lang="zh-CN" altLang="en-US" sz="3600" b="1">
                <a:solidFill>
                  <a:srgbClr val="FF0000"/>
                </a:solidFill>
                <a:latin typeface="微软雅黑" panose="020B0503020204020204" charset="-122"/>
                <a:ea typeface="微软雅黑" panose="020B0503020204020204" charset="-122"/>
              </a:rPr>
              <a:t>题</a:t>
            </a:r>
          </a:p>
        </p:txBody>
      </p:sp>
      <p:sp>
        <p:nvSpPr>
          <p:cNvPr id="7" name="文本框 6"/>
          <p:cNvSpPr txBox="1"/>
          <p:nvPr>
            <p:custDataLst>
              <p:tags r:id="rId5"/>
            </p:custDataLst>
          </p:nvPr>
        </p:nvSpPr>
        <p:spPr>
          <a:xfrm>
            <a:off x="7680325" y="3284855"/>
            <a:ext cx="963930" cy="1198880"/>
          </a:xfrm>
          <a:prstGeom prst="rect">
            <a:avLst/>
          </a:prstGeom>
          <a:noFill/>
        </p:spPr>
        <p:txBody>
          <a:bodyPr wrap="square" rtlCol="0">
            <a:spAutoFit/>
          </a:bodyPr>
          <a:lstStyle/>
          <a:p>
            <a:r>
              <a:rPr lang="zh-CN" altLang="en-US" sz="3600" b="1">
                <a:solidFill>
                  <a:srgbClr val="FF0000"/>
                </a:solidFill>
                <a:latin typeface="微软雅黑" panose="020B0503020204020204" charset="-122"/>
                <a:ea typeface="微软雅黑" panose="020B0503020204020204" charset="-122"/>
              </a:rPr>
              <a:t>导语</a:t>
            </a:r>
          </a:p>
        </p:txBody>
      </p:sp>
      <p:sp>
        <p:nvSpPr>
          <p:cNvPr id="8" name="文本框 7"/>
          <p:cNvSpPr txBox="1"/>
          <p:nvPr>
            <p:custDataLst>
              <p:tags r:id="rId6"/>
            </p:custDataLst>
          </p:nvPr>
        </p:nvSpPr>
        <p:spPr>
          <a:xfrm>
            <a:off x="10281920" y="4294505"/>
            <a:ext cx="963930" cy="1198880"/>
          </a:xfrm>
          <a:prstGeom prst="rect">
            <a:avLst/>
          </a:prstGeom>
          <a:noFill/>
        </p:spPr>
        <p:txBody>
          <a:bodyPr wrap="square" rtlCol="0">
            <a:spAutoFit/>
          </a:bodyPr>
          <a:lstStyle/>
          <a:p>
            <a:r>
              <a:rPr lang="zh-CN" altLang="en-US" sz="3600" b="1">
                <a:solidFill>
                  <a:srgbClr val="FF0000"/>
                </a:solidFill>
                <a:latin typeface="微软雅黑" panose="020B0503020204020204" charset="-122"/>
                <a:ea typeface="微软雅黑" panose="020B0503020204020204" charset="-122"/>
              </a:rPr>
              <a:t>主体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1064895" y="4184015"/>
            <a:ext cx="10237470" cy="460375"/>
          </a:xfrm>
          <a:prstGeom prst="rect">
            <a:avLst/>
          </a:prstGeom>
          <a:solidFill>
            <a:schemeClr val="accent4">
              <a:lumMod val="20000"/>
              <a:lumOff val="80000"/>
            </a:schemeClr>
          </a:solidFill>
        </p:spPr>
        <p:txBody>
          <a:bodyPr wrap="square" rtlCol="0">
            <a:spAutoFit/>
          </a:bodyPr>
          <a:lstStyle/>
          <a:p>
            <a:endParaRPr lang="en-US" altLang="zh-CN" sz="2400"/>
          </a:p>
        </p:txBody>
      </p:sp>
      <p:sp>
        <p:nvSpPr>
          <p:cNvPr id="9" name="文本框 8"/>
          <p:cNvSpPr txBox="1"/>
          <p:nvPr>
            <p:custDataLst>
              <p:tags r:id="rId2"/>
            </p:custDataLst>
          </p:nvPr>
        </p:nvSpPr>
        <p:spPr>
          <a:xfrm>
            <a:off x="1064895" y="4652645"/>
            <a:ext cx="10237470" cy="460375"/>
          </a:xfrm>
          <a:prstGeom prst="rect">
            <a:avLst/>
          </a:prstGeom>
          <a:solidFill>
            <a:schemeClr val="accent4">
              <a:lumMod val="20000"/>
              <a:lumOff val="80000"/>
            </a:schemeClr>
          </a:solidFill>
        </p:spPr>
        <p:txBody>
          <a:bodyPr wrap="square" rtlCol="0">
            <a:spAutoFit/>
          </a:bodyPr>
          <a:lstStyle/>
          <a:p>
            <a:endParaRPr lang="en-US" altLang="zh-CN" sz="2400"/>
          </a:p>
        </p:txBody>
      </p:sp>
      <p:sp>
        <p:nvSpPr>
          <p:cNvPr id="10" name="文本框 9"/>
          <p:cNvSpPr txBox="1"/>
          <p:nvPr>
            <p:custDataLst>
              <p:tags r:id="rId3"/>
            </p:custDataLst>
          </p:nvPr>
        </p:nvSpPr>
        <p:spPr>
          <a:xfrm>
            <a:off x="1064895" y="5121275"/>
            <a:ext cx="10237470" cy="460375"/>
          </a:xfrm>
          <a:prstGeom prst="rect">
            <a:avLst/>
          </a:prstGeom>
          <a:solidFill>
            <a:schemeClr val="accent4">
              <a:lumMod val="20000"/>
              <a:lumOff val="80000"/>
            </a:schemeClr>
          </a:solidFill>
        </p:spPr>
        <p:txBody>
          <a:bodyPr wrap="square" rtlCol="0">
            <a:spAutoFit/>
          </a:bodyPr>
          <a:lstStyle/>
          <a:p>
            <a:endParaRPr lang="en-US" altLang="zh-CN" sz="2400"/>
          </a:p>
        </p:txBody>
      </p:sp>
      <p:sp>
        <p:nvSpPr>
          <p:cNvPr id="11" name="文本框 10"/>
          <p:cNvSpPr txBox="1"/>
          <p:nvPr>
            <p:custDataLst>
              <p:tags r:id="rId4"/>
            </p:custDataLst>
          </p:nvPr>
        </p:nvSpPr>
        <p:spPr>
          <a:xfrm>
            <a:off x="1028700" y="5589905"/>
            <a:ext cx="6858000" cy="460375"/>
          </a:xfrm>
          <a:prstGeom prst="rect">
            <a:avLst/>
          </a:prstGeom>
          <a:solidFill>
            <a:schemeClr val="accent4">
              <a:lumMod val="20000"/>
              <a:lumOff val="80000"/>
            </a:schemeClr>
          </a:solidFill>
        </p:spPr>
        <p:txBody>
          <a:bodyPr wrap="square" rtlCol="0">
            <a:spAutoFit/>
          </a:bodyPr>
          <a:lstStyle/>
          <a:p>
            <a:endParaRPr lang="en-US" altLang="zh-CN" sz="2400"/>
          </a:p>
        </p:txBody>
      </p:sp>
      <p:sp>
        <p:nvSpPr>
          <p:cNvPr id="12" name="文本框 11"/>
          <p:cNvSpPr txBox="1"/>
          <p:nvPr>
            <p:custDataLst>
              <p:tags r:id="rId5"/>
            </p:custDataLst>
          </p:nvPr>
        </p:nvSpPr>
        <p:spPr>
          <a:xfrm>
            <a:off x="1064895" y="3715385"/>
            <a:ext cx="10237470" cy="460375"/>
          </a:xfrm>
          <a:prstGeom prst="rect">
            <a:avLst/>
          </a:prstGeom>
          <a:solidFill>
            <a:schemeClr val="accent4">
              <a:lumMod val="20000"/>
              <a:lumOff val="80000"/>
            </a:schemeClr>
          </a:solidFill>
        </p:spPr>
        <p:txBody>
          <a:bodyPr wrap="square" rtlCol="0">
            <a:spAutoFit/>
          </a:bodyPr>
          <a:lstStyle/>
          <a:p>
            <a:endParaRPr lang="en-US" altLang="zh-CN" sz="2400"/>
          </a:p>
        </p:txBody>
      </p:sp>
      <p:sp>
        <p:nvSpPr>
          <p:cNvPr id="13" name="文本框 12"/>
          <p:cNvSpPr txBox="1"/>
          <p:nvPr>
            <p:custDataLst>
              <p:tags r:id="rId6"/>
            </p:custDataLst>
          </p:nvPr>
        </p:nvSpPr>
        <p:spPr>
          <a:xfrm>
            <a:off x="6206490" y="3192780"/>
            <a:ext cx="5095875" cy="460375"/>
          </a:xfrm>
          <a:prstGeom prst="rect">
            <a:avLst/>
          </a:prstGeom>
          <a:solidFill>
            <a:schemeClr val="accent4">
              <a:lumMod val="20000"/>
              <a:lumOff val="80000"/>
            </a:schemeClr>
          </a:solidFill>
        </p:spPr>
        <p:txBody>
          <a:bodyPr wrap="square" rtlCol="0">
            <a:spAutoFit/>
          </a:bodyPr>
          <a:lstStyle/>
          <a:p>
            <a:endParaRPr lang="en-US" altLang="zh-CN" sz="2400"/>
          </a:p>
        </p:txBody>
      </p:sp>
      <p:sp>
        <p:nvSpPr>
          <p:cNvPr id="7" name="文本框 6"/>
          <p:cNvSpPr txBox="1"/>
          <p:nvPr>
            <p:custDataLst>
              <p:tags r:id="rId7"/>
            </p:custDataLst>
          </p:nvPr>
        </p:nvSpPr>
        <p:spPr>
          <a:xfrm>
            <a:off x="1028700" y="3246755"/>
            <a:ext cx="4782820" cy="460375"/>
          </a:xfrm>
          <a:prstGeom prst="rect">
            <a:avLst/>
          </a:prstGeom>
          <a:solidFill>
            <a:schemeClr val="accent1">
              <a:lumMod val="20000"/>
              <a:lumOff val="80000"/>
            </a:schemeClr>
          </a:solidFill>
        </p:spPr>
        <p:txBody>
          <a:bodyPr wrap="square" rtlCol="0">
            <a:spAutoFit/>
          </a:bodyPr>
          <a:lstStyle/>
          <a:p>
            <a:endParaRPr lang="en-US" altLang="zh-CN" sz="2400"/>
          </a:p>
        </p:txBody>
      </p:sp>
      <p:sp>
        <p:nvSpPr>
          <p:cNvPr id="14" name="文本框 13"/>
          <p:cNvSpPr txBox="1"/>
          <p:nvPr>
            <p:custDataLst>
              <p:tags r:id="rId8"/>
            </p:custDataLst>
          </p:nvPr>
        </p:nvSpPr>
        <p:spPr>
          <a:xfrm>
            <a:off x="3803015" y="2697480"/>
            <a:ext cx="7499350" cy="460375"/>
          </a:xfrm>
          <a:prstGeom prst="rect">
            <a:avLst/>
          </a:prstGeom>
          <a:solidFill>
            <a:schemeClr val="accent1">
              <a:lumMod val="20000"/>
              <a:lumOff val="80000"/>
            </a:schemeClr>
          </a:solidFill>
        </p:spPr>
        <p:txBody>
          <a:bodyPr wrap="square" rtlCol="0">
            <a:spAutoFit/>
          </a:bodyPr>
          <a:lstStyle/>
          <a:p>
            <a:endParaRPr lang="en-US" altLang="zh-CN" sz="2400"/>
          </a:p>
        </p:txBody>
      </p:sp>
      <p:sp>
        <p:nvSpPr>
          <p:cNvPr id="2" name="文本框 1"/>
          <p:cNvSpPr txBox="1"/>
          <p:nvPr>
            <p:custDataLst>
              <p:tags r:id="rId9"/>
            </p:custDataLst>
          </p:nvPr>
        </p:nvSpPr>
        <p:spPr>
          <a:xfrm>
            <a:off x="1459865" y="596265"/>
            <a:ext cx="397573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题型示例</a:t>
            </a:r>
          </a:p>
        </p:txBody>
      </p:sp>
      <p:sp>
        <p:nvSpPr>
          <p:cNvPr id="5" name="文本框 4"/>
          <p:cNvSpPr txBox="1"/>
          <p:nvPr>
            <p:custDataLst>
              <p:tags r:id="rId10"/>
            </p:custDataLst>
          </p:nvPr>
        </p:nvSpPr>
        <p:spPr>
          <a:xfrm>
            <a:off x="1652905" y="2201545"/>
            <a:ext cx="9649460" cy="460375"/>
          </a:xfrm>
          <a:prstGeom prst="rect">
            <a:avLst/>
          </a:prstGeom>
          <a:solidFill>
            <a:schemeClr val="accent6">
              <a:lumMod val="20000"/>
              <a:lumOff val="80000"/>
            </a:schemeClr>
          </a:solidFill>
        </p:spPr>
        <p:txBody>
          <a:bodyPr wrap="square" rtlCol="0">
            <a:spAutoFit/>
          </a:bodyPr>
          <a:lstStyle/>
          <a:p>
            <a:endParaRPr lang="en-US" altLang="zh-CN" sz="2400"/>
          </a:p>
        </p:txBody>
      </p:sp>
      <p:sp>
        <p:nvSpPr>
          <p:cNvPr id="6" name="文本框 5"/>
          <p:cNvSpPr txBox="1"/>
          <p:nvPr>
            <p:custDataLst>
              <p:tags r:id="rId11"/>
            </p:custDataLst>
          </p:nvPr>
        </p:nvSpPr>
        <p:spPr>
          <a:xfrm>
            <a:off x="1028700" y="2724150"/>
            <a:ext cx="2375535" cy="460375"/>
          </a:xfrm>
          <a:prstGeom prst="rect">
            <a:avLst/>
          </a:prstGeom>
          <a:solidFill>
            <a:schemeClr val="accent6">
              <a:lumMod val="20000"/>
              <a:lumOff val="80000"/>
            </a:schemeClr>
          </a:solidFill>
        </p:spPr>
        <p:txBody>
          <a:bodyPr wrap="square" rtlCol="0">
            <a:spAutoFit/>
          </a:bodyPr>
          <a:lstStyle/>
          <a:p>
            <a:endParaRPr lang="en-US" altLang="zh-CN" sz="2400"/>
          </a:p>
        </p:txBody>
      </p:sp>
      <p:sp>
        <p:nvSpPr>
          <p:cNvPr id="4" name="文本框 3"/>
          <p:cNvSpPr txBox="1"/>
          <p:nvPr>
            <p:custDataLst>
              <p:tags r:id="rId12"/>
            </p:custDataLst>
          </p:nvPr>
        </p:nvSpPr>
        <p:spPr>
          <a:xfrm>
            <a:off x="889635" y="1303020"/>
            <a:ext cx="10412730" cy="4892675"/>
          </a:xfrm>
          <a:prstGeom prst="rect">
            <a:avLst/>
          </a:prstGeom>
          <a:noFill/>
        </p:spPr>
        <p:txBody>
          <a:bodyPr wrap="square" rtlCol="0">
            <a:spAutoFit/>
          </a:bodyPr>
          <a:lstStyle/>
          <a:p>
            <a:r>
              <a:rPr lang="zh-CN" altLang="en-US" sz="2800">
                <a:solidFill>
                  <a:srgbClr val="FF0000"/>
                </a:solidFill>
              </a:rPr>
              <a:t>（</a:t>
            </a:r>
            <a:r>
              <a:rPr lang="en-US" altLang="zh-CN" sz="2800">
                <a:solidFill>
                  <a:srgbClr val="FF0000"/>
                </a:solidFill>
              </a:rPr>
              <a:t>2020</a:t>
            </a:r>
            <a:r>
              <a:rPr lang="zh-CN" altLang="en-US" sz="2800">
                <a:solidFill>
                  <a:srgbClr val="FF0000"/>
                </a:solidFill>
              </a:rPr>
              <a:t>全国卷</a:t>
            </a:r>
            <a:r>
              <a:rPr lang="en-US" altLang="zh-CN" sz="2800">
                <a:solidFill>
                  <a:srgbClr val="FF0000"/>
                </a:solidFill>
              </a:rPr>
              <a:t>1</a:t>
            </a:r>
            <a:r>
              <a:rPr lang="zh-CN" altLang="en-US" sz="2800">
                <a:solidFill>
                  <a:srgbClr val="FF0000"/>
                </a:solidFill>
              </a:rPr>
              <a:t>）</a:t>
            </a:r>
            <a:r>
              <a:rPr lang="zh-CN" altLang="en-US" sz="2800"/>
              <a:t>请对下面这段新闻报道的文字进行压缩。要求保留关键信息，句子简洁流畅，不超过70个字。(5分)</a:t>
            </a:r>
          </a:p>
          <a:p>
            <a:r>
              <a:rPr lang="en-US" altLang="zh-CN" sz="3200">
                <a:latin typeface="楷体" panose="02010609060101010101" pitchFamily="49" charset="-122"/>
                <a:ea typeface="楷体" panose="02010609060101010101" pitchFamily="49" charset="-122"/>
                <a:cs typeface="楷体" panose="02010609060101010101" pitchFamily="49" charset="-122"/>
              </a:rPr>
              <a:t>    </a:t>
            </a:r>
            <a:r>
              <a:rPr lang="zh-CN" altLang="en-US" sz="3200">
                <a:latin typeface="楷体" panose="02010609060101010101" pitchFamily="49" charset="-122"/>
                <a:ea typeface="楷体" panose="02010609060101010101" pitchFamily="49" charset="-122"/>
                <a:cs typeface="楷体" panose="02010609060101010101" pitchFamily="49" charset="-122"/>
              </a:rPr>
              <a:t>2020年“中国航天日”启动仪式于4月24日在国家航天局网站举行。备受关注的中国首次火星探测任务名称、任务标识在启动仪式上公布。中国行星探测任务被命名为“天问系列”，首次火星探测任务被命名为“天问一号”，后续行星任务将依次编号。据介绍，该名称源于屈原长诗《天问》，体现了探索自然和宇宙空间的文化传承，寓意追求科技创新永无止境。而象征“揽星九天”的任务标识，展现出中国航天开放合作的理念与态度。</a:t>
            </a:r>
          </a:p>
        </p:txBody>
      </p:sp>
      <p:sp>
        <p:nvSpPr>
          <p:cNvPr id="15" name="圆角矩形标注 14"/>
          <p:cNvSpPr/>
          <p:nvPr>
            <p:custDataLst>
              <p:tags r:id="rId13"/>
            </p:custDataLst>
          </p:nvPr>
        </p:nvSpPr>
        <p:spPr>
          <a:xfrm>
            <a:off x="5873115" y="398780"/>
            <a:ext cx="6318885" cy="1332230"/>
          </a:xfrm>
          <a:prstGeom prst="wedgeRoundRectCallout">
            <a:avLst>
              <a:gd name="adj1" fmla="val -39227"/>
              <a:gd name="adj2" fmla="val 74785"/>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a:solidFill>
                  <a:srgbClr val="FF0000"/>
                </a:solidFill>
              </a:rPr>
              <a:t>导语部分，是新闻的核心，新闻最主要的信息都在其中，压缩时要保留大部分信息。</a:t>
            </a:r>
          </a:p>
        </p:txBody>
      </p:sp>
      <p:sp>
        <p:nvSpPr>
          <p:cNvPr id="16" name="圆角矩形标注 15"/>
          <p:cNvSpPr/>
          <p:nvPr>
            <p:custDataLst>
              <p:tags r:id="rId14"/>
            </p:custDataLst>
          </p:nvPr>
        </p:nvSpPr>
        <p:spPr>
          <a:xfrm>
            <a:off x="1196340" y="4017010"/>
            <a:ext cx="5010150" cy="918210"/>
          </a:xfrm>
          <a:prstGeom prst="wedgeRoundRectCallout">
            <a:avLst>
              <a:gd name="adj1" fmla="val 72965"/>
              <a:gd name="adj2" fmla="val 121369"/>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a:solidFill>
                  <a:srgbClr val="FF0000"/>
                </a:solidFill>
              </a:rPr>
              <a:t>主体部分，要关注其中重点内容。</a:t>
            </a:r>
          </a:p>
        </p:txBody>
      </p:sp>
      <p:sp>
        <p:nvSpPr>
          <p:cNvPr id="17" name="圆角矩形标注 16"/>
          <p:cNvSpPr/>
          <p:nvPr>
            <p:custDataLst>
              <p:tags r:id="rId15"/>
            </p:custDataLst>
          </p:nvPr>
        </p:nvSpPr>
        <p:spPr>
          <a:xfrm>
            <a:off x="532130" y="2002155"/>
            <a:ext cx="8417560" cy="934720"/>
          </a:xfrm>
          <a:prstGeom prst="wedgeRoundRectCallout">
            <a:avLst>
              <a:gd name="adj1" fmla="val -958"/>
              <a:gd name="adj2" fmla="val 87975"/>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主体部分，对第二句进行展开和补充，要从大量次要信息中筛选出可用的信息。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7" grpId="0" animBg="1"/>
      <p:bldP spid="14" grpId="0" animBg="1"/>
      <p:bldP spid="2" grpId="0"/>
      <p:bldP spid="5" grpId="0" animBg="1"/>
      <p:bldP spid="6" grpId="0" animBg="1"/>
      <p:bldP spid="4" grpId="0"/>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018540" y="1326515"/>
            <a:ext cx="10124440" cy="4030980"/>
          </a:xfrm>
          <a:prstGeom prst="rect">
            <a:avLst/>
          </a:prstGeom>
          <a:noFill/>
        </p:spPr>
        <p:txBody>
          <a:bodyPr wrap="square" rtlCol="0">
            <a:spAutoFit/>
          </a:bodyPr>
          <a:lstStyle/>
          <a:p>
            <a:r>
              <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rPr>
              <a:t>参考答案：</a:t>
            </a:r>
            <a:r>
              <a:rPr sz="3200">
                <a:solidFill>
                  <a:srgbClr val="FF0000"/>
                </a:solidFill>
                <a:latin typeface="微软雅黑" panose="020B0503020204020204" charset="-122"/>
                <a:ea typeface="微软雅黑" panose="020B0503020204020204" charset="-122"/>
                <a:cs typeface="微软雅黑" panose="020B0503020204020204" charset="-122"/>
                <a:sym typeface="+mn-ea"/>
              </a:rPr>
              <a:t>2020年“中国航天日”启动仪式4月24日在国家航天局网站举行；首次火星探测任务名称“天问一号”和象征“揽星九天”的任务标识在仪式上公布。</a:t>
            </a:r>
            <a:r>
              <a:rPr lang="zh-CN" sz="32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3200">
                <a:solidFill>
                  <a:srgbClr val="FF0000"/>
                </a:solidFill>
                <a:latin typeface="微软雅黑" panose="020B0503020204020204" charset="-122"/>
                <a:ea typeface="微软雅黑" panose="020B0503020204020204" charset="-122"/>
                <a:cs typeface="微软雅黑" panose="020B0503020204020204" charset="-122"/>
                <a:sym typeface="+mn-ea"/>
              </a:rPr>
              <a:t>65</a:t>
            </a:r>
            <a:r>
              <a:rPr lang="zh-CN" altLang="en-US" sz="3200">
                <a:solidFill>
                  <a:srgbClr val="FF0000"/>
                </a:solidFill>
                <a:latin typeface="微软雅黑" panose="020B0503020204020204" charset="-122"/>
                <a:ea typeface="微软雅黑" panose="020B0503020204020204" charset="-122"/>
                <a:cs typeface="微软雅黑" panose="020B0503020204020204" charset="-122"/>
                <a:sym typeface="+mn-ea"/>
              </a:rPr>
              <a:t>字</a:t>
            </a:r>
            <a:r>
              <a:rPr lang="zh-CN" sz="3200">
                <a:solidFill>
                  <a:srgbClr val="FF0000"/>
                </a:solidFill>
                <a:latin typeface="微软雅黑" panose="020B0503020204020204" charset="-122"/>
                <a:ea typeface="微软雅黑" panose="020B0503020204020204" charset="-122"/>
                <a:cs typeface="微软雅黑" panose="020B0503020204020204" charset="-122"/>
                <a:sym typeface="+mn-ea"/>
              </a:rPr>
              <a:t>）</a:t>
            </a:r>
            <a:endParaRPr sz="3200">
              <a:solidFill>
                <a:srgbClr val="FF0000"/>
              </a:solidFill>
              <a:latin typeface="微软雅黑" panose="020B0503020204020204" charset="-122"/>
              <a:ea typeface="微软雅黑" panose="020B0503020204020204" charset="-122"/>
              <a:cs typeface="微软雅黑" panose="020B0503020204020204" charset="-122"/>
              <a:sym typeface="+mn-ea"/>
            </a:endParaRPr>
          </a:p>
          <a:p>
            <a:r>
              <a:rPr lang="zh-CN" sz="3200" b="1">
                <a:solidFill>
                  <a:srgbClr val="1D41D5"/>
                </a:solidFill>
                <a:latin typeface="微软雅黑" panose="020B0503020204020204" charset="-122"/>
                <a:ea typeface="微软雅黑" panose="020B0503020204020204" charset="-122"/>
                <a:sym typeface="+mn-ea"/>
              </a:rPr>
              <a:t>给分点设置（字数符合要求的前提下）：</a:t>
            </a:r>
            <a:r>
              <a:rPr sz="3200" b="1">
                <a:solidFill>
                  <a:schemeClr val="tx1"/>
                </a:solidFill>
                <a:ea typeface="楷体_GB2312" pitchFamily="49" charset="-122"/>
                <a:sym typeface="+mn-ea"/>
              </a:rPr>
              <a:t>①2020年“中国航天日”启动仪式；②4月24日；③在国家航天局网站举行；④首次火星探测任务名称“天问一号”；⑤和象征“揽星九天”的任务标识在仪式上公布。</a:t>
            </a:r>
            <a:endParaRPr lang="en-US" altLang="zh-CN" sz="3200" b="1">
              <a:solidFill>
                <a:schemeClr val="tx1"/>
              </a:solidFill>
              <a:latin typeface="黑体" panose="02010609060101010101" charset="-122"/>
              <a:ea typeface="楷体_GB2312"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00505" y="548005"/>
            <a:ext cx="3975735" cy="706755"/>
          </a:xfrm>
          <a:prstGeom prst="rect">
            <a:avLst/>
          </a:prstGeom>
          <a:noFill/>
        </p:spPr>
        <p:txBody>
          <a:bodyPr wrap="square" rtlCol="0">
            <a:spAutoFit/>
          </a:bodyPr>
          <a:lstStyle/>
          <a:p>
            <a:r>
              <a:rPr lang="zh-CN" altLang="en-US" sz="4000" b="1">
                <a:latin typeface="黑体" panose="02010609060101010101" charset="-122"/>
                <a:ea typeface="黑体" panose="02010609060101010101" charset="-122"/>
              </a:rPr>
              <a:t>随堂练习</a:t>
            </a:r>
          </a:p>
        </p:txBody>
      </p:sp>
      <p:sp>
        <p:nvSpPr>
          <p:cNvPr id="5" name="文本框 4"/>
          <p:cNvSpPr txBox="1"/>
          <p:nvPr>
            <p:custDataLst>
              <p:tags r:id="rId2"/>
            </p:custDataLst>
          </p:nvPr>
        </p:nvSpPr>
        <p:spPr>
          <a:xfrm>
            <a:off x="750570" y="1254760"/>
            <a:ext cx="10691495" cy="4831080"/>
          </a:xfrm>
          <a:prstGeom prst="rect">
            <a:avLst/>
          </a:prstGeom>
          <a:noFill/>
        </p:spPr>
        <p:txBody>
          <a:bodyPr wrap="square" rtlCol="0">
            <a:spAutoFit/>
          </a:bodyPr>
          <a:lstStyle/>
          <a:p>
            <a:r>
              <a:rPr lang="en-US" altLang="zh-CN" sz="2800"/>
              <a:t>1</a:t>
            </a:r>
            <a:r>
              <a:rPr lang="zh-CN" altLang="en-US" sz="2800"/>
              <a:t>、(2020·新高考全国卷Ⅰ)请对下面这段新闻报道的文字进行压缩。要求保留关键信息，句子简洁流畅，不超过60个字。(5分)</a:t>
            </a:r>
          </a:p>
          <a:p>
            <a:r>
              <a:rPr lang="en-US" altLang="zh-CN" sz="2800"/>
              <a:t>      </a:t>
            </a:r>
            <a:r>
              <a:rPr lang="en-US" altLang="zh-CN" sz="2800">
                <a:latin typeface="楷体" panose="02010609060101010101" pitchFamily="49" charset="-122"/>
                <a:ea typeface="楷体" panose="02010609060101010101" pitchFamily="49" charset="-122"/>
                <a:cs typeface="楷体" panose="02010609060101010101" pitchFamily="49" charset="-122"/>
              </a:rPr>
              <a:t> </a:t>
            </a:r>
            <a:r>
              <a:rPr lang="zh-CN" altLang="en-US" sz="2800">
                <a:latin typeface="楷体" panose="02010609060101010101" pitchFamily="49" charset="-122"/>
                <a:ea typeface="楷体" panose="02010609060101010101" pitchFamily="49" charset="-122"/>
                <a:cs typeface="楷体" panose="02010609060101010101" pitchFamily="49" charset="-122"/>
              </a:rPr>
              <a:t>总部位于日内瓦的世界经济论坛2020年6月3日发布新闻公报宣布，第51届世界经济论坛年会将于2021年1月举行，年会主题为“世界的复兴”。新闻公报介绍，“世界的复兴”这一目标将致力于共同迅速地建立起世界范围内经济和社会体系的基础，以塑造一个更加公平、更可持续和更具韧性的未来。届时，年会将以线下和线上两种方式进行。世界经济论坛将和瑞士政府一道，确保会议安全。</a:t>
            </a:r>
          </a:p>
          <a:p>
            <a:r>
              <a:rPr lang="zh-CN" altLang="en-US" sz="2800" b="1">
                <a:solidFill>
                  <a:srgbClr val="FF0000"/>
                </a:solidFill>
                <a:latin typeface="微软雅黑" panose="020B0503020204020204" charset="-122"/>
                <a:ea typeface="微软雅黑" panose="020B0503020204020204" charset="-122"/>
                <a:cs typeface="楷体" panose="02010609060101010101" pitchFamily="49" charset="-122"/>
              </a:rPr>
              <a:t>参考答案：</a:t>
            </a:r>
            <a:r>
              <a:rPr lang="zh-CN" altLang="en-US" sz="2800">
                <a:solidFill>
                  <a:srgbClr val="1D41D5"/>
                </a:solidFill>
                <a:latin typeface="黑体" panose="02010609060101010101" charset="-122"/>
                <a:ea typeface="黑体" panose="02010609060101010101" charset="-122"/>
                <a:cs typeface="黑体" panose="02010609060101010101" charset="-122"/>
              </a:rPr>
              <a:t>①2020年6月3日，②世界经济论坛宣布，③第51届论坛年会将于2021年1月④以线下和线上两种方式举行，⑤主题为“世界的复兴”。（</a:t>
            </a:r>
            <a:r>
              <a:rPr lang="en-US" altLang="zh-CN" sz="2800">
                <a:solidFill>
                  <a:srgbClr val="1D41D5"/>
                </a:solidFill>
                <a:latin typeface="黑体" panose="02010609060101010101" charset="-122"/>
                <a:ea typeface="黑体" panose="02010609060101010101" charset="-122"/>
                <a:cs typeface="黑体" panose="02010609060101010101" charset="-122"/>
              </a:rPr>
              <a:t>53</a:t>
            </a:r>
            <a:r>
              <a:rPr lang="zh-CN" altLang="en-US" sz="2800">
                <a:solidFill>
                  <a:srgbClr val="1D41D5"/>
                </a:solidFill>
                <a:latin typeface="黑体" panose="02010609060101010101" charset="-122"/>
                <a:ea typeface="黑体" panose="02010609060101010101" charset="-122"/>
                <a:cs typeface="黑体" panose="02010609060101010101" charset="-122"/>
              </a:rPr>
              <a:t>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33780" y="1085850"/>
            <a:ext cx="10123170" cy="5262245"/>
          </a:xfrm>
          <a:prstGeom prst="rect">
            <a:avLst/>
          </a:prstGeom>
          <a:noFill/>
        </p:spPr>
        <p:txBody>
          <a:bodyPr wrap="square" rtlCol="0">
            <a:spAutoFit/>
          </a:bodyPr>
          <a:lstStyle/>
          <a:p>
            <a:r>
              <a:rPr lang="en-US" altLang="zh-CN" sz="2800"/>
              <a:t>2</a:t>
            </a:r>
            <a:r>
              <a:rPr lang="zh-CN" altLang="en-US" sz="2800"/>
              <a:t>、(2020·新高考全国卷Ⅰ)请对下面这段新闻报道的文字进行压缩。要求保留关键信息，句子简洁流畅，不超过60个字。(5分)</a:t>
            </a:r>
          </a:p>
          <a:p>
            <a:r>
              <a:rPr lang="en-US" altLang="zh-CN" sz="2800"/>
              <a:t>      </a:t>
            </a:r>
            <a:r>
              <a:rPr lang="en-US" altLang="zh-CN" sz="2800">
                <a:latin typeface="楷体" panose="02010609060101010101" pitchFamily="49" charset="-122"/>
                <a:ea typeface="楷体" panose="02010609060101010101" pitchFamily="49" charset="-122"/>
                <a:cs typeface="楷体" panose="02010609060101010101" pitchFamily="49" charset="-122"/>
              </a:rPr>
              <a:t> </a:t>
            </a:r>
            <a:r>
              <a:rPr lang="zh-CN" altLang="en-US" sz="2800">
                <a:latin typeface="楷体" panose="02010609060101010101" pitchFamily="49" charset="-122"/>
                <a:ea typeface="楷体" panose="02010609060101010101" pitchFamily="49" charset="-122"/>
                <a:cs typeface="楷体" panose="02010609060101010101" pitchFamily="49" charset="-122"/>
              </a:rPr>
              <a:t>总部位于日内瓦的世界经济论坛2020年6月3日发布新闻公报宣布，第51届世界经济论坛年会将于2021年1月举行，年会主题为“世界的复兴”。新闻公报介绍，“世界的复兴”这一目标将致力于共同迅速地建立起世界范围内经济和社会体系的基础，以塑造一个更加公平、更可持续和更具韧性的未来。届时，年会将以线下和线上两种方式进行。世界经济论坛将和瑞士政府一道，确保会议安全。</a:t>
            </a:r>
          </a:p>
          <a:p>
            <a:r>
              <a:rPr lang="zh-CN" altLang="en-US" sz="2800" b="1">
                <a:solidFill>
                  <a:srgbClr val="FF0000"/>
                </a:solidFill>
                <a:latin typeface="微软雅黑" panose="020B0503020204020204" charset="-122"/>
                <a:ea typeface="微软雅黑" panose="020B0503020204020204" charset="-122"/>
                <a:cs typeface="楷体" panose="02010609060101010101" pitchFamily="49" charset="-122"/>
              </a:rPr>
              <a:t>参考答案：</a:t>
            </a:r>
            <a:r>
              <a:rPr lang="zh-CN" altLang="en-US" sz="2800">
                <a:solidFill>
                  <a:srgbClr val="1D41D5"/>
                </a:solidFill>
                <a:latin typeface="黑体" panose="02010609060101010101" charset="-122"/>
                <a:ea typeface="黑体" panose="02010609060101010101" charset="-122"/>
                <a:cs typeface="黑体" panose="02010609060101010101" charset="-122"/>
              </a:rPr>
              <a:t>①2020年6月3日，②世界经济论坛宣布，③第51届论坛年会将于2021年1月④以线下和线上两种方式举行，⑤主题为“世界的复兴”。（</a:t>
            </a:r>
            <a:r>
              <a:rPr lang="en-US" altLang="zh-CN" sz="2800">
                <a:solidFill>
                  <a:srgbClr val="1D41D5"/>
                </a:solidFill>
                <a:latin typeface="黑体" panose="02010609060101010101" charset="-122"/>
                <a:ea typeface="黑体" panose="02010609060101010101" charset="-122"/>
                <a:cs typeface="黑体" panose="02010609060101010101" charset="-122"/>
              </a:rPr>
              <a:t>53</a:t>
            </a:r>
            <a:r>
              <a:rPr lang="zh-CN" altLang="en-US" sz="2800">
                <a:solidFill>
                  <a:srgbClr val="1D41D5"/>
                </a:solidFill>
                <a:latin typeface="黑体" panose="02010609060101010101" charset="-122"/>
                <a:ea typeface="黑体" panose="02010609060101010101" charset="-122"/>
                <a:cs typeface="黑体" panose="02010609060101010101" charset="-122"/>
              </a:rPr>
              <a:t>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493"/>
</p:tagLst>
</file>

<file path=ppt/tags/tag100.xml><?xml version="1.0" encoding="utf-8"?>
<p:tagLst xmlns:a="http://schemas.openxmlformats.org/drawingml/2006/main" xmlns:r="http://schemas.openxmlformats.org/officeDocument/2006/relationships" xmlns:p="http://schemas.openxmlformats.org/presentationml/2006/main">
  <p:tag name="AS_UNIQUEID" val="607"/>
</p:tagLst>
</file>

<file path=ppt/tags/tag101.xml><?xml version="1.0" encoding="utf-8"?>
<p:tagLst xmlns:a="http://schemas.openxmlformats.org/drawingml/2006/main" xmlns:r="http://schemas.openxmlformats.org/officeDocument/2006/relationships" xmlns:p="http://schemas.openxmlformats.org/presentationml/2006/main">
  <p:tag name="AS_UNIQUEID" val="608"/>
</p:tagLst>
</file>

<file path=ppt/tags/tag102.xml><?xml version="1.0" encoding="utf-8"?>
<p:tagLst xmlns:a="http://schemas.openxmlformats.org/drawingml/2006/main" xmlns:r="http://schemas.openxmlformats.org/officeDocument/2006/relationships" xmlns:p="http://schemas.openxmlformats.org/presentationml/2006/main">
  <p:tag name="AS_UNIQUEID" val="600"/>
</p:tagLst>
</file>

<file path=ppt/tags/tag103.xml><?xml version="1.0" encoding="utf-8"?>
<p:tagLst xmlns:a="http://schemas.openxmlformats.org/drawingml/2006/main" xmlns:r="http://schemas.openxmlformats.org/officeDocument/2006/relationships" xmlns:p="http://schemas.openxmlformats.org/presentationml/2006/main">
  <p:tag name="AS_UNIQUEID" val="601"/>
</p:tagLst>
</file>

<file path=ppt/tags/tag104.xml><?xml version="1.0" encoding="utf-8"?>
<p:tagLst xmlns:a="http://schemas.openxmlformats.org/drawingml/2006/main" xmlns:r="http://schemas.openxmlformats.org/officeDocument/2006/relationships" xmlns:p="http://schemas.openxmlformats.org/presentationml/2006/main">
  <p:tag name="AS_UNIQUEID" val="613"/>
</p:tagLst>
</file>

<file path=ppt/tags/tag105.xml><?xml version="1.0" encoding="utf-8"?>
<p:tagLst xmlns:a="http://schemas.openxmlformats.org/drawingml/2006/main" xmlns:r="http://schemas.openxmlformats.org/officeDocument/2006/relationships" xmlns:p="http://schemas.openxmlformats.org/presentationml/2006/main">
  <p:tag name="AS_UNIQUEID" val="614"/>
</p:tagLst>
</file>

<file path=ppt/tags/tag106.xml><?xml version="1.0" encoding="utf-8"?>
<p:tagLst xmlns:a="http://schemas.openxmlformats.org/drawingml/2006/main" xmlns:r="http://schemas.openxmlformats.org/officeDocument/2006/relationships" xmlns:p="http://schemas.openxmlformats.org/presentationml/2006/main">
  <p:tag name="AS_UNIQUEID" val="615"/>
</p:tagLst>
</file>

<file path=ppt/tags/tag107.xml><?xml version="1.0" encoding="utf-8"?>
<p:tagLst xmlns:a="http://schemas.openxmlformats.org/drawingml/2006/main" xmlns:r="http://schemas.openxmlformats.org/officeDocument/2006/relationships" xmlns:p="http://schemas.openxmlformats.org/presentationml/2006/main">
  <p:tag name="AS_UNIQUEID" val="616"/>
</p:tagLst>
</file>

<file path=ppt/tags/tag108.xml><?xml version="1.0" encoding="utf-8"?>
<p:tagLst xmlns:a="http://schemas.openxmlformats.org/drawingml/2006/main" xmlns:r="http://schemas.openxmlformats.org/officeDocument/2006/relationships" xmlns:p="http://schemas.openxmlformats.org/presentationml/2006/main">
  <p:tag name="AS_UNIQUEID" val="617"/>
</p:tagLst>
</file>

<file path=ppt/tags/tag109.xml><?xml version="1.0" encoding="utf-8"?>
<p:tagLst xmlns:a="http://schemas.openxmlformats.org/drawingml/2006/main" xmlns:r="http://schemas.openxmlformats.org/officeDocument/2006/relationships" xmlns:p="http://schemas.openxmlformats.org/presentationml/2006/main">
  <p:tag name="AS_UNIQUEID" val="618"/>
</p:tagLst>
</file>

<file path=ppt/tags/tag11.xml><?xml version="1.0" encoding="utf-8"?>
<p:tagLst xmlns:a="http://schemas.openxmlformats.org/drawingml/2006/main" xmlns:r="http://schemas.openxmlformats.org/officeDocument/2006/relationships" xmlns:p="http://schemas.openxmlformats.org/presentationml/2006/main">
  <p:tag name="AS_UNIQUEID" val="494"/>
</p:tagLst>
</file>

<file path=ppt/tags/tag110.xml><?xml version="1.0" encoding="utf-8"?>
<p:tagLst xmlns:a="http://schemas.openxmlformats.org/drawingml/2006/main" xmlns:r="http://schemas.openxmlformats.org/officeDocument/2006/relationships" xmlns:p="http://schemas.openxmlformats.org/presentationml/2006/main">
  <p:tag name="AS_UNIQUEID" val="619"/>
</p:tagLst>
</file>

<file path=ppt/tags/tag111.xml><?xml version="1.0" encoding="utf-8"?>
<p:tagLst xmlns:a="http://schemas.openxmlformats.org/drawingml/2006/main" xmlns:r="http://schemas.openxmlformats.org/officeDocument/2006/relationships" xmlns:p="http://schemas.openxmlformats.org/presentationml/2006/main">
  <p:tag name="AS_UNIQUEID" val="620"/>
</p:tagLst>
</file>

<file path=ppt/tags/tag112.xml><?xml version="1.0" encoding="utf-8"?>
<p:tagLst xmlns:a="http://schemas.openxmlformats.org/drawingml/2006/main" xmlns:r="http://schemas.openxmlformats.org/officeDocument/2006/relationships" xmlns:p="http://schemas.openxmlformats.org/presentationml/2006/main">
  <p:tag name="AS_UNIQUEID" val="621"/>
</p:tagLst>
</file>

<file path=ppt/tags/tag113.xml><?xml version="1.0" encoding="utf-8"?>
<p:tagLst xmlns:a="http://schemas.openxmlformats.org/drawingml/2006/main" xmlns:r="http://schemas.openxmlformats.org/officeDocument/2006/relationships" xmlns:p="http://schemas.openxmlformats.org/presentationml/2006/main">
  <p:tag name="AS_UNIQUEID" val="622"/>
</p:tagLst>
</file>

<file path=ppt/tags/tag114.xml><?xml version="1.0" encoding="utf-8"?>
<p:tagLst xmlns:a="http://schemas.openxmlformats.org/drawingml/2006/main" xmlns:r="http://schemas.openxmlformats.org/officeDocument/2006/relationships" xmlns:p="http://schemas.openxmlformats.org/presentationml/2006/main">
  <p:tag name="AS_UNIQUEID" val="623"/>
</p:tagLst>
</file>

<file path=ppt/tags/tag115.xml><?xml version="1.0" encoding="utf-8"?>
<p:tagLst xmlns:a="http://schemas.openxmlformats.org/drawingml/2006/main" xmlns:r="http://schemas.openxmlformats.org/officeDocument/2006/relationships" xmlns:p="http://schemas.openxmlformats.org/presentationml/2006/main">
  <p:tag name="AS_UNIQUEID" val="624"/>
</p:tagLst>
</file>

<file path=ppt/tags/tag116.xml><?xml version="1.0" encoding="utf-8"?>
<p:tagLst xmlns:a="http://schemas.openxmlformats.org/drawingml/2006/main" xmlns:r="http://schemas.openxmlformats.org/officeDocument/2006/relationships" xmlns:p="http://schemas.openxmlformats.org/presentationml/2006/main">
  <p:tag name="AS_UNIQUEID" val="625"/>
</p:tagLst>
</file>

<file path=ppt/tags/tag117.xml><?xml version="1.0" encoding="utf-8"?>
<p:tagLst xmlns:a="http://schemas.openxmlformats.org/drawingml/2006/main" xmlns:r="http://schemas.openxmlformats.org/officeDocument/2006/relationships" xmlns:p="http://schemas.openxmlformats.org/presentationml/2006/main">
  <p:tag name="AS_UNIQUEID" val="626"/>
</p:tagLst>
</file>

<file path=ppt/tags/tag118.xml><?xml version="1.0" encoding="utf-8"?>
<p:tagLst xmlns:a="http://schemas.openxmlformats.org/drawingml/2006/main" xmlns:r="http://schemas.openxmlformats.org/officeDocument/2006/relationships" xmlns:p="http://schemas.openxmlformats.org/presentationml/2006/main">
  <p:tag name="AS_UNIQUEID" val="627"/>
</p:tagLst>
</file>

<file path=ppt/tags/tag119.xml><?xml version="1.0" encoding="utf-8"?>
<p:tagLst xmlns:a="http://schemas.openxmlformats.org/drawingml/2006/main" xmlns:r="http://schemas.openxmlformats.org/officeDocument/2006/relationships" xmlns:p="http://schemas.openxmlformats.org/presentationml/2006/main">
  <p:tag name="AS_UNIQUEID" val="610"/>
</p:tagLst>
</file>

<file path=ppt/tags/tag12.xml><?xml version="1.0" encoding="utf-8"?>
<p:tagLst xmlns:a="http://schemas.openxmlformats.org/drawingml/2006/main" xmlns:r="http://schemas.openxmlformats.org/officeDocument/2006/relationships" xmlns:p="http://schemas.openxmlformats.org/presentationml/2006/main">
  <p:tag name="AS_UNIQUEID" val="495"/>
</p:tagLst>
</file>

<file path=ppt/tags/tag120.xml><?xml version="1.0" encoding="utf-8"?>
<p:tagLst xmlns:a="http://schemas.openxmlformats.org/drawingml/2006/main" xmlns:r="http://schemas.openxmlformats.org/officeDocument/2006/relationships" xmlns:p="http://schemas.openxmlformats.org/presentationml/2006/main">
  <p:tag name="AS_UNIQUEID" val="611"/>
</p:tagLst>
</file>

<file path=ppt/tags/tag121.xml><?xml version="1.0" encoding="utf-8"?>
<p:tagLst xmlns:a="http://schemas.openxmlformats.org/drawingml/2006/main" xmlns:r="http://schemas.openxmlformats.org/officeDocument/2006/relationships" xmlns:p="http://schemas.openxmlformats.org/presentationml/2006/main">
  <p:tag name="AS_UNIQUEID" val="632"/>
</p:tagLst>
</file>

<file path=ppt/tags/tag122.xml><?xml version="1.0" encoding="utf-8"?>
<p:tagLst xmlns:a="http://schemas.openxmlformats.org/drawingml/2006/main" xmlns:r="http://schemas.openxmlformats.org/officeDocument/2006/relationships" xmlns:p="http://schemas.openxmlformats.org/presentationml/2006/main">
  <p:tag name="AS_UNIQUEID" val="629"/>
</p:tagLst>
</file>

<file path=ppt/tags/tag123.xml><?xml version="1.0" encoding="utf-8"?>
<p:tagLst xmlns:a="http://schemas.openxmlformats.org/drawingml/2006/main" xmlns:r="http://schemas.openxmlformats.org/officeDocument/2006/relationships" xmlns:p="http://schemas.openxmlformats.org/presentationml/2006/main">
  <p:tag name="AS_UNIQUEID" val="630"/>
</p:tagLst>
</file>

<file path=ppt/tags/tag124.xml><?xml version="1.0" encoding="utf-8"?>
<p:tagLst xmlns:a="http://schemas.openxmlformats.org/drawingml/2006/main" xmlns:r="http://schemas.openxmlformats.org/officeDocument/2006/relationships" xmlns:p="http://schemas.openxmlformats.org/presentationml/2006/main">
  <p:tag name="AS_UNIQUEID" val="637"/>
</p:tagLst>
</file>

<file path=ppt/tags/tag125.xml><?xml version="1.0" encoding="utf-8"?>
<p:tagLst xmlns:a="http://schemas.openxmlformats.org/drawingml/2006/main" xmlns:r="http://schemas.openxmlformats.org/officeDocument/2006/relationships" xmlns:p="http://schemas.openxmlformats.org/presentationml/2006/main">
  <p:tag name="AS_UNIQUEID" val="638"/>
</p:tagLst>
</file>

<file path=ppt/tags/tag126.xml><?xml version="1.0" encoding="utf-8"?>
<p:tagLst xmlns:a="http://schemas.openxmlformats.org/drawingml/2006/main" xmlns:r="http://schemas.openxmlformats.org/officeDocument/2006/relationships" xmlns:p="http://schemas.openxmlformats.org/presentationml/2006/main">
  <p:tag name="AS_UNIQUEID" val="634"/>
</p:tagLst>
</file>

<file path=ppt/tags/tag127.xml><?xml version="1.0" encoding="utf-8"?>
<p:tagLst xmlns:a="http://schemas.openxmlformats.org/drawingml/2006/main" xmlns:r="http://schemas.openxmlformats.org/officeDocument/2006/relationships" xmlns:p="http://schemas.openxmlformats.org/presentationml/2006/main">
  <p:tag name="AS_UNIQUEID" val="635"/>
</p:tagLst>
</file>

<file path=ppt/tags/tag128.xml><?xml version="1.0" encoding="utf-8"?>
<p:tagLst xmlns:a="http://schemas.openxmlformats.org/drawingml/2006/main" xmlns:r="http://schemas.openxmlformats.org/officeDocument/2006/relationships" xmlns:p="http://schemas.openxmlformats.org/presentationml/2006/main">
  <p:tag name="AS_UNIQUEID" val="643"/>
</p:tagLst>
</file>

<file path=ppt/tags/tag129.xml><?xml version="1.0" encoding="utf-8"?>
<p:tagLst xmlns:a="http://schemas.openxmlformats.org/drawingml/2006/main" xmlns:r="http://schemas.openxmlformats.org/officeDocument/2006/relationships" xmlns:p="http://schemas.openxmlformats.org/presentationml/2006/main">
  <p:tag name="AS_UNIQUEID" val="640"/>
</p:tagLst>
</file>

<file path=ppt/tags/tag13.xml><?xml version="1.0" encoding="utf-8"?>
<p:tagLst xmlns:a="http://schemas.openxmlformats.org/drawingml/2006/main" xmlns:r="http://schemas.openxmlformats.org/officeDocument/2006/relationships" xmlns:p="http://schemas.openxmlformats.org/presentationml/2006/main">
  <p:tag name="AS_UNIQUEID" val="497"/>
</p:tagLst>
</file>

<file path=ppt/tags/tag130.xml><?xml version="1.0" encoding="utf-8"?>
<p:tagLst xmlns:a="http://schemas.openxmlformats.org/drawingml/2006/main" xmlns:r="http://schemas.openxmlformats.org/officeDocument/2006/relationships" xmlns:p="http://schemas.openxmlformats.org/presentationml/2006/main">
  <p:tag name="AS_UNIQUEID" val="641"/>
</p:tagLst>
</file>

<file path=ppt/tags/tag131.xml><?xml version="1.0" encoding="utf-8"?>
<p:tagLst xmlns:a="http://schemas.openxmlformats.org/drawingml/2006/main" xmlns:r="http://schemas.openxmlformats.org/officeDocument/2006/relationships" xmlns:p="http://schemas.openxmlformats.org/presentationml/2006/main">
  <p:tag name="AS_UNIQUEID" val="648"/>
</p:tagLst>
</file>

<file path=ppt/tags/tag132.xml><?xml version="1.0" encoding="utf-8"?>
<p:tagLst xmlns:a="http://schemas.openxmlformats.org/drawingml/2006/main" xmlns:r="http://schemas.openxmlformats.org/officeDocument/2006/relationships" xmlns:p="http://schemas.openxmlformats.org/presentationml/2006/main">
  <p:tag name="AS_UNIQUEID" val="645"/>
</p:tagLst>
</file>

<file path=ppt/tags/tag133.xml><?xml version="1.0" encoding="utf-8"?>
<p:tagLst xmlns:a="http://schemas.openxmlformats.org/drawingml/2006/main" xmlns:r="http://schemas.openxmlformats.org/officeDocument/2006/relationships" xmlns:p="http://schemas.openxmlformats.org/presentationml/2006/main">
  <p:tag name="AS_UNIQUEID" val="646"/>
</p:tagLst>
</file>

<file path=ppt/tags/tag134.xml><?xml version="1.0" encoding="utf-8"?>
<p:tagLst xmlns:a="http://schemas.openxmlformats.org/drawingml/2006/main" xmlns:r="http://schemas.openxmlformats.org/officeDocument/2006/relationships" xmlns:p="http://schemas.openxmlformats.org/presentationml/2006/main">
  <p:tag name="AS_UNIQUEID" val="653"/>
</p:tagLst>
</file>

<file path=ppt/tags/tag135.xml><?xml version="1.0" encoding="utf-8"?>
<p:tagLst xmlns:a="http://schemas.openxmlformats.org/drawingml/2006/main" xmlns:r="http://schemas.openxmlformats.org/officeDocument/2006/relationships" xmlns:p="http://schemas.openxmlformats.org/presentationml/2006/main">
  <p:tag name="AS_UNIQUEID" val="654"/>
</p:tagLst>
</file>

<file path=ppt/tags/tag136.xml><?xml version="1.0" encoding="utf-8"?>
<p:tagLst xmlns:a="http://schemas.openxmlformats.org/drawingml/2006/main" xmlns:r="http://schemas.openxmlformats.org/officeDocument/2006/relationships" xmlns:p="http://schemas.openxmlformats.org/presentationml/2006/main">
  <p:tag name="AS_UNIQUEID" val="650"/>
</p:tagLst>
</file>

<file path=ppt/tags/tag137.xml><?xml version="1.0" encoding="utf-8"?>
<p:tagLst xmlns:a="http://schemas.openxmlformats.org/drawingml/2006/main" xmlns:r="http://schemas.openxmlformats.org/officeDocument/2006/relationships" xmlns:p="http://schemas.openxmlformats.org/presentationml/2006/main">
  <p:tag name="AS_UNIQUEID" val="651"/>
</p:tagLst>
</file>

<file path=ppt/tags/tag138.xml><?xml version="1.0" encoding="utf-8"?>
<p:tagLst xmlns:a="http://schemas.openxmlformats.org/drawingml/2006/main" xmlns:r="http://schemas.openxmlformats.org/officeDocument/2006/relationships" xmlns:p="http://schemas.openxmlformats.org/presentationml/2006/main">
  <p:tag name="AS_UNIQUEID" val="659"/>
</p:tagLst>
</file>

<file path=ppt/tags/tag139.xml><?xml version="1.0" encoding="utf-8"?>
<p:tagLst xmlns:a="http://schemas.openxmlformats.org/drawingml/2006/main" xmlns:r="http://schemas.openxmlformats.org/officeDocument/2006/relationships" xmlns:p="http://schemas.openxmlformats.org/presentationml/2006/main">
  <p:tag name="AS_UNIQUEID" val="660"/>
</p:tagLst>
</file>

<file path=ppt/tags/tag14.xml><?xml version="1.0" encoding="utf-8"?>
<p:tagLst xmlns:a="http://schemas.openxmlformats.org/drawingml/2006/main" xmlns:r="http://schemas.openxmlformats.org/officeDocument/2006/relationships" xmlns:p="http://schemas.openxmlformats.org/presentationml/2006/main">
  <p:tag name="AS_UNIQUEID" val="498"/>
</p:tagLst>
</file>

<file path=ppt/tags/tag140.xml><?xml version="1.0" encoding="utf-8"?>
<p:tagLst xmlns:a="http://schemas.openxmlformats.org/drawingml/2006/main" xmlns:r="http://schemas.openxmlformats.org/officeDocument/2006/relationships" xmlns:p="http://schemas.openxmlformats.org/presentationml/2006/main">
  <p:tag name="AS_UNIQUEID" val="656"/>
</p:tagLst>
</file>

<file path=ppt/tags/tag141.xml><?xml version="1.0" encoding="utf-8"?>
<p:tagLst xmlns:a="http://schemas.openxmlformats.org/drawingml/2006/main" xmlns:r="http://schemas.openxmlformats.org/officeDocument/2006/relationships" xmlns:p="http://schemas.openxmlformats.org/presentationml/2006/main">
  <p:tag name="AS_UNIQUEID" val="657"/>
</p:tagLst>
</file>

<file path=ppt/tags/tag142.xml><?xml version="1.0" encoding="utf-8"?>
<p:tagLst xmlns:a="http://schemas.openxmlformats.org/drawingml/2006/main" xmlns:r="http://schemas.openxmlformats.org/officeDocument/2006/relationships" xmlns:p="http://schemas.openxmlformats.org/presentationml/2006/main">
  <p:tag name="AS_UNIQUEID" val="665"/>
</p:tagLst>
</file>

<file path=ppt/tags/tag143.xml><?xml version="1.0" encoding="utf-8"?>
<p:tagLst xmlns:a="http://schemas.openxmlformats.org/drawingml/2006/main" xmlns:r="http://schemas.openxmlformats.org/officeDocument/2006/relationships" xmlns:p="http://schemas.openxmlformats.org/presentationml/2006/main">
  <p:tag name="AS_UNIQUEID" val="666"/>
</p:tagLst>
</file>

<file path=ppt/tags/tag144.xml><?xml version="1.0" encoding="utf-8"?>
<p:tagLst xmlns:a="http://schemas.openxmlformats.org/drawingml/2006/main" xmlns:r="http://schemas.openxmlformats.org/officeDocument/2006/relationships" xmlns:p="http://schemas.openxmlformats.org/presentationml/2006/main">
  <p:tag name="AS_UNIQUEID" val="662"/>
</p:tagLst>
</file>

<file path=ppt/tags/tag145.xml><?xml version="1.0" encoding="utf-8"?>
<p:tagLst xmlns:a="http://schemas.openxmlformats.org/drawingml/2006/main" xmlns:r="http://schemas.openxmlformats.org/officeDocument/2006/relationships" xmlns:p="http://schemas.openxmlformats.org/presentationml/2006/main">
  <p:tag name="AS_UNIQUEID" val="663"/>
</p:tagLst>
</file>

<file path=ppt/tags/tag146.xml><?xml version="1.0" encoding="utf-8"?>
<p:tagLst xmlns:a="http://schemas.openxmlformats.org/drawingml/2006/main" xmlns:r="http://schemas.openxmlformats.org/officeDocument/2006/relationships" xmlns:p="http://schemas.openxmlformats.org/presentationml/2006/main">
  <p:tag name="AS_UNIQUEID" val="671"/>
</p:tagLst>
</file>

<file path=ppt/tags/tag147.xml><?xml version="1.0" encoding="utf-8"?>
<p:tagLst xmlns:a="http://schemas.openxmlformats.org/drawingml/2006/main" xmlns:r="http://schemas.openxmlformats.org/officeDocument/2006/relationships" xmlns:p="http://schemas.openxmlformats.org/presentationml/2006/main">
  <p:tag name="AS_UNIQUEID" val="672"/>
</p:tagLst>
</file>

<file path=ppt/tags/tag148.xml><?xml version="1.0" encoding="utf-8"?>
<p:tagLst xmlns:a="http://schemas.openxmlformats.org/drawingml/2006/main" xmlns:r="http://schemas.openxmlformats.org/officeDocument/2006/relationships" xmlns:p="http://schemas.openxmlformats.org/presentationml/2006/main">
  <p:tag name="AS_UNIQUEID" val="668"/>
</p:tagLst>
</file>

<file path=ppt/tags/tag149.xml><?xml version="1.0" encoding="utf-8"?>
<p:tagLst xmlns:a="http://schemas.openxmlformats.org/drawingml/2006/main" xmlns:r="http://schemas.openxmlformats.org/officeDocument/2006/relationships" xmlns:p="http://schemas.openxmlformats.org/presentationml/2006/main">
  <p:tag name="AS_UNIQUEID" val="669"/>
</p:tagLst>
</file>

<file path=ppt/tags/tag15.xml><?xml version="1.0" encoding="utf-8"?>
<p:tagLst xmlns:a="http://schemas.openxmlformats.org/drawingml/2006/main" xmlns:r="http://schemas.openxmlformats.org/officeDocument/2006/relationships" xmlns:p="http://schemas.openxmlformats.org/presentationml/2006/main">
  <p:tag name="AS_UNIQUEID" val="499"/>
</p:tagLst>
</file>

<file path=ppt/tags/tag150.xml><?xml version="1.0" encoding="utf-8"?>
<p:tagLst xmlns:a="http://schemas.openxmlformats.org/drawingml/2006/main" xmlns:r="http://schemas.openxmlformats.org/officeDocument/2006/relationships" xmlns:p="http://schemas.openxmlformats.org/presentationml/2006/main">
  <p:tag name="AS_UNIQUEID" val="677"/>
</p:tagLst>
</file>

<file path=ppt/tags/tag151.xml><?xml version="1.0" encoding="utf-8"?>
<p:tagLst xmlns:a="http://schemas.openxmlformats.org/drawingml/2006/main" xmlns:r="http://schemas.openxmlformats.org/officeDocument/2006/relationships" xmlns:p="http://schemas.openxmlformats.org/presentationml/2006/main">
  <p:tag name="AS_UNIQUEID" val="678"/>
</p:tagLst>
</file>

<file path=ppt/tags/tag152.xml><?xml version="1.0" encoding="utf-8"?>
<p:tagLst xmlns:a="http://schemas.openxmlformats.org/drawingml/2006/main" xmlns:r="http://schemas.openxmlformats.org/officeDocument/2006/relationships" xmlns:p="http://schemas.openxmlformats.org/presentationml/2006/main">
  <p:tag name="AS_UNIQUEID" val="674"/>
</p:tagLst>
</file>

<file path=ppt/tags/tag153.xml><?xml version="1.0" encoding="utf-8"?>
<p:tagLst xmlns:a="http://schemas.openxmlformats.org/drawingml/2006/main" xmlns:r="http://schemas.openxmlformats.org/officeDocument/2006/relationships" xmlns:p="http://schemas.openxmlformats.org/presentationml/2006/main">
  <p:tag name="AS_UNIQUEID" val="675"/>
</p:tagLst>
</file>

<file path=ppt/tags/tag154.xml><?xml version="1.0" encoding="utf-8"?>
<p:tagLst xmlns:a="http://schemas.openxmlformats.org/drawingml/2006/main" xmlns:r="http://schemas.openxmlformats.org/officeDocument/2006/relationships" xmlns:p="http://schemas.openxmlformats.org/presentationml/2006/main">
  <p:tag name="AS_UNIQUEID" val="683"/>
</p:tagLst>
</file>

<file path=ppt/tags/tag155.xml><?xml version="1.0" encoding="utf-8"?>
<p:tagLst xmlns:a="http://schemas.openxmlformats.org/drawingml/2006/main" xmlns:r="http://schemas.openxmlformats.org/officeDocument/2006/relationships" xmlns:p="http://schemas.openxmlformats.org/presentationml/2006/main">
  <p:tag name="AS_UNIQUEID" val="684"/>
</p:tagLst>
</file>

<file path=ppt/tags/tag156.xml><?xml version="1.0" encoding="utf-8"?>
<p:tagLst xmlns:a="http://schemas.openxmlformats.org/drawingml/2006/main" xmlns:r="http://schemas.openxmlformats.org/officeDocument/2006/relationships" xmlns:p="http://schemas.openxmlformats.org/presentationml/2006/main">
  <p:tag name="AS_UNIQUEID" val="680"/>
</p:tagLst>
</file>

<file path=ppt/tags/tag157.xml><?xml version="1.0" encoding="utf-8"?>
<p:tagLst xmlns:a="http://schemas.openxmlformats.org/drawingml/2006/main" xmlns:r="http://schemas.openxmlformats.org/officeDocument/2006/relationships" xmlns:p="http://schemas.openxmlformats.org/presentationml/2006/main">
  <p:tag name="AS_UNIQUEID" val="681"/>
</p:tagLst>
</file>

<file path=ppt/tags/tag158.xml><?xml version="1.0" encoding="utf-8"?>
<p:tagLst xmlns:a="http://schemas.openxmlformats.org/drawingml/2006/main" xmlns:r="http://schemas.openxmlformats.org/officeDocument/2006/relationships" xmlns:p="http://schemas.openxmlformats.org/presentationml/2006/main">
  <p:tag name="AS_UNIQUEID" val="689"/>
</p:tagLst>
</file>

<file path=ppt/tags/tag159.xml><?xml version="1.0" encoding="utf-8"?>
<p:tagLst xmlns:a="http://schemas.openxmlformats.org/drawingml/2006/main" xmlns:r="http://schemas.openxmlformats.org/officeDocument/2006/relationships" xmlns:p="http://schemas.openxmlformats.org/presentationml/2006/main">
  <p:tag name="AS_UNIQUEID" val="690"/>
</p:tagLst>
</file>

<file path=ppt/tags/tag16.xml><?xml version="1.0" encoding="utf-8"?>
<p:tagLst xmlns:a="http://schemas.openxmlformats.org/drawingml/2006/main" xmlns:r="http://schemas.openxmlformats.org/officeDocument/2006/relationships" xmlns:p="http://schemas.openxmlformats.org/presentationml/2006/main">
  <p:tag name="AS_UNIQUEID" val="500"/>
</p:tagLst>
</file>

<file path=ppt/tags/tag160.xml><?xml version="1.0" encoding="utf-8"?>
<p:tagLst xmlns:a="http://schemas.openxmlformats.org/drawingml/2006/main" xmlns:r="http://schemas.openxmlformats.org/officeDocument/2006/relationships" xmlns:p="http://schemas.openxmlformats.org/presentationml/2006/main">
  <p:tag name="AS_UNIQUEID" val="686"/>
</p:tagLst>
</file>

<file path=ppt/tags/tag161.xml><?xml version="1.0" encoding="utf-8"?>
<p:tagLst xmlns:a="http://schemas.openxmlformats.org/drawingml/2006/main" xmlns:r="http://schemas.openxmlformats.org/officeDocument/2006/relationships" xmlns:p="http://schemas.openxmlformats.org/presentationml/2006/main">
  <p:tag name="AS_UNIQUEID" val="687"/>
</p:tagLst>
</file>

<file path=ppt/tags/tag162.xml><?xml version="1.0" encoding="utf-8"?>
<p:tagLst xmlns:a="http://schemas.openxmlformats.org/drawingml/2006/main" xmlns:r="http://schemas.openxmlformats.org/officeDocument/2006/relationships" xmlns:p="http://schemas.openxmlformats.org/presentationml/2006/main">
  <p:tag name="AS_UNIQUEID" val="695"/>
</p:tagLst>
</file>

<file path=ppt/tags/tag163.xml><?xml version="1.0" encoding="utf-8"?>
<p:tagLst xmlns:a="http://schemas.openxmlformats.org/drawingml/2006/main" xmlns:r="http://schemas.openxmlformats.org/officeDocument/2006/relationships" xmlns:p="http://schemas.openxmlformats.org/presentationml/2006/main">
  <p:tag name="AS_UNIQUEID" val="696"/>
</p:tagLst>
</file>

<file path=ppt/tags/tag164.xml><?xml version="1.0" encoding="utf-8"?>
<p:tagLst xmlns:a="http://schemas.openxmlformats.org/drawingml/2006/main" xmlns:r="http://schemas.openxmlformats.org/officeDocument/2006/relationships" xmlns:p="http://schemas.openxmlformats.org/presentationml/2006/main">
  <p:tag name="AS_UNIQUEID" val="692"/>
</p:tagLst>
</file>

<file path=ppt/tags/tag165.xml><?xml version="1.0" encoding="utf-8"?>
<p:tagLst xmlns:a="http://schemas.openxmlformats.org/drawingml/2006/main" xmlns:r="http://schemas.openxmlformats.org/officeDocument/2006/relationships" xmlns:p="http://schemas.openxmlformats.org/presentationml/2006/main">
  <p:tag name="AS_UNIQUEID" val="693"/>
</p:tagLst>
</file>

<file path=ppt/tags/tag166.xml><?xml version="1.0" encoding="utf-8"?>
<p:tagLst xmlns:a="http://schemas.openxmlformats.org/drawingml/2006/main" xmlns:r="http://schemas.openxmlformats.org/officeDocument/2006/relationships" xmlns:p="http://schemas.openxmlformats.org/presentationml/2006/main">
  <p:tag name="AS_UNIQUEID" val="701"/>
</p:tagLst>
</file>

<file path=ppt/tags/tag167.xml><?xml version="1.0" encoding="utf-8"?>
<p:tagLst xmlns:a="http://schemas.openxmlformats.org/drawingml/2006/main" xmlns:r="http://schemas.openxmlformats.org/officeDocument/2006/relationships" xmlns:p="http://schemas.openxmlformats.org/presentationml/2006/main">
  <p:tag name="AS_UNIQUEID" val="489"/>
</p:tagLst>
</file>

<file path=ppt/tags/tag168.xml><?xml version="1.0" encoding="utf-8"?>
<p:tagLst xmlns:a="http://schemas.openxmlformats.org/drawingml/2006/main" xmlns:r="http://schemas.openxmlformats.org/officeDocument/2006/relationships" xmlns:p="http://schemas.openxmlformats.org/presentationml/2006/main">
  <p:tag name="AS_UNIQUEID" val="698"/>
</p:tagLst>
</file>

<file path=ppt/tags/tag169.xml><?xml version="1.0" encoding="utf-8"?>
<p:tagLst xmlns:a="http://schemas.openxmlformats.org/drawingml/2006/main" xmlns:r="http://schemas.openxmlformats.org/officeDocument/2006/relationships" xmlns:p="http://schemas.openxmlformats.org/presentationml/2006/main">
  <p:tag name="AS_UNIQUEID" val="699"/>
</p:tagLst>
</file>

<file path=ppt/tags/tag17.xml><?xml version="1.0" encoding="utf-8"?>
<p:tagLst xmlns:a="http://schemas.openxmlformats.org/drawingml/2006/main" xmlns:r="http://schemas.openxmlformats.org/officeDocument/2006/relationships" xmlns:p="http://schemas.openxmlformats.org/presentationml/2006/main">
  <p:tag name="AS_UNIQUEID" val="501"/>
</p:tagLst>
</file>

<file path=ppt/tags/tag170.xml><?xml version="1.0" encoding="utf-8"?>
<p:tagLst xmlns:a="http://schemas.openxmlformats.org/drawingml/2006/main" xmlns:r="http://schemas.openxmlformats.org/officeDocument/2006/relationships" xmlns:p="http://schemas.openxmlformats.org/presentationml/2006/main">
  <p:tag name="AS_UNIQUEID" val="706"/>
</p:tagLst>
</file>

<file path=ppt/tags/tag171.xml><?xml version="1.0" encoding="utf-8"?>
<p:tagLst xmlns:a="http://schemas.openxmlformats.org/drawingml/2006/main" xmlns:r="http://schemas.openxmlformats.org/officeDocument/2006/relationships" xmlns:p="http://schemas.openxmlformats.org/presentationml/2006/main">
  <p:tag name="AS_UNIQUEID" val="707"/>
</p:tagLst>
</file>

<file path=ppt/tags/tag172.xml><?xml version="1.0" encoding="utf-8"?>
<p:tagLst xmlns:a="http://schemas.openxmlformats.org/drawingml/2006/main" xmlns:r="http://schemas.openxmlformats.org/officeDocument/2006/relationships" xmlns:p="http://schemas.openxmlformats.org/presentationml/2006/main">
  <p:tag name="AS_UNIQUEID" val="708"/>
</p:tagLst>
</file>

<file path=ppt/tags/tag173.xml><?xml version="1.0" encoding="utf-8"?>
<p:tagLst xmlns:a="http://schemas.openxmlformats.org/drawingml/2006/main" xmlns:r="http://schemas.openxmlformats.org/officeDocument/2006/relationships" xmlns:p="http://schemas.openxmlformats.org/presentationml/2006/main">
  <p:tag name="AS_UNIQUEID" val="703"/>
</p:tagLst>
</file>

<file path=ppt/tags/tag174.xml><?xml version="1.0" encoding="utf-8"?>
<p:tagLst xmlns:a="http://schemas.openxmlformats.org/drawingml/2006/main" xmlns:r="http://schemas.openxmlformats.org/officeDocument/2006/relationships" xmlns:p="http://schemas.openxmlformats.org/presentationml/2006/main">
  <p:tag name="AS_UNIQUEID" val="704"/>
</p:tagLst>
</file>

<file path=ppt/tags/tag175.xml><?xml version="1.0" encoding="utf-8"?>
<p:tagLst xmlns:a="http://schemas.openxmlformats.org/drawingml/2006/main" xmlns:r="http://schemas.openxmlformats.org/officeDocument/2006/relationships" xmlns:p="http://schemas.openxmlformats.org/presentationml/2006/main">
  <p:tag name="AS_UNIQUEID" val="713"/>
</p:tagLst>
</file>

<file path=ppt/tags/tag176.xml><?xml version="1.0" encoding="utf-8"?>
<p:tagLst xmlns:a="http://schemas.openxmlformats.org/drawingml/2006/main" xmlns:r="http://schemas.openxmlformats.org/officeDocument/2006/relationships" xmlns:p="http://schemas.openxmlformats.org/presentationml/2006/main">
  <p:tag name="AS_UNIQUEID" val="714"/>
</p:tagLst>
</file>

<file path=ppt/tags/tag177.xml><?xml version="1.0" encoding="utf-8"?>
<p:tagLst xmlns:a="http://schemas.openxmlformats.org/drawingml/2006/main" xmlns:r="http://schemas.openxmlformats.org/officeDocument/2006/relationships" xmlns:p="http://schemas.openxmlformats.org/presentationml/2006/main">
  <p:tag name="AS_UNIQUEID" val="710"/>
</p:tagLst>
</file>

<file path=ppt/tags/tag178.xml><?xml version="1.0" encoding="utf-8"?>
<p:tagLst xmlns:a="http://schemas.openxmlformats.org/drawingml/2006/main" xmlns:r="http://schemas.openxmlformats.org/officeDocument/2006/relationships" xmlns:p="http://schemas.openxmlformats.org/presentationml/2006/main">
  <p:tag name="AS_UNIQUEID" val="711"/>
</p:tagLst>
</file>

<file path=ppt/tags/tag179.xml><?xml version="1.0" encoding="utf-8"?>
<p:tagLst xmlns:a="http://schemas.openxmlformats.org/drawingml/2006/main" xmlns:r="http://schemas.openxmlformats.org/officeDocument/2006/relationships" xmlns:p="http://schemas.openxmlformats.org/presentationml/2006/main">
  <p:tag name="AS_UNIQUEID" val="719"/>
</p:tagLst>
</file>

<file path=ppt/tags/tag18.xml><?xml version="1.0" encoding="utf-8"?>
<p:tagLst xmlns:a="http://schemas.openxmlformats.org/drawingml/2006/main" xmlns:r="http://schemas.openxmlformats.org/officeDocument/2006/relationships" xmlns:p="http://schemas.openxmlformats.org/presentationml/2006/main">
  <p:tag name="AS_UNIQUEID" val="503"/>
</p:tagLst>
</file>

<file path=ppt/tags/tag180.xml><?xml version="1.0" encoding="utf-8"?>
<p:tagLst xmlns:a="http://schemas.openxmlformats.org/drawingml/2006/main" xmlns:r="http://schemas.openxmlformats.org/officeDocument/2006/relationships" xmlns:p="http://schemas.openxmlformats.org/presentationml/2006/main">
  <p:tag name="AS_UNIQUEID" val="720"/>
</p:tagLst>
</file>

<file path=ppt/tags/tag181.xml><?xml version="1.0" encoding="utf-8"?>
<p:tagLst xmlns:a="http://schemas.openxmlformats.org/drawingml/2006/main" xmlns:r="http://schemas.openxmlformats.org/officeDocument/2006/relationships" xmlns:p="http://schemas.openxmlformats.org/presentationml/2006/main">
  <p:tag name="AS_UNIQUEID" val="716"/>
</p:tagLst>
</file>

<file path=ppt/tags/tag182.xml><?xml version="1.0" encoding="utf-8"?>
<p:tagLst xmlns:a="http://schemas.openxmlformats.org/drawingml/2006/main" xmlns:r="http://schemas.openxmlformats.org/officeDocument/2006/relationships" xmlns:p="http://schemas.openxmlformats.org/presentationml/2006/main">
  <p:tag name="AS_UNIQUEID" val="717"/>
</p:tagLst>
</file>

<file path=ppt/tags/tag183.xml><?xml version="1.0" encoding="utf-8"?>
<p:tagLst xmlns:a="http://schemas.openxmlformats.org/drawingml/2006/main" xmlns:r="http://schemas.openxmlformats.org/officeDocument/2006/relationships" xmlns:p="http://schemas.openxmlformats.org/presentationml/2006/main">
  <p:tag name="AS_UNIQUEID" val="489"/>
</p:tagLst>
</file>

<file path=ppt/tags/tag184.xml><?xml version="1.0" encoding="utf-8"?>
<p:tagLst xmlns:a="http://schemas.openxmlformats.org/drawingml/2006/main" xmlns:r="http://schemas.openxmlformats.org/officeDocument/2006/relationships" xmlns:p="http://schemas.openxmlformats.org/presentationml/2006/main">
  <p:tag name="AS_UNIQUEID" val="722"/>
</p:tagLst>
</file>

<file path=ppt/tags/tag185.xml><?xml version="1.0" encoding="utf-8"?>
<p:tagLst xmlns:a="http://schemas.openxmlformats.org/drawingml/2006/main" xmlns:r="http://schemas.openxmlformats.org/officeDocument/2006/relationships" xmlns:p="http://schemas.openxmlformats.org/presentationml/2006/main">
  <p:tag name="AS_UNIQUEID" val="723"/>
</p:tagLst>
</file>

<file path=ppt/tags/tag186.xml><?xml version="1.0" encoding="utf-8"?>
<p:tagLst xmlns:a="http://schemas.openxmlformats.org/drawingml/2006/main" xmlns:r="http://schemas.openxmlformats.org/officeDocument/2006/relationships" xmlns:p="http://schemas.openxmlformats.org/presentationml/2006/main">
  <p:tag name="AS_UNIQUEID" val="729"/>
</p:tagLst>
</file>

<file path=ppt/tags/tag187.xml><?xml version="1.0" encoding="utf-8"?>
<p:tagLst xmlns:a="http://schemas.openxmlformats.org/drawingml/2006/main" xmlns:r="http://schemas.openxmlformats.org/officeDocument/2006/relationships" xmlns:p="http://schemas.openxmlformats.org/presentationml/2006/main">
  <p:tag name="AS_UNIQUEID" val="730"/>
</p:tagLst>
</file>

<file path=ppt/tags/tag188.xml><?xml version="1.0" encoding="utf-8"?>
<p:tagLst xmlns:a="http://schemas.openxmlformats.org/drawingml/2006/main" xmlns:r="http://schemas.openxmlformats.org/officeDocument/2006/relationships" xmlns:p="http://schemas.openxmlformats.org/presentationml/2006/main">
  <p:tag name="AS_UNIQUEID" val="726"/>
</p:tagLst>
</file>

<file path=ppt/tags/tag189.xml><?xml version="1.0" encoding="utf-8"?>
<p:tagLst xmlns:a="http://schemas.openxmlformats.org/drawingml/2006/main" xmlns:r="http://schemas.openxmlformats.org/officeDocument/2006/relationships" xmlns:p="http://schemas.openxmlformats.org/presentationml/2006/main">
  <p:tag name="AS_UNIQUEID" val="727"/>
</p:tagLst>
</file>

<file path=ppt/tags/tag19.xml><?xml version="1.0" encoding="utf-8"?>
<p:tagLst xmlns:a="http://schemas.openxmlformats.org/drawingml/2006/main" xmlns:r="http://schemas.openxmlformats.org/officeDocument/2006/relationships" xmlns:p="http://schemas.openxmlformats.org/presentationml/2006/main">
  <p:tag name="AS_UNIQUEID" val="504"/>
</p:tagLst>
</file>

<file path=ppt/tags/tag2.xml><?xml version="1.0" encoding="utf-8"?>
<p:tagLst xmlns:a="http://schemas.openxmlformats.org/drawingml/2006/main" xmlns:r="http://schemas.openxmlformats.org/officeDocument/2006/relationships" xmlns:p="http://schemas.openxmlformats.org/presentationml/2006/main">
  <p:tag name="AS_UNIQUEID" val="552"/>
</p:tagLst>
</file>

<file path=ppt/tags/tag20.xml><?xml version="1.0" encoding="utf-8"?>
<p:tagLst xmlns:a="http://schemas.openxmlformats.org/drawingml/2006/main" xmlns:r="http://schemas.openxmlformats.org/officeDocument/2006/relationships" xmlns:p="http://schemas.openxmlformats.org/presentationml/2006/main">
  <p:tag name="AS_UNIQUEID" val="505"/>
</p:tagLst>
</file>

<file path=ppt/tags/tag21.xml><?xml version="1.0" encoding="utf-8"?>
<p:tagLst xmlns:a="http://schemas.openxmlformats.org/drawingml/2006/main" xmlns:r="http://schemas.openxmlformats.org/officeDocument/2006/relationships" xmlns:p="http://schemas.openxmlformats.org/presentationml/2006/main">
  <p:tag name="AS_UNIQUEID" val="506"/>
</p:tagLst>
</file>

<file path=ppt/tags/tag22.xml><?xml version="1.0" encoding="utf-8"?>
<p:tagLst xmlns:a="http://schemas.openxmlformats.org/drawingml/2006/main" xmlns:r="http://schemas.openxmlformats.org/officeDocument/2006/relationships" xmlns:p="http://schemas.openxmlformats.org/presentationml/2006/main">
  <p:tag name="AS_UNIQUEID" val="507"/>
</p:tagLst>
</file>

<file path=ppt/tags/tag23.xml><?xml version="1.0" encoding="utf-8"?>
<p:tagLst xmlns:a="http://schemas.openxmlformats.org/drawingml/2006/main" xmlns:r="http://schemas.openxmlformats.org/officeDocument/2006/relationships" xmlns:p="http://schemas.openxmlformats.org/presentationml/2006/main">
  <p:tag name="AS_UNIQUEID" val="509"/>
</p:tagLst>
</file>

<file path=ppt/tags/tag24.xml><?xml version="1.0" encoding="utf-8"?>
<p:tagLst xmlns:a="http://schemas.openxmlformats.org/drawingml/2006/main" xmlns:r="http://schemas.openxmlformats.org/officeDocument/2006/relationships" xmlns:p="http://schemas.openxmlformats.org/presentationml/2006/main">
  <p:tag name="AS_UNIQUEID" val="510"/>
</p:tagLst>
</file>

<file path=ppt/tags/tag25.xml><?xml version="1.0" encoding="utf-8"?>
<p:tagLst xmlns:a="http://schemas.openxmlformats.org/drawingml/2006/main" xmlns:r="http://schemas.openxmlformats.org/officeDocument/2006/relationships" xmlns:p="http://schemas.openxmlformats.org/presentationml/2006/main">
  <p:tag name="AS_UNIQUEID" val="511"/>
</p:tagLst>
</file>

<file path=ppt/tags/tag26.xml><?xml version="1.0" encoding="utf-8"?>
<p:tagLst xmlns:a="http://schemas.openxmlformats.org/drawingml/2006/main" xmlns:r="http://schemas.openxmlformats.org/officeDocument/2006/relationships" xmlns:p="http://schemas.openxmlformats.org/presentationml/2006/main">
  <p:tag name="AS_UNIQUEID" val="512"/>
</p:tagLst>
</file>

<file path=ppt/tags/tag27.xml><?xml version="1.0" encoding="utf-8"?>
<p:tagLst xmlns:a="http://schemas.openxmlformats.org/drawingml/2006/main" xmlns:r="http://schemas.openxmlformats.org/officeDocument/2006/relationships" xmlns:p="http://schemas.openxmlformats.org/presentationml/2006/main">
  <p:tag name="AS_UNIQUEID" val="513"/>
</p:tagLst>
</file>

<file path=ppt/tags/tag28.xml><?xml version="1.0" encoding="utf-8"?>
<p:tagLst xmlns:a="http://schemas.openxmlformats.org/drawingml/2006/main" xmlns:r="http://schemas.openxmlformats.org/officeDocument/2006/relationships" xmlns:p="http://schemas.openxmlformats.org/presentationml/2006/main">
  <p:tag name="AS_UNIQUEID" val="514"/>
</p:tagLst>
</file>

<file path=ppt/tags/tag29.xml><?xml version="1.0" encoding="utf-8"?>
<p:tagLst xmlns:a="http://schemas.openxmlformats.org/drawingml/2006/main" xmlns:r="http://schemas.openxmlformats.org/officeDocument/2006/relationships" xmlns:p="http://schemas.openxmlformats.org/presentationml/2006/main">
  <p:tag name="AS_UNIQUEID" val="516"/>
</p:tagLst>
</file>

<file path=ppt/tags/tag3.xml><?xml version="1.0" encoding="utf-8"?>
<p:tagLst xmlns:a="http://schemas.openxmlformats.org/drawingml/2006/main" xmlns:r="http://schemas.openxmlformats.org/officeDocument/2006/relationships" xmlns:p="http://schemas.openxmlformats.org/presentationml/2006/main">
  <p:tag name="AS_UNIQUEID" val="553"/>
</p:tagLst>
</file>

<file path=ppt/tags/tag30.xml><?xml version="1.0" encoding="utf-8"?>
<p:tagLst xmlns:a="http://schemas.openxmlformats.org/drawingml/2006/main" xmlns:r="http://schemas.openxmlformats.org/officeDocument/2006/relationships" xmlns:p="http://schemas.openxmlformats.org/presentationml/2006/main">
  <p:tag name="AS_UNIQUEID" val="517"/>
</p:tagLst>
</file>

<file path=ppt/tags/tag31.xml><?xml version="1.0" encoding="utf-8"?>
<p:tagLst xmlns:a="http://schemas.openxmlformats.org/drawingml/2006/main" xmlns:r="http://schemas.openxmlformats.org/officeDocument/2006/relationships" xmlns:p="http://schemas.openxmlformats.org/presentationml/2006/main">
  <p:tag name="AS_UNIQUEID" val="518"/>
</p:tagLst>
</file>

<file path=ppt/tags/tag32.xml><?xml version="1.0" encoding="utf-8"?>
<p:tagLst xmlns:a="http://schemas.openxmlformats.org/drawingml/2006/main" xmlns:r="http://schemas.openxmlformats.org/officeDocument/2006/relationships" xmlns:p="http://schemas.openxmlformats.org/presentationml/2006/main">
  <p:tag name="AS_UNIQUEID" val="519"/>
</p:tagLst>
</file>

<file path=ppt/tags/tag33.xml><?xml version="1.0" encoding="utf-8"?>
<p:tagLst xmlns:a="http://schemas.openxmlformats.org/drawingml/2006/main" xmlns:r="http://schemas.openxmlformats.org/officeDocument/2006/relationships" xmlns:p="http://schemas.openxmlformats.org/presentationml/2006/main">
  <p:tag name="AS_UNIQUEID" val="520"/>
</p:tagLst>
</file>

<file path=ppt/tags/tag34.xml><?xml version="1.0" encoding="utf-8"?>
<p:tagLst xmlns:a="http://schemas.openxmlformats.org/drawingml/2006/main" xmlns:r="http://schemas.openxmlformats.org/officeDocument/2006/relationships" xmlns:p="http://schemas.openxmlformats.org/presentationml/2006/main">
  <p:tag name="AS_UNIQUEID" val="521"/>
</p:tagLst>
</file>

<file path=ppt/tags/tag35.xml><?xml version="1.0" encoding="utf-8"?>
<p:tagLst xmlns:a="http://schemas.openxmlformats.org/drawingml/2006/main" xmlns:r="http://schemas.openxmlformats.org/officeDocument/2006/relationships" xmlns:p="http://schemas.openxmlformats.org/presentationml/2006/main">
  <p:tag name="AS_UNIQUEID" val="522"/>
</p:tagLst>
</file>

<file path=ppt/tags/tag36.xml><?xml version="1.0" encoding="utf-8"?>
<p:tagLst xmlns:a="http://schemas.openxmlformats.org/drawingml/2006/main" xmlns:r="http://schemas.openxmlformats.org/officeDocument/2006/relationships" xmlns:p="http://schemas.openxmlformats.org/presentationml/2006/main">
  <p:tag name="AS_UNIQUEID" val="523"/>
</p:tagLst>
</file>

<file path=ppt/tags/tag37.xml><?xml version="1.0" encoding="utf-8"?>
<p:tagLst xmlns:a="http://schemas.openxmlformats.org/drawingml/2006/main" xmlns:r="http://schemas.openxmlformats.org/officeDocument/2006/relationships" xmlns:p="http://schemas.openxmlformats.org/presentationml/2006/main">
  <p:tag name="AS_UNIQUEID" val="525"/>
</p:tagLst>
</file>

<file path=ppt/tags/tag38.xml><?xml version="1.0" encoding="utf-8"?>
<p:tagLst xmlns:a="http://schemas.openxmlformats.org/drawingml/2006/main" xmlns:r="http://schemas.openxmlformats.org/officeDocument/2006/relationships" xmlns:p="http://schemas.openxmlformats.org/presentationml/2006/main">
  <p:tag name="AS_UNIQUEID" val="526"/>
</p:tagLst>
</file>

<file path=ppt/tags/tag39.xml><?xml version="1.0" encoding="utf-8"?>
<p:tagLst xmlns:a="http://schemas.openxmlformats.org/drawingml/2006/main" xmlns:r="http://schemas.openxmlformats.org/officeDocument/2006/relationships" xmlns:p="http://schemas.openxmlformats.org/presentationml/2006/main">
  <p:tag name="AS_UNIQUEID" val="527"/>
</p:tagLst>
</file>

<file path=ppt/tags/tag4.xml><?xml version="1.0" encoding="utf-8"?>
<p:tagLst xmlns:a="http://schemas.openxmlformats.org/drawingml/2006/main" xmlns:r="http://schemas.openxmlformats.org/officeDocument/2006/relationships" xmlns:p="http://schemas.openxmlformats.org/presentationml/2006/main">
  <p:tag name="AS_UNIQUEID" val="554"/>
</p:tagLst>
</file>

<file path=ppt/tags/tag40.xml><?xml version="1.0" encoding="utf-8"?>
<p:tagLst xmlns:a="http://schemas.openxmlformats.org/drawingml/2006/main" xmlns:r="http://schemas.openxmlformats.org/officeDocument/2006/relationships" xmlns:p="http://schemas.openxmlformats.org/presentationml/2006/main">
  <p:tag name="AS_UNIQUEID" val="528"/>
</p:tagLst>
</file>

<file path=ppt/tags/tag41.xml><?xml version="1.0" encoding="utf-8"?>
<p:tagLst xmlns:a="http://schemas.openxmlformats.org/drawingml/2006/main" xmlns:r="http://schemas.openxmlformats.org/officeDocument/2006/relationships" xmlns:p="http://schemas.openxmlformats.org/presentationml/2006/main">
  <p:tag name="AS_UNIQUEID" val="530"/>
</p:tagLst>
</file>

<file path=ppt/tags/tag42.xml><?xml version="1.0" encoding="utf-8"?>
<p:tagLst xmlns:a="http://schemas.openxmlformats.org/drawingml/2006/main" xmlns:r="http://schemas.openxmlformats.org/officeDocument/2006/relationships" xmlns:p="http://schemas.openxmlformats.org/presentationml/2006/main">
  <p:tag name="AS_UNIQUEID" val="531"/>
</p:tagLst>
</file>

<file path=ppt/tags/tag43.xml><?xml version="1.0" encoding="utf-8"?>
<p:tagLst xmlns:a="http://schemas.openxmlformats.org/drawingml/2006/main" xmlns:r="http://schemas.openxmlformats.org/officeDocument/2006/relationships" xmlns:p="http://schemas.openxmlformats.org/presentationml/2006/main">
  <p:tag name="AS_UNIQUEID" val="532"/>
</p:tagLst>
</file>

<file path=ppt/tags/tag44.xml><?xml version="1.0" encoding="utf-8"?>
<p:tagLst xmlns:a="http://schemas.openxmlformats.org/drawingml/2006/main" xmlns:r="http://schemas.openxmlformats.org/officeDocument/2006/relationships" xmlns:p="http://schemas.openxmlformats.org/presentationml/2006/main">
  <p:tag name="AS_UNIQUEID" val="534"/>
</p:tagLst>
</file>

<file path=ppt/tags/tag45.xml><?xml version="1.0" encoding="utf-8"?>
<p:tagLst xmlns:a="http://schemas.openxmlformats.org/drawingml/2006/main" xmlns:r="http://schemas.openxmlformats.org/officeDocument/2006/relationships" xmlns:p="http://schemas.openxmlformats.org/presentationml/2006/main">
  <p:tag name="AS_UNIQUEID" val="535"/>
</p:tagLst>
</file>

<file path=ppt/tags/tag46.xml><?xml version="1.0" encoding="utf-8"?>
<p:tagLst xmlns:a="http://schemas.openxmlformats.org/drawingml/2006/main" xmlns:r="http://schemas.openxmlformats.org/officeDocument/2006/relationships" xmlns:p="http://schemas.openxmlformats.org/presentationml/2006/main">
  <p:tag name="AS_UNIQUEID" val="536"/>
</p:tagLst>
</file>

<file path=ppt/tags/tag47.xml><?xml version="1.0" encoding="utf-8"?>
<p:tagLst xmlns:a="http://schemas.openxmlformats.org/drawingml/2006/main" xmlns:r="http://schemas.openxmlformats.org/officeDocument/2006/relationships" xmlns:p="http://schemas.openxmlformats.org/presentationml/2006/main">
  <p:tag name="AS_UNIQUEID" val="537"/>
</p:tagLst>
</file>

<file path=ppt/tags/tag48.xml><?xml version="1.0" encoding="utf-8"?>
<p:tagLst xmlns:a="http://schemas.openxmlformats.org/drawingml/2006/main" xmlns:r="http://schemas.openxmlformats.org/officeDocument/2006/relationships" xmlns:p="http://schemas.openxmlformats.org/presentationml/2006/main">
  <p:tag name="AS_UNIQUEID" val="538"/>
</p:tagLst>
</file>

<file path=ppt/tags/tag49.xml><?xml version="1.0" encoding="utf-8"?>
<p:tagLst xmlns:a="http://schemas.openxmlformats.org/drawingml/2006/main" xmlns:r="http://schemas.openxmlformats.org/officeDocument/2006/relationships" xmlns:p="http://schemas.openxmlformats.org/presentationml/2006/main">
  <p:tag name="AS_UNIQUEID" val="539"/>
</p:tagLst>
</file>

<file path=ppt/tags/tag5.xml><?xml version="1.0" encoding="utf-8"?>
<p:tagLst xmlns:a="http://schemas.openxmlformats.org/drawingml/2006/main" xmlns:r="http://schemas.openxmlformats.org/officeDocument/2006/relationships" xmlns:p="http://schemas.openxmlformats.org/presentationml/2006/main">
  <p:tag name="AS_UNIQUEID" val="555"/>
</p:tagLst>
</file>

<file path=ppt/tags/tag50.xml><?xml version="1.0" encoding="utf-8"?>
<p:tagLst xmlns:a="http://schemas.openxmlformats.org/drawingml/2006/main" xmlns:r="http://schemas.openxmlformats.org/officeDocument/2006/relationships" xmlns:p="http://schemas.openxmlformats.org/presentationml/2006/main">
  <p:tag name="AS_UNIQUEID" val="541"/>
</p:tagLst>
</file>

<file path=ppt/tags/tag51.xml><?xml version="1.0" encoding="utf-8"?>
<p:tagLst xmlns:a="http://schemas.openxmlformats.org/drawingml/2006/main" xmlns:r="http://schemas.openxmlformats.org/officeDocument/2006/relationships" xmlns:p="http://schemas.openxmlformats.org/presentationml/2006/main">
  <p:tag name="AS_UNIQUEID" val="542"/>
</p:tagLst>
</file>

<file path=ppt/tags/tag52.xml><?xml version="1.0" encoding="utf-8"?>
<p:tagLst xmlns:a="http://schemas.openxmlformats.org/drawingml/2006/main" xmlns:r="http://schemas.openxmlformats.org/officeDocument/2006/relationships" xmlns:p="http://schemas.openxmlformats.org/presentationml/2006/main">
  <p:tag name="AS_UNIQUEID" val="543"/>
</p:tagLst>
</file>

<file path=ppt/tags/tag53.xml><?xml version="1.0" encoding="utf-8"?>
<p:tagLst xmlns:a="http://schemas.openxmlformats.org/drawingml/2006/main" xmlns:r="http://schemas.openxmlformats.org/officeDocument/2006/relationships" xmlns:p="http://schemas.openxmlformats.org/presentationml/2006/main">
  <p:tag name="AS_UNIQUEID" val="544"/>
</p:tagLst>
</file>

<file path=ppt/tags/tag54.xml><?xml version="1.0" encoding="utf-8"?>
<p:tagLst xmlns:a="http://schemas.openxmlformats.org/drawingml/2006/main" xmlns:r="http://schemas.openxmlformats.org/officeDocument/2006/relationships" xmlns:p="http://schemas.openxmlformats.org/presentationml/2006/main">
  <p:tag name="AS_UNIQUEID" val="545"/>
</p:tagLst>
</file>

<file path=ppt/tags/tag55.xml><?xml version="1.0" encoding="utf-8"?>
<p:tagLst xmlns:a="http://schemas.openxmlformats.org/drawingml/2006/main" xmlns:r="http://schemas.openxmlformats.org/officeDocument/2006/relationships" xmlns:p="http://schemas.openxmlformats.org/presentationml/2006/main">
  <p:tag name="AS_UNIQUEID" val="547"/>
</p:tagLst>
</file>

<file path=ppt/tags/tag56.xml><?xml version="1.0" encoding="utf-8"?>
<p:tagLst xmlns:a="http://schemas.openxmlformats.org/drawingml/2006/main" xmlns:r="http://schemas.openxmlformats.org/officeDocument/2006/relationships" xmlns:p="http://schemas.openxmlformats.org/presentationml/2006/main">
  <p:tag name="AS_UNIQUEID" val="548"/>
</p:tagLst>
</file>

<file path=ppt/tags/tag57.xml><?xml version="1.0" encoding="utf-8"?>
<p:tagLst xmlns:a="http://schemas.openxmlformats.org/drawingml/2006/main" xmlns:r="http://schemas.openxmlformats.org/officeDocument/2006/relationships" xmlns:p="http://schemas.openxmlformats.org/presentationml/2006/main">
  <p:tag name="AS_UNIQUEID" val="549"/>
</p:tagLst>
</file>

<file path=ppt/tags/tag58.xml><?xml version="1.0" encoding="utf-8"?>
<p:tagLst xmlns:a="http://schemas.openxmlformats.org/drawingml/2006/main" xmlns:r="http://schemas.openxmlformats.org/officeDocument/2006/relationships" xmlns:p="http://schemas.openxmlformats.org/presentationml/2006/main">
  <p:tag name="AS_UNIQUEID" val="550"/>
</p:tagLst>
</file>

<file path=ppt/tags/tag59.xml><?xml version="1.0" encoding="utf-8"?>
<p:tagLst xmlns:a="http://schemas.openxmlformats.org/drawingml/2006/main" xmlns:r="http://schemas.openxmlformats.org/officeDocument/2006/relationships" xmlns:p="http://schemas.openxmlformats.org/presentationml/2006/main">
  <p:tag name="AS_UNIQUEID" val="559"/>
</p:tagLst>
</file>

<file path=ppt/tags/tag6.xml><?xml version="1.0" encoding="utf-8"?>
<p:tagLst xmlns:a="http://schemas.openxmlformats.org/drawingml/2006/main" xmlns:r="http://schemas.openxmlformats.org/officeDocument/2006/relationships" xmlns:p="http://schemas.openxmlformats.org/presentationml/2006/main">
  <p:tag name="AS_UNIQUEID" val="556"/>
</p:tagLst>
</file>

<file path=ppt/tags/tag60.xml><?xml version="1.0" encoding="utf-8"?>
<p:tagLst xmlns:a="http://schemas.openxmlformats.org/drawingml/2006/main" xmlns:r="http://schemas.openxmlformats.org/officeDocument/2006/relationships" xmlns:p="http://schemas.openxmlformats.org/presentationml/2006/main">
  <p:tag name="AS_UNIQUEID" val="560"/>
</p:tagLst>
</file>

<file path=ppt/tags/tag61.xml><?xml version="1.0" encoding="utf-8"?>
<p:tagLst xmlns:a="http://schemas.openxmlformats.org/drawingml/2006/main" xmlns:r="http://schemas.openxmlformats.org/officeDocument/2006/relationships" xmlns:p="http://schemas.openxmlformats.org/presentationml/2006/main">
  <p:tag name="AS_UNIQUEID" val="561"/>
</p:tagLst>
</file>

<file path=ppt/tags/tag62.xml><?xml version="1.0" encoding="utf-8"?>
<p:tagLst xmlns:a="http://schemas.openxmlformats.org/drawingml/2006/main" xmlns:r="http://schemas.openxmlformats.org/officeDocument/2006/relationships" xmlns:p="http://schemas.openxmlformats.org/presentationml/2006/main">
  <p:tag name="AS_UNIQUEID" val="562"/>
</p:tagLst>
</file>

<file path=ppt/tags/tag63.xml><?xml version="1.0" encoding="utf-8"?>
<p:tagLst xmlns:a="http://schemas.openxmlformats.org/drawingml/2006/main" xmlns:r="http://schemas.openxmlformats.org/officeDocument/2006/relationships" xmlns:p="http://schemas.openxmlformats.org/presentationml/2006/main">
  <p:tag name="AS_UNIQUEID" val="563"/>
</p:tagLst>
</file>

<file path=ppt/tags/tag64.xml><?xml version="1.0" encoding="utf-8"?>
<p:tagLst xmlns:a="http://schemas.openxmlformats.org/drawingml/2006/main" xmlns:r="http://schemas.openxmlformats.org/officeDocument/2006/relationships" xmlns:p="http://schemas.openxmlformats.org/presentationml/2006/main">
  <p:tag name="AS_UNIQUEID" val="564"/>
</p:tagLst>
</file>

<file path=ppt/tags/tag65.xml><?xml version="1.0" encoding="utf-8"?>
<p:tagLst xmlns:a="http://schemas.openxmlformats.org/drawingml/2006/main" xmlns:r="http://schemas.openxmlformats.org/officeDocument/2006/relationships" xmlns:p="http://schemas.openxmlformats.org/presentationml/2006/main">
  <p:tag name="AS_UNIQUEID" val="569"/>
</p:tagLst>
</file>

<file path=ppt/tags/tag66.xml><?xml version="1.0" encoding="utf-8"?>
<p:tagLst xmlns:a="http://schemas.openxmlformats.org/drawingml/2006/main" xmlns:r="http://schemas.openxmlformats.org/officeDocument/2006/relationships" xmlns:p="http://schemas.openxmlformats.org/presentationml/2006/main">
  <p:tag name="AS_UNIQUEID" val="570"/>
</p:tagLst>
</file>

<file path=ppt/tags/tag67.xml><?xml version="1.0" encoding="utf-8"?>
<p:tagLst xmlns:a="http://schemas.openxmlformats.org/drawingml/2006/main" xmlns:r="http://schemas.openxmlformats.org/officeDocument/2006/relationships" xmlns:p="http://schemas.openxmlformats.org/presentationml/2006/main">
  <p:tag name="AS_UNIQUEID" val="566"/>
</p:tagLst>
</file>

<file path=ppt/tags/tag68.xml><?xml version="1.0" encoding="utf-8"?>
<p:tagLst xmlns:a="http://schemas.openxmlformats.org/drawingml/2006/main" xmlns:r="http://schemas.openxmlformats.org/officeDocument/2006/relationships" xmlns:p="http://schemas.openxmlformats.org/presentationml/2006/main">
  <p:tag name="AS_UNIQUEID" val="567"/>
</p:tagLst>
</file>

<file path=ppt/tags/tag69.xml><?xml version="1.0" encoding="utf-8"?>
<p:tagLst xmlns:a="http://schemas.openxmlformats.org/drawingml/2006/main" xmlns:r="http://schemas.openxmlformats.org/officeDocument/2006/relationships" xmlns:p="http://schemas.openxmlformats.org/presentationml/2006/main">
  <p:tag name="AS_UNIQUEID" val="575"/>
  <p:tag name="KSO_WM_UNIT_TABLE_BEAUTIFY" val="smartTable{d3d90a19-ef9c-452b-ae8c-2eb98cfbcabc}"/>
</p:tagLst>
</file>

<file path=ppt/tags/tag7.xml><?xml version="1.0" encoding="utf-8"?>
<p:tagLst xmlns:a="http://schemas.openxmlformats.org/drawingml/2006/main" xmlns:r="http://schemas.openxmlformats.org/officeDocument/2006/relationships" xmlns:p="http://schemas.openxmlformats.org/presentationml/2006/main">
  <p:tag name="AS_UNIQUEID" val="557"/>
</p:tagLst>
</file>

<file path=ppt/tags/tag70.xml><?xml version="1.0" encoding="utf-8"?>
<p:tagLst xmlns:a="http://schemas.openxmlformats.org/drawingml/2006/main" xmlns:r="http://schemas.openxmlformats.org/officeDocument/2006/relationships" xmlns:p="http://schemas.openxmlformats.org/presentationml/2006/main">
  <p:tag name="AS_UNIQUEID" val="377"/>
</p:tagLst>
</file>

<file path=ppt/tags/tag71.xml><?xml version="1.0" encoding="utf-8"?>
<p:tagLst xmlns:a="http://schemas.openxmlformats.org/drawingml/2006/main" xmlns:r="http://schemas.openxmlformats.org/officeDocument/2006/relationships" xmlns:p="http://schemas.openxmlformats.org/presentationml/2006/main">
  <p:tag name="AS_UNIQUEID" val="378"/>
</p:tagLst>
</file>

<file path=ppt/tags/tag72.xml><?xml version="1.0" encoding="utf-8"?>
<p:tagLst xmlns:a="http://schemas.openxmlformats.org/drawingml/2006/main" xmlns:r="http://schemas.openxmlformats.org/officeDocument/2006/relationships" xmlns:p="http://schemas.openxmlformats.org/presentationml/2006/main">
  <p:tag name="AS_UNIQUEID" val="379"/>
</p:tagLst>
</file>

<file path=ppt/tags/tag73.xml><?xml version="1.0" encoding="utf-8"?>
<p:tagLst xmlns:a="http://schemas.openxmlformats.org/drawingml/2006/main" xmlns:r="http://schemas.openxmlformats.org/officeDocument/2006/relationships" xmlns:p="http://schemas.openxmlformats.org/presentationml/2006/main">
  <p:tag name="AS_UNIQUEID" val="380"/>
</p:tagLst>
</file>

<file path=ppt/tags/tag74.xml><?xml version="1.0" encoding="utf-8"?>
<p:tagLst xmlns:a="http://schemas.openxmlformats.org/drawingml/2006/main" xmlns:r="http://schemas.openxmlformats.org/officeDocument/2006/relationships" xmlns:p="http://schemas.openxmlformats.org/presentationml/2006/main">
  <p:tag name="AS_UNIQUEID" val="381"/>
</p:tagLst>
</file>

<file path=ppt/tags/tag75.xml><?xml version="1.0" encoding="utf-8"?>
<p:tagLst xmlns:a="http://schemas.openxmlformats.org/drawingml/2006/main" xmlns:r="http://schemas.openxmlformats.org/officeDocument/2006/relationships" xmlns:p="http://schemas.openxmlformats.org/presentationml/2006/main">
  <p:tag name="AS_UNIQUEID" val="572"/>
</p:tagLst>
</file>

<file path=ppt/tags/tag76.xml><?xml version="1.0" encoding="utf-8"?>
<p:tagLst xmlns:a="http://schemas.openxmlformats.org/drawingml/2006/main" xmlns:r="http://schemas.openxmlformats.org/officeDocument/2006/relationships" xmlns:p="http://schemas.openxmlformats.org/presentationml/2006/main">
  <p:tag name="AS_UNIQUEID" val="573"/>
</p:tagLst>
</file>

<file path=ppt/tags/tag77.xml><?xml version="1.0" encoding="utf-8"?>
<p:tagLst xmlns:a="http://schemas.openxmlformats.org/drawingml/2006/main" xmlns:r="http://schemas.openxmlformats.org/officeDocument/2006/relationships" xmlns:p="http://schemas.openxmlformats.org/presentationml/2006/main">
  <p:tag name="AS_UNIQUEID" val="580"/>
</p:tagLst>
</file>

<file path=ppt/tags/tag78.xml><?xml version="1.0" encoding="utf-8"?>
<p:tagLst xmlns:a="http://schemas.openxmlformats.org/drawingml/2006/main" xmlns:r="http://schemas.openxmlformats.org/officeDocument/2006/relationships" xmlns:p="http://schemas.openxmlformats.org/presentationml/2006/main">
  <p:tag name="AS_UNIQUEID" val="581"/>
</p:tagLst>
</file>

<file path=ppt/tags/tag79.xml><?xml version="1.0" encoding="utf-8"?>
<p:tagLst xmlns:a="http://schemas.openxmlformats.org/drawingml/2006/main" xmlns:r="http://schemas.openxmlformats.org/officeDocument/2006/relationships" xmlns:p="http://schemas.openxmlformats.org/presentationml/2006/main">
  <p:tag name="AS_UNIQUEID" val="582"/>
</p:tagLst>
</file>

<file path=ppt/tags/tag8.xml><?xml version="1.0" encoding="utf-8"?>
<p:tagLst xmlns:a="http://schemas.openxmlformats.org/drawingml/2006/main" xmlns:r="http://schemas.openxmlformats.org/officeDocument/2006/relationships" xmlns:p="http://schemas.openxmlformats.org/presentationml/2006/main">
  <p:tag name="AS_UNIQUEID" val="491"/>
</p:tagLst>
</file>

<file path=ppt/tags/tag80.xml><?xml version="1.0" encoding="utf-8"?>
<p:tagLst xmlns:a="http://schemas.openxmlformats.org/drawingml/2006/main" xmlns:r="http://schemas.openxmlformats.org/officeDocument/2006/relationships" xmlns:p="http://schemas.openxmlformats.org/presentationml/2006/main">
  <p:tag name="AS_UNIQUEID" val="583"/>
</p:tagLst>
</file>

<file path=ppt/tags/tag81.xml><?xml version="1.0" encoding="utf-8"?>
<p:tagLst xmlns:a="http://schemas.openxmlformats.org/drawingml/2006/main" xmlns:r="http://schemas.openxmlformats.org/officeDocument/2006/relationships" xmlns:p="http://schemas.openxmlformats.org/presentationml/2006/main">
  <p:tag name="AS_UNIQUEID" val="584"/>
</p:tagLst>
</file>

<file path=ppt/tags/tag82.xml><?xml version="1.0" encoding="utf-8"?>
<p:tagLst xmlns:a="http://schemas.openxmlformats.org/drawingml/2006/main" xmlns:r="http://schemas.openxmlformats.org/officeDocument/2006/relationships" xmlns:p="http://schemas.openxmlformats.org/presentationml/2006/main">
  <p:tag name="AS_UNIQUEID" val="585"/>
</p:tagLst>
</file>

<file path=ppt/tags/tag83.xml><?xml version="1.0" encoding="utf-8"?>
<p:tagLst xmlns:a="http://schemas.openxmlformats.org/drawingml/2006/main" xmlns:r="http://schemas.openxmlformats.org/officeDocument/2006/relationships" xmlns:p="http://schemas.openxmlformats.org/presentationml/2006/main">
  <p:tag name="AS_UNIQUEID" val="586"/>
</p:tagLst>
</file>

<file path=ppt/tags/tag84.xml><?xml version="1.0" encoding="utf-8"?>
<p:tagLst xmlns:a="http://schemas.openxmlformats.org/drawingml/2006/main" xmlns:r="http://schemas.openxmlformats.org/officeDocument/2006/relationships" xmlns:p="http://schemas.openxmlformats.org/presentationml/2006/main">
  <p:tag name="AS_UNIQUEID" val="587"/>
</p:tagLst>
</file>

<file path=ppt/tags/tag85.xml><?xml version="1.0" encoding="utf-8"?>
<p:tagLst xmlns:a="http://schemas.openxmlformats.org/drawingml/2006/main" xmlns:r="http://schemas.openxmlformats.org/officeDocument/2006/relationships" xmlns:p="http://schemas.openxmlformats.org/presentationml/2006/main">
  <p:tag name="AS_UNIQUEID" val="588"/>
</p:tagLst>
</file>

<file path=ppt/tags/tag86.xml><?xml version="1.0" encoding="utf-8"?>
<p:tagLst xmlns:a="http://schemas.openxmlformats.org/drawingml/2006/main" xmlns:r="http://schemas.openxmlformats.org/officeDocument/2006/relationships" xmlns:p="http://schemas.openxmlformats.org/presentationml/2006/main">
  <p:tag name="AS_UNIQUEID" val="589"/>
</p:tagLst>
</file>

<file path=ppt/tags/tag87.xml><?xml version="1.0" encoding="utf-8"?>
<p:tagLst xmlns:a="http://schemas.openxmlformats.org/drawingml/2006/main" xmlns:r="http://schemas.openxmlformats.org/officeDocument/2006/relationships" xmlns:p="http://schemas.openxmlformats.org/presentationml/2006/main">
  <p:tag name="AS_UNIQUEID" val="590"/>
</p:tagLst>
</file>

<file path=ppt/tags/tag88.xml><?xml version="1.0" encoding="utf-8"?>
<p:tagLst xmlns:a="http://schemas.openxmlformats.org/drawingml/2006/main" xmlns:r="http://schemas.openxmlformats.org/officeDocument/2006/relationships" xmlns:p="http://schemas.openxmlformats.org/presentationml/2006/main">
  <p:tag name="AS_UNIQUEID" val="591"/>
</p:tagLst>
</file>

<file path=ppt/tags/tag89.xml><?xml version="1.0" encoding="utf-8"?>
<p:tagLst xmlns:a="http://schemas.openxmlformats.org/drawingml/2006/main" xmlns:r="http://schemas.openxmlformats.org/officeDocument/2006/relationships" xmlns:p="http://schemas.openxmlformats.org/presentationml/2006/main">
  <p:tag name="AS_UNIQUEID" val="592"/>
</p:tagLst>
</file>

<file path=ppt/tags/tag9.xml><?xml version="1.0" encoding="utf-8"?>
<p:tagLst xmlns:a="http://schemas.openxmlformats.org/drawingml/2006/main" xmlns:r="http://schemas.openxmlformats.org/officeDocument/2006/relationships" xmlns:p="http://schemas.openxmlformats.org/presentationml/2006/main">
  <p:tag name="AS_UNIQUEID" val="492"/>
</p:tagLst>
</file>

<file path=ppt/tags/tag90.xml><?xml version="1.0" encoding="utf-8"?>
<p:tagLst xmlns:a="http://schemas.openxmlformats.org/drawingml/2006/main" xmlns:r="http://schemas.openxmlformats.org/officeDocument/2006/relationships" xmlns:p="http://schemas.openxmlformats.org/presentationml/2006/main">
  <p:tag name="AS_UNIQUEID" val="577"/>
</p:tagLst>
</file>

<file path=ppt/tags/tag91.xml><?xml version="1.0" encoding="utf-8"?>
<p:tagLst xmlns:a="http://schemas.openxmlformats.org/drawingml/2006/main" xmlns:r="http://schemas.openxmlformats.org/officeDocument/2006/relationships" xmlns:p="http://schemas.openxmlformats.org/presentationml/2006/main">
  <p:tag name="AS_UNIQUEID" val="578"/>
</p:tagLst>
</file>

<file path=ppt/tags/tag92.xml><?xml version="1.0" encoding="utf-8"?>
<p:tagLst xmlns:a="http://schemas.openxmlformats.org/drawingml/2006/main" xmlns:r="http://schemas.openxmlformats.org/officeDocument/2006/relationships" xmlns:p="http://schemas.openxmlformats.org/presentationml/2006/main">
  <p:tag name="AS_UNIQUEID" val="597"/>
</p:tagLst>
</file>

<file path=ppt/tags/tag93.xml><?xml version="1.0" encoding="utf-8"?>
<p:tagLst xmlns:a="http://schemas.openxmlformats.org/drawingml/2006/main" xmlns:r="http://schemas.openxmlformats.org/officeDocument/2006/relationships" xmlns:p="http://schemas.openxmlformats.org/presentationml/2006/main">
  <p:tag name="AS_UNIQUEID" val="598"/>
</p:tagLst>
</file>

<file path=ppt/tags/tag94.xml><?xml version="1.0" encoding="utf-8"?>
<p:tagLst xmlns:a="http://schemas.openxmlformats.org/drawingml/2006/main" xmlns:r="http://schemas.openxmlformats.org/officeDocument/2006/relationships" xmlns:p="http://schemas.openxmlformats.org/presentationml/2006/main">
  <p:tag name="AS_UNIQUEID" val="594"/>
</p:tagLst>
</file>

<file path=ppt/tags/tag95.xml><?xml version="1.0" encoding="utf-8"?>
<p:tagLst xmlns:a="http://schemas.openxmlformats.org/drawingml/2006/main" xmlns:r="http://schemas.openxmlformats.org/officeDocument/2006/relationships" xmlns:p="http://schemas.openxmlformats.org/presentationml/2006/main">
  <p:tag name="AS_UNIQUEID" val="595"/>
</p:tagLst>
</file>

<file path=ppt/tags/tag96.xml><?xml version="1.0" encoding="utf-8"?>
<p:tagLst xmlns:a="http://schemas.openxmlformats.org/drawingml/2006/main" xmlns:r="http://schemas.openxmlformats.org/officeDocument/2006/relationships" xmlns:p="http://schemas.openxmlformats.org/presentationml/2006/main">
  <p:tag name="AS_UNIQUEID" val="603"/>
</p:tagLst>
</file>

<file path=ppt/tags/tag97.xml><?xml version="1.0" encoding="utf-8"?>
<p:tagLst xmlns:a="http://schemas.openxmlformats.org/drawingml/2006/main" xmlns:r="http://schemas.openxmlformats.org/officeDocument/2006/relationships" xmlns:p="http://schemas.openxmlformats.org/presentationml/2006/main">
  <p:tag name="AS_UNIQUEID" val="604"/>
</p:tagLst>
</file>

<file path=ppt/tags/tag98.xml><?xml version="1.0" encoding="utf-8"?>
<p:tagLst xmlns:a="http://schemas.openxmlformats.org/drawingml/2006/main" xmlns:r="http://schemas.openxmlformats.org/officeDocument/2006/relationships" xmlns:p="http://schemas.openxmlformats.org/presentationml/2006/main">
  <p:tag name="AS_UNIQUEID" val="605"/>
</p:tagLst>
</file>

<file path=ppt/tags/tag99.xml><?xml version="1.0" encoding="utf-8"?>
<p:tagLst xmlns:a="http://schemas.openxmlformats.org/drawingml/2006/main" xmlns:r="http://schemas.openxmlformats.org/officeDocument/2006/relationships" xmlns:p="http://schemas.openxmlformats.org/presentationml/2006/main">
  <p:tag name="AS_UNIQUEID" val="60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2158</Words>
  <Application>Aspose.Slides for Java</Application>
  <PresentationFormat>自定义</PresentationFormat>
  <Paragraphs>143</Paragraphs>
  <Slides>24</Slides>
  <Notes>24</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ProBook</cp:lastModifiedBy>
  <cp:revision>2</cp:revision>
  <cp:lastPrinted>2021-12-10T16:25:12Z</cp:lastPrinted>
  <dcterms:created xsi:type="dcterms:W3CDTF">2021-12-10T16:25:12Z</dcterms:created>
  <dcterms:modified xsi:type="dcterms:W3CDTF">2021-12-17T01:23:52Z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