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74" r:id="rId2"/>
    <p:sldId id="375" r:id="rId3"/>
    <p:sldId id="265" r:id="rId4"/>
    <p:sldId id="376" r:id="rId5"/>
    <p:sldId id="377" r:id="rId6"/>
    <p:sldId id="366" r:id="rId7"/>
    <p:sldId id="378" r:id="rId8"/>
    <p:sldId id="379" r:id="rId9"/>
    <p:sldId id="380" r:id="rId10"/>
    <p:sldId id="384" r:id="rId11"/>
    <p:sldId id="385" r:id="rId12"/>
    <p:sldId id="275" r:id="rId13"/>
    <p:sldId id="386" r:id="rId14"/>
    <p:sldId id="361" r:id="rId15"/>
    <p:sldId id="387" r:id="rId16"/>
    <p:sldId id="362" r:id="rId17"/>
    <p:sldId id="388" r:id="rId18"/>
    <p:sldId id="389" r:id="rId19"/>
    <p:sldId id="390" r:id="rId2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5488" autoAdjust="0"/>
  </p:normalViewPr>
  <p:slideViewPr>
    <p:cSldViewPr showGuides="1">
      <p:cViewPr varScale="1">
        <p:scale>
          <a:sx n="72" d="100"/>
          <a:sy n="72" d="100"/>
        </p:scale>
        <p:origin x="-1254" y="-9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pPr/>
              <a:t>2017-8-24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1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>
            <a:hlinkClick r:id="rId2" action="ppaction://hlinksldjump"/>
          </p:cNvPr>
          <p:cNvSpPr txBox="1"/>
          <p:nvPr userDrawn="1"/>
        </p:nvSpPr>
        <p:spPr>
          <a:xfrm>
            <a:off x="6804248" y="228724"/>
            <a:ext cx="919065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42" name="TextBox 41">
            <a:hlinkClick r:id="rId3" action="ppaction://hlinksldjump"/>
          </p:cNvPr>
          <p:cNvSpPr txBox="1"/>
          <p:nvPr userDrawn="1"/>
        </p:nvSpPr>
        <p:spPr>
          <a:xfrm>
            <a:off x="8061678" y="240902"/>
            <a:ext cx="902810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2" name="组合 1"/>
          <p:cNvGrpSpPr/>
          <p:nvPr userDrawn="1"/>
        </p:nvGrpSpPr>
        <p:grpSpPr>
          <a:xfrm>
            <a:off x="5300960" y="-1"/>
            <a:ext cx="1369432" cy="841477"/>
            <a:chOff x="4191706" y="-1"/>
            <a:chExt cx="1369432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69432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2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579396" y="1"/>
            <a:ext cx="1391868" cy="836712"/>
            <a:chOff x="5283252" y="1"/>
            <a:chExt cx="1391868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5283252" y="1"/>
              <a:ext cx="1391868" cy="836712"/>
            </a:xfrm>
            <a:prstGeom prst="rect">
              <a:avLst/>
            </a:prstGeom>
          </p:spPr>
        </p:pic>
        <p:sp>
          <p:nvSpPr>
            <p:cNvPr id="38" name="TextBox 37">
              <a:hlinkClick r:id="rId3" action="ppaction://hlinksldjump"/>
            </p:cNvPr>
            <p:cNvSpPr txBox="1"/>
            <p:nvPr userDrawn="1"/>
          </p:nvSpPr>
          <p:spPr>
            <a:xfrm>
              <a:off x="5508104" y="240902"/>
              <a:ext cx="919065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预习导引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sp>
        <p:nvSpPr>
          <p:cNvPr id="44" name="TextBox 43">
            <a:hlinkClick r:id="rId4" action="ppaction://hlinksldjump"/>
          </p:cNvPr>
          <p:cNvSpPr txBox="1"/>
          <p:nvPr userDrawn="1"/>
        </p:nvSpPr>
        <p:spPr>
          <a:xfrm>
            <a:off x="8059416" y="240902"/>
            <a:ext cx="902810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核心归纳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4" grpId="1"/>
      <p:bldP spid="44" grpId="2"/>
      <p:bldP spid="44" grpId="3"/>
      <p:bldP spid="44" grpId="4"/>
      <p:bldP spid="44" grpId="5"/>
      <p:bldP spid="44" grpId="10"/>
      <p:bldP spid="44" grpId="14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TextBox 36">
            <a:hlinkClick r:id="rId2" action="ppaction://hlinksldjump"/>
          </p:cNvPr>
          <p:cNvSpPr txBox="1"/>
          <p:nvPr userDrawn="1"/>
        </p:nvSpPr>
        <p:spPr>
          <a:xfrm>
            <a:off x="6804248" y="240902"/>
            <a:ext cx="919065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mtClean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预习导引</a:t>
            </a:r>
            <a:endParaRPr lang="zh-CN" altLang="en-US" sz="1400" dirty="0">
              <a:solidFill>
                <a:srgbClr val="333333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7859712" y="-4216"/>
            <a:ext cx="1361440" cy="851494"/>
            <a:chOff x="6593840" y="-4216"/>
            <a:chExt cx="1361440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593840" y="-4216"/>
              <a:ext cx="1361440" cy="851494"/>
            </a:xfrm>
            <a:prstGeom prst="rect">
              <a:avLst/>
            </a:prstGeom>
          </p:spPr>
        </p:pic>
        <p:sp>
          <p:nvSpPr>
            <p:cNvPr id="43" name="TextBox 42">
              <a:hlinkClick r:id="rId4" action="ppaction://hlinksldjump"/>
            </p:cNvPr>
            <p:cNvSpPr txBox="1"/>
            <p:nvPr userDrawn="1"/>
          </p:nvSpPr>
          <p:spPr>
            <a:xfrm>
              <a:off x="6787783" y="240902"/>
              <a:ext cx="902808" cy="3077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核心归纳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7" grpId="3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41690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4968080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64224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60368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3220592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600" smtClean="0"/>
              <a:t>秋水</a:t>
            </a:r>
            <a:r>
              <a:rPr lang="en-US" altLang="zh-CN" sz="1600" smtClean="0"/>
              <a:t>(</a:t>
            </a:r>
            <a:r>
              <a:rPr lang="zh-CN" altLang="en-US" sz="1600" smtClean="0"/>
              <a:t>节选</a:t>
            </a:r>
            <a:r>
              <a:rPr lang="en-US" altLang="zh-CN" sz="1600" smtClean="0"/>
              <a:t>)</a:t>
            </a:r>
            <a:endParaRPr lang="zh-CN" altLang="zh-CN" sz="16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8" r:id="rId3"/>
    <p:sldLayoutId id="2147483670" r:id="rId4"/>
    <p:sldLayoutId id="2147483671" r:id="rId5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5" Type="http://schemas.openxmlformats.org/officeDocument/2006/relationships/package" Target="../embeddings/Microsoft_Office_Word___6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package" Target="../embeddings/Microsoft_Office_Word___1.docx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__2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__3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__4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__5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/>
              <a:t>融会贯通</a:t>
            </a:r>
            <a:r>
              <a:rPr lang="en-US" altLang="zh-CN" sz="3200"/>
              <a:t>(</a:t>
            </a:r>
            <a:r>
              <a:rPr lang="zh-CN" altLang="zh-CN" sz="3200"/>
              <a:t>选学</a:t>
            </a:r>
            <a:r>
              <a:rPr lang="en-US" altLang="zh-CN" sz="3200"/>
              <a:t>)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xmlns="" val="135769361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05036162"/>
              </p:ext>
            </p:extLst>
          </p:nvPr>
        </p:nvGraphicFramePr>
        <p:xfrm>
          <a:off x="508000" y="1693333"/>
          <a:ext cx="8128000" cy="3725334"/>
        </p:xfrm>
        <a:graphic>
          <a:graphicData uri="http://schemas.openxmlformats.org/presentationml/2006/ole">
            <p:oleObj spid="_x0000_s6147" name="文档" r:id="rId5" imgW="3847376" imgH="1763284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2555776" y="2482532"/>
            <a:ext cx="864096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43808" y="2997642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66513" y="3933056"/>
            <a:ext cx="1187038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07904" y="4856740"/>
            <a:ext cx="5760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73679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记特殊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被动句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吾长见笑于大方之家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表被动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宾语前置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闻道百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以为莫己若者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莫己若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莫若己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的倒装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我之谓也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谓我也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的倒装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71332" y="3182939"/>
            <a:ext cx="247909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04601" y="4001294"/>
            <a:ext cx="3314361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6464" y="4402430"/>
            <a:ext cx="2225810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391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目标一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梳理文章思路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探究作品内涵。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《秋水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》开头的景物描写有什么作用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形象表达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人的主观认识有限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客观世界无限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的观点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河景与海景对照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对河伯与海神不同的认识境界起陪衬作用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使两种对立思想更鲜明。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《秋水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》一文蕴含的哲理是什么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以河伯见海神为喻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说明个人见识有限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不能骄傲自大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目中无人。告诉人们山外有山、天外有天的道理。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7755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0069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目标二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分品人物形象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赏析艺术手法。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欣然自喜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望洋向若而叹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分别显示了河伯当时怎样的心态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显示扬扬自得。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显示自觉渺小的羞愧。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课文是怎样体现出作者的观点的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请简要论述。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写河伯自夸自大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写河伯自省其小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字阐明骄傲自满的危害。层层展开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步步深入。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本文体现了作者怎样的语言风格和论辩艺术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汪洋恣肆的语言风格和善用寓言、对比说理的论辩艺术。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构思巧妙。以寓言形式、丰富神奇的想象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塑造了先自喜后悔悟的河伯形象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阐明深刻道理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构思巧妙。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对比论证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显豁突出。黄河与北海的对比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河伯先后认识的对比。通过对比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形象更突出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寓意更深刻。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3268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对河伯其人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我们该如何评价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看到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百川灌河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欣然自喜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的河伯是自大的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浅薄的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但他善于反躬自省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有自知之明。人都是有弱点的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不能冷静、客观地审视自我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以自我为中心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一旦小有成绩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就沾沾自喜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妄自尊大。因此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在客观审视自我这一点上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河伯是明智的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堪称智者。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观点二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河伯顿悟的道理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个人渺小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天地无穷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少仲尼之闻而轻伯夷之义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片面夸大了事物的相对性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否定了相对真理。按他的说法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宇宙是庄严神圣的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是不可能被个人、被人类认知的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个人的一切都是微不足道的、可笑的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这在认识论上就陷入了相对主义的泥潭。这是典型的道家虚无主义思想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是值得我们警醒的。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0120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491358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从《秋水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》中我们可以得到哪些启示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启示一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应正视自己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不能骄傲自满。当河伯见到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百川灌河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的雄壮、开阔时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它以为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天下之美为尽在己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因而得意扬扬。待它见到北海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不见水端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才发现自己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以为莫己若者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的自大和狂妄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感叹将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长见笑于大方之家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。这种鲜明的对比给人以深刻的印象。从这里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我们看到了正确认识自己的重要性。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启示二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人不能受环境制约。如果河伯永远不走出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百川灌河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就看不到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不见水端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的北海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就不会有比较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就不知道天外有天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只能是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井底之蛙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启示三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百闻不如一见。如果河伯不亲自见一见大海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它永远不知道自己微不足道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就可能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见笑于大方之家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。由此可知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认识是无止境的。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8723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10682"/>
            <a:ext cx="8128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妙用对比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彰显主题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对比手法的巧妙运用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使得优劣得以辨明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正谬得以彰显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主题得以突出。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两次所见情形之比。第一次所见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是河伯在自己的领域之内的所见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百川灌河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泾流之大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两涘渚崖之间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不辩牛马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此景是何等雄壮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但当他来到大海边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见到的却是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不见水端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的广阔。一个是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不辩牛马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不见水端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两者孰广孰阔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自不待言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两次所见后的感受之比。第一次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河伯在见到自己的领地之后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欣然自喜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以天下之美为尽在己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尽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把河伯那种踌躇满志、飘飘然的神态刻画得淋漓尽致。第二次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河伯见到大海后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认识到了自己的渺小与不足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向海神发出了由衷的感叹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en-US" altLang="zh-CN" sz="2200" smtClean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‘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闻道百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以为莫己若者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我之谓也。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为自己的孤陋寡闻感叹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为大海的广阔无垠感叹。一个是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天下之美为尽在己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一个是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睹子之难穷也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吾非至于子之门则殆矣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前为骄傲自满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后为虚心认错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甘拜下风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两者形成了鲜明的对比。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678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95536" y="1333212"/>
            <a:ext cx="824046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两次所见后的动作神态之比。第一次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河伯的神态为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欣然自喜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第二次则为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望洋向若而叹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鲜明地表现出了河伯两次所见后的不同神态。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所表现的是河伯志得意满的神态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表现的则是河伯在正视自己的不足之后羞愧佩服的神态。所见后的动作也形成鲜明对比。第一次所见后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顺流而东行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第二次见后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河伯是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旋其面目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表现出人物不同的心情。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字反映了河伯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以天下之美为尽在己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的那种春风得意之情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字则表现出河伯改变了认识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掉转头来重新审视自己。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两种做法所产生的结果之比。河伯第一次自高自大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见笑于大方之家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自高自大会使人产生错误的认识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导致错误的做法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甚至导致他人的耻笑、鄙视。而第二次所见体现的是河伯虚心认错的态度和知耻的精神风貌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这使河伯在认识上达到了一种升华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实现了从无知到有知的转化。做法不同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结果也必然不同。正确的做法带来的是收获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错误的做法带给人的是失误。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44329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新舒体简体" panose="02010601030101010101" pitchFamily="2" charset="-122"/>
                <a:cs typeface="Times New Roman" panose="02020603050405020304" pitchFamily="18" charset="0"/>
              </a:rPr>
              <a:t>学以致用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运用对比手法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写一个寓言故事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寓含一定道理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不少于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666666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示例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两棵树的故事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曾经有一位主人在一个山坡上同时播下两颗种子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并以同样的方法浇灌这两颗种子。过了几天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两颗种子发芽了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慢慢地钻出了泥土。一段日子后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小芽长成了小树苗。主人还是辛勤地培育着。其中一棵不满足主人的待遇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竭力地远伸根须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积极地吸收着大自然恩赐的阳光雨露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因此长得很快。另一棵却说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你何必活得这么累呢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主人会给我们养料的。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那棵小树只是笑笑。又过了一段日子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一棵长成了大树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而另一棵还不到它的半腰。那另一棵又发话了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兄弟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你真是自找苦吃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长那么高大干吗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每天都经历日晒雨淋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多苦啊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哪像我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有你挡风遮雨。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那一棵树还是微微一笑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8738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30492"/>
            <a:ext cx="1048354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问题导思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595306" y="930492"/>
            <a:ext cx="1052599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多维探究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4" action="ppaction://hlinksldjump"/>
          </p:cNvPr>
          <p:cNvSpPr/>
          <p:nvPr/>
        </p:nvSpPr>
        <p:spPr>
          <a:xfrm>
            <a:off x="2727313" y="930492"/>
            <a:ext cx="1052599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技法赏鉴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2510425"/>
            <a:ext cx="8128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几年后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一棵树在阳光雨露的滋润下长成一棵参天大树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而另一棵却因长期的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营养不良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还只是一棵弯弯扭扭的小树。一天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主人开来了一辆卡车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把那棵大树砍了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运去制造物件。那棵小树见了不禁惋惜而感叹地说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老兄啊老兄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你最终还是被砍了。还不如我呢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大树听了鄙夷地说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我要做棵有用的树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怎能像你呢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!”</a:t>
            </a:r>
            <a:endParaRPr lang="zh-CN" altLang="en-US" sz="2200"/>
          </a:p>
        </p:txBody>
      </p:sp>
    </p:spTree>
    <p:extLst>
      <p:ext uri="{BB962C8B-B14F-4D97-AF65-F5344CB8AC3E}">
        <p14:creationId xmlns:p14="http://schemas.microsoft.com/office/powerpoint/2010/main" xmlns="" val="200188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91626" y="2874708"/>
            <a:ext cx="8360748" cy="576064"/>
          </a:xfrm>
        </p:spPr>
        <p:txBody>
          <a:bodyPr/>
          <a:lstStyle/>
          <a:p>
            <a:r>
              <a:rPr lang="zh-CN" altLang="zh-CN" sz="3200"/>
              <a:t>秋水</a:t>
            </a:r>
            <a:r>
              <a:rPr lang="en-US" altLang="zh-CN" sz="3200"/>
              <a:t>(</a:t>
            </a:r>
            <a:r>
              <a:rPr lang="zh-CN" altLang="zh-CN" sz="3200"/>
              <a:t>节选</a:t>
            </a:r>
            <a:r>
              <a:rPr lang="en-US" altLang="zh-CN" sz="3200"/>
              <a:t>)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xmlns="" val="181665751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庄子生活于战国时期。此时农业发展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政治上各诸侯国竞相发展、争霸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而文化上也出现了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百家争鸣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的现象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作为道家学派代表之一的庄周也著书立说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表达自己的思想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宣扬自己的观点。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《秋水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》选自《庄子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外篇》中《秋水》篇的前部分。《秋水》篇是《庄子》中的一个长篇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用篇首的两个字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秋水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作为篇名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与中心思想无关。《秋水》篇主要通过寓言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阐发庄子相对主义的认识论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强调认识事物的复杂性。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91215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76593289"/>
              </p:ext>
            </p:extLst>
          </p:nvPr>
        </p:nvGraphicFramePr>
        <p:xfrm>
          <a:off x="179512" y="1268760"/>
          <a:ext cx="8128000" cy="325253"/>
        </p:xfrm>
        <a:graphic>
          <a:graphicData uri="http://schemas.openxmlformats.org/presentationml/2006/ole">
            <p:oleObj spid="_x0000_s1028" name="文档" r:id="rId5" imgW="3847376" imgH="153298" progId="Word.Document.12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2723524"/>
            <a:ext cx="8128000" cy="288226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666666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庄子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369—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286),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名周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战国中期宋人。他继承并发展了老子的思想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为道家学派的重要代表人物。庄子的思想属于主观唯心主义体系。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庄子对待生活的态度是一切顺应自然。在政治上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他主张无为而治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反对一切社会制度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摒弃一切文化知识。庄子的文章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想象奇幻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构思巧妙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善于运用寓言和比喻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文笔汪洋恣肆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具有浪漫主义的艺术风格。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C11.eps" descr="id:214749628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4114800" y="1694824"/>
            <a:ext cx="914400" cy="102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72302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11735"/>
            <a:ext cx="8128000" cy="32885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666666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《庄子》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又名《南华经》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道家经典之一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庄子及其后学所著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现存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其中内篇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一般认为是庄子自撰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外篇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杂篇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666666"/>
                  </a:solidFill>
                </a:u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寓言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是文学作品的一种体裁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以比喻性的故事寄寓意味深长的道理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给人以启示。寓言早在我国春秋战国时代就已经盛行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是民间口头创作。后来一些文人学者一方面引用人们已经创作出来的寓言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另一方面又不断创作新的寓言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作为论证或辩论的手段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大量的寓言便在历代文人的著作中保存下来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成为我国文学遗产的宝贵财富。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1278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412776"/>
            <a:ext cx="8128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字音</a:t>
            </a: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两涘渚崖之间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不辩牛马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辩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同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辨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分辨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2731440"/>
              </p:ext>
            </p:extLst>
          </p:nvPr>
        </p:nvGraphicFramePr>
        <p:xfrm>
          <a:off x="508000" y="1921912"/>
          <a:ext cx="8128000" cy="3142167"/>
        </p:xfrm>
        <a:graphic>
          <a:graphicData uri="http://schemas.openxmlformats.org/presentationml/2006/ole">
            <p:oleObj spid="_x0000_s2052" name="文档" r:id="rId5" imgW="3904756" imgH="1509227" progId="Word.Document.12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3811274" y="5033257"/>
            <a:ext cx="1984412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4821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1174508"/>
              </p:ext>
            </p:extLst>
          </p:nvPr>
        </p:nvGraphicFramePr>
        <p:xfrm>
          <a:off x="508000" y="1265809"/>
          <a:ext cx="8128000" cy="4580383"/>
        </p:xfrm>
        <a:graphic>
          <a:graphicData uri="http://schemas.openxmlformats.org/presentationml/2006/ole">
            <p:oleObj spid="_x0000_s3076" name="文档" r:id="rId5" imgW="3847376" imgH="2168119" progId="Word.Document.12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3944476" y="1659622"/>
            <a:ext cx="1491620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6444" y="2225412"/>
            <a:ext cx="1851660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83719" y="2770654"/>
            <a:ext cx="915053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44476" y="3284875"/>
            <a:ext cx="1203588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2274" y="3774321"/>
            <a:ext cx="1203588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65782" y="4319332"/>
            <a:ext cx="1872208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44476" y="4859569"/>
            <a:ext cx="1203588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01686" y="5414312"/>
            <a:ext cx="1872208" cy="3908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4893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874607686"/>
              </p:ext>
            </p:extLst>
          </p:nvPr>
        </p:nvGraphicFramePr>
        <p:xfrm>
          <a:off x="508000" y="1341904"/>
          <a:ext cx="8128000" cy="4751392"/>
        </p:xfrm>
        <a:graphic>
          <a:graphicData uri="http://schemas.openxmlformats.org/presentationml/2006/ole">
            <p:oleObj spid="_x0000_s4100" name="文档" r:id="rId5" imgW="3847376" imgH="2250166" progId="Word.Document.12">
              <p:embed/>
            </p:oleObj>
          </a:graphicData>
        </a:graphic>
      </p:graphicFrame>
      <p:sp>
        <p:nvSpPr>
          <p:cNvPr id="15" name="矩形 14"/>
          <p:cNvSpPr/>
          <p:nvPr/>
        </p:nvSpPr>
        <p:spPr>
          <a:xfrm>
            <a:off x="3946786" y="1402412"/>
            <a:ext cx="921120" cy="35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84904" y="2505278"/>
            <a:ext cx="921120" cy="35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67476" y="3019765"/>
            <a:ext cx="921120" cy="35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415458" y="3573016"/>
            <a:ext cx="921120" cy="35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38726" y="4079797"/>
            <a:ext cx="1224136" cy="35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60572" y="4601433"/>
            <a:ext cx="1465160" cy="35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535138" y="5152142"/>
            <a:ext cx="2890594" cy="35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646170" y="5680836"/>
            <a:ext cx="4392488" cy="350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34734" y="1945967"/>
            <a:ext cx="921120" cy="3514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53791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467543" y="908720"/>
            <a:ext cx="1165005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背景助读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1763688" y="908720"/>
            <a:ext cx="1165005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知识梳理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18234"/>
            <a:ext cx="15917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晓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古今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2588790"/>
              </p:ext>
            </p:extLst>
          </p:nvPr>
        </p:nvGraphicFramePr>
        <p:xfrm>
          <a:off x="508000" y="1916832"/>
          <a:ext cx="8128000" cy="4393070"/>
        </p:xfrm>
        <a:graphic>
          <a:graphicData uri="http://schemas.openxmlformats.org/presentationml/2006/ole">
            <p:oleObj spid="_x0000_s5123" name="文档" r:id="rId5" imgW="3920996" imgH="211881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4440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cover dir="ld"/>
      </p:transition>
    </mc:Choice>
    <mc:Fallback>
      <p:transition spd="slow">
        <p:cover dir="ld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394</TotalTime>
  <Words>2302</Words>
  <Application>Microsoft Office PowerPoint</Application>
  <PresentationFormat>全屏显示(4:3)</PresentationFormat>
  <Paragraphs>98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测控设计模板14新</vt:lpstr>
      <vt:lpstr>文档</vt:lpstr>
      <vt:lpstr>融会贯通(选学)</vt:lpstr>
      <vt:lpstr>秋水(节选)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china</cp:lastModifiedBy>
  <cp:revision>114</cp:revision>
  <dcterms:created xsi:type="dcterms:W3CDTF">2014-04-23T05:53:17Z</dcterms:created>
  <dcterms:modified xsi:type="dcterms:W3CDTF">2017-08-24T15:01:04Z</dcterms:modified>
</cp:coreProperties>
</file>