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334" r:id="rId3"/>
    <p:sldId id="303" r:id="rId4"/>
    <p:sldId id="304" r:id="rId5"/>
    <p:sldId id="309" r:id="rId6"/>
    <p:sldId id="311" r:id="rId7"/>
    <p:sldId id="335" r:id="rId8"/>
    <p:sldId id="313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49" r:id="rId23"/>
    <p:sldId id="350" r:id="rId24"/>
    <p:sldId id="314" r:id="rId25"/>
    <p:sldId id="327" r:id="rId26"/>
    <p:sldId id="328" r:id="rId27"/>
    <p:sldId id="329" r:id="rId28"/>
    <p:sldId id="330" r:id="rId29"/>
    <p:sldId id="331" r:id="rId30"/>
    <p:sldId id="332" r:id="rId31"/>
    <p:sldId id="351" r:id="rId32"/>
    <p:sldId id="352" r:id="rId33"/>
    <p:sldId id="353" r:id="rId34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3078" autoAdjust="0"/>
  </p:normalViewPr>
  <p:slideViewPr>
    <p:cSldViewPr>
      <p:cViewPr>
        <p:scale>
          <a:sx n="89" d="100"/>
          <a:sy n="89" d="100"/>
        </p:scale>
        <p:origin x="-744" y="-2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BE120DD-2663-4A9B-8E9B-B24AC4515C36}" type="datetimeFigureOut">
              <a:rPr lang="zh-CN" altLang="en-US"/>
              <a:pPr>
                <a:defRPr/>
              </a:pPr>
              <a:t>2017-9-6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D4596C7-7C18-4761-B481-7C3AE9E59F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C26CE9-D719-4EEF-979E-354F6C6DE557}" type="slidenum">
              <a:rPr lang="en-US" altLang="zh-CN">
                <a:solidFill>
                  <a:srgbClr val="000000"/>
                </a:solidFill>
                <a:latin typeface="Arial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altLang="zh-CN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>
                <a:latin typeface="Arial"/>
              </a:rPr>
              <a:t>思考讨论</a:t>
            </a: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83568" y="267494"/>
            <a:ext cx="2323778" cy="4320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7164288" y="2211710"/>
            <a:ext cx="1387674" cy="36004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chemeClr val="bg2">
                    <a:lumMod val="25000"/>
                  </a:schemeClr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5004048" y="2787774"/>
            <a:ext cx="3619922" cy="6480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6588224" y="3651870"/>
            <a:ext cx="2016224" cy="36004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chemeClr val="bg2">
                    <a:lumMod val="25000"/>
                  </a:schemeClr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4"/>
          </p:nvPr>
        </p:nvSpPr>
        <p:spPr>
          <a:xfrm>
            <a:off x="611188" y="987425"/>
            <a:ext cx="3960812" cy="3097213"/>
          </a:xfrm>
          <a:prstGeom prst="roundRect">
            <a:avLst>
              <a:gd name="adj" fmla="val 2999"/>
            </a:avLst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63500"/>
          </a:effectLst>
        </p:spPr>
        <p:txBody>
          <a:bodyPr/>
          <a:lstStyle>
            <a:lvl1pPr>
              <a:defRPr sz="2000"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</p:spTree>
  </p:cSld>
  <p:clrMapOvr>
    <a:masterClrMapping/>
  </p:clrMapOvr>
  <p:transition spd="slow"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F08D0F0-EF0F-40FF-AA44-DCEE01DE89EA}" type="datetimeFigureOut">
              <a:rPr lang="zh-CN" altLang="en-US"/>
              <a:pPr>
                <a:defRPr/>
              </a:pPr>
              <a:t>2017-9-6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D8BF5E-2423-44F7-AFAD-DD7B5F843A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16D7C6B-56FE-4421-8D10-F097FC530B46}" type="datetimeFigureOut">
              <a:rPr lang="zh-CN" altLang="en-US"/>
              <a:pPr>
                <a:defRPr/>
              </a:pPr>
              <a:t>2017-9-6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5999E9A-1EE0-4920-99E1-38E1FC3916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7"/>
          <p:cNvSpPr/>
          <p:nvPr userDrawn="1"/>
        </p:nvSpPr>
        <p:spPr>
          <a:xfrm>
            <a:off x="0" y="627063"/>
            <a:ext cx="9144000" cy="777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5" name="矩形 8"/>
          <p:cNvSpPr/>
          <p:nvPr userDrawn="1"/>
        </p:nvSpPr>
        <p:spPr>
          <a:xfrm>
            <a:off x="684213" y="627063"/>
            <a:ext cx="1800225" cy="777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23478"/>
            <a:ext cx="1728192" cy="4320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267494"/>
            <a:ext cx="1728192" cy="360040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7"/>
          <p:cNvSpPr/>
          <p:nvPr userDrawn="1"/>
        </p:nvSpPr>
        <p:spPr>
          <a:xfrm>
            <a:off x="-7938" y="627063"/>
            <a:ext cx="5859463" cy="777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5" name="矩形 8"/>
          <p:cNvSpPr/>
          <p:nvPr userDrawn="1"/>
        </p:nvSpPr>
        <p:spPr>
          <a:xfrm>
            <a:off x="684213" y="627063"/>
            <a:ext cx="1800225" cy="777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6" name="圆角矩形 10"/>
          <p:cNvSpPr/>
          <p:nvPr userDrawn="1"/>
        </p:nvSpPr>
        <p:spPr>
          <a:xfrm>
            <a:off x="5884863" y="339725"/>
            <a:ext cx="3152775" cy="4219575"/>
          </a:xfrm>
          <a:prstGeom prst="roundRect">
            <a:avLst>
              <a:gd name="adj" fmla="val 3793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23478"/>
            <a:ext cx="1728192" cy="4320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4076411" y="242093"/>
            <a:ext cx="1728192" cy="360040"/>
          </a:xfrm>
          <a:prstGeom prst="round2DiagRect">
            <a:avLst>
              <a:gd name="adj1" fmla="val 21781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7"/>
          <p:cNvSpPr txBox="1"/>
          <p:nvPr userDrawn="1"/>
        </p:nvSpPr>
        <p:spPr>
          <a:xfrm>
            <a:off x="3081338" y="1492250"/>
            <a:ext cx="2663825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</a:p>
        </p:txBody>
      </p:sp>
      <p:sp>
        <p:nvSpPr>
          <p:cNvPr id="3" name="TextBox 8"/>
          <p:cNvSpPr txBox="1"/>
          <p:nvPr userDrawn="1"/>
        </p:nvSpPr>
        <p:spPr>
          <a:xfrm>
            <a:off x="2327275" y="2427288"/>
            <a:ext cx="496887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欢迎您继续在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91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淘课网学习下一节或其他内容，</a:t>
            </a:r>
            <a:endParaRPr lang="en-US" altLang="zh-CN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91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淘课网为你奉献完美的微课大餐！</a:t>
            </a:r>
          </a:p>
        </p:txBody>
      </p:sp>
    </p:spTree>
  </p:cSld>
  <p:clrMapOvr>
    <a:masterClrMapping/>
  </p:clrMapOvr>
  <p:transition spd="slow"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CD8CBF5-F480-4401-9163-DD79DB25127F}" type="datetimeFigureOut">
              <a:rPr lang="zh-CN" altLang="en-US"/>
              <a:pPr>
                <a:defRPr/>
              </a:pPr>
              <a:t>2017-9-6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A1FF3DD-CC9E-465E-9434-64D6E2FA91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DF47DAB-6F34-4E7F-9E13-B4F69858805B}" type="datetimeFigureOut">
              <a:rPr lang="zh-CN" altLang="en-US"/>
              <a:pPr>
                <a:defRPr/>
              </a:pPr>
              <a:t>2017-9-6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8F5B07-2051-4804-A48A-F3A1C66259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5127D8F-BF13-46CC-8FC1-831AF40012CA}" type="datetimeFigureOut">
              <a:rPr lang="zh-CN" altLang="en-US"/>
              <a:pPr>
                <a:defRPr/>
              </a:pPr>
              <a:t>2017-9-6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04A5B75-D3D1-48FD-8B62-DCDD2EAD18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366F32D-690A-428B-B19B-3F231305790E}" type="datetimeFigureOut">
              <a:rPr lang="zh-CN" altLang="en-US"/>
              <a:pPr>
                <a:defRPr/>
              </a:pPr>
              <a:t>2017-9-6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6656E-F4BD-45F7-8253-BDAEF13496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1A87ED-0499-467E-9D2A-4407B0DE0326}" type="datetimeFigureOut">
              <a:rPr lang="zh-CN" altLang="en-US"/>
              <a:pPr>
                <a:defRPr/>
              </a:pPr>
              <a:t>2017-9-6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F2E229E-1F78-490D-BDDF-E954BCD687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/>
        </p:nvSpPr>
        <p:spPr>
          <a:xfrm>
            <a:off x="0" y="4799013"/>
            <a:ext cx="9144000" cy="76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ransition spd="slow"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15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14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图片 6147"/>
          <p:cNvPicPr>
            <a:picLocks noChangeAspect="1" noChangeArrowheads="1"/>
          </p:cNvPicPr>
          <p:nvPr/>
        </p:nvPicPr>
        <p:blipFill>
          <a:blip r:embed="rId2"/>
          <a:srcRect l="22447" t="23332" r="23697" b="21666"/>
          <a:stretch>
            <a:fillRect/>
          </a:stretch>
        </p:blipFill>
        <p:spPr bwMode="auto">
          <a:xfrm>
            <a:off x="34925" y="1058863"/>
            <a:ext cx="9109075" cy="332263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2771775" y="195263"/>
            <a:ext cx="3455988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i="1">
                <a:solidFill>
                  <a:schemeClr val="hlink"/>
                </a:solidFill>
                <a:ea typeface="黑体" pitchFamily="2" charset="-122"/>
              </a:rPr>
              <a:t>大堰河</a:t>
            </a:r>
            <a:r>
              <a:rPr lang="en-US" altLang="zh-CN" sz="2400" b="1" i="1">
                <a:solidFill>
                  <a:schemeClr val="hlink"/>
                </a:solidFill>
                <a:ea typeface="黑体" pitchFamily="2" charset="-122"/>
              </a:rPr>
              <a:t>——</a:t>
            </a:r>
            <a:r>
              <a:rPr lang="zh-CN" altLang="en-US" sz="2400" b="1" i="1">
                <a:solidFill>
                  <a:schemeClr val="hlink"/>
                </a:solidFill>
                <a:ea typeface="黑体" pitchFamily="2" charset="-122"/>
              </a:rPr>
              <a:t>我的保姆</a:t>
            </a:r>
            <a:endParaRPr lang="en-US" altLang="zh-CN" sz="2400" b="1" i="1">
              <a:solidFill>
                <a:schemeClr val="hlink"/>
              </a:solidFill>
              <a:ea typeface="黑体" pitchFamily="2" charset="-122"/>
            </a:endParaRPr>
          </a:p>
          <a:p>
            <a:pPr algn="ctr"/>
            <a:r>
              <a:rPr lang="zh-CN" altLang="en-US" sz="2400" i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艾 青</a:t>
            </a:r>
            <a:endParaRPr lang="zh-CN" altLang="en-US" sz="24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3492500" y="4443413"/>
            <a:ext cx="23050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临夏中学  刘文礼</a:t>
            </a:r>
          </a:p>
        </p:txBody>
      </p:sp>
    </p:spTree>
  </p:cSld>
  <p:clrMapOvr>
    <a:masterClrMapping/>
  </p:clrMapOvr>
  <p:transition spd="slow"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3419475" y="915988"/>
            <a:ext cx="2133600" cy="328612"/>
          </a:xfrm>
          <a:prstGeom prst="rect">
            <a:avLst/>
          </a:prstGeom>
          <a:solidFill>
            <a:srgbClr val="CCFFFF"/>
          </a:solidFill>
          <a:ln w="9525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/>
              <a:buNone/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搭好灶火后</a:t>
            </a:r>
          </a:p>
        </p:txBody>
      </p:sp>
      <p:sp>
        <p:nvSpPr>
          <p:cNvPr id="53251" name="Line 3"/>
          <p:cNvSpPr>
            <a:spLocks noChangeShapeType="1"/>
          </p:cNvSpPr>
          <p:nvPr/>
        </p:nvSpPr>
        <p:spPr bwMode="auto">
          <a:xfrm flipH="1">
            <a:off x="4500563" y="1274763"/>
            <a:ext cx="0" cy="360362"/>
          </a:xfrm>
          <a:prstGeom prst="line">
            <a:avLst/>
          </a:prstGeom>
          <a:noFill/>
          <a:ln w="12700">
            <a:solidFill>
              <a:srgbClr val="660033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2" name="Line 4"/>
          <p:cNvSpPr>
            <a:spLocks noChangeShapeType="1"/>
          </p:cNvSpPr>
          <p:nvPr/>
        </p:nvSpPr>
        <p:spPr bwMode="auto">
          <a:xfrm flipH="1">
            <a:off x="5003800" y="1492250"/>
            <a:ext cx="914400" cy="457200"/>
          </a:xfrm>
          <a:prstGeom prst="line">
            <a:avLst/>
          </a:prstGeom>
          <a:noFill/>
          <a:ln w="9525">
            <a:solidFill>
              <a:srgbClr val="660033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3" name="Line 5"/>
          <p:cNvSpPr>
            <a:spLocks noChangeShapeType="1"/>
          </p:cNvSpPr>
          <p:nvPr/>
        </p:nvSpPr>
        <p:spPr bwMode="auto">
          <a:xfrm flipH="1">
            <a:off x="5148263" y="2247900"/>
            <a:ext cx="792162" cy="0"/>
          </a:xfrm>
          <a:prstGeom prst="line">
            <a:avLst/>
          </a:prstGeom>
          <a:noFill/>
          <a:ln w="9525">
            <a:solidFill>
              <a:srgbClr val="660033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5940425" y="2032000"/>
            <a:ext cx="2133600" cy="400050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/>
              <a:buNone/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尝过熟饭后</a:t>
            </a:r>
          </a:p>
        </p:txBody>
      </p:sp>
      <p:sp>
        <p:nvSpPr>
          <p:cNvPr id="53255" name="Line 7"/>
          <p:cNvSpPr>
            <a:spLocks noChangeShapeType="1"/>
          </p:cNvSpPr>
          <p:nvPr/>
        </p:nvSpPr>
        <p:spPr bwMode="auto">
          <a:xfrm flipH="1" flipV="1">
            <a:off x="4932363" y="2679700"/>
            <a:ext cx="914400" cy="342900"/>
          </a:xfrm>
          <a:prstGeom prst="line">
            <a:avLst/>
          </a:prstGeom>
          <a:noFill/>
          <a:ln w="9525">
            <a:solidFill>
              <a:srgbClr val="660033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5940425" y="2787650"/>
            <a:ext cx="2133600" cy="400050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/>
              <a:buNone/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放好酱碗后</a:t>
            </a:r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3419475" y="2932113"/>
            <a:ext cx="2133600" cy="415925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/>
              <a:buNone/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补好破衣后</a:t>
            </a:r>
          </a:p>
        </p:txBody>
      </p:sp>
      <p:sp>
        <p:nvSpPr>
          <p:cNvPr id="53258" name="Line 10"/>
          <p:cNvSpPr>
            <a:spLocks noChangeShapeType="1"/>
          </p:cNvSpPr>
          <p:nvPr/>
        </p:nvSpPr>
        <p:spPr bwMode="auto">
          <a:xfrm flipH="1" flipV="1">
            <a:off x="4500563" y="2571750"/>
            <a:ext cx="0" cy="360363"/>
          </a:xfrm>
          <a:prstGeom prst="line">
            <a:avLst/>
          </a:prstGeom>
          <a:noFill/>
          <a:ln w="9525">
            <a:solidFill>
              <a:srgbClr val="660033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900113" y="2841625"/>
            <a:ext cx="2133600" cy="400050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/>
              <a:buNone/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包扎伤手后</a:t>
            </a:r>
          </a:p>
        </p:txBody>
      </p:sp>
      <p:sp>
        <p:nvSpPr>
          <p:cNvPr id="53260" name="Line 12"/>
          <p:cNvSpPr>
            <a:spLocks noChangeShapeType="1"/>
          </p:cNvSpPr>
          <p:nvPr/>
        </p:nvSpPr>
        <p:spPr bwMode="auto">
          <a:xfrm flipV="1">
            <a:off x="2987675" y="2625725"/>
            <a:ext cx="990600" cy="400050"/>
          </a:xfrm>
          <a:prstGeom prst="line">
            <a:avLst/>
          </a:prstGeom>
          <a:noFill/>
          <a:ln w="9525">
            <a:solidFill>
              <a:srgbClr val="660033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61" name="Rectangle 13"/>
          <p:cNvSpPr>
            <a:spLocks noChangeArrowheads="1"/>
          </p:cNvSpPr>
          <p:nvPr/>
        </p:nvSpPr>
        <p:spPr bwMode="auto">
          <a:xfrm>
            <a:off x="900113" y="1978025"/>
            <a:ext cx="2133600" cy="400050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/>
              <a:buNone/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掐死虱子后</a:t>
            </a:r>
          </a:p>
        </p:txBody>
      </p:sp>
      <p:sp>
        <p:nvSpPr>
          <p:cNvPr id="53262" name="Line 14"/>
          <p:cNvSpPr>
            <a:spLocks noChangeShapeType="1"/>
          </p:cNvSpPr>
          <p:nvPr/>
        </p:nvSpPr>
        <p:spPr bwMode="auto">
          <a:xfrm>
            <a:off x="3059113" y="2247900"/>
            <a:ext cx="685800" cy="0"/>
          </a:xfrm>
          <a:prstGeom prst="line">
            <a:avLst/>
          </a:prstGeom>
          <a:noFill/>
          <a:ln w="9525">
            <a:solidFill>
              <a:srgbClr val="660033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900113" y="1330325"/>
            <a:ext cx="2133600" cy="400050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/>
              <a:buNone/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拾起鸡蛋后</a:t>
            </a:r>
          </a:p>
        </p:txBody>
      </p:sp>
      <p:sp>
        <p:nvSpPr>
          <p:cNvPr id="53264" name="Line 16"/>
          <p:cNvSpPr>
            <a:spLocks noChangeShapeType="1"/>
          </p:cNvSpPr>
          <p:nvPr/>
        </p:nvSpPr>
        <p:spPr bwMode="auto">
          <a:xfrm>
            <a:off x="3059113" y="1600200"/>
            <a:ext cx="914400" cy="457200"/>
          </a:xfrm>
          <a:prstGeom prst="line">
            <a:avLst/>
          </a:prstGeom>
          <a:noFill/>
          <a:ln w="9525">
            <a:solidFill>
              <a:srgbClr val="660033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65" name="Oval 1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79838" y="1708150"/>
            <a:ext cx="1371600" cy="866775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CC00"/>
            </a:solidFill>
            <a:round/>
          </a:ln>
        </p:spPr>
        <p:txBody>
          <a:bodyPr wrap="none" anchor="ctr"/>
          <a:lstStyle/>
          <a:p>
            <a:pPr algn="ctr">
              <a:buFont typeface="Arial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抱</a:t>
            </a:r>
          </a:p>
          <a:p>
            <a:pPr algn="ctr">
              <a:buFont typeface="Arial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抚摸</a:t>
            </a:r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5940425" y="1274763"/>
            <a:ext cx="2133600" cy="400050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/>
              <a:buNone/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拍去炭灰后</a:t>
            </a:r>
          </a:p>
        </p:txBody>
      </p:sp>
      <p:sp>
        <p:nvSpPr>
          <p:cNvPr id="23570" name="Text Box 19"/>
          <p:cNvSpPr txBox="1">
            <a:spLocks noChangeArrowheads="1"/>
          </p:cNvSpPr>
          <p:nvPr/>
        </p:nvSpPr>
        <p:spPr bwMode="auto">
          <a:xfrm>
            <a:off x="250825" y="195263"/>
            <a:ext cx="86423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en-US" altLang="zh-CN" sz="24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3.</a:t>
            </a:r>
            <a:r>
              <a:rPr lang="zh-CN" altLang="en-US" sz="24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第四节诗人回忆在大堰河家的生活，摄取了哪些生活场景？</a:t>
            </a:r>
          </a:p>
        </p:txBody>
      </p:sp>
      <p:sp>
        <p:nvSpPr>
          <p:cNvPr id="53268" name="Text Box 20"/>
          <p:cNvSpPr txBox="1">
            <a:spLocks noChangeArrowheads="1"/>
          </p:cNvSpPr>
          <p:nvPr/>
        </p:nvSpPr>
        <p:spPr bwMode="auto">
          <a:xfrm>
            <a:off x="8316913" y="915988"/>
            <a:ext cx="498475" cy="25939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 vert="eaVert" wrap="none">
            <a:spAutoFit/>
          </a:bodyPr>
          <a:lstStyle/>
          <a:p>
            <a:pPr>
              <a:buFont typeface="Arial"/>
              <a:buNone/>
            </a:pPr>
            <a:r>
              <a:rPr lang="zh-CN" altLang="en-US" sz="2000" b="1">
                <a:solidFill>
                  <a:srgbClr val="006600"/>
                </a:solidFill>
                <a:latin typeface="Times New Roman" pitchFamily="18" charset="0"/>
                <a:ea typeface="华文行楷" pitchFamily="2" charset="-122"/>
              </a:rPr>
              <a:t>表现了深厚的母子情谊</a:t>
            </a:r>
          </a:p>
        </p:txBody>
      </p:sp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179388" y="3579813"/>
            <a:ext cx="8640762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b="1">
                <a:solidFill>
                  <a:srgbClr val="FF0000"/>
                </a:solidFill>
              </a:rPr>
              <a:t>　　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八个排比句即八个细节，铺叙大堰河极度贫穷和繁重的家务劳动；写出关心、照料、温暖、爱抚乳儿，抒写大堰河的</a:t>
            </a:r>
            <a:r>
              <a:rPr lang="zh-CN" altLang="en-US" sz="2400" b="1" u="sng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勤劳与善良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  <p:bldP spid="53252" grpId="0"/>
      <p:bldP spid="53253" grpId="0"/>
      <p:bldP spid="53254" grpId="0"/>
      <p:bldP spid="53255" grpId="0"/>
      <p:bldP spid="53256" grpId="0"/>
      <p:bldP spid="53257" grpId="0"/>
      <p:bldP spid="53258" grpId="0"/>
      <p:bldP spid="53259" grpId="0"/>
      <p:bldP spid="53260" grpId="0"/>
      <p:bldP spid="53261" grpId="0"/>
      <p:bldP spid="53262" grpId="0"/>
      <p:bldP spid="53263" grpId="0"/>
      <p:bldP spid="53264" grpId="0"/>
      <p:bldP spid="53265" grpId="0"/>
      <p:bldP spid="53266" grpId="0"/>
      <p:bldP spid="532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 l="21249" t="23334" r="23750" b="23334"/>
          <a:stretch>
            <a:fillRect/>
          </a:stretch>
        </p:blipFill>
        <p:spPr bwMode="auto">
          <a:xfrm>
            <a:off x="5003800" y="411163"/>
            <a:ext cx="3657600" cy="37814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5241925" y="3101975"/>
            <a:ext cx="3292475" cy="342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250825" y="303213"/>
            <a:ext cx="4465638" cy="155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en-US" altLang="zh-CN" sz="2400" b="1"/>
              <a:t>4.</a:t>
            </a:r>
            <a:r>
              <a:rPr lang="zh-CN" altLang="en-US" sz="2400" b="1"/>
              <a:t>阅读第</a:t>
            </a:r>
            <a:r>
              <a:rPr lang="en-US" altLang="zh-CN" sz="2400" b="1"/>
              <a:t>5</a:t>
            </a:r>
            <a:r>
              <a:rPr lang="zh-CN" altLang="en-US" sz="2400" b="1"/>
              <a:t>节思考</a:t>
            </a:r>
            <a:r>
              <a:rPr lang="zh-CN" altLang="en-US" sz="2400" b="1">
                <a:solidFill>
                  <a:schemeClr val="hlink"/>
                </a:solidFill>
              </a:rPr>
              <a:t>：</a:t>
            </a:r>
            <a:r>
              <a:rPr lang="zh-CN" altLang="en-US" sz="2400" b="1">
                <a:solidFill>
                  <a:schemeClr val="hlink"/>
                </a:solidFill>
                <a:latin typeface="Times New Roman" pitchFamily="18" charset="0"/>
                <a:ea typeface="华文行楷" pitchFamily="2" charset="-122"/>
              </a:rPr>
              <a:t>“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我</a:t>
            </a:r>
            <a:r>
              <a:rPr lang="zh-CN" altLang="en-US" sz="2400" b="1">
                <a:solidFill>
                  <a:schemeClr val="hlink"/>
                </a:solidFill>
                <a:latin typeface="Times New Roman" pitchFamily="18" charset="0"/>
                <a:ea typeface="华文行楷" pitchFamily="2" charset="-122"/>
              </a:rPr>
              <a:t>”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离开保姆</a:t>
            </a:r>
            <a:r>
              <a:rPr lang="en-US" altLang="zh-CN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大堰河卸去一身重担</a:t>
            </a:r>
            <a:r>
              <a:rPr lang="en-US" altLang="zh-CN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为何她却流泪了</a:t>
            </a:r>
            <a:r>
              <a:rPr lang="en-US" altLang="zh-CN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? 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哪个词表明</a:t>
            </a:r>
            <a:r>
              <a:rPr lang="zh-CN" altLang="en-US" sz="2400" b="1">
                <a:solidFill>
                  <a:schemeClr val="hlink"/>
                </a:solidFill>
                <a:latin typeface="Times New Roman" pitchFamily="18" charset="0"/>
                <a:ea typeface="华文行楷" pitchFamily="2" charset="-122"/>
              </a:rPr>
              <a:t>“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我</a:t>
            </a:r>
            <a:r>
              <a:rPr lang="zh-CN" altLang="en-US" sz="2400" b="1">
                <a:solidFill>
                  <a:schemeClr val="hlink"/>
                </a:solidFill>
                <a:latin typeface="Times New Roman" pitchFamily="18" charset="0"/>
                <a:ea typeface="华文行楷" pitchFamily="2" charset="-122"/>
              </a:rPr>
              <a:t>”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不情愿离开大堰河？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179388" y="2211388"/>
            <a:ext cx="46799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800">
                <a:latin typeface="华文隶书" pitchFamily="2" charset="-122"/>
                <a:ea typeface="华文隶书" pitchFamily="2" charset="-122"/>
              </a:rPr>
              <a:t>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在这泪水里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包含着对乳儿无比</a:t>
            </a:r>
            <a:r>
              <a:rPr lang="zh-CN" altLang="en-US" sz="2800" b="1" u="sng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真挚的感情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5003800" y="4300538"/>
            <a:ext cx="3867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000" b="1">
                <a:latin typeface="Times New Roman" pitchFamily="18" charset="0"/>
                <a:ea typeface="楷体_GB2312" pitchFamily="49" charset="-122"/>
              </a:rPr>
              <a:t>我被生我的父母领回到自己的家</a:t>
            </a: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684213" y="3651250"/>
            <a:ext cx="3332162" cy="733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/>
              <a:buNone/>
            </a:pP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“被”　“领回”</a:t>
            </a:r>
            <a:endParaRPr lang="zh-CN" altLang="en-US" sz="2800"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42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>
            <a:lum contrast="-30000"/>
          </a:blip>
          <a:srcRect l="21249" t="23334" r="22501" b="21666"/>
          <a:stretch>
            <a:fillRect/>
          </a:stretch>
        </p:blipFill>
        <p:spPr bwMode="auto">
          <a:xfrm>
            <a:off x="5148263" y="484188"/>
            <a:ext cx="3687762" cy="36893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5602" name="Text Box 3"/>
          <p:cNvSpPr txBox="1">
            <a:spLocks noChangeArrowheads="1"/>
          </p:cNvSpPr>
          <p:nvPr/>
        </p:nvSpPr>
        <p:spPr bwMode="auto">
          <a:xfrm>
            <a:off x="5040313" y="4227513"/>
            <a:ext cx="4103687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000" b="1">
                <a:latin typeface="Times New Roman" pitchFamily="18" charset="0"/>
                <a:ea typeface="楷体_GB2312" pitchFamily="49" charset="-122"/>
              </a:rPr>
              <a:t>我做了生我的父母家里的新客了！</a:t>
            </a: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323850" y="1851025"/>
            <a:ext cx="4129088" cy="1979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800">
                <a:solidFill>
                  <a:schemeClr val="accent2"/>
                </a:solidFill>
                <a:latin typeface="Times New Roman" pitchFamily="18" charset="0"/>
                <a:ea typeface="华文隶书" pitchFamily="2" charset="-122"/>
              </a:rPr>
              <a:t>     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</a:rPr>
              <a:t>从</a:t>
            </a:r>
            <a:r>
              <a:rPr lang="zh-CN" altLang="en-US" sz="2400" b="1" u="sng">
                <a:solidFill>
                  <a:srgbClr val="FF0000"/>
                </a:solidFill>
                <a:latin typeface="Times New Roman" pitchFamily="18" charset="0"/>
              </a:rPr>
              <a:t>住、穿、吃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</a:rPr>
              <a:t>三个方面描写。跟</a:t>
            </a:r>
            <a:r>
              <a:rPr lang="zh-CN" altLang="en-US" sz="2400" b="1">
                <a:solidFill>
                  <a:srgbClr val="0000FF"/>
                </a:solidFill>
                <a:latin typeface="宋体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</a:rPr>
              <a:t>我</a:t>
            </a:r>
            <a:r>
              <a:rPr lang="zh-CN" altLang="en-US" sz="2400" b="1">
                <a:solidFill>
                  <a:srgbClr val="0000FF"/>
                </a:solidFill>
                <a:latin typeface="宋体"/>
              </a:rPr>
              <a:t>”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</a:rPr>
              <a:t>在大堰河家的生活形成</a:t>
            </a:r>
            <a:r>
              <a:rPr lang="zh-CN" altLang="en-US" sz="2400" b="1" u="sng">
                <a:solidFill>
                  <a:srgbClr val="FF0000"/>
                </a:solidFill>
                <a:latin typeface="Times New Roman" pitchFamily="18" charset="0"/>
              </a:rPr>
              <a:t>对比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</a:rPr>
              <a:t>。一方面突出了</a:t>
            </a:r>
            <a:r>
              <a:rPr lang="zh-CN" altLang="en-US" sz="2400" b="1">
                <a:solidFill>
                  <a:srgbClr val="0000FF"/>
                </a:solidFill>
                <a:latin typeface="宋体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</a:rPr>
              <a:t>我</a:t>
            </a:r>
            <a:r>
              <a:rPr lang="zh-CN" altLang="en-US" sz="2400" b="1">
                <a:solidFill>
                  <a:srgbClr val="0000FF"/>
                </a:solidFill>
                <a:latin typeface="宋体"/>
              </a:rPr>
              <a:t>”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</a:rPr>
              <a:t>的亲疏和爱憎；另一方面也反映了社会的不公。</a:t>
            </a:r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323850" y="465138"/>
            <a:ext cx="4105275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400">
                <a:latin typeface="Times New Roman" pitchFamily="18" charset="0"/>
              </a:rPr>
              <a:t>       </a:t>
            </a:r>
            <a:r>
              <a:rPr lang="en-US" altLang="zh-CN" sz="2400">
                <a:latin typeface="华文行楷" pitchFamily="2" charset="-122"/>
                <a:ea typeface="华文行楷" pitchFamily="2" charset="-122"/>
              </a:rPr>
              <a:t>5. </a:t>
            </a:r>
            <a:r>
              <a:rPr lang="zh-CN" altLang="en-US" sz="2400" b="1">
                <a:latin typeface="华文行楷" pitchFamily="2" charset="-122"/>
                <a:ea typeface="华文行楷" pitchFamily="2" charset="-122"/>
              </a:rPr>
              <a:t>阅读第</a:t>
            </a:r>
            <a:r>
              <a:rPr lang="en-US" altLang="zh-CN" sz="2400" b="1">
                <a:latin typeface="华文行楷" pitchFamily="2" charset="-122"/>
                <a:ea typeface="华文行楷" pitchFamily="2" charset="-122"/>
              </a:rPr>
              <a:t>6</a:t>
            </a:r>
            <a:r>
              <a:rPr lang="zh-CN" altLang="en-US" sz="2400" b="1">
                <a:latin typeface="华文行楷" pitchFamily="2" charset="-122"/>
                <a:ea typeface="华文行楷" pitchFamily="2" charset="-122"/>
              </a:rPr>
              <a:t>节，思考：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作者从哪些方面描写自己陌生的家，有何作用？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Oval 2"/>
          <p:cNvSpPr>
            <a:spLocks noChangeArrowheads="1"/>
          </p:cNvSpPr>
          <p:nvPr/>
        </p:nvSpPr>
        <p:spPr bwMode="auto">
          <a:xfrm>
            <a:off x="3059113" y="1276350"/>
            <a:ext cx="2590800" cy="628650"/>
          </a:xfrm>
          <a:prstGeom prst="ellipse">
            <a:avLst/>
          </a:prstGeom>
          <a:solidFill>
            <a:srgbClr val="FF7C80"/>
          </a:solidFill>
          <a:ln w="952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pPr algn="ctr">
              <a:buFont typeface="Arial"/>
              <a:buNone/>
            </a:pPr>
            <a:r>
              <a:rPr lang="zh-CN" altLang="en-US" sz="3200" b="1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rPr>
              <a:t>含着笑</a:t>
            </a:r>
          </a:p>
        </p:txBody>
      </p:sp>
      <p:sp>
        <p:nvSpPr>
          <p:cNvPr id="56323" name="Line 3"/>
          <p:cNvSpPr>
            <a:spLocks noChangeShapeType="1"/>
          </p:cNvSpPr>
          <p:nvPr/>
        </p:nvSpPr>
        <p:spPr bwMode="auto">
          <a:xfrm>
            <a:off x="5508625" y="1779588"/>
            <a:ext cx="1584325" cy="1062037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4" name="Line 4"/>
          <p:cNvSpPr>
            <a:spLocks noChangeShapeType="1"/>
          </p:cNvSpPr>
          <p:nvPr/>
        </p:nvSpPr>
        <p:spPr bwMode="auto">
          <a:xfrm flipH="1">
            <a:off x="1835150" y="1779588"/>
            <a:ext cx="1439863" cy="1133475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5" name="Line 5"/>
          <p:cNvSpPr>
            <a:spLocks noChangeShapeType="1"/>
          </p:cNvSpPr>
          <p:nvPr/>
        </p:nvSpPr>
        <p:spPr bwMode="auto">
          <a:xfrm flipH="1">
            <a:off x="2843213" y="1851025"/>
            <a:ext cx="865187" cy="1096963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6" name="Line 6"/>
          <p:cNvSpPr>
            <a:spLocks noChangeShapeType="1"/>
          </p:cNvSpPr>
          <p:nvPr/>
        </p:nvSpPr>
        <p:spPr bwMode="auto">
          <a:xfrm flipH="1">
            <a:off x="3924300" y="1851025"/>
            <a:ext cx="287338" cy="1042988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7" name="Line 7"/>
          <p:cNvSpPr>
            <a:spLocks noChangeShapeType="1"/>
          </p:cNvSpPr>
          <p:nvPr/>
        </p:nvSpPr>
        <p:spPr bwMode="auto">
          <a:xfrm>
            <a:off x="4716463" y="1816100"/>
            <a:ext cx="431800" cy="900113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8" name="Line 8"/>
          <p:cNvSpPr>
            <a:spLocks noChangeShapeType="1"/>
          </p:cNvSpPr>
          <p:nvPr/>
        </p:nvSpPr>
        <p:spPr bwMode="auto">
          <a:xfrm>
            <a:off x="5292725" y="1851025"/>
            <a:ext cx="865188" cy="1008063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9" name="Rectangle 9"/>
          <p:cNvSpPr>
            <a:spLocks noChangeArrowheads="1"/>
          </p:cNvSpPr>
          <p:nvPr/>
        </p:nvSpPr>
        <p:spPr bwMode="auto">
          <a:xfrm>
            <a:off x="1187450" y="2932113"/>
            <a:ext cx="990600" cy="3952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/>
              <a:buNone/>
            </a:pPr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洗衣</a:t>
            </a:r>
            <a:r>
              <a:rPr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56330" name="Rectangle 10"/>
          <p:cNvSpPr>
            <a:spLocks noChangeArrowheads="1"/>
          </p:cNvSpPr>
          <p:nvPr/>
        </p:nvSpPr>
        <p:spPr bwMode="auto">
          <a:xfrm>
            <a:off x="2268538" y="2932113"/>
            <a:ext cx="990600" cy="38576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/>
              <a:buNone/>
            </a:pPr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洗菜</a:t>
            </a:r>
          </a:p>
        </p:txBody>
      </p:sp>
      <p:sp>
        <p:nvSpPr>
          <p:cNvPr id="56331" name="Rectangle 11"/>
          <p:cNvSpPr>
            <a:spLocks noChangeArrowheads="1"/>
          </p:cNvSpPr>
          <p:nvPr/>
        </p:nvSpPr>
        <p:spPr bwMode="auto">
          <a:xfrm>
            <a:off x="3419475" y="2932113"/>
            <a:ext cx="990600" cy="38576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/>
              <a:buNone/>
            </a:pPr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切菜</a:t>
            </a:r>
          </a:p>
        </p:txBody>
      </p:sp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4572000" y="2932113"/>
            <a:ext cx="990600" cy="38417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/>
              <a:buNone/>
            </a:pPr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喂猪</a:t>
            </a:r>
          </a:p>
        </p:txBody>
      </p:sp>
      <p:sp>
        <p:nvSpPr>
          <p:cNvPr id="56333" name="Rectangle 13"/>
          <p:cNvSpPr>
            <a:spLocks noChangeArrowheads="1"/>
          </p:cNvSpPr>
          <p:nvPr/>
        </p:nvSpPr>
        <p:spPr bwMode="auto">
          <a:xfrm>
            <a:off x="5651500" y="2932113"/>
            <a:ext cx="990600" cy="38417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/>
              <a:buNone/>
            </a:pPr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烧肉</a:t>
            </a:r>
          </a:p>
        </p:txBody>
      </p:sp>
      <p:sp>
        <p:nvSpPr>
          <p:cNvPr id="56334" name="Rectangle 14"/>
          <p:cNvSpPr>
            <a:spLocks noChangeArrowheads="1"/>
          </p:cNvSpPr>
          <p:nvPr/>
        </p:nvSpPr>
        <p:spPr bwMode="auto">
          <a:xfrm>
            <a:off x="6732588" y="2932113"/>
            <a:ext cx="990600" cy="3508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/>
              <a:buNone/>
            </a:pPr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晒麦</a:t>
            </a:r>
          </a:p>
        </p:txBody>
      </p:sp>
      <p:sp>
        <p:nvSpPr>
          <p:cNvPr id="26638" name="Text Box 1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23850" y="195263"/>
            <a:ext cx="8280400" cy="884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800">
                <a:latin typeface="华文行楷" pitchFamily="2" charset="-122"/>
                <a:ea typeface="华文行楷" pitchFamily="2" charset="-122"/>
              </a:rPr>
              <a:t>　</a:t>
            </a:r>
            <a:r>
              <a:rPr lang="en-US" altLang="zh-CN" sz="2400" b="1">
                <a:latin typeface="华文行楷" pitchFamily="2" charset="-122"/>
                <a:ea typeface="华文行楷" pitchFamily="2" charset="-122"/>
              </a:rPr>
              <a:t>6.</a:t>
            </a:r>
            <a:r>
              <a:rPr lang="zh-CN" altLang="en-US" sz="2400" b="1">
                <a:latin typeface="华文行楷" pitchFamily="2" charset="-122"/>
                <a:ea typeface="华文行楷" pitchFamily="2" charset="-122"/>
              </a:rPr>
              <a:t>阅读第</a:t>
            </a:r>
            <a:r>
              <a:rPr lang="en-US" altLang="zh-CN" sz="2400" b="1">
                <a:latin typeface="华文行楷" pitchFamily="2" charset="-122"/>
                <a:ea typeface="华文行楷" pitchFamily="2" charset="-122"/>
              </a:rPr>
              <a:t>7</a:t>
            </a:r>
            <a:r>
              <a:rPr lang="zh-CN" altLang="en-US" sz="2400" b="1">
                <a:latin typeface="华文行楷" pitchFamily="2" charset="-122"/>
                <a:ea typeface="华文行楷" pitchFamily="2" charset="-122"/>
              </a:rPr>
              <a:t>节思考：</a:t>
            </a:r>
            <a:r>
              <a:rPr lang="zh-CN" altLang="en-US" sz="2400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大堰河在地主家劳动要做哪些事？大堰河从事这些劳动时的神情怎样？</a:t>
            </a:r>
          </a:p>
        </p:txBody>
      </p:sp>
      <p:sp>
        <p:nvSpPr>
          <p:cNvPr id="26639" name="Text Box 16"/>
          <p:cNvSpPr txBox="1">
            <a:spLocks noChangeArrowheads="1"/>
          </p:cNvSpPr>
          <p:nvPr/>
        </p:nvSpPr>
        <p:spPr bwMode="auto">
          <a:xfrm>
            <a:off x="611188" y="1006475"/>
            <a:ext cx="8207375" cy="434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6337" name="Text Box 17"/>
          <p:cNvSpPr txBox="1">
            <a:spLocks noChangeArrowheads="1"/>
          </p:cNvSpPr>
          <p:nvPr/>
        </p:nvSpPr>
        <p:spPr bwMode="auto">
          <a:xfrm>
            <a:off x="323850" y="3435350"/>
            <a:ext cx="8458200" cy="13096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 typeface="Arial"/>
              <a:buNone/>
              <a:defRPr/>
            </a:pPr>
            <a:r>
              <a:rPr lang="zh-CN" altLang="en-US" sz="32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六个排比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不论冬夏，不分寒暑，年复一年承担着繁重的劳动。含着笑，不停地劳动表现了大堰河</a:t>
            </a:r>
            <a:r>
              <a:rPr lang="zh-CN" altLang="en-US" sz="2400" b="1" u="sng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勤劳、纯朴、宽厚、善良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。也表现她</a:t>
            </a:r>
            <a:r>
              <a:rPr lang="zh-CN" altLang="en-US" sz="2400" b="1" u="sng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命运悲惨，极容易满足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/>
      <p:bldP spid="56324" grpId="0"/>
      <p:bldP spid="56325" grpId="0"/>
      <p:bldP spid="56326" grpId="0"/>
      <p:bldP spid="56327" grpId="0"/>
      <p:bldP spid="56328" grpId="0"/>
      <p:bldP spid="56329" grpId="0"/>
      <p:bldP spid="56330" grpId="0"/>
      <p:bldP spid="56331" grpId="0"/>
      <p:bldP spid="56332" grpId="0"/>
      <p:bldP spid="56333" grpId="0"/>
      <p:bldP spid="563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 l="21249" t="21666" r="22501" b="21667"/>
          <a:stretch>
            <a:fillRect/>
          </a:stretch>
        </p:blipFill>
        <p:spPr bwMode="auto">
          <a:xfrm>
            <a:off x="250825" y="195263"/>
            <a:ext cx="4100513" cy="36734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4500563" y="141288"/>
            <a:ext cx="4392612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400">
                <a:latin typeface="Times New Roman" pitchFamily="18" charset="0"/>
                <a:ea typeface="黑体" pitchFamily="2" charset="-122"/>
              </a:rPr>
              <a:t>       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第</a:t>
            </a:r>
            <a:r>
              <a:rPr lang="en-US" altLang="zh-CN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7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节诗人反复强调大堰河来 </a:t>
            </a:r>
            <a:r>
              <a:rPr lang="zh-CN" altLang="en-US" sz="2400" b="1">
                <a:solidFill>
                  <a:schemeClr val="hlink"/>
                </a:solidFill>
                <a:latin typeface="Times New Roman" pitchFamily="18" charset="0"/>
                <a:ea typeface="华文行楷" pitchFamily="2" charset="-122"/>
              </a:rPr>
              <a:t>“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我</a:t>
            </a:r>
            <a:r>
              <a:rPr lang="zh-CN" altLang="en-US" sz="2400" b="1">
                <a:solidFill>
                  <a:schemeClr val="hlink"/>
                </a:solidFill>
                <a:latin typeface="Times New Roman" pitchFamily="18" charset="0"/>
                <a:ea typeface="华文行楷" pitchFamily="2" charset="-122"/>
              </a:rPr>
              <a:t>”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家帮佣时</a:t>
            </a:r>
            <a:r>
              <a:rPr lang="zh-CN" altLang="en-US" sz="2400" b="1">
                <a:solidFill>
                  <a:schemeClr val="hlink"/>
                </a:solidFill>
                <a:latin typeface="Times New Roman" pitchFamily="18" charset="0"/>
                <a:ea typeface="华文行楷" pitchFamily="2" charset="-122"/>
              </a:rPr>
              <a:t>“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含着笑</a:t>
            </a:r>
            <a:r>
              <a:rPr lang="zh-CN" altLang="en-US" sz="2400" b="1">
                <a:solidFill>
                  <a:schemeClr val="hlink"/>
                </a:solidFill>
                <a:latin typeface="Times New Roman" pitchFamily="18" charset="0"/>
                <a:ea typeface="华文行楷" pitchFamily="2" charset="-122"/>
              </a:rPr>
              <a:t>”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，有何作用？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4572000" y="1635125"/>
            <a:ext cx="4176713" cy="2071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/>
              <a:buNone/>
            </a:pPr>
            <a:r>
              <a:rPr lang="zh-CN" altLang="en-US" sz="2800">
                <a:solidFill>
                  <a:srgbClr val="0000FF"/>
                </a:solidFill>
                <a:latin typeface="Times New Roman" pitchFamily="18" charset="0"/>
                <a:ea typeface="华文隶书" pitchFamily="2" charset="-122"/>
              </a:rPr>
              <a:t>       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这“笑”既反映</a:t>
            </a:r>
            <a:r>
              <a:rPr lang="zh-CN" altLang="en-US" sz="2400" b="1">
                <a:solidFill>
                  <a:srgbClr val="FF0000"/>
                </a:solidFill>
                <a:latin typeface="Arial Unicode MS" pitchFamily="2" charset="-122"/>
                <a:ea typeface="华文行楷" pitchFamily="2" charset="-122"/>
              </a:rPr>
              <a:t>大堰河</a:t>
            </a:r>
            <a:r>
              <a:rPr lang="zh-CN" altLang="en-US" sz="2400" b="1" u="sng">
                <a:solidFill>
                  <a:schemeClr val="hlink"/>
                </a:solidFill>
                <a:latin typeface="Arial Unicode MS" pitchFamily="2" charset="-122"/>
                <a:ea typeface="华文行楷" pitchFamily="2" charset="-122"/>
              </a:rPr>
              <a:t>不向艰难生活低头的倔强性格</a:t>
            </a:r>
            <a:r>
              <a:rPr lang="zh-CN" altLang="en-US" sz="2400" b="1">
                <a:solidFill>
                  <a:srgbClr val="FF0000"/>
                </a:solidFill>
                <a:latin typeface="Arial Unicode MS" pitchFamily="2" charset="-122"/>
                <a:ea typeface="华文行楷" pitchFamily="2" charset="-122"/>
              </a:rPr>
              <a:t>，</a:t>
            </a:r>
            <a:r>
              <a:rPr lang="zh-CN" altLang="en-US" sz="2400" b="1">
                <a:solidFill>
                  <a:srgbClr val="0000FF"/>
                </a:solidFill>
                <a:latin typeface="Arial Unicode MS" pitchFamily="2" charset="-122"/>
                <a:ea typeface="华文行楷" pitchFamily="2" charset="-122"/>
              </a:rPr>
              <a:t>同时在一定程度上也表现她的</a:t>
            </a:r>
            <a:r>
              <a:rPr lang="zh-CN" altLang="en-US" sz="2400" b="1" u="sng">
                <a:solidFill>
                  <a:schemeClr val="hlink"/>
                </a:solidFill>
                <a:latin typeface="Arial Unicode MS" pitchFamily="2" charset="-122"/>
                <a:ea typeface="华文行楷" pitchFamily="2" charset="-122"/>
              </a:rPr>
              <a:t>麻木与不觉悟</a:t>
            </a:r>
            <a:r>
              <a:rPr lang="zh-CN" altLang="en-US" sz="2400" b="1">
                <a:solidFill>
                  <a:srgbClr val="0000FF"/>
                </a:solidFill>
                <a:latin typeface="Arial Unicode MS" pitchFamily="2" charset="-122"/>
                <a:ea typeface="华文行楷" pitchFamily="2" charset="-122"/>
              </a:rPr>
              <a:t>。</a:t>
            </a: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250825" y="3867150"/>
            <a:ext cx="8569325" cy="884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第七节首尾反复，大堰河用她的一切，先是乳汁，后是双手，为</a:t>
            </a:r>
            <a:r>
              <a:rPr lang="zh-CN" altLang="en-US" sz="2400" b="1"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2400" b="1"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和我的一家所作的牺牲，表现她的伟大。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  <p:bldP spid="573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71" name="AutoShape 3"/>
          <p:cNvSpPr>
            <a:spLocks noChangeArrowheads="1"/>
          </p:cNvSpPr>
          <p:nvPr/>
        </p:nvSpPr>
        <p:spPr bwMode="auto">
          <a:xfrm>
            <a:off x="3132138" y="2000250"/>
            <a:ext cx="2735262" cy="1363663"/>
          </a:xfrm>
          <a:custGeom>
            <a:gdLst>
              <a:gd name="T0" fmla="*/ 346373067 w 21600"/>
              <a:gd name="T1" fmla="*/ 43045791 h 21600"/>
              <a:gd name="T2" fmla="*/ 173186533 w 21600"/>
              <a:gd name="T3" fmla="*/ 86091518 h 21600"/>
              <a:gd name="T4" fmla="*/ 0 w 21600"/>
              <a:gd name="T5" fmla="*/ 43045791 h 21600"/>
              <a:gd name="T6" fmla="*/ 173186533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400 w 21600"/>
              <a:gd name="T13" fmla="*/ 5400 h 21600"/>
              <a:gd name="T14" fmla="*/ 162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5400"/>
                </a:moveTo>
                <a:lnTo>
                  <a:pt x="9450" y="5400"/>
                </a:lnTo>
                <a:lnTo>
                  <a:pt x="9450" y="2700"/>
                </a:lnTo>
                <a:lnTo>
                  <a:pt x="8100" y="2700"/>
                </a:lnTo>
                <a:lnTo>
                  <a:pt x="10800" y="0"/>
                </a:lnTo>
                <a:lnTo>
                  <a:pt x="13500" y="2700"/>
                </a:lnTo>
                <a:lnTo>
                  <a:pt x="12150" y="2700"/>
                </a:lnTo>
                <a:lnTo>
                  <a:pt x="12150" y="5400"/>
                </a:lnTo>
                <a:lnTo>
                  <a:pt x="16200" y="5400"/>
                </a:lnTo>
                <a:lnTo>
                  <a:pt x="16200" y="9450"/>
                </a:lnTo>
                <a:lnTo>
                  <a:pt x="18900" y="9450"/>
                </a:lnTo>
                <a:lnTo>
                  <a:pt x="18900" y="8100"/>
                </a:lnTo>
                <a:lnTo>
                  <a:pt x="21600" y="10800"/>
                </a:lnTo>
                <a:lnTo>
                  <a:pt x="18900" y="13500"/>
                </a:lnTo>
                <a:lnTo>
                  <a:pt x="18900" y="12150"/>
                </a:lnTo>
                <a:lnTo>
                  <a:pt x="16200" y="12150"/>
                </a:lnTo>
                <a:lnTo>
                  <a:pt x="16200" y="16200"/>
                </a:lnTo>
                <a:lnTo>
                  <a:pt x="12150" y="16200"/>
                </a:lnTo>
                <a:lnTo>
                  <a:pt x="12150" y="18900"/>
                </a:lnTo>
                <a:lnTo>
                  <a:pt x="13500" y="18900"/>
                </a:lnTo>
                <a:lnTo>
                  <a:pt x="10800" y="21600"/>
                </a:lnTo>
                <a:lnTo>
                  <a:pt x="8100" y="18900"/>
                </a:lnTo>
                <a:lnTo>
                  <a:pt x="9450" y="18900"/>
                </a:lnTo>
                <a:lnTo>
                  <a:pt x="9450" y="16200"/>
                </a:lnTo>
                <a:lnTo>
                  <a:pt x="5400" y="16200"/>
                </a:lnTo>
                <a:lnTo>
                  <a:pt x="5400" y="12150"/>
                </a:lnTo>
                <a:lnTo>
                  <a:pt x="2700" y="12150"/>
                </a:lnTo>
                <a:lnTo>
                  <a:pt x="2700" y="13500"/>
                </a:lnTo>
                <a:lnTo>
                  <a:pt x="0" y="10800"/>
                </a:lnTo>
                <a:lnTo>
                  <a:pt x="2700" y="8100"/>
                </a:lnTo>
                <a:lnTo>
                  <a:pt x="2700" y="9450"/>
                </a:lnTo>
                <a:lnTo>
                  <a:pt x="5400" y="9450"/>
                </a:lnTo>
                <a:close/>
              </a:path>
            </a:pathLst>
          </a:custGeom>
          <a:solidFill>
            <a:srgbClr val="66FF66"/>
          </a:solidFill>
          <a:ln w="9525">
            <a:solidFill>
              <a:srgbClr val="0033CC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3924300" y="1436688"/>
            <a:ext cx="12192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切糖</a:t>
            </a: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3635375" y="3435350"/>
            <a:ext cx="18716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赞美乳儿</a:t>
            </a: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1979613" y="2355850"/>
            <a:ext cx="1219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做梦</a:t>
            </a: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6011863" y="2427288"/>
            <a:ext cx="12192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  <a:ea typeface="华文行楷" pitchFamily="2" charset="-122"/>
              </a:rPr>
              <a:t>贴画</a:t>
            </a:r>
          </a:p>
        </p:txBody>
      </p:sp>
      <p:sp>
        <p:nvSpPr>
          <p:cNvPr id="58376" name="WordArt 8"/>
          <p:cNvSpPr>
            <a:spLocks noChangeArrowheads="1" noChangeShapeType="1"/>
          </p:cNvSpPr>
          <p:nvPr/>
        </p:nvSpPr>
        <p:spPr bwMode="auto">
          <a:xfrm>
            <a:off x="4067175" y="2500313"/>
            <a:ext cx="935038" cy="320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>
                <a:ln w="12700">
                  <a:solidFill>
                    <a:srgbClr val="FF00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/>
                <a:ea typeface="宋体" charset="-122"/>
              </a:rPr>
              <a:t>深爱</a:t>
            </a:r>
          </a:p>
        </p:txBody>
      </p:sp>
      <p:sp>
        <p:nvSpPr>
          <p:cNvPr id="28679" name="Text Box 9"/>
          <p:cNvSpPr txBox="1">
            <a:spLocks noChangeArrowheads="1"/>
          </p:cNvSpPr>
          <p:nvPr/>
        </p:nvSpPr>
        <p:spPr bwMode="auto">
          <a:xfrm>
            <a:off x="539750" y="339725"/>
            <a:ext cx="71278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400"/>
              <a:t>7.</a:t>
            </a:r>
            <a:r>
              <a:rPr lang="zh-CN" altLang="en-US" sz="2400" b="1"/>
              <a:t>第</a:t>
            </a:r>
            <a:r>
              <a:rPr lang="en-US" altLang="zh-CN" sz="2400" b="1"/>
              <a:t>8</a:t>
            </a:r>
            <a:r>
              <a:rPr lang="zh-CN" altLang="en-US" sz="2400" b="1"/>
              <a:t>节：</a:t>
            </a:r>
            <a:r>
              <a:rPr lang="zh-CN" altLang="en-US" sz="2400" b="1">
                <a:solidFill>
                  <a:schemeClr val="hlink"/>
                </a:solidFill>
              </a:rPr>
              <a:t>哪些细节表现大堰河对乳儿的深爱</a:t>
            </a:r>
            <a:r>
              <a:rPr lang="en-US" altLang="zh-CN" sz="2400" b="1">
                <a:solidFill>
                  <a:schemeClr val="hlink"/>
                </a:solidFill>
              </a:rPr>
              <a:t>?</a:t>
            </a:r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3" grpId="0"/>
      <p:bldP spid="58374" grpId="0"/>
      <p:bldP spid="58375" grpId="0"/>
      <p:bldP spid="5837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Text Box 2"/>
          <p:cNvSpPr txBox="1">
            <a:spLocks noChangeArrowheads="1"/>
          </p:cNvSpPr>
          <p:nvPr/>
        </p:nvSpPr>
        <p:spPr bwMode="auto">
          <a:xfrm>
            <a:off x="250825" y="141288"/>
            <a:ext cx="8642350" cy="884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　</a:t>
            </a:r>
            <a:r>
              <a:rPr lang="en-US" altLang="zh-CN" sz="2400" b="1">
                <a:latin typeface="华文行楷" pitchFamily="2" charset="-122"/>
                <a:ea typeface="华文行楷" pitchFamily="2" charset="-122"/>
              </a:rPr>
              <a:t>8.</a:t>
            </a:r>
            <a:r>
              <a:rPr lang="zh-CN" altLang="en-US" sz="2400" b="1">
                <a:latin typeface="华文行楷" pitchFamily="2" charset="-122"/>
                <a:ea typeface="华文行楷" pitchFamily="2" charset="-122"/>
              </a:rPr>
              <a:t>阅读第</a:t>
            </a:r>
            <a:r>
              <a:rPr lang="en-US" altLang="zh-CN" sz="2400" b="1">
                <a:latin typeface="华文行楷" pitchFamily="2" charset="-122"/>
                <a:ea typeface="华文行楷" pitchFamily="2" charset="-122"/>
              </a:rPr>
              <a:t>9</a:t>
            </a:r>
            <a:r>
              <a:rPr lang="zh-CN" altLang="en-US" sz="2400" b="1">
                <a:latin typeface="华文行楷" pitchFamily="2" charset="-122"/>
                <a:ea typeface="华文行楷" pitchFamily="2" charset="-122"/>
              </a:rPr>
              <a:t>节思考：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作者写大堰河死时还念着乳儿的名字，为何这么写？</a:t>
            </a: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539750" y="950913"/>
            <a:ext cx="8353425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400" b="1">
                <a:ea typeface="楷体_GB2312" pitchFamily="49" charset="-122"/>
              </a:rPr>
              <a:t>     表明大堰河深深地爱着她的乳儿，同时表达作者因未能最后看一眼乳母大堰河而</a:t>
            </a:r>
            <a:r>
              <a:rPr lang="zh-CN" altLang="en-US" sz="2400" b="1" i="1" u="sng">
                <a:solidFill>
                  <a:srgbClr val="FF0066"/>
                </a:solidFill>
                <a:ea typeface="楷体_GB2312" pitchFamily="49" charset="-122"/>
              </a:rPr>
              <a:t>内疚悲痛</a:t>
            </a:r>
            <a:r>
              <a:rPr lang="zh-CN" altLang="en-US" sz="2400" b="1">
                <a:ea typeface="楷体_GB2312" pitchFamily="49" charset="-122"/>
              </a:rPr>
              <a:t>的心情。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395288" y="1851025"/>
            <a:ext cx="8497887" cy="1249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800">
                <a:latin typeface="华文行楷" pitchFamily="2" charset="-122"/>
                <a:ea typeface="华文行楷" pitchFamily="2" charset="-122"/>
              </a:rPr>
              <a:t>　</a:t>
            </a:r>
            <a:r>
              <a:rPr lang="en-US" altLang="zh-CN" sz="2400">
                <a:latin typeface="华文行楷" pitchFamily="2" charset="-122"/>
                <a:ea typeface="华文行楷" pitchFamily="2" charset="-122"/>
              </a:rPr>
              <a:t>9.</a:t>
            </a:r>
            <a:r>
              <a:rPr lang="zh-CN" altLang="en-US" sz="2400" b="1">
                <a:latin typeface="华文行楷" pitchFamily="2" charset="-122"/>
                <a:ea typeface="华文行楷" pitchFamily="2" charset="-122"/>
              </a:rPr>
              <a:t>阅读第</a:t>
            </a:r>
            <a:r>
              <a:rPr lang="en-US" altLang="zh-CN" sz="2400" b="1">
                <a:latin typeface="华文行楷" pitchFamily="2" charset="-122"/>
                <a:ea typeface="华文行楷" pitchFamily="2" charset="-122"/>
              </a:rPr>
              <a:t>10</a:t>
            </a:r>
            <a:r>
              <a:rPr lang="zh-CN" altLang="en-US" sz="2400" b="1">
                <a:latin typeface="华文行楷" pitchFamily="2" charset="-122"/>
                <a:ea typeface="华文行楷" pitchFamily="2" charset="-122"/>
              </a:rPr>
              <a:t>节思考：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第</a:t>
            </a:r>
            <a:r>
              <a:rPr lang="en-US" altLang="zh-CN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10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节写大堰河一生劳苦之重与死时葬殓之薄，这节运用了不少定语来修饰，找出来，说说这些修饰语的作用？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179388" y="3292475"/>
            <a:ext cx="8856662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400" b="1">
                <a:ea typeface="楷体_GB2312" pitchFamily="49" charset="-122"/>
              </a:rPr>
              <a:t>　　“四十几年的”“数不尽的”表明大堰河一生</a:t>
            </a:r>
            <a:r>
              <a:rPr lang="zh-CN" altLang="en-US" sz="2400" b="1">
                <a:solidFill>
                  <a:srgbClr val="FF0066"/>
                </a:solidFill>
                <a:ea typeface="楷体_GB2312" pitchFamily="49" charset="-122"/>
              </a:rPr>
              <a:t>凄苦之沉重</a:t>
            </a:r>
            <a:r>
              <a:rPr lang="zh-CN" altLang="en-US" sz="2400" b="1">
                <a:ea typeface="楷体_GB2312" pitchFamily="49" charset="-122"/>
              </a:rPr>
              <a:t>；“四块钱的”“几尺见方的”“一手把的”表明</a:t>
            </a:r>
            <a:r>
              <a:rPr lang="zh-CN" altLang="en-US" sz="2400" b="1">
                <a:solidFill>
                  <a:srgbClr val="FF0066"/>
                </a:solidFill>
                <a:ea typeface="楷体_GB2312" pitchFamily="49" charset="-122"/>
              </a:rPr>
              <a:t>安葬之简陋</a:t>
            </a:r>
            <a:r>
              <a:rPr lang="zh-CN" altLang="en-US" sz="2400" b="1">
                <a:ea typeface="楷体_GB2312" pitchFamily="49" charset="-122"/>
              </a:rPr>
              <a:t>。其中蕴涵了诗人对不公正的社会的</a:t>
            </a:r>
            <a:r>
              <a:rPr lang="zh-CN" altLang="en-US" sz="2400" b="1">
                <a:solidFill>
                  <a:srgbClr val="FF0066"/>
                </a:solidFill>
                <a:ea typeface="楷体_GB2312" pitchFamily="49" charset="-122"/>
              </a:rPr>
              <a:t>愤慨</a:t>
            </a:r>
            <a:r>
              <a:rPr lang="zh-CN" altLang="en-US" sz="2400" b="1">
                <a:ea typeface="楷体_GB2312" pitchFamily="49" charset="-122"/>
              </a:rPr>
              <a:t>，也含着对大堰河深深的</a:t>
            </a:r>
            <a:r>
              <a:rPr lang="zh-CN" altLang="en-US" sz="2400" b="1">
                <a:solidFill>
                  <a:srgbClr val="FF0066"/>
                </a:solidFill>
                <a:ea typeface="楷体_GB2312" pitchFamily="49" charset="-122"/>
              </a:rPr>
              <a:t>悼念与歉疚</a:t>
            </a:r>
            <a:r>
              <a:rPr lang="zh-CN" altLang="en-US" sz="2400" b="1"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9396" grpId="0"/>
      <p:bldP spid="593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Text Box 2"/>
          <p:cNvSpPr txBox="1">
            <a:spLocks noChangeArrowheads="1"/>
          </p:cNvSpPr>
          <p:nvPr/>
        </p:nvSpPr>
        <p:spPr bwMode="auto">
          <a:xfrm>
            <a:off x="950913" y="254000"/>
            <a:ext cx="7508875" cy="27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endParaRPr lang="zh-CN" altLang="en-US"/>
          </a:p>
        </p:txBody>
      </p:sp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179388" y="268288"/>
            <a:ext cx="8640762" cy="895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/>
              <a:buNone/>
            </a:pPr>
            <a:r>
              <a:rPr lang="en-US" altLang="zh-CN" sz="2400" b="1">
                <a:latin typeface="华文行楷" pitchFamily="2" charset="-122"/>
                <a:ea typeface="华文行楷" pitchFamily="2" charset="-122"/>
              </a:rPr>
              <a:t>   10.</a:t>
            </a:r>
            <a:r>
              <a:rPr lang="zh-CN" altLang="en-US" sz="2400" b="1">
                <a:latin typeface="华文行楷" pitchFamily="2" charset="-122"/>
                <a:ea typeface="华文行楷" pitchFamily="2" charset="-122"/>
              </a:rPr>
              <a:t>阅读第</a:t>
            </a:r>
            <a:r>
              <a:rPr lang="en-US" altLang="zh-CN" sz="2400" b="1">
                <a:latin typeface="华文行楷" pitchFamily="2" charset="-122"/>
                <a:ea typeface="华文行楷" pitchFamily="2" charset="-122"/>
              </a:rPr>
              <a:t>11</a:t>
            </a:r>
            <a:r>
              <a:rPr lang="zh-CN" altLang="en-US" sz="2400" b="1">
                <a:latin typeface="华文行楷" pitchFamily="2" charset="-122"/>
                <a:ea typeface="华文行楷" pitchFamily="2" charset="-122"/>
              </a:rPr>
              <a:t>节思考：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在这一节里写</a:t>
            </a:r>
            <a:r>
              <a:rPr lang="zh-CN" altLang="en-US" sz="2400" b="1">
                <a:solidFill>
                  <a:schemeClr val="hlink"/>
                </a:solidFill>
                <a:ea typeface="华文行楷" pitchFamily="2" charset="-122"/>
              </a:rPr>
              <a:t>“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我</a:t>
            </a:r>
            <a:r>
              <a:rPr lang="zh-CN" altLang="en-US" sz="2400" b="1">
                <a:solidFill>
                  <a:schemeClr val="hlink"/>
                </a:solidFill>
                <a:ea typeface="华文行楷" pitchFamily="2" charset="-122"/>
              </a:rPr>
              <a:t>”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与大堰河后代在感情上的联系，你能找出表达这些感情的语句吗？试作分析。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395288" y="1419225"/>
            <a:ext cx="8461375" cy="1096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/>
              <a:buNone/>
            </a:pPr>
            <a:r>
              <a:rPr lang="zh-CN" altLang="en-US" sz="2000" b="1">
                <a:ea typeface="楷体_GB2312" pitchFamily="49" charset="-122"/>
              </a:rPr>
              <a:t>    “我是在写着给予这不公道的世界的咒语”一句，表明诗人对大堰河后代悲惨命运的</a:t>
            </a:r>
            <a:r>
              <a:rPr lang="zh-CN" altLang="en-US" sz="2000" b="1">
                <a:solidFill>
                  <a:srgbClr val="FF0066"/>
                </a:solidFill>
                <a:ea typeface="楷体_GB2312" pitchFamily="49" charset="-122"/>
              </a:rPr>
              <a:t>同情</a:t>
            </a:r>
            <a:r>
              <a:rPr lang="zh-CN" altLang="en-US" sz="2000" b="1">
                <a:ea typeface="楷体_GB2312" pitchFamily="49" charset="-122"/>
              </a:rPr>
              <a:t>，对旧世界的</a:t>
            </a:r>
            <a:r>
              <a:rPr lang="zh-CN" altLang="en-US" sz="2000" b="1">
                <a:solidFill>
                  <a:srgbClr val="FF0066"/>
                </a:solidFill>
                <a:ea typeface="楷体_GB2312" pitchFamily="49" charset="-122"/>
              </a:rPr>
              <a:t>憎恶</a:t>
            </a:r>
            <a:r>
              <a:rPr lang="zh-CN" altLang="en-US" sz="2000" b="1">
                <a:ea typeface="楷体_GB2312" pitchFamily="49" charset="-122"/>
              </a:rPr>
              <a:t>；“兄弟们碰见时，是比六七年前更要亲密”一句，表明诗人与被压迫遭痛苦的阶级弟兄心连心。</a:t>
            </a: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395288" y="2787650"/>
            <a:ext cx="8462962" cy="1431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/>
              <a:buNone/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   当</a:t>
            </a:r>
            <a:r>
              <a:rPr lang="zh-CN" altLang="en-US" sz="2000" b="1">
                <a:ea typeface="楷体_GB2312" pitchFamily="49" charset="-122"/>
              </a:rPr>
              <a:t>“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2000" b="1">
                <a:ea typeface="楷体_GB2312" pitchFamily="49" charset="-122"/>
              </a:rPr>
              <a:t>”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飘泊回故土时，和大堰河的儿子们碰见了，诗中把这说成是</a:t>
            </a:r>
            <a:r>
              <a:rPr lang="zh-CN" altLang="en-US" sz="2000" b="1">
                <a:ea typeface="楷体_GB2312" pitchFamily="49" charset="-122"/>
              </a:rPr>
              <a:t>“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兄弟们碰见时，是比六七年前更要亲密</a:t>
            </a:r>
            <a:r>
              <a:rPr lang="zh-CN" altLang="en-US" sz="2000" b="1">
                <a:ea typeface="楷体_GB2312" pitchFamily="49" charset="-122"/>
              </a:rPr>
              <a:t>”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。而在第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节中写</a:t>
            </a:r>
            <a:r>
              <a:rPr lang="zh-CN" altLang="en-US" sz="2000" b="1">
                <a:ea typeface="楷体_GB2312" pitchFamily="49" charset="-122"/>
              </a:rPr>
              <a:t>“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2000" b="1">
                <a:ea typeface="楷体_GB2312" pitchFamily="49" charset="-122"/>
              </a:rPr>
              <a:t>”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回到自己家中，却说成</a:t>
            </a:r>
            <a:r>
              <a:rPr lang="zh-CN" altLang="en-US" sz="2000" b="1">
                <a:ea typeface="楷体_GB2312" pitchFamily="49" charset="-122"/>
              </a:rPr>
              <a:t>“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做了生我的父母家里的新客</a:t>
            </a:r>
            <a:r>
              <a:rPr lang="zh-CN" altLang="en-US" sz="2000" b="1">
                <a:ea typeface="楷体_GB2312" pitchFamily="49" charset="-122"/>
              </a:rPr>
              <a:t>”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；且看着</a:t>
            </a:r>
            <a:r>
              <a:rPr lang="zh-CN" altLang="en-US" sz="2000" b="1">
                <a:ea typeface="楷体_GB2312" pitchFamily="49" charset="-122"/>
              </a:rPr>
              <a:t>“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不熟识的妹妹</a:t>
            </a:r>
            <a:r>
              <a:rPr lang="zh-CN" altLang="en-US" sz="2000" b="1">
                <a:ea typeface="楷体_GB2312" pitchFamily="49" charset="-122"/>
              </a:rPr>
              <a:t>”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，一切都感到</a:t>
            </a:r>
            <a:r>
              <a:rPr lang="zh-CN" altLang="en-US" sz="2000" b="1">
                <a:ea typeface="楷体_GB2312" pitchFamily="49" charset="-122"/>
              </a:rPr>
              <a:t>“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忸妮不安</a:t>
            </a:r>
            <a:r>
              <a:rPr lang="zh-CN" altLang="en-US" sz="2000" b="1">
                <a:ea typeface="楷体_GB2312" pitchFamily="49" charset="-122"/>
              </a:rPr>
              <a:t>”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两相</a:t>
            </a:r>
            <a:r>
              <a:rPr lang="zh-CN" altLang="en-US" sz="20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对比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，诗人的亲疏</a:t>
            </a:r>
            <a:r>
              <a:rPr lang="zh-CN" altLang="en-US" sz="20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爱憎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何等</a:t>
            </a:r>
            <a:r>
              <a:rPr lang="zh-CN" altLang="en-US" sz="20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鲜明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Text Box 2"/>
          <p:cNvSpPr txBox="1">
            <a:spLocks noChangeArrowheads="1"/>
          </p:cNvSpPr>
          <p:nvPr/>
        </p:nvSpPr>
        <p:spPr bwMode="auto">
          <a:xfrm>
            <a:off x="395288" y="412750"/>
            <a:ext cx="8137525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en-US" altLang="zh-CN" sz="2400" b="1">
                <a:latin typeface="华文行楷" pitchFamily="2" charset="-122"/>
                <a:ea typeface="华文行楷" pitchFamily="2" charset="-122"/>
              </a:rPr>
              <a:t>   11.</a:t>
            </a:r>
            <a:r>
              <a:rPr lang="zh-CN" altLang="en-US" sz="2400" b="1">
                <a:latin typeface="华文行楷" pitchFamily="2" charset="-122"/>
                <a:ea typeface="华文行楷" pitchFamily="2" charset="-122"/>
              </a:rPr>
              <a:t>读第</a:t>
            </a:r>
            <a:r>
              <a:rPr lang="en-US" altLang="zh-CN" sz="2400" b="1">
                <a:latin typeface="华文行楷" pitchFamily="2" charset="-122"/>
                <a:ea typeface="华文行楷" pitchFamily="2" charset="-122"/>
              </a:rPr>
              <a:t>9</a:t>
            </a:r>
            <a:r>
              <a:rPr lang="zh-CN" altLang="en-US" sz="2400" b="1">
                <a:latin typeface="华文行楷" pitchFamily="2" charset="-122"/>
                <a:ea typeface="华文行楷" pitchFamily="2" charset="-122"/>
              </a:rPr>
              <a:t>－</a:t>
            </a:r>
            <a:r>
              <a:rPr lang="en-US" altLang="zh-CN" sz="2400" b="1">
                <a:latin typeface="华文行楷" pitchFamily="2" charset="-122"/>
                <a:ea typeface="华文行楷" pitchFamily="2" charset="-122"/>
              </a:rPr>
              <a:t>11</a:t>
            </a:r>
            <a:r>
              <a:rPr lang="zh-CN" altLang="en-US" sz="2400" b="1">
                <a:latin typeface="华文行楷" pitchFamily="2" charset="-122"/>
                <a:ea typeface="华文行楷" pitchFamily="2" charset="-122"/>
              </a:rPr>
              <a:t>节诗歌思考：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大堰河辛劳一生，死后得到了什么？你从中读到了什么？</a:t>
            </a: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1619250" y="1851025"/>
            <a:ext cx="6048375" cy="1555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/>
              <a:buNone/>
            </a:pPr>
            <a:r>
              <a:rPr lang="zh-CN" altLang="en-US" sz="3200" b="1">
                <a:solidFill>
                  <a:srgbClr val="CC0000"/>
                </a:solidFill>
                <a:latin typeface="Times New Roman" pitchFamily="18" charset="0"/>
                <a:ea typeface="华文行楷" pitchFamily="2" charset="-122"/>
              </a:rPr>
              <a:t>愤怒</a:t>
            </a:r>
            <a:r>
              <a:rPr lang="zh-CN" altLang="en-US" sz="3200" b="1" i="1" u="sng">
                <a:solidFill>
                  <a:schemeClr val="hlink"/>
                </a:solidFill>
                <a:latin typeface="Times New Roman" pitchFamily="18" charset="0"/>
                <a:ea typeface="华文行楷" pitchFamily="2" charset="-122"/>
              </a:rPr>
              <a:t>控诉</a:t>
            </a:r>
            <a:r>
              <a:rPr lang="zh-CN" altLang="en-US" sz="3200" b="1">
                <a:solidFill>
                  <a:srgbClr val="CC0000"/>
                </a:solidFill>
                <a:latin typeface="Times New Roman" pitchFamily="18" charset="0"/>
                <a:ea typeface="华文行楷" pitchFamily="2" charset="-122"/>
              </a:rPr>
              <a:t>不公道的黑暗社会</a:t>
            </a:r>
          </a:p>
          <a:p>
            <a:pPr>
              <a:lnSpc>
                <a:spcPct val="150000"/>
              </a:lnSpc>
              <a:buFont typeface="Arial"/>
              <a:buNone/>
            </a:pPr>
            <a:r>
              <a:rPr lang="zh-CN" altLang="en-US" sz="3200" b="1">
                <a:solidFill>
                  <a:srgbClr val="CC0000"/>
                </a:solidFill>
                <a:latin typeface="Times New Roman" pitchFamily="18" charset="0"/>
                <a:ea typeface="华文行楷" pitchFamily="2" charset="-122"/>
              </a:rPr>
              <a:t>深切</a:t>
            </a:r>
            <a:r>
              <a:rPr lang="zh-CN" altLang="en-US" sz="3200" b="1" i="1" u="sng">
                <a:solidFill>
                  <a:schemeClr val="hlink"/>
                </a:solidFill>
                <a:latin typeface="Times New Roman" pitchFamily="18" charset="0"/>
                <a:ea typeface="华文行楷" pitchFamily="2" charset="-122"/>
              </a:rPr>
              <a:t>同情</a:t>
            </a:r>
            <a:r>
              <a:rPr lang="zh-CN" altLang="en-US" sz="3200" b="1">
                <a:solidFill>
                  <a:srgbClr val="CC0000"/>
                </a:solidFill>
                <a:latin typeface="Times New Roman" pitchFamily="18" charset="0"/>
                <a:ea typeface="华文行楷" pitchFamily="2" charset="-122"/>
              </a:rPr>
              <a:t>大堰河的悲惨命运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Text Box 2"/>
          <p:cNvSpPr txBox="1">
            <a:spLocks noChangeArrowheads="1"/>
          </p:cNvSpPr>
          <p:nvPr/>
        </p:nvSpPr>
        <p:spPr bwMode="auto">
          <a:xfrm>
            <a:off x="1241425" y="1308100"/>
            <a:ext cx="3330575" cy="342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32770" name="Text Box 3"/>
          <p:cNvSpPr txBox="1">
            <a:spLocks noChangeArrowheads="1"/>
          </p:cNvSpPr>
          <p:nvPr/>
        </p:nvSpPr>
        <p:spPr bwMode="auto">
          <a:xfrm>
            <a:off x="611188" y="303213"/>
            <a:ext cx="7921625" cy="884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　</a:t>
            </a:r>
            <a:r>
              <a:rPr lang="en-US" altLang="zh-CN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12.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第</a:t>
            </a:r>
            <a:r>
              <a:rPr lang="en-US" altLang="zh-CN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12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节是诗人呈给大堰河的挽歌，诗人赞美的仅仅是大堰河吗？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611188" y="1384300"/>
            <a:ext cx="8137525" cy="1979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800" b="1">
                <a:ea typeface="楷体_GB2312" pitchFamily="49" charset="-122"/>
              </a:rPr>
              <a:t>　  </a:t>
            </a:r>
            <a:r>
              <a:rPr lang="zh-CN" altLang="en-US" sz="2400" b="1">
                <a:ea typeface="楷体_GB2312" pitchFamily="49" charset="-122"/>
              </a:rPr>
              <a:t>不是。</a:t>
            </a:r>
          </a:p>
          <a:p>
            <a:pPr>
              <a:buFont typeface="Arial"/>
              <a:buNone/>
            </a:pPr>
            <a:r>
              <a:rPr lang="zh-CN" altLang="en-US" sz="2400" b="1">
                <a:ea typeface="楷体_GB2312" pitchFamily="49" charset="-122"/>
              </a:rPr>
              <a:t>　　诗人把对大堰河的爱</a:t>
            </a:r>
            <a:r>
              <a:rPr lang="zh-CN" altLang="en-US" sz="2400" b="1" i="1" u="sng">
                <a:solidFill>
                  <a:srgbClr val="FF0066"/>
                </a:solidFill>
                <a:ea typeface="楷体_GB2312" pitchFamily="49" charset="-122"/>
              </a:rPr>
              <a:t>升华</a:t>
            </a:r>
            <a:r>
              <a:rPr lang="zh-CN" altLang="en-US" sz="2400" b="1">
                <a:ea typeface="楷体_GB2312" pitchFamily="49" charset="-122"/>
              </a:rPr>
              <a:t>为对广大劳动人民的爱，本节诗中诗人深情地写道：“呈给大地上一切的，我的大堰河般的保姆和她们的儿子，呈给爱我如爱她自己的儿子般的大堰河。”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132138" y="484188"/>
            <a:ext cx="2636837" cy="409575"/>
          </a:xfrm>
          <a:prstGeom prst="roundRect">
            <a:avLst>
              <a:gd name="adj" fmla="val 21667"/>
            </a:avLst>
          </a:prstGeom>
          <a:solidFill>
            <a:srgbClr val="CCFFFF"/>
          </a:solidFill>
          <a:ln>
            <a:round/>
          </a:ln>
        </p:spPr>
        <p:txBody>
          <a:bodyPr anchor="ctr"/>
          <a:lstStyle/>
          <a:p>
            <a:pPr eaLnBrk="1" hangingPunct="1"/>
            <a:r>
              <a:rPr lang="zh-CN" altLang="en-US" sz="2800" smtClean="0">
                <a:solidFill>
                  <a:srgbClr val="FF0000"/>
                </a:solidFill>
                <a:ea typeface="黑体" pitchFamily="2" charset="-122"/>
              </a:rPr>
              <a:t>导入新课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23850" y="1203325"/>
            <a:ext cx="7848600" cy="28352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latin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2400" smtClean="0"/>
              <a:t>          </a:t>
            </a:r>
            <a:r>
              <a:rPr lang="en-US" altLang="zh-CN" sz="240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1933</a:t>
            </a:r>
            <a:r>
              <a:rPr lang="zh-CN" altLang="en-US" sz="240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240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40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月的一个早晨，一个年轻人站在阴冷、潮湿的牢房里，外面是漫天飞舞的雪花。他不由得因冷而神飞，睹雪而思人，想起了一个连名字都没有的普通农妇，他的保姆</a:t>
            </a:r>
            <a:r>
              <a:rPr lang="en-US" altLang="zh-CN" sz="2400" smtClean="0">
                <a:solidFill>
                  <a:srgbClr val="002060"/>
                </a:solidFill>
                <a:ea typeface="黑体" pitchFamily="2" charset="-122"/>
              </a:rPr>
              <a:t>——</a:t>
            </a:r>
            <a:r>
              <a:rPr lang="zh-CN" altLang="en-US" sz="240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大堰河，挥笔写下了</a:t>
            </a:r>
            <a:r>
              <a:rPr lang="en-US" altLang="zh-CN" sz="240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40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大堰河</a:t>
            </a:r>
            <a:r>
              <a:rPr lang="en-US" altLang="zh-CN" sz="2400" smtClean="0">
                <a:solidFill>
                  <a:srgbClr val="002060"/>
                </a:solidFill>
                <a:ea typeface="黑体" pitchFamily="2" charset="-122"/>
              </a:rPr>
              <a:t>——</a:t>
            </a:r>
            <a:r>
              <a:rPr lang="zh-CN" altLang="en-US" sz="240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我的保姆</a:t>
            </a:r>
            <a:r>
              <a:rPr lang="en-US" altLang="zh-CN" sz="240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40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这一首蕴涵着浓浓深情的诗歌。这位诗人就是艾青，今天我们就一起来学习这首诗。 </a:t>
            </a:r>
            <a:br>
              <a:rPr lang="zh-CN" altLang="en-US" sz="240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</a:br>
            <a:br>
              <a:rPr lang="zh-CN" altLang="en-US" smtClean="0"/>
            </a:br>
            <a:endParaRPr lang="zh-CN" alt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539750" y="1274763"/>
            <a:ext cx="7796213" cy="1354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buFont typeface="Arial"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　　第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13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节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: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呈给大堰河的赞美诗。作者用</a:t>
            </a:r>
            <a:r>
              <a:rPr lang="zh-CN" altLang="en-US" sz="2400" b="1" i="1" u="sng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呼告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手法，</a:t>
            </a:r>
            <a:r>
              <a:rPr lang="zh-CN" altLang="en-US" sz="2400" b="1" i="1" u="sng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直接抒发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对大堰河的崇高敬意和深深爱戴之情，是全诗</a:t>
            </a:r>
            <a:r>
              <a:rPr lang="zh-CN" altLang="en-US" sz="24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感情发展的高潮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。 </a:t>
            </a:r>
          </a:p>
        </p:txBody>
      </p:sp>
      <p:sp>
        <p:nvSpPr>
          <p:cNvPr id="33794" name="Text Box 3"/>
          <p:cNvSpPr txBox="1">
            <a:spLocks noChangeArrowheads="1"/>
          </p:cNvSpPr>
          <p:nvPr/>
        </p:nvSpPr>
        <p:spPr bwMode="auto">
          <a:xfrm>
            <a:off x="684213" y="303213"/>
            <a:ext cx="792003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　</a:t>
            </a:r>
            <a:r>
              <a:rPr lang="en-US" altLang="zh-CN" sz="2400" b="1">
                <a:latin typeface="华文行楷" pitchFamily="2" charset="-122"/>
                <a:ea typeface="华文行楷" pitchFamily="2" charset="-122"/>
              </a:rPr>
              <a:t>13.</a:t>
            </a:r>
            <a:r>
              <a:rPr lang="zh-CN" altLang="en-US" sz="2400" b="1">
                <a:latin typeface="华文行楷" pitchFamily="2" charset="-122"/>
                <a:ea typeface="华文行楷" pitchFamily="2" charset="-122"/>
              </a:rPr>
              <a:t>阅读</a:t>
            </a:r>
            <a:r>
              <a:rPr lang="en-US" altLang="zh-CN" sz="2400" b="1">
                <a:latin typeface="华文行楷" pitchFamily="2" charset="-122"/>
                <a:ea typeface="华文行楷" pitchFamily="2" charset="-122"/>
              </a:rPr>
              <a:t>13</a:t>
            </a:r>
            <a:r>
              <a:rPr lang="zh-CN" altLang="en-US" sz="2400" b="1">
                <a:latin typeface="华文行楷" pitchFamily="2" charset="-122"/>
                <a:ea typeface="华文行楷" pitchFamily="2" charset="-122"/>
              </a:rPr>
              <a:t>节思考：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此节内容是写什么，有什么作用？</a:t>
            </a: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1476375" y="3076575"/>
            <a:ext cx="59055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400" b="1">
                <a:ea typeface="楷体_GB2312" pitchFamily="49" charset="-122"/>
              </a:rPr>
              <a:t>此节是全诗的总结，照应了全诗。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AutoShape 3"/>
          <p:cNvSpPr/>
          <p:nvPr/>
        </p:nvSpPr>
        <p:spPr bwMode="auto">
          <a:xfrm>
            <a:off x="1042988" y="915988"/>
            <a:ext cx="142875" cy="3311525"/>
          </a:xfrm>
          <a:prstGeom prst="leftBrace">
            <a:avLst>
              <a:gd name="adj1" fmla="val 193148"/>
              <a:gd name="adj2" fmla="val 50000"/>
            </a:avLst>
          </a:prstGeom>
          <a:noFill/>
          <a:ln w="19050">
            <a:solidFill>
              <a:srgbClr val="80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1116013" y="842963"/>
            <a:ext cx="4535487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2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引起回忆</a:t>
            </a:r>
            <a:r>
              <a:rPr lang="en-US" altLang="zh-CN" sz="2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----</a:t>
            </a:r>
            <a:r>
              <a:rPr lang="zh-CN" altLang="en-US" sz="2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介绍我与大堰河的关系</a:t>
            </a: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</a:p>
        </p:txBody>
      </p:sp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1116013" y="1779588"/>
            <a:ext cx="18288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20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大堰河生前</a:t>
            </a:r>
          </a:p>
        </p:txBody>
      </p:sp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3276600" y="1600200"/>
            <a:ext cx="4267200" cy="342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endParaRPr lang="zh-CN" altLang="en-US" sz="240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4821" name="AutoShape 7"/>
          <p:cNvSpPr/>
          <p:nvPr/>
        </p:nvSpPr>
        <p:spPr bwMode="auto">
          <a:xfrm>
            <a:off x="2555875" y="1419225"/>
            <a:ext cx="215900" cy="1062038"/>
          </a:xfrm>
          <a:prstGeom prst="leftBrace">
            <a:avLst>
              <a:gd name="adj1" fmla="val 40993"/>
              <a:gd name="adj2" fmla="val 50000"/>
            </a:avLst>
          </a:prstGeom>
          <a:noFill/>
          <a:ln w="31750">
            <a:solidFill>
              <a:srgbClr val="80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2" name="Text Box 8"/>
          <p:cNvSpPr txBox="1">
            <a:spLocks noChangeArrowheads="1"/>
          </p:cNvSpPr>
          <p:nvPr/>
        </p:nvSpPr>
        <p:spPr bwMode="auto">
          <a:xfrm>
            <a:off x="2700338" y="1276350"/>
            <a:ext cx="2663825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家务繁重</a:t>
            </a:r>
            <a:r>
              <a:rPr lang="en-US" altLang="zh-CN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疼爱乳儿</a:t>
            </a:r>
          </a:p>
          <a:p>
            <a:pPr>
              <a:buFont typeface="Arial"/>
              <a:buNone/>
            </a:pP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含泪别离</a:t>
            </a:r>
            <a:r>
              <a:rPr lang="en-US" altLang="zh-CN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贫富对比</a:t>
            </a:r>
          </a:p>
          <a:p>
            <a:pPr>
              <a:buFont typeface="Arial"/>
              <a:buNone/>
            </a:pP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生活勤俭</a:t>
            </a:r>
            <a:r>
              <a:rPr lang="en-US" altLang="zh-CN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宽厚善良</a:t>
            </a:r>
          </a:p>
          <a:p>
            <a:pPr>
              <a:buFont typeface="Arial"/>
              <a:buNone/>
            </a:pP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爱儿好梦</a:t>
            </a:r>
            <a:r>
              <a:rPr lang="en-US" altLang="zh-CN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美丽心灵</a:t>
            </a:r>
          </a:p>
        </p:txBody>
      </p:sp>
      <p:sp>
        <p:nvSpPr>
          <p:cNvPr id="34823" name="Text Box 9"/>
          <p:cNvSpPr txBox="1">
            <a:spLocks noChangeArrowheads="1"/>
          </p:cNvSpPr>
          <p:nvPr/>
        </p:nvSpPr>
        <p:spPr bwMode="auto">
          <a:xfrm>
            <a:off x="1042988" y="2932113"/>
            <a:ext cx="17526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20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大堰河死后</a:t>
            </a:r>
          </a:p>
        </p:txBody>
      </p:sp>
      <p:sp>
        <p:nvSpPr>
          <p:cNvPr id="34824" name="AutoShape 10"/>
          <p:cNvSpPr/>
          <p:nvPr/>
        </p:nvSpPr>
        <p:spPr bwMode="auto">
          <a:xfrm>
            <a:off x="2555875" y="2787650"/>
            <a:ext cx="144463" cy="792163"/>
          </a:xfrm>
          <a:prstGeom prst="leftBrace">
            <a:avLst>
              <a:gd name="adj1" fmla="val 45696"/>
              <a:gd name="adj2" fmla="val 50000"/>
            </a:avLst>
          </a:prstGeom>
          <a:noFill/>
          <a:ln w="31750">
            <a:solidFill>
              <a:srgbClr val="80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5" name="Text Box 11"/>
          <p:cNvSpPr txBox="1">
            <a:spLocks noChangeArrowheads="1"/>
          </p:cNvSpPr>
          <p:nvPr/>
        </p:nvSpPr>
        <p:spPr bwMode="auto">
          <a:xfrm>
            <a:off x="2700338" y="2643188"/>
            <a:ext cx="25209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死后凄苦</a:t>
            </a:r>
            <a:r>
              <a:rPr lang="en-US" altLang="zh-CN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一生悲凉</a:t>
            </a:r>
          </a:p>
          <a:p>
            <a:pPr>
              <a:buFont typeface="Arial"/>
              <a:buNone/>
            </a:pP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殡葬之薄</a:t>
            </a:r>
            <a:r>
              <a:rPr lang="en-US" altLang="zh-CN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悲惨写照</a:t>
            </a:r>
          </a:p>
          <a:p>
            <a:pPr>
              <a:buFont typeface="Arial"/>
              <a:buNone/>
            </a:pP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家人遭遇</a:t>
            </a:r>
            <a:r>
              <a:rPr lang="en-US" altLang="zh-CN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悲剧命运</a:t>
            </a:r>
          </a:p>
        </p:txBody>
      </p:sp>
      <p:sp>
        <p:nvSpPr>
          <p:cNvPr id="34826" name="Text Box 12"/>
          <p:cNvSpPr txBox="1">
            <a:spLocks noChangeArrowheads="1"/>
          </p:cNvSpPr>
          <p:nvPr/>
        </p:nvSpPr>
        <p:spPr bwMode="auto">
          <a:xfrm>
            <a:off x="1187450" y="3940175"/>
            <a:ext cx="436562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直接赞美</a:t>
            </a:r>
            <a:r>
              <a:rPr lang="en-US" altLang="zh-CN" sz="20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---- </a:t>
            </a:r>
            <a:r>
              <a:rPr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呈给大堰河的赞美诗　</a:t>
            </a:r>
          </a:p>
        </p:txBody>
      </p:sp>
      <p:sp>
        <p:nvSpPr>
          <p:cNvPr id="34827" name="AutoShape 13"/>
          <p:cNvSpPr/>
          <p:nvPr/>
        </p:nvSpPr>
        <p:spPr bwMode="auto">
          <a:xfrm>
            <a:off x="5219700" y="1419225"/>
            <a:ext cx="215900" cy="990600"/>
          </a:xfrm>
          <a:prstGeom prst="rightBrace">
            <a:avLst>
              <a:gd name="adj1" fmla="val 38235"/>
              <a:gd name="adj2" fmla="val 50000"/>
            </a:avLst>
          </a:prstGeom>
          <a:noFill/>
          <a:ln w="31750">
            <a:solidFill>
              <a:srgbClr val="80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8" name="AutoShape 14"/>
          <p:cNvSpPr/>
          <p:nvPr/>
        </p:nvSpPr>
        <p:spPr bwMode="auto">
          <a:xfrm>
            <a:off x="5292725" y="2787650"/>
            <a:ext cx="157163" cy="720725"/>
          </a:xfrm>
          <a:prstGeom prst="rightBrace">
            <a:avLst>
              <a:gd name="adj1" fmla="val 38215"/>
              <a:gd name="adj2" fmla="val 50000"/>
            </a:avLst>
          </a:prstGeom>
          <a:noFill/>
          <a:ln w="31750">
            <a:solidFill>
              <a:srgbClr val="80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9" name="Text Box 15"/>
          <p:cNvSpPr txBox="1">
            <a:spLocks noChangeArrowheads="1"/>
          </p:cNvSpPr>
          <p:nvPr/>
        </p:nvSpPr>
        <p:spPr bwMode="auto">
          <a:xfrm>
            <a:off x="5580063" y="1708150"/>
            <a:ext cx="1728787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（眷恋感激）</a:t>
            </a:r>
          </a:p>
        </p:txBody>
      </p:sp>
      <p:sp>
        <p:nvSpPr>
          <p:cNvPr id="34830" name="Text Box 16"/>
          <p:cNvSpPr txBox="1">
            <a:spLocks noChangeArrowheads="1"/>
          </p:cNvSpPr>
          <p:nvPr/>
        </p:nvSpPr>
        <p:spPr bwMode="auto">
          <a:xfrm>
            <a:off x="5724525" y="2787650"/>
            <a:ext cx="158432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同情诅咒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34831" name="AutoShape 17"/>
          <p:cNvSpPr/>
          <p:nvPr/>
        </p:nvSpPr>
        <p:spPr bwMode="auto">
          <a:xfrm>
            <a:off x="7308850" y="1058863"/>
            <a:ext cx="152400" cy="3097212"/>
          </a:xfrm>
          <a:prstGeom prst="rightBrace">
            <a:avLst>
              <a:gd name="adj1" fmla="val 169358"/>
              <a:gd name="adj2" fmla="val 50000"/>
            </a:avLst>
          </a:prstGeom>
          <a:noFill/>
          <a:ln w="34925">
            <a:solidFill>
              <a:srgbClr val="80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2" name="Text Box 18"/>
          <p:cNvSpPr txBox="1">
            <a:spLocks noChangeArrowheads="1"/>
          </p:cNvSpPr>
          <p:nvPr/>
        </p:nvSpPr>
        <p:spPr bwMode="auto">
          <a:xfrm>
            <a:off x="7667625" y="1635125"/>
            <a:ext cx="914400" cy="2160588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动妇女的赞美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对千千万万劳</a:t>
            </a:r>
          </a:p>
        </p:txBody>
      </p:sp>
      <p:sp>
        <p:nvSpPr>
          <p:cNvPr id="34833" name="Text Box 19"/>
          <p:cNvSpPr txBox="1">
            <a:spLocks noChangeArrowheads="1"/>
          </p:cNvSpPr>
          <p:nvPr/>
        </p:nvSpPr>
        <p:spPr bwMode="auto">
          <a:xfrm>
            <a:off x="3276600" y="339725"/>
            <a:ext cx="10080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叙事</a:t>
            </a:r>
          </a:p>
        </p:txBody>
      </p:sp>
      <p:sp>
        <p:nvSpPr>
          <p:cNvPr id="34834" name="Text Box 20"/>
          <p:cNvSpPr txBox="1">
            <a:spLocks noChangeArrowheads="1"/>
          </p:cNvSpPr>
          <p:nvPr/>
        </p:nvSpPr>
        <p:spPr bwMode="auto">
          <a:xfrm>
            <a:off x="6011863" y="339725"/>
            <a:ext cx="10080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抒情</a:t>
            </a:r>
          </a:p>
        </p:txBody>
      </p:sp>
      <p:sp>
        <p:nvSpPr>
          <p:cNvPr id="34835" name="AutoShape 21"/>
          <p:cNvSpPr>
            <a:spLocks noChangeArrowheads="1"/>
          </p:cNvSpPr>
          <p:nvPr/>
        </p:nvSpPr>
        <p:spPr bwMode="auto">
          <a:xfrm rot="16200000" flipH="1">
            <a:off x="6085681" y="1418432"/>
            <a:ext cx="574675" cy="144462"/>
          </a:xfrm>
          <a:custGeom>
            <a:gdLst>
              <a:gd name="T0" fmla="*/ 11467053 w 21600"/>
              <a:gd name="T1" fmla="*/ 0 h 21600"/>
              <a:gd name="T2" fmla="*/ 0 w 21600"/>
              <a:gd name="T3" fmla="*/ 483085 h 21600"/>
              <a:gd name="T4" fmla="*/ 11467053 w 21600"/>
              <a:gd name="T5" fmla="*/ 966170 h 21600"/>
              <a:gd name="T6" fmla="*/ 15289416 w 21600"/>
              <a:gd name="T7" fmla="*/ 48308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7C80"/>
          </a:solidFill>
          <a:ln w="9525">
            <a:solidFill>
              <a:srgbClr val="FF33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6" name="AutoShape 22"/>
          <p:cNvSpPr>
            <a:spLocks noChangeArrowheads="1"/>
          </p:cNvSpPr>
          <p:nvPr/>
        </p:nvSpPr>
        <p:spPr bwMode="auto">
          <a:xfrm rot="16200000" flipH="1">
            <a:off x="6120606" y="2391570"/>
            <a:ext cx="504825" cy="144462"/>
          </a:xfrm>
          <a:custGeom>
            <a:gdLst>
              <a:gd name="T0" fmla="*/ 8848904 w 21600"/>
              <a:gd name="T1" fmla="*/ 0 h 21600"/>
              <a:gd name="T2" fmla="*/ 0 w 21600"/>
              <a:gd name="T3" fmla="*/ 483085 h 21600"/>
              <a:gd name="T4" fmla="*/ 8848904 w 21600"/>
              <a:gd name="T5" fmla="*/ 966170 h 21600"/>
              <a:gd name="T6" fmla="*/ 11798530 w 21600"/>
              <a:gd name="T7" fmla="*/ 48308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7C80"/>
          </a:solidFill>
          <a:ln w="9525">
            <a:solidFill>
              <a:srgbClr val="FF33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7" name="AutoShape 23"/>
          <p:cNvSpPr>
            <a:spLocks noChangeArrowheads="1"/>
          </p:cNvSpPr>
          <p:nvPr/>
        </p:nvSpPr>
        <p:spPr bwMode="auto">
          <a:xfrm rot="16200000" flipH="1">
            <a:off x="6121400" y="3398838"/>
            <a:ext cx="503238" cy="144462"/>
          </a:xfrm>
          <a:custGeom>
            <a:gdLst>
              <a:gd name="T0" fmla="*/ 8793338 w 21600"/>
              <a:gd name="T1" fmla="*/ 0 h 21600"/>
              <a:gd name="T2" fmla="*/ 0 w 21600"/>
              <a:gd name="T3" fmla="*/ 483085 h 21600"/>
              <a:gd name="T4" fmla="*/ 8793338 w 21600"/>
              <a:gd name="T5" fmla="*/ 966170 h 21600"/>
              <a:gd name="T6" fmla="*/ 11724466 w 21600"/>
              <a:gd name="T7" fmla="*/ 48308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7C80"/>
          </a:solidFill>
          <a:ln w="9525">
            <a:solidFill>
              <a:srgbClr val="FF33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8" name="Text Box 24"/>
          <p:cNvSpPr txBox="1">
            <a:spLocks noChangeArrowheads="1"/>
          </p:cNvSpPr>
          <p:nvPr/>
        </p:nvSpPr>
        <p:spPr bwMode="auto">
          <a:xfrm>
            <a:off x="468313" y="1058863"/>
            <a:ext cx="549275" cy="3429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大堰河       我的保姆</a:t>
            </a:r>
          </a:p>
        </p:txBody>
      </p:sp>
      <p:sp>
        <p:nvSpPr>
          <p:cNvPr id="34839" name="Line 25"/>
          <p:cNvSpPr>
            <a:spLocks noChangeShapeType="1"/>
          </p:cNvSpPr>
          <p:nvPr/>
        </p:nvSpPr>
        <p:spPr bwMode="auto">
          <a:xfrm flipH="1">
            <a:off x="755650" y="2066925"/>
            <a:ext cx="0" cy="398463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0" name="Text Box 26"/>
          <p:cNvSpPr txBox="1">
            <a:spLocks noChangeArrowheads="1"/>
          </p:cNvSpPr>
          <p:nvPr/>
        </p:nvSpPr>
        <p:spPr bwMode="auto">
          <a:xfrm>
            <a:off x="5724525" y="842963"/>
            <a:ext cx="15113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追怀痛悼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2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41" name="Text Box 27"/>
          <p:cNvSpPr txBox="1">
            <a:spLocks noChangeArrowheads="1"/>
          </p:cNvSpPr>
          <p:nvPr/>
        </p:nvSpPr>
        <p:spPr bwMode="auto">
          <a:xfrm>
            <a:off x="5795963" y="3867150"/>
            <a:ext cx="1512887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赞颂讴歌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</p:spTree>
  </p:cSld>
  <p:clrMapOvr>
    <a:masterClrMapping/>
  </p:clrMapOvr>
  <p:transition spd="slow"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25601"/>
          <p:cNvSpPr txBox="1">
            <a:spLocks noChangeArrowheads="1"/>
          </p:cNvSpPr>
          <p:nvPr/>
        </p:nvSpPr>
        <p:spPr bwMode="auto">
          <a:xfrm>
            <a:off x="971550" y="1436688"/>
            <a:ext cx="7135813" cy="1128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大堰河：</a:t>
            </a:r>
          </a:p>
          <a:p>
            <a:pPr>
              <a:buFont typeface="Arial"/>
              <a:buNone/>
            </a:pPr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      勤劳 、善良、仁 厚、慈爱</a:t>
            </a:r>
            <a:r>
              <a:rPr lang="zh-CN" altLang="en-US" sz="4000" b="1"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25603" name="文本框 25602"/>
          <p:cNvSpPr txBox="1">
            <a:spLocks noChangeArrowheads="1"/>
          </p:cNvSpPr>
          <p:nvPr/>
        </p:nvSpPr>
        <p:spPr bwMode="auto">
          <a:xfrm>
            <a:off x="1116013" y="2951163"/>
            <a:ext cx="745172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：</a:t>
            </a:r>
          </a:p>
          <a:p>
            <a:pPr>
              <a:buFont typeface="Arial"/>
              <a:buNone/>
            </a:pPr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    怀念 、感激、憎恨 、赞美 </a:t>
            </a:r>
          </a:p>
        </p:txBody>
      </p:sp>
      <p:sp>
        <p:nvSpPr>
          <p:cNvPr id="35843" name="矩形 25603"/>
          <p:cNvSpPr>
            <a:spLocks noChangeArrowheads="1"/>
          </p:cNvSpPr>
          <p:nvPr/>
        </p:nvSpPr>
        <p:spPr bwMode="auto">
          <a:xfrm>
            <a:off x="3492500" y="555625"/>
            <a:ext cx="2087563" cy="528638"/>
          </a:xfrm>
          <a:prstGeom prst="rect">
            <a:avLst/>
          </a:prstGeom>
          <a:noFill/>
          <a:ln w="9525">
            <a:solidFill>
              <a:srgbClr val="FF0000"/>
            </a:solidFill>
            <a:bevel/>
          </a:ln>
        </p:spPr>
        <p:txBody>
          <a:bodyPr>
            <a:spAutoFit/>
          </a:bodyPr>
          <a:lstStyle/>
          <a:p>
            <a:pPr algn="ctr">
              <a:buFont typeface="Arial"/>
              <a:buNone/>
            </a:pPr>
            <a:r>
              <a:rPr lang="zh-CN" altLang="en-US" sz="2800" b="1">
                <a:solidFill>
                  <a:srgbClr val="0000CC"/>
                </a:solidFill>
                <a:latin typeface="华文彩云"/>
                <a:ea typeface="华文彩云"/>
                <a:cs typeface="华文彩云"/>
              </a:rPr>
              <a:t>形象总结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Rectangle 4"/>
          <p:cNvSpPr>
            <a:spLocks noChangeArrowheads="1"/>
          </p:cNvSpPr>
          <p:nvPr/>
        </p:nvSpPr>
        <p:spPr bwMode="auto">
          <a:xfrm>
            <a:off x="2514600" y="285750"/>
            <a:ext cx="3810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大堰河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我的保姆</a:t>
            </a:r>
          </a:p>
        </p:txBody>
      </p:sp>
      <p:sp>
        <p:nvSpPr>
          <p:cNvPr id="36866" name="Rectangle 5"/>
          <p:cNvSpPr>
            <a:spLocks noChangeArrowheads="1"/>
          </p:cNvSpPr>
          <p:nvPr/>
        </p:nvSpPr>
        <p:spPr bwMode="auto">
          <a:xfrm>
            <a:off x="539750" y="987425"/>
            <a:ext cx="8353425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>
                <a:solidFill>
                  <a:srgbClr val="002060"/>
                </a:solidFill>
                <a:latin typeface="Calibri" pitchFamily="34" charset="0"/>
                <a:ea typeface="黑体" pitchFamily="2" charset="-122"/>
              </a:rPr>
              <a:t>     </a:t>
            </a:r>
            <a:r>
              <a:rPr lang="zh-CN" altLang="en-US" sz="2400" b="1">
                <a:solidFill>
                  <a:srgbClr val="002060"/>
                </a:solidFill>
                <a:latin typeface="Calibri" pitchFamily="34" charset="0"/>
                <a:ea typeface="黑体" pitchFamily="2" charset="-122"/>
              </a:rPr>
              <a:t>结构                   大堰河形象        诗人感情       主要修辞手法</a:t>
            </a:r>
          </a:p>
        </p:txBody>
      </p:sp>
      <p:sp>
        <p:nvSpPr>
          <p:cNvPr id="24579" name="Rectangle 6"/>
          <p:cNvSpPr>
            <a:spLocks noChangeArrowheads="1"/>
          </p:cNvSpPr>
          <p:nvPr/>
        </p:nvSpPr>
        <p:spPr bwMode="auto">
          <a:xfrm>
            <a:off x="228600" y="1485900"/>
            <a:ext cx="275907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一、大堰河与我</a:t>
            </a:r>
          </a:p>
          <a:p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(1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段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24580" name="Rectangle 7"/>
          <p:cNvSpPr>
            <a:spLocks noChangeArrowheads="1"/>
          </p:cNvSpPr>
          <p:nvPr/>
        </p:nvSpPr>
        <p:spPr bwMode="auto">
          <a:xfrm>
            <a:off x="2987675" y="1492250"/>
            <a:ext cx="1439863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悲苦低微的身世</a:t>
            </a:r>
          </a:p>
        </p:txBody>
      </p:sp>
      <p:sp>
        <p:nvSpPr>
          <p:cNvPr id="24581" name="Rectangle 8"/>
          <p:cNvSpPr>
            <a:spLocks noChangeArrowheads="1"/>
          </p:cNvSpPr>
          <p:nvPr/>
        </p:nvSpPr>
        <p:spPr bwMode="auto">
          <a:xfrm>
            <a:off x="5076825" y="1563688"/>
            <a:ext cx="11826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怀念与痛悼</a:t>
            </a: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7092950" y="1563688"/>
            <a:ext cx="69532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反复</a:t>
            </a:r>
          </a:p>
        </p:txBody>
      </p:sp>
      <p:sp>
        <p:nvSpPr>
          <p:cNvPr id="24583" name="Rectangle 10"/>
          <p:cNvSpPr>
            <a:spLocks noChangeArrowheads="1"/>
          </p:cNvSpPr>
          <p:nvPr/>
        </p:nvSpPr>
        <p:spPr bwMode="auto">
          <a:xfrm>
            <a:off x="323850" y="2355850"/>
            <a:ext cx="23764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二、勤劳悲苦善良的一生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(4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段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24584" name="Rectangle 11"/>
          <p:cNvSpPr>
            <a:spLocks noChangeArrowheads="1"/>
          </p:cNvSpPr>
          <p:nvPr/>
        </p:nvSpPr>
        <p:spPr bwMode="auto">
          <a:xfrm>
            <a:off x="2987675" y="2427288"/>
            <a:ext cx="1443038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勤劳善良</a:t>
            </a:r>
          </a:p>
          <a:p>
            <a:pPr algn="ctr"/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命运悲惨</a:t>
            </a:r>
          </a:p>
        </p:txBody>
      </p:sp>
      <p:sp>
        <p:nvSpPr>
          <p:cNvPr id="24585" name="Rectangle 12"/>
          <p:cNvSpPr>
            <a:spLocks noChangeArrowheads="1"/>
          </p:cNvSpPr>
          <p:nvPr/>
        </p:nvSpPr>
        <p:spPr bwMode="auto">
          <a:xfrm>
            <a:off x="4932363" y="2355850"/>
            <a:ext cx="14398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眷恋感激</a:t>
            </a:r>
          </a:p>
          <a:p>
            <a:pPr algn="ctr"/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同情控诉</a:t>
            </a:r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7092950" y="2211388"/>
            <a:ext cx="9906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反复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排比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对比</a:t>
            </a: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323850" y="3363913"/>
            <a:ext cx="2514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三、对大堰河的怀念和礼赞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(12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13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段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2843213" y="3363913"/>
            <a:ext cx="1828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千千万万劳动妇女的化身</a:t>
            </a:r>
          </a:p>
        </p:txBody>
      </p:sp>
      <p:sp>
        <p:nvSpPr>
          <p:cNvPr id="24589" name="Rectangle 16"/>
          <p:cNvSpPr>
            <a:spLocks noChangeArrowheads="1"/>
          </p:cNvSpPr>
          <p:nvPr/>
        </p:nvSpPr>
        <p:spPr bwMode="auto">
          <a:xfrm>
            <a:off x="5076825" y="3435350"/>
            <a:ext cx="124618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讴歌赞美</a:t>
            </a:r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7092950" y="3292475"/>
            <a:ext cx="990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呼告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排比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  <p:bldP spid="25609" grpId="0"/>
      <p:bldP spid="24583" grpId="0"/>
      <p:bldP spid="24584" grpId="0"/>
      <p:bldP spid="24585" grpId="0"/>
      <p:bldP spid="25613" grpId="0"/>
      <p:bldP spid="25614" grpId="0"/>
      <p:bldP spid="25615" grpId="0"/>
      <p:bldP spid="24589" grpId="0"/>
      <p:bldP spid="256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11188" y="268288"/>
            <a:ext cx="1728787" cy="360362"/>
          </a:xfrm>
          <a:prstGeom prst="roundRect">
            <a:avLst>
              <a:gd name="adj" fmla="val 21667"/>
            </a:avLst>
          </a:prstGeom>
          <a:solidFill>
            <a:srgbClr val="92D050"/>
          </a:solidFill>
          <a:ln>
            <a:round/>
          </a:ln>
        </p:spPr>
        <p:txBody>
          <a:bodyPr anchor="ctr"/>
          <a:lstStyle/>
          <a:p>
            <a:pPr eaLnBrk="1" hangingPunct="1"/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</a:rPr>
              <a:t>问题探究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684213" y="987425"/>
            <a:ext cx="7561262" cy="3627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4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这首诗在意象运用上有什么特点？ </a:t>
            </a:r>
          </a:p>
          <a:p>
            <a:r>
              <a:rPr lang="zh-CN" altLang="en-US">
                <a:solidFill>
                  <a:srgbClr val="002060"/>
                </a:solidFill>
              </a:rPr>
              <a:t>      </a:t>
            </a:r>
          </a:p>
          <a:p>
            <a:r>
              <a:rPr lang="zh-CN" altLang="en-US">
                <a:solidFill>
                  <a:srgbClr val="002060"/>
                </a:solidFill>
              </a:rPr>
              <a:t>      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诗歌中常见的意象有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比喻意象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描述意象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。在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雨巷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一诗中，</a:t>
            </a:r>
            <a:r>
              <a:rPr lang="zh-CN" altLang="en-US" sz="2000" b="1">
                <a:ea typeface="楷体_GB2312" pitchFamily="49" charset="-122"/>
              </a:rPr>
              <a:t>“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丁香</a:t>
            </a:r>
            <a:r>
              <a:rPr lang="zh-CN" altLang="en-US" sz="2000" b="1">
                <a:ea typeface="楷体_GB2312" pitchFamily="49" charset="-122"/>
              </a:rPr>
              <a:t>”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可以看做是诗人迷茫的内心追求，它是比喻意象。而这首诗几乎通篇用的都是描述意象，它选择日常生活中真实存在的大量细节构成一幅幅画面，由诗人饱含深情的笔墨把它们化成叙事性的诗句，给人强烈的画面感和情感冲击力。例如诗的第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节，诗人连续用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个排比句，每一句都是一个大堰河日常生活的描述意象，集中塑造了大堰河这个勤劳、善良、朴实、贫苦的农村妇女形象。</a:t>
            </a:r>
          </a:p>
          <a:p>
            <a:pPr>
              <a:spcBef>
                <a:spcPct val="50000"/>
              </a:spcBef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611188" y="484188"/>
            <a:ext cx="8281987" cy="3475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这首诗形式上的自由表现在哪里？</a:t>
            </a:r>
          </a:p>
          <a:p>
            <a:r>
              <a:rPr lang="zh-CN" altLang="en-US"/>
              <a:t>      </a:t>
            </a:r>
          </a:p>
          <a:p>
            <a:r>
              <a:rPr lang="zh-CN" altLang="en-US"/>
              <a:t>      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艾青的诗在形式上都具有这样的特点，即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在奔放与约束之间取得协调，在参差与变化里取得一致，在繁杂的细节中提炼出单纯的意象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。这首诗充分体现了这些特点。它在形式上不拘泥于外形的束缚，很少注意诗句的韵脚或字数、行数的整齐划一，但又运用有规律的排比、复沓造成变化中的统一、参差中的和谐。全诗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13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节，少则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行一节，多则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行一节；少则每行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字，多则每行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22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个字。全诗不押韵，但有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节的首尾句相互重复，以确定基调与色彩，中间几行大多采用排比句式，且多长句，以尽情抒发与描摹。在外在的表现形式上，这首诗与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雨巷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再别康桥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形成了鲜明的对比，但它同样成为新诗中的名篇佳作。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468313" y="627063"/>
            <a:ext cx="7920037" cy="3475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如何理解这首诗表现出来的阶级观念？</a:t>
            </a:r>
          </a:p>
          <a:p>
            <a:r>
              <a:rPr lang="zh-CN" altLang="en-US"/>
              <a:t>　　</a:t>
            </a:r>
            <a:r>
              <a:rPr lang="zh-CN" altLang="en-US">
                <a:solidFill>
                  <a:srgbClr val="002060"/>
                </a:solidFill>
              </a:rPr>
              <a:t>  </a:t>
            </a:r>
          </a:p>
          <a:p>
            <a:r>
              <a:rPr lang="zh-CN" altLang="en-US">
                <a:solidFill>
                  <a:srgbClr val="002060"/>
                </a:solidFill>
              </a:rPr>
              <a:t>       </a:t>
            </a:r>
            <a:r>
              <a:rPr lang="zh-CN" altLang="en-US" sz="2000" b="1">
                <a:ea typeface="楷体_GB2312" pitchFamily="49" charset="-122"/>
              </a:rPr>
              <a:t>在阶级斗争年代里，文学作品往往用阶级分析的方法进行政治解读，在这种方法指导下，这首诗的主题解读，就变成了一个地主的儿子</a:t>
            </a:r>
            <a:r>
              <a:rPr lang="zh-CN" altLang="en-US" sz="2000" b="1">
                <a:solidFill>
                  <a:srgbClr val="FF0000"/>
                </a:solidFill>
                <a:ea typeface="楷体_GB2312" pitchFamily="49" charset="-122"/>
              </a:rPr>
              <a:t>对自己所属阶级阵营的背叛</a:t>
            </a:r>
            <a:r>
              <a:rPr lang="zh-CN" altLang="en-US" sz="2000" b="1">
                <a:ea typeface="楷体_GB2312" pitchFamily="49" charset="-122"/>
              </a:rPr>
              <a:t>和</a:t>
            </a:r>
            <a:r>
              <a:rPr lang="zh-CN" altLang="en-US" sz="2000" b="1">
                <a:solidFill>
                  <a:srgbClr val="FF0000"/>
                </a:solidFill>
                <a:ea typeface="楷体_GB2312" pitchFamily="49" charset="-122"/>
              </a:rPr>
              <a:t>对被压迫阶级的同情</a:t>
            </a:r>
            <a:r>
              <a:rPr lang="zh-CN" altLang="en-US" sz="2000" b="1">
                <a:ea typeface="楷体_GB2312" pitchFamily="49" charset="-122"/>
              </a:rPr>
              <a:t>，并坚定地成为劳动人民中的一员。因为诗中也提到，诗人虽然出身地主家庭，但他是吃了劳动人民的奶而长大的，所以是与中国大地上的农民有着割不断的情缘的农民的儿子。作为地主儿子的诗人，彻底抛弃了自己的出身，把大堰河的儿子称为“我的兄弟们”。在新的时代里，阶级分析方法渐渐过时，至少已经不是惟一的文学分析方法，而是众多方法之一种。但是，是否可以因为它只是众多方法之一种就否定它呢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Text Box 3"/>
          <p:cNvSpPr txBox="1">
            <a:spLocks noChangeArrowheads="1"/>
          </p:cNvSpPr>
          <p:nvPr/>
        </p:nvSpPr>
        <p:spPr bwMode="auto">
          <a:xfrm>
            <a:off x="468313" y="627063"/>
            <a:ext cx="8351837" cy="3749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      </a:t>
            </a:r>
            <a:r>
              <a:rPr lang="zh-CN" altLang="en-US" sz="2000" b="1">
                <a:solidFill>
                  <a:schemeClr val="hlink"/>
                </a:solidFill>
              </a:rPr>
              <a:t>回答是不能。</a:t>
            </a:r>
          </a:p>
          <a:p>
            <a:r>
              <a:rPr lang="zh-CN" altLang="en-US" sz="2000"/>
              <a:t>      </a:t>
            </a:r>
          </a:p>
          <a:p>
            <a:r>
              <a:rPr lang="zh-CN" altLang="en-US" sz="2000"/>
              <a:t>      </a:t>
            </a:r>
            <a:r>
              <a:rPr lang="zh-CN" altLang="en-US" sz="2000">
                <a:solidFill>
                  <a:srgbClr val="FF0000"/>
                </a:solidFill>
              </a:rPr>
              <a:t>首先，</a:t>
            </a:r>
            <a:r>
              <a:rPr lang="zh-CN" altLang="en-US" sz="2000"/>
              <a:t>诗人创作这首诗的年代，也正是那种阶级意识非常鲜明的时代，一些进步的知识分子，为了革命理想，抛弃自己富有的家庭，告别自己良好的出身，投身革命运动，站到被压迫者一边，为人民的解放而战斗，这是普遍的现象。艾青也属此例。他的诗中表现出来的阶级意识和阶级观念，也是非常真诚的，不是空喊口号，所以，这一点要以历史唯物主义的观点作实事求是的分析。</a:t>
            </a:r>
          </a:p>
          <a:p>
            <a:r>
              <a:rPr lang="zh-CN" altLang="en-US" sz="2000"/>
              <a:t>      </a:t>
            </a:r>
            <a:r>
              <a:rPr lang="zh-CN" altLang="en-US" sz="2000">
                <a:solidFill>
                  <a:srgbClr val="FF0000"/>
                </a:solidFill>
              </a:rPr>
              <a:t>其次</a:t>
            </a:r>
            <a:r>
              <a:rPr lang="zh-CN" altLang="en-US" sz="2000"/>
              <a:t>，当今时代，社会仍然存在严重的不公，像大堰河这样勤劳善良却又命运悲苦的下层人比比皆是，需要有更多的人去关注、帮助这些弱势人群，所以，适当用阶级的眼光来看这首诗也是需要的，至少可以唤起一些人的良知。 </a:t>
            </a:r>
            <a:endParaRPr lang="zh-CN" altLang="en-US"/>
          </a:p>
        </p:txBody>
      </p:sp>
    </p:spTree>
  </p:cSld>
  <p:clrMapOvr>
    <a:masterClrMapping/>
  </p:clrMapOvr>
  <p:transition spd="slow"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971550" y="1347788"/>
            <a:ext cx="7467600" cy="1095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just"/>
            <a:r>
              <a:rPr kumimoji="1" lang="zh-CN" altLang="en-US" sz="2400">
                <a:latin typeface="Times New Roman" pitchFamily="18" charset="0"/>
                <a:ea typeface="黑体" pitchFamily="2" charset="-122"/>
              </a:rPr>
              <a:t>       这首抒情长诗，以深沉、真挚的感情，歌颂了贫农妇女大堰河勤劳、善良的美好品质，描写了她的悲惨命运，并诅咒和揭露了造成她悲剧命的黑暗社会。</a:t>
            </a:r>
          </a:p>
        </p:txBody>
      </p:sp>
      <p:sp>
        <p:nvSpPr>
          <p:cNvPr id="41986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492500" y="484188"/>
            <a:ext cx="1943100" cy="401637"/>
          </a:xfrm>
          <a:prstGeom prst="roundRect">
            <a:avLst>
              <a:gd name="adj" fmla="val 21667"/>
            </a:avLst>
          </a:prstGeom>
          <a:solidFill>
            <a:srgbClr val="00B0F0"/>
          </a:solidFill>
          <a:ln>
            <a:round/>
          </a:ln>
        </p:spPr>
        <p:txBody>
          <a:bodyPr anchor="ctr"/>
          <a:lstStyle/>
          <a:p>
            <a:pPr eaLnBrk="1" hangingPunct="1"/>
            <a:r>
              <a:rPr lang="zh-CN" altLang="en-US" sz="2800" smtClean="0">
                <a:solidFill>
                  <a:srgbClr val="FF0000"/>
                </a:solidFill>
                <a:ea typeface="黑体" pitchFamily="2" charset="-122"/>
              </a:rPr>
              <a:t>作品主旨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3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492500" y="411163"/>
            <a:ext cx="1943100" cy="503237"/>
          </a:xfrm>
          <a:prstGeom prst="roundRect">
            <a:avLst>
              <a:gd name="adj" fmla="val 21667"/>
            </a:avLst>
          </a:prstGeom>
          <a:solidFill>
            <a:srgbClr val="339966"/>
          </a:solidFill>
          <a:ln>
            <a:round/>
          </a:ln>
        </p:spPr>
        <p:txBody>
          <a:bodyPr anchor="ctr"/>
          <a:lstStyle/>
          <a:p>
            <a:pPr eaLnBrk="1" hangingPunct="1"/>
            <a:r>
              <a:rPr kumimoji="1" lang="zh-CN" altLang="en-US" sz="2800" smtClean="0">
                <a:solidFill>
                  <a:srgbClr val="FF0000"/>
                </a:solidFill>
                <a:ea typeface="黑体" pitchFamily="2" charset="-122"/>
              </a:rPr>
              <a:t>艺术特点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755650" y="1276350"/>
            <a:ext cx="7704138" cy="1890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叙事抒情</a:t>
            </a:r>
          </a:p>
          <a:p>
            <a:r>
              <a:rPr lang="zh-CN" altLang="en-US">
                <a:solidFill>
                  <a:srgbClr val="002060"/>
                </a:solidFill>
              </a:rPr>
              <a:t>      </a:t>
            </a:r>
            <a:r>
              <a:rPr lang="zh-CN" altLang="en-US" sz="2000"/>
              <a:t>这首诗几乎通篇用的都是描述意象，它选择日常生活中真实存在的大量细节构成一幅幅画面，由诗人饱含深情的笔墨把它们化成叙事性的诗句，给人强烈的画面感和情感冲击力。</a:t>
            </a:r>
          </a:p>
          <a:p>
            <a:endParaRPr lang="en-US" altLang="zh-CN">
              <a:solidFill>
                <a:srgbClr val="002060"/>
              </a:solidFill>
            </a:endParaRPr>
          </a:p>
          <a:p>
            <a:r>
              <a:rPr lang="en-US" altLang="zh-CN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0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对比、反复、排比修辞手法的运用</a:t>
            </a:r>
            <a:endParaRPr lang="zh-CN" altLang="en-US"/>
          </a:p>
        </p:txBody>
      </p:sp>
      <p:sp>
        <p:nvSpPr>
          <p:cNvPr id="28679" name="文本框 28678"/>
          <p:cNvSpPr txBox="1">
            <a:spLocks noChangeArrowheads="1"/>
          </p:cNvSpPr>
          <p:nvPr/>
        </p:nvSpPr>
        <p:spPr bwMode="auto">
          <a:xfrm>
            <a:off x="468313" y="3286125"/>
            <a:ext cx="7993062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地主和农民两家生活的贫富对比：揭示出社会的不公平。</a:t>
            </a:r>
          </a:p>
        </p:txBody>
      </p:sp>
      <p:sp>
        <p:nvSpPr>
          <p:cNvPr id="28680" name="文本框 28679"/>
          <p:cNvSpPr txBox="1">
            <a:spLocks noChangeArrowheads="1"/>
          </p:cNvSpPr>
          <p:nvPr/>
        </p:nvSpPr>
        <p:spPr bwMode="auto">
          <a:xfrm>
            <a:off x="468313" y="3651250"/>
            <a:ext cx="82073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对养母和生身父母不同感情的对比：揭示诗人与大堰河之间的深情。</a:t>
            </a:r>
          </a:p>
        </p:txBody>
      </p:sp>
      <p:sp>
        <p:nvSpPr>
          <p:cNvPr id="28681" name="文本框 28680"/>
          <p:cNvSpPr txBox="1">
            <a:spLocks noChangeArrowheads="1"/>
          </p:cNvSpPr>
          <p:nvPr/>
        </p:nvSpPr>
        <p:spPr bwMode="auto">
          <a:xfrm>
            <a:off x="468313" y="4011613"/>
            <a:ext cx="8208962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大堰河生前勤苦劳作和死后凄惨悲凉的对比：控诉旧社会的黑暗。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  <p:bldP spid="28680" grpId="0"/>
      <p:bldP spid="286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11188" y="627063"/>
            <a:ext cx="2089150" cy="360362"/>
          </a:xfrm>
          <a:prstGeom prst="roundRect">
            <a:avLst>
              <a:gd name="adj" fmla="val 21667"/>
            </a:avLst>
          </a:prstGeom>
          <a:solidFill>
            <a:srgbClr val="00B050"/>
          </a:solidFill>
          <a:ln>
            <a:round/>
          </a:ln>
        </p:spPr>
        <p:txBody>
          <a:bodyPr anchor="ctr"/>
          <a:lstStyle/>
          <a:p>
            <a:pPr eaLnBrk="1" hangingPunct="1"/>
            <a:r>
              <a:rPr lang="zh-CN" altLang="en-US" sz="2800" smtClean="0">
                <a:solidFill>
                  <a:srgbClr val="FF0000"/>
                </a:solidFill>
                <a:ea typeface="黑体" pitchFamily="2" charset="-122"/>
              </a:rPr>
              <a:t>作者介绍</a:t>
            </a:r>
          </a:p>
        </p:txBody>
      </p:sp>
      <p:pic>
        <p:nvPicPr>
          <p:cNvPr id="16386" name="Picture 7" descr="艾青0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0825" y="1347788"/>
            <a:ext cx="2881313" cy="23034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3563938" y="627063"/>
            <a:ext cx="4897437" cy="37750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1000">
                <a:solidFill>
                  <a:srgbClr val="A50021"/>
                </a:solidFill>
              </a:rPr>
              <a:t>     </a:t>
            </a:r>
          </a:p>
          <a:p>
            <a:r>
              <a:rPr lang="zh-CN" altLang="en-US">
                <a:solidFill>
                  <a:srgbClr val="A50021"/>
                </a:solidFill>
              </a:rPr>
              <a:t>      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艾青</a:t>
            </a:r>
            <a:r>
              <a:rPr lang="en-US" altLang="zh-CN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(1910--1996),</a:t>
            </a:r>
            <a:r>
              <a:rPr lang="zh-CN" altLang="en-US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原名蒋海澄。浙江金华人，现代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诗人</a:t>
            </a:r>
            <a:r>
              <a:rPr lang="zh-CN" altLang="en-US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r>
              <a:rPr lang="zh-CN" altLang="en-US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1928</a:t>
            </a:r>
            <a:r>
              <a:rPr lang="zh-CN" altLang="en-US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年考入国立杭州西湖艺术院。</a:t>
            </a:r>
            <a:r>
              <a:rPr lang="en-US" altLang="zh-CN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1929</a:t>
            </a:r>
            <a:r>
              <a:rPr lang="zh-CN" altLang="en-US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年去巴黎勤工俭学，在学习绘画的同时，接触欧洲现代派诗歌。</a:t>
            </a:r>
            <a:r>
              <a:rPr lang="en-US" altLang="zh-CN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1932</a:t>
            </a:r>
            <a:r>
              <a:rPr lang="zh-CN" altLang="en-US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月回到上海，加入中国左翼美术家联盟。</a:t>
            </a:r>
            <a:r>
              <a:rPr lang="en-US" altLang="zh-CN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月，被捕入狱，在狱中创作了名篇</a:t>
            </a:r>
            <a:r>
              <a:rPr lang="en-US" altLang="zh-CN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大堰河</a:t>
            </a:r>
            <a:r>
              <a:rPr lang="en-US" altLang="zh-CN" sz="2000" b="1">
                <a:solidFill>
                  <a:srgbClr val="002060"/>
                </a:solidFill>
                <a:ea typeface="楷体_GB2312" pitchFamily="49" charset="-122"/>
              </a:rPr>
              <a:t>——</a:t>
            </a:r>
            <a:r>
              <a:rPr lang="zh-CN" altLang="en-US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我的保姆</a:t>
            </a:r>
            <a:r>
              <a:rPr lang="en-US" altLang="zh-CN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0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著有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诗集</a:t>
            </a:r>
            <a:r>
              <a:rPr lang="en-US" altLang="zh-CN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大堰河</a:t>
            </a:r>
            <a:r>
              <a:rPr lang="en-US" altLang="zh-CN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北方</a:t>
            </a:r>
            <a:r>
              <a:rPr lang="en-US" altLang="zh-CN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向太阳</a:t>
            </a:r>
            <a:r>
              <a:rPr lang="en-US" altLang="zh-CN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归来的歌</a:t>
            </a:r>
            <a:r>
              <a:rPr lang="en-US" altLang="zh-CN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等，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论文集</a:t>
            </a:r>
            <a:r>
              <a:rPr lang="zh-CN" altLang="en-US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有 </a:t>
            </a:r>
            <a:r>
              <a:rPr lang="en-US" altLang="zh-CN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诗论</a:t>
            </a:r>
            <a:r>
              <a:rPr lang="en-US" altLang="zh-CN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艾青谈诗</a:t>
            </a:r>
            <a:r>
              <a:rPr lang="en-US" altLang="zh-CN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0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等。</a:t>
            </a:r>
          </a:p>
          <a:p>
            <a:endParaRPr lang="zh-CN" altLang="en-US" sz="1000" b="1">
              <a:solidFill>
                <a:srgbClr val="003366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827088" y="987425"/>
            <a:ext cx="7777162" cy="176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反复：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表现特有的感情，使诗句一唱三叹，增强抒情效果。</a:t>
            </a:r>
          </a:p>
          <a:p>
            <a:pPr>
              <a:buFont typeface="Arial"/>
              <a:buNone/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>
              <a:buFont typeface="Arial"/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排比：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既使内容凝炼，形式整齐，节奏鲜明，气势酣畅，也有助于  </a:t>
            </a:r>
          </a:p>
          <a:p>
            <a:pPr>
              <a:buFont typeface="Arial"/>
              <a:buNone/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      表达强烈的感情增强诗歌的气势。</a:t>
            </a:r>
          </a:p>
          <a:p>
            <a:pPr>
              <a:spcBef>
                <a:spcPct val="50000"/>
              </a:spcBef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051050" y="842963"/>
            <a:ext cx="5111750" cy="636587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sz="2800" b="1" smtClean="0"/>
              <a:t>思考与练习二2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2139950"/>
            <a:ext cx="8351837" cy="2376488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 smtClean="0"/>
              <a:t>诗歌的叙事一般不像记叙文的叙事那样完整、具体，而是</a:t>
            </a:r>
            <a:r>
              <a:rPr lang="zh-CN" altLang="en-US" sz="2800" b="1" smtClean="0">
                <a:solidFill>
                  <a:schemeClr val="hlink"/>
                </a:solidFill>
              </a:rPr>
              <a:t>概括</a:t>
            </a:r>
            <a:r>
              <a:rPr lang="zh-CN" altLang="en-US" sz="2800" b="1" smtClean="0"/>
              <a:t>和</a:t>
            </a:r>
            <a:r>
              <a:rPr lang="zh-CN" altLang="en-US" sz="2800" b="1" smtClean="0">
                <a:solidFill>
                  <a:schemeClr val="hlink"/>
                </a:solidFill>
              </a:rPr>
              <a:t>提示性</a:t>
            </a:r>
            <a:r>
              <a:rPr lang="zh-CN" altLang="en-US" sz="2800" b="1" smtClean="0"/>
              <a:t>的，往往只截取事件的关键情节或片段，</a:t>
            </a:r>
            <a:r>
              <a:rPr lang="zh-CN" altLang="en-US" sz="2800" b="1" smtClean="0">
                <a:solidFill>
                  <a:srgbClr val="FF0066"/>
                </a:solidFill>
              </a:rPr>
              <a:t>简洁、明快</a:t>
            </a:r>
            <a:r>
              <a:rPr lang="zh-CN" altLang="en-US" sz="2800" b="1" smtClean="0"/>
              <a:t>，</a:t>
            </a:r>
            <a:r>
              <a:rPr lang="zh-CN" altLang="en-US" sz="2800" b="1" smtClean="0">
                <a:solidFill>
                  <a:srgbClr val="FF0066"/>
                </a:solidFill>
              </a:rPr>
              <a:t>留</a:t>
            </a:r>
            <a:r>
              <a:rPr lang="zh-CN" altLang="en-US" sz="2800" b="1" smtClean="0"/>
              <a:t>给读者巨大的</a:t>
            </a:r>
            <a:r>
              <a:rPr lang="zh-CN" altLang="en-US" sz="2800" b="1" smtClean="0">
                <a:solidFill>
                  <a:srgbClr val="FF0066"/>
                </a:solidFill>
              </a:rPr>
              <a:t>想象空间</a:t>
            </a:r>
            <a:r>
              <a:rPr lang="zh-CN" altLang="en-US" sz="2800" b="1" smtClean="0"/>
              <a:t>。</a:t>
            </a:r>
          </a:p>
        </p:txBody>
      </p:sp>
    </p:spTree>
  </p:cSld>
  <p:clrMapOvr>
    <a:masterClrMapping/>
  </p:clrMapOvr>
  <p:transition spd="slow"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484188"/>
            <a:ext cx="8229600" cy="636587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sz="2800" b="1" smtClean="0">
                <a:ea typeface="黑体" pitchFamily="2" charset="-122"/>
              </a:rPr>
              <a:t>思考与练习三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39750" y="1779588"/>
            <a:ext cx="8229600" cy="19431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sz="2800" b="1" smtClean="0"/>
              <a:t>这是一种</a:t>
            </a:r>
            <a:r>
              <a:rPr lang="zh-CN" altLang="en-US" sz="2800" b="1" u="sng" smtClean="0">
                <a:solidFill>
                  <a:srgbClr val="FF0066"/>
                </a:solidFill>
              </a:rPr>
              <a:t>反复</a:t>
            </a:r>
            <a:r>
              <a:rPr lang="zh-CN" altLang="en-US" sz="2800" b="1" smtClean="0"/>
              <a:t>手法的运用。这样写有两个好处：一是通过反复</a:t>
            </a:r>
            <a:r>
              <a:rPr lang="zh-CN" altLang="en-US" sz="2800" b="1" smtClean="0">
                <a:solidFill>
                  <a:srgbClr val="FF0066"/>
                </a:solidFill>
              </a:rPr>
              <a:t>加强抒情效果</a:t>
            </a:r>
            <a:r>
              <a:rPr lang="zh-CN" altLang="en-US" sz="2800" b="1" smtClean="0"/>
              <a:t>，使诗人的感情表达得更深刻、更强烈；二是将叙述、描写和抒情巧妙地融合为一体，使诗歌</a:t>
            </a:r>
            <a:r>
              <a:rPr lang="zh-CN" altLang="en-US" sz="2800" b="1" smtClean="0">
                <a:solidFill>
                  <a:srgbClr val="FF0066"/>
                </a:solidFill>
              </a:rPr>
              <a:t>结构连贯、浑然一体</a:t>
            </a:r>
            <a:r>
              <a:rPr lang="zh-CN" altLang="en-US" sz="2800" b="1" smtClean="0"/>
              <a:t>。</a:t>
            </a:r>
          </a:p>
        </p:txBody>
      </p:sp>
      <p:pic>
        <p:nvPicPr>
          <p:cNvPr id="5734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68100" y="119507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 spd="slow"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843213" y="627063"/>
            <a:ext cx="1944687" cy="555625"/>
          </a:xfrm>
          <a:prstGeom prst="roundRect">
            <a:avLst>
              <a:gd name="adj" fmla="val 21667"/>
            </a:avLst>
          </a:prstGeom>
          <a:solidFill>
            <a:srgbClr val="92D050"/>
          </a:solidFill>
          <a:ln>
            <a:round/>
          </a:ln>
        </p:spPr>
        <p:txBody>
          <a:bodyPr anchor="ctr"/>
          <a:lstStyle/>
          <a:p>
            <a:pPr eaLnBrk="1" hangingPunct="1"/>
            <a:r>
              <a:rPr lang="zh-CN" altLang="en-US" sz="2800" smtClean="0">
                <a:solidFill>
                  <a:srgbClr val="FF0000"/>
                </a:solidFill>
                <a:ea typeface="黑体" pitchFamily="2" charset="-122"/>
              </a:rPr>
              <a:t>作品背景</a:t>
            </a:r>
          </a:p>
        </p:txBody>
      </p:sp>
      <p:sp>
        <p:nvSpPr>
          <p:cNvPr id="17410" name="矩形 6"/>
          <p:cNvSpPr>
            <a:spLocks noChangeArrowheads="1"/>
          </p:cNvSpPr>
          <p:nvPr/>
        </p:nvSpPr>
        <p:spPr bwMode="auto">
          <a:xfrm>
            <a:off x="395288" y="1347788"/>
            <a:ext cx="8424862" cy="314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latinLnBrk="1"/>
            <a:r>
              <a:rPr lang="en-US" altLang="zh-CN" sz="2000">
                <a:solidFill>
                  <a:srgbClr val="003366"/>
                </a:solidFill>
                <a:latin typeface="黑体" pitchFamily="2" charset="-122"/>
                <a:ea typeface="黑体" pitchFamily="2" charset="-122"/>
              </a:rPr>
              <a:t>   </a:t>
            </a:r>
            <a:r>
              <a:rPr lang="en-US" altLang="zh-CN" sz="200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大堰河──我的保姆</a:t>
            </a:r>
            <a:r>
              <a:rPr lang="en-US" altLang="zh-CN" sz="200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是一首带有</a:t>
            </a:r>
            <a:r>
              <a:rPr lang="zh-CN" altLang="en-US" sz="20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自传性质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的诗。</a:t>
            </a:r>
          </a:p>
          <a:p>
            <a:pPr algn="just" latinLnBrk="1"/>
            <a:r>
              <a:rPr lang="zh-CN" altLang="en-US" sz="2000">
                <a:latin typeface="黑体" pitchFamily="2" charset="-122"/>
                <a:ea typeface="黑体" pitchFamily="2" charset="-122"/>
              </a:rPr>
              <a:t>    艾青</a:t>
            </a:r>
            <a:r>
              <a:rPr lang="en-US" altLang="zh-CN" sz="2000">
                <a:latin typeface="黑体" pitchFamily="2" charset="-122"/>
                <a:ea typeface="黑体" pitchFamily="2" charset="-122"/>
              </a:rPr>
              <a:t>1910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年出生于浙江金华畈田蒋村一个地主家庭。艾青出生后，一个算命先生说他命中“克”双亲。于是，他被送到本村一个贫苦农妇“大堰河”家抚养。艾青在“大堰河”家里住了五年，到了读书的年龄才回到父母家里。亲生父母对他非常冷漠，他幼小的心中得不到一丝家庭的温暖。艾青后来说过他“从小就等于没有父母”，只有“大堰河”这个贫苦善良的农村妇女深爱着她的乳儿，给了他温暖的母爱。</a:t>
            </a:r>
          </a:p>
          <a:p>
            <a:r>
              <a:rPr lang="en-US" altLang="zh-CN"/>
              <a:t>       </a:t>
            </a:r>
            <a:r>
              <a:rPr lang="en-US" altLang="zh-CN" sz="2000">
                <a:latin typeface="黑体" pitchFamily="2" charset="-122"/>
                <a:ea typeface="黑体" pitchFamily="2" charset="-122"/>
              </a:rPr>
              <a:t>1932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年，艾青因为参加进步活动被国民党反动派</a:t>
            </a:r>
            <a:r>
              <a:rPr lang="zh-CN" altLang="en-US" sz="20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关进监狱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。次年</a:t>
            </a:r>
            <a:r>
              <a:rPr lang="en-US" altLang="zh-CN" sz="20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月的一天，牢房的窗外飘起了大雪。艾青看到雪花想起了自己的身世，想起了长眠于地下的保姆，便写下了这首</a:t>
            </a:r>
            <a:r>
              <a:rPr lang="en-US" altLang="zh-CN" sz="200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大堰河──我的保姆</a:t>
            </a:r>
            <a:r>
              <a:rPr lang="en-US" altLang="zh-CN" sz="200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。</a:t>
            </a:r>
          </a:p>
        </p:txBody>
      </p:sp>
    </p:spTree>
  </p:cSld>
  <p:clrMapOvr>
    <a:masterClrMapping/>
  </p:clrMapOvr>
  <p:transition spd="slow"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276600" y="700088"/>
            <a:ext cx="2203450" cy="420687"/>
          </a:xfrm>
          <a:prstGeom prst="roundRect">
            <a:avLst>
              <a:gd name="adj" fmla="val 21667"/>
            </a:avLst>
          </a:prstGeom>
          <a:noFill/>
          <a:ln>
            <a:round/>
          </a:ln>
        </p:spPr>
        <p:txBody>
          <a:bodyPr anchor="ctr"/>
          <a:lstStyle/>
          <a:p>
            <a:pPr eaLnBrk="1" hangingPunct="1"/>
            <a:r>
              <a:rPr lang="zh-CN" altLang="en-US" sz="2400" smtClean="0">
                <a:solidFill>
                  <a:srgbClr val="FF0000"/>
                </a:solidFill>
                <a:ea typeface="黑体" pitchFamily="2" charset="-122"/>
              </a:rPr>
              <a:t>大堰河其人</a:t>
            </a:r>
          </a:p>
        </p:txBody>
      </p:sp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539750" y="1492250"/>
            <a:ext cx="8135938" cy="2333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00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原出生于离艾青老家五里远的大叶荷村，很小就被卖到艾青的家乡－畈田蒋村当童养媳。她没有名字，人们只好用她的出生地称呼她，</a:t>
            </a:r>
            <a:r>
              <a:rPr lang="zh-CN" altLang="en-US" sz="2000">
                <a:ea typeface="黑体" pitchFamily="2" charset="-122"/>
              </a:rPr>
              <a:t>“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卑微到连自己的名字也没有！</a:t>
            </a:r>
            <a:r>
              <a:rPr lang="zh-CN" altLang="en-US" sz="2000">
                <a:ea typeface="黑体" pitchFamily="2" charset="-122"/>
              </a:rPr>
              <a:t>”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她一生命运非常悲惨：与前夫生了三个孩子；前夫死后，另嫁，又生了两个孩子。当时农民生活非常艰难，苛捐杂税，还有地主盘剥。大堰河孩子多，生活更是艰难，她受尽煎熬，仅四十多岁就离开了人世。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 </a:t>
            </a:r>
          </a:p>
          <a:p>
            <a:pPr>
              <a:spcBef>
                <a:spcPct val="50000"/>
              </a:spcBef>
            </a:pPr>
            <a:endParaRPr lang="zh-CN" altLang="en-US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slow"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文本框 14337"/>
          <p:cNvSpPr txBox="1">
            <a:spLocks noChangeArrowheads="1"/>
          </p:cNvSpPr>
          <p:nvPr/>
        </p:nvSpPr>
        <p:spPr bwMode="auto">
          <a:xfrm>
            <a:off x="3059113" y="268288"/>
            <a:ext cx="2735262" cy="4667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buFont typeface="Arial"/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给红色的字注音</a:t>
            </a:r>
          </a:p>
        </p:txBody>
      </p:sp>
      <p:sp>
        <p:nvSpPr>
          <p:cNvPr id="19458" name="文本框 14338"/>
          <p:cNvSpPr txBox="1">
            <a:spLocks noChangeArrowheads="1"/>
          </p:cNvSpPr>
          <p:nvPr/>
        </p:nvSpPr>
        <p:spPr bwMode="auto">
          <a:xfrm>
            <a:off x="1403350" y="1131888"/>
            <a:ext cx="6408738" cy="264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2400" b="1"/>
              <a:t>大</a:t>
            </a:r>
            <a:r>
              <a:rPr lang="zh-CN" altLang="en-US" sz="2400" b="1">
                <a:solidFill>
                  <a:srgbClr val="FF0000"/>
                </a:solidFill>
              </a:rPr>
              <a:t>堰</a:t>
            </a:r>
            <a:r>
              <a:rPr lang="zh-CN" altLang="en-US" sz="2400" b="1"/>
              <a:t>河             </a:t>
            </a:r>
            <a:r>
              <a:rPr lang="zh-CN" altLang="en-US" sz="2400" b="1">
                <a:solidFill>
                  <a:srgbClr val="FF0000"/>
                </a:solidFill>
              </a:rPr>
              <a:t>虱</a:t>
            </a:r>
            <a:r>
              <a:rPr lang="zh-CN" altLang="en-US" sz="2400" b="1"/>
              <a:t>子             火</a:t>
            </a:r>
            <a:r>
              <a:rPr lang="zh-CN" altLang="en-US" sz="2400" b="1">
                <a:solidFill>
                  <a:srgbClr val="FF0000"/>
                </a:solidFill>
              </a:rPr>
              <a:t>钵</a:t>
            </a:r>
            <a:r>
              <a:rPr lang="zh-CN" altLang="en-US" sz="2400" b="1"/>
              <a:t>          </a:t>
            </a:r>
          </a:p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碾</a:t>
            </a:r>
            <a:r>
              <a:rPr lang="zh-CN" altLang="en-US" sz="2400" b="1"/>
              <a:t>                    荆</a:t>
            </a:r>
            <a:r>
              <a:rPr lang="zh-CN" altLang="en-US" sz="2400" b="1">
                <a:solidFill>
                  <a:srgbClr val="FF0000"/>
                </a:solidFill>
              </a:rPr>
              <a:t>棘</a:t>
            </a:r>
            <a:r>
              <a:rPr lang="zh-CN" altLang="en-US" sz="2400" b="1"/>
              <a:t>             </a:t>
            </a:r>
            <a:r>
              <a:rPr lang="zh-CN" altLang="en-US" sz="2400" b="1">
                <a:solidFill>
                  <a:srgbClr val="FF0000"/>
                </a:solidFill>
              </a:rPr>
              <a:t>忸怩</a:t>
            </a:r>
          </a:p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窸</a:t>
            </a:r>
            <a:r>
              <a:rPr lang="zh-CN" altLang="en-US" sz="2400" b="1"/>
              <a:t>索                 </a:t>
            </a:r>
            <a:r>
              <a:rPr lang="zh-CN" altLang="en-US" sz="2400" b="1">
                <a:solidFill>
                  <a:srgbClr val="FF0000"/>
                </a:solidFill>
              </a:rPr>
              <a:t>叱</a:t>
            </a:r>
            <a:r>
              <a:rPr lang="zh-CN" altLang="en-US" sz="2400" b="1"/>
              <a:t>骂             凌</a:t>
            </a:r>
            <a:r>
              <a:rPr lang="zh-CN" altLang="en-US" sz="2400" b="1">
                <a:solidFill>
                  <a:srgbClr val="FF0000"/>
                </a:solidFill>
              </a:rPr>
              <a:t>侮</a:t>
            </a:r>
          </a:p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2400" b="1"/>
              <a:t>团</a:t>
            </a:r>
            <a:r>
              <a:rPr lang="zh-CN" altLang="en-US" sz="2400" b="1">
                <a:solidFill>
                  <a:srgbClr val="FF0000"/>
                </a:solidFill>
              </a:rPr>
              <a:t>箕</a:t>
            </a:r>
            <a:r>
              <a:rPr lang="zh-CN" altLang="en-US" sz="2400" b="1"/>
              <a:t>                 </a:t>
            </a:r>
            <a:r>
              <a:rPr lang="zh-CN" altLang="en-US" sz="2400" b="1">
                <a:solidFill>
                  <a:srgbClr val="FF0000"/>
                </a:solidFill>
              </a:rPr>
              <a:t>掐</a:t>
            </a:r>
            <a:r>
              <a:rPr lang="zh-CN" altLang="en-US" sz="2400" b="1"/>
              <a:t>死             典</a:t>
            </a:r>
            <a:r>
              <a:rPr lang="zh-CN" altLang="en-US" sz="2400" b="1">
                <a:solidFill>
                  <a:srgbClr val="FF0000"/>
                </a:solidFill>
              </a:rPr>
              <a:t>押</a:t>
            </a:r>
          </a:p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2400" b="1"/>
              <a:t>青</a:t>
            </a:r>
            <a:r>
              <a:rPr lang="zh-CN" altLang="en-US" sz="2400" b="1">
                <a:solidFill>
                  <a:srgbClr val="FF0000"/>
                </a:solidFill>
              </a:rPr>
              <a:t>苔</a:t>
            </a:r>
            <a:r>
              <a:rPr lang="zh-CN" altLang="en-US" sz="2400" b="1"/>
              <a:t>                 瓦</a:t>
            </a:r>
            <a:r>
              <a:rPr lang="zh-CN" altLang="en-US" sz="2400" b="1">
                <a:solidFill>
                  <a:srgbClr val="FF0000"/>
                </a:solidFill>
              </a:rPr>
              <a:t>菲</a:t>
            </a:r>
            <a:r>
              <a:rPr lang="zh-CN" altLang="en-US" sz="2400" b="1"/>
              <a:t>               </a:t>
            </a:r>
          </a:p>
        </p:txBody>
      </p:sp>
      <p:sp>
        <p:nvSpPr>
          <p:cNvPr id="50180" name="文本框 14339"/>
          <p:cNvSpPr txBox="1">
            <a:spLocks noChangeArrowheads="1"/>
          </p:cNvSpPr>
          <p:nvPr/>
        </p:nvSpPr>
        <p:spPr bwMode="auto">
          <a:xfrm>
            <a:off x="2627313" y="1131888"/>
            <a:ext cx="10080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400" b="1">
                <a:solidFill>
                  <a:srgbClr val="0000FF"/>
                </a:solidFill>
                <a:cs typeface="Times New Roman" pitchFamily="18" charset="0"/>
              </a:rPr>
              <a:t>y</a:t>
            </a:r>
            <a:r>
              <a:rPr lang="en-US" altLang="zh-CN" sz="2400" b="1">
                <a:solidFill>
                  <a:srgbClr val="0000FF"/>
                </a:solidFill>
              </a:rPr>
              <a:t>à</a:t>
            </a:r>
            <a:r>
              <a:rPr lang="en-US" altLang="zh-CN" sz="2400" b="1">
                <a:solidFill>
                  <a:srgbClr val="0000FF"/>
                </a:solidFill>
                <a:cs typeface="Times New Roman" pitchFamily="18" charset="0"/>
              </a:rPr>
              <a:t>n</a:t>
            </a:r>
          </a:p>
        </p:txBody>
      </p:sp>
      <p:sp>
        <p:nvSpPr>
          <p:cNvPr id="50181" name="文本框 14340"/>
          <p:cNvSpPr txBox="1">
            <a:spLocks noChangeArrowheads="1"/>
          </p:cNvSpPr>
          <p:nvPr/>
        </p:nvSpPr>
        <p:spPr bwMode="auto">
          <a:xfrm>
            <a:off x="4356100" y="1131888"/>
            <a:ext cx="72072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400" b="1">
                <a:solidFill>
                  <a:srgbClr val="0000FF"/>
                </a:solidFill>
                <a:cs typeface="Times New Roman" pitchFamily="18" charset="0"/>
              </a:rPr>
              <a:t>shī</a:t>
            </a:r>
          </a:p>
        </p:txBody>
      </p:sp>
      <p:sp>
        <p:nvSpPr>
          <p:cNvPr id="50182" name="文本框 14341"/>
          <p:cNvSpPr txBox="1">
            <a:spLocks noChangeArrowheads="1"/>
          </p:cNvSpPr>
          <p:nvPr/>
        </p:nvSpPr>
        <p:spPr bwMode="auto">
          <a:xfrm>
            <a:off x="6372225" y="1131888"/>
            <a:ext cx="7191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400" b="1">
                <a:solidFill>
                  <a:srgbClr val="0000FF"/>
                </a:solidFill>
                <a:cs typeface="Times New Roman" pitchFamily="18" charset="0"/>
              </a:rPr>
              <a:t>bō</a:t>
            </a:r>
          </a:p>
        </p:txBody>
      </p:sp>
      <p:sp>
        <p:nvSpPr>
          <p:cNvPr id="50183" name="文本框 14342"/>
          <p:cNvSpPr txBox="1">
            <a:spLocks noChangeArrowheads="1"/>
          </p:cNvSpPr>
          <p:nvPr/>
        </p:nvSpPr>
        <p:spPr bwMode="auto">
          <a:xfrm>
            <a:off x="2484438" y="1708150"/>
            <a:ext cx="1008062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400" b="1">
                <a:solidFill>
                  <a:srgbClr val="0000FF"/>
                </a:solidFill>
                <a:cs typeface="Times New Roman" pitchFamily="18" charset="0"/>
              </a:rPr>
              <a:t>niăn</a:t>
            </a:r>
          </a:p>
        </p:txBody>
      </p:sp>
      <p:sp>
        <p:nvSpPr>
          <p:cNvPr id="50184" name="文本框 14343"/>
          <p:cNvSpPr txBox="1">
            <a:spLocks noChangeArrowheads="1"/>
          </p:cNvSpPr>
          <p:nvPr/>
        </p:nvSpPr>
        <p:spPr bwMode="auto">
          <a:xfrm>
            <a:off x="4356100" y="1708150"/>
            <a:ext cx="503238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zh-CN" altLang="en-US" sz="2400" b="1">
                <a:solidFill>
                  <a:srgbClr val="0000FF"/>
                </a:solidFill>
                <a:cs typeface="Times New Roman" pitchFamily="18" charset="0"/>
              </a:rPr>
              <a:t> jí</a:t>
            </a:r>
          </a:p>
        </p:txBody>
      </p:sp>
      <p:sp>
        <p:nvSpPr>
          <p:cNvPr id="50185" name="文本框 14344"/>
          <p:cNvSpPr txBox="1">
            <a:spLocks noChangeArrowheads="1"/>
          </p:cNvSpPr>
          <p:nvPr/>
        </p:nvSpPr>
        <p:spPr bwMode="auto">
          <a:xfrm>
            <a:off x="6156325" y="1635125"/>
            <a:ext cx="12954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400" b="1">
                <a:solidFill>
                  <a:srgbClr val="0000FF"/>
                </a:solidFill>
                <a:cs typeface="Times New Roman" pitchFamily="18" charset="0"/>
              </a:rPr>
              <a:t>niŭ ní</a:t>
            </a:r>
          </a:p>
        </p:txBody>
      </p:sp>
      <p:sp>
        <p:nvSpPr>
          <p:cNvPr id="50186" name="文本框 14345"/>
          <p:cNvSpPr txBox="1">
            <a:spLocks noChangeArrowheads="1"/>
          </p:cNvSpPr>
          <p:nvPr/>
        </p:nvSpPr>
        <p:spPr bwMode="auto">
          <a:xfrm>
            <a:off x="2700338" y="2211388"/>
            <a:ext cx="72072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400" b="1">
                <a:solidFill>
                  <a:srgbClr val="0000FF"/>
                </a:solidFill>
                <a:cs typeface="Times New Roman" pitchFamily="18" charset="0"/>
              </a:rPr>
              <a:t>xī</a:t>
            </a:r>
          </a:p>
        </p:txBody>
      </p:sp>
      <p:sp>
        <p:nvSpPr>
          <p:cNvPr id="50187" name="文本框 14346"/>
          <p:cNvSpPr txBox="1">
            <a:spLocks noChangeArrowheads="1"/>
          </p:cNvSpPr>
          <p:nvPr/>
        </p:nvSpPr>
        <p:spPr bwMode="auto">
          <a:xfrm>
            <a:off x="4356100" y="2284413"/>
            <a:ext cx="72072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400" b="1">
                <a:solidFill>
                  <a:srgbClr val="0000FF"/>
                </a:solidFill>
                <a:cs typeface="Times New Roman" pitchFamily="18" charset="0"/>
              </a:rPr>
              <a:t>chì</a:t>
            </a:r>
          </a:p>
        </p:txBody>
      </p:sp>
      <p:sp>
        <p:nvSpPr>
          <p:cNvPr id="50188" name="文本框 14347"/>
          <p:cNvSpPr txBox="1">
            <a:spLocks noChangeArrowheads="1"/>
          </p:cNvSpPr>
          <p:nvPr/>
        </p:nvSpPr>
        <p:spPr bwMode="auto">
          <a:xfrm>
            <a:off x="6300788" y="2139950"/>
            <a:ext cx="865187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400" b="1">
                <a:solidFill>
                  <a:srgbClr val="0000FF"/>
                </a:solidFill>
                <a:cs typeface="Times New Roman" pitchFamily="18" charset="0"/>
              </a:rPr>
              <a:t>wŭ</a:t>
            </a:r>
          </a:p>
        </p:txBody>
      </p:sp>
      <p:sp>
        <p:nvSpPr>
          <p:cNvPr id="50189" name="文本框 14348"/>
          <p:cNvSpPr txBox="1">
            <a:spLocks noChangeArrowheads="1"/>
          </p:cNvSpPr>
          <p:nvPr/>
        </p:nvSpPr>
        <p:spPr bwMode="auto">
          <a:xfrm>
            <a:off x="2700338" y="2787650"/>
            <a:ext cx="576262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400" b="1">
                <a:solidFill>
                  <a:srgbClr val="0000FF"/>
                </a:solidFill>
                <a:cs typeface="Times New Roman" pitchFamily="18" charset="0"/>
              </a:rPr>
              <a:t>jī</a:t>
            </a:r>
          </a:p>
        </p:txBody>
      </p:sp>
      <p:sp>
        <p:nvSpPr>
          <p:cNvPr id="50190" name="文本框 14349"/>
          <p:cNvSpPr txBox="1">
            <a:spLocks noChangeArrowheads="1"/>
          </p:cNvSpPr>
          <p:nvPr/>
        </p:nvSpPr>
        <p:spPr bwMode="auto">
          <a:xfrm>
            <a:off x="4356100" y="2787650"/>
            <a:ext cx="792163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400" b="1">
                <a:solidFill>
                  <a:srgbClr val="0000FF"/>
                </a:solidFill>
                <a:cs typeface="Times New Roman" pitchFamily="18" charset="0"/>
              </a:rPr>
              <a:t>qiā</a:t>
            </a:r>
          </a:p>
        </p:txBody>
      </p:sp>
      <p:sp>
        <p:nvSpPr>
          <p:cNvPr id="50191" name="文本框 14350"/>
          <p:cNvSpPr txBox="1">
            <a:spLocks noChangeArrowheads="1"/>
          </p:cNvSpPr>
          <p:nvPr/>
        </p:nvSpPr>
        <p:spPr bwMode="auto">
          <a:xfrm>
            <a:off x="6300788" y="2716213"/>
            <a:ext cx="719137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400" b="1">
                <a:solidFill>
                  <a:srgbClr val="0000FF"/>
                </a:solidFill>
                <a:cs typeface="Times New Roman" pitchFamily="18" charset="0"/>
              </a:rPr>
              <a:t>yā</a:t>
            </a:r>
          </a:p>
        </p:txBody>
      </p:sp>
      <p:sp>
        <p:nvSpPr>
          <p:cNvPr id="50192" name="文本框 14351"/>
          <p:cNvSpPr txBox="1">
            <a:spLocks noChangeArrowheads="1"/>
          </p:cNvSpPr>
          <p:nvPr/>
        </p:nvSpPr>
        <p:spPr bwMode="auto">
          <a:xfrm>
            <a:off x="2627313" y="3292475"/>
            <a:ext cx="72072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400" b="1">
                <a:solidFill>
                  <a:srgbClr val="0000FF"/>
                </a:solidFill>
                <a:cs typeface="Times New Roman" pitchFamily="18" charset="0"/>
              </a:rPr>
              <a:t>tái</a:t>
            </a:r>
          </a:p>
        </p:txBody>
      </p:sp>
      <p:sp>
        <p:nvSpPr>
          <p:cNvPr id="50193" name="文本框 14352"/>
          <p:cNvSpPr txBox="1">
            <a:spLocks noChangeArrowheads="1"/>
          </p:cNvSpPr>
          <p:nvPr/>
        </p:nvSpPr>
        <p:spPr bwMode="auto">
          <a:xfrm>
            <a:off x="4427538" y="3292475"/>
            <a:ext cx="6477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400" b="1">
                <a:solidFill>
                  <a:srgbClr val="0000FF"/>
                </a:solidFill>
                <a:cs typeface="Times New Roman" pitchFamily="18" charset="0"/>
              </a:rPr>
              <a:t>fēi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1" grpId="0"/>
      <p:bldP spid="50182" grpId="0"/>
      <p:bldP spid="50183" grpId="0"/>
      <p:bldP spid="50184" grpId="0"/>
      <p:bldP spid="50185" grpId="0"/>
      <p:bldP spid="50186" grpId="0"/>
      <p:bldP spid="50187" grpId="0"/>
      <p:bldP spid="50188" grpId="0"/>
      <p:bldP spid="50189" grpId="0"/>
      <p:bldP spid="50190" grpId="0"/>
      <p:bldP spid="50191" grpId="0"/>
      <p:bldP spid="50192" grpId="0"/>
      <p:bldP spid="501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348038" y="411163"/>
            <a:ext cx="1944687" cy="534987"/>
          </a:xfrm>
          <a:prstGeom prst="roundRect">
            <a:avLst>
              <a:gd name="adj" fmla="val 21667"/>
            </a:avLst>
          </a:prstGeom>
          <a:solidFill>
            <a:srgbClr val="92D050"/>
          </a:solidFill>
          <a:ln>
            <a:round/>
          </a:ln>
        </p:spPr>
        <p:txBody>
          <a:bodyPr anchor="ctr"/>
          <a:lstStyle/>
          <a:p>
            <a:pPr eaLnBrk="1" hangingPunct="1"/>
            <a:r>
              <a:rPr lang="zh-CN" altLang="en-US" sz="2800" smtClean="0">
                <a:solidFill>
                  <a:srgbClr val="FF0000"/>
                </a:solidFill>
                <a:ea typeface="黑体" pitchFamily="2" charset="-122"/>
              </a:rPr>
              <a:t>整体把握</a:t>
            </a:r>
          </a:p>
        </p:txBody>
      </p:sp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611188" y="2139950"/>
            <a:ext cx="7993062" cy="237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黑体" pitchFamily="2" charset="-122"/>
                <a:ea typeface="黑体" pitchFamily="2" charset="-122"/>
              </a:rPr>
              <a:t>   全诗共分为</a:t>
            </a:r>
            <a:r>
              <a:rPr lang="zh-CN" altLang="en-US" sz="20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三部分</a:t>
            </a:r>
            <a:r>
              <a:rPr lang="en-US" altLang="zh-CN" sz="2000">
                <a:latin typeface="黑体" pitchFamily="2" charset="-122"/>
                <a:ea typeface="黑体" pitchFamily="2" charset="-122"/>
              </a:rPr>
              <a:t>: </a:t>
            </a:r>
          </a:p>
          <a:p>
            <a:r>
              <a:rPr lang="zh-CN" altLang="en-US" sz="2000"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第一部分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（第</a:t>
            </a:r>
            <a:r>
              <a:rPr lang="en-US" altLang="zh-CN" sz="2000">
                <a:latin typeface="黑体" pitchFamily="2" charset="-122"/>
                <a:ea typeface="黑体" pitchFamily="2" charset="-122"/>
              </a:rPr>
              <a:t>1-3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节）：写</a:t>
            </a:r>
            <a:r>
              <a:rPr lang="zh-CN" altLang="en-US" sz="2000">
                <a:ea typeface="黑体" pitchFamily="2" charset="-122"/>
              </a:rPr>
              <a:t>“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我</a:t>
            </a:r>
            <a:r>
              <a:rPr lang="zh-CN" altLang="en-US" sz="2000">
                <a:ea typeface="黑体" pitchFamily="2" charset="-122"/>
              </a:rPr>
              <a:t>”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与大堰河各自的阶级地位和二人之间的特殊关系。</a:t>
            </a:r>
          </a:p>
          <a:p>
            <a:r>
              <a:rPr lang="zh-CN" altLang="en-US" sz="2000"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第二部分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（第</a:t>
            </a:r>
            <a:r>
              <a:rPr lang="en-US" altLang="zh-CN" sz="2000">
                <a:latin typeface="黑体" pitchFamily="2" charset="-122"/>
                <a:ea typeface="黑体" pitchFamily="2" charset="-122"/>
              </a:rPr>
              <a:t>4-11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节）：诗人追述大堰河勤劳善良、为生活奔忙而受尽苦难的一生。</a:t>
            </a:r>
          </a:p>
          <a:p>
            <a:r>
              <a:rPr lang="zh-CN" altLang="en-US" sz="2000"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第三部分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（第</a:t>
            </a:r>
            <a:r>
              <a:rPr lang="en-US" altLang="zh-CN" sz="2000">
                <a:latin typeface="黑体" pitchFamily="2" charset="-122"/>
                <a:ea typeface="黑体" pitchFamily="2" charset="-122"/>
              </a:rPr>
              <a:t>12-13</a:t>
            </a:r>
            <a:r>
              <a:rPr lang="zh-CN" altLang="en-US" sz="2000">
                <a:latin typeface="黑体" pitchFamily="2" charset="-122"/>
                <a:ea typeface="黑体" pitchFamily="2" charset="-122"/>
              </a:rPr>
              <a:t>节）：诗人对大堰河的无限怀念与深情礼赞。 </a:t>
            </a:r>
          </a:p>
          <a:p>
            <a:pPr>
              <a:spcBef>
                <a:spcPct val="50000"/>
              </a:spcBef>
            </a:pPr>
            <a:endParaRPr lang="zh-CN" altLang="en-US" sz="200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468313" y="1131888"/>
            <a:ext cx="835183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/>
              <a:buNone/>
            </a:pPr>
            <a:r>
              <a:rPr lang="zh-CN" altLang="en-US" b="1">
                <a:solidFill>
                  <a:schemeClr val="tx2"/>
                </a:solidFill>
              </a:rPr>
              <a:t>      </a:t>
            </a:r>
            <a:r>
              <a:rPr lang="zh-CN" altLang="en-US" sz="2000" b="1"/>
              <a:t>本诗属于长篇叙事抒情诗，共有</a:t>
            </a:r>
            <a:r>
              <a:rPr lang="en-US" altLang="zh-CN" sz="2000" b="1"/>
              <a:t>13</a:t>
            </a:r>
            <a:r>
              <a:rPr lang="zh-CN" altLang="en-US" sz="2000" b="1"/>
              <a:t>个小节，根据内容，大体可以分为几部分，请找出与之对应的小节。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395288" y="2193925"/>
            <a:ext cx="8229600" cy="155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  第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节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: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大堰河是卑微得连自己姓名都没有的穷苦劳动妇女。没有姓名，没有人生自由并且</a:t>
            </a:r>
            <a:r>
              <a:rPr lang="zh-CN" altLang="en-US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悲苦低微，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靠出卖乳汁和汗水谋生；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节交代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的阶级出身，点明大堰河和我的养育与被养育的关系。倾注了我对大堰河特有的深情。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755650" y="1492250"/>
            <a:ext cx="63103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/>
              <a:buNone/>
            </a:pP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介绍大堰河的身份、地位</a:t>
            </a:r>
            <a:r>
              <a:rPr lang="zh-CN" altLang="en-US" sz="2400" b="1">
                <a:solidFill>
                  <a:srgbClr val="0000FF"/>
                </a:solidFill>
                <a:latin typeface="Arial Unicode MS" pitchFamily="2" charset="-122"/>
                <a:ea typeface="楷体_GB2312" pitchFamily="49" charset="-122"/>
              </a:rPr>
              <a:t>及其与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Arial Unicode MS" pitchFamily="2" charset="-122"/>
                <a:ea typeface="楷体_GB2312" pitchFamily="49" charset="-122"/>
              </a:rPr>
              <a:t>我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2400" b="1">
                <a:solidFill>
                  <a:srgbClr val="0000FF"/>
                </a:solidFill>
                <a:latin typeface="Arial Unicode MS" pitchFamily="2" charset="-122"/>
                <a:ea typeface="楷体_GB2312" pitchFamily="49" charset="-122"/>
              </a:rPr>
              <a:t>的关系</a:t>
            </a:r>
            <a:r>
              <a:rPr lang="zh-CN" altLang="en-US" sz="2400" b="1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611188" y="915988"/>
            <a:ext cx="41465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1.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前二节主要写了什么内容？</a:t>
            </a:r>
          </a:p>
        </p:txBody>
      </p:sp>
      <p:sp>
        <p:nvSpPr>
          <p:cNvPr id="21508" name="WordArt 5"/>
          <p:cNvSpPr>
            <a:spLocks noChangeArrowheads="1" noChangeShapeType="1"/>
          </p:cNvSpPr>
          <p:nvPr/>
        </p:nvSpPr>
        <p:spPr bwMode="auto">
          <a:xfrm>
            <a:off x="395288" y="268288"/>
            <a:ext cx="2089150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 charset="-122"/>
              </a:rPr>
              <a:t>内容探讨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/>
      <p:bldP spid="512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646113" y="1400175"/>
            <a:ext cx="2338387" cy="1989138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意象</a:t>
            </a:r>
          </a:p>
          <a:p>
            <a:pPr algn="ctr">
              <a:buFont typeface="Arial"/>
              <a:buNone/>
            </a:pP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雪压草盖的坟墓</a:t>
            </a:r>
          </a:p>
          <a:p>
            <a:pPr algn="ctr">
              <a:buFont typeface="Arial"/>
              <a:buNone/>
            </a:pP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檐头枯死的瓦菲</a:t>
            </a:r>
          </a:p>
          <a:p>
            <a:pPr algn="ctr">
              <a:buFont typeface="Arial"/>
              <a:buNone/>
            </a:pP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被典押了的园地</a:t>
            </a:r>
          </a:p>
          <a:p>
            <a:pPr algn="ctr">
              <a:buFont typeface="Arial"/>
              <a:buNone/>
            </a:pP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长了青苔的石椅</a:t>
            </a:r>
          </a:p>
        </p:txBody>
      </p:sp>
      <p:sp>
        <p:nvSpPr>
          <p:cNvPr id="52227" name="AutoShape 3"/>
          <p:cNvSpPr>
            <a:spLocks noChangeArrowheads="1"/>
          </p:cNvSpPr>
          <p:nvPr/>
        </p:nvSpPr>
        <p:spPr bwMode="auto">
          <a:xfrm>
            <a:off x="3059113" y="2193925"/>
            <a:ext cx="762000" cy="628650"/>
          </a:xfrm>
          <a:custGeom>
            <a:gdLst>
              <a:gd name="T0" fmla="*/ 20161252 w 21600"/>
              <a:gd name="T1" fmla="*/ 0 h 21600"/>
              <a:gd name="T2" fmla="*/ 0 w 21600"/>
              <a:gd name="T3" fmla="*/ 9148168 h 21600"/>
              <a:gd name="T4" fmla="*/ 20161252 w 21600"/>
              <a:gd name="T5" fmla="*/ 18296335 h 21600"/>
              <a:gd name="T6" fmla="*/ 26881666 w 21600"/>
              <a:gd name="T7" fmla="*/ 914816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3366FF"/>
          </a:solidFill>
          <a:ln w="9525">
            <a:solidFill>
              <a:srgbClr val="3366FF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4054475" y="1563688"/>
            <a:ext cx="1419225" cy="1258887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意境</a:t>
            </a:r>
          </a:p>
          <a:p>
            <a:pPr algn="ctr">
              <a:buFont typeface="Arial"/>
              <a:buNone/>
            </a:pP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荒寂衰败</a:t>
            </a:r>
          </a:p>
          <a:p>
            <a:pPr algn="ctr">
              <a:buFont typeface="Arial"/>
              <a:buNone/>
            </a:pP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萧索凄凉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6804025" y="1708150"/>
            <a:ext cx="1725613" cy="1258888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感情</a:t>
            </a:r>
          </a:p>
          <a:p>
            <a:pPr algn="ctr">
              <a:buFont typeface="Arial"/>
              <a:buNone/>
            </a:pP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深情的怀念</a:t>
            </a:r>
          </a:p>
          <a:p>
            <a:pPr algn="ctr">
              <a:buFont typeface="Arial"/>
              <a:buNone/>
            </a:pP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低沉的哀思</a:t>
            </a:r>
          </a:p>
        </p:txBody>
      </p:sp>
      <p:sp>
        <p:nvSpPr>
          <p:cNvPr id="52230" name="AutoShape 6"/>
          <p:cNvSpPr>
            <a:spLocks noChangeArrowheads="1"/>
          </p:cNvSpPr>
          <p:nvPr/>
        </p:nvSpPr>
        <p:spPr bwMode="auto">
          <a:xfrm>
            <a:off x="5795963" y="2193925"/>
            <a:ext cx="762000" cy="628650"/>
          </a:xfrm>
          <a:custGeom>
            <a:gdLst>
              <a:gd name="T0" fmla="*/ 20161252 w 21600"/>
              <a:gd name="T1" fmla="*/ 0 h 21600"/>
              <a:gd name="T2" fmla="*/ 0 w 21600"/>
              <a:gd name="T3" fmla="*/ 9148168 h 21600"/>
              <a:gd name="T4" fmla="*/ 20161252 w 21600"/>
              <a:gd name="T5" fmla="*/ 18296335 h 21600"/>
              <a:gd name="T6" fmla="*/ 26881666 w 21600"/>
              <a:gd name="T7" fmla="*/ 914816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3366FF"/>
          </a:solidFill>
          <a:ln w="9525">
            <a:solidFill>
              <a:srgbClr val="3366FF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4" name="Rectangle 7"/>
          <p:cNvSpPr>
            <a:spLocks noChangeArrowheads="1"/>
          </p:cNvSpPr>
          <p:nvPr/>
        </p:nvSpPr>
        <p:spPr bwMode="auto">
          <a:xfrm>
            <a:off x="539750" y="411163"/>
            <a:ext cx="65849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/>
              <a:buNone/>
            </a:pPr>
            <a:r>
              <a:rPr lang="en-US" altLang="zh-CN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2.</a:t>
            </a:r>
            <a:r>
              <a:rPr lang="zh-CN" altLang="en-US" sz="24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第三节运用了哪些意象？创造了怎样的意境？</a:t>
            </a: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539750" y="3651250"/>
            <a:ext cx="8208963" cy="884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800" b="1">
                <a:solidFill>
                  <a:schemeClr val="accent2"/>
                </a:solidFill>
                <a:latin typeface="Arial Unicode MS" pitchFamily="2" charset="-122"/>
                <a:ea typeface="楷体_GB2312" pitchFamily="49" charset="-122"/>
              </a:rPr>
              <a:t>  </a:t>
            </a:r>
            <a:r>
              <a:rPr lang="zh-CN" altLang="en-US" sz="2400" b="1">
                <a:latin typeface="Arial Unicode MS" pitchFamily="2" charset="-122"/>
                <a:ea typeface="楷体_GB2312" pitchFamily="49" charset="-122"/>
              </a:rPr>
              <a:t>一组冷落凄清的景物构成一幅令人</a:t>
            </a:r>
            <a:r>
              <a:rPr lang="zh-CN" altLang="en-US" sz="2400" b="1" u="sng">
                <a:solidFill>
                  <a:schemeClr val="hlink"/>
                </a:solidFill>
                <a:latin typeface="Arial Unicode MS" pitchFamily="2" charset="-122"/>
                <a:ea typeface="楷体_GB2312" pitchFamily="49" charset="-122"/>
              </a:rPr>
              <a:t>伤感悲凉</a:t>
            </a:r>
            <a:r>
              <a:rPr lang="zh-CN" altLang="en-US" sz="2400" b="1">
                <a:latin typeface="Arial Unicode MS" pitchFamily="2" charset="-122"/>
                <a:ea typeface="楷体_GB2312" pitchFamily="49" charset="-122"/>
              </a:rPr>
              <a:t>的画面，为全诗罩上</a:t>
            </a:r>
            <a:r>
              <a:rPr lang="zh-CN" altLang="en-US" sz="2400" b="1" u="sng">
                <a:solidFill>
                  <a:schemeClr val="hlink"/>
                </a:solidFill>
                <a:latin typeface="Arial Unicode MS" pitchFamily="2" charset="-122"/>
                <a:ea typeface="楷体_GB2312" pitchFamily="49" charset="-122"/>
              </a:rPr>
              <a:t>悲剧</a:t>
            </a:r>
            <a:r>
              <a:rPr lang="zh-CN" altLang="en-US" sz="2400" b="1">
                <a:latin typeface="Arial Unicode MS" pitchFamily="2" charset="-122"/>
                <a:ea typeface="楷体_GB2312" pitchFamily="49" charset="-122"/>
              </a:rPr>
              <a:t>的气氛。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/>
      <p:bldP spid="52228" grpId="0"/>
      <p:bldP spid="52229" grpId="0"/>
      <p:bldP spid="52230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188</Paragraphs>
  <Slides>32</Slides>
  <Notes>1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8">
      <vt:lpstr>Arial</vt:lpstr>
      <vt:lpstr>Calibri</vt:lpstr>
      <vt:lpstr>宋体</vt:lpstr>
      <vt:lpstr>微软雅黑</vt:lpstr>
      <vt:lpstr>幼圆</vt:lpstr>
      <vt:lpstr>黑体</vt:lpstr>
      <vt:lpstr>楷体_GB2312</vt:lpstr>
      <vt:lpstr>Wingdings</vt:lpstr>
      <vt:lpstr>Times New Roman</vt:lpstr>
      <vt:lpstr>Arial Unicode MS</vt:lpstr>
      <vt:lpstr>华文行楷</vt:lpstr>
      <vt:lpstr>华文新魏</vt:lpstr>
      <vt:lpstr>华文隶书</vt:lpstr>
      <vt:lpstr>隶书</vt:lpstr>
      <vt:lpstr>华文彩云</vt:lpstr>
      <vt:lpstr>Office 主题​​</vt:lpstr>
      <vt:lpstr>PowerPoint Presentation</vt:lpstr>
      <vt:lpstr>导入新课</vt:lpstr>
      <vt:lpstr>作者介绍</vt:lpstr>
      <vt:lpstr>作品背景</vt:lpstr>
      <vt:lpstr>大堰河其人</vt:lpstr>
      <vt:lpstr>PowerPoint Presentation</vt:lpstr>
      <vt:lpstr>整体把握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问题探究</vt:lpstr>
      <vt:lpstr>PowerPoint Presentation</vt:lpstr>
      <vt:lpstr>PowerPoint Presentation</vt:lpstr>
      <vt:lpstr>PowerPoint Presentation</vt:lpstr>
      <vt:lpstr>作品主旨</vt:lpstr>
      <vt:lpstr>艺术特点</vt:lpstr>
      <vt:lpstr>PowerPoint Presentation</vt:lpstr>
      <vt:lpstr>思考与练习二2</vt:lpstr>
      <vt:lpstr>思考与练习三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2022-01-05T15:44:05.133</cp:lastPrinted>
  <dcterms:created xsi:type="dcterms:W3CDTF">2022-01-05T15:44:05Z</dcterms:created>
  <dcterms:modified xsi:type="dcterms:W3CDTF">2022-01-05T07:44:05Z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