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27" r:id="rId4"/>
    <p:sldId id="328" r:id="rId5"/>
    <p:sldId id="331" r:id="rId6"/>
    <p:sldId id="332" r:id="rId7"/>
    <p:sldId id="334" r:id="rId8"/>
    <p:sldId id="335" r:id="rId9"/>
    <p:sldId id="348" r:id="rId10"/>
    <p:sldId id="337" r:id="rId11"/>
    <p:sldId id="338" r:id="rId12"/>
    <p:sldId id="341" r:id="rId13"/>
    <p:sldId id="354" r:id="rId14"/>
    <p:sldId id="350" r:id="rId15"/>
    <p:sldId id="351" r:id="rId16"/>
    <p:sldId id="349" r:id="rId17"/>
    <p:sldId id="342" r:id="rId18"/>
    <p:sldId id="343" r:id="rId19"/>
    <p:sldId id="353" r:id="rId20"/>
    <p:sldId id="352" r:id="rId21"/>
    <p:sldId id="355" r:id="rId22"/>
    <p:sldId id="344" r:id="rId23"/>
    <p:sldId id="345" r:id="rId24"/>
    <p:sldId id="356" r:id="rId25"/>
    <p:sldId id="362" r:id="rId26"/>
    <p:sldId id="346" r:id="rId27"/>
    <p:sldId id="347" r:id="rId28"/>
    <p:sldId id="357" r:id="rId29"/>
    <p:sldId id="329" r:id="rId30"/>
    <p:sldId id="358" r:id="rId31"/>
    <p:sldId id="359" r:id="rId32"/>
    <p:sldId id="360" r:id="rId33"/>
    <p:sldId id="361" r:id="rId34"/>
    <p:sldId id="301" r:id="rId35"/>
    <p:sldId id="330" r:id="rId36"/>
    <p:sldId id="363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fillRef idx="1">
          <a:schemeClr val="tx1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4">
              <a:alpha val="20000"/>
            </a:schemeClr>
          </a:solidFill>
        </a:fill>
      </a:tcStyle>
    </a:band1H>
    <a:band1V>
      <a:tcStyle>
        <a:fill>
          <a:solidFill>
            <a:schemeClr val="accent4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4" autoAdjust="0"/>
    <p:restoredTop sz="93213" autoAdjust="0"/>
  </p:normalViewPr>
  <p:slideViewPr>
    <p:cSldViewPr snapToGrid="0">
      <p:cViewPr varScale="1">
        <p:scale>
          <a:sx n="93" d="100"/>
          <a:sy n="93" d="100"/>
        </p:scale>
        <p:origin x="264" y="80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3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B0ABF-FFB1-4593-B271-1D5408A92DDB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6228D-EC70-4DED-9C39-8EE58BC3AC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6228D-EC70-4DED-9C39-8EE58BC3AC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8923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8020A28-C874-469C-B26E-794742F4DD04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91" y="-152400"/>
            <a:ext cx="1280886" cy="1280886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F7B724-56C1-43E8-B01E-748404C37E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4477" y="359455"/>
            <a:ext cx="6162675" cy="409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/>
        </p:nvSpPr>
        <p:spPr>
          <a:xfrm>
            <a:off x="8482883" y="400717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hyperlink" Target="https://music.163.com/#/song?id=550456837&amp;market=baiduqk" TargetMode="Ex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2E9A9A-C27E-440E-B241-28EDA109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46DA60-D8ED-44CA-B9E9-0EDF8944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64" y="1376367"/>
            <a:ext cx="2648115" cy="3902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6615667-6849-4E49-98E3-FA3698EF0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01" y="1560308"/>
            <a:ext cx="454773" cy="7265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F7D5E6-7726-49A0-BCA3-F2D0036EF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71" y="1376367"/>
            <a:ext cx="3953457" cy="409733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3F05DD-451D-4C6D-80C9-53798751F36A}"/>
              </a:ext>
            </a:extLst>
          </p:cNvPr>
          <p:cNvGrpSpPr/>
          <p:nvPr/>
        </p:nvGrpSpPr>
        <p:grpSpPr>
          <a:xfrm>
            <a:off x="1161832" y="1376367"/>
            <a:ext cx="1523841" cy="1523841"/>
            <a:chOff x="1441568" y="1231799"/>
            <a:chExt cx="1523841" cy="152384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40C781A-9897-45BE-A5EE-4E04AA67F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568" y="1231799"/>
              <a:ext cx="1523841" cy="1523841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292364-D5D8-4FC0-8AF2-BA1067667652}"/>
                </a:ext>
              </a:extLst>
            </p:cNvPr>
            <p:cNvSpPr txBox="1"/>
            <p:nvPr/>
          </p:nvSpPr>
          <p:spPr>
            <a:xfrm>
              <a:off x="1878979" y="1485887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白居易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016DDA-01F3-414D-98B6-EA37FCC9DB1B}"/>
              </a:ext>
            </a:extLst>
          </p:cNvPr>
          <p:cNvSpPr txBox="1"/>
          <p:nvPr/>
        </p:nvSpPr>
        <p:spPr>
          <a:xfrm>
            <a:off x="2285999" y="1234453"/>
            <a:ext cx="8851901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小序和诗歌哪些段落分别照应？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DCEE4A-D89C-4E57-9D77-07796493C0A2}"/>
              </a:ext>
            </a:extLst>
          </p:cNvPr>
          <p:cNvSpPr txBox="1"/>
          <p:nvPr/>
        </p:nvSpPr>
        <p:spPr>
          <a:xfrm>
            <a:off x="878581" y="1029028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en-US" altLang="zh-CN" sz="6000" i="1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77CC8-B12D-4D5B-89AF-20412CE6BDE8}"/>
              </a:ext>
            </a:extLst>
          </p:cNvPr>
          <p:cNvSpPr txBox="1"/>
          <p:nvPr/>
        </p:nvSpPr>
        <p:spPr>
          <a:xfrm>
            <a:off x="878581" y="289724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“明年秋，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铮铮然有京都声”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D4E750-D97D-475D-97F5-34D1C1EE5F2B}"/>
              </a:ext>
            </a:extLst>
          </p:cNvPr>
          <p:cNvSpPr txBox="1"/>
          <p:nvPr/>
        </p:nvSpPr>
        <p:spPr>
          <a:xfrm>
            <a:off x="8587481" y="289724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F6F984-81C9-4A0E-B182-0E523A4B6AF8}"/>
              </a:ext>
            </a:extLst>
          </p:cNvPr>
          <p:cNvSpPr txBox="1"/>
          <p:nvPr/>
        </p:nvSpPr>
        <p:spPr>
          <a:xfrm>
            <a:off x="878581" y="393567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“问其人，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转徙于江湖间”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45ED65-5BCD-4AB5-9F88-962BD3AFAF5C}"/>
              </a:ext>
            </a:extLst>
          </p:cNvPr>
          <p:cNvSpPr txBox="1"/>
          <p:nvPr/>
        </p:nvSpPr>
        <p:spPr>
          <a:xfrm>
            <a:off x="8587481" y="393567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、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3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CBD4AF-560F-4486-9259-326EE477765D}"/>
              </a:ext>
            </a:extLst>
          </p:cNvPr>
          <p:cNvSpPr txBox="1"/>
          <p:nvPr/>
        </p:nvSpPr>
        <p:spPr>
          <a:xfrm>
            <a:off x="878581" y="497410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“予出官二年，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是夕始觉有迁谪意”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DB75DD-EA3C-408B-8844-EF6C5E6BF31F}"/>
              </a:ext>
            </a:extLst>
          </p:cNvPr>
          <p:cNvSpPr txBox="1"/>
          <p:nvPr/>
        </p:nvSpPr>
        <p:spPr>
          <a:xfrm>
            <a:off x="8587481" y="497410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4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9CD4D50-4A3A-43FD-9203-2372C2193CBB}"/>
              </a:ext>
            </a:extLst>
          </p:cNvPr>
          <p:cNvCxnSpPr>
            <a:stCxn id="3" idx="3"/>
            <a:endCxn id="9" idx="1"/>
          </p:cNvCxnSpPr>
          <p:nvPr/>
        </p:nvCxnSpPr>
        <p:spPr>
          <a:xfrm>
            <a:off x="7327900" y="321020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89613E5-BAB4-4D03-B13E-8BDB0F578875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>
            <a:off x="7327900" y="424863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DF233F9-4E46-4AC3-A7F4-A838481D4AFA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>
            <a:off x="7327900" y="528706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74264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1006358" y="1891631"/>
            <a:ext cx="10580313" cy="41011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浔阳江头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送客，枫叶荻花秋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瑟瑟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主人下马客在船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，举酒欲饮无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管弦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。醉不成欢惨将别，别时茫茫江浸月。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36659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语法现象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936472" y="1842779"/>
            <a:ext cx="1058031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互文：修辞手法，是古汉语中一种特殊的修辞手法。即 互文见义 ，是指在有意思相对或文句相关的词句里面，前后两句词语互相呼应，互相交错，意义上互相渗透、互相补充，使文句更加整齐和谐、更加精炼的一种修辞手法。</a:t>
            </a:r>
          </a:p>
        </p:txBody>
      </p:sp>
    </p:spTree>
    <p:extLst>
      <p:ext uri="{BB962C8B-B14F-4D97-AF65-F5344CB8AC3E}">
        <p14:creationId xmlns:p14="http://schemas.microsoft.com/office/powerpoint/2010/main" val="3792876126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作为叙事诗的开头，这一段都写了什么内容？这段中景物描写的作用是什么？请用诗句中的一个字概括这一段所渲染的气氛特点。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AE9CA0-B932-4F64-8752-1FAD9F55D152}"/>
              </a:ext>
            </a:extLst>
          </p:cNvPr>
          <p:cNvGrpSpPr/>
          <p:nvPr/>
        </p:nvGrpSpPr>
        <p:grpSpPr>
          <a:xfrm>
            <a:off x="697606" y="3864303"/>
            <a:ext cx="2539995" cy="2462792"/>
            <a:chOff x="9158682" y="3555928"/>
            <a:chExt cx="2539995" cy="246279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A69C535-8687-403A-BE9D-C3CDF4DD6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B789AA1-59C9-4FB8-A35A-B8EAB0F8C120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惨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44F3A112-9A08-49FA-87FD-CE0CFA917AA4}"/>
              </a:ext>
            </a:extLst>
          </p:cNvPr>
          <p:cNvSpPr/>
          <p:nvPr/>
        </p:nvSpPr>
        <p:spPr>
          <a:xfrm>
            <a:off x="3294278" y="4121169"/>
            <a:ext cx="8200116" cy="1949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“举酒欲饮无管弦”为琵琶女的出场埋下伏笔，并和后文“浔阳地僻无音乐”照应。在无管弦的寂寞中饮酒，自然“醉不成欢”酒喝得虽多，却不成欢，言外之意是心情</a:t>
            </a:r>
            <a:r>
              <a:rPr lang="zh-CN" altLang="en-US" sz="2600" b="1" kern="1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郁闷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A290E6-A0FD-43B3-8617-7D8E98ABF1C4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CEEE829-9477-4C01-9580-B611DE11F605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38A200-4419-4295-B4EE-6752A8B022A9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575983A-611B-4000-9C6B-07844F299AFD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7200" i="1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655D8F2E-6D8B-4917-8A81-2DED5780B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91437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作为叙事诗的开头，这一段都写了什么内容？这段中景物描写的作用是什么？请用诗句中的一个字概括这一段所渲染的气氛特点。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AE9CA0-B932-4F64-8752-1FAD9F55D152}"/>
              </a:ext>
            </a:extLst>
          </p:cNvPr>
          <p:cNvGrpSpPr/>
          <p:nvPr/>
        </p:nvGrpSpPr>
        <p:grpSpPr>
          <a:xfrm>
            <a:off x="697606" y="3864303"/>
            <a:ext cx="2539995" cy="2462792"/>
            <a:chOff x="9158682" y="3555928"/>
            <a:chExt cx="2539995" cy="246279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A69C535-8687-403A-BE9D-C3CDF4DD6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B789AA1-59C9-4FB8-A35A-B8EAB0F8C120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惨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44F3A112-9A08-49FA-87FD-CE0CFA917AA4}"/>
              </a:ext>
            </a:extLst>
          </p:cNvPr>
          <p:cNvSpPr/>
          <p:nvPr/>
        </p:nvSpPr>
        <p:spPr>
          <a:xfrm>
            <a:off x="3294278" y="4121169"/>
            <a:ext cx="8200116" cy="1949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u="sng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忽闻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”造成语气的强烈转折，</a:t>
            </a:r>
            <a:r>
              <a:rPr lang="zh-CN" altLang="en-US" sz="26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未见其人先闻其琵琶声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，用水上传来的琵琶声打破了寂寞、郁闷和凄清。用“</a:t>
            </a:r>
            <a:r>
              <a:rPr lang="zh-CN" altLang="en-US" sz="2600" b="1" u="sng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主人忘归客不发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”突出琵琶声的艺术魅力，感情由悲抑转为惊喜。</a:t>
            </a:r>
          </a:p>
        </p:txBody>
      </p:sp>
      <p:sp>
        <p:nvSpPr>
          <p:cNvPr id="12" name="对话气泡: 圆角矩形 11">
            <a:extLst>
              <a:ext uri="{FF2B5EF4-FFF2-40B4-BE49-F238E27FC236}">
                <a16:creationId xmlns:a16="http://schemas.microsoft.com/office/drawing/2014/main" id="{BCDE65DD-D8DC-4074-B56F-E8591E58D04A}"/>
              </a:ext>
            </a:extLst>
          </p:cNvPr>
          <p:cNvSpPr/>
          <p:nvPr/>
        </p:nvSpPr>
        <p:spPr>
          <a:xfrm>
            <a:off x="3633576" y="3666408"/>
            <a:ext cx="1074662" cy="454761"/>
          </a:xfrm>
          <a:prstGeom prst="wedgeRoundRectCallou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</a:t>
            </a:r>
          </a:p>
        </p:txBody>
      </p:sp>
      <p:sp>
        <p:nvSpPr>
          <p:cNvPr id="14" name="对话气泡: 圆角矩形 13">
            <a:extLst>
              <a:ext uri="{FF2B5EF4-FFF2-40B4-BE49-F238E27FC236}">
                <a16:creationId xmlns:a16="http://schemas.microsoft.com/office/drawing/2014/main" id="{B8C5A817-B6E8-4878-B1CD-F3CB03C88990}"/>
              </a:ext>
            </a:extLst>
          </p:cNvPr>
          <p:cNvSpPr/>
          <p:nvPr/>
        </p:nvSpPr>
        <p:spPr>
          <a:xfrm>
            <a:off x="4708238" y="5626868"/>
            <a:ext cx="1009071" cy="495186"/>
          </a:xfrm>
          <a:prstGeom prst="wedgeRoundRectCallout">
            <a:avLst>
              <a:gd name="adj1" fmla="val -21748"/>
              <a:gd name="adj2" fmla="val -66201"/>
              <a:gd name="adj3" fmla="val 16667"/>
            </a:avLst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7200" i="1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4626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992607" y="1967258"/>
            <a:ext cx="10580313" cy="3854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忽闻水上琵琶声，</a:t>
            </a:r>
            <a:r>
              <a:rPr lang="zh-CN" altLang="en-US" sz="3200" b="1" i="1" u="sng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主人忘归客不发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。寻声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暗问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弹者谁？琵琶声停欲语迟。移船相近邀相见，添酒回灯重开宴。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224481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716683" y="910218"/>
            <a:ext cx="10580313" cy="59477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千呼万唤始出来，犹抱琵琶半遮面。转轴拨弦三两声，未成曲调先有情。弦弦掩抑声声思，似诉平生不得志。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信手</a:t>
            </a: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续续弹，说尽心中无限事</a:t>
            </a:r>
            <a:r>
              <a:rPr lang="zh-CN" altLang="en-US" sz="3200" b="1" i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轻拢慢捻抹复挑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，初为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霓裳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六幺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。大弦嘈嘈如急雨，小弦切切如私语。嘈嘈切切错杂弹，大珠小珠落玉盘。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29DFF5-9F8A-4EAC-A7BE-83FCC2263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2006" y="4779983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粗重深沉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CFC5C6-F130-4FAB-B8E1-053296652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4815" y="4779982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柔美细腻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A46ABA-BF64-483D-93E7-F9F891495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732" y="5777113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圆润清脆</a:t>
            </a:r>
          </a:p>
        </p:txBody>
      </p:sp>
    </p:spTree>
    <p:extLst>
      <p:ext uri="{BB962C8B-B14F-4D97-AF65-F5344CB8AC3E}">
        <p14:creationId xmlns:p14="http://schemas.microsoft.com/office/powerpoint/2010/main" val="393881263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655723" y="1128485"/>
            <a:ext cx="10580313" cy="43473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间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关莺语花底滑，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幽咽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泉流冰下难。冰泉冷涩弦凝绝，凝绝不通声暂歇。别有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</a:t>
            </a: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愁暗恨生，此时无声胜有声。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银瓶乍破水浆迸，铁骑突出刀枪鸣。曲终收拨当心画，四弦一声如裂帛。</a:t>
            </a:r>
            <a:r>
              <a:rPr lang="zh-CN" altLang="en-US" sz="3200" i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东船西舫悄无言，唯见江心秋月白。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AE1F58-EA74-4861-992E-1C54D7D43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728" y="2109049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婉转流利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45CB47B-D2FE-4C61-A33F-CFAB2D70B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2442" y="2109049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低沉抑郁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6FE9743-01AF-4870-B742-86AAEF398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75" y="4387397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激越响亮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65B5DB9-1045-417D-90C4-F380011C7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814" y="4387397"/>
            <a:ext cx="2286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雄壮气势</a:t>
            </a:r>
          </a:p>
        </p:txBody>
      </p:sp>
    </p:spTree>
    <p:extLst>
      <p:ext uri="{BB962C8B-B14F-4D97-AF65-F5344CB8AC3E}">
        <p14:creationId xmlns:p14="http://schemas.microsoft.com/office/powerpoint/2010/main" val="183330634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语法现象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1384735" y="1416060"/>
            <a:ext cx="9805779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通感又叫“移觉”，是在描述客观事物时，用形象的语言使感觉转移，将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人的听觉、视觉、嗅觉、味觉、触觉等不同感觉互相沟通、交错，彼此挪移转换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，将本来表示甲感觉的词语移用来表示乙感觉，使意象更为活泼、新奇的一种修辞格。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8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8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琵琶声</a:t>
            </a:r>
            <a:r>
              <a:rPr lang="en-US" altLang="zh-CN" sz="2800" b="1" i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</a:p>
        </p:txBody>
      </p:sp>
    </p:spTree>
    <p:extLst>
      <p:ext uri="{BB962C8B-B14F-4D97-AF65-F5344CB8AC3E}">
        <p14:creationId xmlns:p14="http://schemas.microsoft.com/office/powerpoint/2010/main" val="20821038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302597F-697E-469A-A265-139DE5D38D6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313AFD-8BEC-4E40-A991-F479D9F93189}"/>
              </a:ext>
            </a:extLst>
          </p:cNvPr>
          <p:cNvSpPr/>
          <p:nvPr/>
        </p:nvSpPr>
        <p:spPr>
          <a:xfrm>
            <a:off x="0" y="-36512"/>
            <a:ext cx="12192000" cy="6857999"/>
          </a:xfrm>
          <a:prstGeom prst="rect">
            <a:avLst/>
          </a:prstGeom>
          <a:blipFill dpi="0" rotWithShape="1">
            <a:blip r:embed="rId2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12641">
            <a:extLst>
              <a:ext uri="{FF2B5EF4-FFF2-40B4-BE49-F238E27FC236}">
                <a16:creationId xmlns:a16="http://schemas.microsoft.com/office/drawing/2014/main" id="{D9B5C9BC-48A6-49AD-B997-8AD567037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983" y="611889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000" b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音乐描写</a:t>
            </a:r>
            <a:endParaRPr lang="zh-CN" altLang="en-US" sz="4000" b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E336F839-0A11-42A7-B9CF-FC2C5685D169}"/>
              </a:ext>
            </a:extLst>
          </p:cNvPr>
          <p:cNvGraphicFramePr>
            <a:graphicFrameLocks noGrp="1"/>
          </p:cNvGraphicFramePr>
          <p:nvPr/>
        </p:nvGraphicFramePr>
        <p:xfrm>
          <a:off x="1001486" y="1433513"/>
          <a:ext cx="9239646" cy="4270375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53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6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原来诗句</a:t>
                      </a:r>
                      <a:endParaRPr lang="zh-CN" altLang="en-US" sz="32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bg1"/>
                          </a:solidFill>
                        </a:rPr>
                        <a:t>音乐特点</a:t>
                      </a:r>
                      <a:endParaRPr lang="zh-CN" altLang="en-US" sz="32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5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5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5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5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657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文本框 112692">
            <a:extLst>
              <a:ext uri="{FF2B5EF4-FFF2-40B4-BE49-F238E27FC236}">
                <a16:creationId xmlns:a16="http://schemas.microsoft.com/office/drawing/2014/main" id="{F5614AB0-300C-4EE0-B823-D3E04FB72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1168" y="5896898"/>
            <a:ext cx="7929664" cy="57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宋体" panose="02010600030101010101" pitchFamily="2" charset="-122"/>
              </a:rPr>
              <a:t>将抽象的音乐变为</a:t>
            </a:r>
            <a:r>
              <a:rPr lang="zh-CN" altLang="en-US" sz="3200" i="1" u="sng">
                <a:highlight>
                  <a:srgbClr val="FFFF00"/>
                </a:highlight>
                <a:latin typeface="宋体" panose="02010600030101010101" pitchFamily="2" charset="-122"/>
              </a:rPr>
              <a:t>可感</a:t>
            </a:r>
            <a:r>
              <a:rPr lang="zh-CN" altLang="en-US" sz="3200">
                <a:latin typeface="宋体" panose="02010600030101010101" pitchFamily="2" charset="-122"/>
              </a:rPr>
              <a:t>的形象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592BD72-D11B-44DD-BEC5-63110B04E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2062162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大弦嘈嘈如急雨</a:t>
            </a:r>
            <a:endParaRPr lang="zh-CN" altLang="en-US" b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17D8D5-486F-43AE-B43C-DFE594A71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2578364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小弦切切如私语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01FCAB2-25B8-4B46-9403-D76BDC241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3094566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大珠小珠落玉盘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18197D3-5475-4B70-B832-1E471788F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3610768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间关莺语花底滑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7D68C1F-D0B9-46E9-98FF-E2CBD7BFD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4126970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幽咽泉流冰下难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F273109-D53D-4379-A3DB-29461B164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4643172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银瓶乍破水浆迸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7BEB0D7-8067-4E66-B927-4D2705640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5159375"/>
            <a:ext cx="2819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铁骑突出刀枪鸣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8F13F6-D266-4A4F-9817-B1E4CE4E1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2066924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粗重深沉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E3B5AFF-F694-496F-A7EC-8B4184DC7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2563258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柔美细腻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721B27-CB9F-49E3-9258-786E3423B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3081444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圆润清脆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03A3503-9CD2-4A29-AC7C-9A7141C43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3599630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婉转流利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565B33E-10AE-44A1-B6A6-FF1217A63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4117817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低沉抑郁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6B12A8-F5B4-45F2-B81D-110C5F58E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4636004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激越响亮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3453E7D-B69A-42AA-A0F6-89AD9A907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5154191"/>
            <a:ext cx="2286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雄壮气势</a:t>
            </a:r>
          </a:p>
        </p:txBody>
      </p:sp>
      <p:sp>
        <p:nvSpPr>
          <p:cNvPr id="29" name="矩形 112641">
            <a:extLst>
              <a:ext uri="{FF2B5EF4-FFF2-40B4-BE49-F238E27FC236}">
                <a16:creationId xmlns:a16="http://schemas.microsoft.com/office/drawing/2014/main" id="{2958D656-DBB5-4607-91DB-2C7D1356E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0988" y="1433513"/>
            <a:ext cx="818554" cy="427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square" anchor="ctr">
            <a:no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B88B05"/>
                </a:solidFill>
                <a:latin typeface="宋体" panose="02010600030101010101" pitchFamily="2" charset="-122"/>
              </a:rPr>
              <a:t>比喻、通感、正面描写</a:t>
            </a:r>
          </a:p>
        </p:txBody>
      </p:sp>
    </p:spTree>
    <p:extLst>
      <p:ext uri="{BB962C8B-B14F-4D97-AF65-F5344CB8AC3E}">
        <p14:creationId xmlns:p14="http://schemas.microsoft.com/office/powerpoint/2010/main" val="1389543431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3335655" y="2447334"/>
            <a:ext cx="8326120" cy="28447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中唐著名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现实主义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诗人，字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乐天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晚年号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香山居士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。二十九岁中进士，官至左拾遗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谏官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。有“兼济天下”的理想，屡次上书针砭时弊。写下了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新乐府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秦中吟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为代表的“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讽喻诗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”，反映了劳动人民的痛苦生活，揭露了统治阶级的腐朽和罪恶。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由于得罪了唐宪宗和官僚集团，被贬为江州司马。</a:t>
            </a:r>
            <a:endParaRPr lang="zh-CN" altLang="en-US">
              <a:solidFill>
                <a:srgbClr val="66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作者简介（其人）</a:t>
            </a:r>
          </a:p>
        </p:txBody>
      </p:sp>
      <p:sp>
        <p:nvSpPr>
          <p:cNvPr id="9" name="文本占位符 40964">
            <a:extLst>
              <a:ext uri="{FF2B5EF4-FFF2-40B4-BE49-F238E27FC236}">
                <a16:creationId xmlns:a16="http://schemas.microsoft.com/office/drawing/2014/main" id="{F6243BC4-8314-4C47-ACCB-D9F862F44B76}"/>
              </a:ext>
            </a:extLst>
          </p:cNvPr>
          <p:cNvSpPr txBox="1">
            <a:spLocks noChangeArrowheads="1"/>
          </p:cNvSpPr>
          <p:nvPr/>
        </p:nvSpPr>
        <p:spPr>
          <a:xfrm>
            <a:off x="3335655" y="1713727"/>
            <a:ext cx="2331720" cy="5930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白居易</a:t>
            </a:r>
            <a:endParaRPr lang="zh-CN" altLang="en-US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2967F6-A021-4A4B-8A00-CF322962E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713727"/>
            <a:ext cx="2510155" cy="42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00143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2E9A9A-C27E-440E-B241-28EDA109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46DA60-D8ED-44CA-B9E9-0EDF8944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64" y="1376367"/>
            <a:ext cx="2648115" cy="3902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6615667-6849-4E49-98E3-FA3698EF0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01" y="1560308"/>
            <a:ext cx="454773" cy="7265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F7D5E6-7726-49A0-BCA3-F2D0036EF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71" y="1376367"/>
            <a:ext cx="3953457" cy="409733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3F05DD-451D-4C6D-80C9-53798751F36A}"/>
              </a:ext>
            </a:extLst>
          </p:cNvPr>
          <p:cNvGrpSpPr/>
          <p:nvPr/>
        </p:nvGrpSpPr>
        <p:grpSpPr>
          <a:xfrm>
            <a:off x="1161832" y="1376367"/>
            <a:ext cx="1523841" cy="1523841"/>
            <a:chOff x="1441568" y="1231799"/>
            <a:chExt cx="1523841" cy="152384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40C781A-9897-45BE-A5EE-4E04AA67F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568" y="1231799"/>
              <a:ext cx="1523841" cy="1523841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292364-D5D8-4FC0-8AF2-BA1067667652}"/>
                </a:ext>
              </a:extLst>
            </p:cNvPr>
            <p:cNvSpPr txBox="1"/>
            <p:nvPr/>
          </p:nvSpPr>
          <p:spPr>
            <a:xfrm>
              <a:off x="1878979" y="1485887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白居易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922936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751976" y="564242"/>
            <a:ext cx="10580313" cy="8286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沉吟放拨插弦中，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衣裳起敛容。自言本是京城女，家在虾蟆陵下住。十三学得琵琶成，名属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教坊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第一部。曲罢曾教善才服，妆成每被秋娘妒。五陵年少争缠头，一曲红绡不知数。钿头银篦击节碎，血色罗裙翻酒污。今年欢笑复明年，秋月春风等闲度。弟走从军阿姨死，暮去朝来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417235-FB6E-4F56-8681-0E8E0B7BD296}"/>
              </a:ext>
            </a:extLst>
          </p:cNvPr>
          <p:cNvSpPr txBox="1"/>
          <p:nvPr/>
        </p:nvSpPr>
        <p:spPr>
          <a:xfrm>
            <a:off x="3643850" y="308946"/>
            <a:ext cx="715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hlinkClick r:id="rId2"/>
              </a:rPr>
              <a:t>https://music.163.com/#/song?id=550456837&amp;market=baiduqk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59259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655723" y="1128485"/>
            <a:ext cx="10580313" cy="61940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门前冷落鞍马稀，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嫁作商人妇。商人重利轻别离，前月浮梁买茶去。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江口守空船，绕船月明江水寒。夜深忽梦少年事，梦啼妆泪红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阑干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969653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语法现象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529390" y="1515521"/>
            <a:ext cx="11542453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古今异义：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整顿  古义：整理        今义：使紊乱的变为整齐；使不健全的（组织、纪律、作风等）健全起来。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  古义：神态、容颜  今义：色彩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老大  古义：年龄大      今义：排行第一的人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特殊句式：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 沉吟放拨插（于）弦中 省略句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809442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806BDD-20F5-42C9-A9D3-417D802384EF}"/>
              </a:ext>
            </a:extLst>
          </p:cNvPr>
          <p:cNvSpPr txBox="1"/>
          <p:nvPr/>
        </p:nvSpPr>
        <p:spPr>
          <a:xfrm>
            <a:off x="1127424" y="1286617"/>
            <a:ext cx="1028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在文中找出具体的文段，试做琵琶女前后遭遇的对比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2150E26-8CF0-4186-9F4C-338B24F9335E}"/>
              </a:ext>
            </a:extLst>
          </p:cNvPr>
          <p:cNvSpPr txBox="1"/>
          <p:nvPr/>
        </p:nvSpPr>
        <p:spPr>
          <a:xfrm>
            <a:off x="3678384" y="232742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才貌双绝，春风得意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DFD926B-67CE-4661-A615-105A14E57EBB}"/>
              </a:ext>
            </a:extLst>
          </p:cNvPr>
          <p:cNvSpPr txBox="1"/>
          <p:nvPr/>
        </p:nvSpPr>
        <p:spPr>
          <a:xfrm>
            <a:off x="3088949" y="2327424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5CFB69-9F32-49DE-96D9-044B1D548BA4}"/>
              </a:ext>
            </a:extLst>
          </p:cNvPr>
          <p:cNvSpPr txBox="1"/>
          <p:nvPr/>
        </p:nvSpPr>
        <p:spPr>
          <a:xfrm>
            <a:off x="3678384" y="37124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年长色衰，门前冷落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9380238-80F5-44B8-B9A2-2CD089B5E783}"/>
              </a:ext>
            </a:extLst>
          </p:cNvPr>
          <p:cNvSpPr txBox="1"/>
          <p:nvPr/>
        </p:nvSpPr>
        <p:spPr>
          <a:xfrm>
            <a:off x="3088949" y="3712420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而今</a:t>
            </a:r>
          </a:p>
        </p:txBody>
      </p:sp>
    </p:spTree>
    <p:extLst>
      <p:ext uri="{BB962C8B-B14F-4D97-AF65-F5344CB8AC3E}">
        <p14:creationId xmlns:p14="http://schemas.microsoft.com/office/powerpoint/2010/main" val="959982729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655723" y="769030"/>
            <a:ext cx="10580313" cy="108722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我闻琵琶已叹息，又闻此语重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唧唧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同是天涯沦落人，相逢何必曾相识！我从去年辞帝京，谪居卧病浔阳城。浔阳地僻无音乐，终岁不闻丝竹声。住近湓江地低湿，黄芦苦竹绕宅生。其间旦暮闻何物？杜鹃啼血猿哀鸣。春江花朝秋月夜，往往取酒还独倾。岂无山歌与村笛？呕哑嘲哳      难为听。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280568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655723" y="769030"/>
            <a:ext cx="10580313" cy="68095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今夜闻君琶语，如听仙乐耳暂 明。莫辞更坐弹一曲，为君翻作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琵琶行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308040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诗人用哪两句诗将琵琶女和诗人连接在一起的？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1160855-6AC5-4BC6-80BE-FB31121F8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>
            <a:fillRect/>
          </a:stretch>
        </p:blipFill>
        <p:spPr>
          <a:xfrm>
            <a:off x="1455423" y="2220024"/>
            <a:ext cx="3497071" cy="418045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B714D1B-8FBF-4DCB-B66A-5E27FA287F98}"/>
              </a:ext>
            </a:extLst>
          </p:cNvPr>
          <p:cNvGrpSpPr/>
          <p:nvPr/>
        </p:nvGrpSpPr>
        <p:grpSpPr>
          <a:xfrm>
            <a:off x="6408929" y="2755584"/>
            <a:ext cx="4722177" cy="2686180"/>
            <a:chOff x="6408929" y="2755584"/>
            <a:chExt cx="4722177" cy="268618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418D047-A58C-452F-981D-142D687FAEA9}"/>
                </a:ext>
              </a:extLst>
            </p:cNvPr>
            <p:cNvSpPr txBox="1"/>
            <p:nvPr/>
          </p:nvSpPr>
          <p:spPr>
            <a:xfrm>
              <a:off x="6993129" y="2902193"/>
              <a:ext cx="4137977" cy="18851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同是天涯沦落人，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相逢何必曾相识 。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3D00C4-1BBC-4121-BFDF-5C24ADA8E288}"/>
                </a:ext>
              </a:extLst>
            </p:cNvPr>
            <p:cNvSpPr txBox="1"/>
            <p:nvPr/>
          </p:nvSpPr>
          <p:spPr>
            <a:xfrm>
              <a:off x="6408929" y="2755584"/>
              <a:ext cx="5842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>
                  <a:solidFill>
                    <a:schemeClr val="bg1">
                      <a:lumMod val="75000"/>
                    </a:schemeClr>
                  </a:solidFill>
                  <a:latin typeface="Arial Black" panose="020b0a04020102020204" pitchFamily="34" charset="0"/>
                  <a:ea typeface="楷体" panose="02010609060101010101" pitchFamily="49" charset="-122"/>
                  <a:cs typeface="楷体" panose="02010609060101010101" pitchFamily="49" charset="-122"/>
                </a:rPr>
                <a:t>“</a:t>
              </a:r>
              <a:endParaRPr lang="zh-CN" altLang="en-US" sz="600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98A0D5F-2C04-4F73-8B0D-A891FF4613D2}"/>
                </a:ext>
              </a:extLst>
            </p:cNvPr>
            <p:cNvSpPr txBox="1"/>
            <p:nvPr/>
          </p:nvSpPr>
          <p:spPr>
            <a:xfrm>
              <a:off x="10444477" y="4426101"/>
              <a:ext cx="5842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>
                  <a:solidFill>
                    <a:schemeClr val="bg1">
                      <a:lumMod val="75000"/>
                    </a:schemeClr>
                  </a:solidFill>
                  <a:latin typeface="Arial Black" panose="020b0a04020102020204" pitchFamily="34" charset="0"/>
                  <a:ea typeface="楷体" panose="02010609060101010101" pitchFamily="49" charset="-122"/>
                  <a:cs typeface="楷体" panose="02010609060101010101" pitchFamily="49" charset="-122"/>
                </a:rPr>
                <a:t>”</a:t>
              </a:r>
              <a:endParaRPr lang="zh-CN" altLang="en-US" sz="600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FD930F-B92C-4426-9C31-6AF83D84E6E5}"/>
              </a:ext>
            </a:extLst>
          </p:cNvPr>
          <p:cNvGrpSpPr/>
          <p:nvPr/>
        </p:nvGrpSpPr>
        <p:grpSpPr>
          <a:xfrm>
            <a:off x="1095375" y="2755584"/>
            <a:ext cx="638175" cy="1454466"/>
            <a:chOff x="1095375" y="2755584"/>
            <a:chExt cx="638175" cy="145446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57D72C-A762-40B3-B7BF-99D7B3406675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琵琶女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3C90BE2-451C-4378-8486-D4D0D9FE51BE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3CA7564-CAD4-47BC-BE3A-8E1ECD4B1135}"/>
              </a:ext>
            </a:extLst>
          </p:cNvPr>
          <p:cNvGrpSpPr/>
          <p:nvPr/>
        </p:nvGrpSpPr>
        <p:grpSpPr>
          <a:xfrm>
            <a:off x="4431349" y="2755584"/>
            <a:ext cx="638175" cy="1454466"/>
            <a:chOff x="1095375" y="2755584"/>
            <a:chExt cx="638175" cy="145446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B170968-AF0A-46D3-81D7-86B7BC572800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诗 人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7C1FCCDA-8A5A-47DE-9CA7-C6031EB880B8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9037443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4946977" y="1871366"/>
            <a:ext cx="6292523" cy="36277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白居易任左拾遗官职后，由于得罪了官僚及皇帝，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43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岁被改职任太子左赞善大夫，次年由于上书皇帝，言辞急切，被加上越职奏事的罪名，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先被贬为江州刺史，又被贬为江州司马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就写于第二年秋天。诗人正是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借琵琶女的遭遇共鸣自身天涯沦落的不幸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写作背景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4CA27FF-F322-492E-951C-29FF718B5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473201"/>
            <a:ext cx="3318665" cy="48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48545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2150E26-8CF0-4186-9F4C-338B24F9335E}"/>
              </a:ext>
            </a:extLst>
          </p:cNvPr>
          <p:cNvSpPr txBox="1"/>
          <p:nvPr/>
        </p:nvSpPr>
        <p:spPr>
          <a:xfrm>
            <a:off x="1930044" y="2870054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漂沦憔悴（身世苦）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3A1DB5-8006-41ED-8D92-B2A868FF1545}"/>
              </a:ext>
            </a:extLst>
          </p:cNvPr>
          <p:cNvGrpSpPr/>
          <p:nvPr/>
        </p:nvGrpSpPr>
        <p:grpSpPr>
          <a:xfrm>
            <a:off x="987069" y="2870054"/>
            <a:ext cx="638175" cy="1454466"/>
            <a:chOff x="1095375" y="2755584"/>
            <a:chExt cx="638175" cy="145446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0B2F50-3415-4E0C-8680-89646211C306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琵琶女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9FE38D9-F885-45AB-A0BD-B071482E1063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513A8E74-DD1A-4A86-828C-D2317504C06E}"/>
              </a:ext>
            </a:extLst>
          </p:cNvPr>
          <p:cNvSpPr txBox="1"/>
          <p:nvPr/>
        </p:nvSpPr>
        <p:spPr>
          <a:xfrm>
            <a:off x="1930044" y="3440192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自言本是京城女 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5520B1C-B21C-4326-ACAA-CEE54C67F1F1}"/>
              </a:ext>
            </a:extLst>
          </p:cNvPr>
          <p:cNvSpPr txBox="1"/>
          <p:nvPr/>
        </p:nvSpPr>
        <p:spPr>
          <a:xfrm>
            <a:off x="1930044" y="4010330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名满京都的艺人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E06794D-44AF-467B-9691-DFCAC8B15DDD}"/>
              </a:ext>
            </a:extLst>
          </p:cNvPr>
          <p:cNvSpPr txBox="1"/>
          <p:nvPr/>
        </p:nvSpPr>
        <p:spPr>
          <a:xfrm>
            <a:off x="1930044" y="4571132"/>
            <a:ext cx="349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因年长色衰而嫁商人 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68E39ED-99C7-4EE9-8075-4F75169D026B}"/>
              </a:ext>
            </a:extLst>
          </p:cNvPr>
          <p:cNvSpPr txBox="1"/>
          <p:nvPr/>
        </p:nvSpPr>
        <p:spPr>
          <a:xfrm>
            <a:off x="6876050" y="2870054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白居易自叹谪居苦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5DBD144-7686-4342-A5E6-829155C6E216}"/>
              </a:ext>
            </a:extLst>
          </p:cNvPr>
          <p:cNvGrpSpPr/>
          <p:nvPr/>
        </p:nvGrpSpPr>
        <p:grpSpPr>
          <a:xfrm>
            <a:off x="10411581" y="2870054"/>
            <a:ext cx="638175" cy="1454466"/>
            <a:chOff x="1095375" y="2755584"/>
            <a:chExt cx="638175" cy="145446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F689763-4C87-4BF1-9ED2-436C786DD6A7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诗  人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1D26F9B-589E-4F29-B5EC-73E0D4A12BDC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F97C9C74-869D-4297-9643-B28A6F000A16}"/>
              </a:ext>
            </a:extLst>
          </p:cNvPr>
          <p:cNvSpPr txBox="1"/>
          <p:nvPr/>
        </p:nvSpPr>
        <p:spPr>
          <a:xfrm>
            <a:off x="6876050" y="3440192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我从去年辞帝京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CBA041B-0598-478C-A997-1946EAF11F30}"/>
              </a:ext>
            </a:extLst>
          </p:cNvPr>
          <p:cNvSpPr txBox="1"/>
          <p:nvPr/>
        </p:nvSpPr>
        <p:spPr>
          <a:xfrm>
            <a:off x="6876050" y="4010330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才华横溢的诗人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14D5E79-4296-454E-B005-9D92891F4054}"/>
              </a:ext>
            </a:extLst>
          </p:cNvPr>
          <p:cNvSpPr txBox="1"/>
          <p:nvPr/>
        </p:nvSpPr>
        <p:spPr>
          <a:xfrm>
            <a:off x="6876050" y="4571132"/>
            <a:ext cx="349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因直言进谏而遭贬谪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C72C15-9E14-428E-86E7-CCBAD4003A61}"/>
              </a:ext>
            </a:extLst>
          </p:cNvPr>
          <p:cNvSpPr txBox="1"/>
          <p:nvPr/>
        </p:nvSpPr>
        <p:spPr>
          <a:xfrm>
            <a:off x="2399124" y="5451858"/>
            <a:ext cx="759695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同是天涯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沦落</a:t>
            </a:r>
            <a:r>
              <a:rPr lang="zh-CN" sz="36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人，相逢何必曾相识！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1C3A511-6BE3-4921-9B4A-1EEC96F255A0}"/>
              </a:ext>
            </a:extLst>
          </p:cNvPr>
          <p:cNvSpPr txBox="1"/>
          <p:nvPr/>
        </p:nvSpPr>
        <p:spPr>
          <a:xfrm>
            <a:off x="5507354" y="2883157"/>
            <a:ext cx="1044986" cy="2204333"/>
          </a:xfrm>
          <a:prstGeom prst="rect">
            <a:avLst/>
          </a:prstGeom>
          <a:solidFill>
            <a:srgbClr val="B88B05"/>
          </a:solidFill>
        </p:spPr>
        <p:txBody>
          <a:bodyPr vert="eaVert" wrap="square" lIns="90000" tIns="180000" bIns="180000" anchor="ctr">
            <a:no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别有幽愁暗恨生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6FA319-B601-4276-B061-2F31725082BC}"/>
              </a:ext>
            </a:extLst>
          </p:cNvPr>
          <p:cNvSpPr txBox="1"/>
          <p:nvPr/>
        </p:nvSpPr>
        <p:spPr>
          <a:xfrm>
            <a:off x="951635" y="1316992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诗人为什么会发出这样的叹息，白居易和琵琶女之间有什么共同的命运、遭遇？具体情况是怎样的？试做具体比较</a:t>
            </a:r>
          </a:p>
        </p:txBody>
      </p:sp>
    </p:spTree>
    <p:extLst>
      <p:ext uri="{BB962C8B-B14F-4D97-AF65-F5344CB8AC3E}">
        <p14:creationId xmlns:p14="http://schemas.microsoft.com/office/powerpoint/2010/main" val="174388820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3" grpId="0"/>
      <p:bldP spid="34" grpId="0"/>
      <p:bldP spid="43" grpId="0"/>
      <p:bldP spid="47" grpId="0"/>
      <p:bldP spid="48" grpId="0"/>
      <p:bldP spid="49" grpId="0"/>
      <p:bldP spid="4" grpId="0"/>
      <p:bldP spid="51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3335655" y="2447334"/>
            <a:ext cx="8326120" cy="37647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在文学上白居易主张“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文章合为时而著，歌诗合为事而作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”，强调和继承我国古典诗歌的现实主义传统，是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新乐府运动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的倡导者，也是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继杜甫之后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唐代最伟大的现实主义诗人。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作品以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通俗流丽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著称。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是我国文学史上著名的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长篇叙事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诗，与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一起均是白居易的代表作品。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作者简介（其文）</a:t>
            </a:r>
          </a:p>
        </p:txBody>
      </p:sp>
      <p:sp>
        <p:nvSpPr>
          <p:cNvPr id="9" name="文本占位符 40964">
            <a:extLst>
              <a:ext uri="{FF2B5EF4-FFF2-40B4-BE49-F238E27FC236}">
                <a16:creationId xmlns:a16="http://schemas.microsoft.com/office/drawing/2014/main" id="{F6243BC4-8314-4C47-ACCB-D9F862F44B76}"/>
              </a:ext>
            </a:extLst>
          </p:cNvPr>
          <p:cNvSpPr txBox="1">
            <a:spLocks noChangeArrowheads="1"/>
          </p:cNvSpPr>
          <p:nvPr/>
        </p:nvSpPr>
        <p:spPr>
          <a:xfrm>
            <a:off x="3335655" y="1713727"/>
            <a:ext cx="2331720" cy="5930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白居易</a:t>
            </a:r>
            <a:endParaRPr lang="zh-CN" altLang="en-US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2967F6-A021-4A4B-8A00-CF322962E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713727"/>
            <a:ext cx="2510155" cy="42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91479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4324FB5-7BA0-49EB-98D1-9D6CFBF38CC3}"/>
              </a:ext>
            </a:extLst>
          </p:cNvPr>
          <p:cNvSpPr/>
          <p:nvPr/>
        </p:nvSpPr>
        <p:spPr>
          <a:xfrm>
            <a:off x="0" y="954913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433983-E755-44E2-A1B8-A6C13A14C22A}"/>
              </a:ext>
            </a:extLst>
          </p:cNvPr>
          <p:cNvSpPr/>
          <p:nvPr/>
        </p:nvSpPr>
        <p:spPr>
          <a:xfrm>
            <a:off x="818548" y="1325288"/>
            <a:ext cx="1026160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诗人和琵琶女产生共鸣的原因是什么？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249832D-2810-40FD-9C3F-B472AF2FC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26924"/>
              </p:ext>
            </p:extLst>
          </p:nvPr>
        </p:nvGraphicFramePr>
        <p:xfrm>
          <a:off x="818548" y="2769765"/>
          <a:ext cx="10768520" cy="323239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5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3778">
                <a:tc gridSpan="2"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琵琶女的身世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诗人的遭遇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4307">
                <a:tc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年轻时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lvl="0" algn="ctr"/>
                      <a:endParaRPr lang="zh-CN" altLang="en-US" sz="24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被贬前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4307">
                <a:tc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lvl="0" algn="ctr"/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2CF2F913-8DE6-4600-87E5-0010583A169F}"/>
              </a:ext>
            </a:extLst>
          </p:cNvPr>
          <p:cNvSpPr txBox="1"/>
          <p:nvPr/>
        </p:nvSpPr>
        <p:spPr>
          <a:xfrm>
            <a:off x="3187297" y="3738818"/>
            <a:ext cx="16273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才貌双绝</a:t>
            </a:r>
            <a:endParaRPr lang="en-US" altLang="zh-CN" sz="28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春风得意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FA093A-4B5A-46A8-85C9-DEDA83506409}"/>
              </a:ext>
            </a:extLst>
          </p:cNvPr>
          <p:cNvSpPr txBox="1"/>
          <p:nvPr/>
        </p:nvSpPr>
        <p:spPr>
          <a:xfrm>
            <a:off x="3187297" y="4886368"/>
            <a:ext cx="16273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年长色衰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门前冷落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16F11A2-DF0E-4F1E-A4C7-78B8691C2D48}"/>
              </a:ext>
            </a:extLst>
          </p:cNvPr>
          <p:cNvSpPr/>
          <p:nvPr/>
        </p:nvSpPr>
        <p:spPr>
          <a:xfrm>
            <a:off x="9669562" y="3734718"/>
            <a:ext cx="1627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才华横溢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积极进取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7507119-E10E-46D3-99C6-18956847F05A}"/>
              </a:ext>
            </a:extLst>
          </p:cNvPr>
          <p:cNvSpPr/>
          <p:nvPr/>
        </p:nvSpPr>
        <p:spPr>
          <a:xfrm>
            <a:off x="9674488" y="4886367"/>
            <a:ext cx="1627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冷落浔阳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孤独失意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039C716-501D-497B-9C16-50F5F2817E02}"/>
              </a:ext>
            </a:extLst>
          </p:cNvPr>
          <p:cNvSpPr txBox="1"/>
          <p:nvPr/>
        </p:nvSpPr>
        <p:spPr>
          <a:xfrm>
            <a:off x="5802698" y="3866748"/>
            <a:ext cx="800219" cy="19705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沦落</a:t>
            </a:r>
          </a:p>
        </p:txBody>
      </p:sp>
    </p:spTree>
    <p:extLst>
      <p:ext uri="{BB962C8B-B14F-4D97-AF65-F5344CB8AC3E}">
        <p14:creationId xmlns:p14="http://schemas.microsoft.com/office/powerpoint/2010/main" val="3331285725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0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正文释义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655723" y="769030"/>
            <a:ext cx="10580313" cy="68095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感我此言良久立，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坐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弦弦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急。凄凄不似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声，满座重闻皆掩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。座中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下谁最多？江州司马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湿。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73376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语法现象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1725286" y="1618649"/>
            <a:ext cx="10580313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古今异义：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向前  古义：从前      今义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往前走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一词多义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泣：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满座重闻皆掩泣  哭泣，动词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座中泣下谁最多  眼泪，名词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519413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31D9DA7-ADFD-464C-951A-C5B1C1218FC1}"/>
              </a:ext>
            </a:extLst>
          </p:cNvPr>
          <p:cNvSpPr/>
          <p:nvPr/>
        </p:nvSpPr>
        <p:spPr>
          <a:xfrm>
            <a:off x="9572313" y="2810486"/>
            <a:ext cx="849408" cy="1066602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t">
            <a:noAutofit/>
          </a:bodyPr>
          <a:lstStyle/>
          <a:p>
            <a:pPr algn="ctr"/>
            <a:r>
              <a:rPr lang="zh-CN" altLang="en-US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暗线</a:t>
            </a:r>
            <a:endParaRPr lang="zh-CN" altLang="en-US" sz="2800" b="1" kern="1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7745" y="8085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结构特色</a:t>
            </a:r>
            <a:endParaRPr lang="zh-CN" altLang="en-US" sz="400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85D54B0-3D1B-4579-B1D8-419EB9098067}"/>
              </a:ext>
            </a:extLst>
          </p:cNvPr>
          <p:cNvSpPr/>
          <p:nvPr/>
        </p:nvSpPr>
        <p:spPr>
          <a:xfrm>
            <a:off x="1770279" y="2810486"/>
            <a:ext cx="849408" cy="1066602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b">
            <a:noAutofit/>
          </a:bodyPr>
          <a:lstStyle/>
          <a:p>
            <a:pPr algn="ctr"/>
            <a:r>
              <a:rPr lang="zh-CN" altLang="zh-CN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明线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F6EDA5-4943-4770-9B61-7A88682F261F}"/>
              </a:ext>
            </a:extLst>
          </p:cNvPr>
          <p:cNvSpPr/>
          <p:nvPr/>
        </p:nvSpPr>
        <p:spPr>
          <a:xfrm>
            <a:off x="0" y="5205391"/>
            <a:ext cx="12191999" cy="1652605"/>
          </a:xfrm>
          <a:prstGeom prst="rect">
            <a:avLst/>
          </a:prstGeom>
          <a:solidFill>
            <a:schemeClr val="tx1"/>
          </a:solidFill>
        </p:spPr>
        <p:txBody>
          <a:bodyPr wrap="square" lIns="900000" tIns="45720" rIns="900000" bIns="4572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双线交织，</a:t>
            </a:r>
            <a:r>
              <a:rPr lang="zh-CN" altLang="zh-CN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两个形象心灵沟通，怨恨</a:t>
            </a:r>
            <a:r>
              <a:rPr lang="zh-CN" altLang="en-US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zh-CN" altLang="zh-CN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交，谪情离恨奔涌而出，唱出了“同是天涯沦落人，相逢何必曾相识”的主题。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CB3A5DD-6D1A-45A5-BA66-D3C3D076D30D}"/>
              </a:ext>
            </a:extLst>
          </p:cNvPr>
          <p:cNvSpPr/>
          <p:nvPr/>
        </p:nvSpPr>
        <p:spPr>
          <a:xfrm>
            <a:off x="4730750" y="1984862"/>
            <a:ext cx="2730500" cy="2730500"/>
          </a:xfrm>
          <a:prstGeom prst="ellipse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kern="10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以人物为线索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4CEA844-E8EC-482C-9CAC-D835EFA7CE2F}"/>
              </a:ext>
            </a:extLst>
          </p:cNvPr>
          <p:cNvSpPr/>
          <p:nvPr/>
        </p:nvSpPr>
        <p:spPr>
          <a:xfrm>
            <a:off x="2376397" y="2475994"/>
            <a:ext cx="1748235" cy="1748235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2400" b="1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琵琶女的身世</a:t>
            </a:r>
            <a:endParaRPr lang="zh-CN" altLang="en-US" sz="2400" b="1">
              <a:solidFill>
                <a:srgbClr val="B88B05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C441792-9FFE-4036-8534-DF196826B48B}"/>
              </a:ext>
            </a:extLst>
          </p:cNvPr>
          <p:cNvSpPr/>
          <p:nvPr/>
        </p:nvSpPr>
        <p:spPr>
          <a:xfrm>
            <a:off x="8083280" y="2475994"/>
            <a:ext cx="1748235" cy="1748235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2400" b="1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诗人的感受</a:t>
            </a:r>
            <a:endParaRPr lang="zh-CN" altLang="en-US" sz="2400" b="1">
              <a:solidFill>
                <a:srgbClr val="B88B05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D15FC6F-84BA-439E-ADA1-9DD2370E617C}"/>
              </a:ext>
            </a:extLst>
          </p:cNvPr>
          <p:cNvCxnSpPr>
            <a:stCxn id="3" idx="2"/>
            <a:endCxn id="16" idx="6"/>
          </p:cNvCxnSpPr>
          <p:nvPr/>
        </p:nvCxnSpPr>
        <p:spPr>
          <a:xfrm flipH="1">
            <a:off x="4124632" y="3350112"/>
            <a:ext cx="606118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B0C4FF2-70FF-49D7-AC8E-6D71DD8B9093}"/>
              </a:ext>
            </a:extLst>
          </p:cNvPr>
          <p:cNvCxnSpPr>
            <a:stCxn id="3" idx="6"/>
            <a:endCxn id="18" idx="2"/>
          </p:cNvCxnSpPr>
          <p:nvPr/>
        </p:nvCxnSpPr>
        <p:spPr>
          <a:xfrm>
            <a:off x="7461250" y="3350112"/>
            <a:ext cx="622030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9" grpId="0"/>
      <p:bldP spid="12" grpId="0"/>
      <p:bldP spid="3" grpId="0"/>
      <p:bldP spid="16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创作变化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A01E72F-C753-4B7F-95F4-AE4EA4ADF724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30300" y="1522095"/>
          <a:ext cx="10261600" cy="444055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459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0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1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2393">
                <a:tc>
                  <a:txBody>
                    <a:bodyPr vert="horz" wrap="square"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时期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生活特点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诗歌特点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24">
                <a:tc>
                  <a:txBody>
                    <a:bodyPr vert="horz" wrap="square"/>
                    <a:lstStyle/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3200" b="0" baseline="0">
                          <a:solidFill>
                            <a:srgbClr val="1E1E1E"/>
                          </a:solidFill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前期</a:t>
                      </a:r>
                    </a:p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入仕</a:t>
                      </a:r>
                      <a:r>
                        <a:rPr lang="en-US" altLang="zh-CN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--</a:t>
                      </a:r>
                      <a:r>
                        <a:rPr lang="en-US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贬江州司马</a:t>
                      </a:r>
                      <a:endParaRPr lang="en-US" altLang="en-US" sz="2000" b="1" baseline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2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4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5338">
                <a:tc>
                  <a:txBody>
                    <a:bodyPr vert="horz" wrap="square"/>
                    <a:lstStyle/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3200" b="0" baseline="0" err="1">
                          <a:solidFill>
                            <a:srgbClr val="1E1E1E"/>
                          </a:solidFill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后期</a:t>
                      </a:r>
                      <a:endParaRPr lang="en-US" sz="3200" b="0" baseline="0">
                        <a:solidFill>
                          <a:srgbClr val="1E1E1E"/>
                        </a:solidFill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2000" b="1" baseline="0" err="1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贬江州司马--死</a:t>
                      </a:r>
                      <a:endParaRPr lang="en-US" altLang="en-US" sz="2000" b="1" baseline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200" b="0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4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3B3504FD-EDD3-4222-84BD-778FD19916A9}"/>
              </a:ext>
            </a:extLst>
          </p:cNvPr>
          <p:cNvSpPr txBox="1"/>
          <p:nvPr/>
        </p:nvSpPr>
        <p:spPr>
          <a:xfrm>
            <a:off x="3771900" y="2487625"/>
            <a:ext cx="4648200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仕途一帆风顺，始终抱着“为民请命”“兼济天下”的宗旨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en-US" sz="2200" b="1" baseline="0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F8A229-993B-4199-B191-B80D1D0AEF9E}"/>
              </a:ext>
            </a:extLst>
          </p:cNvPr>
          <p:cNvSpPr txBox="1"/>
          <p:nvPr/>
        </p:nvSpPr>
        <p:spPr>
          <a:xfrm>
            <a:off x="3771900" y="3711739"/>
            <a:ext cx="4648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是他“独善其身”的时期，揉和儒家“乐天知命”道家“知足不辱”和佛家“四大皆空”来作“明哲保身”的法宝。悔恨“三十气太壮，胸中多是非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en-US" sz="2200" b="1" baseline="0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E4BBE6-A4CB-4F11-8990-C19829027791}"/>
              </a:ext>
            </a:extLst>
          </p:cNvPr>
          <p:cNvSpPr txBox="1"/>
          <p:nvPr/>
        </p:nvSpPr>
        <p:spPr>
          <a:xfrm>
            <a:off x="8242300" y="2487624"/>
            <a:ext cx="3162300" cy="941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400" b="1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讽喻诗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为主。代表作品为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卖炭翁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5490EC-3DBA-4ACD-9537-02BA53D03510}"/>
              </a:ext>
            </a:extLst>
          </p:cNvPr>
          <p:cNvSpPr txBox="1"/>
          <p:nvPr/>
        </p:nvSpPr>
        <p:spPr>
          <a:xfrm>
            <a:off x="8324850" y="3818872"/>
            <a:ext cx="3162300" cy="2160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400" b="1" baseline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闲适诗和感伤诗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为主。感伤诗：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  <a:p>
            <a:pPr indent="0" algn="l" fontAlgn="ctr">
              <a:lnSpc>
                <a:spcPct val="120000"/>
              </a:lnSpc>
              <a:buNone/>
            </a:pP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闲适诗：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赋得古原草送别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676059144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E69097A-FB59-4311-8F40-1DC2A97F8E53}"/>
              </a:ext>
            </a:extLst>
          </p:cNvPr>
          <p:cNvSpPr txBox="1"/>
          <p:nvPr/>
        </p:nvSpPr>
        <p:spPr>
          <a:xfrm>
            <a:off x="1361287" y="2351782"/>
            <a:ext cx="9469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童子解吟长恨曲，胡人能唱琵琶篇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r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唐宣宗挽白居易联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88800" y="111760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512934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解题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26EAC2-11E4-4604-92A1-362FAE64966E}"/>
              </a:ext>
            </a:extLst>
          </p:cNvPr>
          <p:cNvSpPr txBox="1"/>
          <p:nvPr/>
        </p:nvSpPr>
        <p:spPr>
          <a:xfrm>
            <a:off x="3565533" y="1707412"/>
            <a:ext cx="7783921" cy="39339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《琵琶行》原作《琵琶引》。白居易还有《长恨歌》。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歌、行、引是古代歌曲的三种形式，后成为古代诗歌的一种体裁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。三者虽名称不同，实则大同小异，常统称“歌行”。是一种具有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铺叙记事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性质的歌辞。 其音节、格律一般比较自由，形式都采用五言、七言、杂言的古体，富于变化。本诗是一篇抒情色彩很浓的长篇叙事诗。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5D9BDD-5274-4559-898D-EEFD2DAE7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88" y="1739224"/>
            <a:ext cx="2648115" cy="390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35816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通读全文 纠正字音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79CEB29-D7AA-4332-B433-8059C6C05AAE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00069089"/>
              </p:ext>
            </p:extLst>
          </p:nvPr>
        </p:nvGraphicFramePr>
        <p:xfrm>
          <a:off x="1146628" y="1683657"/>
          <a:ext cx="10522857" cy="41580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4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9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4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9523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铮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悯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然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转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徙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浔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阳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9523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瑟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声声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思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捻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霓裳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9523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衣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裳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红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绡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6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钿</a:t>
                      </a:r>
                      <a:r>
                        <a:rPr lang="zh-CN" altLang="zh-CN" sz="26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头银</a:t>
                      </a:r>
                      <a:r>
                        <a:rPr lang="zh-CN" altLang="zh-CN" sz="26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蓖</a:t>
                      </a:r>
                      <a:endParaRPr lang="zh-CN" altLang="en-US" sz="26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谪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居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952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还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独倾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呕哑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zh-CN" sz="2800" b="1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嘲哳</a:t>
                      </a:r>
                      <a:endParaRPr lang="zh-CN" altLang="en-US" sz="2800" b="1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algn="l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226B910D-A16B-4F28-A0ED-58285C239AFF}"/>
              </a:ext>
            </a:extLst>
          </p:cNvPr>
          <p:cNvSpPr txBox="1"/>
          <p:nvPr/>
        </p:nvSpPr>
        <p:spPr>
          <a:xfrm>
            <a:off x="1701800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</a:t>
            </a:r>
            <a:r>
              <a:rPr lang="zh-CN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ē</a:t>
            </a:r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B0C550-105B-4433-BF3D-B2B45ED4F3DC}"/>
              </a:ext>
            </a:extLst>
          </p:cNvPr>
          <p:cNvSpPr txBox="1"/>
          <p:nvPr/>
        </p:nvSpPr>
        <p:spPr>
          <a:xfrm>
            <a:off x="4535814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mǐn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799249-67D0-42C0-8B28-4EDFB4FC7472}"/>
              </a:ext>
            </a:extLst>
          </p:cNvPr>
          <p:cNvSpPr txBox="1"/>
          <p:nvPr/>
        </p:nvSpPr>
        <p:spPr>
          <a:xfrm>
            <a:off x="7000295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xǐ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3F6499-955C-4042-82B1-840C7562BC61}"/>
              </a:ext>
            </a:extLst>
          </p:cNvPr>
          <p:cNvSpPr txBox="1"/>
          <p:nvPr/>
        </p:nvSpPr>
        <p:spPr>
          <a:xfrm>
            <a:off x="9811658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xún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8C80D5-3492-4E7D-B4C8-A5BDDF40494F}"/>
              </a:ext>
            </a:extLst>
          </p:cNvPr>
          <p:cNvSpPr txBox="1"/>
          <p:nvPr/>
        </p:nvSpPr>
        <p:spPr>
          <a:xfrm>
            <a:off x="1701800" y="3009924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sè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31C1864-55E8-4FA6-AE82-F977E2DB4C57}"/>
              </a:ext>
            </a:extLst>
          </p:cNvPr>
          <p:cNvSpPr txBox="1"/>
          <p:nvPr/>
        </p:nvSpPr>
        <p:spPr>
          <a:xfrm>
            <a:off x="4862286" y="3009924"/>
            <a:ext cx="8019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sì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2F6E19-78E9-42D8-B0CA-76D3EB83FF80}"/>
              </a:ext>
            </a:extLst>
          </p:cNvPr>
          <p:cNvSpPr txBox="1"/>
          <p:nvPr/>
        </p:nvSpPr>
        <p:spPr>
          <a:xfrm>
            <a:off x="6657395" y="3009924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niǎn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15A496-F09C-4689-893C-F261EA34305D}"/>
              </a:ext>
            </a:extLst>
          </p:cNvPr>
          <p:cNvSpPr txBox="1"/>
          <p:nvPr/>
        </p:nvSpPr>
        <p:spPr>
          <a:xfrm>
            <a:off x="9811658" y="3009924"/>
            <a:ext cx="1812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ní cháng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4F8B45C-2F37-42A2-8255-A3AE4C0A3345}"/>
              </a:ext>
            </a:extLst>
          </p:cNvPr>
          <p:cNvSpPr txBox="1"/>
          <p:nvPr/>
        </p:nvSpPr>
        <p:spPr>
          <a:xfrm>
            <a:off x="1984375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cháng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165B328-CB5D-4B69-AB6A-296EFF1E9D06}"/>
              </a:ext>
            </a:extLst>
          </p:cNvPr>
          <p:cNvSpPr txBox="1"/>
          <p:nvPr/>
        </p:nvSpPr>
        <p:spPr>
          <a:xfrm>
            <a:off x="4535814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xiāo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E47B7C-5482-4795-902C-B2FE9CFA937A}"/>
              </a:ext>
            </a:extLst>
          </p:cNvPr>
          <p:cNvSpPr txBox="1"/>
          <p:nvPr/>
        </p:nvSpPr>
        <p:spPr>
          <a:xfrm>
            <a:off x="7492356" y="4069169"/>
            <a:ext cx="148330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diàn bì</a:t>
            </a:r>
            <a:endParaRPr lang="zh-CN" altLang="en-US" sz="2600">
              <a:solidFill>
                <a:srgbClr val="B88B05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40A5233-DE0C-434A-83C0-614D03DFA5D2}"/>
              </a:ext>
            </a:extLst>
          </p:cNvPr>
          <p:cNvSpPr txBox="1"/>
          <p:nvPr/>
        </p:nvSpPr>
        <p:spPr>
          <a:xfrm>
            <a:off x="9811658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zhé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92BAFFD-271C-4E93-BD68-CCBBA0C3BA93}"/>
              </a:ext>
            </a:extLst>
          </p:cNvPr>
          <p:cNvSpPr txBox="1"/>
          <p:nvPr/>
        </p:nvSpPr>
        <p:spPr>
          <a:xfrm>
            <a:off x="2318657" y="5057469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huán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9192B8-D31D-4486-916E-FB354B758500}"/>
              </a:ext>
            </a:extLst>
          </p:cNvPr>
          <p:cNvSpPr txBox="1"/>
          <p:nvPr/>
        </p:nvSpPr>
        <p:spPr>
          <a:xfrm>
            <a:off x="4535814" y="5052365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ōu y</a:t>
            </a:r>
            <a:r>
              <a:rPr lang="zh-CN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ā</a:t>
            </a:r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65A9E9-6DAC-4B33-B99A-B9BD6043DE72}"/>
              </a:ext>
            </a:extLst>
          </p:cNvPr>
          <p:cNvSpPr txBox="1"/>
          <p:nvPr/>
        </p:nvSpPr>
        <p:spPr>
          <a:xfrm>
            <a:off x="7000295" y="5052365"/>
            <a:ext cx="18403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zhāo </a:t>
            </a:r>
            <a:r>
              <a:rPr lang="en-US" altLang="zh-CN" sz="2800" b="1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</a:t>
            </a:r>
            <a:r>
              <a:rPr lang="zh-CN" altLang="zh-CN" sz="2800" b="1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endParaRPr lang="zh-CN" altLang="en-US" sz="2800">
              <a:solidFill>
                <a:srgbClr val="B88B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114901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小序释义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871696" y="769030"/>
            <a:ext cx="5224304" cy="59699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元和十年，予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左迁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九江郡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司马。明年秋，送客湓浦口，闻舟中夜弹琵琶者，听其音，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铮铮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京都声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。问其人，本长安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倡女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，尝学琵琶于穆、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曹二善才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，年长色衰，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委身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贾人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妇。遂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命酒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，使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弹数曲。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90A439C-D5D6-4143-92FF-6C326422C80B}"/>
              </a:ext>
            </a:extLst>
          </p:cNvPr>
          <p:cNvSpPr/>
          <p:nvPr/>
        </p:nvSpPr>
        <p:spPr>
          <a:xfrm>
            <a:off x="6540500" y="0"/>
            <a:ext cx="56515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A1182E-D93E-4548-BAF8-7B5AC201BFF4}"/>
              </a:ext>
            </a:extLst>
          </p:cNvPr>
          <p:cNvSpPr txBox="1"/>
          <p:nvPr/>
        </p:nvSpPr>
        <p:spPr>
          <a:xfrm>
            <a:off x="6771481" y="1005444"/>
            <a:ext cx="5189538" cy="53333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左迁：贬官，降职。与下文所言“迁谪”同义。</a:t>
            </a:r>
            <a:r>
              <a:rPr lang="zh-CN" altLang="en-US" sz="2200" b="1" u="sng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古人尊右卑左，故称降职为左迁。</a:t>
            </a:r>
            <a:endParaRPr lang="zh-CN" altLang="en-US" sz="2200" b="1" u="sng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铮铮：形容金属、玉器等相击声。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京都声：指唐代京城流行的乐曲声调。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倡女：歌女。倡，古时歌舞艺人。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善才：当时对琵琶师或曲师的通称。是“能手”的意思。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委身：托身，这里指嫁的意思。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为：做。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贾（gǔ）人：商人。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命酒：叫（手下人）摆酒。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快：畅快。</a:t>
            </a:r>
            <a:endParaRPr lang="zh-CN" altLang="en-US" sz="2200" b="1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F4F728-6E91-44C0-B9D0-318D3E27D76B}"/>
              </a:ext>
            </a:extLst>
          </p:cNvPr>
          <p:cNvSpPr txBox="1"/>
          <p:nvPr/>
        </p:nvSpPr>
        <p:spPr>
          <a:xfrm>
            <a:off x="1882589" y="2366683"/>
            <a:ext cx="186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第二年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07AC28-2052-4C8E-BED4-F41C92D4A897}"/>
              </a:ext>
            </a:extLst>
          </p:cNvPr>
          <p:cNvSpPr txBox="1"/>
          <p:nvPr/>
        </p:nvSpPr>
        <p:spPr>
          <a:xfrm>
            <a:off x="951380" y="3198167"/>
            <a:ext cx="186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</a:rPr>
              <a:t>名词作状语</a:t>
            </a:r>
          </a:p>
        </p:txBody>
      </p:sp>
    </p:spTree>
    <p:extLst>
      <p:ext uri="{BB962C8B-B14F-4D97-AF65-F5344CB8AC3E}">
        <p14:creationId xmlns:p14="http://schemas.microsoft.com/office/powerpoint/2010/main" val="1542589053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小序释义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946669" y="769030"/>
            <a:ext cx="5315585" cy="59699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曲罢悯然，自叙少小时欢乐事，今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漂沦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⑪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憔悴，转徙于江湖间。予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出官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二年，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恬然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⑬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自安，感斯人言，是夕始觉有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迁谪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⑭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意。因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⑮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长句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⑯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以赠之，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凡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六百一十六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⑲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命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琵琶行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90A439C-D5D6-4143-92FF-6C326422C80B}"/>
              </a:ext>
            </a:extLst>
          </p:cNvPr>
          <p:cNvSpPr/>
          <p:nvPr/>
        </p:nvSpPr>
        <p:spPr>
          <a:xfrm>
            <a:off x="6540500" y="0"/>
            <a:ext cx="56515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A1182E-D93E-4548-BAF8-7B5AC201BFF4}"/>
              </a:ext>
            </a:extLst>
          </p:cNvPr>
          <p:cNvSpPr txBox="1"/>
          <p:nvPr/>
        </p:nvSpPr>
        <p:spPr>
          <a:xfrm>
            <a:off x="6860381" y="1196273"/>
            <a:ext cx="5189538" cy="4465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漂沦：漂泊沦落。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出官：（京官）外调。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恬然：淡泊宁静的样子。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迁谪（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zhé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）：贬官降职或流放。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为：创作。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长句：指七言诗。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歌：作歌，动词。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凡：总共。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言：字。</a:t>
            </a:r>
          </a:p>
          <a:p>
            <a:pPr marL="457200" indent="-45720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命：命名，题名。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FC818D-0A8D-467B-9D8B-1BDC4B96EBEE}"/>
              </a:ext>
            </a:extLst>
          </p:cNvPr>
          <p:cNvSpPr txBox="1"/>
          <p:nvPr/>
        </p:nvSpPr>
        <p:spPr>
          <a:xfrm>
            <a:off x="668423" y="4953130"/>
            <a:ext cx="186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于是创作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4EFD62-A565-4954-A9EE-A14F38702829}"/>
              </a:ext>
            </a:extLst>
          </p:cNvPr>
          <p:cNvSpPr txBox="1"/>
          <p:nvPr/>
        </p:nvSpPr>
        <p:spPr>
          <a:xfrm>
            <a:off x="5298760" y="4953130"/>
            <a:ext cx="186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总共</a:t>
            </a:r>
          </a:p>
        </p:txBody>
      </p:sp>
    </p:spTree>
    <p:extLst>
      <p:ext uri="{BB962C8B-B14F-4D97-AF65-F5344CB8AC3E}">
        <p14:creationId xmlns:p14="http://schemas.microsoft.com/office/powerpoint/2010/main" val="1868649662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语法现象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8FF59-8928-4C5E-B947-712E85D3FE0B}"/>
              </a:ext>
            </a:extLst>
          </p:cNvPr>
          <p:cNvSpPr txBox="1"/>
          <p:nvPr/>
        </p:nvSpPr>
        <p:spPr>
          <a:xfrm>
            <a:off x="1058392" y="876128"/>
            <a:ext cx="10580313" cy="6370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古今异义：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明年  古义：第二年   今义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今年的下一年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  古义：于是创作  今义：因此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词类活用：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夜：名词作状语，在夜里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酒：名词作动词，摆酒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歌：名词作动词，</a:t>
            </a:r>
            <a:r>
              <a:rPr lang="zh-CN" altLang="en-US" sz="2400" b="1" i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作诗</a:t>
            </a: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特殊句式：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 转徒于江湖间：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，于江湖间，介词结构作状语，后置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 尝学琵琶于穆，曹二善才：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倒装句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，于穆，曹二善才，介词结构作状语，后置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 问其人，本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长安倡女：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省略句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 送客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湓浦口：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省略句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 使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快弹数曲：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省略句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400" b="1" i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581294"/>
      </p:ext>
    </p:extLst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016DDA-01F3-414D-98B6-EA37FCC9DB1B}"/>
              </a:ext>
            </a:extLst>
          </p:cNvPr>
          <p:cNvSpPr txBox="1"/>
          <p:nvPr/>
        </p:nvSpPr>
        <p:spPr>
          <a:xfrm>
            <a:off x="2285999" y="1234453"/>
            <a:ext cx="8851901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请概述小序的内容及作用。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7DCEE4A-D89C-4E57-9D77-07796493C0A2}"/>
              </a:ext>
            </a:extLst>
          </p:cNvPr>
          <p:cNvSpPr txBox="1"/>
          <p:nvPr/>
        </p:nvSpPr>
        <p:spPr>
          <a:xfrm>
            <a:off x="878581" y="1029028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6000" i="1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77CC8-B12D-4D5B-89AF-20412CE6BDE8}"/>
              </a:ext>
            </a:extLst>
          </p:cNvPr>
          <p:cNvSpPr txBox="1"/>
          <p:nvPr/>
        </p:nvSpPr>
        <p:spPr>
          <a:xfrm>
            <a:off x="4512847" y="2380512"/>
            <a:ext cx="6625054" cy="181048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诗前小序，共一百三十八字。扼要地交代了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时间、地点、人物和故事的主要经过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，概括了琵琶女的身世和作者的心情。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EAA35D-97D0-4740-B8EC-C647AE95E1D4}"/>
              </a:ext>
            </a:extLst>
          </p:cNvPr>
          <p:cNvSpPr txBox="1"/>
          <p:nvPr/>
        </p:nvSpPr>
        <p:spPr>
          <a:xfrm>
            <a:off x="4512847" y="4377645"/>
            <a:ext cx="6625054" cy="181048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 u="sng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小序的作用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：说明了写这首长诗的原因和命名，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定下了全诗凄切伤怀的感情基调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。本诗是一篇抒情色彩很浓的长篇叙事诗。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A53DE0-B0AC-4624-BE4C-909E76500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99" y="2580280"/>
            <a:ext cx="3263225" cy="340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39092"/>
      </p:ext>
    </p:ext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tags/tag1.xml><?xml version="1.0" encoding="utf-8"?>
<p:tagLst xmlns:p="http://schemas.openxmlformats.org/presentationml/2006/main">
  <p:tag name="KSO_WM_UNIT_TABLE_BEAUTIFY" val="smartTable{939f15dd-3756-4992-96ad-8c3eb7ba09f3}"/>
</p:tagLst>
</file>

<file path=ppt/tags/tag2.xml><?xml version="1.0" encoding="utf-8"?>
<p:tagLst xmlns:p="http://schemas.openxmlformats.org/presentationml/2006/main">
  <p:tag name="KSO_WM_UNIT_TABLE_BEAUTIFY" val="smartTable{71ee1e05-9260-487a-a984-332387fbc1e1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bsdarjk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217</Paragraphs>
  <Slides>35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8">
      <vt:lpstr>Arial</vt:lpstr>
      <vt:lpstr>微软雅黑</vt:lpstr>
      <vt:lpstr>宋体</vt:lpstr>
      <vt:lpstr>Calibri</vt:lpstr>
      <vt:lpstr>Calibri Light</vt:lpstr>
      <vt:lpstr>楷体</vt:lpstr>
      <vt:lpstr>隶书</vt:lpstr>
      <vt:lpstr>仿宋</vt:lpstr>
      <vt:lpstr>Arial Black</vt:lpstr>
      <vt:lpstr>Times New Roman</vt:lpstr>
      <vt:lpstr>黑体</vt:lpstr>
      <vt:lpstr>Wingdings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2021-07-27T17:14:21.512</cp:lastPrinted>
  <dcterms:created xsi:type="dcterms:W3CDTF">2021-07-27T17:14:21Z</dcterms:created>
  <dcterms:modified xsi:type="dcterms:W3CDTF">2021-07-27T09:14:28Z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