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420" r:id="rId3"/>
    <p:sldId id="419" r:id="rId4"/>
    <p:sldId id="374" r:id="rId5"/>
    <p:sldId id="375" r:id="rId6"/>
    <p:sldId id="372" r:id="rId7"/>
    <p:sldId id="459" r:id="rId8"/>
    <p:sldId id="423" r:id="rId9"/>
    <p:sldId id="422" r:id="rId10"/>
    <p:sldId id="421" r:id="rId11"/>
    <p:sldId id="425" r:id="rId12"/>
    <p:sldId id="328" r:id="rId13"/>
    <p:sldId id="330" r:id="rId14"/>
    <p:sldId id="354" r:id="rId15"/>
    <p:sldId id="370" r:id="rId16"/>
    <p:sldId id="318" r:id="rId17"/>
    <p:sldId id="447" r:id="rId18"/>
    <p:sldId id="451" r:id="rId19"/>
    <p:sldId id="445" r:id="rId20"/>
    <p:sldId id="361" r:id="rId21"/>
    <p:sldId id="363" r:id="rId22"/>
    <p:sldId id="365" r:id="rId23"/>
    <p:sldId id="367" r:id="rId24"/>
    <p:sldId id="369" r:id="rId25"/>
    <p:sldId id="379" r:id="rId26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3b71356-7ed4-4621-875c-02f17a01aab2}">
          <p14:sldIdLst>
            <p14:sldId id="420"/>
            <p14:sldId id="419"/>
            <p14:sldId id="374"/>
            <p14:sldId id="375"/>
            <p14:sldId id="372"/>
            <p14:sldId id="421"/>
            <p14:sldId id="425"/>
            <p14:sldId id="328"/>
            <p14:sldId id="330"/>
            <p14:sldId id="354"/>
            <p14:sldId id="370"/>
            <p14:sldId id="318"/>
            <p14:sldId id="447"/>
            <p14:sldId id="451"/>
            <p14:sldId id="445"/>
            <p14:sldId id="361"/>
            <p14:sldId id="363"/>
            <p14:sldId id="365"/>
            <p14:sldId id="367"/>
            <p14:sldId id="369"/>
            <p14:sldId id="379"/>
            <p14:sldId id="423"/>
            <p14:sldId id="459"/>
            <p14:sldId id="42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0000FF"/>
    <a:srgbClr val="CC6600"/>
    <a:srgbClr val="BEDC08"/>
    <a:srgbClr val="0000CC"/>
    <a:srgbClr val="A50021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24" y="-102"/>
      </p:cViewPr>
      <p:guideLst>
        <p:guide orient="horz" pos="218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20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2051" name="日期占位符 20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2052" name="幻灯片图像占位符 2051"/>
          <p:cNvSpPr>
            <a:spLocks noGrp="1" noRo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文本占位符 2052"/>
          <p:cNvSpPr>
            <a:spLocks noGrp="1" noRot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hf sldNum="0" hdr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标题 50177"/>
          <p:cNvSpPr/>
          <p:nvPr>
            <p:ph type="title"/>
          </p:nvPr>
        </p:nvSpPr>
        <p:spPr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 anchorCtr="0"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猜谜语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179" name="文本占位符 50178"/>
          <p:cNvSpPr/>
          <p:nvPr>
            <p:ph type="body" sz="half" idx="1"/>
          </p:nvPr>
        </p:nvSpPr>
        <p:spPr>
          <a:xfrm>
            <a:off x="1905000" y="1295400"/>
            <a:ext cx="8688388" cy="4525963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两撇弯刀一竖钩，</a:t>
            </a:r>
            <a:endParaRPr lang="zh-CN" altLang="en-US" sz="4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五湖四海任我游。</a:t>
            </a:r>
            <a:endParaRPr lang="zh-CN" altLang="en-US" sz="4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文官提笔先用我，</a:t>
            </a:r>
            <a:endParaRPr lang="zh-CN" altLang="en-US" sz="4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武将磨刀我当头。</a:t>
            </a:r>
            <a:endParaRPr lang="zh-CN" altLang="en-US" sz="4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世间只有皇帝大，</a:t>
            </a:r>
            <a:endParaRPr lang="zh-CN" altLang="en-US" sz="4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皇帝见我都摆头。</a:t>
            </a:r>
            <a:r>
              <a:rPr lang="zh-CN" altLang="en-US" sz="40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 b="1" dirty="0">
              <a:solidFill>
                <a:srgbClr val="FFFF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180" name="文本框 50179"/>
          <p:cNvSpPr txBox="1"/>
          <p:nvPr/>
        </p:nvSpPr>
        <p:spPr>
          <a:xfrm>
            <a:off x="2286000" y="457200"/>
            <a:ext cx="3352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TextBox 1"/>
          <p:cNvSpPr txBox="1"/>
          <p:nvPr/>
        </p:nvSpPr>
        <p:spPr>
          <a:xfrm>
            <a:off x="3657600" y="2209800"/>
            <a:ext cx="55626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Tx/>
            </a:pPr>
            <a:r>
              <a:rPr lang="zh-CN" altLang="en-US" sz="9600" b="1" dirty="0">
                <a:latin typeface="黑体" panose="02010609060101010101" pitchFamily="49" charset="-122"/>
                <a:ea typeface="黑体" panose="02010609060101010101" pitchFamily="49" charset="-122"/>
              </a:rPr>
              <a:t>研习课文</a:t>
            </a:r>
            <a:endParaRPr lang="zh-CN" altLang="en-US" sz="9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5361"/>
          <p:cNvSpPr/>
          <p:nvPr/>
        </p:nvSpPr>
        <p:spPr>
          <a:xfrm>
            <a:off x="228600" y="152400"/>
            <a:ext cx="116090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30000"/>
              </a:spcBef>
            </a:pP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第一段中唐太宗的论述包含几层意思？他用了什么样的论证方式来表达自己的观点？</a:t>
            </a:r>
            <a:endParaRPr lang="zh-CN" altLang="en-US" sz="36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3" name="图片 15362" descr="xin_513020612082754629262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1497965"/>
            <a:ext cx="4196080" cy="541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矩形 15365"/>
          <p:cNvSpPr/>
          <p:nvPr/>
        </p:nvSpPr>
        <p:spPr>
          <a:xfrm>
            <a:off x="609600" y="2133600"/>
            <a:ext cx="6529388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这一节主要有两层意思：</a:t>
            </a:r>
            <a:endParaRPr lang="zh-CN" altLang="en-US" sz="36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一是唐太宗积极求谏的态度，二是唐太宗对求谏的认识。</a:t>
            </a:r>
            <a:endParaRPr lang="zh-CN" altLang="en-US" sz="36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4800600"/>
            <a:ext cx="73304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类比论证、假设论证、举例论证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/>
      <p:bldP spid="15366" grpId="0" bldLvl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20481"/>
          <p:cNvSpPr/>
          <p:nvPr/>
        </p:nvSpPr>
        <p:spPr>
          <a:xfrm>
            <a:off x="381000" y="228600"/>
            <a:ext cx="116198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30000"/>
              </a:spcBef>
            </a:pP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第二段中君臣的谈话时围绕什么内容进行的？两人在表达自己观点时用了什么方法？</a:t>
            </a:r>
            <a:endParaRPr lang="zh-CN" altLang="en-US" sz="36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" y="2209800"/>
            <a:ext cx="11511280" cy="40767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对比论证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：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君臣都有正邪两类，正主和邪臣的组合、正臣和邪主的组合，都不能使国家太平。这是从反面做的论证，意在说明只有正主和正臣组合，“君臣相遇，有同鱼水”，才能“海内可安”。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比喻论证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：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鱼儿有水才能活，离开了水，就成了枯鱼。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用木头经过墨线标定就能锯直，比喻国君采纳规谏就会圣明。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举例论证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：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古圣主有诤臣七人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7800" y="1427480"/>
            <a:ext cx="43148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围绕君臣关系展开的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25601"/>
          <p:cNvSpPr/>
          <p:nvPr/>
        </p:nvSpPr>
        <p:spPr>
          <a:xfrm>
            <a:off x="1524000" y="457200"/>
            <a:ext cx="9067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第三段中唐太宗的话又包含几层意思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?</a:t>
            </a:r>
            <a:endParaRPr lang="en-US" altLang="zh-CN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76600" y="1753870"/>
            <a:ext cx="579882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两层意思：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一是臣子规谏的必要性；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二是纳谏的广泛意义。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29697"/>
          <p:cNvSpPr/>
          <p:nvPr/>
        </p:nvSpPr>
        <p:spPr>
          <a:xfrm>
            <a:off x="1600200" y="457200"/>
            <a:ext cx="9067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段中你读到一个怎样的唐太宗？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9699" name="矩形 29698"/>
          <p:cNvSpPr/>
          <p:nvPr/>
        </p:nvSpPr>
        <p:spPr>
          <a:xfrm>
            <a:off x="350520" y="1600200"/>
            <a:ext cx="1139190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</a:pPr>
            <a:r>
              <a:rPr lang="zh-CN" altLang="en-US" sz="40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唐太宗阐述了自己希望得到规谏的良苦用心。</a:t>
            </a:r>
            <a:endParaRPr lang="zh-CN" altLang="en-US" sz="40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0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★谨慎、勤奋、宽厚体谅</a:t>
            </a:r>
            <a:endParaRPr lang="en-US" altLang="zh-CN" sz="40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0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★为了得到“正人匡谏”，唐太宗采取了很多措施。 </a:t>
            </a:r>
            <a:endParaRPr lang="zh-CN" altLang="en-US" sz="40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0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★“贞观之治”局面的开创，不能不说与他点点滴滴的努力是分不开的。</a:t>
            </a:r>
            <a:endParaRPr lang="zh-CN" altLang="en-US" sz="40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9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9">
                                            <p:txEl>
                                              <p:charRg st="1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9">
                                            <p:txEl>
                                              <p:charRg st="1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3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699">
                                            <p:txEl>
                                              <p:charRg st="3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699">
                                            <p:txEl>
                                              <p:charRg st="3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1" name="矩形 32770"/>
          <p:cNvSpPr/>
          <p:nvPr/>
        </p:nvSpPr>
        <p:spPr>
          <a:xfrm>
            <a:off x="113665" y="76200"/>
            <a:ext cx="11951335" cy="69856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35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第五段唐太宗首先从</a:t>
            </a: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人性的弱点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出发阐述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纳谏的必要性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。他说“自知者明，信为难矣”，也就是说人贵有自知之明，但这却是很难做到的。由此，他得出结论：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“人君须得匡谏之臣，举其愆过。”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这是他从自身的实际体会中得出的经验，实际上已经触及到了君主专制政体的弊端。他当然不可能有这种超前的认识，因为他不可能否定自己的存在，因此只能在现有的体制内寻找合理的措施消除这种弊端，</a:t>
            </a: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纳谏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是他的第一选择。</a:t>
            </a: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接下来，他想起了魏征这位经常“随事谏诤”的忠臣，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认为他的谏诤“多中朕失”，他的存在就像一面镜子一样，使自己的优缺点都显露无遗。唐太宗在不同的场合无数次提到过魏征，无疑这是唐太宗树立的一个纳谏的典范，一个群臣学习的榜样。</a:t>
            </a: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结尾唐太宗举起酒杯，赐酒给房玄龄等人以勉励他们。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勉励什么呢？自然是期望他们能像魏征一样“随事谏诤”。</a:t>
            </a:r>
            <a:endParaRPr lang="zh-CN" altLang="en-US" sz="32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Clr>
                <a:schemeClr val="hlink"/>
              </a:buClr>
              <a:buSzPct val="75000"/>
              <a:buFont typeface="Wingdings" panose="05000000000000000000" pitchFamily="2" charset="2"/>
            </a:pPr>
            <a:endParaRPr lang="zh-CN" altLang="en-US" sz="32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Rectangle 3"/>
          <p:cNvSpPr>
            <a:spLocks noGrp="1" noRot="1"/>
          </p:cNvSpPr>
          <p:nvPr>
            <p:ph type="body" idx="4294967295"/>
          </p:nvPr>
        </p:nvSpPr>
        <p:spPr>
          <a:xfrm>
            <a:off x="267335" y="152400"/>
            <a:ext cx="11924665" cy="6223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/>
          <a:p>
            <a:pPr marL="0" indent="0" algn="ctr">
              <a:lnSpc>
                <a:spcPts val="3900"/>
              </a:lnSpc>
              <a:spcBef>
                <a:spcPts val="0"/>
              </a:spcBef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唐太宗纳谏故事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ts val="3900"/>
              </a:lnSpc>
              <a:spcBef>
                <a:spcPts val="0"/>
              </a:spcBef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史书上讲唐太宗也惧怕下属的批评。有一回，唐太宗得到了一只很漂亮的鹞子，于是带着玩弄。突然，魏征来了，太宗赶紧把鹞子放进怀里。魏征心知肚明，却假装不知道，上前和皇帝谈正经事。而且，还谈到古时一些因纵于逸乐的故事。他故意拖时间，太宗一向尊敬他，又不敢破坏纳谏的规矩，就只好耐心地等他讲完。魏征还没说完，可怜小鸟早已闷死了。还又一次，太宗罢朝之后，怒气冲冲地回宫，喊打喊杀，说非杀掉那个“倔老头”不可。可这时，正巧把深明大义的皇后惊动了，赶紧问发生了什么事，谁斗胆触怒了皇上。太宗说，还不是魏征那家伙，“每廷争辱我，使我常不自得”。原来魏征当着百官面前和皇帝争议，不给皇帝面子，使得皇帝恼羞成怒，但又不敢公开发作。</a:t>
            </a:r>
            <a:r>
              <a:rPr lang="en-US" altLang="zh-CN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-</a:t>
            </a:r>
            <a:endParaRPr lang="en-US" altLang="zh-CN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9" name="Rectangle 3"/>
          <p:cNvSpPr>
            <a:spLocks noGrp="1" noRot="1"/>
          </p:cNvSpPr>
          <p:nvPr>
            <p:ph type="body" idx="4294967295"/>
          </p:nvPr>
        </p:nvSpPr>
        <p:spPr>
          <a:xfrm>
            <a:off x="153670" y="228600"/>
            <a:ext cx="11865610" cy="582676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/>
          <a:p>
            <a:pPr marL="0" indent="0" algn="ctr">
              <a:lnSpc>
                <a:spcPts val="420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唐太宗纳谏故事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ts val="420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唐太宗有一匹骏马，特别喜爱它，常在宫中喂养。一天，这匹马没有疾病而突然死去。太宗迁怒于养马的宫人，打算杀掉他。长孙皇后规劝太宗说：</a:t>
            </a:r>
            <a:r>
              <a:rPr lang="en-US" altLang="zh-CN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"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过去齐景公因为马死了要杀人，晏子就请求列举养马人的罪过说：</a:t>
            </a:r>
            <a:r>
              <a:rPr lang="en-US" altLang="zh-CN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'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你养马而马死了，这是你的第一条罪。让国君因马死的原因而杀人，百姓听到后，一定埋怨我们的国君，这是你的第二条罪。诸侯听到这个消息，必然轻视我们的国家，这是你的第三条罪。</a:t>
            </a:r>
            <a:r>
              <a:rPr lang="en-US" altLang="zh-CN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'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齐景公于是赦免了养马人的罪。陛下曾经在读书时看到过这件事，难道忘记了吗？</a:t>
            </a:r>
            <a:r>
              <a:rPr lang="en-US" altLang="zh-CN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"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太宗的怒气才缓和平息下来。又对房玄龄说：</a:t>
            </a:r>
            <a:r>
              <a:rPr lang="en-US" altLang="zh-CN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"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皇后在很多事情上对我进行启发协助，很有帮助及益处着。</a:t>
            </a:r>
            <a:r>
              <a:rPr lang="en-US" altLang="zh-CN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" </a:t>
            </a:r>
            <a:br>
              <a:rPr lang="en-US" altLang="zh-CN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endParaRPr lang="en-US" altLang="zh-CN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316230" y="685800"/>
            <a:ext cx="11560175" cy="1676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91440" tIns="45720" rIns="91440" bIns="45720" anchor="ctr" anchorCtr="0"/>
          <a:p>
            <a:pPr algn="l"/>
            <a:br>
              <a:rPr lang="en-US" altLang="zh-CN" sz="3200" b="1"/>
            </a:br>
            <a:r>
              <a:rPr lang="en-US" altLang="zh-CN" sz="3200" b="1"/>
              <a:t>       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第五段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唐太宗君臣对话的中心意思是什么？请用一个成语概括。</a:t>
            </a:r>
            <a:b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br>
              <a:rPr lang="zh-CN" altLang="en-US" sz="3200" dirty="0"/>
            </a:br>
            <a:r>
              <a:rPr lang="zh-CN" altLang="en-US" sz="3200" dirty="0"/>
              <a:t> </a:t>
            </a:r>
            <a:endParaRPr lang="zh-CN" altLang="en-US" sz="3200" dirty="0"/>
          </a:p>
        </p:txBody>
      </p:sp>
      <p:sp>
        <p:nvSpPr>
          <p:cNvPr id="46083" name="Rectangle 3"/>
          <p:cNvSpPr>
            <a:spLocks noGrp="1" noRot="1"/>
          </p:cNvSpPr>
          <p:nvPr>
            <p:ph type="body" idx="4294967295"/>
          </p:nvPr>
        </p:nvSpPr>
        <p:spPr>
          <a:xfrm>
            <a:off x="1524000" y="2895600"/>
            <a:ext cx="3004820" cy="57404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/>
          <a:p>
            <a:pPr>
              <a:lnSpc>
                <a:spcPct val="80000"/>
              </a:lnSpc>
            </a:pPr>
            <a:r>
              <a:rPr lang="zh-CN" altLang="en-US" sz="4400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防微杜渐</a:t>
            </a:r>
            <a:endParaRPr lang="en-US" altLang="zh-CN" sz="44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endParaRPr lang="en-US" altLang="zh-CN" sz="24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39937"/>
          <p:cNvSpPr/>
          <p:nvPr/>
        </p:nvSpPr>
        <p:spPr>
          <a:xfrm>
            <a:off x="1295400" y="1981200"/>
            <a:ext cx="7772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采用的论证方法有：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39" name="矩形 39938"/>
          <p:cNvSpPr/>
          <p:nvPr/>
        </p:nvSpPr>
        <p:spPr>
          <a:xfrm>
            <a:off x="4648200" y="76200"/>
            <a:ext cx="41916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</a:t>
            </a:r>
            <a:endParaRPr lang="zh-CN" altLang="en-US" sz="3600" b="1" dirty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40" name="矩形 39939"/>
          <p:cNvSpPr/>
          <p:nvPr/>
        </p:nvSpPr>
        <p:spPr>
          <a:xfrm>
            <a:off x="363220" y="685800"/>
            <a:ext cx="114147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问题研讨：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唐太宗在论述“纳谏”时采用了什么样的论证方法？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9941" name="矩形 39940"/>
          <p:cNvSpPr/>
          <p:nvPr/>
        </p:nvSpPr>
        <p:spPr>
          <a:xfrm>
            <a:off x="486410" y="2514600"/>
            <a:ext cx="114750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比喻论证：</a:t>
            </a:r>
            <a:endParaRPr lang="zh-CN" altLang="en-US" sz="3200" b="1" dirty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◆</a:t>
            </a:r>
            <a:r>
              <a:rPr lang="zh-CN" altLang="en-US" sz="36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惟君臣相遇，有同鱼水，则海内可安。</a:t>
            </a:r>
            <a:endParaRPr lang="zh-CN" altLang="en-US" sz="36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◆常念魏徵随事谏正，多中朕失，如明镜鉴形，美恶必见。</a:t>
            </a:r>
            <a:endParaRPr lang="zh-CN" altLang="en-US" sz="36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42" name="矩形 39941"/>
          <p:cNvSpPr/>
          <p:nvPr/>
        </p:nvSpPr>
        <p:spPr>
          <a:xfrm>
            <a:off x="671830" y="4800600"/>
            <a:ext cx="109385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类比论证：</a:t>
            </a:r>
            <a:endParaRPr lang="zh-CN" altLang="en-US" sz="36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◆人欲自照，必须明镜；主欲知过，必藉忠臣。</a:t>
            </a:r>
            <a:endParaRPr lang="zh-CN" altLang="en-US" sz="36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charRg st="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942">
                                            <p:txEl>
                                              <p:charRg st="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942">
                                            <p:txEl>
                                              <p:charRg st="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文本框 4097"/>
          <p:cNvSpPr txBox="1"/>
          <p:nvPr/>
        </p:nvSpPr>
        <p:spPr>
          <a:xfrm>
            <a:off x="418465" y="574675"/>
            <a:ext cx="1156208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6000" dirty="0">
                <a:solidFill>
                  <a:srgbClr val="FFFFCC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     </a:t>
            </a:r>
            <a:r>
              <a:rPr lang="zh-CN" altLang="en-US" sz="6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君，舟也，民，水也。水能载舟，亦能覆舟。</a:t>
            </a:r>
            <a:endParaRPr lang="zh-CN" altLang="en-US" sz="6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4098"/>
          <p:cNvSpPr txBox="1"/>
          <p:nvPr/>
        </p:nvSpPr>
        <p:spPr>
          <a:xfrm>
            <a:off x="1050290" y="3254375"/>
            <a:ext cx="108140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8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这是中国历史上哪位君王的治国思想?</a:t>
            </a:r>
            <a:endParaRPr lang="zh-CN" altLang="en-US" sz="4800" b="1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/>
      <p:bldP spid="4098" grpId="1" bldLvl="0"/>
      <p:bldP spid="4099" grpId="0" bldLvl="0"/>
      <p:bldP spid="4099" grpId="1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40961"/>
          <p:cNvSpPr/>
          <p:nvPr/>
        </p:nvSpPr>
        <p:spPr>
          <a:xfrm>
            <a:off x="855345" y="304800"/>
            <a:ext cx="107302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假设论证：</a:t>
            </a:r>
            <a:endParaRPr lang="zh-CN" altLang="en-US" sz="3600" b="1" dirty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◆</a:t>
            </a:r>
            <a:r>
              <a:rPr lang="zh-CN" altLang="en-US" sz="36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主若自贤，臣不匡正，欲不危败，岂可得乎？</a:t>
            </a:r>
            <a:endParaRPr lang="zh-CN" altLang="en-US" sz="36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3" name="矩形 40962"/>
          <p:cNvSpPr/>
          <p:nvPr/>
        </p:nvSpPr>
        <p:spPr>
          <a:xfrm>
            <a:off x="741045" y="1981200"/>
            <a:ext cx="108438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对比论证：</a:t>
            </a:r>
            <a:endParaRPr lang="zh-CN" altLang="en-US" sz="3600" b="1" dirty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◆</a:t>
            </a:r>
            <a:r>
              <a:rPr lang="zh-CN" altLang="en-US" sz="36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如属文之士，伎巧之徒，皆自谓己长，他人不及。若名工文匠，商略诋诃，芜词拙迹，于是乃见。</a:t>
            </a:r>
            <a:endParaRPr lang="zh-CN" altLang="en-US" sz="36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4" name="矩形 40963"/>
          <p:cNvSpPr/>
          <p:nvPr/>
        </p:nvSpPr>
        <p:spPr>
          <a:xfrm>
            <a:off x="855345" y="4267200"/>
            <a:ext cx="109118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事实论证：</a:t>
            </a:r>
            <a:endParaRPr lang="zh-CN" altLang="en-US" sz="3600" b="1" dirty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◆</a:t>
            </a:r>
            <a:r>
              <a:rPr lang="zh-CN" altLang="en-US" sz="36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至于隋炀帝暴虐，臣下钳口，卒令不闻其过，遂至灭亡，虞世基等，寻亦诛死。</a:t>
            </a:r>
            <a:endParaRPr lang="zh-CN" altLang="en-US" sz="36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矩形 41985"/>
          <p:cNvSpPr/>
          <p:nvPr/>
        </p:nvSpPr>
        <p:spPr>
          <a:xfrm>
            <a:off x="4495800" y="152400"/>
            <a:ext cx="3886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</a:t>
            </a:r>
            <a:endParaRPr lang="zh-CN" altLang="en-US" sz="3600" b="1" dirty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87" name="矩形 41986"/>
          <p:cNvSpPr/>
          <p:nvPr/>
        </p:nvSpPr>
        <p:spPr>
          <a:xfrm>
            <a:off x="710565" y="685800"/>
            <a:ext cx="109880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从课文中，我们可看出唐太宗是一个怎样的人？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88" name="矩形 41987"/>
          <p:cNvSpPr/>
          <p:nvPr/>
        </p:nvSpPr>
        <p:spPr>
          <a:xfrm>
            <a:off x="1257300" y="1752600"/>
            <a:ext cx="4114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☆</a:t>
            </a:r>
            <a:r>
              <a:rPr lang="zh-CN" altLang="en-US" sz="36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勤于政事</a:t>
            </a:r>
            <a:endParaRPr lang="zh-CN" altLang="en-US" sz="3600" b="1" dirty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89" name="矩形 41988"/>
          <p:cNvSpPr/>
          <p:nvPr/>
        </p:nvSpPr>
        <p:spPr>
          <a:xfrm>
            <a:off x="406400" y="2286000"/>
            <a:ext cx="112998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他希望得到大臣的规谏，以匡救自己的过失，对此“夙夜未尝不以此心”。 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90" name="矩形 41989"/>
          <p:cNvSpPr/>
          <p:nvPr/>
        </p:nvSpPr>
        <p:spPr>
          <a:xfrm>
            <a:off x="1600200" y="3581400"/>
            <a:ext cx="3429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☆</a:t>
            </a:r>
            <a:r>
              <a:rPr lang="zh-CN" altLang="en-US" sz="36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虚怀若谷</a:t>
            </a:r>
            <a:endParaRPr lang="zh-CN" altLang="en-US" sz="3600" b="1" dirty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91" name="矩形 41990"/>
          <p:cNvSpPr/>
          <p:nvPr/>
        </p:nvSpPr>
        <p:spPr>
          <a:xfrm>
            <a:off x="675005" y="4191000"/>
            <a:ext cx="109315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为了求谏，他放下架子，“每见人奏事，必假颜色”。为了防止大臣因恐惧堵塞言路，“每有谏者”，纵使不合他的心思，也“不以为忤”。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89" grpId="0"/>
      <p:bldP spid="41990" grpId="0"/>
      <p:bldP spid="4199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矩形 43009"/>
          <p:cNvSpPr/>
          <p:nvPr/>
        </p:nvSpPr>
        <p:spPr>
          <a:xfrm>
            <a:off x="1524000" y="152400"/>
            <a:ext cx="4572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☆</a:t>
            </a:r>
            <a:r>
              <a:rPr lang="zh-CN" altLang="en-US" sz="36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宽厚体谅</a:t>
            </a:r>
            <a:endParaRPr lang="zh-CN" altLang="en-US" sz="3600" b="1" dirty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1" name="矩形 43010"/>
          <p:cNvSpPr/>
          <p:nvPr/>
        </p:nvSpPr>
        <p:spPr>
          <a:xfrm>
            <a:off x="1447800" y="1828800"/>
            <a:ext cx="4724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☆</a:t>
            </a:r>
            <a:r>
              <a:rPr lang="zh-CN" altLang="en-US" sz="36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处事谨慎</a:t>
            </a:r>
            <a:endParaRPr lang="zh-CN" altLang="en-US" sz="3600" b="1" dirty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2" name="矩形 43011"/>
          <p:cNvSpPr/>
          <p:nvPr/>
        </p:nvSpPr>
        <p:spPr>
          <a:xfrm>
            <a:off x="167640" y="685800"/>
            <a:ext cx="1193101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对大臣进谏时的心情和处境表示理解，努力创造一种君臣相得的良好氛围。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3" name="矩形 43012"/>
          <p:cNvSpPr/>
          <p:nvPr/>
        </p:nvSpPr>
        <p:spPr>
          <a:xfrm>
            <a:off x="276225" y="2362200"/>
            <a:ext cx="1168908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时常将前代帝王覆亡的教训挂在嘴边，提醒自己和大臣。即使在“闲居静坐”的时候，也在反省自己的行为，唯恐出了差错，“上不称天心，下为百姓所怨”。古时谏者“及其满盈，无所复谏”，他提出了更高的要求：“朕所为事，若有不当，或在其渐，或已将终，皆宜进谏”，目的在于不能防微杜渐，也要亡羊补牢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100" y="4915535"/>
            <a:ext cx="115462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 dirty="0">
                <a:solidFill>
                  <a:srgbClr val="000099"/>
                </a:solidFill>
                <a:ea typeface="黑体" panose="02010609060101010101" pitchFamily="49" charset="-122"/>
                <a:sym typeface="+mn-ea"/>
              </a:rPr>
              <a:t>             </a:t>
            </a:r>
            <a:r>
              <a:rPr lang="zh-CN" altLang="en-US" sz="3200" b="1" dirty="0">
                <a:solidFill>
                  <a:srgbClr val="000099"/>
                </a:solidFill>
                <a:ea typeface="黑体" panose="02010609060101010101" pitchFamily="49" charset="-122"/>
                <a:sym typeface="+mn-ea"/>
              </a:rPr>
              <a:t>由于唐太宗晚年居功自傲的情绪增长，逐渐“不悦人谏”，独断专行，留下“靡不有初，鲜克有终”的历史遗憾。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2" grpId="0"/>
      <p:bldP spid="43013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矩形 45057"/>
          <p:cNvSpPr/>
          <p:nvPr/>
        </p:nvSpPr>
        <p:spPr>
          <a:xfrm>
            <a:off x="457200" y="152400"/>
            <a:ext cx="114903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课文对于纳谏的论述，对我们今天的生活、工作和学习有什么借鉴意义？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59" name="矩形 45058"/>
          <p:cNvSpPr/>
          <p:nvPr/>
        </p:nvSpPr>
        <p:spPr>
          <a:xfrm>
            <a:off x="205740" y="1524000"/>
            <a:ext cx="11894185" cy="45027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300"/>
              </a:lnSpc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3600" b="1" dirty="0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纳谏指的是上级接受下级的意见，抛掉等级的外衣，它与我们接受别人的意见是同一个意思。</a:t>
            </a: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在生活、工作和学习中，我们每个人都要面对别人的意见。这些段落对于纳谏的论述告诉我们，应该虚心接受别人的意见。人贵有自知之明，自身的缺点和错误，有时候自己很难发现，别人发现并指出来了，这是对自己有好处的事情，绝不能因为别人的话不中听，或者认为别人的话揭了自己的短，而拒不接受。</a:t>
            </a:r>
            <a:endParaRPr lang="zh-CN" altLang="en-US" sz="3600" b="1" dirty="0">
              <a:solidFill>
                <a:srgbClr val="00009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标题 48129"/>
          <p:cNvSpPr/>
          <p:nvPr>
            <p:ph type="title"/>
          </p:nvPr>
        </p:nvSpPr>
        <p:spPr>
          <a:noFill/>
          <a:ln>
            <a:noFill/>
          </a:ln>
        </p:spPr>
        <p:txBody>
          <a:bodyPr anchor="ctr" anchorCtr="0"/>
          <a:p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131" name="文本占位符 48130"/>
          <p:cNvSpPr/>
          <p:nvPr>
            <p:ph type="body" idx="1"/>
          </p:nvPr>
        </p:nvSpPr>
        <p:spPr>
          <a:noFill/>
          <a:ln>
            <a:noFill/>
          </a:ln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本节课我们学习了《求谏》一文的写作背景，了解了唐太宗以“天下太平”为追求目标，愿意得正臣事己，希望听取诤谏，匡救政教过失，并能够付诸行动，真正虚心地采纳谏言。他是一个正直.有作为.虚心纳谏的开明君主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img1056056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1270"/>
            <a:ext cx="3505200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5122"/>
          <p:cNvSpPr txBox="1"/>
          <p:nvPr/>
        </p:nvSpPr>
        <p:spPr>
          <a:xfrm>
            <a:off x="6172200" y="533400"/>
            <a:ext cx="5165725" cy="51390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4000" b="1" dirty="0">
                <a:solidFill>
                  <a:srgbClr val="330CD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以铜为鉴，</a:t>
            </a:r>
            <a:endParaRPr lang="zh-CN" altLang="en-US" sz="4000" b="1" dirty="0">
              <a:solidFill>
                <a:srgbClr val="330CD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4000" b="1" dirty="0">
                <a:solidFill>
                  <a:srgbClr val="330CD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可以正衣冠；</a:t>
            </a:r>
            <a:endParaRPr lang="zh-CN" altLang="en-US" sz="4000" b="1" dirty="0">
              <a:solidFill>
                <a:srgbClr val="330CD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4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以古为鉴，</a:t>
            </a:r>
            <a:endParaRPr lang="zh-CN" altLang="en-US" sz="40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4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可以知兴替；</a:t>
            </a:r>
            <a:endParaRPr lang="zh-CN" altLang="en-US" sz="40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4000" b="1" dirty="0">
                <a:solidFill>
                  <a:srgbClr val="330CD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以人为鉴，</a:t>
            </a:r>
            <a:endParaRPr lang="zh-CN" altLang="en-US" sz="4000" b="1" dirty="0">
              <a:solidFill>
                <a:srgbClr val="330CD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4000" b="1" dirty="0">
                <a:solidFill>
                  <a:srgbClr val="330CD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可以明得失。</a:t>
            </a:r>
            <a:endParaRPr lang="zh-CN" altLang="en-US" sz="4000" b="1" dirty="0">
              <a:solidFill>
                <a:srgbClr val="330CD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endParaRPr lang="zh-CN" altLang="en-US" sz="4000" b="1" dirty="0">
              <a:solidFill>
                <a:srgbClr val="330CD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685800" y="5181600"/>
            <a:ext cx="953262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朕尝宝此三镜，用防己过。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今魏征殂（[cú]死亡）逝，遂亡一镜矣。</a:t>
            </a: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6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3">
                                            <p:txEl>
                                              <p:charRg st="6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>
                                            <p:txEl>
                                              <p:charRg st="6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13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3">
                                            <p:txEl>
                                              <p:charRg st="13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3">
                                            <p:txEl>
                                              <p:charRg st="13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19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charRg st="19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">
                                            <p:txEl>
                                              <p:charRg st="19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2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3">
                                            <p:txEl>
                                              <p:charRg st="2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3">
                                            <p:txEl>
                                              <p:charRg st="2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3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3">
                                            <p:txEl>
                                              <p:charRg st="3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3">
                                            <p:txEl>
                                              <p:charRg st="3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2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4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4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/>
          <p:nvPr>
            <p:ph type="title"/>
          </p:nvPr>
        </p:nvSpPr>
        <p:spPr>
          <a:xfrm>
            <a:off x="5334000" y="838200"/>
            <a:ext cx="3505200" cy="15240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p>
            <a:r>
              <a:rPr lang="zh-CN" altLang="en-US" sz="6000" b="1" dirty="0">
                <a:solidFill>
                  <a:srgbClr val="330CD8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魏</a:t>
            </a:r>
            <a:r>
              <a:rPr lang="zh-CN" altLang="en-US" sz="6000" b="1" dirty="0">
                <a:solidFill>
                  <a:srgbClr val="330CD8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征</a:t>
            </a:r>
            <a:endParaRPr lang="zh-CN" altLang="en-US" sz="6000" b="1" dirty="0">
              <a:solidFill>
                <a:srgbClr val="330CD8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147" name="文本占位符 6146"/>
          <p:cNvSpPr/>
          <p:nvPr>
            <p:ph type="body" idx="1"/>
          </p:nvPr>
        </p:nvSpPr>
        <p:spPr>
          <a:xfrm>
            <a:off x="5257800" y="2667000"/>
            <a:ext cx="5980430" cy="3962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p>
            <a:pPr>
              <a:buNone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兼听则明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偏信则暗 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buNone/>
            </a:pP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居安思危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戒奢以俭</a:t>
            </a:r>
            <a:r>
              <a:rPr lang="zh-CN" altLang="en-US" dirty="0"/>
              <a:t> </a:t>
            </a:r>
            <a:endParaRPr lang="zh-CN" altLang="en-US" dirty="0"/>
          </a:p>
        </p:txBody>
      </p:sp>
      <p:pic>
        <p:nvPicPr>
          <p:cNvPr id="6148" name="图片 6147" descr="11247955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457200"/>
            <a:ext cx="3352800" cy="5257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12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charRg st="12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charRg st="12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占位符 819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/>
          <a:p>
            <a:endParaRPr lang="zh-CN" altLang="en-US" dirty="0"/>
          </a:p>
        </p:txBody>
      </p:sp>
      <p:pic>
        <p:nvPicPr>
          <p:cNvPr id="8195" name="图片 8194" descr="未命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90" y="0"/>
            <a:ext cx="12183110" cy="6877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教学目标</a:t>
            </a:r>
            <a:endParaRPr lang="zh-CN" altLang="en-US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反复朗读课文，培养文言文语感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理解文章内容，把握人物形象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掌握文章论证方法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4.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积累写作素材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矩形 54273"/>
          <p:cNvSpPr/>
          <p:nvPr/>
        </p:nvSpPr>
        <p:spPr>
          <a:xfrm>
            <a:off x="229870" y="2520950"/>
            <a:ext cx="116700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spcBef>
                <a:spcPct val="3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这部书以</a:t>
            </a:r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记言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为主，所记基本上是贞观年间唐太宗</a:t>
            </a:r>
            <a:r>
              <a:rPr lang="zh-CN" altLang="en-US" sz="36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李世民与臣下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魏征、王珪[guī]、房玄龄、杜如晦等人关于施政问题的对话以及一些大臣的谏议和劝谏奏疏。此外也记载了一些政治、经济上的重大措施。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4275" name="矩形 54274"/>
          <p:cNvSpPr/>
          <p:nvPr/>
        </p:nvSpPr>
        <p:spPr>
          <a:xfrm>
            <a:off x="144145" y="2286000"/>
            <a:ext cx="11861800" cy="38862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54276" name="图片 542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" y="685800"/>
            <a:ext cx="11725275" cy="1190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Rectangle 3"/>
          <p:cNvSpPr>
            <a:spLocks noGrp="1"/>
          </p:cNvSpPr>
          <p:nvPr>
            <p:ph type="body" idx="4294967295"/>
          </p:nvPr>
        </p:nvSpPr>
        <p:spPr>
          <a:xfrm>
            <a:off x="221615" y="76200"/>
            <a:ext cx="11748770" cy="666877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/>
          <a:p>
            <a:pPr>
              <a:lnSpc>
                <a:spcPct val="150000"/>
              </a:lnSpc>
              <a:buNone/>
            </a:pPr>
            <a:r>
              <a:rPr lang="zh-CN" altLang="en-US" sz="4000" b="1" dirty="0">
                <a:solidFill>
                  <a:srgbClr val="FF3300"/>
                </a:solidFill>
                <a:ea typeface="黑体" panose="02010609060101010101" pitchFamily="49" charset="-122"/>
              </a:rPr>
              <a:t>解题：</a:t>
            </a:r>
            <a:endParaRPr lang="zh-CN" altLang="en-US" sz="4000" b="1" dirty="0">
              <a:solidFill>
                <a:srgbClr val="FF3300"/>
              </a:solidFill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《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邹忌讽齐王纳谏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中，齐王是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被讽喻“纳谏”。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而“求谏”是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唐太宗主动要求大臣们敢于向自己直谏。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唐太宗李世民和他的重臣们，励精求治，开创了我国封建社会历史上的一代盛世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“贞观之治”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，其治政要略一直为后人所赏鉴。贞观盛世的出现，有着多方面的因素，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其中与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唐太宗的虚怀纳谏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之风是密不可分的。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5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charRg st="5" end="1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标题 5120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朗读课文，正音正字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3" name="文本占位符 51202"/>
          <p:cNvSpPr>
            <a:spLocks noGrp="1"/>
          </p:cNvSpPr>
          <p:nvPr>
            <p:ph type="body" idx="1"/>
          </p:nvPr>
        </p:nvSpPr>
        <p:spPr>
          <a:xfrm>
            <a:off x="2133600" y="1447800"/>
            <a:ext cx="8229600" cy="4525963"/>
          </a:xfrm>
          <a:noFill/>
          <a:ln>
            <a:noFill/>
          </a:ln>
        </p:spPr>
        <p:txBody>
          <a:bodyPr/>
          <a:p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俨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肃     谏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诤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鲠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议  王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珪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</a:t>
            </a:r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en-US" altLang="zh-CN" b="1" u="sng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刍荛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不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讳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丧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乱   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属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文     </a:t>
            </a:r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芜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  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诋诃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愆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过  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纂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     </a:t>
            </a:r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怖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慑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罄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其狂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瞽</a:t>
            </a:r>
            <a:endParaRPr lang="zh-CN" altLang="en-US" b="1" u="sng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1204" name="文本框 51203"/>
          <p:cNvSpPr txBox="1"/>
          <p:nvPr/>
        </p:nvSpPr>
        <p:spPr>
          <a:xfrm>
            <a:off x="1828800" y="990600"/>
            <a:ext cx="8839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     </a:t>
            </a:r>
            <a:r>
              <a:rPr lang="en-US" altLang="zh-CN" sz="2800" b="1" i="1" err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yǎn</a:t>
            </a:r>
            <a:r>
              <a:rPr lang="en-US" altLang="zh-CN" sz="2800" b="1" i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             </a:t>
            </a:r>
            <a:r>
              <a:rPr lang="en-US" altLang="zh-CN" sz="2800" b="1" i="1" err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zhèng</a:t>
            </a:r>
            <a:r>
              <a:rPr lang="en-US" altLang="zh-CN" sz="2800" b="1" i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     </a:t>
            </a:r>
            <a:r>
              <a:rPr lang="en-US" altLang="zh-CN" sz="2800" b="1" i="1" err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gěng</a:t>
            </a:r>
            <a:r>
              <a:rPr lang="en-US" altLang="zh-CN" sz="2800" b="1" i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        </a:t>
            </a:r>
            <a:r>
              <a:rPr lang="en-US" altLang="zh-CN" sz="2800" b="1" i="1" err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guī</a:t>
            </a:r>
            <a:endParaRPr lang="zh-CN" altLang="en-US" sz="2800" b="1" i="1" dirty="0">
              <a:solidFill>
                <a:srgbClr val="A50021"/>
              </a:solidFill>
              <a:latin typeface="Arial" panose="020B0604020202020204" pitchFamily="34" charset="0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1205" name="文本框 51204"/>
          <p:cNvSpPr txBox="1"/>
          <p:nvPr/>
        </p:nvSpPr>
        <p:spPr>
          <a:xfrm>
            <a:off x="2057400" y="2209800"/>
            <a:ext cx="8153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i="1" err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chú</a:t>
            </a:r>
            <a:r>
              <a:rPr lang="en-US" altLang="zh-CN" sz="2400" b="1" i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  </a:t>
            </a:r>
            <a:r>
              <a:rPr lang="en-US" altLang="zh-CN" sz="2400" b="1" i="1" err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ráo</a:t>
            </a:r>
            <a:r>
              <a:rPr lang="en-US" altLang="zh-CN" sz="2400" b="1" i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           </a:t>
            </a:r>
            <a:r>
              <a:rPr lang="en-US" altLang="zh-CN" sz="2400" b="1" i="1" err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huì</a:t>
            </a:r>
            <a:r>
              <a:rPr lang="en-US" altLang="zh-CN" sz="2400" b="1" i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        </a:t>
            </a:r>
            <a:r>
              <a:rPr lang="en-US" altLang="zh-CN" sz="2400" b="1" i="1" err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sāng</a:t>
            </a:r>
            <a:r>
              <a:rPr lang="en-US" altLang="zh-CN" sz="2400" b="1" i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        </a:t>
            </a:r>
            <a:r>
              <a:rPr lang="en-US" altLang="zh-CN" sz="2400" b="1" i="1" err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zhǔ</a:t>
            </a:r>
            <a:endParaRPr lang="zh-CN" altLang="en-US" sz="2400" b="1" i="1" dirty="0">
              <a:solidFill>
                <a:srgbClr val="A50021"/>
              </a:solidFill>
              <a:latin typeface="Arial" panose="020B0604020202020204" pitchFamily="34" charset="0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1206" name="文本框 51205"/>
          <p:cNvSpPr txBox="1"/>
          <p:nvPr/>
        </p:nvSpPr>
        <p:spPr>
          <a:xfrm>
            <a:off x="2514600" y="3429000"/>
            <a:ext cx="7696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i="1" err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wú</a:t>
            </a:r>
            <a:r>
              <a:rPr lang="en-US" altLang="zh-CN" sz="2400" b="1" i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          </a:t>
            </a:r>
            <a:r>
              <a:rPr lang="en-US" altLang="zh-CN" sz="2400" b="1" i="1" err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dǐ</a:t>
            </a:r>
            <a:r>
              <a:rPr lang="en-US" altLang="zh-CN" sz="2400" b="1" i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  </a:t>
            </a:r>
            <a:r>
              <a:rPr lang="en-US" altLang="zh-CN" sz="2400" b="1" i="1" err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hē</a:t>
            </a:r>
            <a:r>
              <a:rPr lang="en-US" altLang="zh-CN" sz="2400" b="1" i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           </a:t>
            </a:r>
            <a:r>
              <a:rPr lang="en-US" altLang="zh-CN" sz="2400" b="1" i="1" err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qiān</a:t>
            </a:r>
            <a:r>
              <a:rPr lang="en-US" altLang="zh-CN" sz="2400" b="1" i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        </a:t>
            </a:r>
            <a:r>
              <a:rPr lang="en-US" altLang="zh-CN" sz="2400" b="1" i="1" err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zuǎn</a:t>
            </a:r>
            <a:endParaRPr lang="zh-CN" altLang="en-US" sz="2400" b="1" i="1" dirty="0">
              <a:solidFill>
                <a:srgbClr val="A50021"/>
              </a:solidFill>
              <a:latin typeface="Arial" panose="020B0604020202020204" pitchFamily="34" charset="0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1207" name="文本框 51206"/>
          <p:cNvSpPr txBox="1"/>
          <p:nvPr/>
        </p:nvSpPr>
        <p:spPr>
          <a:xfrm>
            <a:off x="2362200" y="4419600"/>
            <a:ext cx="6324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err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shè</a:t>
            </a:r>
            <a:r>
              <a:rPr lang="en-US" altLang="zh-CN" sz="2400" b="1" i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                  </a:t>
            </a:r>
            <a:r>
              <a:rPr lang="en-US" altLang="zh-CN" sz="2400" b="1" i="1" err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qìng</a:t>
            </a:r>
            <a:r>
              <a:rPr lang="en-US" altLang="zh-CN" sz="2400" b="1" i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    </a:t>
            </a:r>
            <a:r>
              <a:rPr lang="en-US" altLang="zh-CN" sz="2400" b="1" i="1" err="1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  <a:sym typeface="Times New Roman" panose="02020603050405020304" pitchFamily="18" charset="0"/>
              </a:rPr>
              <a:t>gǔ</a:t>
            </a:r>
            <a:endParaRPr lang="zh-CN" altLang="en-US" sz="2400" b="1" i="1" dirty="0">
              <a:solidFill>
                <a:srgbClr val="A50021"/>
              </a:solidFill>
              <a:latin typeface="Arial" panose="020B0604020202020204" pitchFamily="34" charset="0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37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37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37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37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37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37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37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37" end="7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37" end="7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37" end="7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37" end="7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37" end="7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37" end="7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37" end="7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37" end="7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1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1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1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1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1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1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1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1" end="7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1" end="7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1" end="7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1" end="7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1" end="7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1" end="7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1" end="7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1" end="7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3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3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3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3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3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3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3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3" end="10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3" end="10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3" end="10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3" end="10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3" end="10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3" end="10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3" end="10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3" end="10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08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08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08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08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08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08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08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08" end="12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08" end="12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08" end="12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08" end="12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08" end="12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08" end="12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08" end="12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08" end="12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/>
      <p:bldP spid="51205" grpId="0"/>
      <p:bldP spid="51206" grpId="0"/>
      <p:bldP spid="51207" grpId="0"/>
    </p:bldLst>
  </p:timing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3167</Words>
  <Application>WPS 演示</Application>
  <PresentationFormat/>
  <Paragraphs>158</Paragraphs>
  <Slides>24</Slides>
  <Notes>0</Notes>
  <HiddenSlides>3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楷体</vt:lpstr>
      <vt:lpstr>黑体</vt:lpstr>
      <vt:lpstr>楷体_GB2312</vt:lpstr>
      <vt:lpstr>新宋体</vt:lpstr>
      <vt:lpstr>Times New Roman</vt:lpstr>
      <vt:lpstr>微软雅黑</vt:lpstr>
      <vt:lpstr>Arial Unicode MS</vt:lpstr>
      <vt:lpstr>诗情画意</vt:lpstr>
      <vt:lpstr>猜谜语</vt:lpstr>
      <vt:lpstr>PowerPoint 演示文稿</vt:lpstr>
      <vt:lpstr>PowerPoint 演示文稿</vt:lpstr>
      <vt:lpstr>魏  征</vt:lpstr>
      <vt:lpstr>PowerPoint 演示文稿</vt:lpstr>
      <vt:lpstr>PowerPoint 演示文稿</vt:lpstr>
      <vt:lpstr>PowerPoint 演示文稿</vt:lpstr>
      <vt:lpstr>PowerPoint 演示文稿</vt:lpstr>
      <vt:lpstr>朗读课文，正音正字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第五段唐太宗君臣对话的中心意思是什么？请用一个成语概括。  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陈文雍</dc:creator>
  <cp:lastModifiedBy>岁月静好</cp:lastModifiedBy>
  <cp:revision>199</cp:revision>
  <dcterms:created xsi:type="dcterms:W3CDTF">2013-11-06T16:23:00Z</dcterms:created>
  <dcterms:modified xsi:type="dcterms:W3CDTF">2021-04-14T06:06:13Z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2052-11.1.0.10356</vt:lpwstr>
  </property>
  <property fmtid="{D5CDD505-2E9C-101B-9397-08002B2CF9AE}" pid="4" name="ICV">
    <vt:lpwstr>69E89F1960894D47AF459BE2D2C5E04E</vt:lpwstr>
  </property>
</Properties>
</file>