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84" r:id="rId4"/>
    <p:sldId id="360" r:id="rId5"/>
    <p:sldId id="286" r:id="rId6"/>
    <p:sldId id="287" r:id="rId7"/>
    <p:sldId id="401" r:id="rId8"/>
    <p:sldId id="322" r:id="rId9"/>
    <p:sldId id="323" r:id="rId10"/>
    <p:sldId id="289" r:id="rId11"/>
    <p:sldId id="402" r:id="rId12"/>
    <p:sldId id="403" r:id="rId13"/>
    <p:sldId id="404" r:id="rId14"/>
    <p:sldId id="324" r:id="rId15"/>
    <p:sldId id="405" r:id="rId16"/>
    <p:sldId id="291" r:id="rId17"/>
    <p:sldId id="406" r:id="rId18"/>
    <p:sldId id="407" r:id="rId19"/>
    <p:sldId id="408" r:id="rId20"/>
    <p:sldId id="409" r:id="rId21"/>
    <p:sldId id="410" r:id="rId22"/>
    <p:sldId id="411" r:id="rId23"/>
    <p:sldId id="295" r:id="rId24"/>
    <p:sldId id="338" r:id="rId25"/>
    <p:sldId id="296" r:id="rId26"/>
    <p:sldId id="412" r:id="rId27"/>
    <p:sldId id="340" r:id="rId28"/>
    <p:sldId id="297" r:id="rId29"/>
    <p:sldId id="341" r:id="rId30"/>
    <p:sldId id="298" r:id="rId31"/>
    <p:sldId id="413" r:id="rId32"/>
    <p:sldId id="414" r:id="rId33"/>
    <p:sldId id="415" r:id="rId34"/>
    <p:sldId id="416" r:id="rId35"/>
    <p:sldId id="417" r:id="rId36"/>
    <p:sldId id="418" r:id="rId37"/>
    <p:sldId id="419" r:id="rId38"/>
    <p:sldId id="301" r:id="rId39"/>
    <p:sldId id="420" r:id="rId40"/>
    <p:sldId id="421" r:id="rId41"/>
    <p:sldId id="422" r:id="rId42"/>
    <p:sldId id="423" r:id="rId43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48" userDrawn="1">
          <p15:clr>
            <a:srgbClr val="A4A3A4"/>
          </p15:clr>
        </p15:guide>
        <p15:guide id="2" pos="688" userDrawn="1">
          <p15:clr>
            <a:srgbClr val="A4A3A4"/>
          </p15:clr>
        </p15:guide>
        <p15:guide id="3" pos="7015" userDrawn="1">
          <p15:clr>
            <a:srgbClr val="A4A3A4"/>
          </p15:clr>
        </p15:guide>
        <p15:guide id="4" orient="horz" pos="5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7" autoAdjust="0"/>
    <p:restoredTop sz="64160" autoAdjust="0"/>
  </p:normalViewPr>
  <p:slideViewPr>
    <p:cSldViewPr snapToGrid="0">
      <p:cViewPr varScale="1">
        <p:scale>
          <a:sx n="50" d="100"/>
          <a:sy n="50" d="100"/>
        </p:scale>
        <p:origin x="792" y="42"/>
      </p:cViewPr>
      <p:guideLst>
        <p:guide orient="horz" pos="3748"/>
        <p:guide pos="688"/>
        <p:guide pos="7015"/>
        <p:guide orient="horz" pos="55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tags" Target="tags/tag1.xml" /><Relationship Id="rId45" Type="http://schemas.openxmlformats.org/officeDocument/2006/relationships/presProps" Target="presProps.xml" /><Relationship Id="rId46" Type="http://schemas.openxmlformats.org/officeDocument/2006/relationships/viewProps" Target="viewProps.xml" /><Relationship Id="rId47" Type="http://schemas.openxmlformats.org/officeDocument/2006/relationships/theme" Target="theme/theme1.xml" /><Relationship Id="rId48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30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972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9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0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页面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统一为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16:9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宽幅画面比例尺寸；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统一格式为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或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PPTX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/>
              <a:t>请注意：</a:t>
            </a:r>
            <a:endParaRPr lang="en-US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/>
              <a:t>1. </a:t>
            </a:r>
            <a:r>
              <a:rPr lang="zh-CN" altLang="en-US"/>
              <a:t>课名：微软雅黑</a:t>
            </a:r>
            <a:r>
              <a:rPr lang="en-US" altLang="zh-CN"/>
              <a:t>44</a:t>
            </a:r>
            <a:r>
              <a:rPr lang="zh-CN" altLang="en-US"/>
              <a:t>号字；</a:t>
            </a:r>
            <a:endParaRPr lang="en-US" altLang="zh-CN"/>
          </a:p>
          <a:p>
            <a:r>
              <a:rPr lang="en-US" altLang="zh-CN"/>
              <a:t>2.</a:t>
            </a:r>
            <a:r>
              <a:rPr lang="zh-CN" altLang="en-US" sz="1200" b="0"/>
              <a:t>（第一课时）</a:t>
            </a:r>
            <a:r>
              <a:rPr lang="zh-CN" altLang="en-US"/>
              <a:t>：微软雅黑</a:t>
            </a:r>
            <a:r>
              <a:rPr lang="en-US" altLang="zh-CN"/>
              <a:t>28</a:t>
            </a:r>
            <a:r>
              <a:rPr lang="zh-CN" altLang="en-US"/>
              <a:t>号字；</a:t>
            </a:r>
            <a:endParaRPr lang="en-US" altLang="zh-CN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3.</a:t>
            </a:r>
            <a:r>
              <a:rPr lang="zh-CN" altLang="en-US"/>
              <a:t>学校名称：请填写全称；</a:t>
            </a:r>
            <a:endParaRPr lang="en-US" altLang="zh-CN" b="1"/>
          </a:p>
          <a:p>
            <a:r>
              <a:rPr lang="en-US" altLang="zh-CN"/>
              <a:t>4.</a:t>
            </a:r>
            <a:r>
              <a:rPr lang="zh-CN" altLang="en-US"/>
              <a:t>学科、年级、主讲人、学校：华文楷体</a:t>
            </a:r>
            <a:r>
              <a:rPr lang="en-US" altLang="zh-CN"/>
              <a:t>24</a:t>
            </a:r>
            <a:r>
              <a:rPr lang="zh-CN" altLang="en-US"/>
              <a:t>号字（具体根据文字量可适当调整）。</a:t>
            </a:r>
            <a:endParaRPr lang="en-US" altLang="zh-CN"/>
          </a:p>
          <a:p>
            <a:endParaRPr lang="en-US" altLang="zh-CN"/>
          </a:p>
          <a:p>
            <a:r>
              <a:rPr lang="zh-CN" altLang="en-US"/>
              <a:t>英文</a:t>
            </a:r>
            <a:endParaRPr lang="en-US" altLang="zh-CN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1.</a:t>
            </a:r>
            <a:r>
              <a:rPr lang="zh-CN" altLang="en-US"/>
              <a:t>课名：字体以</a:t>
            </a:r>
            <a:r>
              <a:rPr lang="en-US" altLang="zh-CN"/>
              <a:t>Times New Roman</a:t>
            </a:r>
            <a:r>
              <a:rPr lang="zh-CN" altLang="en-US"/>
              <a:t>为主，字号一般使用</a:t>
            </a:r>
            <a:r>
              <a:rPr lang="en-US" altLang="zh-CN"/>
              <a:t>32—36</a:t>
            </a:r>
            <a:r>
              <a:rPr lang="zh-CN" altLang="en-US"/>
              <a:t>号，特别强调可以用</a:t>
            </a:r>
            <a:r>
              <a:rPr lang="en-US" altLang="zh-CN"/>
              <a:t>40</a:t>
            </a:r>
            <a:r>
              <a:rPr lang="zh-CN" altLang="en-US"/>
              <a:t>号；</a:t>
            </a:r>
            <a:endParaRPr lang="en-US" altLang="zh-CN"/>
          </a:p>
          <a:p>
            <a:r>
              <a:rPr lang="en-US" altLang="zh-CN"/>
              <a:t>2.</a:t>
            </a:r>
            <a:r>
              <a:rPr lang="zh-CN" altLang="en-US"/>
              <a:t>（</a:t>
            </a:r>
            <a:r>
              <a:rPr lang="en-US" altLang="zh-CN"/>
              <a:t>Period</a:t>
            </a:r>
            <a:r>
              <a:rPr lang="en-US" altLang="zh-CN" baseline="0"/>
              <a:t> 1</a:t>
            </a:r>
            <a:r>
              <a:rPr lang="zh-CN" altLang="en-US"/>
              <a:t>）：字体使用</a:t>
            </a:r>
            <a:r>
              <a:rPr lang="en-US" altLang="zh-CN"/>
              <a:t>Arial</a:t>
            </a:r>
            <a:r>
              <a:rPr lang="zh-CN" altLang="en-US"/>
              <a:t>，字号为</a:t>
            </a:r>
            <a:r>
              <a:rPr lang="en-US" altLang="zh-CN"/>
              <a:t>28</a:t>
            </a:r>
            <a:r>
              <a:rPr lang="zh-CN" altLang="en-US"/>
              <a:t>；</a:t>
            </a:r>
            <a:endParaRPr lang="en-US" altLang="zh-CN"/>
          </a:p>
          <a:p>
            <a:r>
              <a:rPr lang="en-US" altLang="zh-CN"/>
              <a:t>3.</a:t>
            </a:r>
            <a:r>
              <a:rPr lang="zh-CN" altLang="en-US"/>
              <a:t>正文一般用</a:t>
            </a:r>
            <a:r>
              <a:rPr lang="en-US" altLang="zh-CN"/>
              <a:t>24—28</a:t>
            </a:r>
            <a:r>
              <a:rPr lang="zh-CN" altLang="en-US"/>
              <a:t>号，特别强调可用</a:t>
            </a:r>
            <a:r>
              <a:rPr lang="en-US" altLang="zh-CN"/>
              <a:t>32</a:t>
            </a:r>
            <a:r>
              <a:rPr lang="zh-CN" altLang="en-US"/>
              <a:t>号。</a:t>
            </a:r>
            <a:endParaRPr lang="en-US" altLang="zh-CN"/>
          </a:p>
          <a:p>
            <a:endParaRPr lang="en-US" altLang="zh-CN"/>
          </a:p>
          <a:p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注意标点的规范（例如：中文省略号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为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……，可用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Shift+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数字键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打出中文省略号，英文省略号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为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6785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学生回答的音频</a:t>
            </a:r>
          </a:p>
        </p:txBody>
      </p:sp>
    </p:spTree>
    <p:extLst>
      <p:ext uri="{BB962C8B-B14F-4D97-AF65-F5344CB8AC3E}">
        <p14:creationId xmlns:p14="http://schemas.microsoft.com/office/powerpoint/2010/main" val="36774669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0502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2955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0198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5020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3216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学生回答的音频</a:t>
            </a:r>
          </a:p>
        </p:txBody>
      </p:sp>
    </p:spTree>
    <p:extLst>
      <p:ext uri="{BB962C8B-B14F-4D97-AF65-F5344CB8AC3E}">
        <p14:creationId xmlns:p14="http://schemas.microsoft.com/office/powerpoint/2010/main" val="34149806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学生回答的音频</a:t>
            </a:r>
          </a:p>
        </p:txBody>
      </p:sp>
    </p:spTree>
    <p:extLst>
      <p:ext uri="{BB962C8B-B14F-4D97-AF65-F5344CB8AC3E}">
        <p14:creationId xmlns:p14="http://schemas.microsoft.com/office/powerpoint/2010/main" val="31987197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学生回答的音频</a:t>
            </a:r>
          </a:p>
        </p:txBody>
      </p:sp>
    </p:spTree>
    <p:extLst>
      <p:ext uri="{BB962C8B-B14F-4D97-AF65-F5344CB8AC3E}">
        <p14:creationId xmlns:p14="http://schemas.microsoft.com/office/powerpoint/2010/main" val="11437264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学生回答的音频</a:t>
            </a:r>
          </a:p>
        </p:txBody>
      </p:sp>
    </p:spTree>
    <p:extLst>
      <p:ext uri="{BB962C8B-B14F-4D97-AF65-F5344CB8AC3E}">
        <p14:creationId xmlns:p14="http://schemas.microsoft.com/office/powerpoint/2010/main" val="2067450615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787727" y="3619499"/>
            <a:ext cx="7273974" cy="1056835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主讲人：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866524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" y="365125"/>
            <a:ext cx="213360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3" name="标题 1"/>
          <p:cNvSpPr txBox="1"/>
          <p:nvPr userDrawn="1"/>
        </p:nvSpPr>
        <p:spPr>
          <a:xfrm>
            <a:off x="110294" y="6210036"/>
            <a:ext cx="2641371" cy="396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初中语文</a:t>
            </a:r>
          </a:p>
        </p:txBody>
      </p:sp>
    </p:spTree>
    <p:extLst>
      <p:ext uri="{BB962C8B-B14F-4D97-AF65-F5344CB8AC3E}">
        <p14:creationId xmlns:p14="http://schemas.microsoft.com/office/powerpoint/2010/main" val="4074317388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381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920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</p:sldLayoutIdLst>
  <p:transition/>
  <p:timing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1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67757" y="2122805"/>
            <a:ext cx="8765540" cy="1505585"/>
          </a:xfrm>
        </p:spPr>
        <p:txBody>
          <a:bodyPr>
            <a:normAutofit/>
          </a:bodyPr>
          <a:lstStyle/>
          <a:p>
            <a:r>
              <a:rPr lang="zh-CN" altLang="en-US" sz="4890" b="1">
                <a:solidFill>
                  <a:srgbClr val="FF0000"/>
                </a:solidFill>
              </a:rPr>
              <a:t>如何突出中心</a:t>
            </a:r>
            <a:r>
              <a:rPr lang="zh-CN" altLang="en-US" sz="3555" b="1">
                <a:solidFill>
                  <a:srgbClr val="FF0000"/>
                </a:solidFill>
              </a:rPr>
              <a:t>（第一课时）</a:t>
            </a:r>
          </a:p>
        </p:txBody>
      </p:sp>
    </p:spTree>
    <p:extLst>
      <p:ext uri="{BB962C8B-B14F-4D97-AF65-F5344CB8AC3E}">
        <p14:creationId xmlns:p14="http://schemas.microsoft.com/office/powerpoint/2010/main" val="232824386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xmlns="" id="{D5EB8C8A-7E7F-904F-8489-DC42450DB6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8752771"/>
              </p:ext>
            </p:extLst>
          </p:nvPr>
        </p:nvGraphicFramePr>
        <p:xfrm>
          <a:off x="2052844" y="1429849"/>
          <a:ext cx="7828149" cy="42690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23568">
                  <a:extLst>
                    <a:ext uri="{9D8B030D-6E8A-4147-A177-3AD203B41FA5}">
                      <a16:colId xmlns:a16="http://schemas.microsoft.com/office/drawing/2014/main" xmlns="" val="3300827986"/>
                    </a:ext>
                  </a:extLst>
                </a:gridCol>
                <a:gridCol w="1814783">
                  <a:extLst>
                    <a:ext uri="{9D8B030D-6E8A-4147-A177-3AD203B41FA5}">
                      <a16:colId xmlns:a16="http://schemas.microsoft.com/office/drawing/2014/main" xmlns="" val="630334119"/>
                    </a:ext>
                  </a:extLst>
                </a:gridCol>
                <a:gridCol w="989798">
                  <a:extLst>
                    <a:ext uri="{9D8B030D-6E8A-4147-A177-3AD203B41FA5}">
                      <a16:colId xmlns:a16="http://schemas.microsoft.com/office/drawing/2014/main" xmlns="" val="3321770589"/>
                    </a:ext>
                  </a:extLst>
                </a:gridCol>
              </a:tblGrid>
              <a:tr h="730682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养猫的经历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家人的情感态度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详略安排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369183377"/>
                  </a:ext>
                </a:extLst>
              </a:tr>
              <a:tr h="904244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从隔壁要来了一只新生的猫，很活泼，我们很喜爱它，后来病死了。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 </a:t>
                      </a:r>
                      <a:r>
                        <a:rPr lang="zh-CN" sz="2400" kern="0">
                          <a:effectLst/>
                        </a:rPr>
                        <a:t>很受喜爱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略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76302452"/>
                  </a:ext>
                </a:extLst>
              </a:tr>
              <a:tr h="1096023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从舅舅家要来了第二只猫，更有趣，更活泼，很受家人的宠爱，后来却丢失了。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很受家人的宠爱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略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930610675"/>
                  </a:ext>
                </a:extLst>
              </a:tr>
              <a:tr h="1536037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在门口捡了一只流浪猫，不活泼，忧郁，懒惰，大家不喜欢这只猫，并冤枉它咬死了家中养的鸟，还打了它，它后来死在邻家的屋脊上。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不为大家所喜欢，若有若无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详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3248015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5538396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xmlns="" id="{48A31A6F-6846-5342-A3B5-996CCA76B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6157" y="1431190"/>
            <a:ext cx="7711631" cy="1325880"/>
          </a:xfrm>
        </p:spPr>
        <p:txBody>
          <a:bodyPr>
            <a:normAutofit/>
          </a:bodyPr>
          <a:lstStyle/>
          <a:p>
            <a:pPr algn="l"/>
            <a:r>
              <a:rPr lang="en-US" altLang="zh-CN"/>
              <a:t>       </a:t>
            </a:r>
            <a:r>
              <a:rPr lang="zh-CN" altLang="zh-CN"/>
              <a:t>方法三：在记叙中适当加入议论和抒情</a:t>
            </a:r>
            <a:r>
              <a:rPr lang="zh-CN" altLang="en-US"/>
              <a:t>。</a:t>
            </a:r>
            <a:endParaRPr lang="zh-CN" altLang="zh-CN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xmlns="" id="{AD2DA51A-03D1-7747-9785-03F46309CB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21301" y="2757070"/>
            <a:ext cx="7379335" cy="26108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/>
              <a:t>        </a:t>
            </a:r>
            <a:r>
              <a:rPr lang="zh-CN" altLang="zh-CN"/>
              <a:t>在记叙中适当加入议论和抒情，能更加直截了当地表达情感，表明观点，更好地突出文章的中心。</a:t>
            </a:r>
          </a:p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92472166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54471" y="1354669"/>
            <a:ext cx="6317615" cy="758825"/>
          </a:xfrm>
        </p:spPr>
        <p:txBody>
          <a:bodyPr/>
          <a:lstStyle/>
          <a:p>
            <a:r>
              <a:rPr lang="zh-CN" altLang="zh-CN" sz="2800"/>
              <a:t>议论抒情在记叙文中的位置和作用：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28965" y="2259619"/>
            <a:ext cx="7731125" cy="31311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/>
              <a:t>        1</a:t>
            </a:r>
            <a:r>
              <a:rPr lang="zh-CN" altLang="en-US"/>
              <a:t>．</a:t>
            </a:r>
            <a:r>
              <a:rPr lang="zh-CN" altLang="zh-CN"/>
              <a:t>在文章开头：点明中心，引起下文，奠定感情基调。</a:t>
            </a:r>
          </a:p>
          <a:p>
            <a:pPr marL="0" indent="0">
              <a:buNone/>
            </a:pPr>
            <a:r>
              <a:rPr lang="en-US" altLang="zh-CN"/>
              <a:t>        </a:t>
            </a:r>
            <a:r>
              <a:rPr lang="zh-CN" altLang="zh-CN"/>
              <a:t>如《雨的四季》一文，作者开篇即说“我喜欢雨，无论什么季节的雨，我都喜欢”，其后围绕这一中心分别描绘了四个季节的雨的不同的形态、“性格”。</a:t>
            </a:r>
          </a:p>
          <a:p>
            <a:pPr marL="0" indent="0">
              <a:lnSpc>
                <a:spcPct val="100000"/>
              </a:lnSpc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703976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94050" y="2252479"/>
            <a:ext cx="7731125" cy="30194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/>
              <a:t>        2</a:t>
            </a:r>
            <a:r>
              <a:rPr lang="zh-CN" altLang="en-US"/>
              <a:t> ．</a:t>
            </a:r>
            <a:r>
              <a:rPr lang="zh-CN" altLang="zh-CN"/>
              <a:t>在文章中间（夹叙夹议）：在关键处趁热打铁，</a:t>
            </a:r>
            <a:r>
              <a:rPr lang="zh-CN" altLang="en-US"/>
              <a:t>能</a:t>
            </a:r>
            <a:r>
              <a:rPr lang="zh-CN" altLang="zh-CN"/>
              <a:t>加深读者的认识，引起读者强烈的共鸣，突出中心。</a:t>
            </a:r>
          </a:p>
          <a:p>
            <a:pPr marL="0" indent="0">
              <a:buNone/>
            </a:pPr>
            <a:r>
              <a:rPr lang="en-US" altLang="zh-CN"/>
              <a:t>        3</a:t>
            </a:r>
            <a:r>
              <a:rPr lang="zh-CN" altLang="en-US"/>
              <a:t> ．</a:t>
            </a:r>
            <a:r>
              <a:rPr lang="zh-CN" altLang="zh-CN"/>
              <a:t>在文章结尾：点明主旨、深化主题、给人以启迪等，起到画龙点睛的作用。有的呼应开头，使文章结构严谨，突出中心。</a:t>
            </a: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xmlns="" id="{E685E092-E1D4-EA41-8FD1-C9C291C46555}"/>
              </a:ext>
            </a:extLst>
          </p:cNvPr>
          <p:cNvSpPr txBox="1"/>
          <p:nvPr/>
        </p:nvSpPr>
        <p:spPr>
          <a:xfrm>
            <a:off x="2554705" y="1410787"/>
            <a:ext cx="6317615" cy="7588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zh-CN" sz="2800"/>
              <a:t>议论抒情在记叙文中的位置和作用：</a:t>
            </a:r>
          </a:p>
        </p:txBody>
      </p:sp>
    </p:spTree>
    <p:extLst>
      <p:ext uri="{BB962C8B-B14F-4D97-AF65-F5344CB8AC3E}">
        <p14:creationId xmlns:p14="http://schemas.microsoft.com/office/powerpoint/2010/main" val="3400193725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88845" y="1399975"/>
            <a:ext cx="5883275" cy="635000"/>
          </a:xfrm>
        </p:spPr>
        <p:txBody>
          <a:bodyPr/>
          <a:lstStyle/>
          <a:p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《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植树的牧羊人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》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17613" y="2142549"/>
            <a:ext cx="7655858" cy="338709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/>
              <a:t>        </a:t>
            </a:r>
            <a:r>
              <a:rPr lang="en-US" altLang="zh-CN"/>
              <a:t>1910</a:t>
            </a:r>
            <a:r>
              <a:rPr lang="zh-CN" altLang="zh-CN"/>
              <a:t>年种的橡树，已经长得比我都高，真让人不敢相信。我吃惊得说不出话来，他还是那么沉默寡言。我们就这样静静地，在他种的树林里，转悠了一整天。这片树林分为三块，最大的一块，有</a:t>
            </a:r>
            <a:r>
              <a:rPr lang="en-US" altLang="zh-CN"/>
              <a:t>11</a:t>
            </a:r>
            <a:r>
              <a:rPr lang="zh-CN" altLang="zh-CN"/>
              <a:t>公里宽。</a:t>
            </a:r>
            <a:r>
              <a:rPr lang="zh-CN" altLang="zh-CN" u="sng"/>
              <a:t>当我想到，眼前的一切，不是靠什么先进的技术，而是靠一个人的双手和毅力造就的，我才明白，人类除了毁灭，还可以像上</a:t>
            </a:r>
            <a:r>
              <a:rPr lang="zh-CN" altLang="en-US" u="sng"/>
              <a:t>天</a:t>
            </a:r>
            <a:r>
              <a:rPr lang="zh-CN" altLang="zh-CN" u="sng"/>
              <a:t>一样创造。</a:t>
            </a:r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77039339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98214" y="1730710"/>
            <a:ext cx="7595571" cy="393784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/>
              <a:t>        </a:t>
            </a:r>
            <a:r>
              <a:rPr lang="zh-CN" altLang="zh-CN"/>
              <a:t>文章结尾：</a:t>
            </a:r>
          </a:p>
          <a:p>
            <a:pPr marL="0" indent="0">
              <a:buNone/>
            </a:pPr>
            <a:r>
              <a:rPr lang="en-US" altLang="zh-CN"/>
              <a:t>        </a:t>
            </a:r>
            <a:r>
              <a:rPr lang="zh-CN" altLang="zh-CN" u="sng"/>
              <a:t>每当我想到这位老人，他</a:t>
            </a:r>
            <a:r>
              <a:rPr lang="zh-CN" altLang="en-US" u="sng"/>
              <a:t>靠</a:t>
            </a:r>
            <a:r>
              <a:rPr lang="zh-CN" altLang="zh-CN" u="sng"/>
              <a:t>一个人的体力与毅力，把这片荒漠变成了绿洲，我就觉得，人的力量是多么伟大啊！……</a:t>
            </a:r>
            <a:endParaRPr lang="en-US" altLang="zh-CN" u="sng"/>
          </a:p>
          <a:p>
            <a:endParaRPr lang="en-US" altLang="zh-CN" u="sng"/>
          </a:p>
          <a:p>
            <a:pPr marL="0" indent="0">
              <a:buNone/>
            </a:pPr>
            <a:r>
              <a:rPr lang="en-US" altLang="zh-CN"/>
              <a:t>        ——</a:t>
            </a:r>
            <a:r>
              <a:rPr lang="zh-CN" altLang="zh-CN"/>
              <a:t>在</a:t>
            </a:r>
            <a:r>
              <a:rPr lang="zh-CN" altLang="en-US"/>
              <a:t>叙述</a:t>
            </a:r>
            <a:r>
              <a:rPr lang="zh-CN" altLang="zh-CN"/>
              <a:t>的过程中和文章的结尾</a:t>
            </a:r>
            <a:r>
              <a:rPr lang="zh-CN" altLang="en-US"/>
              <a:t>加入</a:t>
            </a:r>
            <a:r>
              <a:rPr lang="zh-CN" altLang="zh-CN"/>
              <a:t>这样一些议论抒情的语句，更加明确地表达了作者对牧羊人以无私的大爱，不懈的毅力创造奇迹的赞美，画龙点睛、突出</a:t>
            </a:r>
            <a:r>
              <a:rPr lang="zh-CN" altLang="en-US"/>
              <a:t>了文章的</a:t>
            </a:r>
            <a:r>
              <a:rPr lang="zh-CN" altLang="zh-CN"/>
              <a:t>中心。</a:t>
            </a:r>
          </a:p>
          <a:p>
            <a:endParaRPr lang="zh-CN" altLang="zh-CN"/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xmlns="" id="{01B91EE3-79DB-CA40-9F36-2C1E90125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596027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04887" y="1319764"/>
            <a:ext cx="5883275" cy="635000"/>
          </a:xfrm>
        </p:spPr>
        <p:txBody>
          <a:bodyPr/>
          <a:lstStyle/>
          <a:p>
            <a:pPr algn="l"/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三、练习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26078" y="2116613"/>
            <a:ext cx="7745506" cy="35500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zh-CN" b="1"/>
              <a:t>阅读下面这篇作文，完成任务。</a:t>
            </a:r>
            <a:endParaRPr lang="en-US" altLang="zh-CN" b="1"/>
          </a:p>
          <a:p>
            <a:pPr marL="0" indent="0" algn="ctr">
              <a:buNone/>
            </a:pPr>
            <a:r>
              <a:rPr lang="zh-CN" altLang="zh-CN"/>
              <a:t>一件小事</a:t>
            </a:r>
          </a:p>
          <a:p>
            <a:pPr marL="0" indent="0">
              <a:buNone/>
            </a:pPr>
            <a:r>
              <a:rPr lang="zh-CN" altLang="en-US"/>
              <a:t>        </a:t>
            </a:r>
            <a:r>
              <a:rPr lang="zh-CN" altLang="zh-CN"/>
              <a:t>再一次翻开我的笔记本电脑，看到那个熟悉的阶梯状的显示网络信号的图标，我就想起不久之前的一件让我感动的事。</a:t>
            </a:r>
          </a:p>
          <a:p>
            <a:pPr marL="0" indent="0">
              <a:buNone/>
            </a:pPr>
            <a:r>
              <a:rPr lang="zh-CN" altLang="en-US"/>
              <a:t>        </a:t>
            </a:r>
            <a:r>
              <a:rPr lang="zh-CN" altLang="zh-CN"/>
              <a:t>我爸一直都给我留下一个“严父”的形象，动不动就发火，让我感到了畏惧。</a:t>
            </a:r>
          </a:p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74905245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4659" y="1387195"/>
            <a:ext cx="8052073" cy="406334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/>
              <a:t>        </a:t>
            </a:r>
            <a:r>
              <a:rPr lang="zh-CN" altLang="zh-CN"/>
              <a:t>从海边度假回来后，表弟就说我的那台娇气的笔记本电脑又坏了。“还好这回不是硬件方面的问题，我，一个电脑通，怎么可能修不好呢？”我叫道。我打开电脑，正准备打开浏览器，看看问题，刚打开电脑，就从右下角弹出了气球：“有限的网络访问权限——无法连接到网络。”“嘿——上不去网络了！这台电脑不是也就没有用了吗？”我想。于是，我开始了对这个问题的“战争”。但是我还是失败了。第一回，修改网络配置，我败；第二回，修改路由器配置，完败；第三回，子网掩码之战，我再败……</a:t>
            </a:r>
          </a:p>
        </p:txBody>
      </p:sp>
    </p:spTree>
    <p:extLst>
      <p:ext uri="{BB962C8B-B14F-4D97-AF65-F5344CB8AC3E}">
        <p14:creationId xmlns:p14="http://schemas.microsoft.com/office/powerpoint/2010/main" val="2068837680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13963" y="1440982"/>
            <a:ext cx="7642413" cy="402748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zh-CN"/>
              <a:t>第四回，……弄得我唇干口燥，汗流浃背，算了，不修了，我看着都揪心。</a:t>
            </a:r>
            <a:endParaRPr lang="en-US" altLang="zh-CN"/>
          </a:p>
          <a:p>
            <a:pPr marL="0" indent="0">
              <a:buNone/>
            </a:pPr>
            <a:r>
              <a:rPr lang="zh-CN" altLang="en-US"/>
              <a:t>        </a:t>
            </a:r>
            <a:r>
              <a:rPr lang="zh-CN" altLang="zh-CN"/>
              <a:t>于是乎我把电脑交给了我爸。“爸，求求您了，这破电脑您能修好吗？”我几乎是跪着求我爸，生怕他再发火。“行吧，但是你还要学习呢。你这回是不是又考砸了？”我爸开始态度还好，但是之后又由晴转阴，肯定又要问责我了。但是在我的一再央求下，我爸还是把电脑收下了。</a:t>
            </a:r>
          </a:p>
          <a:p>
            <a:pPr marL="0" indent="0">
              <a:buNone/>
            </a:pPr>
            <a:endParaRPr lang="zh-CN" altLang="en-US"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45235556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11186" y="1362860"/>
            <a:ext cx="7965143" cy="4213187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/>
              <a:t>        </a:t>
            </a:r>
            <a:r>
              <a:rPr lang="zh-CN" altLang="zh-CN"/>
              <a:t>我忐忑不安地过了一整天，但是到晚上睡觉的时候，我觉得有点不对劲了：我爸怎么一直都闷在他自己的屋子里除了吃饭上厕所都不出来？我于是悄悄地拉开一点屋门，看到我爸正专注的坐在电脑前，手握鼠标，大电脑前摆着我的小电脑，水放在那里也顾不上喝。我从餐桌上拿了只梨，推开门，问爸：“爸，吃只梨吧，天太干了！”他却摆摆手，说是“不用管了，因为电脑即将修好”。但是可惜的是，电脑其实还没有修好，是我自己后来修好的。</a:t>
            </a:r>
          </a:p>
          <a:p>
            <a:pPr marL="0" indent="0">
              <a:lnSpc>
                <a:spcPct val="100000"/>
              </a:lnSpc>
              <a:buNone/>
            </a:pPr>
            <a:endParaRPr lang="zh-CN" altLang="en-US"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75070100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35918" y="1250014"/>
            <a:ext cx="6093460" cy="955675"/>
          </a:xfrm>
        </p:spPr>
        <p:txBody>
          <a:bodyPr/>
          <a:lstStyle/>
          <a:p>
            <a:r>
              <a:rPr lang="zh-CN" altLang="en-US" sz="3200"/>
              <a:t>一、关于“中心”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90193" y="2004319"/>
            <a:ext cx="7871010" cy="355002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altLang="zh-CN"/>
              <a:t>        </a:t>
            </a:r>
            <a:r>
              <a:rPr lang="zh-CN" altLang="zh-CN"/>
              <a:t>清代王夫之说：“意犹帅也</a:t>
            </a:r>
            <a:r>
              <a:rPr lang="zh-CN" altLang="en-US"/>
              <a:t>。</a:t>
            </a:r>
            <a:r>
              <a:rPr lang="zh-CN" altLang="zh-CN"/>
              <a:t>无帅之兵</a:t>
            </a:r>
            <a:r>
              <a:rPr lang="zh-CN" altLang="en-US"/>
              <a:t>，</a:t>
            </a:r>
            <a:r>
              <a:rPr lang="zh-CN" altLang="zh-CN"/>
              <a:t>谓之乌合之众。”</a:t>
            </a:r>
          </a:p>
          <a:p>
            <a:pPr marL="0" indent="0">
              <a:buNone/>
            </a:pPr>
            <a:r>
              <a:rPr lang="en-US" altLang="zh-CN"/>
              <a:t>        </a:t>
            </a:r>
            <a:r>
              <a:rPr lang="zh-CN" altLang="zh-CN"/>
              <a:t>意，是文章的“中心思想”，是文章传达出来的作者的基本观点、态度、情感和意图，也就是作者写作文章的主旨所在，对于整篇文章的材料的取舍、结构层次、语言表达起着统率的作用，被人们比作文章的灵魂。我们作文时只有先确定中心，将“意”立起来，文章才有主心骨；没有中心，或者中心不明确，文章就会像一盘散沙，让人不知所云。</a:t>
            </a:r>
          </a:p>
        </p:txBody>
      </p:sp>
    </p:spTree>
    <p:extLst>
      <p:ext uri="{BB962C8B-B14F-4D97-AF65-F5344CB8AC3E}">
        <p14:creationId xmlns:p14="http://schemas.microsoft.com/office/powerpoint/2010/main" val="870899611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82587" y="1415938"/>
            <a:ext cx="7817225" cy="421389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/>
              <a:t>        </a:t>
            </a:r>
            <a:r>
              <a:rPr lang="zh-CN" altLang="zh-CN"/>
              <a:t>虽然我爸没有帮我修好电脑，但是他对我的关心却能从其中看见。但之后，我以为我爸会变成好脾气，但并没有。就像雷雨天时，小树只是觉得那闪电会劈到自己，会害怕，从而不喜欢雷雨，但小树你可曾注意过，雷雨让你害怕的同时，也会用那雨水滋润你的心灵！这虽然可能是一个不太恰当的比喻，但，严父的背后其实是关心与爱护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>
                <a:sym typeface="+mn-ea"/>
              </a:rPr>
              <a:t>                                                    （同学习作）</a:t>
            </a:r>
          </a:p>
        </p:txBody>
      </p:sp>
    </p:spTree>
    <p:extLst>
      <p:ext uri="{BB962C8B-B14F-4D97-AF65-F5344CB8AC3E}">
        <p14:creationId xmlns:p14="http://schemas.microsoft.com/office/powerpoint/2010/main" val="4084262989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35596" y="1443538"/>
            <a:ext cx="5659120" cy="907415"/>
          </a:xfrm>
        </p:spPr>
        <p:txBody>
          <a:bodyPr>
            <a:normAutofit/>
          </a:bodyPr>
          <a:lstStyle/>
          <a:p>
            <a:pPr algn="l"/>
            <a:r>
              <a:rPr lang="zh-CN" altLang="zh-CN" sz="3200"/>
              <a:t>任务一：</a:t>
            </a:r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57012" y="2486730"/>
            <a:ext cx="7349378" cy="28307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/>
              <a:t>        </a:t>
            </a:r>
            <a:r>
              <a:rPr lang="zh-CN" altLang="zh-CN"/>
              <a:t>人物的主次、内容的详略是由文章的中心确定的，上面这篇作文写了我和爸爸关于修电脑的一件小事。如果文章想表达的中心不同，那么主次详略势必也会发生变化，请填写下表。</a:t>
            </a:r>
          </a:p>
          <a:p>
            <a:pPr marL="0" indent="0">
              <a:lnSpc>
                <a:spcPct val="100000"/>
              </a:lnSpc>
              <a:buNone/>
            </a:pPr>
            <a:endParaRPr lang="zh-CN" altLang="en-US" sz="32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361668"/>
      </p:ext>
    </p:ext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xmlns="" id="{C22569B4-BFDD-6440-8572-91C548BDF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9832240"/>
              </p:ext>
            </p:extLst>
          </p:nvPr>
        </p:nvGraphicFramePr>
        <p:xfrm>
          <a:off x="2160359" y="1470065"/>
          <a:ext cx="7802731" cy="40767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06732">
                  <a:extLst>
                    <a:ext uri="{9D8B030D-6E8A-4147-A177-3AD203B41FA5}">
                      <a16:colId xmlns:a16="http://schemas.microsoft.com/office/drawing/2014/main" xmlns="" val="930589158"/>
                    </a:ext>
                  </a:extLst>
                </a:gridCol>
                <a:gridCol w="1810870">
                  <a:extLst>
                    <a:ext uri="{9D8B030D-6E8A-4147-A177-3AD203B41FA5}">
                      <a16:colId xmlns:a16="http://schemas.microsoft.com/office/drawing/2014/main" xmlns="" val="4021886951"/>
                    </a:ext>
                  </a:extLst>
                </a:gridCol>
                <a:gridCol w="1577789">
                  <a:extLst>
                    <a:ext uri="{9D8B030D-6E8A-4147-A177-3AD203B41FA5}">
                      <a16:colId xmlns:a16="http://schemas.microsoft.com/office/drawing/2014/main" xmlns="" val="2368392871"/>
                    </a:ext>
                  </a:extLst>
                </a:gridCol>
                <a:gridCol w="2707340">
                  <a:extLst>
                    <a:ext uri="{9D8B030D-6E8A-4147-A177-3AD203B41FA5}">
                      <a16:colId xmlns:a16="http://schemas.microsoft.com/office/drawing/2014/main" xmlns="" val="3370247387"/>
                    </a:ext>
                  </a:extLst>
                </a:gridCol>
              </a:tblGrid>
              <a:tr h="809956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主题：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爸爸对我的关心和帮助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主题</a:t>
                      </a:r>
                      <a:r>
                        <a:rPr lang="en-US" sz="2400" kern="0">
                          <a:effectLst/>
                        </a:rPr>
                        <a:t>: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我善于思考，勇于实践，解决问题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563562110"/>
                  </a:ext>
                </a:extLst>
              </a:tr>
              <a:tr h="809956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主要人物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主要人物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739950848"/>
                  </a:ext>
                </a:extLst>
              </a:tr>
              <a:tr h="809956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次要人物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次要人物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446063656"/>
                  </a:ext>
                </a:extLst>
              </a:tr>
              <a:tr h="809956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详写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详写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304229232"/>
                  </a:ext>
                </a:extLst>
              </a:tr>
              <a:tr h="836902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略写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略写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9577440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1408336"/>
      </p:ext>
    </p:ext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xmlns="" id="{56F24743-5010-9E4F-A285-5B7B0266B3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8793058"/>
              </p:ext>
            </p:extLst>
          </p:nvPr>
        </p:nvGraphicFramePr>
        <p:xfrm>
          <a:off x="2268880" y="1439868"/>
          <a:ext cx="7784802" cy="39870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73650">
                  <a:extLst>
                    <a:ext uri="{9D8B030D-6E8A-4147-A177-3AD203B41FA5}">
                      <a16:colId xmlns:a16="http://schemas.microsoft.com/office/drawing/2014/main" xmlns="" val="1469906482"/>
                    </a:ext>
                  </a:extLst>
                </a:gridCol>
                <a:gridCol w="1972235">
                  <a:extLst>
                    <a:ext uri="{9D8B030D-6E8A-4147-A177-3AD203B41FA5}">
                      <a16:colId xmlns:a16="http://schemas.microsoft.com/office/drawing/2014/main" xmlns="" val="4205780532"/>
                    </a:ext>
                  </a:extLst>
                </a:gridCol>
                <a:gridCol w="1416423">
                  <a:extLst>
                    <a:ext uri="{9D8B030D-6E8A-4147-A177-3AD203B41FA5}">
                      <a16:colId xmlns:a16="http://schemas.microsoft.com/office/drawing/2014/main" xmlns="" val="1394696557"/>
                    </a:ext>
                  </a:extLst>
                </a:gridCol>
                <a:gridCol w="2922494">
                  <a:extLst>
                    <a:ext uri="{9D8B030D-6E8A-4147-A177-3AD203B41FA5}">
                      <a16:colId xmlns:a16="http://schemas.microsoft.com/office/drawing/2014/main" xmlns="" val="1316496444"/>
                    </a:ext>
                  </a:extLst>
                </a:gridCol>
              </a:tblGrid>
              <a:tr h="792146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主题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爸爸对我的关心和帮助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主题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我善于思考，勇于实践，解决问题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233764326"/>
                  </a:ext>
                </a:extLst>
              </a:tr>
              <a:tr h="792146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主要人物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爸爸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主要人物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我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857766761"/>
                  </a:ext>
                </a:extLst>
              </a:tr>
              <a:tr h="792146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次要人物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我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次要人物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爸爸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107233244"/>
                  </a:ext>
                </a:extLst>
              </a:tr>
              <a:tr h="792146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详写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爸爸帮我修电脑的场景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详写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我尝试修电脑，解决问题的经过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099833674"/>
                  </a:ext>
                </a:extLst>
              </a:tr>
              <a:tr h="818499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略写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我尝试修电脑的经过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略写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爸爸对我的帮助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2815591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1106611"/>
      </p:ext>
    </p:ext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60185" y="1331244"/>
            <a:ext cx="5659120" cy="907415"/>
          </a:xfrm>
        </p:spPr>
        <p:txBody>
          <a:bodyPr>
            <a:normAutofit/>
          </a:bodyPr>
          <a:lstStyle/>
          <a:p>
            <a:pPr algn="l"/>
            <a:r>
              <a:rPr lang="zh-CN" altLang="zh-CN" sz="3200"/>
              <a:t>任务</a:t>
            </a:r>
            <a:r>
              <a:rPr lang="zh-CN" altLang="en-US" sz="3200"/>
              <a:t>二</a:t>
            </a:r>
            <a:r>
              <a:rPr lang="zh-CN" altLang="zh-CN" sz="3200"/>
              <a:t>：</a:t>
            </a:r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81601" y="2374436"/>
            <a:ext cx="7349378" cy="28307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/>
              <a:t>        </a:t>
            </a:r>
            <a:r>
              <a:rPr lang="zh-CN" altLang="zh-CN"/>
              <a:t>如果明确文章的中心是父亲对我的关心和帮助。那本文是否做到了主次详略得当，中心突出呢？请简要点评，填写表格。</a:t>
            </a:r>
          </a:p>
          <a:p>
            <a:pPr marL="0" indent="0">
              <a:lnSpc>
                <a:spcPct val="100000"/>
              </a:lnSpc>
              <a:buNone/>
            </a:pPr>
            <a:endParaRPr lang="zh-CN" altLang="en-US" sz="32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55570"/>
      </p:ext>
    </p:ext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xmlns="" id="{82265F55-FCE0-EC4C-B970-449880F63C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2967727"/>
              </p:ext>
            </p:extLst>
          </p:nvPr>
        </p:nvGraphicFramePr>
        <p:xfrm>
          <a:off x="2122128" y="1424607"/>
          <a:ext cx="7713568" cy="40146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61005">
                  <a:extLst>
                    <a:ext uri="{9D8B030D-6E8A-4147-A177-3AD203B41FA5}">
                      <a16:colId xmlns:a16="http://schemas.microsoft.com/office/drawing/2014/main" xmlns="" val="1781016400"/>
                    </a:ext>
                  </a:extLst>
                </a:gridCol>
                <a:gridCol w="2653553">
                  <a:extLst>
                    <a:ext uri="{9D8B030D-6E8A-4147-A177-3AD203B41FA5}">
                      <a16:colId xmlns:a16="http://schemas.microsoft.com/office/drawing/2014/main" xmlns="" val="1227456691"/>
                    </a:ext>
                  </a:extLst>
                </a:gridCol>
                <a:gridCol w="3299010">
                  <a:extLst>
                    <a:ext uri="{9D8B030D-6E8A-4147-A177-3AD203B41FA5}">
                      <a16:colId xmlns:a16="http://schemas.microsoft.com/office/drawing/2014/main" xmlns="" val="4183193275"/>
                    </a:ext>
                  </a:extLst>
                </a:gridCol>
              </a:tblGrid>
              <a:tr h="676989"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文章结构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事情经过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点评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945341344"/>
                  </a:ext>
                </a:extLst>
              </a:tr>
              <a:tr h="676989"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开头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377979020"/>
                  </a:ext>
                </a:extLst>
              </a:tr>
              <a:tr h="676989">
                <a:tc rowSpan="3"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正文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起因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935742563"/>
                  </a:ext>
                </a:extLst>
              </a:tr>
              <a:tr h="661214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经过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916731486"/>
                  </a:ext>
                </a:extLst>
              </a:tr>
              <a:tr h="661214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结果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110025678"/>
                  </a:ext>
                </a:extLst>
              </a:tr>
              <a:tr h="661214"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结尾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6262846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6364062"/>
      </p:ext>
    </p:ext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xmlns="" id="{4BCB65E2-C051-3B41-B993-2A09AAFC29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4828293"/>
              </p:ext>
            </p:extLst>
          </p:nvPr>
        </p:nvGraphicFramePr>
        <p:xfrm>
          <a:off x="2019418" y="1291775"/>
          <a:ext cx="7691717" cy="42653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56428">
                  <a:extLst>
                    <a:ext uri="{9D8B030D-6E8A-4147-A177-3AD203B41FA5}">
                      <a16:colId xmlns:a16="http://schemas.microsoft.com/office/drawing/2014/main" xmlns="" val="1727959209"/>
                    </a:ext>
                  </a:extLst>
                </a:gridCol>
                <a:gridCol w="742066">
                  <a:extLst>
                    <a:ext uri="{9D8B030D-6E8A-4147-A177-3AD203B41FA5}">
                      <a16:colId xmlns:a16="http://schemas.microsoft.com/office/drawing/2014/main" xmlns="" val="298451066"/>
                    </a:ext>
                  </a:extLst>
                </a:gridCol>
                <a:gridCol w="6293223">
                  <a:extLst>
                    <a:ext uri="{9D8B030D-6E8A-4147-A177-3AD203B41FA5}">
                      <a16:colId xmlns:a16="http://schemas.microsoft.com/office/drawing/2014/main" xmlns="" val="942935642"/>
                    </a:ext>
                  </a:extLst>
                </a:gridCol>
              </a:tblGrid>
              <a:tr h="703663"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000" kern="0">
                          <a:effectLst/>
                        </a:rPr>
                        <a:t>文章结构</a:t>
                      </a:r>
                      <a:endParaRPr lang="zh-CN" sz="20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743" marR="57743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000" kern="0">
                          <a:effectLst/>
                        </a:rPr>
                        <a:t>事情经过</a:t>
                      </a:r>
                      <a:endParaRPr lang="zh-CN" sz="20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743" marR="57743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000" kern="0">
                          <a:effectLst/>
                        </a:rPr>
                        <a:t>点评</a:t>
                      </a:r>
                      <a:endParaRPr lang="zh-CN" sz="20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743" marR="57743" marT="0" marB="0"/>
                </a:tc>
                <a:extLst>
                  <a:ext uri="{0D108BD9-81ED-4DB2-BD59-A6C34878D82A}">
                    <a16:rowId xmlns:a16="http://schemas.microsoft.com/office/drawing/2014/main" xmlns="" val="1654258658"/>
                  </a:ext>
                </a:extLst>
              </a:tr>
              <a:tr h="703663"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000" kern="0">
                          <a:effectLst/>
                        </a:rPr>
                        <a:t>开头</a:t>
                      </a:r>
                      <a:endParaRPr lang="zh-CN" sz="20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743" marR="57743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2000" kern="0">
                          <a:effectLst/>
                        </a:rPr>
                        <a:t> </a:t>
                      </a:r>
                      <a:endParaRPr lang="zh-CN" sz="20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743" marR="57743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000" kern="0">
                          <a:effectLst/>
                        </a:rPr>
                        <a:t>开门见山，点明是一件与电脑有关的事情，引出下文；“感动”一词也紧扣中心，奠定感情基调。</a:t>
                      </a:r>
                      <a:endParaRPr lang="zh-CN" sz="20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743" marR="57743" marT="0" marB="0"/>
                </a:tc>
                <a:extLst>
                  <a:ext uri="{0D108BD9-81ED-4DB2-BD59-A6C34878D82A}">
                    <a16:rowId xmlns:a16="http://schemas.microsoft.com/office/drawing/2014/main" xmlns="" val="4141838813"/>
                  </a:ext>
                </a:extLst>
              </a:tr>
              <a:tr h="1759158">
                <a:tc rowSpan="2"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2000" kern="0">
                          <a:effectLst/>
                        </a:rPr>
                        <a:t> </a:t>
                      </a:r>
                      <a:endParaRPr lang="zh-CN" sz="2000" kern="100">
                        <a:effectLst/>
                      </a:endParaRPr>
                    </a:p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2000" kern="0">
                          <a:effectLst/>
                        </a:rPr>
                        <a:t> </a:t>
                      </a:r>
                      <a:endParaRPr lang="zh-CN" sz="2000" kern="100">
                        <a:effectLst/>
                      </a:endParaRPr>
                    </a:p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000" kern="0">
                          <a:effectLst/>
                        </a:rPr>
                        <a:t>正文</a:t>
                      </a:r>
                      <a:endParaRPr lang="zh-CN" sz="20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743" marR="57743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000" kern="0">
                          <a:effectLst/>
                        </a:rPr>
                        <a:t>起因</a:t>
                      </a:r>
                      <a:endParaRPr lang="zh-CN" sz="20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743" marR="57743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ts val="2000"/>
                        </a:lnSpc>
                        <a:spcAft>
                          <a:spcPct val="0"/>
                        </a:spcAft>
                      </a:pPr>
                      <a:r>
                        <a:rPr lang="zh-CN" sz="2000" kern="0">
                          <a:effectLst/>
                        </a:rPr>
                        <a:t>事情的起因——“我的笔记本电脑坏了，我尝试去修好它，可老修不好”，这个起因写了</a:t>
                      </a:r>
                      <a:r>
                        <a:rPr lang="en-US" sz="2000" kern="0">
                          <a:effectLst/>
                        </a:rPr>
                        <a:t>267</a:t>
                      </a:r>
                      <a:r>
                        <a:rPr lang="zh-CN" sz="2000" kern="0">
                          <a:effectLst/>
                        </a:rPr>
                        <a:t>个字，就一篇</a:t>
                      </a:r>
                      <a:r>
                        <a:rPr lang="en-US" sz="2000" kern="0">
                          <a:effectLst/>
                        </a:rPr>
                        <a:t>600</a:t>
                      </a:r>
                      <a:r>
                        <a:rPr lang="zh-CN" sz="2000" kern="0">
                          <a:effectLst/>
                        </a:rPr>
                        <a:t>字的文章来说，占去了近一半，至此还没有正式写到本文要表现的</a:t>
                      </a:r>
                      <a:r>
                        <a:rPr lang="zh-CN" altLang="en-US" sz="2000" kern="0">
                          <a:effectLst/>
                        </a:rPr>
                        <a:t>主要</a:t>
                      </a:r>
                      <a:r>
                        <a:rPr lang="zh-CN" sz="2000" kern="0">
                          <a:effectLst/>
                        </a:rPr>
                        <a:t>人物——爸爸，而用了太多笔墨描写自己是如何修电脑的以及屡战屡败的心理活动，没有分清楚主次，这些对于表现中心作用不大，建议略写。</a:t>
                      </a:r>
                      <a:endParaRPr lang="zh-CN" sz="20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743" marR="57743" marT="0" marB="0"/>
                </a:tc>
                <a:extLst>
                  <a:ext uri="{0D108BD9-81ED-4DB2-BD59-A6C34878D82A}">
                    <a16:rowId xmlns:a16="http://schemas.microsoft.com/office/drawing/2014/main" xmlns="" val="890511269"/>
                  </a:ext>
                </a:extLst>
              </a:tr>
              <a:tr h="1098914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000" kern="0">
                          <a:effectLst/>
                        </a:rPr>
                        <a:t>经过</a:t>
                      </a:r>
                      <a:endParaRPr lang="zh-CN" sz="20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743" marR="57743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ts val="2000"/>
                        </a:lnSpc>
                        <a:spcAft>
                          <a:spcPct val="0"/>
                        </a:spcAft>
                      </a:pPr>
                      <a:r>
                        <a:rPr lang="zh-CN" sz="2000" kern="0">
                          <a:effectLst/>
                        </a:rPr>
                        <a:t>事情的经过是爸爸熬夜帮我修电脑，是最能突出中心的部分，应该详写。但文中对爸爸的描写只有一两句，不够充分，建议对爸爸展开具体详细的描写。</a:t>
                      </a:r>
                      <a:endParaRPr lang="zh-CN" sz="20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743" marR="57743" marT="0" marB="0"/>
                </a:tc>
                <a:extLst>
                  <a:ext uri="{0D108BD9-81ED-4DB2-BD59-A6C34878D82A}">
                    <a16:rowId xmlns:a16="http://schemas.microsoft.com/office/drawing/2014/main" xmlns="" val="19714936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7216860"/>
      </p:ext>
    </p:ext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xmlns="" id="{AD2C2F53-B8AE-A349-8200-2EF870CA37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2905932"/>
              </p:ext>
            </p:extLst>
          </p:nvPr>
        </p:nvGraphicFramePr>
        <p:xfrm>
          <a:off x="2243300" y="1497234"/>
          <a:ext cx="7570694" cy="31408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42144">
                  <a:extLst>
                    <a:ext uri="{9D8B030D-6E8A-4147-A177-3AD203B41FA5}">
                      <a16:colId xmlns:a16="http://schemas.microsoft.com/office/drawing/2014/main" xmlns="" val="1493684120"/>
                    </a:ext>
                  </a:extLst>
                </a:gridCol>
                <a:gridCol w="6628550">
                  <a:extLst>
                    <a:ext uri="{9D8B030D-6E8A-4147-A177-3AD203B41FA5}">
                      <a16:colId xmlns:a16="http://schemas.microsoft.com/office/drawing/2014/main" xmlns="" val="1785856753"/>
                    </a:ext>
                  </a:extLst>
                </a:gridCol>
              </a:tblGrid>
              <a:tr h="1846680"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结果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743" marR="57743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事情的结果是爸爸没有帮我修好电脑，是我自己修好的。此处简略交待，详略得当。但爸爸没有帮到我，我为什么那么感动，结尾建议</a:t>
                      </a:r>
                      <a:r>
                        <a:rPr lang="zh-CN" altLang="en-US" sz="2400" kern="0">
                          <a:effectLst/>
                        </a:rPr>
                        <a:t>补充说明解释原因，也可以</a:t>
                      </a:r>
                      <a:r>
                        <a:rPr lang="zh-CN" sz="2400" kern="0">
                          <a:effectLst/>
                        </a:rPr>
                        <a:t>议论抒情</a:t>
                      </a:r>
                      <a:r>
                        <a:rPr lang="zh-CN" altLang="en-US" sz="2400" kern="0">
                          <a:effectLst/>
                        </a:rPr>
                        <a:t>，</a:t>
                      </a:r>
                      <a:r>
                        <a:rPr lang="zh-CN" sz="2400" kern="0">
                          <a:effectLst/>
                        </a:rPr>
                        <a:t>突出中心。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743" marR="57743" marT="0" marB="0"/>
                </a:tc>
                <a:extLst>
                  <a:ext uri="{0D108BD9-81ED-4DB2-BD59-A6C34878D82A}">
                    <a16:rowId xmlns:a16="http://schemas.microsoft.com/office/drawing/2014/main" xmlns="" val="1468637558"/>
                  </a:ext>
                </a:extLst>
              </a:tr>
              <a:tr h="1294142"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r>
                        <a:rPr lang="zh-CN" altLang="en-US" sz="2400" kern="0">
                          <a:effectLst/>
                        </a:rPr>
                        <a:t>结尾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743" marR="57743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结尾过于强调爸爸的严厉，并没有紧扣前文事件展开议论。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743" marR="57743" marT="0" marB="0"/>
                </a:tc>
                <a:extLst>
                  <a:ext uri="{0D108BD9-81ED-4DB2-BD59-A6C34878D82A}">
                    <a16:rowId xmlns:a16="http://schemas.microsoft.com/office/drawing/2014/main" xmlns="" val="23442414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9735149"/>
      </p:ext>
    </p:ext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253" y="1161649"/>
            <a:ext cx="7112635" cy="907415"/>
          </a:xfrm>
        </p:spPr>
        <p:txBody>
          <a:bodyPr/>
          <a:lstStyle/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修改后的作文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93995" y="2112104"/>
            <a:ext cx="7448811" cy="33286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/>
              <a:t>起因部分：     </a:t>
            </a:r>
            <a:endParaRPr lang="en-US" altLang="zh-CN"/>
          </a:p>
          <a:p>
            <a:pPr marL="0" indent="0">
              <a:buNone/>
            </a:pPr>
            <a:r>
              <a:rPr lang="zh-CN" altLang="en-US"/>
              <a:t>        </a:t>
            </a:r>
            <a:r>
              <a:rPr lang="zh-CN" altLang="zh-CN"/>
              <a:t>从海边度假回来后，表弟就说我的那台娇气的笔记本电脑又坏了，电脑无法连上无线网络。我因为经常要用它查阅网络资料，所以老动网络配置，不知道动了什么而引起问题，我先试着修修，但不太成功，电脑虽是能够连接上无线网了，但它老弹出“有限的访问权限”字样。我没辙了，便想起爸爸来。</a:t>
            </a:r>
            <a:endParaRPr lang="zh-CN" altLang="en-US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zh-CN" altLang="en-US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235842"/>
      </p:ext>
    </p:ext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66682" y="2032261"/>
            <a:ext cx="7458635" cy="33286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/>
              <a:t>        点评：</a:t>
            </a:r>
            <a:r>
              <a:rPr lang="zh-CN" altLang="zh-CN"/>
              <a:t>事情的起因由</a:t>
            </a:r>
            <a:r>
              <a:rPr lang="en-US" altLang="zh-CN"/>
              <a:t>267</a:t>
            </a:r>
            <a:r>
              <a:rPr lang="zh-CN" altLang="zh-CN"/>
              <a:t>个字缩减为</a:t>
            </a:r>
            <a:r>
              <a:rPr lang="en-US" altLang="zh-CN"/>
              <a:t>133</a:t>
            </a:r>
            <a:r>
              <a:rPr lang="zh-CN" altLang="zh-CN"/>
              <a:t>个字，虽然自己修电脑的过程没有之前生动了，但就整篇文章的结构来说，更为合理。</a:t>
            </a:r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xmlns="" id="{1DE48726-743E-FE4A-8E1B-E0E470687F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339300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75232" y="1500754"/>
            <a:ext cx="7048089" cy="1035050"/>
          </a:xfrm>
        </p:spPr>
        <p:txBody>
          <a:bodyPr/>
          <a:lstStyle/>
          <a:p>
            <a:r>
              <a:rPr lang="zh-CN" altLang="en-US" sz="3200">
                <a:cs typeface="华文楷体" panose="02010600040101010101" pitchFamily="2" charset="-122"/>
                <a:sym typeface="+mn-ea"/>
              </a:rPr>
              <a:t>二、回顾经典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pitchFamily="2" charset="-122"/>
                <a:sym typeface="+mn-ea"/>
              </a:rPr>
              <a:t>，</a:t>
            </a:r>
            <a:r>
              <a:rPr lang="zh-CN" altLang="en-US" sz="3200">
                <a:cs typeface="华文楷体" panose="02010600040101010101" pitchFamily="2" charset="-122"/>
                <a:sym typeface="+mn-ea"/>
              </a:rPr>
              <a:t>交流突出中心的方法</a:t>
            </a: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xmlns="" id="{C6936BFF-F1A9-E440-AA08-E101753B60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1800294"/>
              </p:ext>
            </p:extLst>
          </p:nvPr>
        </p:nvGraphicFramePr>
        <p:xfrm>
          <a:off x="2375232" y="2535804"/>
          <a:ext cx="7470588" cy="28662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35294">
                  <a:extLst>
                    <a:ext uri="{9D8B030D-6E8A-4147-A177-3AD203B41FA5}">
                      <a16:colId xmlns:a16="http://schemas.microsoft.com/office/drawing/2014/main" xmlns="" val="2732512358"/>
                    </a:ext>
                  </a:extLst>
                </a:gridCol>
                <a:gridCol w="3735294">
                  <a:extLst>
                    <a:ext uri="{9D8B030D-6E8A-4147-A177-3AD203B41FA5}">
                      <a16:colId xmlns:a16="http://schemas.microsoft.com/office/drawing/2014/main" xmlns="" val="3033423783"/>
                    </a:ext>
                  </a:extLst>
                </a:gridCol>
              </a:tblGrid>
              <a:tr h="716554">
                <a:tc>
                  <a:txBody>
                    <a:bodyPr vert="horz" wrap="square"/>
                    <a:lstStyle/>
                    <a:p>
                      <a:r>
                        <a:rPr lang="zh-CN" altLang="en-US" sz="2800"/>
                        <a:t>方法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2800"/>
                        <a:t>结合课文简要说明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08454998"/>
                  </a:ext>
                </a:extLst>
              </a:tr>
              <a:tr h="716554"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07411267"/>
                  </a:ext>
                </a:extLst>
              </a:tr>
              <a:tr h="716554"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57640454"/>
                  </a:ext>
                </a:extLst>
              </a:tr>
              <a:tr h="716554"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566860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4518667"/>
      </p:ext>
    </p:ext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85365" y="1422661"/>
            <a:ext cx="8086164" cy="386651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/>
              <a:t>经过部分：     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        </a:t>
            </a:r>
            <a:r>
              <a:rPr lang="zh-CN" altLang="zh-CN" u="sng"/>
              <a:t>爸爸正专注的坐在电脑前，手握鼠标，大电脑前摆着我的小电脑。我看到他头发凌乱，已经又困又累了，而且还十分干渴，因为他的嘴唇显得很干的样子——水放在那里他也顾不上喝</a:t>
            </a:r>
            <a:r>
              <a:rPr lang="zh-CN" altLang="en-US" u="sng"/>
              <a:t>。</a:t>
            </a:r>
            <a:r>
              <a:rPr lang="zh-CN" altLang="zh-CN" u="sng"/>
              <a:t>“可能是这个配置出了问题？”他还不时地嘀咕两句。</a:t>
            </a:r>
            <a:r>
              <a:rPr lang="zh-CN" altLang="zh-CN"/>
              <a:t>我</a:t>
            </a:r>
            <a:r>
              <a:rPr lang="zh-CN" altLang="zh-CN" u="sng"/>
              <a:t>忍不住</a:t>
            </a:r>
            <a:r>
              <a:rPr lang="zh-CN" altLang="zh-CN"/>
              <a:t>从餐桌上拿了只梨，推开门，“爸，吃个梨吧，天太干了！”</a:t>
            </a:r>
            <a:r>
              <a:rPr lang="zh-CN" altLang="zh-CN" u="sng"/>
              <a:t>他却摆摆手，说是“不用管了，因为电脑即将修好”。又有些生气地说</a:t>
            </a:r>
            <a:r>
              <a:rPr lang="zh-CN" altLang="en-US" u="sng"/>
              <a:t>：</a:t>
            </a:r>
            <a:endParaRPr lang="zh-CN" altLang="en-US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454960"/>
      </p:ext>
    </p:ext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85365" y="1434353"/>
            <a:ext cx="7853082" cy="392654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zh-CN" u="sng"/>
              <a:t>“这么晚了，你怎么还不睡！”我迟疑道：“爸，我的……电脑，你不用再修了，你公司的事多忙啊，明天一大早还要起床上班呢！”然而我爸严厉地说：“不行，我再试试，你快去睡！明天还要早起！上学可不能迟到！”</a:t>
            </a:r>
            <a:r>
              <a:rPr lang="zh-CN" altLang="zh-CN"/>
              <a:t>我无奈而感动地走出房间。</a:t>
            </a:r>
          </a:p>
          <a:p>
            <a:pPr marL="0" indent="0">
              <a:buNone/>
            </a:pPr>
            <a:r>
              <a:rPr lang="zh-CN" altLang="en-US"/>
              <a:t>       </a:t>
            </a:r>
            <a:r>
              <a:rPr lang="zh-CN" altLang="en-US" u="sng"/>
              <a:t> </a:t>
            </a:r>
            <a:r>
              <a:rPr lang="zh-CN" altLang="zh-CN" u="sng"/>
              <a:t>深夜，我依稀朦胧地感觉，爸爸房间门口一直透出光亮……</a:t>
            </a:r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146025709"/>
      </p:ext>
    </p:ext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00517" y="1277432"/>
            <a:ext cx="7996518" cy="411752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/>
              <a:t>        点评：事情的经过</a:t>
            </a:r>
            <a:r>
              <a:rPr lang="zh-CN" altLang="zh-CN"/>
              <a:t>部分由原来的两句描写增加了许多对爸爸的正面描写和侧面烘托，“头发凌乱”、“嘴唇很干”、“又困又累”，可“生气”的是“这么晚了，你怎么还不睡”，“严厉”的是“明天还要早起！上学可不能迟到！”父亲的形象更加丰富而感人！</a:t>
            </a:r>
            <a:r>
              <a:rPr lang="en-US" altLang="zh-CN"/>
              <a:t> </a:t>
            </a:r>
            <a:endParaRPr lang="zh-CN" altLang="zh-CN"/>
          </a:p>
          <a:p>
            <a:pPr marL="0" indent="0">
              <a:buNone/>
            </a:pPr>
            <a:r>
              <a:rPr lang="zh-CN" altLang="en-US"/>
              <a:t>        </a:t>
            </a:r>
            <a:r>
              <a:rPr lang="zh-CN" altLang="zh-CN"/>
              <a:t>再加上“房间门口一直透出光亮”这个环境描写，还有对“我”的侧面描写“</a:t>
            </a:r>
            <a:r>
              <a:rPr lang="zh-CN" altLang="zh-CN" u="sng"/>
              <a:t>忍不住</a:t>
            </a:r>
            <a:r>
              <a:rPr lang="zh-CN" altLang="zh-CN"/>
              <a:t>拿只梨”，“你公司的事</a:t>
            </a:r>
            <a:r>
              <a:rPr lang="zh-CN" altLang="zh-CN" u="sng"/>
              <a:t>多忙</a:t>
            </a:r>
            <a:r>
              <a:rPr lang="zh-CN" altLang="zh-CN"/>
              <a:t>啊，明天</a:t>
            </a:r>
            <a:r>
              <a:rPr lang="zh-CN" altLang="zh-CN" u="sng"/>
              <a:t>一大早</a:t>
            </a:r>
            <a:r>
              <a:rPr lang="zh-CN" altLang="zh-CN"/>
              <a:t>还要起床上班呢！”也更能烘托父爱，体现“我”的“感动”。</a:t>
            </a:r>
          </a:p>
          <a:p>
            <a:pPr marL="0" indent="0">
              <a:buNone/>
            </a:pPr>
            <a:endParaRPr lang="zh-CN" altLang="en-US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740466"/>
      </p:ext>
    </p:ext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13647" y="1404731"/>
            <a:ext cx="7996518" cy="386651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/>
              <a:t>结尾部分：     </a:t>
            </a:r>
            <a:endParaRPr lang="en-US" altLang="zh-CN"/>
          </a:p>
          <a:p>
            <a:pPr marL="0" indent="0">
              <a:buNone/>
            </a:pPr>
            <a:r>
              <a:rPr lang="zh-CN" altLang="en-US"/>
              <a:t>        </a:t>
            </a:r>
            <a:r>
              <a:rPr lang="zh-CN" altLang="zh-CN"/>
              <a:t>那次我爸还是没有帮我修好电脑，是我自己后来修好的。</a:t>
            </a:r>
            <a:r>
              <a:rPr lang="zh-CN" altLang="zh-CN" u="sng"/>
              <a:t>他并不精于电脑，也反对我沉迷电脑，但他却担心电脑坏了会影响我的学习和睡觉，于是不顾自己的休息。我能够从这件事中感受到我爸对我沉浸于电脑、网络之中的担心与对我的爱护。其实，打是亲，骂是爱，严父的背后我相信隐藏的是更深沉的爱！</a:t>
            </a:r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84434843"/>
      </p:ext>
    </p:extLst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10872" y="1649506"/>
            <a:ext cx="7960658" cy="33707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/>
              <a:t>点评：     </a:t>
            </a:r>
            <a:endParaRPr lang="en-US" altLang="zh-CN"/>
          </a:p>
          <a:p>
            <a:pPr marL="0" indent="0">
              <a:buNone/>
            </a:pPr>
            <a:r>
              <a:rPr lang="zh-CN" altLang="en-US"/>
              <a:t>        </a:t>
            </a:r>
            <a:r>
              <a:rPr lang="zh-CN" altLang="zh-CN"/>
              <a:t>结尾的议论围绕中心就事论事，能深层挖掘</a:t>
            </a:r>
            <a:r>
              <a:rPr lang="zh-CN" altLang="zh-CN" u="sng"/>
              <a:t>事件本身的动人之处</a:t>
            </a:r>
            <a:r>
              <a:rPr lang="zh-CN" altLang="zh-CN"/>
              <a:t>，更能打动读者，引起共鸣！</a:t>
            </a:r>
          </a:p>
          <a:p>
            <a:pPr marL="0" indent="0">
              <a:buNone/>
            </a:pPr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09760450"/>
      </p:ext>
    </p:extLst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52550" y="1480185"/>
            <a:ext cx="5883275" cy="635000"/>
          </a:xfrm>
        </p:spPr>
        <p:txBody>
          <a:bodyPr/>
          <a:lstStyle/>
          <a:p>
            <a:pPr algn="l"/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四、作业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90165" y="2259104"/>
            <a:ext cx="7799294" cy="35500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/>
              <a:t>       </a:t>
            </a:r>
            <a:r>
              <a:rPr lang="zh-CN" altLang="zh-CN" sz="3200"/>
              <a:t>下面这篇作文想要通过一个同学的变化，表达对老师耐心教育，辛勤付出的赞美这个中心，本文是否做到了详略得当，中心突出，请简要点评，填写在后面表格里。</a:t>
            </a:r>
          </a:p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86355890"/>
      </p:ext>
    </p:extLst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21541" y="1431739"/>
            <a:ext cx="7929282" cy="40546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zh-CN"/>
              <a:t>变化</a:t>
            </a:r>
          </a:p>
          <a:p>
            <a:pPr marL="0" indent="0">
              <a:buNone/>
            </a:pPr>
            <a:r>
              <a:rPr lang="zh-CN" altLang="en-US"/>
              <a:t>        </a:t>
            </a:r>
            <a:r>
              <a:rPr lang="zh-CN" altLang="zh-CN"/>
              <a:t>在初中这三年的学习生活里，我们的班主任张老师既是严师又是慈母。她为了把我们从不懂事的顽童教育成有道德、有文化的一代新人，不知付出了多少的心血。当我们犯了错误的时候，她耐心细致地做思想工作，从不大吼小叫；当有同学生了病的时候，她就像慈母一样去爱护、照管他。留给我印象最深的，还是初一时的一件事情。</a:t>
            </a:r>
          </a:p>
          <a:p>
            <a:pPr marL="0" indent="0">
              <a:buNone/>
            </a:pPr>
            <a:endParaRPr lang="zh-CN" altLang="en-US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456969"/>
      </p:ext>
    </p:extLst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21541" y="1377951"/>
            <a:ext cx="7875494" cy="405466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/>
              <a:t>         </a:t>
            </a:r>
            <a:r>
              <a:rPr lang="zh-CN" altLang="zh-CN"/>
              <a:t>那时，我们刚刚迈进中学的大门，对一切都感到那么新鲜有趣。和我一起升进来的，还有小学同学小东。他个子不高，胖胖的，圆圆的脸上有一双明亮的大眼睛，看上去的确挺招人喜爱。但是，他又是出了名的淘气包。在小学的时候，他是让老师最头痛的一个学生。上树掏鸟蛋，偷摘李爷爷种的红枣，拿“吊死鬼”吓唬女同学，全校师生哪个不知，哪个不晓！这会儿，进了中学，我猜他老毛病还是改不了。</a:t>
            </a:r>
          </a:p>
          <a:p>
            <a:pPr marL="0" indent="0">
              <a:buNone/>
            </a:pPr>
            <a:endParaRPr lang="zh-CN" altLang="en-US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486001"/>
      </p:ext>
    </p:extLst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39470" y="1395880"/>
            <a:ext cx="7947212" cy="405466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/>
              <a:t>        </a:t>
            </a:r>
            <a:r>
              <a:rPr lang="zh-CN" altLang="zh-CN"/>
              <a:t>果然，进了中学的第二天，他就因为不遵守学校的规章制度，在楼里追跑打闹，被送到教育处，挨了批。张老师对他的“历史”也有所了解，所以并不感到太惊奇。事后，她找到了小东，认真地进行教育，小东呢，一面点头应着不再犯错误，一面心里想</a:t>
            </a:r>
            <a:r>
              <a:rPr lang="en-US" altLang="zh-CN"/>
              <a:t>:</a:t>
            </a:r>
            <a:r>
              <a:rPr lang="zh-CN" altLang="zh-CN"/>
              <a:t>我才不听你的呢！过了好几天，他照旧恶习难改，在班里称王称霸。可张老师并没有生气，依旧每天找他谈话，教育，还帮助他辅导功课。小东慢慢有些收敛了，有一天还破天荒地做了一件让大家刮目相看的好事。</a:t>
            </a:r>
            <a:endParaRPr lang="zh-CN" altLang="en-US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401017"/>
      </p:ext>
    </p:extLst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72553" y="1324162"/>
            <a:ext cx="8001000" cy="42698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/>
              <a:t>        </a:t>
            </a:r>
            <a:r>
              <a:rPr lang="zh-CN" altLang="zh-CN"/>
              <a:t>那天，下大雨，他放学回家，在小区里看见一个找不到爸妈的小女孩，他就不辞辛苦，挨家挨户地查问，终于把她送回了家。不久，这件事就传到了学校。老师、同学都为他有这样的进步感到高兴。</a:t>
            </a:r>
            <a:endParaRPr lang="en-US" altLang="zh-CN"/>
          </a:p>
          <a:p>
            <a:pPr marL="0" indent="0">
              <a:buNone/>
            </a:pPr>
            <a:r>
              <a:rPr lang="zh-CN" altLang="en-US"/>
              <a:t>        </a:t>
            </a:r>
            <a:r>
              <a:rPr lang="zh-CN" altLang="zh-CN"/>
              <a:t>张老师在班会上微笑着对他说</a:t>
            </a:r>
            <a:r>
              <a:rPr lang="en-US" altLang="zh-CN"/>
              <a:t>:</a:t>
            </a:r>
            <a:r>
              <a:rPr lang="zh-CN" altLang="zh-CN"/>
              <a:t>“希望小东为别人做更多的好事。”小东第一次看到老师在大家面前表扬自己，这表扬对他来说是多么来之不易啊！这表扬的背后，包含了老师对他辛勤而无私的付出。 </a:t>
            </a:r>
          </a:p>
          <a:p>
            <a:pPr marL="0" indent="0">
              <a:buNone/>
            </a:pPr>
            <a:endParaRPr lang="zh-CN" altLang="en-US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193638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29848" y="1399106"/>
            <a:ext cx="7379335" cy="132588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/>
              <a:t>       </a:t>
            </a:r>
            <a:r>
              <a:rPr lang="zh-CN" altLang="zh-CN"/>
              <a:t>方法一：围绕中心</a:t>
            </a:r>
            <a:r>
              <a:rPr lang="zh-CN" altLang="zh-CN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/>
              <a:t>从不同的方面或选择不同的事例来写</a:t>
            </a:r>
            <a:r>
              <a:rPr lang="zh-CN" altLang="zh-CN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/>
              <a:t>可以使这个</a:t>
            </a:r>
            <a:r>
              <a:rPr lang="zh-CN" altLang="en-US"/>
              <a:t>中心</a:t>
            </a:r>
            <a:r>
              <a:rPr lang="zh-CN" altLang="zh-CN"/>
              <a:t>表达得更全面</a:t>
            </a:r>
            <a:r>
              <a:rPr lang="zh-CN" altLang="zh-CN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/>
              <a:t>更充分。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29848" y="2848176"/>
            <a:ext cx="7379335" cy="26108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/>
              <a:t>        </a:t>
            </a:r>
            <a:r>
              <a:rPr lang="zh-CN" altLang="zh-CN"/>
              <a:t>《夏天里的成长》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        </a:t>
            </a:r>
            <a:r>
              <a:rPr lang="zh-CN" altLang="zh-CN"/>
              <a:t>植物</a:t>
            </a:r>
            <a:r>
              <a:rPr lang="zh-CN" altLang="en-US"/>
              <a:t>、</a:t>
            </a:r>
            <a:r>
              <a:rPr lang="zh-CN" altLang="zh-CN"/>
              <a:t>动物</a:t>
            </a:r>
            <a:r>
              <a:rPr lang="zh-CN" altLang="en-US"/>
              <a:t>、</a:t>
            </a:r>
            <a:r>
              <a:rPr lang="zh-CN" altLang="zh-CN"/>
              <a:t>山水</a:t>
            </a:r>
            <a:r>
              <a:rPr lang="zh-CN" altLang="en-US"/>
              <a:t>、</a:t>
            </a:r>
            <a:r>
              <a:rPr lang="zh-CN" altLang="zh-CN"/>
              <a:t>铁轨</a:t>
            </a:r>
            <a:r>
              <a:rPr lang="zh-CN" altLang="en-US"/>
              <a:t>、</a:t>
            </a:r>
            <a:r>
              <a:rPr lang="zh-CN" altLang="zh-CN"/>
              <a:t>马路</a:t>
            </a:r>
            <a:r>
              <a:rPr lang="zh-CN" altLang="en-US"/>
              <a:t>、</a:t>
            </a:r>
            <a:r>
              <a:rPr lang="zh-CN" altLang="zh-CN"/>
              <a:t>人</a:t>
            </a:r>
            <a:r>
              <a:rPr lang="en-US" altLang="zh-CN"/>
              <a:t>——</a:t>
            </a:r>
            <a:r>
              <a:rPr lang="zh-CN" altLang="zh-CN"/>
              <a:t>抓住时机，尽量地用力生长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        </a:t>
            </a:r>
            <a:r>
              <a:rPr lang="zh-CN" altLang="zh-CN"/>
              <a:t>中心：赞美夏日的生机与活力</a:t>
            </a:r>
          </a:p>
        </p:txBody>
      </p:sp>
    </p:spTree>
    <p:extLst>
      <p:ext uri="{BB962C8B-B14F-4D97-AF65-F5344CB8AC3E}">
        <p14:creationId xmlns:p14="http://schemas.microsoft.com/office/powerpoint/2010/main" val="1731861174"/>
      </p:ext>
    </p:extLst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xmlns="" id="{82265F55-FCE0-EC4C-B970-449880F63C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0155504"/>
              </p:ext>
            </p:extLst>
          </p:nvPr>
        </p:nvGraphicFramePr>
        <p:xfrm>
          <a:off x="2156100" y="1971750"/>
          <a:ext cx="7713568" cy="40146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61005">
                  <a:extLst>
                    <a:ext uri="{9D8B030D-6E8A-4147-A177-3AD203B41FA5}">
                      <a16:colId xmlns:a16="http://schemas.microsoft.com/office/drawing/2014/main" xmlns="" val="1781016400"/>
                    </a:ext>
                  </a:extLst>
                </a:gridCol>
                <a:gridCol w="2653553">
                  <a:extLst>
                    <a:ext uri="{9D8B030D-6E8A-4147-A177-3AD203B41FA5}">
                      <a16:colId xmlns:a16="http://schemas.microsoft.com/office/drawing/2014/main" xmlns="" val="1227456691"/>
                    </a:ext>
                  </a:extLst>
                </a:gridCol>
                <a:gridCol w="3299010">
                  <a:extLst>
                    <a:ext uri="{9D8B030D-6E8A-4147-A177-3AD203B41FA5}">
                      <a16:colId xmlns:a16="http://schemas.microsoft.com/office/drawing/2014/main" xmlns="" val="4183193275"/>
                    </a:ext>
                  </a:extLst>
                </a:gridCol>
              </a:tblGrid>
              <a:tr h="676989"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文章结构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事情经过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点评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945341344"/>
                  </a:ext>
                </a:extLst>
              </a:tr>
              <a:tr h="676989"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开头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377979020"/>
                  </a:ext>
                </a:extLst>
              </a:tr>
              <a:tr h="676989">
                <a:tc rowSpan="3"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正文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起因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935742563"/>
                  </a:ext>
                </a:extLst>
              </a:tr>
              <a:tr h="661214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经过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916731486"/>
                  </a:ext>
                </a:extLst>
              </a:tr>
              <a:tr h="661214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结果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110025678"/>
                  </a:ext>
                </a:extLst>
              </a:tr>
              <a:tr h="661214"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kern="0">
                          <a:effectLst/>
                        </a:rPr>
                        <a:t>结尾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2400" kern="0">
                          <a:effectLst/>
                        </a:rPr>
                        <a:t> </a:t>
                      </a:r>
                      <a:endParaRPr lang="zh-CN" sz="2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626284611"/>
                  </a:ext>
                </a:extLst>
              </a:tr>
            </a:tbl>
          </a:graphicData>
        </a:graphic>
      </p:graphicFrame>
      <p:sp>
        <p:nvSpPr>
          <p:cNvPr id="3" name="标题 1">
            <a:extLst>
              <a:ext uri="{FF2B5EF4-FFF2-40B4-BE49-F238E27FC236}">
                <a16:creationId xmlns:a16="http://schemas.microsoft.com/office/drawing/2014/main" xmlns="" id="{E83D2D35-98F6-1F4C-8A6C-399E328BB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0928" y="1047992"/>
            <a:ext cx="5883275" cy="635000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评价表</a:t>
            </a:r>
          </a:p>
        </p:txBody>
      </p:sp>
      <p:pic>
        <p:nvPicPr>
          <p:cNvPr id="4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674600" y="11442700"/>
            <a:ext cx="304800" cy="2286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310262262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311748E7-F5B2-A04E-AD4B-987635E081A9}"/>
              </a:ext>
            </a:extLst>
          </p:cNvPr>
          <p:cNvSpPr txBox="1"/>
          <p:nvPr/>
        </p:nvSpPr>
        <p:spPr>
          <a:xfrm>
            <a:off x="2233596" y="1748819"/>
            <a:ext cx="7505850" cy="29335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/>
              <a:t>         </a:t>
            </a:r>
            <a:r>
              <a:rPr lang="zh-CN" altLang="zh-CN"/>
              <a:t>《春》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        </a:t>
            </a:r>
            <a:r>
              <a:rPr lang="zh-CN" altLang="zh-CN"/>
              <a:t>“春草图”“春花图”“春风图”“春雨图”“迎春图”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        </a:t>
            </a:r>
            <a:r>
              <a:rPr lang="zh-CN" altLang="zh-CN"/>
              <a:t>中心：赞美万物勃发的春天，表达对春天、对生活的热爱</a:t>
            </a:r>
          </a:p>
        </p:txBody>
      </p:sp>
    </p:spTree>
    <p:extLst>
      <p:ext uri="{BB962C8B-B14F-4D97-AF65-F5344CB8AC3E}">
        <p14:creationId xmlns:p14="http://schemas.microsoft.com/office/powerpoint/2010/main" val="98005931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xmlns="" id="{48A31A6F-6846-5342-A3B5-996CCA76B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97764" y="1447232"/>
            <a:ext cx="7379335" cy="132588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/>
              <a:t>       </a:t>
            </a:r>
            <a:r>
              <a:rPr lang="zh-CN" altLang="zh-CN"/>
              <a:t>方法二：</a:t>
            </a:r>
            <a:r>
              <a:rPr lang="zh-CN" altLang="en-US"/>
              <a:t>根据中心，明确主次详略，</a:t>
            </a:r>
            <a:r>
              <a:rPr lang="zh-CN" altLang="zh-CN"/>
              <a:t>通过铺垫渲染、抑扬对比，将突出中心的部分写得详细些、具体些。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xmlns="" id="{AD2DA51A-03D1-7747-9785-03F46309CB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97764" y="2773112"/>
            <a:ext cx="7379335" cy="261085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/>
              <a:t>        写一件事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        </a:t>
            </a:r>
            <a:r>
              <a:rPr lang="zh-CN" altLang="zh-CN"/>
              <a:t>从事件的发展上说，事情的起因、结果一般要略写，经过部分一般要详写；从文章的结构上说，开头、结尾、过渡、照应一般要略写，正文部分要详写。这样，既能把事情写得清楚明白，也能突出中心，给人留下完整而深刻的印象。</a:t>
            </a:r>
          </a:p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76956779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C740A66C-E48D-D944-99AC-D5AD51268228}"/>
              </a:ext>
            </a:extLst>
          </p:cNvPr>
          <p:cNvSpPr txBox="1"/>
          <p:nvPr/>
        </p:nvSpPr>
        <p:spPr>
          <a:xfrm>
            <a:off x="2217554" y="2005494"/>
            <a:ext cx="7505850" cy="29335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/>
              <a:t>        </a:t>
            </a:r>
            <a:r>
              <a:rPr lang="zh-CN" altLang="zh-CN"/>
              <a:t>如本单元的课文《狼》，本文所要突出的中心是：</a:t>
            </a:r>
          </a:p>
          <a:p>
            <a:pPr marL="0" indent="0">
              <a:buNone/>
            </a:pPr>
            <a:r>
              <a:rPr lang="en-US" altLang="zh-CN"/>
              <a:t>        </a:t>
            </a:r>
            <a:r>
              <a:rPr lang="zh-CN" altLang="zh-CN" u="sng"/>
              <a:t>通过对屠夫与狼的斗智斗勇这一故事的描述，表达对屠夫勇敢无畏精神的赞赏，而对狼“貌似”聪明的“变诈”的不屑与耻笑。</a:t>
            </a:r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85541406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xmlns="" id="{506AD262-B1DB-C442-BBF3-C567644AAD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0316621"/>
              </p:ext>
            </p:extLst>
          </p:nvPr>
        </p:nvGraphicFramePr>
        <p:xfrm>
          <a:off x="2529935" y="1548535"/>
          <a:ext cx="7189694" cy="38320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38421">
                  <a:extLst>
                    <a:ext uri="{9D8B030D-6E8A-4147-A177-3AD203B41FA5}">
                      <a16:colId xmlns:a16="http://schemas.microsoft.com/office/drawing/2014/main" xmlns="" val="1226451974"/>
                    </a:ext>
                  </a:extLst>
                </a:gridCol>
                <a:gridCol w="5251690">
                  <a:extLst>
                    <a:ext uri="{9D8B030D-6E8A-4147-A177-3AD203B41FA5}">
                      <a16:colId xmlns:a16="http://schemas.microsoft.com/office/drawing/2014/main" xmlns="" val="1520356054"/>
                    </a:ext>
                  </a:extLst>
                </a:gridCol>
                <a:gridCol w="999583">
                  <a:extLst>
                    <a:ext uri="{9D8B030D-6E8A-4147-A177-3AD203B41FA5}">
                      <a16:colId xmlns:a16="http://schemas.microsoft.com/office/drawing/2014/main" xmlns="" val="2790067556"/>
                    </a:ext>
                  </a:extLst>
                </a:gridCol>
              </a:tblGrid>
              <a:tr h="904546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800" kern="0">
                          <a:effectLst/>
                        </a:rPr>
                        <a:t>开端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800" kern="0">
                          <a:effectLst/>
                        </a:rPr>
                        <a:t>屠夫晚归遇狼跟随。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800" kern="0">
                          <a:effectLst/>
                        </a:rPr>
                        <a:t>略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612257212"/>
                  </a:ext>
                </a:extLst>
              </a:tr>
              <a:tr h="1011490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800" kern="0">
                          <a:effectLst/>
                        </a:rPr>
                        <a:t>发展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800" kern="0">
                          <a:effectLst/>
                        </a:rPr>
                        <a:t>屠夫惧怕并且“投以骨”，不管用，狼仍跟随。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800" kern="0">
                          <a:effectLst/>
                        </a:rPr>
                        <a:t>略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526760061"/>
                  </a:ext>
                </a:extLst>
              </a:tr>
              <a:tr h="1011490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800" kern="0">
                          <a:effectLst/>
                        </a:rPr>
                        <a:t>高潮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800" kern="0">
                          <a:effectLst/>
                        </a:rPr>
                        <a:t>屠夫背倚柴草堆，“弛担持刀”与两狼对峙</a:t>
                      </a:r>
                      <a:r>
                        <a:rPr lang="zh-CN" altLang="en-US" sz="2800" kern="0">
                          <a:effectLst/>
                        </a:rPr>
                        <a:t>。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800" kern="0">
                          <a:effectLst/>
                        </a:rPr>
                        <a:t>详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648128643"/>
                  </a:ext>
                </a:extLst>
              </a:tr>
              <a:tr h="904546"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800" kern="0">
                          <a:effectLst/>
                        </a:rPr>
                        <a:t>结局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800" kern="0">
                          <a:effectLst/>
                        </a:rPr>
                        <a:t>屠夫暴起杀死两只狼。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800" kern="0">
                          <a:effectLst/>
                        </a:rPr>
                        <a:t>略</a:t>
                      </a:r>
                      <a:endParaRPr lang="zh-CN" sz="2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1450986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3086228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内容占位符 2">
            <a:extLst>
              <a:ext uri="{FF2B5EF4-FFF2-40B4-BE49-F238E27FC236}">
                <a16:creationId xmlns:a16="http://schemas.microsoft.com/office/drawing/2014/main" xmlns="" id="{87BCD4F9-1B54-0044-88D7-F42912E6BD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5653" y="1727544"/>
            <a:ext cx="7487920" cy="31643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/>
              <a:t>        写多件事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        </a:t>
            </a:r>
            <a:r>
              <a:rPr lang="zh-CN" altLang="zh-CN"/>
              <a:t>如本单元的课文《猫》，本文所要突出的中心是：</a:t>
            </a:r>
          </a:p>
          <a:p>
            <a:pPr marL="0" indent="0">
              <a:buNone/>
            </a:pPr>
            <a:r>
              <a:rPr lang="en-US" altLang="zh-CN"/>
              <a:t>        </a:t>
            </a:r>
            <a:r>
              <a:rPr lang="zh-CN" altLang="zh-CN" u="sng"/>
              <a:t>无论做什么事情，千万不能凭个人的好恶、私心和偏见加以处置，否则就会出差错，甚至造成无法补救的严重过失。</a:t>
            </a:r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96922710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71</Paragraphs>
  <Slides>40</Slides>
  <Notes>11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baseType="lpstr" size="49">
      <vt:lpstr>Arial</vt:lpstr>
      <vt:lpstr>Calibri Light</vt:lpstr>
      <vt:lpstr>Calibri</vt:lpstr>
      <vt:lpstr>黑体</vt:lpstr>
      <vt:lpstr>华文楷体</vt:lpstr>
      <vt:lpstr>微软雅黑</vt:lpstr>
      <vt:lpstr>等线</vt:lpstr>
      <vt:lpstr>Times New Roman</vt:lpstr>
      <vt:lpstr>Office 主题</vt:lpstr>
      <vt:lpstr>如何突出中心（第一课时）</vt:lpstr>
      <vt:lpstr>一、关于“中心”</vt:lpstr>
      <vt:lpstr>二、回顾经典，交流突出中心的方法</vt:lpstr>
      <vt:lpstr>       方法一：围绕中心，从不同的方面或选择不同的事例来写，可以使这个中心表达得更全面，更充分。</vt:lpstr>
      <vt:lpstr>PowerPoint Presentation</vt:lpstr>
      <vt:lpstr>       方法二：根据中心，明确主次详略，通过铺垫渲染、抑扬对比，将突出中心的部分写得详细些、具体些。</vt:lpstr>
      <vt:lpstr>PowerPoint Presentation</vt:lpstr>
      <vt:lpstr>PowerPoint Presentation</vt:lpstr>
      <vt:lpstr>PowerPoint Presentation</vt:lpstr>
      <vt:lpstr>PowerPoint Presentation</vt:lpstr>
      <vt:lpstr>       方法三：在记叙中适当加入议论和抒情。</vt:lpstr>
      <vt:lpstr>议论抒情在记叙文中的位置和作用：</vt:lpstr>
      <vt:lpstr>PowerPoint Presentation</vt:lpstr>
      <vt:lpstr>《植树的牧羊人》</vt:lpstr>
      <vt:lpstr>PowerPoint Presentation</vt:lpstr>
      <vt:lpstr>三、练习</vt:lpstr>
      <vt:lpstr>PowerPoint Presentation</vt:lpstr>
      <vt:lpstr>PowerPoint Presentation</vt:lpstr>
      <vt:lpstr>PowerPoint Presentation</vt:lpstr>
      <vt:lpstr>PowerPoint Presentation</vt:lpstr>
      <vt:lpstr>任务一：</vt:lpstr>
      <vt:lpstr>PowerPoint Presentation</vt:lpstr>
      <vt:lpstr>PowerPoint Presentation</vt:lpstr>
      <vt:lpstr>任务二：</vt:lpstr>
      <vt:lpstr>PowerPoint Presentation</vt:lpstr>
      <vt:lpstr>PowerPoint Presentation</vt:lpstr>
      <vt:lpstr>PowerPoint Presentation</vt:lpstr>
      <vt:lpstr>修改后的作文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四、作业</vt:lpstr>
      <vt:lpstr>PowerPoint Presentation</vt:lpstr>
      <vt:lpstr>PowerPoint Presentation</vt:lpstr>
      <vt:lpstr>PowerPoint Presentation</vt:lpstr>
      <vt:lpstr>PowerPoint Presentation</vt:lpstr>
      <vt:lpstr>评价表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2021-06-09T08:57:19.250</cp:lastPrinted>
  <dcterms:created xsi:type="dcterms:W3CDTF">2021-06-09T08:57:19Z</dcterms:created>
  <dcterms:modified xsi:type="dcterms:W3CDTF">2021-06-09T00:57:19Z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