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6" r:id="rId2"/>
  </p:sldMasterIdLst>
  <p:notesMasterIdLst>
    <p:notesMasterId r:id="rId59"/>
  </p:notesMasterIdLst>
  <p:sldIdLst>
    <p:sldId id="394" r:id="rId3"/>
    <p:sldId id="395" r:id="rId4"/>
    <p:sldId id="396" r:id="rId5"/>
    <p:sldId id="397" r:id="rId6"/>
    <p:sldId id="398" r:id="rId7"/>
    <p:sldId id="399" r:id="rId8"/>
    <p:sldId id="400" r:id="rId9"/>
    <p:sldId id="401" r:id="rId10"/>
    <p:sldId id="402" r:id="rId11"/>
    <p:sldId id="403" r:id="rId12"/>
    <p:sldId id="404" r:id="rId13"/>
    <p:sldId id="405" r:id="rId14"/>
    <p:sldId id="406" r:id="rId15"/>
    <p:sldId id="407" r:id="rId16"/>
    <p:sldId id="408" r:id="rId17"/>
    <p:sldId id="409" r:id="rId18"/>
    <p:sldId id="410" r:id="rId19"/>
    <p:sldId id="411" r:id="rId20"/>
    <p:sldId id="412" r:id="rId21"/>
    <p:sldId id="413" r:id="rId22"/>
    <p:sldId id="414" r:id="rId23"/>
    <p:sldId id="415" r:id="rId24"/>
    <p:sldId id="416" r:id="rId25"/>
    <p:sldId id="417" r:id="rId26"/>
    <p:sldId id="418" r:id="rId27"/>
    <p:sldId id="419" r:id="rId28"/>
    <p:sldId id="420" r:id="rId29"/>
    <p:sldId id="421" r:id="rId30"/>
    <p:sldId id="422" r:id="rId31"/>
    <p:sldId id="423" r:id="rId32"/>
    <p:sldId id="424" r:id="rId33"/>
    <p:sldId id="425" r:id="rId34"/>
    <p:sldId id="426" r:id="rId35"/>
    <p:sldId id="427" r:id="rId36"/>
    <p:sldId id="428" r:id="rId37"/>
    <p:sldId id="429" r:id="rId38"/>
    <p:sldId id="430" r:id="rId39"/>
    <p:sldId id="431" r:id="rId40"/>
    <p:sldId id="432" r:id="rId41"/>
    <p:sldId id="433" r:id="rId42"/>
    <p:sldId id="434" r:id="rId43"/>
    <p:sldId id="435" r:id="rId44"/>
    <p:sldId id="436" r:id="rId45"/>
    <p:sldId id="437" r:id="rId46"/>
    <p:sldId id="438" r:id="rId47"/>
    <p:sldId id="439" r:id="rId48"/>
    <p:sldId id="440" r:id="rId49"/>
    <p:sldId id="441" r:id="rId50"/>
    <p:sldId id="442" r:id="rId51"/>
    <p:sldId id="443" r:id="rId52"/>
    <p:sldId id="444" r:id="rId53"/>
    <p:sldId id="445" r:id="rId54"/>
    <p:sldId id="446" r:id="rId55"/>
    <p:sldId id="447" r:id="rId56"/>
    <p:sldId id="448" r:id="rId57"/>
    <p:sldId id="449" r:id="rId58"/>
  </p:sldIdLst>
  <p:sldSz cx="11522075" cy="6480175"/>
  <p:notesSz cx="6858000" cy="9144000"/>
  <p:custDataLst>
    <p:tags r:id="rId6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00"/>
    <a:srgbClr val="0533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32" y="-444"/>
      </p:cViewPr>
      <p:guideLst>
        <p:guide orient="horz" pos="2036"/>
        <p:guide pos="362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D4EC4-DB57-46EA-A2C0-18F19DE486F2}" type="datetimeFigureOut">
              <a:rPr lang="zh-CN" altLang="en-US" smtClean="0"/>
              <a:t>2020-11-27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8EAB37-647D-42A1-93AE-E92B4BE6F9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3980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8EAB37-647D-42A1-93AE-E92B4BE6F92E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rtl="0" eaLnBrk="1" fontAlgn="base" latinLnBrk="0" hangingPunct="1">
              <a:spcBef>
                <a:spcPts val="430"/>
              </a:spcBef>
              <a:spcAft>
                <a:spcPct val="0"/>
              </a:spcAft>
            </a:pPr>
            <a:r>
              <a:rPr lang="en-US" sz="1200" b="0" i="0" u="none" strike="noStrike" kern="1200" smtClean="0">
                <a:solidFill>
                  <a:schemeClr val="tx1"/>
                </a:solidFill>
                <a:latin typeface="+mn-lt"/>
              </a:rPr>
              <a:t>(1)</a:t>
            </a:r>
            <a:r>
              <a:rPr lang="zh-CN" altLang="en-US" sz="1200" b="0" i="0" u="none" strike="noStrike" kern="1200" smtClean="0">
                <a:solidFill>
                  <a:schemeClr val="tx1"/>
                </a:solidFill>
                <a:latin typeface="+mn-lt"/>
                <a:ea typeface="+mn-ea"/>
              </a:rPr>
              <a:t>诗的前四句描写了什么样的景象？这样写有什么用意？</a:t>
            </a:r>
            <a:r>
              <a:rPr lang="en-US" sz="1200" b="0" i="0" u="none" strike="noStrike" kern="1200" smtClean="0">
                <a:solidFill>
                  <a:schemeClr val="tx1"/>
                </a:solidFill>
                <a:latin typeface="+mn-lt"/>
              </a:rPr>
              <a:t>(6</a:t>
            </a:r>
            <a:r>
              <a:rPr lang="zh-CN" altLang="en-US" sz="1200" b="0" i="0" u="none" strike="noStrike" kern="1200" smtClean="0">
                <a:solidFill>
                  <a:schemeClr val="tx1"/>
                </a:solidFill>
                <a:latin typeface="+mn-lt"/>
                <a:ea typeface="+mn-ea"/>
              </a:rPr>
              <a:t>分</a:t>
            </a:r>
            <a:r>
              <a:rPr lang="en-US" sz="1200" b="0" i="0" u="none" strike="noStrike" kern="1200" smtClean="0">
                <a:solidFill>
                  <a:schemeClr val="tx1"/>
                </a:solidFill>
                <a:latin typeface="+mn-lt"/>
              </a:rPr>
              <a:t>)</a:t>
            </a:r>
            <a:endParaRPr lang="zh-CN" altLang="en-US" sz="1200" b="0" i="0" u="none" strike="noStrike" smtClean="0">
              <a:latin typeface="Arial"/>
            </a:endParaRPr>
          </a:p>
          <a:p>
            <a:pPr marL="0" marR="0" indent="0" algn="l" rtl="0" eaLnBrk="1" fontAlgn="base" latinLnBrk="0" hangingPunct="1">
              <a:spcBef>
                <a:spcPts val="430"/>
              </a:spcBef>
              <a:spcAft>
                <a:spcPct val="0"/>
              </a:spcAft>
            </a:pPr>
            <a:r>
              <a:rPr lang="en-US" sz="1200" b="0" i="0" u="none" strike="noStrike" kern="1200" smtClean="0">
                <a:solidFill>
                  <a:schemeClr val="tx1"/>
                </a:solidFill>
                <a:latin typeface="+mn-lt"/>
              </a:rPr>
              <a:t>(2)</a:t>
            </a:r>
            <a:r>
              <a:rPr lang="zh-CN" altLang="en-US" sz="1200" b="0" i="0" u="none" strike="noStrike" kern="1200" smtClean="0">
                <a:solidFill>
                  <a:schemeClr val="tx1"/>
                </a:solidFill>
                <a:latin typeface="+mn-lt"/>
                <a:ea typeface="+mn-ea"/>
              </a:rPr>
              <a:t>诗中运用任公子的典故，表达了什么样的思想感情？</a:t>
            </a:r>
            <a:r>
              <a:rPr lang="en-US" sz="1200" b="0" i="0" u="none" strike="noStrike" kern="1200" smtClean="0">
                <a:solidFill>
                  <a:schemeClr val="tx1"/>
                </a:solidFill>
                <a:latin typeface="+mn-lt"/>
              </a:rPr>
              <a:t>(5</a:t>
            </a:r>
            <a:r>
              <a:rPr lang="zh-CN" altLang="en-US" sz="1200" b="0" i="0" u="none" strike="noStrike" kern="1200" smtClean="0">
                <a:solidFill>
                  <a:schemeClr val="tx1"/>
                </a:solidFill>
                <a:latin typeface="+mn-lt"/>
                <a:ea typeface="+mn-ea"/>
              </a:rPr>
              <a:t>分</a:t>
            </a:r>
            <a:r>
              <a:rPr lang="en-US" sz="1200" b="0" i="0" u="none" strike="noStrike" kern="1200" smtClean="0">
                <a:solidFill>
                  <a:schemeClr val="tx1"/>
                </a:solidFill>
                <a:latin typeface="+mn-lt"/>
              </a:rPr>
              <a:t>)</a:t>
            </a:r>
            <a:endParaRPr lang="zh-CN" altLang="en-US" sz="1200" b="0" i="0" u="none" strike="noStrike" kern="1200" baseline="0" smtClean="0">
              <a:solidFill>
                <a:srgbClr val="006600"/>
              </a:solidFill>
              <a:latin typeface="宋体" pitchFamily="2" charset="-122"/>
              <a:ea typeface="+mn-ea"/>
            </a:endParaRPr>
          </a:p>
          <a:p>
            <a:pPr marL="0" marR="0" indent="0" algn="l" rtl="0" eaLnBrk="1" fontAlgn="base" latinLnBrk="0" hangingPunct="1">
              <a:spcBef>
                <a:spcPts val="430"/>
              </a:spcBef>
              <a:spcAft>
                <a:spcPct val="0"/>
              </a:spcAft>
            </a:pPr>
            <a:r>
              <a:rPr lang="en-US" sz="1200" b="0" i="0" u="none" strike="noStrike" kern="1200" smtClean="0">
                <a:solidFill>
                  <a:schemeClr val="tx1"/>
                </a:solidFill>
                <a:latin typeface="+mn-lt"/>
              </a:rPr>
              <a:t>(1)</a:t>
            </a:r>
            <a:r>
              <a:rPr lang="zh-CN" altLang="en-US" sz="1200" b="0" i="0" u="none" strike="noStrike" kern="1200" smtClean="0">
                <a:solidFill>
                  <a:schemeClr val="tx1"/>
                </a:solidFill>
                <a:latin typeface="+mn-lt"/>
                <a:ea typeface="+mn-ea"/>
              </a:rPr>
              <a:t>与</a:t>
            </a:r>
            <a:r>
              <a:rPr lang="en-US" sz="1200" b="0" i="0" u="none" strike="noStrike" kern="120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1200" b="0" i="0" u="none" strike="noStrike" kern="1200" smtClean="0">
                <a:solidFill>
                  <a:schemeClr val="tx1"/>
                </a:solidFill>
                <a:latin typeface="+mn-lt"/>
                <a:ea typeface="+mn-ea"/>
              </a:rPr>
              <a:t>白雪歌送武判官归京</a:t>
            </a:r>
            <a:r>
              <a:rPr lang="en-US" sz="1200" b="0" i="0" u="none" strike="noStrike" kern="120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1200" b="0" i="0" u="none" strike="noStrike" kern="1200" smtClean="0">
                <a:solidFill>
                  <a:schemeClr val="tx1"/>
                </a:solidFill>
                <a:latin typeface="+mn-lt"/>
                <a:ea typeface="+mn-ea"/>
              </a:rPr>
              <a:t>相比，本诗描写塞外景物的角度有何不同？请简要分析。</a:t>
            </a:r>
            <a:r>
              <a:rPr lang="en-US" sz="1200" b="0" i="0" u="none" strike="noStrike" kern="1200" smtClean="0">
                <a:solidFill>
                  <a:schemeClr val="tx1"/>
                </a:solidFill>
                <a:latin typeface="+mn-lt"/>
              </a:rPr>
              <a:t>(5</a:t>
            </a:r>
            <a:r>
              <a:rPr lang="zh-CN" altLang="en-US" sz="1200" b="0" i="0" u="none" strike="noStrike" kern="1200" smtClean="0">
                <a:solidFill>
                  <a:schemeClr val="tx1"/>
                </a:solidFill>
                <a:latin typeface="+mn-lt"/>
                <a:ea typeface="+mn-ea"/>
              </a:rPr>
              <a:t>分</a:t>
            </a:r>
            <a:r>
              <a:rPr lang="en-US" sz="1200" b="0" i="0" u="none" strike="noStrike" kern="1200" smtClean="0">
                <a:solidFill>
                  <a:schemeClr val="tx1"/>
                </a:solidFill>
                <a:latin typeface="+mn-lt"/>
              </a:rPr>
              <a:t>)</a:t>
            </a:r>
            <a:endParaRPr lang="zh-CN" altLang="en-US" sz="1200" b="0" i="0" u="none" strike="noStrike" smtClean="0">
              <a:latin typeface="Arial"/>
            </a:endParaRPr>
          </a:p>
          <a:p>
            <a:pPr marL="0" marR="0" indent="0" algn="l" rtl="0" eaLnBrk="1" fontAlgn="base" latinLnBrk="0" hangingPunct="1">
              <a:spcBef>
                <a:spcPts val="430"/>
              </a:spcBef>
              <a:spcAft>
                <a:spcPct val="0"/>
              </a:spcAft>
            </a:pPr>
            <a:r>
              <a:rPr lang="en-US" sz="1200" b="0" i="0" u="none" strike="noStrike" kern="1200" smtClean="0">
                <a:solidFill>
                  <a:schemeClr val="tx1"/>
                </a:solidFill>
                <a:latin typeface="+mn-lt"/>
              </a:rPr>
              <a:t>(2)</a:t>
            </a:r>
            <a:r>
              <a:rPr lang="zh-CN" altLang="en-US" sz="1200" b="0" i="0" u="none" strike="noStrike" kern="1200" smtClean="0">
                <a:solidFill>
                  <a:schemeClr val="tx1"/>
                </a:solidFill>
                <a:latin typeface="+mn-lt"/>
                <a:ea typeface="+mn-ea"/>
              </a:rPr>
              <a:t>诗的尾联表达了作者什么样的思想感情？对全诗的情感抒发有怎样的作用？</a:t>
            </a:r>
            <a:r>
              <a:rPr lang="en-US" sz="1200" b="0" i="0" u="none" strike="noStrike" kern="1200" smtClean="0">
                <a:solidFill>
                  <a:schemeClr val="tx1"/>
                </a:solidFill>
                <a:latin typeface="+mn-lt"/>
              </a:rPr>
              <a:t>(6</a:t>
            </a:r>
            <a:r>
              <a:rPr lang="zh-CN" altLang="en-US" sz="1200" b="0" i="0" u="none" strike="noStrike" kern="1200" smtClean="0">
                <a:solidFill>
                  <a:schemeClr val="tx1"/>
                </a:solidFill>
                <a:latin typeface="+mn-lt"/>
                <a:ea typeface="+mn-ea"/>
              </a:rPr>
              <a:t>分</a:t>
            </a:r>
            <a:r>
              <a:rPr lang="en-US" sz="1200" b="0" i="0" u="none" strike="noStrike" kern="1200" smtClean="0">
                <a:solidFill>
                  <a:schemeClr val="tx1"/>
                </a:solidFill>
                <a:latin typeface="+mn-lt"/>
              </a:rPr>
              <a:t>) </a:t>
            </a:r>
            <a:endParaRPr lang="zh-CN" altLang="en-US" sz="1200" b="0" i="0" u="none" strike="noStrike" kern="1200" baseline="0" smtClean="0">
              <a:solidFill>
                <a:srgbClr val="006600"/>
              </a:solidFill>
              <a:latin typeface="宋体" pitchFamily="2" charset="-122"/>
              <a:ea typeface="+mn-ea"/>
            </a:endParaRPr>
          </a:p>
          <a:p>
            <a:pPr marL="0" marR="0" indent="0" algn="l" rtl="0" eaLnBrk="1" fontAlgn="base" latinLnBrk="0" hangingPunct="1">
              <a:spcBef>
                <a:spcPts val="430"/>
              </a:spcBef>
              <a:spcAft>
                <a:spcPct val="0"/>
              </a:spcAft>
            </a:pPr>
            <a:r>
              <a:rPr lang="en-US" sz="1200" b="0" i="0" u="none" strike="noStrike" kern="1200" smtClean="0">
                <a:solidFill>
                  <a:schemeClr val="tx1"/>
                </a:solidFill>
                <a:latin typeface="+mn-lt"/>
              </a:rPr>
              <a:t>(1)</a:t>
            </a:r>
            <a:r>
              <a:rPr lang="zh-CN" altLang="en-US" sz="1200" b="0" i="0" u="none" strike="noStrike" kern="1200" smtClean="0">
                <a:solidFill>
                  <a:schemeClr val="tx1"/>
                </a:solidFill>
                <a:latin typeface="+mn-lt"/>
                <a:ea typeface="+mn-ea"/>
              </a:rPr>
              <a:t>如何理解曹霸画的马</a:t>
            </a:r>
            <a:r>
              <a:rPr lang="en-US" sz="1200" b="0" i="0" u="none" strike="noStrike" kern="1200" smtClean="0">
                <a:solidFill>
                  <a:schemeClr val="tx1"/>
                </a:solidFill>
                <a:latin typeface="+mn-lt"/>
              </a:rPr>
              <a:t>“</a:t>
            </a:r>
            <a:r>
              <a:rPr lang="zh-CN" altLang="en-US" sz="1200" b="0" i="0" u="none" strike="noStrike" kern="1200" smtClean="0">
                <a:solidFill>
                  <a:schemeClr val="tx1"/>
                </a:solidFill>
                <a:latin typeface="+mn-lt"/>
                <a:ea typeface="+mn-ea"/>
              </a:rPr>
              <a:t>一洗万古凡马空</a:t>
            </a:r>
            <a:r>
              <a:rPr lang="en-US" sz="1200" b="0" i="0" u="none" strike="noStrike" kern="1200" smtClean="0">
                <a:solidFill>
                  <a:schemeClr val="tx1"/>
                </a:solidFill>
                <a:latin typeface="+mn-lt"/>
              </a:rPr>
              <a:t>”</a:t>
            </a:r>
            <a:r>
              <a:rPr lang="zh-CN" altLang="en-US" sz="1200" b="0" i="0" u="none" strike="noStrike" kern="1200" smtClean="0">
                <a:solidFill>
                  <a:schemeClr val="tx1"/>
                </a:solidFill>
                <a:latin typeface="+mn-lt"/>
                <a:ea typeface="+mn-ea"/>
              </a:rPr>
              <a:t>？曹霸是怎样做到的？请简要分析。</a:t>
            </a:r>
            <a:r>
              <a:rPr lang="en-US" sz="1200" b="0" i="0" u="none" strike="noStrike" kern="1200" smtClean="0">
                <a:solidFill>
                  <a:schemeClr val="tx1"/>
                </a:solidFill>
                <a:latin typeface="+mn-lt"/>
              </a:rPr>
              <a:t>(5</a:t>
            </a:r>
            <a:r>
              <a:rPr lang="zh-CN" altLang="en-US" sz="1200" b="0" i="0" u="none" strike="noStrike" kern="1200" smtClean="0">
                <a:solidFill>
                  <a:schemeClr val="tx1"/>
                </a:solidFill>
                <a:latin typeface="+mn-lt"/>
                <a:ea typeface="+mn-ea"/>
              </a:rPr>
              <a:t>分</a:t>
            </a:r>
            <a:r>
              <a:rPr lang="en-US" sz="1200" b="0" i="0" u="none" strike="noStrike" kern="1200" smtClean="0">
                <a:solidFill>
                  <a:schemeClr val="tx1"/>
                </a:solidFill>
                <a:latin typeface="+mn-lt"/>
              </a:rPr>
              <a:t>)</a:t>
            </a:r>
            <a:endParaRPr lang="zh-CN" altLang="en-US" sz="1200" b="0" i="0" u="none" strike="noStrike" smtClean="0">
              <a:latin typeface="Arial"/>
            </a:endParaRPr>
          </a:p>
          <a:p>
            <a:pPr marL="0" marR="0" indent="0" algn="l" rtl="0" eaLnBrk="1" fontAlgn="base" latinLnBrk="0" hangingPunct="1">
              <a:spcBef>
                <a:spcPts val="430"/>
              </a:spcBef>
              <a:spcAft>
                <a:spcPct val="0"/>
              </a:spcAft>
            </a:pPr>
            <a:r>
              <a:rPr lang="en-US" sz="1200" b="0" i="0" u="none" strike="noStrike" kern="1200" smtClean="0">
                <a:solidFill>
                  <a:schemeClr val="tx1"/>
                </a:solidFill>
                <a:latin typeface="+mn-lt"/>
              </a:rPr>
              <a:t>(2)</a:t>
            </a:r>
            <a:r>
              <a:rPr lang="zh-CN" altLang="en-US" sz="1200" b="0" i="0" u="none" strike="noStrike" kern="1200" smtClean="0">
                <a:solidFill>
                  <a:schemeClr val="tx1"/>
                </a:solidFill>
                <a:latin typeface="+mn-lt"/>
                <a:ea typeface="+mn-ea"/>
              </a:rPr>
              <a:t>为了突出曹霸的高超画技，诗人作了哪些铺垫？请简要分析。</a:t>
            </a:r>
            <a:r>
              <a:rPr lang="en-US" sz="1200" b="0" i="0" u="none" strike="noStrike" kern="1200" smtClean="0">
                <a:solidFill>
                  <a:schemeClr val="tx1"/>
                </a:solidFill>
                <a:latin typeface="+mn-lt"/>
              </a:rPr>
              <a:t>(6</a:t>
            </a:r>
            <a:r>
              <a:rPr lang="zh-CN" altLang="en-US" sz="1200" b="0" i="0" u="none" strike="noStrike" kern="1200" smtClean="0">
                <a:solidFill>
                  <a:schemeClr val="tx1"/>
                </a:solidFill>
                <a:latin typeface="+mn-lt"/>
                <a:ea typeface="+mn-ea"/>
              </a:rPr>
              <a:t>分</a:t>
            </a:r>
            <a:r>
              <a:rPr lang="en-US" sz="1200" b="0" i="0" u="none" strike="noStrike" kern="1200" smtClean="0">
                <a:solidFill>
                  <a:schemeClr val="tx1"/>
                </a:solidFill>
                <a:latin typeface="+mn-lt"/>
              </a:rPr>
              <a:t>)</a:t>
            </a:r>
            <a:endParaRPr lang="zh-CN" altLang="en-US" sz="1200" b="0" i="0" u="none" strike="noStrike" kern="1200" baseline="0" smtClean="0">
              <a:solidFill>
                <a:srgbClr val="006600"/>
              </a:solidFill>
              <a:latin typeface="宋体" pitchFamily="2" charset="-122"/>
              <a:ea typeface="+mn-ea"/>
            </a:endParaRPr>
          </a:p>
          <a:p>
            <a:pPr marL="0" marR="0" indent="0" algn="l" rtl="0" eaLnBrk="1" fontAlgn="base" latinLnBrk="0" hangingPunct="1">
              <a:spcBef>
                <a:spcPts val="430"/>
              </a:spcBef>
              <a:spcAft>
                <a:spcPct val="0"/>
              </a:spcAft>
            </a:pPr>
            <a:r>
              <a:rPr lang="en-US" sz="1200" b="0" i="0" u="none" strike="noStrike" kern="1200" smtClean="0">
                <a:solidFill>
                  <a:schemeClr val="tx1"/>
                </a:solidFill>
                <a:latin typeface="+mn-lt"/>
              </a:rPr>
              <a:t>(1)</a:t>
            </a:r>
            <a:r>
              <a:rPr lang="zh-CN" altLang="en-US" sz="1200" b="0" i="0" u="none" strike="noStrike" kern="1200" smtClean="0">
                <a:solidFill>
                  <a:schemeClr val="tx1"/>
                </a:solidFill>
                <a:latin typeface="+mn-lt"/>
                <a:ea typeface="+mn-ea"/>
              </a:rPr>
              <a:t>古人认为这首诗的颔联</a:t>
            </a:r>
            <a:r>
              <a:rPr lang="en-US" sz="1200" b="0" i="0" u="none" strike="noStrike" kern="1200" smtClean="0">
                <a:solidFill>
                  <a:schemeClr val="tx1"/>
                </a:solidFill>
                <a:latin typeface="+mn-lt"/>
              </a:rPr>
              <a:t>“</a:t>
            </a:r>
            <a:r>
              <a:rPr lang="zh-CN" altLang="en-US" sz="1200" b="0" i="0" u="none" strike="noStrike" kern="1200" smtClean="0">
                <a:solidFill>
                  <a:schemeClr val="tx1"/>
                </a:solidFill>
                <a:latin typeface="+mn-lt"/>
                <a:ea typeface="+mn-ea"/>
              </a:rPr>
              <a:t>乃晚唐巧句</a:t>
            </a:r>
            <a:r>
              <a:rPr lang="en-US" sz="1200" b="0" i="0" u="none" strike="noStrike" kern="1200" smtClean="0">
                <a:solidFill>
                  <a:schemeClr val="tx1"/>
                </a:solidFill>
                <a:latin typeface="+mn-lt"/>
              </a:rPr>
              <a:t>”</a:t>
            </a:r>
            <a:r>
              <a:rPr lang="zh-CN" altLang="en-US" sz="1200" b="0" i="0" u="none" strike="noStrike" kern="1200" smtClean="0">
                <a:solidFill>
                  <a:schemeClr val="tx1"/>
                </a:solidFill>
                <a:latin typeface="+mn-lt"/>
                <a:ea typeface="+mn-ea"/>
              </a:rPr>
              <a:t>，请指出这一联巧在哪里，并简要赏析。</a:t>
            </a:r>
            <a:r>
              <a:rPr lang="en-US" sz="1200" b="0" i="0" u="none" strike="noStrike" kern="1200" smtClean="0">
                <a:solidFill>
                  <a:schemeClr val="tx1"/>
                </a:solidFill>
                <a:latin typeface="+mn-lt"/>
              </a:rPr>
              <a:t>(5</a:t>
            </a:r>
            <a:r>
              <a:rPr lang="zh-CN" altLang="en-US" sz="1200" b="0" i="0" u="none" strike="noStrike" kern="1200" smtClean="0">
                <a:solidFill>
                  <a:schemeClr val="tx1"/>
                </a:solidFill>
                <a:latin typeface="+mn-lt"/>
                <a:ea typeface="+mn-ea"/>
              </a:rPr>
              <a:t>分</a:t>
            </a:r>
            <a:r>
              <a:rPr lang="en-US" sz="1200" b="0" i="0" u="none" strike="noStrike" kern="1200" smtClean="0">
                <a:solidFill>
                  <a:schemeClr val="tx1"/>
                </a:solidFill>
                <a:latin typeface="+mn-lt"/>
              </a:rPr>
              <a:t>)</a:t>
            </a:r>
            <a:endParaRPr lang="zh-CN" altLang="en-US" sz="1200" b="0" i="0" u="none" strike="noStrike" smtClean="0">
              <a:latin typeface="Arial"/>
            </a:endParaRPr>
          </a:p>
          <a:p>
            <a:pPr marL="0" marR="0" indent="0" algn="l" rtl="0" eaLnBrk="1" fontAlgn="base" latinLnBrk="0" hangingPunct="1">
              <a:spcBef>
                <a:spcPts val="480"/>
              </a:spcBef>
              <a:spcAft>
                <a:spcPct val="0"/>
              </a:spcAft>
            </a:pPr>
            <a:endParaRPr lang="zh-CN" altLang="en-US" sz="1200" b="0" i="0" u="none" strike="noStrike" kern="1200" baseline="0" smtClean="0">
              <a:solidFill>
                <a:srgbClr val="006600"/>
              </a:solidFill>
              <a:latin typeface="宋体" pitchFamily="2" charset="-122"/>
              <a:ea typeface="+mn-ea"/>
            </a:endParaRP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8EAB37-647D-42A1-93AE-E92B4BE6F92E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4.xml"/><Relationship Id="rId4" Type="http://schemas.openxmlformats.org/officeDocument/2006/relationships/tags" Target="../tags/tag73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9.xml"/><Relationship Id="rId4" Type="http://schemas.openxmlformats.org/officeDocument/2006/relationships/tags" Target="../tags/tag78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84.xml"/><Relationship Id="rId4" Type="http://schemas.openxmlformats.org/officeDocument/2006/relationships/tags" Target="../tags/tag83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tags" Target="../tags/tag87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4" Type="http://schemas.openxmlformats.org/officeDocument/2006/relationships/tags" Target="../tags/tag88.xml"/></Relationships>
</file>

<file path=ppt/slideLayouts/_rels/slideLayout32.xml.rels><?xml version="1.0" encoding="UTF-8" standalone="yes"?>
<Relationships xmlns="http://schemas.openxmlformats.org/package/2006/relationships"><Relationship Id="rId8" Type="http://schemas.openxmlformats.org/officeDocument/2006/relationships/tags" Target="../tags/tag98.xml"/><Relationship Id="rId3" Type="http://schemas.openxmlformats.org/officeDocument/2006/relationships/tags" Target="../tags/tag93.xml"/><Relationship Id="rId7" Type="http://schemas.openxmlformats.org/officeDocument/2006/relationships/tags" Target="../tags/tag97.xml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6" Type="http://schemas.openxmlformats.org/officeDocument/2006/relationships/tags" Target="../tags/tag96.xml"/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9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0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" Type="http://schemas.openxmlformats.org/officeDocument/2006/relationships/tags" Target="../tags/tag103.xml"/><Relationship Id="rId4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tags" Target="../tags/tag108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07.xml"/><Relationship Id="rId1" Type="http://schemas.openxmlformats.org/officeDocument/2006/relationships/tags" Target="../tags/tag106.xml"/><Relationship Id="rId6" Type="http://schemas.openxmlformats.org/officeDocument/2006/relationships/tags" Target="../tags/tag111.xml"/><Relationship Id="rId5" Type="http://schemas.openxmlformats.org/officeDocument/2006/relationships/tags" Target="../tags/tag110.xml"/><Relationship Id="rId4" Type="http://schemas.openxmlformats.org/officeDocument/2006/relationships/tags" Target="../tags/tag109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" Type="http://schemas.openxmlformats.org/officeDocument/2006/relationships/tags" Target="../tags/tag112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16.xml"/><Relationship Id="rId4" Type="http://schemas.openxmlformats.org/officeDocument/2006/relationships/tags" Target="../tags/tag115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tags" Target="../tags/tag119.xml"/><Relationship Id="rId2" Type="http://schemas.openxmlformats.org/officeDocument/2006/relationships/tags" Target="../tags/tag118.xml"/><Relationship Id="rId1" Type="http://schemas.openxmlformats.org/officeDocument/2006/relationships/tags" Target="../tags/tag117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20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tags" Target="../tags/tag123.xml"/><Relationship Id="rId2" Type="http://schemas.openxmlformats.org/officeDocument/2006/relationships/tags" Target="../tags/tag122.xml"/><Relationship Id="rId1" Type="http://schemas.openxmlformats.org/officeDocument/2006/relationships/tags" Target="../tags/tag121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25.xml"/><Relationship Id="rId4" Type="http://schemas.openxmlformats.org/officeDocument/2006/relationships/tags" Target="../tags/tag12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32928" y="864023"/>
            <a:ext cx="9260754" cy="242879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567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32928" y="3364248"/>
            <a:ext cx="9260754" cy="1391282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27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31800" indent="0" algn="ctr">
              <a:buNone/>
              <a:defRPr sz="1890"/>
            </a:lvl2pPr>
            <a:lvl3pPr marL="864235" indent="0" algn="ctr">
              <a:buNone/>
              <a:defRPr sz="1700"/>
            </a:lvl3pPr>
            <a:lvl4pPr marL="1296035" indent="0" algn="ctr">
              <a:buNone/>
              <a:defRPr sz="1510"/>
            </a:lvl4pPr>
            <a:lvl5pPr marL="1727835" indent="0" algn="ctr">
              <a:buNone/>
              <a:defRPr sz="1510"/>
            </a:lvl5pPr>
            <a:lvl6pPr marL="2160270" indent="0" algn="ctr">
              <a:buNone/>
              <a:defRPr sz="1510"/>
            </a:lvl6pPr>
            <a:lvl7pPr marL="2592070" indent="0" algn="ctr">
              <a:buNone/>
              <a:defRPr sz="1510"/>
            </a:lvl7pPr>
            <a:lvl8pPr marL="3023870" indent="0" algn="ctr">
              <a:buNone/>
              <a:defRPr sz="1510"/>
            </a:lvl8pPr>
            <a:lvl9pPr marL="3456305" indent="0" algn="ctr">
              <a:buNone/>
              <a:defRPr sz="151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574970" y="731358"/>
            <a:ext cx="10369868" cy="5180738"/>
          </a:xfrm>
        </p:spPr>
        <p:txBody>
          <a:bodyPr/>
          <a:lstStyle>
            <a:lvl1pPr marL="215900" indent="-215900" eaLnBrk="1" fontAlgn="auto" latinLnBrk="0" hangingPunct="1">
              <a:lnSpc>
                <a:spcPct val="130000"/>
              </a:lnSpc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48335" indent="-215900" defTabSz="9144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080135" indent="-2159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511935" indent="-215900" eaLnBrk="1" fontAlgn="auto" latinLnBrk="0" hangingPunct="1">
              <a:lnSpc>
                <a:spcPct val="120000"/>
              </a:lnSpc>
              <a:buFont typeface="Wingdings" charset="2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944370" indent="-215900" eaLnBrk="1" fontAlgn="auto" latinLnBrk="0" hangingPunct="1">
              <a:lnSpc>
                <a:spcPct val="120000"/>
              </a:lnSpc>
              <a:buFont typeface="Arial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32928" y="2347150"/>
            <a:ext cx="9260754" cy="962672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67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32928" y="3364248"/>
            <a:ext cx="9260754" cy="445618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27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74970" y="574882"/>
            <a:ext cx="10366465" cy="666727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4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74970" y="1408290"/>
            <a:ext cx="10366465" cy="4497003"/>
          </a:xfrm>
        </p:spPr>
        <p:txBody>
          <a:bodyPr vert="horz" lIns="90000" tIns="46800" rIns="90000" bIns="46800" rtlCol="0">
            <a:normAutofit/>
          </a:bodyPr>
          <a:lstStyle>
            <a:lvl1pPr marL="215900" marR="0" lvl="0" indent="-215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●"/>
              <a:defRPr kumimoji="0" lang="zh-CN" altLang="en-US" sz="17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648335" marR="0" lvl="1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1080135" marR="0" lvl="2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511935" marR="0" lvl="3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charset="2"/>
              <a:buChar char=""/>
              <a:defRPr kumimoji="0" lang="zh-CN" altLang="en-US" sz="132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1944370" marR="0" lvl="4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32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  <a:lvl6pPr marL="2160270" indent="0">
              <a:buNone/>
              <a:defRPr/>
            </a:lvl6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32928" y="864023"/>
            <a:ext cx="9260754" cy="242879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567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32928" y="3364248"/>
            <a:ext cx="9260754" cy="1391282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27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31800" indent="0" algn="ctr">
              <a:buNone/>
              <a:defRPr sz="1890"/>
            </a:lvl2pPr>
            <a:lvl3pPr marL="864235" indent="0" algn="ctr">
              <a:buNone/>
              <a:defRPr sz="1700"/>
            </a:lvl3pPr>
            <a:lvl4pPr marL="1296035" indent="0" algn="ctr">
              <a:buNone/>
              <a:defRPr sz="1510"/>
            </a:lvl4pPr>
            <a:lvl5pPr marL="1727835" indent="0" algn="ctr">
              <a:buNone/>
              <a:defRPr sz="1510"/>
            </a:lvl5pPr>
            <a:lvl6pPr marL="2160270" indent="0" algn="ctr">
              <a:buNone/>
              <a:defRPr sz="1510"/>
            </a:lvl6pPr>
            <a:lvl7pPr marL="2592070" indent="0" algn="ctr">
              <a:buNone/>
              <a:defRPr sz="1510"/>
            </a:lvl7pPr>
            <a:lvl8pPr marL="3023870" indent="0" algn="ctr">
              <a:buNone/>
              <a:defRPr sz="1510"/>
            </a:lvl8pPr>
            <a:lvl9pPr marL="3456305" indent="0" algn="ctr">
              <a:buNone/>
              <a:defRPr sz="151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74970" y="574882"/>
            <a:ext cx="10366465" cy="666727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4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74970" y="1408290"/>
            <a:ext cx="10366465" cy="4497003"/>
          </a:xfrm>
        </p:spPr>
        <p:txBody>
          <a:bodyPr vert="horz" lIns="90000" tIns="46800" rIns="90000" bIns="46800" rtlCol="0">
            <a:normAutofit/>
          </a:bodyPr>
          <a:lstStyle>
            <a:lvl1pPr marL="215900" marR="0" lvl="0" indent="-215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●"/>
              <a:defRPr kumimoji="0" lang="zh-CN" altLang="en-US" sz="17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648335" marR="0" lvl="1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1080135" marR="0" lvl="2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511935" marR="0" lvl="3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charset="2"/>
              <a:buChar char=""/>
              <a:defRPr kumimoji="0" lang="zh-CN" altLang="en-US" sz="132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1944370" marR="0" lvl="4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32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  <a:lvl6pPr marL="2160270" indent="0">
              <a:buNone/>
              <a:defRPr/>
            </a:lvl6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881410" y="3636382"/>
            <a:ext cx="7341921" cy="724555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16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881410" y="4360937"/>
            <a:ext cx="7341921" cy="819802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7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43180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23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296035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4pPr>
            <a:lvl5pPr marL="1727835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5pPr>
            <a:lvl6pPr marL="2160270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6pPr>
            <a:lvl7pPr marL="2592070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7pPr>
            <a:lvl8pPr marL="3023870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8pPr>
            <a:lvl9pPr marL="3456305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881410" y="3636382"/>
            <a:ext cx="7341921" cy="724555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16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881410" y="4360937"/>
            <a:ext cx="7341921" cy="819802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7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43180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23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296035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4pPr>
            <a:lvl5pPr marL="1727835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5pPr>
            <a:lvl6pPr marL="2160270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6pPr>
            <a:lvl7pPr marL="2592070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7pPr>
            <a:lvl8pPr marL="3023870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8pPr>
            <a:lvl9pPr marL="3456305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74970" y="574882"/>
            <a:ext cx="10366465" cy="666727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4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574970" y="1418495"/>
            <a:ext cx="4892346" cy="4486798"/>
          </a:xfrm>
        </p:spPr>
        <p:txBody>
          <a:bodyPr vert="horz" lIns="90000" tIns="46800" rIns="90000" bIns="46800" rtlCol="0">
            <a:normAutofit/>
          </a:bodyPr>
          <a:lstStyle>
            <a:lvl1pPr marL="215900" marR="0" lvl="0" indent="-215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648335" marR="0" lvl="1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1080135" marR="0" lvl="2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511935" marR="0" lvl="3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charset="2"/>
              <a:buChar char=""/>
              <a:defRPr kumimoji="0" lang="zh-CN" altLang="en-US" sz="132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1944370" marR="0" lvl="4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32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59296" y="1418495"/>
            <a:ext cx="4892346" cy="4486798"/>
          </a:xfrm>
        </p:spPr>
        <p:txBody>
          <a:bodyPr lIns="90000" tIns="46800" rIns="90000" bIns="46800">
            <a:normAutofit/>
          </a:bodyPr>
          <a:lstStyle>
            <a:lvl1pPr marL="215900" indent="-2159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itchFamily="34" charset="0"/>
              <a:buChar char="●"/>
              <a:defRPr sz="151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  <a:lvl2pPr marL="648335" indent="-215900" defTabSz="9144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tabLst>
                <a:tab pos="1609725" algn="l"/>
              </a:tabLst>
              <a:defRPr sz="151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2pPr>
            <a:lvl3pPr marL="1080135" indent="-2159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defRPr sz="151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3pPr>
            <a:lvl4pPr marL="1511935" indent="-215900" eaLnBrk="1" fontAlgn="auto" latinLnBrk="0" hangingPunct="1">
              <a:lnSpc>
                <a:spcPct val="120000"/>
              </a:lnSpc>
              <a:buFont typeface="Wingdings" charset="2"/>
              <a:buChar char=""/>
              <a:defRPr sz="1325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325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74970" y="574882"/>
            <a:ext cx="10366465" cy="666727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4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574970" y="1350462"/>
            <a:ext cx="5048846" cy="360577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89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1pPr>
            <a:lvl2pPr marL="431800" indent="0">
              <a:buNone/>
              <a:defRPr sz="1890" b="1"/>
            </a:lvl2pPr>
            <a:lvl3pPr marL="864235" indent="0">
              <a:buNone/>
              <a:defRPr sz="1700" b="1"/>
            </a:lvl3pPr>
            <a:lvl4pPr marL="1296035" indent="0">
              <a:buNone/>
              <a:defRPr sz="1510" b="1"/>
            </a:lvl4pPr>
            <a:lvl5pPr marL="1727835" indent="0">
              <a:buNone/>
              <a:defRPr sz="1510" b="1"/>
            </a:lvl5pPr>
            <a:lvl6pPr marL="2160270" indent="0">
              <a:buNone/>
              <a:defRPr sz="1510" b="1"/>
            </a:lvl6pPr>
            <a:lvl7pPr marL="2592070" indent="0">
              <a:buNone/>
              <a:defRPr sz="1510" b="1"/>
            </a:lvl7pPr>
            <a:lvl8pPr marL="3023870" indent="0">
              <a:buNone/>
              <a:defRPr sz="1510" b="1"/>
            </a:lvl8pPr>
            <a:lvl9pPr marL="3456305" indent="0">
              <a:buNone/>
              <a:defRPr sz="151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574970" y="1751858"/>
            <a:ext cx="5048846" cy="4153435"/>
          </a:xfrm>
        </p:spPr>
        <p:txBody>
          <a:bodyPr vert="horz" lIns="101600" tIns="0" rIns="82550" bIns="0" rtlCol="0">
            <a:normAutofit/>
          </a:bodyPr>
          <a:lstStyle>
            <a:lvl1pPr marL="215900" marR="0" lvl="0" indent="-215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648335" marR="0" lvl="1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1080135" marR="0" lvl="2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511935" marR="0" lvl="3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charset="2"/>
              <a:buChar char=""/>
              <a:defRPr kumimoji="0" lang="zh-CN" altLang="en-US" sz="132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1944370" marR="0" lvl="4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32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5893109" y="1343402"/>
            <a:ext cx="5048846" cy="360577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kumimoji="0" lang="zh-CN" altLang="en-US" sz="189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431800" indent="0">
              <a:buNone/>
              <a:defRPr sz="1890" b="1"/>
            </a:lvl2pPr>
            <a:lvl3pPr marL="864235" indent="0">
              <a:buNone/>
              <a:defRPr sz="1700" b="1"/>
            </a:lvl3pPr>
            <a:lvl4pPr marL="1296035" indent="0">
              <a:buNone/>
              <a:defRPr sz="1510" b="1"/>
            </a:lvl4pPr>
            <a:lvl5pPr marL="1727835" indent="0">
              <a:buNone/>
              <a:defRPr sz="1510" b="1"/>
            </a:lvl5pPr>
            <a:lvl6pPr marL="2160270" indent="0">
              <a:buNone/>
              <a:defRPr sz="1510" b="1"/>
            </a:lvl6pPr>
            <a:lvl7pPr marL="2592070" indent="0">
              <a:buNone/>
              <a:defRPr sz="1510" b="1"/>
            </a:lvl7pPr>
            <a:lvl8pPr marL="3023870" indent="0">
              <a:buNone/>
              <a:defRPr sz="1510" b="1"/>
            </a:lvl8pPr>
            <a:lvl9pPr marL="3456305" indent="0">
              <a:buNone/>
              <a:defRPr sz="151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5893109" y="1751858"/>
            <a:ext cx="5048846" cy="4153435"/>
          </a:xfrm>
        </p:spPr>
        <p:txBody>
          <a:bodyPr vert="horz" lIns="101600" tIns="0" rIns="82550" bIns="0" rtlCol="0">
            <a:normAutofit/>
          </a:bodyPr>
          <a:lstStyle>
            <a:lvl1pPr marL="215900" marR="0" lvl="0" indent="-215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648335" marR="0" lvl="1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1080135" marR="0" lvl="2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511935" marR="0" lvl="3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charset="2"/>
              <a:buChar char=""/>
              <a:defRPr kumimoji="0" lang="zh-CN" altLang="en-US" sz="132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1944370" marR="0" lvl="4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32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74970" y="574882"/>
            <a:ext cx="10366465" cy="666727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4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574970" y="1469520"/>
            <a:ext cx="4945530" cy="4354133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kumimoji="0" lang="zh-CN" altLang="en-US" sz="151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648335" marR="0" lvl="1" indent="-215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 algn="l"/>
              </a:tabLst>
              <a:defRPr kumimoji="0" lang="zh-CN" altLang="en-US" sz="151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080135" marR="0" lvl="2" indent="-215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51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511935" marR="0" lvl="3" indent="-215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51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944370" marR="0" lvl="4" indent="-215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51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001459" y="1469520"/>
            <a:ext cx="4939976" cy="4354133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None/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431800" indent="0" defTabSz="914400" eaLnBrk="1" fontAlgn="auto" latinLnBrk="0" hangingPunct="1">
              <a:buFont typeface="Arial" pitchFamily="34" charset="0"/>
              <a:buNone/>
              <a:tabLst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2pPr>
            <a:lvl3pPr eaLnBrk="1" fontAlgn="auto" latinLnBrk="0" hangingPunct="1">
              <a:buFont typeface="Arial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2020-11-27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9672419" y="864023"/>
            <a:ext cx="986634" cy="4752128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645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864156" y="864023"/>
            <a:ext cx="8665372" cy="4752128"/>
          </a:xfrm>
        </p:spPr>
        <p:txBody>
          <a:bodyPr vert="eaVert" lIns="46800" tIns="46800" rIns="46800" bIns="46800"/>
          <a:lstStyle>
            <a:lvl1pPr marL="215900" indent="-2159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48335" indent="-2159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080135" indent="-2159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511935" indent="-2159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charset="2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944370" indent="-2159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574970" y="731358"/>
            <a:ext cx="10369868" cy="5180738"/>
          </a:xfrm>
        </p:spPr>
        <p:txBody>
          <a:bodyPr/>
          <a:lstStyle>
            <a:lvl1pPr marL="215900" indent="-215900" eaLnBrk="1" fontAlgn="auto" latinLnBrk="0" hangingPunct="1">
              <a:lnSpc>
                <a:spcPct val="130000"/>
              </a:lnSpc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48335" indent="-215900" defTabSz="9144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080135" indent="-2159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511935" indent="-215900" eaLnBrk="1" fontAlgn="auto" latinLnBrk="0" hangingPunct="1">
              <a:lnSpc>
                <a:spcPct val="120000"/>
              </a:lnSpc>
              <a:buFont typeface="Wingdings" charset="2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944370" indent="-215900" eaLnBrk="1" fontAlgn="auto" latinLnBrk="0" hangingPunct="1">
              <a:lnSpc>
                <a:spcPct val="120000"/>
              </a:lnSpc>
              <a:buFont typeface="Arial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32928" y="2347150"/>
            <a:ext cx="9260754" cy="962672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67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32928" y="3364248"/>
            <a:ext cx="9260754" cy="445618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27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74970" y="574882"/>
            <a:ext cx="10366465" cy="666727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4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574970" y="1418495"/>
            <a:ext cx="4892346" cy="4486798"/>
          </a:xfrm>
        </p:spPr>
        <p:txBody>
          <a:bodyPr vert="horz" lIns="90000" tIns="46800" rIns="90000" bIns="46800" rtlCol="0">
            <a:normAutofit/>
          </a:bodyPr>
          <a:lstStyle>
            <a:lvl1pPr marL="215900" marR="0" lvl="0" indent="-215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648335" marR="0" lvl="1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1080135" marR="0" lvl="2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511935" marR="0" lvl="3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charset="2"/>
              <a:buChar char=""/>
              <a:defRPr kumimoji="0" lang="zh-CN" altLang="en-US" sz="132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1944370" marR="0" lvl="4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32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59296" y="1418495"/>
            <a:ext cx="4892346" cy="4486798"/>
          </a:xfrm>
        </p:spPr>
        <p:txBody>
          <a:bodyPr lIns="90000" tIns="46800" rIns="90000" bIns="46800">
            <a:normAutofit/>
          </a:bodyPr>
          <a:lstStyle>
            <a:lvl1pPr marL="215900" indent="-2159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itchFamily="34" charset="0"/>
              <a:buChar char="●"/>
              <a:defRPr sz="151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  <a:lvl2pPr marL="648335" indent="-215900" defTabSz="9144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tabLst>
                <a:tab pos="1609725" algn="l"/>
              </a:tabLst>
              <a:defRPr sz="151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2pPr>
            <a:lvl3pPr marL="1080135" indent="-2159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defRPr sz="151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3pPr>
            <a:lvl4pPr marL="1511935" indent="-215900" eaLnBrk="1" fontAlgn="auto" latinLnBrk="0" hangingPunct="1">
              <a:lnSpc>
                <a:spcPct val="120000"/>
              </a:lnSpc>
              <a:buFont typeface="Wingdings" charset="2"/>
              <a:buChar char=""/>
              <a:defRPr sz="1325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325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74970" y="574882"/>
            <a:ext cx="10366465" cy="666727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4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574970" y="1350462"/>
            <a:ext cx="5048846" cy="360577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89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1pPr>
            <a:lvl2pPr marL="431800" indent="0">
              <a:buNone/>
              <a:defRPr sz="1890" b="1"/>
            </a:lvl2pPr>
            <a:lvl3pPr marL="864235" indent="0">
              <a:buNone/>
              <a:defRPr sz="1700" b="1"/>
            </a:lvl3pPr>
            <a:lvl4pPr marL="1296035" indent="0">
              <a:buNone/>
              <a:defRPr sz="1510" b="1"/>
            </a:lvl4pPr>
            <a:lvl5pPr marL="1727835" indent="0">
              <a:buNone/>
              <a:defRPr sz="1510" b="1"/>
            </a:lvl5pPr>
            <a:lvl6pPr marL="2160270" indent="0">
              <a:buNone/>
              <a:defRPr sz="1510" b="1"/>
            </a:lvl6pPr>
            <a:lvl7pPr marL="2592070" indent="0">
              <a:buNone/>
              <a:defRPr sz="1510" b="1"/>
            </a:lvl7pPr>
            <a:lvl8pPr marL="3023870" indent="0">
              <a:buNone/>
              <a:defRPr sz="1510" b="1"/>
            </a:lvl8pPr>
            <a:lvl9pPr marL="3456305" indent="0">
              <a:buNone/>
              <a:defRPr sz="151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574970" y="1751858"/>
            <a:ext cx="5048846" cy="4153435"/>
          </a:xfrm>
        </p:spPr>
        <p:txBody>
          <a:bodyPr vert="horz" lIns="101600" tIns="0" rIns="82550" bIns="0" rtlCol="0">
            <a:normAutofit/>
          </a:bodyPr>
          <a:lstStyle>
            <a:lvl1pPr marL="215900" marR="0" lvl="0" indent="-215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648335" marR="0" lvl="1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1080135" marR="0" lvl="2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511935" marR="0" lvl="3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charset="2"/>
              <a:buChar char=""/>
              <a:defRPr kumimoji="0" lang="zh-CN" altLang="en-US" sz="132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1944370" marR="0" lvl="4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32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5893109" y="1343402"/>
            <a:ext cx="5048846" cy="360577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kumimoji="0" lang="zh-CN" altLang="en-US" sz="189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431800" indent="0">
              <a:buNone/>
              <a:defRPr sz="1890" b="1"/>
            </a:lvl2pPr>
            <a:lvl3pPr marL="864235" indent="0">
              <a:buNone/>
              <a:defRPr sz="1700" b="1"/>
            </a:lvl3pPr>
            <a:lvl4pPr marL="1296035" indent="0">
              <a:buNone/>
              <a:defRPr sz="1510" b="1"/>
            </a:lvl4pPr>
            <a:lvl5pPr marL="1727835" indent="0">
              <a:buNone/>
              <a:defRPr sz="1510" b="1"/>
            </a:lvl5pPr>
            <a:lvl6pPr marL="2160270" indent="0">
              <a:buNone/>
              <a:defRPr sz="1510" b="1"/>
            </a:lvl6pPr>
            <a:lvl7pPr marL="2592070" indent="0">
              <a:buNone/>
              <a:defRPr sz="1510" b="1"/>
            </a:lvl7pPr>
            <a:lvl8pPr marL="3023870" indent="0">
              <a:buNone/>
              <a:defRPr sz="1510" b="1"/>
            </a:lvl8pPr>
            <a:lvl9pPr marL="3456305" indent="0">
              <a:buNone/>
              <a:defRPr sz="151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5893109" y="1751858"/>
            <a:ext cx="5048846" cy="4153435"/>
          </a:xfrm>
        </p:spPr>
        <p:txBody>
          <a:bodyPr vert="horz" lIns="101600" tIns="0" rIns="82550" bIns="0" rtlCol="0">
            <a:normAutofit/>
          </a:bodyPr>
          <a:lstStyle>
            <a:lvl1pPr marL="215900" marR="0" lvl="0" indent="-215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648335" marR="0" lvl="1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1080135" marR="0" lvl="2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511935" marR="0" lvl="3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charset="2"/>
              <a:buChar char=""/>
              <a:defRPr kumimoji="0" lang="zh-CN" altLang="en-US" sz="132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1944370" marR="0" lvl="4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32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74970" y="574882"/>
            <a:ext cx="10366465" cy="666727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4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574970" y="1469520"/>
            <a:ext cx="4945530" cy="4354133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kumimoji="0" lang="zh-CN" altLang="en-US" sz="151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648335" marR="0" lvl="1" indent="-215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 algn="l"/>
              </a:tabLst>
              <a:defRPr kumimoji="0" lang="zh-CN" altLang="en-US" sz="151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080135" marR="0" lvl="2" indent="-215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51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511935" marR="0" lvl="3" indent="-215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51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944370" marR="0" lvl="4" indent="-215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51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001459" y="1469520"/>
            <a:ext cx="4939976" cy="4354133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None/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431800" indent="0" defTabSz="914400" eaLnBrk="1" fontAlgn="auto" latinLnBrk="0" hangingPunct="1">
              <a:buFont typeface="Arial" pitchFamily="34" charset="0"/>
              <a:buNone/>
              <a:tabLst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2pPr>
            <a:lvl3pPr eaLnBrk="1" fontAlgn="auto" latinLnBrk="0" hangingPunct="1">
              <a:buFont typeface="Arial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2020-11-27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9672419" y="864023"/>
            <a:ext cx="986634" cy="4752128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645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864156" y="864023"/>
            <a:ext cx="8665372" cy="4752128"/>
          </a:xfrm>
        </p:spPr>
        <p:txBody>
          <a:bodyPr vert="eaVert" lIns="46800" tIns="46800" rIns="46800" bIns="46800"/>
          <a:lstStyle>
            <a:lvl1pPr marL="215900" indent="-2159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48335" indent="-2159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080135" indent="-2159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511935" indent="-2159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charset="2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944370" indent="-2159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ags" Target="../tags/tag7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ags" Target="../tags/tag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ags" Target="../tags/tag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ags" Target="../tags/tag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ags" Target="../tags/tag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tags" Target="../tags/tag64.xml"/><Relationship Id="rId18" Type="http://schemas.openxmlformats.org/officeDocument/2006/relationships/tags" Target="../tags/tag69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2.xml"/><Relationship Id="rId17" Type="http://schemas.openxmlformats.org/officeDocument/2006/relationships/tags" Target="../tags/tag68.xml"/><Relationship Id="rId2" Type="http://schemas.openxmlformats.org/officeDocument/2006/relationships/slideLayout" Target="../slideLayouts/slideLayout29.xml"/><Relationship Id="rId16" Type="http://schemas.openxmlformats.org/officeDocument/2006/relationships/tags" Target="../tags/tag67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5" Type="http://schemas.openxmlformats.org/officeDocument/2006/relationships/tags" Target="../tags/tag66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tags" Target="../tags/tag6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30"/>
            </p:custDataLst>
          </p:nvPr>
        </p:nvSpPr>
        <p:spPr>
          <a:xfrm>
            <a:off x="574970" y="574882"/>
            <a:ext cx="10366465" cy="666727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1"/>
            </p:custDataLst>
          </p:nvPr>
        </p:nvSpPr>
        <p:spPr>
          <a:xfrm>
            <a:off x="574970" y="1408290"/>
            <a:ext cx="10366465" cy="4497003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2"/>
            </p:custDataLst>
          </p:nvPr>
        </p:nvSpPr>
        <p:spPr>
          <a:xfrm>
            <a:off x="578372" y="5966523"/>
            <a:ext cx="2551641" cy="2993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45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2020-11-27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3"/>
            </p:custDataLst>
          </p:nvPr>
        </p:nvSpPr>
        <p:spPr>
          <a:xfrm>
            <a:off x="3889834" y="5966523"/>
            <a:ext cx="3742406" cy="2993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45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34"/>
            </p:custDataLst>
          </p:nvPr>
        </p:nvSpPr>
        <p:spPr>
          <a:xfrm>
            <a:off x="8389794" y="5966523"/>
            <a:ext cx="2551641" cy="2993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45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custDataLst>
      <p:tags r:id="rId29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</p:sldLayoutIdLst>
  <p:transition/>
  <p:txStyles>
    <p:titleStyle>
      <a:lvl1pPr algn="l" defTabSz="864235" rtl="0" eaLnBrk="1" fontAlgn="auto" latinLnBrk="0" hangingPunct="1">
        <a:lnSpc>
          <a:spcPct val="100000"/>
        </a:lnSpc>
        <a:spcBef>
          <a:spcPct val="0"/>
        </a:spcBef>
        <a:buNone/>
        <a:defRPr sz="34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itchFamily="34" charset="0"/>
          <a:ea typeface="微软雅黑" pitchFamily="34" charset="-122"/>
          <a:cs typeface="+mj-cs"/>
        </a:defRPr>
      </a:lvl1pPr>
    </p:titleStyle>
    <p:bodyStyle>
      <a:lvl1pPr marL="215900" indent="-215900" algn="l" defTabSz="864235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●"/>
        <a:defRPr sz="17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1pPr>
      <a:lvl2pPr marL="648335" indent="-215900" algn="l" defTabSz="864235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itchFamily="34" charset="0"/>
        <a:buChar char="●"/>
        <a:tabLst>
          <a:tab pos="1520825" algn="l"/>
        </a:tabLst>
        <a:defRPr sz="151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2pPr>
      <a:lvl3pPr marL="1080135" indent="-215900" algn="l" defTabSz="864235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itchFamily="34" charset="0"/>
        <a:buChar char="●"/>
        <a:defRPr sz="151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3pPr>
      <a:lvl4pPr marL="1511935" indent="-215900" algn="l" defTabSz="864235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charset="2"/>
        <a:buChar char=""/>
        <a:defRPr sz="132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4pPr>
      <a:lvl5pPr marL="1944370" indent="-215900" algn="l" defTabSz="864235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itchFamily="34" charset="0"/>
        <a:buChar char="•"/>
        <a:defRPr sz="132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5pPr>
      <a:lvl6pPr marL="2376170" indent="-215900" algn="l" defTabSz="864235" rtl="0" eaLnBrk="1" latinLnBrk="0" hangingPunct="1">
        <a:lnSpc>
          <a:spcPct val="90000"/>
        </a:lnSpc>
        <a:spcBef>
          <a:spcPct val="95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807970" indent="-215900" algn="l" defTabSz="864235" rtl="0" eaLnBrk="1" latinLnBrk="0" hangingPunct="1">
        <a:lnSpc>
          <a:spcPct val="90000"/>
        </a:lnSpc>
        <a:spcBef>
          <a:spcPct val="95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40405" indent="-215900" algn="l" defTabSz="864235" rtl="0" eaLnBrk="1" latinLnBrk="0" hangingPunct="1">
        <a:lnSpc>
          <a:spcPct val="90000"/>
        </a:lnSpc>
        <a:spcBef>
          <a:spcPct val="95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72205" indent="-215900" algn="l" defTabSz="864235" rtl="0" eaLnBrk="1" latinLnBrk="0" hangingPunct="1">
        <a:lnSpc>
          <a:spcPct val="90000"/>
        </a:lnSpc>
        <a:spcBef>
          <a:spcPct val="95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180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423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603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783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027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207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2387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5630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574970" y="574882"/>
            <a:ext cx="10366465" cy="666727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574970" y="1408290"/>
            <a:ext cx="10366465" cy="4497003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578372" y="5966523"/>
            <a:ext cx="2551641" cy="2993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45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2020-11-27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3889834" y="5966523"/>
            <a:ext cx="3742406" cy="2993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45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389794" y="5966523"/>
            <a:ext cx="2551641" cy="2993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45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ransition/>
  <p:txStyles>
    <p:titleStyle>
      <a:lvl1pPr algn="l" defTabSz="864235" rtl="0" eaLnBrk="1" fontAlgn="auto" latinLnBrk="0" hangingPunct="1">
        <a:lnSpc>
          <a:spcPct val="100000"/>
        </a:lnSpc>
        <a:spcBef>
          <a:spcPct val="0"/>
        </a:spcBef>
        <a:buNone/>
        <a:defRPr sz="34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itchFamily="34" charset="0"/>
          <a:ea typeface="微软雅黑" pitchFamily="34" charset="-122"/>
          <a:cs typeface="+mj-cs"/>
        </a:defRPr>
      </a:lvl1pPr>
    </p:titleStyle>
    <p:bodyStyle>
      <a:lvl1pPr marL="215900" indent="-215900" algn="l" defTabSz="864235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●"/>
        <a:defRPr sz="17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1pPr>
      <a:lvl2pPr marL="648335" indent="-215900" algn="l" defTabSz="864235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itchFamily="34" charset="0"/>
        <a:buChar char="●"/>
        <a:tabLst>
          <a:tab pos="1520825" algn="l"/>
        </a:tabLst>
        <a:defRPr sz="151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2pPr>
      <a:lvl3pPr marL="1080135" indent="-215900" algn="l" defTabSz="864235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itchFamily="34" charset="0"/>
        <a:buChar char="●"/>
        <a:defRPr sz="151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3pPr>
      <a:lvl4pPr marL="1511935" indent="-215900" algn="l" defTabSz="864235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charset="2"/>
        <a:buChar char=""/>
        <a:defRPr sz="132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4pPr>
      <a:lvl5pPr marL="1944370" indent="-215900" algn="l" defTabSz="864235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itchFamily="34" charset="0"/>
        <a:buChar char="•"/>
        <a:defRPr sz="132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5pPr>
      <a:lvl6pPr marL="2376170" indent="-215900" algn="l" defTabSz="864235" rtl="0" eaLnBrk="1" latinLnBrk="0" hangingPunct="1">
        <a:lnSpc>
          <a:spcPct val="90000"/>
        </a:lnSpc>
        <a:spcBef>
          <a:spcPct val="95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807970" indent="-215900" algn="l" defTabSz="864235" rtl="0" eaLnBrk="1" latinLnBrk="0" hangingPunct="1">
        <a:lnSpc>
          <a:spcPct val="90000"/>
        </a:lnSpc>
        <a:spcBef>
          <a:spcPct val="95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40405" indent="-215900" algn="l" defTabSz="864235" rtl="0" eaLnBrk="1" latinLnBrk="0" hangingPunct="1">
        <a:lnSpc>
          <a:spcPct val="90000"/>
        </a:lnSpc>
        <a:spcBef>
          <a:spcPct val="95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72205" indent="-215900" algn="l" defTabSz="864235" rtl="0" eaLnBrk="1" latinLnBrk="0" hangingPunct="1">
        <a:lnSpc>
          <a:spcPct val="90000"/>
        </a:lnSpc>
        <a:spcBef>
          <a:spcPct val="95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180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423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603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783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027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207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2387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5630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slide" Target="slide41.xml"/><Relationship Id="rId5" Type="http://schemas.openxmlformats.org/officeDocument/2006/relationships/slide" Target="slide1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38"/>
          <p:cNvSpPr txBox="1">
            <a:spLocks noChangeArrowheads="1"/>
          </p:cNvSpPr>
          <p:nvPr/>
        </p:nvSpPr>
        <p:spPr bwMode="auto">
          <a:xfrm>
            <a:off x="2712720" y="3192780"/>
            <a:ext cx="5403215" cy="1106805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6600">
                <a:solidFill>
                  <a:schemeClr val="bg1"/>
                </a:solidFill>
                <a:ea typeface="黑体" panose="02010609060101010101" pitchFamily="2" charset="-122"/>
              </a:rPr>
              <a:t> </a:t>
            </a:r>
            <a:r>
              <a:rPr lang="zh-CN" altLang="en-US" sz="6600" smtClean="0">
                <a:solidFill>
                  <a:schemeClr val="bg1"/>
                </a:solidFill>
                <a:ea typeface="黑体" panose="02010609060101010101" pitchFamily="2" charset="-122"/>
              </a:rPr>
              <a:t>  古诗文阅读</a:t>
            </a:r>
            <a:endParaRPr lang="zh-CN" altLang="en-US" sz="6600">
              <a:solidFill>
                <a:schemeClr val="bg1"/>
              </a:solidFill>
              <a:ea typeface="黑体" panose="02010609060101010101" pitchFamily="2" charset="-122"/>
            </a:endParaRPr>
          </a:p>
        </p:txBody>
      </p:sp>
      <p:pic>
        <p:nvPicPr>
          <p:cNvPr id="18436" name="图片 18435" descr="p_large_E9Ly_40930003e0b32d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" y="-4445"/>
            <a:ext cx="11510645" cy="6489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 Box 38"/>
          <p:cNvSpPr txBox="1">
            <a:spLocks noChangeArrowheads="1"/>
          </p:cNvSpPr>
          <p:nvPr/>
        </p:nvSpPr>
        <p:spPr bwMode="auto">
          <a:xfrm>
            <a:off x="5330190" y="733425"/>
            <a:ext cx="5639435" cy="2122805"/>
          </a:xfrm>
          <a:prstGeom prst="rect">
            <a:avLst/>
          </a:prstGeom>
          <a:solidFill>
            <a:schemeClr val="accent6">
              <a:lumMod val="5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6600">
                <a:solidFill>
                  <a:schemeClr val="bg1"/>
                </a:solidFill>
                <a:ea typeface="黑体" panose="02010609060101010101" pitchFamily="2" charset="-122"/>
              </a:rPr>
              <a:t> </a:t>
            </a:r>
            <a:r>
              <a:rPr lang="zh-CN" altLang="en-US" sz="6600" smtClean="0">
                <a:solidFill>
                  <a:schemeClr val="bg1"/>
                </a:solidFill>
                <a:ea typeface="黑体" panose="02010609060101010101" pitchFamily="2" charset="-122"/>
              </a:rPr>
              <a:t> 语言文字运用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64"/>
          <p:cNvGraphicFramePr>
            <a:graphicFrameLocks noGrp="1"/>
          </p:cNvGraphicFramePr>
          <p:nvPr/>
        </p:nvGraphicFramePr>
        <p:xfrm>
          <a:off x="1046129" y="1811327"/>
          <a:ext cx="9643745" cy="3571900"/>
        </p:xfrm>
        <a:graphic>
          <a:graphicData uri="http://schemas.openxmlformats.org/drawingml/2006/table">
            <a:tbl>
              <a:tblPr/>
              <a:tblGrid>
                <a:gridCol w="9643745"/>
              </a:tblGrid>
              <a:tr h="357190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2400" kern="100" smtClean="0">
                          <a:solidFill>
                            <a:srgbClr val="0000FF"/>
                          </a:solidFill>
                          <a:latin typeface="Times New Roman"/>
                          <a:ea typeface="宋体" pitchFamily="2" charset="-122"/>
                          <a:cs typeface="Times New Roman" panose="02020603050405020304"/>
                        </a:rPr>
                        <a:t>        语言</a:t>
                      </a:r>
                      <a:r>
                        <a:rPr lang="en-US" sz="2400" kern="100" smtClean="0">
                          <a:solidFill>
                            <a:srgbClr val="0000FF"/>
                          </a:solidFill>
                          <a:latin typeface="Times New Roman"/>
                          <a:ea typeface="宋体" pitchFamily="2" charset="-122"/>
                          <a:cs typeface="Times New Roman" panose="02020603050405020304"/>
                        </a:rPr>
                        <a:t>“</a:t>
                      </a:r>
                      <a:r>
                        <a:rPr lang="zh-CN" altLang="en-US" sz="2400" kern="100" smtClean="0">
                          <a:solidFill>
                            <a:srgbClr val="0000FF"/>
                          </a:solidFill>
                          <a:latin typeface="Times New Roman"/>
                          <a:ea typeface="宋体" pitchFamily="2" charset="-122"/>
                          <a:cs typeface="Times New Roman" panose="02020603050405020304"/>
                        </a:rPr>
                        <a:t>连贯</a:t>
                      </a:r>
                      <a:r>
                        <a:rPr lang="en-US" sz="2400" kern="100" smtClean="0">
                          <a:solidFill>
                            <a:srgbClr val="0000FF"/>
                          </a:solidFill>
                          <a:latin typeface="Times New Roman"/>
                          <a:ea typeface="宋体" pitchFamily="2" charset="-122"/>
                          <a:cs typeface="Times New Roman" panose="02020603050405020304"/>
                        </a:rPr>
                        <a:t>”</a:t>
                      </a:r>
                      <a:r>
                        <a:rPr lang="zh-CN" altLang="en-US" sz="2400" kern="100" smtClean="0">
                          <a:solidFill>
                            <a:srgbClr val="0000FF"/>
                          </a:solidFill>
                          <a:latin typeface="Times New Roman"/>
                          <a:ea typeface="宋体" pitchFamily="2" charset="-122"/>
                          <a:cs typeface="Times New Roman" panose="02020603050405020304"/>
                        </a:rPr>
                        <a:t>考查的是书面表达中句与句之间的组合与衔接能力。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2400" kern="100" smtClean="0">
                          <a:solidFill>
                            <a:srgbClr val="0000FF"/>
                          </a:solidFill>
                          <a:latin typeface="Times New Roman"/>
                          <a:ea typeface="宋体" pitchFamily="2" charset="-122"/>
                          <a:cs typeface="Times New Roman" panose="02020603050405020304"/>
                        </a:rPr>
                        <a:t>        语言表达要做到前后衔接通畅，文从字顺，辞意畅达。具体说就是能调整词与词、句与句之间的关系，做到话题统一，鲜明地表达一个中心意思；句序合理，连接紧密妥帖；注意前后衔接与呼应。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2400" kern="100" smtClean="0">
                          <a:solidFill>
                            <a:srgbClr val="0000FF"/>
                          </a:solidFill>
                          <a:latin typeface="Times New Roman"/>
                          <a:ea typeface="宋体" pitchFamily="2" charset="-122"/>
                          <a:cs typeface="Times New Roman" panose="02020603050405020304"/>
                        </a:rPr>
                        <a:t>        当然，句子的连贯与简明是紧密统一的，不连贯的语句表达也就不清楚，效果差。</a:t>
                      </a:r>
                      <a:endParaRPr lang="zh-CN" sz="2400" kern="100">
                        <a:solidFill>
                          <a:srgbClr val="0000FF"/>
                        </a:solidFill>
                        <a:latin typeface="Times New Roman"/>
                        <a:ea typeface="宋体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3689335" y="954071"/>
            <a:ext cx="4357718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mtClean="0">
                <a:solidFill>
                  <a:srgbClr val="C00000"/>
                </a:solidFill>
                <a:latin typeface="黑体" pitchFamily="2" charset="-122"/>
                <a:ea typeface="黑体" panose="02010609060101010101" pitchFamily="2" charset="-122"/>
              </a:rPr>
              <a:t>连贯</a:t>
            </a:r>
            <a:r>
              <a:rPr lang="en-US" altLang="en-US" sz="2800" smtClean="0">
                <a:solidFill>
                  <a:srgbClr val="C00000"/>
                </a:solidFill>
                <a:latin typeface="黑体" pitchFamily="2" charset="-122"/>
                <a:ea typeface="黑体" panose="02010609060101010101" pitchFamily="2" charset="-122"/>
              </a:rPr>
              <a:t>(</a:t>
            </a:r>
            <a:r>
              <a:rPr lang="zh-CN" altLang="en-US" sz="2800" smtClean="0">
                <a:solidFill>
                  <a:srgbClr val="C00000"/>
                </a:solidFill>
                <a:latin typeface="黑体" pitchFamily="2" charset="-122"/>
                <a:ea typeface="黑体" panose="02010609060101010101" pitchFamily="2" charset="-122"/>
              </a:rPr>
              <a:t>句子补写</a:t>
            </a:r>
            <a:r>
              <a:rPr lang="en-US" altLang="en-US" sz="2800" smtClean="0">
                <a:solidFill>
                  <a:srgbClr val="C00000"/>
                </a:solidFill>
                <a:latin typeface="黑体" pitchFamily="2" charset="-122"/>
                <a:ea typeface="黑体" panose="02010609060101010101" pitchFamily="2" charset="-122"/>
              </a:rPr>
              <a:t>)</a:t>
            </a:r>
            <a:endParaRPr lang="zh-CN" altLang="en-US" sz="2800" b="1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anose="02010609060101010101" pitchFamily="2" charset="-122"/>
            </a:endParaRP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7905750" y="-7938"/>
            <a:ext cx="1498625" cy="5953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8013699" y="139700"/>
            <a:ext cx="1247799" cy="3689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r>
              <a:rPr lang="zh-CN" altLang="en-US" sz="2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方正兰亭黑简体" pitchFamily="2" charset="-122"/>
              </a:rPr>
              <a:t>分类探究</a:t>
            </a:r>
            <a:endParaRPr lang="zh-CN" altLang="en-US" sz="2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方正兰亭黑简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6"/>
          <p:cNvSpPr>
            <a:spLocks noChangeArrowheads="1"/>
          </p:cNvSpPr>
          <p:nvPr/>
        </p:nvSpPr>
        <p:spPr bwMode="auto">
          <a:xfrm flipH="1">
            <a:off x="5975351" y="3168649"/>
            <a:ext cx="3464560" cy="568960"/>
          </a:xfrm>
          <a:prstGeom prst="wedgeRoundRectCallout">
            <a:avLst>
              <a:gd name="adj1" fmla="val 140375"/>
              <a:gd name="adj2" fmla="val -30423"/>
              <a:gd name="adj3" fmla="val 16667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sz="2800" smtClean="0">
                <a:latin typeface="黑体" pitchFamily="2" charset="-122"/>
                <a:ea typeface="黑体" panose="02010609060101010101" pitchFamily="2" charset="-122"/>
              </a:rPr>
              <a:t>(</a:t>
            </a:r>
            <a:r>
              <a:rPr lang="zh-CN" altLang="en-US" sz="2800" smtClean="0">
                <a:latin typeface="黑体" pitchFamily="2" charset="-122"/>
                <a:ea typeface="黑体" panose="02010609060101010101" pitchFamily="2" charset="-122"/>
              </a:rPr>
              <a:t>二</a:t>
            </a:r>
            <a:r>
              <a:rPr lang="en-US" sz="2800" smtClean="0">
                <a:latin typeface="黑体" pitchFamily="2" charset="-122"/>
                <a:ea typeface="黑体" panose="02010609060101010101" pitchFamily="2" charset="-122"/>
              </a:rPr>
              <a:t>)</a:t>
            </a:r>
            <a:r>
              <a:rPr lang="zh-CN" altLang="en-US" sz="2800" smtClean="0">
                <a:latin typeface="黑体" pitchFamily="2" charset="-122"/>
                <a:ea typeface="黑体" panose="02010609060101010101" pitchFamily="2" charset="-122"/>
              </a:rPr>
              <a:t>语句排序题</a:t>
            </a: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1474757" y="2454269"/>
            <a:ext cx="1285884" cy="193802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4000" smtClean="0">
                <a:latin typeface="黑体" pitchFamily="2" charset="-122"/>
                <a:ea typeface="黑体" panose="02010609060101010101" pitchFamily="2" charset="-122"/>
              </a:rPr>
              <a:t>连贯题三题型</a:t>
            </a:r>
            <a:endParaRPr lang="zh-CN" altLang="en-US" sz="4000" b="0">
              <a:latin typeface="黑体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AutoShape 8"/>
          <p:cNvSpPr>
            <a:spLocks noChangeArrowheads="1"/>
          </p:cNvSpPr>
          <p:nvPr/>
        </p:nvSpPr>
        <p:spPr bwMode="auto">
          <a:xfrm flipH="1">
            <a:off x="5975351" y="4668847"/>
            <a:ext cx="3464560" cy="624205"/>
          </a:xfrm>
          <a:prstGeom prst="wedgeRoundRectCallout">
            <a:avLst>
              <a:gd name="adj1" fmla="val 141148"/>
              <a:gd name="adj2" fmla="val -125811"/>
              <a:gd name="adj3" fmla="val 16667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sz="2800" smtClean="0">
                <a:latin typeface="黑体" pitchFamily="2" charset="-122"/>
                <a:ea typeface="黑体" panose="02010609060101010101" pitchFamily="2" charset="-122"/>
              </a:rPr>
              <a:t>(</a:t>
            </a:r>
            <a:r>
              <a:rPr lang="zh-CN" altLang="en-US" sz="2800" smtClean="0">
                <a:latin typeface="黑体" pitchFamily="2" charset="-122"/>
                <a:ea typeface="黑体" panose="02010609060101010101" pitchFamily="2" charset="-122"/>
              </a:rPr>
              <a:t>三</a:t>
            </a:r>
            <a:r>
              <a:rPr lang="en-US" sz="2800" smtClean="0">
                <a:latin typeface="黑体" pitchFamily="2" charset="-122"/>
                <a:ea typeface="黑体" panose="02010609060101010101" pitchFamily="2" charset="-122"/>
              </a:rPr>
              <a:t>)</a:t>
            </a:r>
            <a:r>
              <a:rPr lang="zh-CN" altLang="en-US" sz="2800" smtClean="0">
                <a:latin typeface="黑体" pitchFamily="2" charset="-122"/>
                <a:ea typeface="黑体" panose="02010609060101010101" pitchFamily="2" charset="-122"/>
              </a:rPr>
              <a:t>复位填空题</a:t>
            </a:r>
          </a:p>
        </p:txBody>
      </p:sp>
      <p:sp>
        <p:nvSpPr>
          <p:cNvPr id="16" name="AutoShape 11"/>
          <p:cNvSpPr>
            <a:spLocks noChangeArrowheads="1"/>
          </p:cNvSpPr>
          <p:nvPr/>
        </p:nvSpPr>
        <p:spPr bwMode="auto">
          <a:xfrm flipH="1">
            <a:off x="5975351" y="1597013"/>
            <a:ext cx="3461092" cy="589280"/>
          </a:xfrm>
          <a:prstGeom prst="wedgeRoundRectCallout">
            <a:avLst>
              <a:gd name="adj1" fmla="val 141224"/>
              <a:gd name="adj2" fmla="val 105365"/>
              <a:gd name="adj3" fmla="val 16667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sz="2800" smtClean="0">
                <a:latin typeface="黑体" pitchFamily="2" charset="-122"/>
                <a:ea typeface="黑体" panose="02010609060101010101" pitchFamily="2" charset="-122"/>
              </a:rPr>
              <a:t>(</a:t>
            </a:r>
            <a:r>
              <a:rPr lang="zh-CN" altLang="en-US" sz="2800" smtClean="0">
                <a:latin typeface="黑体" pitchFamily="2" charset="-122"/>
                <a:ea typeface="黑体" panose="02010609060101010101" pitchFamily="2" charset="-122"/>
              </a:rPr>
              <a:t>一</a:t>
            </a:r>
            <a:r>
              <a:rPr lang="en-US" sz="2800" smtClean="0">
                <a:latin typeface="黑体" pitchFamily="2" charset="-122"/>
                <a:ea typeface="黑体" panose="02010609060101010101" pitchFamily="2" charset="-122"/>
              </a:rPr>
              <a:t>)</a:t>
            </a:r>
            <a:r>
              <a:rPr lang="zh-CN" altLang="en-US" sz="2800" smtClean="0">
                <a:latin typeface="黑体" pitchFamily="2" charset="-122"/>
                <a:ea typeface="黑体" panose="02010609060101010101" pitchFamily="2" charset="-122"/>
              </a:rPr>
              <a:t>因境补句型</a:t>
            </a:r>
            <a:endParaRPr lang="zh-CN" altLang="en-US" sz="2800">
              <a:latin typeface="黑体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9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1" animBg="1"/>
      <p:bldP spid="15" grpId="2" animBg="1"/>
      <p:bldP spid="16" grpId="3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760377" y="881691"/>
            <a:ext cx="4643470" cy="4603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r>
              <a:rPr lang="en-US" altLang="en-US" sz="2400" b="1" smtClean="0">
                <a:solidFill>
                  <a:srgbClr val="002060"/>
                </a:solidFill>
                <a:latin typeface="黑体" pitchFamily="2" charset="-122"/>
                <a:ea typeface="黑体" panose="02010609060101010101" pitchFamily="2" charset="-122"/>
              </a:rPr>
              <a:t>(</a:t>
            </a:r>
            <a:r>
              <a:rPr lang="zh-CN" altLang="en-US" sz="2400" b="1" smtClean="0">
                <a:solidFill>
                  <a:srgbClr val="002060"/>
                </a:solidFill>
                <a:latin typeface="黑体" pitchFamily="2" charset="-122"/>
                <a:ea typeface="黑体" panose="02010609060101010101" pitchFamily="2" charset="-122"/>
              </a:rPr>
              <a:t>一</a:t>
            </a:r>
            <a:r>
              <a:rPr lang="en-US" altLang="en-US" sz="2400" b="1" smtClean="0">
                <a:solidFill>
                  <a:srgbClr val="002060"/>
                </a:solidFill>
                <a:latin typeface="黑体" pitchFamily="2" charset="-122"/>
                <a:ea typeface="黑体" panose="02010609060101010101" pitchFamily="2" charset="-122"/>
              </a:rPr>
              <a:t>)</a:t>
            </a:r>
            <a:r>
              <a:rPr lang="zh-CN" altLang="en-US" sz="2400" b="1" smtClean="0">
                <a:solidFill>
                  <a:srgbClr val="002060"/>
                </a:solidFill>
                <a:latin typeface="黑体" pitchFamily="2" charset="-122"/>
                <a:ea typeface="黑体" panose="02010609060101010101" pitchFamily="2" charset="-122"/>
              </a:rPr>
              <a:t>因境补句型</a:t>
            </a:r>
            <a:r>
              <a:rPr lang="en-US" altLang="en-US" sz="2400" b="1" smtClean="0">
                <a:solidFill>
                  <a:srgbClr val="002060"/>
                </a:solidFill>
                <a:latin typeface="黑体" pitchFamily="2" charset="-122"/>
                <a:ea typeface="黑体" panose="02010609060101010101" pitchFamily="2" charset="-122"/>
              </a:rPr>
              <a:t>(</a:t>
            </a:r>
            <a:r>
              <a:rPr lang="zh-CN" altLang="en-US" sz="2400" b="1" smtClean="0">
                <a:solidFill>
                  <a:srgbClr val="002060"/>
                </a:solidFill>
                <a:latin typeface="黑体" pitchFamily="2" charset="-122"/>
                <a:ea typeface="黑体" panose="02010609060101010101" pitchFamily="2" charset="-122"/>
              </a:rPr>
              <a:t>热点题型</a:t>
            </a:r>
            <a:r>
              <a:rPr lang="en-US" altLang="en-US" sz="2400" b="1" smtClean="0">
                <a:solidFill>
                  <a:srgbClr val="002060"/>
                </a:solidFill>
                <a:latin typeface="黑体" pitchFamily="2" charset="-122"/>
                <a:ea typeface="黑体" panose="02010609060101010101" pitchFamily="2" charset="-122"/>
              </a:rPr>
              <a:t>)</a:t>
            </a:r>
            <a:endParaRPr lang="zh-CN" altLang="en-US" sz="2400" b="1" smtClean="0">
              <a:solidFill>
                <a:srgbClr val="002060"/>
              </a:solidFill>
              <a:latin typeface="黑体" pitchFamily="2" charset="-122"/>
              <a:ea typeface="黑体" panose="02010609060101010101" pitchFamily="2" charset="-122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88873" y="1628156"/>
            <a:ext cx="11030024" cy="39693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sz="2400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    </a:t>
            </a:r>
            <a:r>
              <a:rPr kumimoji="0" sz="2400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所谓“语句补写题”，就是指给出一个语段，空出两至三个句子，要求考生根据文段内容和上下文关系进行补写，补写后的句子应该与语段内容贴切，语意连贯，逻辑严密，语句通顺。这种题型是一种综合性题型，以考查语言连贯为主，兼有对压缩、仿写和推断能力的考查。这种题型的训练，既要抓好答题步骤的规范训练，又要重点抓好三类语句(总起句、总结句、展开句)的补写训练。该题型充分体现了新高考“考活思维”的命题导向，能很好地考查学生的语言综合能力，是高考经典题型之一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2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55973" y="999994"/>
            <a:ext cx="10277162" cy="49542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ctr"/>
            <a:r>
              <a:rPr lang="zh-CN" altLang="en-US" sz="2800" b="1" u="sng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一、命题如何选材？</a:t>
            </a:r>
          </a:p>
          <a:p>
            <a:r>
              <a:rPr lang="en-US" sz="2400" b="1" smtClean="0">
                <a:solidFill>
                  <a:srgbClr val="0000FF"/>
                </a:solidFill>
                <a:latin typeface="+mn-ea"/>
              </a:rPr>
              <a:t>        (</a:t>
            </a:r>
            <a:r>
              <a:rPr lang="zh-CN" altLang="en-US" sz="2400" b="1" smtClean="0">
                <a:solidFill>
                  <a:srgbClr val="0000FF"/>
                </a:solidFill>
                <a:latin typeface="+mn-ea"/>
              </a:rPr>
              <a:t>一</a:t>
            </a:r>
            <a:r>
              <a:rPr lang="en-US" sz="2400" b="1" smtClean="0">
                <a:solidFill>
                  <a:srgbClr val="0000FF"/>
                </a:solidFill>
                <a:latin typeface="+mn-ea"/>
              </a:rPr>
              <a:t>)</a:t>
            </a:r>
            <a:r>
              <a:rPr lang="zh-CN" altLang="en-US" sz="2400" b="1" smtClean="0">
                <a:solidFill>
                  <a:srgbClr val="0000FF"/>
                </a:solidFill>
                <a:latin typeface="+mn-ea"/>
              </a:rPr>
              <a:t>材料性质</a:t>
            </a:r>
          </a:p>
          <a:p>
            <a:r>
              <a:rPr lang="zh-CN" altLang="en-US" sz="2400" smtClean="0">
                <a:solidFill>
                  <a:srgbClr val="0000FF"/>
                </a:solidFill>
              </a:rPr>
              <a:t>        句子补写题选取的材料从性质上来说基本上来说是说明性语段、议论性语段。</a:t>
            </a:r>
          </a:p>
          <a:p>
            <a:r>
              <a:rPr lang="en-US" sz="2400" smtClean="0">
                <a:solidFill>
                  <a:srgbClr val="0000FF"/>
                </a:solidFill>
              </a:rPr>
              <a:t>        1</a:t>
            </a:r>
            <a:r>
              <a:rPr lang="zh-CN" altLang="en-US" sz="2400" smtClean="0">
                <a:solidFill>
                  <a:srgbClr val="0000FF"/>
                </a:solidFill>
              </a:rPr>
              <a:t>．说明性语段主要信息</a:t>
            </a:r>
          </a:p>
          <a:p>
            <a:r>
              <a:rPr lang="zh-CN" altLang="en-US" sz="2400" smtClean="0">
                <a:solidFill>
                  <a:srgbClr val="0000FF"/>
                </a:solidFill>
              </a:rPr>
              <a:t>        被说明的事物及其主要特征：</a:t>
            </a:r>
          </a:p>
          <a:p>
            <a:r>
              <a:rPr lang="en-US" sz="2400" smtClean="0">
                <a:solidFill>
                  <a:srgbClr val="0000FF"/>
                </a:solidFill>
              </a:rPr>
              <a:t>        (1)</a:t>
            </a:r>
            <a:r>
              <a:rPr lang="zh-CN" altLang="en-US" sz="2400" smtClean="0">
                <a:solidFill>
                  <a:srgbClr val="0000FF"/>
                </a:solidFill>
              </a:rPr>
              <a:t>物体</a:t>
            </a:r>
            <a:r>
              <a:rPr lang="en-US" sz="2400" smtClean="0">
                <a:solidFill>
                  <a:srgbClr val="0000FF"/>
                </a:solidFill>
              </a:rPr>
              <a:t>——</a:t>
            </a:r>
            <a:r>
              <a:rPr lang="zh-CN" altLang="en-US" sz="2400" smtClean="0">
                <a:solidFill>
                  <a:srgbClr val="0000FF"/>
                </a:solidFill>
              </a:rPr>
              <a:t>属性、特点、功用等；</a:t>
            </a:r>
          </a:p>
          <a:p>
            <a:r>
              <a:rPr lang="en-US" sz="2400" smtClean="0">
                <a:solidFill>
                  <a:srgbClr val="0000FF"/>
                </a:solidFill>
              </a:rPr>
              <a:t>        (2)</a:t>
            </a:r>
            <a:r>
              <a:rPr lang="zh-CN" altLang="en-US" sz="2400" smtClean="0">
                <a:solidFill>
                  <a:srgbClr val="0000FF"/>
                </a:solidFill>
              </a:rPr>
              <a:t>建筑物</a:t>
            </a:r>
            <a:r>
              <a:rPr lang="en-US" sz="2400" smtClean="0">
                <a:solidFill>
                  <a:srgbClr val="0000FF"/>
                </a:solidFill>
              </a:rPr>
              <a:t>——</a:t>
            </a:r>
            <a:r>
              <a:rPr lang="zh-CN" altLang="en-US" sz="2400" smtClean="0">
                <a:solidFill>
                  <a:srgbClr val="0000FF"/>
                </a:solidFill>
              </a:rPr>
              <a:t>方位、大小、结构等；</a:t>
            </a:r>
          </a:p>
          <a:p>
            <a:r>
              <a:rPr lang="en-US" sz="2400" smtClean="0">
                <a:solidFill>
                  <a:srgbClr val="0000FF"/>
                </a:solidFill>
              </a:rPr>
              <a:t>        (3)</a:t>
            </a:r>
            <a:r>
              <a:rPr lang="zh-CN" altLang="en-US" sz="2400" smtClean="0">
                <a:solidFill>
                  <a:srgbClr val="0000FF"/>
                </a:solidFill>
              </a:rPr>
              <a:t>抽象事物</a:t>
            </a:r>
            <a:r>
              <a:rPr lang="en-US" sz="2400" smtClean="0">
                <a:solidFill>
                  <a:srgbClr val="0000FF"/>
                </a:solidFill>
              </a:rPr>
              <a:t>——</a:t>
            </a:r>
            <a:r>
              <a:rPr lang="zh-CN" altLang="en-US" sz="2400" smtClean="0">
                <a:solidFill>
                  <a:srgbClr val="0000FF"/>
                </a:solidFill>
              </a:rPr>
              <a:t>内涵、外延、属性等。</a:t>
            </a:r>
          </a:p>
          <a:p>
            <a:r>
              <a:rPr lang="en-US" sz="2400" smtClean="0">
                <a:solidFill>
                  <a:srgbClr val="0000FF"/>
                </a:solidFill>
              </a:rPr>
              <a:t>        2</a:t>
            </a:r>
            <a:r>
              <a:rPr lang="zh-CN" altLang="en-US" sz="2400" smtClean="0">
                <a:solidFill>
                  <a:srgbClr val="0000FF"/>
                </a:solidFill>
              </a:rPr>
              <a:t>．议论性语段主要信息</a:t>
            </a:r>
          </a:p>
          <a:p>
            <a:r>
              <a:rPr lang="en-US" sz="2400" smtClean="0">
                <a:solidFill>
                  <a:srgbClr val="0000FF"/>
                </a:solidFill>
              </a:rPr>
              <a:t>        (1)</a:t>
            </a:r>
            <a:r>
              <a:rPr lang="zh-CN" altLang="en-US" sz="2400" smtClean="0">
                <a:solidFill>
                  <a:srgbClr val="0000FF"/>
                </a:solidFill>
              </a:rPr>
              <a:t>议论的话题、观点态度等；</a:t>
            </a:r>
          </a:p>
          <a:p>
            <a:r>
              <a:rPr lang="en-US" sz="2400" smtClean="0">
                <a:solidFill>
                  <a:srgbClr val="0000FF"/>
                </a:solidFill>
              </a:rPr>
              <a:t>        (2)</a:t>
            </a:r>
            <a:r>
              <a:rPr lang="zh-CN" altLang="en-US" sz="2400" smtClean="0">
                <a:solidFill>
                  <a:srgbClr val="0000FF"/>
                </a:solidFill>
              </a:rPr>
              <a:t>证明中心看法的证据；</a:t>
            </a:r>
          </a:p>
          <a:p>
            <a:r>
              <a:rPr lang="en-US" sz="2400" smtClean="0">
                <a:solidFill>
                  <a:srgbClr val="0000FF"/>
                </a:solidFill>
              </a:rPr>
              <a:t>        (3)</a:t>
            </a:r>
            <a:r>
              <a:rPr lang="zh-CN" altLang="en-US" sz="2400" smtClean="0">
                <a:solidFill>
                  <a:srgbClr val="0000FF"/>
                </a:solidFill>
              </a:rPr>
              <a:t>结论是什么。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46063" y="668746"/>
            <a:ext cx="10644262" cy="50774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smtClean="0">
                <a:solidFill>
                  <a:srgbClr val="0000FF"/>
                </a:solidFill>
                <a:latin typeface="+mj-ea"/>
                <a:ea typeface="+mj-ea"/>
              </a:rPr>
              <a:t>        (</a:t>
            </a:r>
            <a:r>
              <a:rPr lang="zh-CN" altLang="en-US" sz="2400" b="1" smtClean="0">
                <a:solidFill>
                  <a:srgbClr val="0000FF"/>
                </a:solidFill>
                <a:latin typeface="+mj-ea"/>
                <a:ea typeface="+mj-ea"/>
              </a:rPr>
              <a:t>二</a:t>
            </a:r>
            <a:r>
              <a:rPr lang="en-US" sz="2400" b="1" smtClean="0">
                <a:solidFill>
                  <a:srgbClr val="0000FF"/>
                </a:solidFill>
                <a:latin typeface="+mj-ea"/>
                <a:ea typeface="+mj-ea"/>
              </a:rPr>
              <a:t>)</a:t>
            </a:r>
            <a:r>
              <a:rPr lang="zh-CN" altLang="en-US" sz="2400" b="1" smtClean="0">
                <a:solidFill>
                  <a:srgbClr val="0000FF"/>
                </a:solidFill>
                <a:latin typeface="+mj-ea"/>
                <a:ea typeface="+mj-ea"/>
              </a:rPr>
              <a:t>材料结构</a:t>
            </a:r>
          </a:p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rgbClr val="0000FF"/>
                </a:solidFill>
                <a:latin typeface="+mj-ea"/>
                <a:ea typeface="+mj-ea"/>
              </a:rPr>
              <a:t>    从材料的结构来说，多数可以分为起始、展开、结束三部分。起始部分一般为指出说明对象或提出话题中心，展开部分为说明事物的特征或展开话题叙述主要语义，结束部分为归纳全段、呼应话题或中心，由此形成了内部结构的总分总关系。除这种结构关系较为典型外，还有总分、分总、并列等关系。</a:t>
            </a:r>
          </a:p>
          <a:p>
            <a:pPr algn="ctr">
              <a:lnSpc>
                <a:spcPct val="150000"/>
              </a:lnSpc>
            </a:pPr>
            <a:r>
              <a:rPr lang="zh-CN" altLang="en-US" sz="2400" b="1" smtClean="0">
                <a:solidFill>
                  <a:srgbClr val="0000FF"/>
                </a:solidFill>
                <a:latin typeface="+mj-ea"/>
                <a:ea typeface="+mj-ea"/>
              </a:rPr>
              <a:t>二、材料怎样挖空？</a:t>
            </a:r>
          </a:p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rgbClr val="0000FF"/>
                </a:solidFill>
                <a:latin typeface="+mj-ea"/>
                <a:ea typeface="+mj-ea"/>
              </a:rPr>
              <a:t>    命题人在选好材料后，下一步就是对材料进行挖空，挖空的句子大多有特殊的位置和性质，主要有</a:t>
            </a:r>
            <a:r>
              <a:rPr lang="en-US" sz="2400" smtClean="0">
                <a:solidFill>
                  <a:srgbClr val="0000FF"/>
                </a:solidFill>
                <a:latin typeface="+mj-ea"/>
                <a:ea typeface="+mj-ea"/>
              </a:rPr>
              <a:t>3</a:t>
            </a:r>
            <a:r>
              <a:rPr lang="zh-CN" altLang="en-US" sz="2400" smtClean="0">
                <a:solidFill>
                  <a:srgbClr val="0000FF"/>
                </a:solidFill>
                <a:latin typeface="+mj-ea"/>
                <a:ea typeface="+mj-ea"/>
              </a:rPr>
              <a:t>种情况，根据这</a:t>
            </a:r>
            <a:r>
              <a:rPr lang="en-US" sz="2400" smtClean="0">
                <a:solidFill>
                  <a:srgbClr val="0000FF"/>
                </a:solidFill>
                <a:latin typeface="+mj-ea"/>
                <a:ea typeface="+mj-ea"/>
              </a:rPr>
              <a:t>3</a:t>
            </a:r>
            <a:r>
              <a:rPr lang="zh-CN" altLang="en-US" sz="2400" smtClean="0">
                <a:solidFill>
                  <a:srgbClr val="0000FF"/>
                </a:solidFill>
                <a:latin typeface="+mj-ea"/>
                <a:ea typeface="+mj-ea"/>
              </a:rPr>
              <a:t>种情况我们可将其分为</a:t>
            </a:r>
            <a:r>
              <a:rPr lang="en-US" sz="2400" smtClean="0">
                <a:solidFill>
                  <a:srgbClr val="0000FF"/>
                </a:solidFill>
                <a:latin typeface="+mj-ea"/>
                <a:ea typeface="+mj-ea"/>
              </a:rPr>
              <a:t>2</a:t>
            </a:r>
            <a:r>
              <a:rPr lang="zh-CN" altLang="en-US" sz="2400" smtClean="0">
                <a:solidFill>
                  <a:srgbClr val="0000FF"/>
                </a:solidFill>
                <a:latin typeface="+mj-ea"/>
                <a:ea typeface="+mj-ea"/>
              </a:rPr>
              <a:t>大类。具体如下图：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临时存文件\2021年《金版》一轮  语文（人教版）\15.TIF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617633" y="1025509"/>
            <a:ext cx="8715436" cy="496357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60311" y="1145269"/>
            <a:ext cx="10950650" cy="45231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smtClean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[</a:t>
            </a:r>
            <a:r>
              <a:rPr lang="zh-CN" altLang="en-US" sz="2400" b="1" smtClean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解题研究</a:t>
            </a:r>
            <a:r>
              <a:rPr lang="en-US" altLang="zh-CN" sz="2400" b="1" smtClean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]</a:t>
            </a:r>
            <a:r>
              <a:rPr lang="zh-CN" altLang="en-US" sz="2400" smtClean="0">
                <a:solidFill>
                  <a:srgbClr val="006600"/>
                </a:solidFill>
                <a:latin typeface="+mn-ea"/>
                <a:cs typeface="Times New Roman" panose="02020603050405020304" pitchFamily="18" charset="0"/>
              </a:rPr>
              <a:t>　</a:t>
            </a:r>
            <a:r>
              <a:rPr lang="zh-CN" altLang="en-US" sz="2400" smtClean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先察看功能，再据文补句</a:t>
            </a:r>
          </a:p>
          <a:p>
            <a:pPr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smtClean="0">
                <a:solidFill>
                  <a:srgbClr val="0000FF"/>
                </a:solidFill>
                <a:latin typeface="+mn-ea"/>
                <a:cs typeface="Times New Roman" panose="02020603050405020304" pitchFamily="18" charset="0"/>
              </a:rPr>
              <a:t>一、三类句子的定位补写</a:t>
            </a:r>
          </a:p>
          <a:p>
            <a:pPr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smtClean="0">
                <a:solidFill>
                  <a:srgbClr val="0000FF"/>
                </a:solidFill>
                <a:latin typeface="+mn-ea"/>
                <a:cs typeface="Times New Roman" panose="02020603050405020304" pitchFamily="18" charset="0"/>
              </a:rPr>
              <a:t>(</a:t>
            </a:r>
            <a:r>
              <a:rPr lang="zh-CN" altLang="en-US" sz="2400" smtClean="0">
                <a:solidFill>
                  <a:srgbClr val="0000FF"/>
                </a:solidFill>
                <a:latin typeface="+mn-ea"/>
                <a:cs typeface="Times New Roman" panose="02020603050405020304" pitchFamily="18" charset="0"/>
              </a:rPr>
              <a:t>一</a:t>
            </a:r>
            <a:r>
              <a:rPr lang="en-US" altLang="zh-CN" sz="2400" smtClean="0">
                <a:solidFill>
                  <a:srgbClr val="0000FF"/>
                </a:solidFill>
                <a:latin typeface="+mn-ea"/>
                <a:cs typeface="Times New Roman" panose="02020603050405020304" pitchFamily="18" charset="0"/>
              </a:rPr>
              <a:t>)</a:t>
            </a:r>
            <a:r>
              <a:rPr lang="zh-CN" altLang="en-US" sz="2400" smtClean="0">
                <a:solidFill>
                  <a:srgbClr val="0000FF"/>
                </a:solidFill>
                <a:latin typeface="+mn-ea"/>
                <a:cs typeface="Times New Roman" panose="02020603050405020304" pitchFamily="18" charset="0"/>
              </a:rPr>
              <a:t>概括句的定位补写</a:t>
            </a:r>
          </a:p>
          <a:p>
            <a:pPr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smtClean="0">
                <a:solidFill>
                  <a:srgbClr val="0000FF"/>
                </a:solidFill>
                <a:latin typeface="+mn-ea"/>
                <a:cs typeface="Times New Roman" panose="02020603050405020304" pitchFamily="18" charset="0"/>
              </a:rPr>
              <a:t>1</a:t>
            </a:r>
            <a:r>
              <a:rPr lang="zh-CN" altLang="en-US" sz="2400" b="1" smtClean="0">
                <a:solidFill>
                  <a:srgbClr val="0000FF"/>
                </a:solidFill>
                <a:latin typeface="+mn-ea"/>
                <a:cs typeface="Times New Roman" panose="02020603050405020304" pitchFamily="18" charset="0"/>
              </a:rPr>
              <a:t>．领起句</a:t>
            </a:r>
          </a:p>
          <a:p>
            <a:pPr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smtClean="0">
                <a:solidFill>
                  <a:srgbClr val="0000FF"/>
                </a:solidFill>
                <a:latin typeface="+mn-ea"/>
                <a:cs typeface="Times New Roman" panose="02020603050405020304" pitchFamily="18" charset="0"/>
              </a:rPr>
              <a:t>语句补写，命题者一般会选择关键部位的语句让考生补写。关键部位的语句首先当属</a:t>
            </a:r>
            <a:r>
              <a:rPr lang="en-US" altLang="zh-CN" sz="2400" smtClean="0">
                <a:solidFill>
                  <a:srgbClr val="0000FF"/>
                </a:solidFill>
                <a:latin typeface="+mn-ea"/>
                <a:cs typeface="Times New Roman" panose="02020603050405020304" pitchFamily="18" charset="0"/>
              </a:rPr>
              <a:t>“</a:t>
            </a:r>
            <a:r>
              <a:rPr lang="zh-CN" altLang="en-US" sz="2400" smtClean="0">
                <a:solidFill>
                  <a:srgbClr val="0000FF"/>
                </a:solidFill>
                <a:latin typeface="+mn-ea"/>
                <a:cs typeface="Times New Roman" panose="02020603050405020304" pitchFamily="18" charset="0"/>
              </a:rPr>
              <a:t>领起句</a:t>
            </a:r>
            <a:r>
              <a:rPr lang="en-US" altLang="zh-CN" sz="2400" smtClean="0">
                <a:solidFill>
                  <a:srgbClr val="0000FF"/>
                </a:solidFill>
                <a:latin typeface="+mn-ea"/>
                <a:cs typeface="Times New Roman" panose="02020603050405020304" pitchFamily="18" charset="0"/>
              </a:rPr>
              <a:t>”</a:t>
            </a:r>
            <a:r>
              <a:rPr lang="zh-CN" altLang="en-US" sz="2400" smtClean="0">
                <a:solidFill>
                  <a:srgbClr val="0000FF"/>
                </a:solidFill>
                <a:latin typeface="+mn-ea"/>
                <a:cs typeface="Times New Roman" panose="02020603050405020304" pitchFamily="18" charset="0"/>
              </a:rPr>
              <a:t>，即能领起或概括整个语段或下文层次的语句。这时的语句补写，实际上就是一个压缩语段题，补写句只要能概括语段或下文内容即可。当然，要考虑到前后句子的衔接连贯问题。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88939" y="775818"/>
            <a:ext cx="10429948" cy="4892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altLang="zh-CN" sz="2400" b="1" smtClean="0">
                <a:solidFill>
                  <a:srgbClr val="006600"/>
                </a:solidFill>
                <a:latin typeface="+mn-ea"/>
                <a:cs typeface="Times New Roman" panose="02020603050405020304" pitchFamily="18" charset="0"/>
              </a:rPr>
              <a:t>(2017·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  <a:cs typeface="Times New Roman" panose="02020603050405020304" pitchFamily="18" charset="0"/>
              </a:rPr>
              <a:t>全国卷</a:t>
            </a:r>
            <a:r>
              <a:rPr lang="en-US" altLang="zh-CN" sz="2400" b="1" smtClean="0">
                <a:solidFill>
                  <a:srgbClr val="006600"/>
                </a:solidFill>
                <a:latin typeface="+mn-ea"/>
                <a:cs typeface="Times New Roman" panose="02020603050405020304" pitchFamily="18" charset="0"/>
              </a:rPr>
              <a:t>Ⅲ)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  <a:cs typeface="Times New Roman" panose="02020603050405020304" pitchFamily="18" charset="0"/>
              </a:rPr>
              <a:t>在下面一段文字横线处补写恰当的语句，使整段文字语意完整连贯，内容贴切，逻辑严密，每处不超过</a:t>
            </a:r>
            <a:r>
              <a:rPr lang="en-US" altLang="zh-CN" sz="2400" b="1" smtClean="0">
                <a:solidFill>
                  <a:srgbClr val="006600"/>
                </a:solidFill>
                <a:latin typeface="+mn-ea"/>
                <a:cs typeface="Times New Roman" panose="02020603050405020304" pitchFamily="18" charset="0"/>
              </a:rPr>
              <a:t>16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  <a:cs typeface="Times New Roman" panose="02020603050405020304" pitchFamily="18" charset="0"/>
              </a:rPr>
              <a:t>个字。</a:t>
            </a:r>
          </a:p>
          <a:p>
            <a:r>
              <a:rPr lang="zh-CN" altLang="en-US" sz="2400" b="1" smtClean="0">
                <a:solidFill>
                  <a:srgbClr val="006600"/>
                </a:solidFill>
                <a:latin typeface="+mn-ea"/>
                <a:cs typeface="Times New Roman" panose="02020603050405020304" pitchFamily="18" charset="0"/>
              </a:rPr>
              <a:t>太阳能与风能</a:t>
            </a:r>
            <a:r>
              <a:rPr lang="en-US" altLang="zh-CN" sz="2400" b="1" smtClean="0">
                <a:solidFill>
                  <a:srgbClr val="006600"/>
                </a:solidFill>
                <a:latin typeface="+mn-ea"/>
                <a:cs typeface="Times New Roman" panose="02020603050405020304" pitchFamily="18" charset="0"/>
              </a:rPr>
              <a:t>①________________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  <a:cs typeface="Times New Roman" panose="02020603050405020304" pitchFamily="18" charset="0"/>
              </a:rPr>
              <a:t>。通常白天阳光强而风小，夜晚光照变得很弱而风力加强；夏季阳光强度大而风小，</a:t>
            </a:r>
            <a:r>
              <a:rPr lang="en-US" altLang="zh-CN" sz="2400" b="1" smtClean="0">
                <a:solidFill>
                  <a:srgbClr val="006600"/>
                </a:solidFill>
                <a:latin typeface="+mn-ea"/>
                <a:cs typeface="Times New Roman" panose="02020603050405020304" pitchFamily="18" charset="0"/>
              </a:rPr>
              <a:t>②________________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  <a:cs typeface="Times New Roman" panose="02020603050405020304" pitchFamily="18" charset="0"/>
              </a:rPr>
              <a:t>。这种互补性使风光互补发电系统在资源上具有很好的匹配性。常见的风光互补发电系统有两套发电设备，夜间和阴天由风力发电装置发电，</a:t>
            </a:r>
            <a:r>
              <a:rPr lang="en-US" altLang="zh-CN" sz="2400" b="1" smtClean="0">
                <a:solidFill>
                  <a:srgbClr val="006600"/>
                </a:solidFill>
                <a:latin typeface="+mn-ea"/>
                <a:cs typeface="Times New Roman" panose="02020603050405020304" pitchFamily="18" charset="0"/>
              </a:rPr>
              <a:t>③________________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  <a:cs typeface="Times New Roman" panose="02020603050405020304" pitchFamily="18" charset="0"/>
              </a:rPr>
              <a:t>，在既有风又有太阳的情况下，二者同时发挥作用，比单用风力或太阳能发电更经济。</a:t>
            </a:r>
          </a:p>
          <a:p>
            <a:r>
              <a:rPr lang="en-US" altLang="zh-CN" sz="2400" b="1" smtClean="0">
                <a:solidFill>
                  <a:srgbClr val="006600"/>
                </a:solidFill>
                <a:latin typeface="+mn-ea"/>
                <a:cs typeface="Times New Roman" panose="02020603050405020304" pitchFamily="18" charset="0"/>
              </a:rPr>
              <a:t>①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  <a:cs typeface="Times New Roman" panose="02020603050405020304" pitchFamily="18" charset="0"/>
              </a:rPr>
              <a:t>　</a:t>
            </a:r>
            <a:endParaRPr lang="en-US" altLang="zh-CN" sz="2400" b="1" smtClean="0">
              <a:solidFill>
                <a:srgbClr val="006600"/>
              </a:solidFill>
              <a:latin typeface="+mn-ea"/>
              <a:cs typeface="Times New Roman" panose="02020603050405020304" pitchFamily="18" charset="0"/>
            </a:endParaRPr>
          </a:p>
          <a:p>
            <a:endParaRPr lang="en-US" altLang="zh-CN" sz="2400" b="1" smtClean="0">
              <a:solidFill>
                <a:srgbClr val="006600"/>
              </a:solidFill>
              <a:latin typeface="+mn-ea"/>
              <a:cs typeface="Times New Roman" panose="02020603050405020304" pitchFamily="18" charset="0"/>
            </a:endParaRPr>
          </a:p>
          <a:p>
            <a:r>
              <a:rPr lang="en-US" altLang="zh-CN" sz="2400" b="1" smtClean="0">
                <a:solidFill>
                  <a:srgbClr val="006600"/>
                </a:solidFill>
                <a:latin typeface="+mn-ea"/>
                <a:cs typeface="Times New Roman" panose="02020603050405020304" pitchFamily="18" charset="0"/>
              </a:rPr>
              <a:t>②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  <a:cs typeface="Times New Roman" panose="02020603050405020304" pitchFamily="18" charset="0"/>
              </a:rPr>
              <a:t>　</a:t>
            </a:r>
            <a:endParaRPr lang="en-US" altLang="zh-CN" sz="2400" b="1" smtClean="0">
              <a:solidFill>
                <a:srgbClr val="006600"/>
              </a:solidFill>
              <a:latin typeface="+mn-ea"/>
              <a:cs typeface="Times New Roman" panose="02020603050405020304" pitchFamily="18" charset="0"/>
            </a:endParaRPr>
          </a:p>
          <a:p>
            <a:endParaRPr lang="en-US" altLang="zh-CN" sz="2400" b="1" smtClean="0">
              <a:solidFill>
                <a:srgbClr val="006600"/>
              </a:solidFill>
              <a:latin typeface="+mn-ea"/>
              <a:cs typeface="Times New Roman" panose="02020603050405020304" pitchFamily="18" charset="0"/>
            </a:endParaRPr>
          </a:p>
          <a:p>
            <a:r>
              <a:rPr lang="en-US" altLang="zh-CN" sz="2400" b="1" smtClean="0">
                <a:solidFill>
                  <a:srgbClr val="006600"/>
                </a:solidFill>
                <a:latin typeface="+mn-ea"/>
                <a:cs typeface="Times New Roman" panose="02020603050405020304" pitchFamily="18" charset="0"/>
              </a:rPr>
              <a:t>③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  <a:cs typeface="Times New Roman" panose="02020603050405020304" pitchFamily="18" charset="0"/>
              </a:rPr>
              <a:t>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04212" y="1095703"/>
            <a:ext cx="10093394" cy="34150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解析：　本题为语句补写题。</a:t>
            </a:r>
            <a:r>
              <a:rPr 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“</a:t>
            </a:r>
            <a:r>
              <a:rPr lang="zh-CN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补写句子</a:t>
            </a:r>
            <a:r>
              <a:rPr 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”</a:t>
            </a:r>
            <a:r>
              <a:rPr lang="zh-CN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是综合考点和能力的考查，这类题目一般要求</a:t>
            </a:r>
            <a:r>
              <a:rPr 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“</a:t>
            </a:r>
            <a:r>
              <a:rPr lang="zh-CN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根据材料内容</a:t>
            </a:r>
            <a:r>
              <a:rPr 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”</a:t>
            </a:r>
            <a:r>
              <a:rPr lang="zh-CN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补写句子，要求所补写的句子内容贴切、语意连贯、逻辑严密，并且不能照抄材料，另有字数限制。解答本题的正确步骤应是：</a:t>
            </a:r>
            <a:r>
              <a:rPr 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①</a:t>
            </a:r>
            <a:r>
              <a:rPr lang="zh-CN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阅读</a:t>
            </a:r>
            <a:r>
              <a:rPr 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——</a:t>
            </a:r>
            <a:r>
              <a:rPr lang="zh-CN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认真阅读语段，确定文段中心意思；</a:t>
            </a:r>
            <a:r>
              <a:rPr 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②</a:t>
            </a:r>
            <a:r>
              <a:rPr lang="zh-CN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推导</a:t>
            </a:r>
            <a:r>
              <a:rPr 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——</a:t>
            </a:r>
            <a:r>
              <a:rPr lang="zh-CN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将文段划分层次，做到瞻前顾后；</a:t>
            </a:r>
            <a:r>
              <a:rPr 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③</a:t>
            </a:r>
            <a:r>
              <a:rPr lang="zh-CN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检查</a:t>
            </a:r>
            <a:r>
              <a:rPr 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——</a:t>
            </a:r>
            <a:r>
              <a:rPr lang="zh-CN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得出答案后应代入原文，最终求得语句连贯。本题第</a:t>
            </a:r>
            <a:r>
              <a:rPr 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①</a:t>
            </a:r>
            <a:r>
              <a:rPr lang="zh-CN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空可以从第二句</a:t>
            </a:r>
            <a:r>
              <a:rPr 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“</a:t>
            </a:r>
            <a:r>
              <a:rPr lang="zh-CN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这种互补性</a:t>
            </a:r>
            <a:r>
              <a:rPr 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”</a:t>
            </a:r>
            <a:r>
              <a:rPr lang="zh-CN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判断得出答案。第</a:t>
            </a:r>
            <a:r>
              <a:rPr 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②</a:t>
            </a:r>
            <a:r>
              <a:rPr lang="zh-CN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空可以从前句</a:t>
            </a:r>
            <a:r>
              <a:rPr 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“</a:t>
            </a:r>
            <a:r>
              <a:rPr lang="zh-CN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白天阳光强而风小，夜晚光照变得很弱而风力很强</a:t>
            </a:r>
            <a:r>
              <a:rPr 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”</a:t>
            </a:r>
            <a:r>
              <a:rPr lang="zh-CN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判断得出</a:t>
            </a:r>
            <a:r>
              <a:rPr 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“</a:t>
            </a:r>
            <a:r>
              <a:rPr lang="zh-CN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冬季阳光强度小而风大</a:t>
            </a:r>
            <a:r>
              <a:rPr 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”</a:t>
            </a:r>
            <a:r>
              <a:rPr lang="zh-CN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。第</a:t>
            </a:r>
            <a:r>
              <a:rPr 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③</a:t>
            </a:r>
            <a:r>
              <a:rPr lang="zh-CN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空可以由</a:t>
            </a:r>
            <a:r>
              <a:rPr 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“</a:t>
            </a:r>
            <a:r>
              <a:rPr lang="zh-CN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夜间和阴天由风力发电装置发电</a:t>
            </a:r>
            <a:r>
              <a:rPr 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”</a:t>
            </a:r>
            <a:r>
              <a:rPr lang="zh-CN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判断得出</a:t>
            </a:r>
            <a:r>
              <a:rPr 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“</a:t>
            </a:r>
            <a:r>
              <a:rPr lang="zh-CN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晴朗的白天由太阳能发电装置发电</a:t>
            </a:r>
            <a:r>
              <a:rPr 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”</a:t>
            </a:r>
            <a:r>
              <a:rPr lang="zh-CN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。</a:t>
            </a:r>
            <a:endParaRPr lang="zh-CN" altLang="en-US" sz="2400">
              <a:solidFill>
                <a:schemeClr val="accent3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688939" y="4669373"/>
            <a:ext cx="10093394" cy="8299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+mn-ea"/>
              </a:rPr>
              <a:t>答案：　</a:t>
            </a:r>
            <a:r>
              <a:rPr lang="en-US" sz="2400" smtClean="0">
                <a:solidFill>
                  <a:srgbClr val="FF0000"/>
                </a:solidFill>
                <a:latin typeface="+mn-ea"/>
              </a:rPr>
              <a:t>(</a:t>
            </a:r>
            <a:r>
              <a:rPr lang="zh-CN" altLang="en-US" sz="2400" smtClean="0">
                <a:solidFill>
                  <a:srgbClr val="FF0000"/>
                </a:solidFill>
                <a:latin typeface="+mn-ea"/>
              </a:rPr>
              <a:t>示例</a:t>
            </a:r>
            <a:r>
              <a:rPr lang="en-US" sz="2400" smtClean="0">
                <a:solidFill>
                  <a:srgbClr val="FF0000"/>
                </a:solidFill>
                <a:latin typeface="+mn-ea"/>
              </a:rPr>
              <a:t>)①</a:t>
            </a:r>
            <a:r>
              <a:rPr lang="zh-CN" altLang="en-US" sz="2400" smtClean="0">
                <a:solidFill>
                  <a:srgbClr val="FF0000"/>
                </a:solidFill>
                <a:latin typeface="+mn-ea"/>
              </a:rPr>
              <a:t>在时间上有很强的互补性　</a:t>
            </a:r>
            <a:r>
              <a:rPr lang="en-US" sz="2400" smtClean="0">
                <a:solidFill>
                  <a:srgbClr val="FF0000"/>
                </a:solidFill>
                <a:latin typeface="+mn-ea"/>
              </a:rPr>
              <a:t>②</a:t>
            </a:r>
            <a:r>
              <a:rPr lang="zh-CN" altLang="en-US" sz="2400" smtClean="0">
                <a:solidFill>
                  <a:srgbClr val="FF0000"/>
                </a:solidFill>
                <a:latin typeface="+mn-ea"/>
              </a:rPr>
              <a:t>冬季阳光强度小而风大　</a:t>
            </a:r>
            <a:r>
              <a:rPr lang="en-US" sz="2400" smtClean="0">
                <a:solidFill>
                  <a:srgbClr val="FF0000"/>
                </a:solidFill>
                <a:latin typeface="+mn-ea"/>
              </a:rPr>
              <a:t>③</a:t>
            </a:r>
            <a:r>
              <a:rPr lang="zh-CN" altLang="en-US" sz="2400" smtClean="0">
                <a:solidFill>
                  <a:srgbClr val="FF0000"/>
                </a:solidFill>
                <a:latin typeface="+mn-ea"/>
              </a:rPr>
              <a:t>晴朗的白天由太阳能发电装置发电</a:t>
            </a:r>
            <a:endParaRPr lang="zh-CN" altLang="en-US" sz="240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  <p:bldP spid="3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831815" y="1110296"/>
            <a:ext cx="9935245" cy="34150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400" b="1" smtClean="0">
                <a:solidFill>
                  <a:srgbClr val="0000FF"/>
                </a:solidFill>
                <a:latin typeface="+mn-ea"/>
                <a:cs typeface="Times New Roman" panose="02020603050405020304" pitchFamily="18" charset="0"/>
              </a:rPr>
              <a:t>    2</a:t>
            </a:r>
            <a:r>
              <a:rPr lang="zh-CN" altLang="en-US" sz="2400" b="1" smtClean="0">
                <a:solidFill>
                  <a:srgbClr val="0000FF"/>
                </a:solidFill>
                <a:latin typeface="+mn-ea"/>
                <a:cs typeface="Times New Roman" panose="02020603050405020304" pitchFamily="18" charset="0"/>
              </a:rPr>
              <a:t>．收束句</a:t>
            </a:r>
          </a:p>
          <a:p>
            <a:pPr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smtClean="0">
                <a:solidFill>
                  <a:srgbClr val="0000FF"/>
                </a:solidFill>
                <a:latin typeface="+mn-ea"/>
                <a:cs typeface="Times New Roman" panose="02020603050405020304" pitchFamily="18" charset="0"/>
              </a:rPr>
              <a:t>  所谓收束句，就是指对整个语段或语段中某一个</a:t>
            </a:r>
            <a:r>
              <a:rPr lang="en-US" altLang="en-US" sz="2400" smtClean="0">
                <a:solidFill>
                  <a:srgbClr val="0000FF"/>
                </a:solidFill>
                <a:latin typeface="+mn-ea"/>
                <a:cs typeface="Times New Roman" panose="02020603050405020304" pitchFamily="18" charset="0"/>
              </a:rPr>
              <a:t>(</a:t>
            </a:r>
            <a:r>
              <a:rPr lang="zh-CN" altLang="en-US" sz="2400" smtClean="0">
                <a:solidFill>
                  <a:srgbClr val="0000FF"/>
                </a:solidFill>
                <a:latin typeface="+mn-ea"/>
                <a:cs typeface="Times New Roman" panose="02020603050405020304" pitchFamily="18" charset="0"/>
              </a:rPr>
              <a:t>两个</a:t>
            </a:r>
            <a:r>
              <a:rPr lang="en-US" altLang="en-US" sz="2400" smtClean="0">
                <a:solidFill>
                  <a:srgbClr val="0000FF"/>
                </a:solidFill>
                <a:latin typeface="+mn-ea"/>
                <a:cs typeface="Times New Roman" panose="02020603050405020304" pitchFamily="18" charset="0"/>
              </a:rPr>
              <a:t>)</a:t>
            </a:r>
            <a:r>
              <a:rPr lang="zh-CN" altLang="en-US" sz="2400" smtClean="0">
                <a:solidFill>
                  <a:srgbClr val="0000FF"/>
                </a:solidFill>
                <a:latin typeface="+mn-ea"/>
                <a:cs typeface="Times New Roman" panose="02020603050405020304" pitchFamily="18" charset="0"/>
              </a:rPr>
              <a:t>层次内容做出总结的句子。在语句补写题中，这样的句子前面通常有</a:t>
            </a:r>
            <a:r>
              <a:rPr lang="en-US" altLang="en-US" sz="2400" smtClean="0">
                <a:solidFill>
                  <a:srgbClr val="0000FF"/>
                </a:solidFill>
                <a:latin typeface="+mn-ea"/>
                <a:cs typeface="Times New Roman" panose="02020603050405020304" pitchFamily="18" charset="0"/>
              </a:rPr>
              <a:t>“</a:t>
            </a:r>
            <a:r>
              <a:rPr lang="zh-CN" altLang="en-US" sz="2400" smtClean="0">
                <a:solidFill>
                  <a:srgbClr val="0000FF"/>
                </a:solidFill>
                <a:latin typeface="+mn-ea"/>
                <a:cs typeface="Times New Roman" panose="02020603050405020304" pitchFamily="18" charset="0"/>
              </a:rPr>
              <a:t>因此</a:t>
            </a:r>
            <a:r>
              <a:rPr lang="en-US" altLang="en-US" sz="2400" smtClean="0">
                <a:solidFill>
                  <a:srgbClr val="0000FF"/>
                </a:solidFill>
                <a:latin typeface="+mn-ea"/>
                <a:cs typeface="Times New Roman" panose="02020603050405020304" pitchFamily="18" charset="0"/>
              </a:rPr>
              <a:t>”“</a:t>
            </a:r>
            <a:r>
              <a:rPr lang="zh-CN" altLang="en-US" sz="2400" smtClean="0">
                <a:solidFill>
                  <a:srgbClr val="0000FF"/>
                </a:solidFill>
                <a:latin typeface="+mn-ea"/>
                <a:cs typeface="Times New Roman" panose="02020603050405020304" pitchFamily="18" charset="0"/>
              </a:rPr>
              <a:t>所以</a:t>
            </a:r>
            <a:r>
              <a:rPr lang="en-US" altLang="en-US" sz="2400" smtClean="0">
                <a:solidFill>
                  <a:srgbClr val="0000FF"/>
                </a:solidFill>
                <a:latin typeface="+mn-ea"/>
                <a:cs typeface="Times New Roman" panose="02020603050405020304" pitchFamily="18" charset="0"/>
              </a:rPr>
              <a:t>”“</a:t>
            </a:r>
            <a:r>
              <a:rPr lang="zh-CN" altLang="en-US" sz="2400" smtClean="0">
                <a:solidFill>
                  <a:srgbClr val="0000FF"/>
                </a:solidFill>
                <a:latin typeface="+mn-ea"/>
                <a:cs typeface="Times New Roman" panose="02020603050405020304" pitchFamily="18" charset="0"/>
              </a:rPr>
              <a:t>由此可见</a:t>
            </a:r>
            <a:r>
              <a:rPr lang="en-US" altLang="en-US" sz="2400" smtClean="0">
                <a:solidFill>
                  <a:srgbClr val="0000FF"/>
                </a:solidFill>
                <a:latin typeface="+mn-ea"/>
                <a:cs typeface="Times New Roman" panose="02020603050405020304" pitchFamily="18" charset="0"/>
              </a:rPr>
              <a:t>”</a:t>
            </a:r>
            <a:r>
              <a:rPr lang="zh-CN" altLang="en-US" sz="2400" smtClean="0">
                <a:solidFill>
                  <a:srgbClr val="0000FF"/>
                </a:solidFill>
                <a:latin typeface="+mn-ea"/>
                <a:cs typeface="Times New Roman" panose="02020603050405020304" pitchFamily="18" charset="0"/>
              </a:rPr>
              <a:t>等提示性语言。收束句是对前面内容的归纳、总结，有的则是对前面具体内容的概括与升华。总结既要准确，又要全面。有时是对上文两至三个层次的内容总结，补写时不可漏掉要点。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710" y="626110"/>
            <a:ext cx="10800715" cy="5833110"/>
          </a:xfrm>
          <a:prstGeom prst="rect">
            <a:avLst/>
          </a:prstGeom>
        </p:spPr>
      </p:pic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2332013" y="2597145"/>
            <a:ext cx="6838649" cy="1106805"/>
          </a:xfrm>
          <a:prstGeom prst="rect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buFont typeface="Arial" pitchFamily="34" charset="0"/>
              <a:buNone/>
              <a:defRPr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defRPr/>
            </a:pPr>
            <a:r>
              <a:rPr lang="en-US" altLang="zh-CN" sz="6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itchFamily="49" charset="-122"/>
                <a:cs typeface="方正兰亭黑简体" pitchFamily="2" charset="-122"/>
              </a:rPr>
              <a:t>3-8</a:t>
            </a:r>
            <a:r>
              <a:rPr lang="zh-CN" altLang="en-US" sz="6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itchFamily="49" charset="-122"/>
                <a:cs typeface="方正兰亭黑简体" pitchFamily="2" charset="-122"/>
              </a:rPr>
              <a:t>语言表达连贯</a:t>
            </a:r>
            <a:endParaRPr sz="48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itchFamily="49" charset="-122"/>
              <a:cs typeface="方正兰亭黑简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974691" y="626896"/>
            <a:ext cx="10215634" cy="52622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en-US" sz="2400" smtClean="0">
                <a:solidFill>
                  <a:srgbClr val="0000FF"/>
                </a:solidFill>
                <a:latin typeface="+mn-ea"/>
              </a:rPr>
              <a:t>根据下面的文字，补写后面总括性的句子，每句补写部分不超过</a:t>
            </a:r>
            <a:r>
              <a:rPr lang="en-US" sz="2400" smtClean="0">
                <a:solidFill>
                  <a:srgbClr val="0000FF"/>
                </a:solidFill>
                <a:latin typeface="+mn-ea"/>
              </a:rPr>
              <a:t>15</a:t>
            </a:r>
            <a:r>
              <a:rPr lang="zh-CN" altLang="en-US" sz="2400" smtClean="0">
                <a:solidFill>
                  <a:srgbClr val="0000FF"/>
                </a:solidFill>
                <a:latin typeface="+mn-ea"/>
              </a:rPr>
              <a:t>个字。</a:t>
            </a:r>
          </a:p>
          <a:p>
            <a:r>
              <a:rPr lang="zh-CN" altLang="en-US" sz="2400" smtClean="0">
                <a:solidFill>
                  <a:srgbClr val="0000FF"/>
                </a:solidFill>
                <a:latin typeface="+mn-ea"/>
              </a:rPr>
              <a:t>关于低碳经济的解释较多，例如：</a:t>
            </a:r>
            <a:r>
              <a:rPr lang="en-US" sz="2400" smtClean="0">
                <a:solidFill>
                  <a:srgbClr val="0000FF"/>
                </a:solidFill>
                <a:latin typeface="+mn-ea"/>
              </a:rPr>
              <a:t>“</a:t>
            </a:r>
            <a:r>
              <a:rPr lang="zh-CN" altLang="en-US" sz="2400" smtClean="0">
                <a:solidFill>
                  <a:srgbClr val="0000FF"/>
                </a:solidFill>
                <a:latin typeface="+mn-ea"/>
              </a:rPr>
              <a:t>低碳经济是以低能耗、低污染、低排放为基础的经济模式</a:t>
            </a:r>
            <a:r>
              <a:rPr lang="en-US" sz="2400" smtClean="0">
                <a:solidFill>
                  <a:srgbClr val="0000FF"/>
                </a:solidFill>
                <a:latin typeface="+mn-ea"/>
              </a:rPr>
              <a:t>”</a:t>
            </a:r>
            <a:r>
              <a:rPr lang="zh-CN" altLang="en-US" sz="2400" smtClean="0">
                <a:solidFill>
                  <a:srgbClr val="0000FF"/>
                </a:solidFill>
                <a:latin typeface="+mn-ea"/>
              </a:rPr>
              <a:t>，</a:t>
            </a:r>
            <a:r>
              <a:rPr lang="en-US" sz="2400" smtClean="0">
                <a:solidFill>
                  <a:srgbClr val="0000FF"/>
                </a:solidFill>
                <a:latin typeface="+mn-ea"/>
              </a:rPr>
              <a:t>“</a:t>
            </a:r>
            <a:r>
              <a:rPr lang="zh-CN" altLang="en-US" sz="2400" smtClean="0">
                <a:solidFill>
                  <a:srgbClr val="0000FF"/>
                </a:solidFill>
                <a:latin typeface="+mn-ea"/>
              </a:rPr>
              <a:t>低碳经济就是能源高效利用、清洁能源开发、追求绿色</a:t>
            </a:r>
            <a:r>
              <a:rPr lang="en-US" sz="2400" smtClean="0">
                <a:solidFill>
                  <a:srgbClr val="0000FF"/>
                </a:solidFill>
                <a:latin typeface="+mn-ea"/>
              </a:rPr>
              <a:t>GDP”</a:t>
            </a:r>
            <a:r>
              <a:rPr lang="zh-CN" altLang="en-US" sz="2400" smtClean="0">
                <a:solidFill>
                  <a:srgbClr val="0000FF"/>
                </a:solidFill>
                <a:latin typeface="+mn-ea"/>
              </a:rPr>
              <a:t>，</a:t>
            </a:r>
            <a:r>
              <a:rPr lang="en-US" sz="2400" smtClean="0">
                <a:solidFill>
                  <a:srgbClr val="0000FF"/>
                </a:solidFill>
                <a:latin typeface="+mn-ea"/>
              </a:rPr>
              <a:t>“</a:t>
            </a:r>
            <a:r>
              <a:rPr lang="zh-CN" altLang="en-US" sz="2400" smtClean="0">
                <a:solidFill>
                  <a:srgbClr val="0000FF"/>
                </a:solidFill>
                <a:latin typeface="+mn-ea"/>
              </a:rPr>
              <a:t>低碳经济是通过技术创新、制度创新、产业转型、新能源开发等多种手段，达到经济社会发展与生态环境保护双赢的一种经济发展形态</a:t>
            </a:r>
            <a:r>
              <a:rPr lang="en-US" sz="2400" smtClean="0">
                <a:solidFill>
                  <a:srgbClr val="0000FF"/>
                </a:solidFill>
                <a:latin typeface="+mn-ea"/>
              </a:rPr>
              <a:t>”</a:t>
            </a:r>
            <a:r>
              <a:rPr lang="zh-CN" altLang="en-US" sz="2400" smtClean="0">
                <a:solidFill>
                  <a:srgbClr val="0000FF"/>
                </a:solidFill>
                <a:latin typeface="+mn-ea"/>
              </a:rPr>
              <a:t>，</a:t>
            </a:r>
            <a:r>
              <a:rPr lang="en-US" sz="2400" smtClean="0">
                <a:solidFill>
                  <a:srgbClr val="0000FF"/>
                </a:solidFill>
                <a:latin typeface="+mn-ea"/>
              </a:rPr>
              <a:t>“</a:t>
            </a:r>
            <a:r>
              <a:rPr lang="zh-CN" altLang="en-US" sz="2400" smtClean="0">
                <a:solidFill>
                  <a:srgbClr val="0000FF"/>
                </a:solidFill>
                <a:latin typeface="+mn-ea"/>
              </a:rPr>
              <a:t>低碳经济是能源技术和减排技术创新、产业结构和制度创新，以及人类生存发展观念的根本性转变</a:t>
            </a:r>
            <a:r>
              <a:rPr lang="en-US" sz="2400" smtClean="0">
                <a:solidFill>
                  <a:srgbClr val="0000FF"/>
                </a:solidFill>
                <a:latin typeface="+mn-ea"/>
              </a:rPr>
              <a:t>”</a:t>
            </a:r>
            <a:r>
              <a:rPr lang="zh-CN" altLang="en-US" sz="2400" smtClean="0">
                <a:solidFill>
                  <a:srgbClr val="0000FF"/>
                </a:solidFill>
                <a:latin typeface="+mn-ea"/>
              </a:rPr>
              <a:t>。在低碳经济的背景下，</a:t>
            </a:r>
            <a:r>
              <a:rPr lang="en-US" sz="2400" smtClean="0">
                <a:solidFill>
                  <a:srgbClr val="0000FF"/>
                </a:solidFill>
                <a:latin typeface="+mn-ea"/>
              </a:rPr>
              <a:t>“</a:t>
            </a:r>
            <a:r>
              <a:rPr lang="zh-CN" altLang="en-US" sz="2400" smtClean="0">
                <a:solidFill>
                  <a:srgbClr val="0000FF"/>
                </a:solidFill>
                <a:latin typeface="+mn-ea"/>
              </a:rPr>
              <a:t>低碳技术</a:t>
            </a:r>
            <a:r>
              <a:rPr lang="en-US" sz="2400" smtClean="0">
                <a:solidFill>
                  <a:srgbClr val="0000FF"/>
                </a:solidFill>
                <a:latin typeface="+mn-ea"/>
              </a:rPr>
              <a:t>”“</a:t>
            </a:r>
            <a:r>
              <a:rPr lang="zh-CN" altLang="en-US" sz="2400" smtClean="0">
                <a:solidFill>
                  <a:srgbClr val="0000FF"/>
                </a:solidFill>
                <a:latin typeface="+mn-ea"/>
              </a:rPr>
              <a:t>低碳发展</a:t>
            </a:r>
            <a:r>
              <a:rPr lang="en-US" sz="2400" smtClean="0">
                <a:solidFill>
                  <a:srgbClr val="0000FF"/>
                </a:solidFill>
                <a:latin typeface="+mn-ea"/>
              </a:rPr>
              <a:t>”“</a:t>
            </a:r>
            <a:r>
              <a:rPr lang="zh-CN" altLang="en-US" sz="2400" smtClean="0">
                <a:solidFill>
                  <a:srgbClr val="0000FF"/>
                </a:solidFill>
                <a:latin typeface="+mn-ea"/>
              </a:rPr>
              <a:t>低碳生活方式</a:t>
            </a:r>
            <a:r>
              <a:rPr lang="en-US" sz="2400" smtClean="0">
                <a:solidFill>
                  <a:srgbClr val="0000FF"/>
                </a:solidFill>
                <a:latin typeface="+mn-ea"/>
              </a:rPr>
              <a:t>”“</a:t>
            </a:r>
            <a:r>
              <a:rPr lang="zh-CN" altLang="en-US" sz="2400" smtClean="0">
                <a:solidFill>
                  <a:srgbClr val="0000FF"/>
                </a:solidFill>
                <a:latin typeface="+mn-ea"/>
              </a:rPr>
              <a:t>低碳社会</a:t>
            </a:r>
            <a:r>
              <a:rPr lang="en-US" sz="2400" smtClean="0">
                <a:solidFill>
                  <a:srgbClr val="0000FF"/>
                </a:solidFill>
                <a:latin typeface="+mn-ea"/>
              </a:rPr>
              <a:t>”“</a:t>
            </a:r>
            <a:r>
              <a:rPr lang="zh-CN" altLang="en-US" sz="2400" smtClean="0">
                <a:solidFill>
                  <a:srgbClr val="0000FF"/>
                </a:solidFill>
                <a:latin typeface="+mn-ea"/>
              </a:rPr>
              <a:t>低碳观念</a:t>
            </a:r>
            <a:r>
              <a:rPr lang="en-US" sz="2400" smtClean="0">
                <a:solidFill>
                  <a:srgbClr val="0000FF"/>
                </a:solidFill>
                <a:latin typeface="+mn-ea"/>
              </a:rPr>
              <a:t>”</a:t>
            </a:r>
            <a:r>
              <a:rPr lang="zh-CN" altLang="en-US" sz="2400" smtClean="0">
                <a:solidFill>
                  <a:srgbClr val="0000FF"/>
                </a:solidFill>
                <a:latin typeface="+mn-ea"/>
              </a:rPr>
              <a:t>等一系列新概念应运而生。</a:t>
            </a:r>
          </a:p>
          <a:p>
            <a:r>
              <a:rPr lang="zh-CN" altLang="en-US" sz="2400" smtClean="0">
                <a:solidFill>
                  <a:srgbClr val="0000FF"/>
                </a:solidFill>
                <a:latin typeface="+mn-ea"/>
              </a:rPr>
              <a:t>可见，作为具有广泛社会性的前沿经济观念，低碳经济其实</a:t>
            </a:r>
            <a:r>
              <a:rPr lang="en-US" sz="2400" smtClean="0">
                <a:solidFill>
                  <a:srgbClr val="0000FF"/>
                </a:solidFill>
                <a:latin typeface="+mn-ea"/>
              </a:rPr>
              <a:t>__</a:t>
            </a:r>
            <a:r>
              <a:rPr lang="en-US" sz="2400" u="sng" smtClean="0">
                <a:solidFill>
                  <a:srgbClr val="0000FF"/>
                </a:solidFill>
                <a:latin typeface="+mn-ea"/>
              </a:rPr>
              <a:t>①</a:t>
            </a:r>
            <a:r>
              <a:rPr lang="en-US" sz="2400" smtClean="0">
                <a:solidFill>
                  <a:srgbClr val="0000FF"/>
                </a:solidFill>
                <a:latin typeface="+mn-ea"/>
              </a:rPr>
              <a:t>__</a:t>
            </a:r>
            <a:r>
              <a:rPr lang="zh-CN" altLang="en-US" sz="2400" smtClean="0">
                <a:solidFill>
                  <a:srgbClr val="0000FF"/>
                </a:solidFill>
                <a:latin typeface="+mn-ea"/>
              </a:rPr>
              <a:t>，低碳经济也涉及</a:t>
            </a:r>
            <a:r>
              <a:rPr lang="en-US" sz="2400" smtClean="0">
                <a:solidFill>
                  <a:srgbClr val="0000FF"/>
                </a:solidFill>
                <a:latin typeface="+mn-ea"/>
              </a:rPr>
              <a:t>__</a:t>
            </a:r>
            <a:r>
              <a:rPr lang="en-US" sz="2400" u="sng" smtClean="0">
                <a:solidFill>
                  <a:srgbClr val="0000FF"/>
                </a:solidFill>
                <a:latin typeface="+mn-ea"/>
              </a:rPr>
              <a:t>②</a:t>
            </a:r>
            <a:r>
              <a:rPr lang="en-US" sz="2400" smtClean="0">
                <a:solidFill>
                  <a:srgbClr val="0000FF"/>
                </a:solidFill>
                <a:latin typeface="+mn-ea"/>
              </a:rPr>
              <a:t>__</a:t>
            </a:r>
            <a:r>
              <a:rPr lang="zh-CN" altLang="en-US" sz="2400" smtClean="0">
                <a:solidFill>
                  <a:srgbClr val="0000FF"/>
                </a:solidFill>
                <a:latin typeface="+mn-ea"/>
              </a:rPr>
              <a:t>。</a:t>
            </a:r>
          </a:p>
          <a:p>
            <a:r>
              <a:rPr lang="en-US" sz="2400" smtClean="0">
                <a:solidFill>
                  <a:srgbClr val="0000FF"/>
                </a:solidFill>
                <a:latin typeface="+mn-ea"/>
              </a:rPr>
              <a:t>①</a:t>
            </a:r>
          </a:p>
          <a:p>
            <a:endParaRPr lang="en-US" sz="2400" smtClean="0">
              <a:solidFill>
                <a:srgbClr val="0000FF"/>
              </a:solidFill>
              <a:latin typeface="+mn-ea"/>
            </a:endParaRPr>
          </a:p>
          <a:p>
            <a:r>
              <a:rPr lang="en-US" sz="2400" smtClean="0">
                <a:solidFill>
                  <a:srgbClr val="0000FF"/>
                </a:solidFill>
                <a:latin typeface="+mn-ea"/>
              </a:rPr>
              <a:t>②</a:t>
            </a:r>
            <a:r>
              <a:rPr lang="zh-CN" altLang="en-US" sz="2400" smtClean="0">
                <a:solidFill>
                  <a:srgbClr val="0000FF"/>
                </a:solidFill>
                <a:latin typeface="+mn-ea"/>
              </a:rPr>
              <a:t>　</a:t>
            </a:r>
            <a:endParaRPr lang="zh-CN" altLang="en-US" sz="2400">
              <a:solidFill>
                <a:srgbClr val="0000FF"/>
              </a:solidFill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132840" y="910918"/>
            <a:ext cx="9634220" cy="3784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解析：本试题考核的是语言概括、连贯能力。其实这种问题并不新鲜，它有规律可循的。首先我们要理清文段的结构，找出其中的中心句，是</a:t>
            </a:r>
            <a:r>
              <a:rPr lang="en-US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“</a:t>
            </a:r>
            <a:r>
              <a:rPr lang="zh-CN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关于低碳经济的解释较多</a:t>
            </a:r>
            <a:r>
              <a:rPr lang="en-US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”“</a:t>
            </a:r>
            <a:r>
              <a:rPr lang="zh-CN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在低碳经济的背景下，</a:t>
            </a:r>
            <a:r>
              <a:rPr lang="en-US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“</a:t>
            </a:r>
            <a:r>
              <a:rPr lang="zh-CN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低碳技术</a:t>
            </a:r>
            <a:r>
              <a:rPr lang="en-US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”“</a:t>
            </a:r>
            <a:r>
              <a:rPr lang="zh-CN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低碳发展</a:t>
            </a:r>
            <a:r>
              <a:rPr lang="en-US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”“</a:t>
            </a:r>
            <a:r>
              <a:rPr lang="zh-CN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低碳生活方式</a:t>
            </a:r>
            <a:r>
              <a:rPr lang="en-US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”“</a:t>
            </a:r>
            <a:r>
              <a:rPr lang="zh-CN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低碳社会</a:t>
            </a:r>
            <a:r>
              <a:rPr lang="en-US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”“</a:t>
            </a:r>
            <a:r>
              <a:rPr lang="zh-CN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低碳观念</a:t>
            </a:r>
            <a:r>
              <a:rPr lang="en-US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”</a:t>
            </a:r>
            <a:r>
              <a:rPr lang="zh-CN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等一系列新概念应运而生。发现其实是对低碳经济的概念的解释和产生。然后分析提出问题的上下文，就会发现有两个词语给我们暗示：</a:t>
            </a:r>
            <a:r>
              <a:rPr lang="en-US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“</a:t>
            </a:r>
            <a:r>
              <a:rPr lang="zh-CN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其实</a:t>
            </a:r>
            <a:r>
              <a:rPr lang="en-US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”“</a:t>
            </a:r>
            <a:r>
              <a:rPr lang="zh-CN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涉及</a:t>
            </a:r>
            <a:r>
              <a:rPr lang="en-US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”</a:t>
            </a:r>
            <a:r>
              <a:rPr lang="zh-CN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。分析它们就可以发现答题的大致范围，既命题者要求从什么方面进行解答。</a:t>
            </a:r>
            <a:r>
              <a:rPr lang="en-US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“</a:t>
            </a:r>
            <a:r>
              <a:rPr lang="zh-CN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其实</a:t>
            </a:r>
            <a:r>
              <a:rPr lang="en-US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”</a:t>
            </a:r>
            <a:r>
              <a:rPr lang="zh-CN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是解释它的实质；</a:t>
            </a:r>
            <a:r>
              <a:rPr lang="en-US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“</a:t>
            </a:r>
            <a:r>
              <a:rPr lang="zh-CN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涉及</a:t>
            </a:r>
            <a:r>
              <a:rPr lang="en-US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”</a:t>
            </a:r>
            <a:r>
              <a:rPr lang="zh-CN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说明它的外延范围。两个题的答案范围就是：</a:t>
            </a:r>
            <a:r>
              <a:rPr lang="en-US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1.</a:t>
            </a:r>
            <a:r>
              <a:rPr lang="zh-CN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那么多的解释有什么本质内容在里面。</a:t>
            </a:r>
            <a:r>
              <a:rPr lang="en-US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2.</a:t>
            </a:r>
            <a:r>
              <a:rPr lang="zh-CN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解释中涉及到了哪些方面的对象。</a:t>
            </a:r>
            <a:endParaRPr lang="zh-CN" altLang="en-US" sz="2400">
              <a:solidFill>
                <a:schemeClr val="accent3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117567" y="4669492"/>
            <a:ext cx="9634220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+mn-ea"/>
              </a:rPr>
              <a:t>答案：</a:t>
            </a:r>
            <a:r>
              <a:rPr lang="zh-CN" altLang="en-US" sz="2400" smtClean="0"/>
              <a:t> 　</a:t>
            </a:r>
            <a:r>
              <a:rPr lang="en-US" altLang="en-US" sz="2400" smtClean="0">
                <a:solidFill>
                  <a:srgbClr val="FF0000"/>
                </a:solidFill>
                <a:latin typeface="+mn-ea"/>
              </a:rPr>
              <a:t>①</a:t>
            </a:r>
            <a:r>
              <a:rPr lang="zh-CN" altLang="en-US" sz="2400" smtClean="0">
                <a:solidFill>
                  <a:srgbClr val="FF0000"/>
                </a:solidFill>
                <a:latin typeface="+mn-ea"/>
              </a:rPr>
              <a:t>没有约定俗成的定义　</a:t>
            </a:r>
            <a:r>
              <a:rPr lang="en-US" altLang="en-US" sz="2400" smtClean="0">
                <a:solidFill>
                  <a:srgbClr val="FF0000"/>
                </a:solidFill>
                <a:latin typeface="+mn-ea"/>
              </a:rPr>
              <a:t>②</a:t>
            </a:r>
            <a:r>
              <a:rPr lang="zh-CN" altLang="en-US" sz="2400" smtClean="0">
                <a:solidFill>
                  <a:srgbClr val="FF0000"/>
                </a:solidFill>
                <a:latin typeface="+mn-ea"/>
              </a:rPr>
              <a:t>广泛的产业领域和管理领域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  <p:bldP spid="3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831815" y="1110296"/>
            <a:ext cx="10057485" cy="34150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400" smtClean="0">
              <a:solidFill>
                <a:srgbClr val="0000FF"/>
              </a:solidFill>
              <a:latin typeface="+mn-ea"/>
              <a:cs typeface="Times New Roman" panose="02020603050405020304" pitchFamily="18" charset="0"/>
            </a:endParaRPr>
          </a:p>
          <a:p>
            <a:pPr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smtClean="0">
                <a:solidFill>
                  <a:srgbClr val="0000FF"/>
                </a:solidFill>
                <a:latin typeface="+mn-ea"/>
                <a:cs typeface="Times New Roman" panose="02020603050405020304" pitchFamily="18" charset="0"/>
              </a:rPr>
              <a:t>  (</a:t>
            </a:r>
            <a:r>
              <a:rPr lang="zh-CN" altLang="en-US" sz="2400" b="1" smtClean="0">
                <a:solidFill>
                  <a:srgbClr val="0000FF"/>
                </a:solidFill>
                <a:latin typeface="+mn-ea"/>
                <a:cs typeface="Times New Roman" panose="02020603050405020304" pitchFamily="18" charset="0"/>
              </a:rPr>
              <a:t>二</a:t>
            </a:r>
            <a:r>
              <a:rPr lang="en-US" altLang="zh-CN" sz="2400" b="1" smtClean="0">
                <a:solidFill>
                  <a:srgbClr val="0000FF"/>
                </a:solidFill>
                <a:latin typeface="+mn-ea"/>
                <a:cs typeface="Times New Roman" panose="02020603050405020304" pitchFamily="18" charset="0"/>
              </a:rPr>
              <a:t>)</a:t>
            </a:r>
            <a:r>
              <a:rPr lang="zh-CN" altLang="en-US" sz="2400" b="1" smtClean="0">
                <a:solidFill>
                  <a:srgbClr val="0000FF"/>
                </a:solidFill>
                <a:latin typeface="+mn-ea"/>
                <a:cs typeface="Times New Roman" panose="02020603050405020304" pitchFamily="18" charset="0"/>
              </a:rPr>
              <a:t>阐述转换句的定位补写</a:t>
            </a:r>
          </a:p>
          <a:p>
            <a:pPr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smtClean="0">
                <a:solidFill>
                  <a:srgbClr val="0000FF"/>
                </a:solidFill>
                <a:latin typeface="+mn-ea"/>
                <a:cs typeface="Times New Roman" panose="02020603050405020304" pitchFamily="18" charset="0"/>
              </a:rPr>
              <a:t>阐述转换句多出现在同一个句子的上半句或下半句中，通常是并列关系复句的另一半，条件关系复句的</a:t>
            </a:r>
            <a:r>
              <a:rPr lang="en-US" altLang="zh-CN" sz="2400" smtClean="0">
                <a:solidFill>
                  <a:srgbClr val="0000FF"/>
                </a:solidFill>
                <a:latin typeface="+mn-ea"/>
                <a:cs typeface="Times New Roman" panose="02020603050405020304" pitchFamily="18" charset="0"/>
              </a:rPr>
              <a:t>“</a:t>
            </a:r>
            <a:r>
              <a:rPr lang="zh-CN" altLang="en-US" sz="2400" smtClean="0">
                <a:solidFill>
                  <a:srgbClr val="0000FF"/>
                </a:solidFill>
                <a:latin typeface="+mn-ea"/>
                <a:cs typeface="Times New Roman" panose="02020603050405020304" pitchFamily="18" charset="0"/>
              </a:rPr>
              <a:t>条件</a:t>
            </a:r>
            <a:r>
              <a:rPr lang="en-US" altLang="zh-CN" sz="2400" smtClean="0">
                <a:solidFill>
                  <a:srgbClr val="0000FF"/>
                </a:solidFill>
                <a:latin typeface="+mn-ea"/>
                <a:cs typeface="Times New Roman" panose="02020603050405020304" pitchFamily="18" charset="0"/>
              </a:rPr>
              <a:t>”</a:t>
            </a:r>
            <a:r>
              <a:rPr lang="zh-CN" altLang="en-US" sz="2400" smtClean="0">
                <a:solidFill>
                  <a:srgbClr val="0000FF"/>
                </a:solidFill>
                <a:latin typeface="+mn-ea"/>
                <a:cs typeface="Times New Roman" panose="02020603050405020304" pitchFamily="18" charset="0"/>
              </a:rPr>
              <a:t>或</a:t>
            </a:r>
            <a:r>
              <a:rPr lang="en-US" altLang="zh-CN" sz="2400" smtClean="0">
                <a:solidFill>
                  <a:srgbClr val="0000FF"/>
                </a:solidFill>
                <a:latin typeface="+mn-ea"/>
                <a:cs typeface="Times New Roman" panose="02020603050405020304" pitchFamily="18" charset="0"/>
              </a:rPr>
              <a:t>“</a:t>
            </a:r>
            <a:r>
              <a:rPr lang="zh-CN" altLang="en-US" sz="2400" smtClean="0">
                <a:solidFill>
                  <a:srgbClr val="0000FF"/>
                </a:solidFill>
                <a:latin typeface="+mn-ea"/>
                <a:cs typeface="Times New Roman" panose="02020603050405020304" pitchFamily="18" charset="0"/>
              </a:rPr>
              <a:t>结果</a:t>
            </a:r>
            <a:r>
              <a:rPr lang="en-US" altLang="zh-CN" sz="2400" smtClean="0">
                <a:solidFill>
                  <a:srgbClr val="0000FF"/>
                </a:solidFill>
                <a:latin typeface="+mn-ea"/>
                <a:cs typeface="Times New Roman" panose="02020603050405020304" pitchFamily="18" charset="0"/>
              </a:rPr>
              <a:t>”</a:t>
            </a:r>
            <a:r>
              <a:rPr lang="zh-CN" altLang="en-US" sz="2400" smtClean="0">
                <a:solidFill>
                  <a:srgbClr val="0000FF"/>
                </a:solidFill>
                <a:latin typeface="+mn-ea"/>
                <a:cs typeface="Times New Roman" panose="02020603050405020304" pitchFamily="18" charset="0"/>
              </a:rPr>
              <a:t>等。补写时或合理推出语段未有的新内容，或根据上下文推出已有的内容。阐述句的补写在语句补写题中有上升趋势，在复习中应引起关注。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132840" y="1095544"/>
            <a:ext cx="9634220" cy="4892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在下面一段文字横线处补写恰当的语句，使整段文字语意完整连贯，内容贴切，逻辑严密。每处不超过</a:t>
            </a:r>
            <a:r>
              <a:rPr lang="en-US" sz="2400" b="1" smtClean="0">
                <a:solidFill>
                  <a:srgbClr val="006600"/>
                </a:solidFill>
                <a:latin typeface="+mn-ea"/>
              </a:rPr>
              <a:t>15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个字。</a:t>
            </a:r>
          </a:p>
          <a:p>
            <a:r>
              <a:rPr lang="zh-CN" altLang="en-US" sz="2400" smtClean="0">
                <a:solidFill>
                  <a:srgbClr val="006600"/>
                </a:solidFill>
                <a:latin typeface="+mn-ea"/>
              </a:rPr>
              <a:t>二氧化碳是最主要的大气保温气体之一。大气中的二氧化碳浓度升高会导致全球变暖，造成天气干旱或旱涝不均，甚至可能造成海洋水位上升，淹没大量沿海城市，</a:t>
            </a:r>
            <a:r>
              <a:rPr lang="en-US" sz="2400" smtClean="0">
                <a:solidFill>
                  <a:srgbClr val="006600"/>
                </a:solidFill>
                <a:latin typeface="+mn-ea"/>
              </a:rPr>
              <a:t>__</a:t>
            </a:r>
            <a:r>
              <a:rPr lang="en-US" sz="2400" u="sng" smtClean="0">
                <a:solidFill>
                  <a:srgbClr val="006600"/>
                </a:solidFill>
                <a:latin typeface="+mn-ea"/>
              </a:rPr>
              <a:t>①</a:t>
            </a:r>
            <a:r>
              <a:rPr lang="en-US" sz="2400" smtClean="0">
                <a:solidFill>
                  <a:srgbClr val="006600"/>
                </a:solidFill>
                <a:latin typeface="+mn-ea"/>
              </a:rPr>
              <a:t>__</a:t>
            </a:r>
            <a:r>
              <a:rPr lang="zh-CN" altLang="en-US" sz="2400" smtClean="0">
                <a:solidFill>
                  <a:srgbClr val="006600"/>
                </a:solidFill>
                <a:latin typeface="+mn-ea"/>
              </a:rPr>
              <a:t>。然而，也有研究指出，</a:t>
            </a:r>
            <a:r>
              <a:rPr lang="en-US" sz="2400" smtClean="0">
                <a:solidFill>
                  <a:srgbClr val="006600"/>
                </a:solidFill>
                <a:latin typeface="+mn-ea"/>
              </a:rPr>
              <a:t>__</a:t>
            </a:r>
            <a:r>
              <a:rPr lang="en-US" sz="2400" u="sng" smtClean="0">
                <a:solidFill>
                  <a:srgbClr val="006600"/>
                </a:solidFill>
                <a:latin typeface="+mn-ea"/>
              </a:rPr>
              <a:t>②</a:t>
            </a:r>
            <a:r>
              <a:rPr lang="en-US" sz="2400" smtClean="0">
                <a:solidFill>
                  <a:srgbClr val="006600"/>
                </a:solidFill>
                <a:latin typeface="+mn-ea"/>
              </a:rPr>
              <a:t>__</a:t>
            </a:r>
            <a:r>
              <a:rPr lang="zh-CN" altLang="en-US" sz="2400" smtClean="0">
                <a:solidFill>
                  <a:srgbClr val="006600"/>
                </a:solidFill>
                <a:latin typeface="+mn-ea"/>
              </a:rPr>
              <a:t>：比如增加的二氧化碳可以给植物</a:t>
            </a:r>
            <a:r>
              <a:rPr lang="en-US" sz="2400" smtClean="0">
                <a:solidFill>
                  <a:srgbClr val="006600"/>
                </a:solidFill>
                <a:latin typeface="+mn-ea"/>
              </a:rPr>
              <a:t>“</a:t>
            </a:r>
            <a:r>
              <a:rPr lang="zh-CN" altLang="en-US" sz="2400" smtClean="0">
                <a:solidFill>
                  <a:srgbClr val="006600"/>
                </a:solidFill>
                <a:latin typeface="+mn-ea"/>
              </a:rPr>
              <a:t>施肥</a:t>
            </a:r>
            <a:r>
              <a:rPr lang="en-US" sz="2400" smtClean="0">
                <a:solidFill>
                  <a:srgbClr val="006600"/>
                </a:solidFill>
                <a:latin typeface="+mn-ea"/>
              </a:rPr>
              <a:t>”</a:t>
            </a:r>
            <a:r>
              <a:rPr lang="zh-CN" altLang="en-US" sz="2400" smtClean="0">
                <a:solidFill>
                  <a:srgbClr val="006600"/>
                </a:solidFill>
                <a:latin typeface="+mn-ea"/>
              </a:rPr>
              <a:t>，有利于植物的生长。但这必须有个前提，植物还活着！如果土壤被污染，</a:t>
            </a:r>
            <a:r>
              <a:rPr lang="en-US" sz="2400" smtClean="0">
                <a:solidFill>
                  <a:srgbClr val="006600"/>
                </a:solidFill>
                <a:latin typeface="+mn-ea"/>
              </a:rPr>
              <a:t>__</a:t>
            </a:r>
            <a:r>
              <a:rPr lang="en-US" sz="2400" u="sng" smtClean="0">
                <a:solidFill>
                  <a:srgbClr val="006600"/>
                </a:solidFill>
                <a:latin typeface="+mn-ea"/>
              </a:rPr>
              <a:t>③</a:t>
            </a:r>
            <a:r>
              <a:rPr lang="en-US" sz="2400" smtClean="0">
                <a:solidFill>
                  <a:srgbClr val="006600"/>
                </a:solidFill>
                <a:latin typeface="+mn-ea"/>
              </a:rPr>
              <a:t>__</a:t>
            </a:r>
            <a:r>
              <a:rPr lang="zh-CN" altLang="en-US" sz="2400" smtClean="0">
                <a:solidFill>
                  <a:srgbClr val="006600"/>
                </a:solidFill>
                <a:latin typeface="+mn-ea"/>
              </a:rPr>
              <a:t>，我们就失去了这些向大气中释放氧气的</a:t>
            </a:r>
            <a:r>
              <a:rPr lang="en-US" sz="2400" smtClean="0">
                <a:solidFill>
                  <a:srgbClr val="006600"/>
                </a:solidFill>
                <a:latin typeface="+mn-ea"/>
              </a:rPr>
              <a:t>“</a:t>
            </a:r>
            <a:r>
              <a:rPr lang="zh-CN" altLang="en-US" sz="2400" smtClean="0">
                <a:solidFill>
                  <a:srgbClr val="006600"/>
                </a:solidFill>
                <a:latin typeface="+mn-ea"/>
              </a:rPr>
              <a:t>氧气工厂</a:t>
            </a:r>
            <a:r>
              <a:rPr lang="en-US" sz="2400" smtClean="0">
                <a:solidFill>
                  <a:srgbClr val="006600"/>
                </a:solidFill>
                <a:latin typeface="+mn-ea"/>
              </a:rPr>
              <a:t>”</a:t>
            </a:r>
            <a:r>
              <a:rPr lang="zh-CN" altLang="en-US" sz="2400" smtClean="0">
                <a:solidFill>
                  <a:srgbClr val="006600"/>
                </a:solidFill>
                <a:latin typeface="+mn-ea"/>
              </a:rPr>
              <a:t>和</a:t>
            </a:r>
            <a:r>
              <a:rPr lang="en-US" sz="2400" smtClean="0">
                <a:solidFill>
                  <a:srgbClr val="006600"/>
                </a:solidFill>
                <a:latin typeface="+mn-ea"/>
              </a:rPr>
              <a:t>“</a:t>
            </a:r>
            <a:r>
              <a:rPr lang="zh-CN" altLang="en-US" sz="2400" smtClean="0">
                <a:solidFill>
                  <a:srgbClr val="006600"/>
                </a:solidFill>
                <a:latin typeface="+mn-ea"/>
              </a:rPr>
              <a:t>空气净化器</a:t>
            </a:r>
            <a:r>
              <a:rPr lang="en-US" sz="2400" smtClean="0">
                <a:solidFill>
                  <a:srgbClr val="006600"/>
                </a:solidFill>
                <a:latin typeface="+mn-ea"/>
              </a:rPr>
              <a:t>”</a:t>
            </a:r>
            <a:r>
              <a:rPr lang="zh-CN" altLang="en-US" sz="2400" smtClean="0">
                <a:solidFill>
                  <a:srgbClr val="006600"/>
                </a:solidFill>
                <a:latin typeface="+mn-ea"/>
              </a:rPr>
              <a:t>。</a:t>
            </a:r>
          </a:p>
          <a:p>
            <a:r>
              <a:rPr lang="en-US" sz="2400" smtClean="0">
                <a:solidFill>
                  <a:srgbClr val="006600"/>
                </a:solidFill>
                <a:latin typeface="+mn-ea"/>
              </a:rPr>
              <a:t>①</a:t>
            </a:r>
            <a:r>
              <a:rPr lang="zh-CN" altLang="en-US" sz="2400" smtClean="0">
                <a:solidFill>
                  <a:srgbClr val="006600"/>
                </a:solidFill>
                <a:latin typeface="+mn-ea"/>
              </a:rPr>
              <a:t>　</a:t>
            </a:r>
          </a:p>
          <a:p>
            <a:r>
              <a:rPr lang="en-US" sz="2400" smtClean="0">
                <a:solidFill>
                  <a:srgbClr val="006600"/>
                </a:solidFill>
                <a:latin typeface="+mn-ea"/>
              </a:rPr>
              <a:t>   </a:t>
            </a:r>
            <a:endParaRPr lang="zh-CN" altLang="en-US" sz="2400" smtClean="0">
              <a:solidFill>
                <a:srgbClr val="006600"/>
              </a:solidFill>
              <a:latin typeface="+mn-ea"/>
            </a:endParaRPr>
          </a:p>
          <a:p>
            <a:r>
              <a:rPr lang="en-US" sz="2400" smtClean="0">
                <a:solidFill>
                  <a:srgbClr val="006600"/>
                </a:solidFill>
                <a:latin typeface="+mn-ea"/>
              </a:rPr>
              <a:t>②</a:t>
            </a:r>
          </a:p>
          <a:p>
            <a:endParaRPr lang="en-US" sz="2400" smtClean="0">
              <a:solidFill>
                <a:srgbClr val="006600"/>
              </a:solidFill>
              <a:latin typeface="+mn-ea"/>
            </a:endParaRPr>
          </a:p>
          <a:p>
            <a:r>
              <a:rPr lang="en-US" sz="2400" smtClean="0">
                <a:solidFill>
                  <a:srgbClr val="006600"/>
                </a:solidFill>
                <a:latin typeface="+mn-ea"/>
              </a:rPr>
              <a:t>③</a:t>
            </a:r>
            <a:r>
              <a:rPr lang="zh-CN" altLang="en-US" sz="2400" smtClean="0">
                <a:solidFill>
                  <a:srgbClr val="006600"/>
                </a:solidFill>
                <a:latin typeface="+mn-ea"/>
              </a:rPr>
              <a:t>　</a:t>
            </a:r>
            <a:endParaRPr lang="zh-CN" altLang="en-US" sz="2400">
              <a:solidFill>
                <a:srgbClr val="006600"/>
              </a:solidFill>
              <a:latin typeface="+mn-ea"/>
            </a:endParaRP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0" y="106045"/>
            <a:ext cx="703580" cy="245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anose="02020603050405020304" pitchFamily="18" charset="0"/>
              </a:rPr>
              <a:t>③</a:t>
            </a: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　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132840" y="1072779"/>
            <a:ext cx="9634220" cy="2784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解析：这是一道语言运用的综合考核的内容，注意上下文的衔接和前后的照应，</a:t>
            </a:r>
            <a:r>
              <a:rPr lang="en-US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①</a:t>
            </a:r>
            <a:r>
              <a:rPr lang="zh-CN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是对前面的内容的总结，应该强调不良影响，所以填</a:t>
            </a:r>
            <a:r>
              <a:rPr lang="en-US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“</a:t>
            </a:r>
            <a:r>
              <a:rPr lang="zh-CN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给人类带来巨大的灾难</a:t>
            </a:r>
            <a:r>
              <a:rPr lang="en-US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”</a:t>
            </a:r>
            <a:r>
              <a:rPr lang="zh-CN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类似的句子；</a:t>
            </a:r>
            <a:r>
              <a:rPr lang="en-US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②</a:t>
            </a:r>
            <a:r>
              <a:rPr lang="zh-CN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前面是</a:t>
            </a:r>
            <a:r>
              <a:rPr lang="en-US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“</a:t>
            </a:r>
            <a:r>
              <a:rPr lang="zh-CN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然而</a:t>
            </a:r>
            <a:r>
              <a:rPr lang="en-US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”</a:t>
            </a:r>
            <a:r>
              <a:rPr lang="zh-CN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，是语意的转折，应强调</a:t>
            </a:r>
            <a:r>
              <a:rPr lang="en-US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“</a:t>
            </a:r>
            <a:r>
              <a:rPr lang="zh-CN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二氧化碳</a:t>
            </a:r>
            <a:r>
              <a:rPr lang="en-US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”</a:t>
            </a:r>
            <a:r>
              <a:rPr lang="zh-CN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的好处，填</a:t>
            </a:r>
            <a:r>
              <a:rPr lang="en-US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“</a:t>
            </a:r>
            <a:r>
              <a:rPr lang="zh-CN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二氧化碳增加会带来好处</a:t>
            </a:r>
            <a:r>
              <a:rPr lang="en-US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”</a:t>
            </a:r>
            <a:r>
              <a:rPr lang="zh-CN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之类的句子；</a:t>
            </a:r>
            <a:r>
              <a:rPr lang="en-US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③</a:t>
            </a:r>
            <a:r>
              <a:rPr lang="zh-CN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注意前面的</a:t>
            </a:r>
            <a:r>
              <a:rPr lang="en-US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“</a:t>
            </a:r>
            <a:r>
              <a:rPr lang="zh-CN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植物还活着</a:t>
            </a:r>
            <a:r>
              <a:rPr lang="en-US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”</a:t>
            </a:r>
            <a:r>
              <a:rPr lang="zh-CN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，</a:t>
            </a:r>
            <a:r>
              <a:rPr lang="en-US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“</a:t>
            </a:r>
            <a:r>
              <a:rPr lang="zh-CN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如果</a:t>
            </a:r>
            <a:r>
              <a:rPr lang="en-US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”</a:t>
            </a:r>
            <a:r>
              <a:rPr lang="zh-CN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后面应是</a:t>
            </a:r>
            <a:r>
              <a:rPr lang="en-US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“</a:t>
            </a:r>
            <a:r>
              <a:rPr lang="zh-CN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死亡</a:t>
            </a:r>
            <a:r>
              <a:rPr lang="en-US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”</a:t>
            </a:r>
            <a:r>
              <a:rPr lang="zh-CN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，所以填</a:t>
            </a:r>
            <a:r>
              <a:rPr lang="en-US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“</a:t>
            </a:r>
            <a:r>
              <a:rPr lang="zh-CN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植物就会生病甚至死亡</a:t>
            </a:r>
            <a:r>
              <a:rPr lang="en-US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”</a:t>
            </a:r>
            <a:r>
              <a:rPr lang="zh-CN" altLang="en-US" sz="240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之类的词语。</a:t>
            </a: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260443" y="3955072"/>
            <a:ext cx="9634220" cy="1568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+mn-ea"/>
              </a:rPr>
              <a:t>答案：</a:t>
            </a:r>
            <a:r>
              <a:rPr lang="zh-CN" altLang="en-US" sz="2400" smtClean="0"/>
              <a:t> </a:t>
            </a:r>
            <a:r>
              <a:rPr lang="en-US" altLang="en-US" sz="2400" smtClean="0">
                <a:solidFill>
                  <a:srgbClr val="FF0000"/>
                </a:solidFill>
                <a:latin typeface="+mn-ea"/>
              </a:rPr>
              <a:t>①</a:t>
            </a:r>
            <a:r>
              <a:rPr lang="zh-CN" altLang="en-US" sz="2400" smtClean="0">
                <a:solidFill>
                  <a:srgbClr val="FF0000"/>
                </a:solidFill>
                <a:latin typeface="+mn-ea"/>
              </a:rPr>
              <a:t>给人类带来巨大的灾难　</a:t>
            </a:r>
            <a:endParaRPr lang="en-US" altLang="zh-CN" sz="2400" smtClean="0">
              <a:solidFill>
                <a:srgbClr val="FF0000"/>
              </a:solidFill>
              <a:latin typeface="+mn-ea"/>
            </a:endParaRPr>
          </a:p>
          <a:p>
            <a:r>
              <a:rPr lang="en-US" altLang="en-US" sz="2400" smtClean="0">
                <a:solidFill>
                  <a:srgbClr val="FF0000"/>
                </a:solidFill>
                <a:latin typeface="+mn-ea"/>
              </a:rPr>
              <a:t>②</a:t>
            </a:r>
            <a:r>
              <a:rPr lang="zh-CN" altLang="en-US" sz="2400" smtClean="0">
                <a:solidFill>
                  <a:srgbClr val="FF0000"/>
                </a:solidFill>
                <a:latin typeface="+mn-ea"/>
              </a:rPr>
              <a:t>二氧化碳增加会带来好处　</a:t>
            </a:r>
            <a:endParaRPr lang="en-US" altLang="zh-CN" sz="2400" smtClean="0">
              <a:solidFill>
                <a:srgbClr val="FF0000"/>
              </a:solidFill>
              <a:latin typeface="+mn-ea"/>
            </a:endParaRPr>
          </a:p>
          <a:p>
            <a:r>
              <a:rPr lang="en-US" altLang="en-US" sz="2400" smtClean="0">
                <a:solidFill>
                  <a:srgbClr val="FF0000"/>
                </a:solidFill>
                <a:latin typeface="+mn-ea"/>
              </a:rPr>
              <a:t>③</a:t>
            </a:r>
            <a:r>
              <a:rPr lang="zh-CN" altLang="en-US" sz="2400" smtClean="0">
                <a:solidFill>
                  <a:srgbClr val="FF0000"/>
                </a:solidFill>
                <a:latin typeface="+mn-ea"/>
              </a:rPr>
              <a:t>植物就会生病甚至死亡</a:t>
            </a:r>
          </a:p>
          <a:p>
            <a:endParaRPr lang="zh-CN" altLang="en-US" sz="2400" smtClean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  <p:bldP spid="3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1"/>
          <p:cNvSpPr>
            <a:spLocks noChangeArrowheads="1"/>
          </p:cNvSpPr>
          <p:nvPr/>
        </p:nvSpPr>
        <p:spPr bwMode="auto">
          <a:xfrm>
            <a:off x="2260575" y="811820"/>
            <a:ext cx="7572427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黑体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二、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黑体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“三思一读”</a:t>
            </a:r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黑体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——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黑体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补写句子解题思路示范</a:t>
            </a:r>
            <a:endParaRPr kumimoji="0" lang="zh-CN" altLang="en-US" sz="2800" b="0" i="0" u="none" strike="noStrike" cap="none" normalizeH="0" baseline="0" smtClean="0">
              <a:ln>
                <a:noFill/>
              </a:ln>
              <a:solidFill>
                <a:srgbClr val="006600"/>
              </a:solidFill>
              <a:effectLst/>
              <a:latin typeface="黑体" pitchFamily="2" charset="-122"/>
              <a:ea typeface="黑体" panose="0201060906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0658" name="Picture 2" descr="E:\临时存文件\2021年《金版》一轮  语文（人教版）\16.TIF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974823" y="1525575"/>
            <a:ext cx="8215370" cy="460995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1000"/>
                                        <p:tgtEl>
                                          <p:spTgt spid="70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447800" y="1901825"/>
            <a:ext cx="9077325" cy="2676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sz="2400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    </a:t>
            </a:r>
            <a:r>
              <a:rPr kumimoji="0" sz="2400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   </a:t>
            </a:r>
            <a:r>
              <a:rPr kumimoji="0" sz="2800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语句排序题要求将一组句子按一定的逻辑关系重新排列，使之有序。主要有“有语境式排序”和“无语境式排序”两种形式。</a:t>
            </a: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800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审题“3关注”——找准解题切入口</a:t>
            </a:r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826417" y="906118"/>
            <a:ext cx="355917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en-US" altLang="en-US" sz="2800" smtClean="0">
                <a:solidFill>
                  <a:srgbClr val="002060"/>
                </a:solidFill>
                <a:latin typeface="黑体" pitchFamily="2" charset="-122"/>
                <a:ea typeface="黑体" panose="02010609060101010101" pitchFamily="2" charset="-122"/>
                <a:sym typeface="+mn-ea"/>
              </a:rPr>
              <a:t>(</a:t>
            </a:r>
            <a:r>
              <a:rPr lang="zh-CN" altLang="en-US" sz="2800" smtClean="0">
                <a:solidFill>
                  <a:srgbClr val="002060"/>
                </a:solidFill>
                <a:latin typeface="黑体" pitchFamily="2" charset="-122"/>
                <a:ea typeface="黑体" panose="02010609060101010101" pitchFamily="2" charset="-122"/>
                <a:sym typeface="+mn-ea"/>
              </a:rPr>
              <a:t>二</a:t>
            </a:r>
            <a:r>
              <a:rPr lang="en-US" altLang="en-US" sz="2800" smtClean="0">
                <a:solidFill>
                  <a:srgbClr val="002060"/>
                </a:solidFill>
                <a:latin typeface="黑体" pitchFamily="2" charset="-122"/>
                <a:ea typeface="黑体" panose="02010609060101010101" pitchFamily="2" charset="-122"/>
                <a:sym typeface="+mn-ea"/>
              </a:rPr>
              <a:t>)</a:t>
            </a:r>
            <a:r>
              <a:rPr lang="zh-CN" altLang="en-US" sz="2800" smtClean="0">
                <a:solidFill>
                  <a:srgbClr val="002060"/>
                </a:solidFill>
                <a:latin typeface="黑体" pitchFamily="2" charset="-122"/>
                <a:ea typeface="黑体" panose="02010609060101010101" pitchFamily="2" charset="-122"/>
                <a:sym typeface="+mn-ea"/>
              </a:rPr>
              <a:t>语句排序题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  <p:bldP spid="5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26423" y="1325255"/>
            <a:ext cx="10349588" cy="34150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sz="2400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    </a:t>
            </a:r>
            <a:r>
              <a:rPr kumimoji="0" sz="2400" b="1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(一)关注行文思路</a:t>
            </a: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    从文体来看，记叙文常常以时间、空间为顺序；议论文常常把观点句放在前面，把材料句放在中间，把总结句放在后面，形成或总分、或并列、或对照、或层进的结构；说明文同议论文一样，往往把事理句放在前面，把材料句放在后面，因为材料是用来说明事理的，材料的内部又遵循一定的顺序(时间、空间、逻辑等)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4" name="Text Box 2"/>
          <p:cNvSpPr txBox="1">
            <a:spLocks noChangeArrowheads="1"/>
          </p:cNvSpPr>
          <p:nvPr/>
        </p:nvSpPr>
        <p:spPr bwMode="auto">
          <a:xfrm>
            <a:off x="685482" y="776262"/>
            <a:ext cx="10698480" cy="3415030"/>
          </a:xfrm>
          <a:prstGeom prst="rect">
            <a:avLst/>
          </a:prstGeom>
          <a:noFill/>
          <a:ln w="38100">
            <a:noFill/>
            <a:prstDash val="sysDot"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en-US" sz="2400" smtClean="0"/>
              <a:t>1.</a:t>
            </a:r>
            <a:r>
              <a:rPr sz="2400" smtClean="0"/>
              <a:t>依次填入下面一段文字横线处的语句，衔接最恰当的一组是(　　)</a:t>
            </a:r>
          </a:p>
          <a:p>
            <a:r>
              <a:rPr sz="2400" smtClean="0"/>
              <a:t>瓦尔登湖“波平如镜”，________。________。或许，一只燕子飞掠在水面上，低得碰到了湖水。________。________。________。</a:t>
            </a:r>
          </a:p>
          <a:p>
            <a:r>
              <a:rPr sz="2400" smtClean="0"/>
              <a:t>①或许，还会有一只鸭子在整理它自己的羽毛</a:t>
            </a:r>
          </a:p>
          <a:p>
            <a:r>
              <a:rPr sz="2400" smtClean="0"/>
              <a:t>②其时，只有一些掠水虫，隔开了同等的距离，分散在全部的湖面</a:t>
            </a:r>
          </a:p>
          <a:p>
            <a:r>
              <a:rPr sz="2400" smtClean="0"/>
              <a:t>③有时，全部的圆弧展露了，银色的圆弧</a:t>
            </a:r>
          </a:p>
          <a:p>
            <a:r>
              <a:rPr sz="2400" smtClean="0"/>
              <a:t>④在远处，有一条鱼在空中画出了一个大约三四英尺的圆弧来</a:t>
            </a:r>
          </a:p>
          <a:p>
            <a:r>
              <a:rPr sz="2400" smtClean="0"/>
              <a:t>⑤它跃起时一道闪光，降落入水，又一道闪光</a:t>
            </a:r>
          </a:p>
          <a:p>
            <a:r>
              <a:rPr sz="2400" smtClean="0"/>
              <a:t>A．④⑤③②①   B．①②③⑤④C．②①④⑤③   D．①②④③⑤</a:t>
            </a:r>
          </a:p>
        </p:txBody>
      </p:sp>
      <p:sp>
        <p:nvSpPr>
          <p:cNvPr id="294915" name="Text Box 3"/>
          <p:cNvSpPr txBox="1">
            <a:spLocks noChangeArrowheads="1"/>
          </p:cNvSpPr>
          <p:nvPr/>
        </p:nvSpPr>
        <p:spPr bwMode="auto">
          <a:xfrm>
            <a:off x="474625" y="2060540"/>
            <a:ext cx="10698480" cy="4078605"/>
          </a:xfrm>
          <a:prstGeom prst="rect">
            <a:avLst/>
          </a:prstGeom>
          <a:solidFill>
            <a:srgbClr val="7030A0"/>
          </a:solidFill>
          <a:ln w="2857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</a:pPr>
            <a:r>
              <a:rPr altLang="en-US" sz="2400">
                <a:solidFill>
                  <a:schemeClr val="bg1"/>
                </a:solidFill>
                <a:latin typeface="+mn-ea"/>
                <a:cs typeface="+mn-ea"/>
              </a:rPr>
              <a:t>解答本题要着眼于话题“波平如镜”，再考虑句与句之间的逻辑关系。②句中提到“其时，只有一些掠水虫……”，说明在这之前其他动物都还没出现，所以②句应该放在最前面。①句以“或许”开头，并且用了连词“还”，所以判断①句一定排在第二部分“或许，一只燕子……”这句之后。③④⑤句都是描写水面的鱼的，可以看做一个小句群。④句是鱼的出场，提到“鱼在空中画出了一个大约三四英尺的圆弧来”，这说明鱼儿跃出水面，并且⑤句代词“它”与“有一条鱼”相对应，所以应该紧承其后。③句提到“全部的圆弧展露了”，说明不止一条鱼出现，应该放在特写的那条鱼后面。所以小句群顺序为④⑤③。最后综合句序为②①④⑤③。</a:t>
            </a: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8914476" y="749213"/>
            <a:ext cx="989965" cy="583565"/>
          </a:xfrm>
          <a:prstGeom prst="rect">
            <a:avLst/>
          </a:prstGeom>
          <a:noFill/>
          <a:ln w="2857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en-US" sz="2400" smtClean="0"/>
              <a:t>   </a:t>
            </a:r>
            <a:r>
              <a:rPr lang="en-US" sz="3200" smtClean="0">
                <a:solidFill>
                  <a:srgbClr val="FF0000"/>
                </a:solidFill>
              </a:rPr>
              <a:t>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4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4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4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4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xit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2949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4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4914" grpId="0"/>
      <p:bldP spid="294915" grpId="1" animBg="1"/>
      <p:bldP spid="294915" grpId="2" animBg="1"/>
      <p:bldP spid="2" grpId="3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840738" y="1718950"/>
            <a:ext cx="9778083" cy="23069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sz="2400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   </a:t>
            </a:r>
            <a:r>
              <a:rPr kumimoji="0" sz="2400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  </a:t>
            </a:r>
            <a:r>
              <a:rPr kumimoji="0" sz="2400" b="1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(二)关注句群关键句</a:t>
            </a: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     一个句群虽然由若干句子组成，但其中的关键句(如总领句、总结句、过渡句或主旨句、观点句等)起着主要作用。因此，抓住了句群的关键句，就抓住了要害，对句序的认识就会由暗到明。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4018" name="Object 2"/>
          <p:cNvGraphicFramePr>
            <a:graphicFrameLocks noChangeAspect="1"/>
          </p:cNvGraphicFramePr>
          <p:nvPr/>
        </p:nvGraphicFramePr>
        <p:xfrm>
          <a:off x="0" y="0"/>
          <a:ext cx="11522075" cy="648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Image" r:id="rId3" imgW="0" imgH="0" progId="Photoshop.Image.8">
                  <p:embed/>
                </p:oleObj>
              </mc:Choice>
              <mc:Fallback>
                <p:oleObj name="Image" r:id="rId3" imgW="0" imgH="0" progId="Photoshop.Image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1522075" cy="64801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4019" name="Text Box 3"/>
          <p:cNvSpPr txBox="1">
            <a:spLocks noChangeArrowheads="1"/>
          </p:cNvSpPr>
          <p:nvPr/>
        </p:nvSpPr>
        <p:spPr bwMode="auto">
          <a:xfrm>
            <a:off x="1247775" y="223838"/>
            <a:ext cx="483235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温馨提示</a:t>
            </a:r>
            <a:r>
              <a:rPr lang="en-US" altLang="zh-CN" sz="2800" b="1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: </a:t>
            </a:r>
            <a:r>
              <a:rPr lang="zh-CN" altLang="en-US" sz="2800" b="1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请点击相关栏目。</a:t>
            </a:r>
          </a:p>
        </p:txBody>
      </p:sp>
      <p:sp>
        <p:nvSpPr>
          <p:cNvPr id="214021" name="Text Box 5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4046525" y="1811327"/>
            <a:ext cx="4171950" cy="5889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ffectLst/>
        </p:spPr>
        <p:txBody>
          <a:bodyPr/>
          <a:lstStyle/>
          <a:p>
            <a:pPr algn="ctr"/>
            <a:r>
              <a:rPr lang="zh-CN" altLang="en-US" sz="3200" b="1" smtClean="0">
                <a:solidFill>
                  <a:schemeClr val="bg1"/>
                </a:solidFill>
                <a:ea typeface="楷体_GB2312" charset="-122"/>
              </a:rPr>
              <a:t>明方向 </a:t>
            </a:r>
            <a:r>
              <a:rPr lang="en-US" altLang="zh-CN" sz="3200" b="1">
                <a:solidFill>
                  <a:schemeClr val="bg1"/>
                </a:solidFill>
                <a:ea typeface="楷体_GB2312" charset="-122"/>
              </a:rPr>
              <a:t>· </a:t>
            </a:r>
            <a:r>
              <a:rPr lang="zh-CN" altLang="en-US" sz="3200" b="1" smtClean="0">
                <a:solidFill>
                  <a:schemeClr val="bg1"/>
                </a:solidFill>
                <a:ea typeface="楷体_GB2312" charset="-122"/>
              </a:rPr>
              <a:t>考情速递</a:t>
            </a:r>
            <a:endParaRPr lang="zh-CN" altLang="en-US" sz="3200" b="1">
              <a:solidFill>
                <a:schemeClr val="bg1"/>
              </a:solidFill>
              <a:ea typeface="楷体_GB2312" charset="-122"/>
            </a:endParaRPr>
          </a:p>
        </p:txBody>
      </p:sp>
      <p:sp>
        <p:nvSpPr>
          <p:cNvPr id="214022" name="Text Box 6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4030665" y="2617777"/>
            <a:ext cx="4171950" cy="5889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ffectLst/>
        </p:spPr>
        <p:txBody>
          <a:bodyPr/>
          <a:lstStyle/>
          <a:p>
            <a:pPr algn="ctr"/>
            <a:r>
              <a:rPr lang="zh-CN" altLang="en-US" sz="3200" b="1">
                <a:solidFill>
                  <a:schemeClr val="bg1"/>
                </a:solidFill>
                <a:ea typeface="楷体_GB2312" charset="-122"/>
                <a:cs typeface="方正兰亭黑简体" pitchFamily="2" charset="-122"/>
              </a:rPr>
              <a:t>提</a:t>
            </a:r>
            <a:r>
              <a:rPr lang="zh-CN" altLang="en-US" sz="3200" b="1" smtClean="0">
                <a:solidFill>
                  <a:schemeClr val="bg1"/>
                </a:solidFill>
                <a:ea typeface="楷体_GB2312" charset="-122"/>
                <a:cs typeface="方正兰亭黑简体" pitchFamily="2" charset="-122"/>
              </a:rPr>
              <a:t>能力</a:t>
            </a:r>
            <a:r>
              <a:rPr lang="zh-CN" altLang="en-US" smtClean="0">
                <a:cs typeface="方正兰亭黑简体" pitchFamily="2" charset="-122"/>
              </a:rPr>
              <a:t> </a:t>
            </a:r>
            <a:r>
              <a:rPr lang="en-US" altLang="zh-CN" sz="3200" b="1">
                <a:solidFill>
                  <a:schemeClr val="bg1"/>
                </a:solidFill>
                <a:ea typeface="楷体_GB2312" charset="-122"/>
              </a:rPr>
              <a:t>· </a:t>
            </a:r>
            <a:r>
              <a:rPr lang="zh-CN" altLang="en-US" sz="3200" b="1" smtClean="0">
                <a:solidFill>
                  <a:schemeClr val="bg1"/>
                </a:solidFill>
                <a:ea typeface="楷体_GB2312" charset="-122"/>
              </a:rPr>
              <a:t>典例探究</a:t>
            </a:r>
            <a:endParaRPr lang="zh-CN" altLang="en-US" sz="3200" b="1">
              <a:solidFill>
                <a:schemeClr val="bg1"/>
              </a:solidFill>
              <a:ea typeface="楷体_GB2312" charset="-122"/>
            </a:endParaRPr>
          </a:p>
        </p:txBody>
      </p:sp>
      <p:sp>
        <p:nvSpPr>
          <p:cNvPr id="214023" name="Text Box 7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4030665" y="3425815"/>
            <a:ext cx="4171950" cy="58896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ffectLst/>
        </p:spPr>
        <p:txBody>
          <a:bodyPr/>
          <a:lstStyle/>
          <a:p>
            <a:pPr algn="ctr"/>
            <a:r>
              <a:rPr lang="zh-CN" altLang="en-US" sz="3200" b="1" smtClean="0">
                <a:solidFill>
                  <a:schemeClr val="bg1"/>
                </a:solidFill>
                <a:ea typeface="楷体_GB2312" charset="-122"/>
              </a:rPr>
              <a:t>学方法</a:t>
            </a:r>
            <a:r>
              <a:rPr lang="en-US" altLang="zh-CN" sz="3200" b="1" smtClean="0">
                <a:solidFill>
                  <a:schemeClr val="bg1"/>
                </a:solidFill>
                <a:ea typeface="楷体_GB2312" charset="-122"/>
              </a:rPr>
              <a:t>· </a:t>
            </a:r>
            <a:r>
              <a:rPr lang="zh-CN" altLang="en-US" sz="3200" b="1" smtClean="0">
                <a:solidFill>
                  <a:schemeClr val="bg1"/>
                </a:solidFill>
                <a:ea typeface="楷体_GB2312" charset="-122"/>
              </a:rPr>
              <a:t>分类探究</a:t>
            </a:r>
            <a:endParaRPr lang="zh-CN" altLang="en-US" sz="3200" b="1">
              <a:solidFill>
                <a:schemeClr val="bg1"/>
              </a:solidFill>
              <a:ea typeface="楷体_GB2312" charset="-122"/>
            </a:endParaRPr>
          </a:p>
        </p:txBody>
      </p:sp>
      <p:sp>
        <p:nvSpPr>
          <p:cNvPr id="7" name="Text Box 5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4046525" y="4248149"/>
            <a:ext cx="4171950" cy="5889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ffectLst/>
        </p:spPr>
        <p:txBody>
          <a:bodyPr/>
          <a:lstStyle/>
          <a:p>
            <a:pPr algn="ctr"/>
            <a:r>
              <a:rPr lang="zh-CN" altLang="en-US" sz="3200" b="1" smtClean="0">
                <a:solidFill>
                  <a:schemeClr val="bg1"/>
                </a:solidFill>
                <a:ea typeface="楷体_GB2312" charset="-122"/>
              </a:rPr>
              <a:t>多积累 </a:t>
            </a:r>
            <a:r>
              <a:rPr lang="en-US" altLang="zh-CN" sz="3200" b="1">
                <a:solidFill>
                  <a:schemeClr val="bg1"/>
                </a:solidFill>
                <a:ea typeface="楷体_GB2312" charset="-122"/>
              </a:rPr>
              <a:t>· </a:t>
            </a:r>
            <a:r>
              <a:rPr lang="zh-CN" altLang="en-US" sz="3200" b="1" smtClean="0">
                <a:solidFill>
                  <a:schemeClr val="bg1"/>
                </a:solidFill>
                <a:ea typeface="楷体_GB2312" charset="-122"/>
              </a:rPr>
              <a:t>知识清单</a:t>
            </a:r>
            <a:endParaRPr lang="zh-CN" altLang="en-US" sz="3200" b="1">
              <a:solidFill>
                <a:schemeClr val="bg1"/>
              </a:solidFill>
              <a:ea typeface="楷体_GB2312" charset="-122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4" name="Text Box 2"/>
          <p:cNvSpPr txBox="1">
            <a:spLocks noChangeArrowheads="1"/>
          </p:cNvSpPr>
          <p:nvPr/>
        </p:nvSpPr>
        <p:spPr bwMode="auto">
          <a:xfrm>
            <a:off x="685482" y="989646"/>
            <a:ext cx="10698480" cy="4892675"/>
          </a:xfrm>
          <a:prstGeom prst="rect">
            <a:avLst/>
          </a:prstGeom>
          <a:noFill/>
          <a:ln w="38100">
            <a:noFill/>
            <a:prstDash val="sysDot"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en-US" sz="2400" smtClean="0"/>
              <a:t>2.</a:t>
            </a:r>
            <a:r>
              <a:rPr sz="2400" smtClean="0"/>
              <a:t>依依次填入下面一段文字横线处的语句，衔接最恰当的一组是(　　)</a:t>
            </a:r>
          </a:p>
          <a:p>
            <a:r>
              <a:rPr sz="2400" smtClean="0"/>
              <a:t>马是中国人喜爱的动物，是人类最早驯养的家畜之一，是极其温顺又充满野性魅力的动物。________，________，________，________，________，________，马已经成为力量与神行的代表。</a:t>
            </a:r>
          </a:p>
          <a:p>
            <a:r>
              <a:rPr sz="2400" smtClean="0"/>
              <a:t>①还让人们有了敬马王、打马球、赛马等习俗</a:t>
            </a:r>
          </a:p>
          <a:p>
            <a:r>
              <a:rPr sz="2400" smtClean="0"/>
              <a:t>②对人们生活的各个方面都产生了重大影响</a:t>
            </a:r>
          </a:p>
          <a:p>
            <a:r>
              <a:rPr sz="2400" smtClean="0"/>
              <a:t>③它帮人们种地运货，和人们一起南征北战</a:t>
            </a:r>
          </a:p>
          <a:p>
            <a:r>
              <a:rPr sz="2400" smtClean="0"/>
              <a:t>④作为六畜之首</a:t>
            </a:r>
          </a:p>
          <a:p>
            <a:r>
              <a:rPr sz="2400" smtClean="0"/>
              <a:t>⑤马是人类的朋友和伴侣</a:t>
            </a:r>
          </a:p>
          <a:p>
            <a:r>
              <a:rPr sz="2400" smtClean="0"/>
              <a:t>⑥千里马、老马识途等故事也十分深入人心</a:t>
            </a:r>
          </a:p>
          <a:p>
            <a:r>
              <a:rPr sz="2400" smtClean="0"/>
              <a:t>A．③②④①⑤⑥    B．③⑥①④⑤②</a:t>
            </a:r>
          </a:p>
          <a:p>
            <a:r>
              <a:rPr sz="2400" smtClean="0"/>
              <a:t>C．⑤③②⑥①④   D．⑤④②③①⑥</a:t>
            </a:r>
          </a:p>
          <a:p>
            <a:r>
              <a:rPr sz="2400" smtClean="0"/>
              <a:t>[试解]　________</a:t>
            </a:r>
          </a:p>
        </p:txBody>
      </p:sp>
      <p:sp>
        <p:nvSpPr>
          <p:cNvPr id="294915" name="Text Box 3"/>
          <p:cNvSpPr txBox="1">
            <a:spLocks noChangeArrowheads="1"/>
          </p:cNvSpPr>
          <p:nvPr/>
        </p:nvSpPr>
        <p:spPr bwMode="auto">
          <a:xfrm>
            <a:off x="617501" y="3954467"/>
            <a:ext cx="10429948" cy="1863725"/>
          </a:xfrm>
          <a:prstGeom prst="rect">
            <a:avLst/>
          </a:prstGeom>
          <a:solidFill>
            <a:schemeClr val="bg1"/>
          </a:solidFill>
          <a:ln w="2857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</a:pPr>
            <a:r>
              <a:rPr altLang="en-US" sz="2400" b="1">
                <a:solidFill>
                  <a:srgbClr val="006600"/>
                </a:solidFill>
                <a:latin typeface="+mn-ea"/>
                <a:cs typeface="+mn-ea"/>
              </a:rPr>
              <a:t>　解答此题，应仔细研究横线上下文和题中六句话内部的逻辑关联。六个句子中，先看哪个句子适合做首句，只有③和⑤句，而⑤句是观点句，③句是例句，所以排在前边的只能是⑤，再看哪两句必须放在一起，①句中的“还”只能承接③句。所以选D项。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9204575" y="942010"/>
            <a:ext cx="989965" cy="583565"/>
          </a:xfrm>
          <a:prstGeom prst="rect">
            <a:avLst/>
          </a:prstGeom>
          <a:noFill/>
          <a:ln w="2857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en-US" sz="2400" smtClean="0"/>
              <a:t>   </a:t>
            </a:r>
            <a:r>
              <a:rPr lang="en-US" sz="3200" smtClean="0">
                <a:solidFill>
                  <a:srgbClr val="FF0000"/>
                </a:solidFill>
              </a:rPr>
              <a:t>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4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4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4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4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xit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2949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4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4914" grpId="0"/>
      <p:bldP spid="294915" grpId="1" animBg="1"/>
      <p:bldP spid="294915" grpId="2" animBg="1"/>
      <p:bldP spid="5" grpId="3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17501" y="564414"/>
            <a:ext cx="10572115" cy="21228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sz="2200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   </a:t>
            </a:r>
            <a:r>
              <a:rPr kumimoji="0" sz="2200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    </a:t>
            </a:r>
            <a:r>
              <a:rPr kumimoji="0" sz="2200" b="1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 (三)关注隐性标志</a:t>
            </a: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200" b="1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1．关联词语的呼应</a:t>
            </a:r>
            <a:r>
              <a:rPr kumimoji="0" lang="zh-CN" sz="2200" b="1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。</a:t>
            </a:r>
            <a:r>
              <a:rPr kumimoji="0" sz="2200" b="1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关联词语之间的搭配关系，或并列，或转折，或条件，或假设，或递进，或因果，关联词语是一一对应的，也有先后关系，从而确定上下句。</a:t>
            </a: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200" b="1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2．暗示性词语的使用</a:t>
            </a:r>
            <a:r>
              <a:rPr kumimoji="0" lang="zh-CN" sz="2200" b="1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。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831815" y="2668270"/>
          <a:ext cx="9967595" cy="3688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191760"/>
                <a:gridCol w="4775835"/>
              </a:tblGrid>
              <a:tr h="33528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200" b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ea"/>
                          <a:cs typeface="Times New Roman" panose="02020603050405020304" pitchFamily="18" charset="0"/>
                        </a:rPr>
                        <a:t>暗示性词语</a:t>
                      </a:r>
                      <a:endParaRPr lang="en-US" altLang="en-US" sz="2200" b="1">
                        <a:solidFill>
                          <a:schemeClr val="accent6">
                            <a:lumMod val="50000"/>
                          </a:schemeClr>
                        </a:solidFill>
                        <a:latin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200" b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ea"/>
                          <a:cs typeface="Times New Roman" panose="02020603050405020304" pitchFamily="18" charset="0"/>
                        </a:rPr>
                        <a:t>作用</a:t>
                      </a:r>
                      <a:endParaRPr lang="en-US" altLang="en-US" sz="2200" b="1">
                        <a:solidFill>
                          <a:schemeClr val="accent6">
                            <a:lumMod val="50000"/>
                          </a:schemeClr>
                        </a:solidFill>
                        <a:latin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8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200" b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ea"/>
                          <a:cs typeface="Times New Roman" panose="02020603050405020304" pitchFamily="18" charset="0"/>
                        </a:rPr>
                        <a:t>换句话说</a:t>
                      </a:r>
                      <a:endParaRPr lang="en-US" altLang="en-US" sz="2200" b="1">
                        <a:solidFill>
                          <a:schemeClr val="accent6">
                            <a:lumMod val="50000"/>
                          </a:schemeClr>
                        </a:solidFill>
                        <a:latin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200" b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ea"/>
                          <a:cs typeface="Times New Roman" panose="02020603050405020304" pitchFamily="18" charset="0"/>
                        </a:rPr>
                        <a:t>表示等同关系</a:t>
                      </a:r>
                      <a:endParaRPr lang="en-US" altLang="en-US" sz="2200" b="1">
                        <a:solidFill>
                          <a:schemeClr val="accent6">
                            <a:lumMod val="50000"/>
                          </a:schemeClr>
                        </a:solidFill>
                        <a:latin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056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200" b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ea"/>
                          <a:cs typeface="Times New Roman" panose="02020603050405020304" pitchFamily="18" charset="0"/>
                        </a:rPr>
                        <a:t>与此同时、与此相反、反过来说</a:t>
                      </a:r>
                      <a:endParaRPr lang="en-US" altLang="en-US" sz="2200" b="1">
                        <a:solidFill>
                          <a:schemeClr val="accent6">
                            <a:lumMod val="50000"/>
                          </a:schemeClr>
                        </a:solidFill>
                        <a:latin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200" b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ea"/>
                          <a:cs typeface="Times New Roman" panose="02020603050405020304" pitchFamily="18" charset="0"/>
                        </a:rPr>
                        <a:t>表示相对、相反关系，中间不可插入别的词语</a:t>
                      </a:r>
                      <a:endParaRPr lang="en-US" altLang="en-US" sz="2200" b="1">
                        <a:solidFill>
                          <a:schemeClr val="accent6">
                            <a:lumMod val="50000"/>
                          </a:schemeClr>
                        </a:solidFill>
                        <a:latin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8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200" b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ea"/>
                          <a:cs typeface="Times New Roman" panose="02020603050405020304" pitchFamily="18" charset="0"/>
                        </a:rPr>
                        <a:t>首先、其次、再次</a:t>
                      </a:r>
                      <a:endParaRPr lang="en-US" altLang="en-US" sz="2200" b="1">
                        <a:solidFill>
                          <a:schemeClr val="accent6">
                            <a:lumMod val="50000"/>
                          </a:schemeClr>
                        </a:solidFill>
                        <a:latin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200" b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ea"/>
                          <a:cs typeface="Times New Roman" panose="02020603050405020304" pitchFamily="18" charset="0"/>
                        </a:rPr>
                        <a:t>表示主次轻重的顺序，不可倒置</a:t>
                      </a:r>
                      <a:endParaRPr lang="en-US" altLang="en-US" sz="2200" b="1">
                        <a:solidFill>
                          <a:schemeClr val="accent6">
                            <a:lumMod val="50000"/>
                          </a:schemeClr>
                        </a:solidFill>
                        <a:latin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056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200" b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ea"/>
                          <a:cs typeface="+mn-ea"/>
                        </a:rPr>
                        <a:t>“先前”与“后来”“过去”“现在”与“将来”</a:t>
                      </a:r>
                      <a:endParaRPr lang="en-US" altLang="en-US" sz="2200" b="1">
                        <a:solidFill>
                          <a:schemeClr val="accent6">
                            <a:lumMod val="50000"/>
                          </a:schemeClr>
                        </a:solidFill>
                        <a:latin typeface="+mn-ea"/>
                        <a:cs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200" b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ea"/>
                          <a:cs typeface="Times New Roman" panose="02020603050405020304" pitchFamily="18" charset="0"/>
                        </a:rPr>
                        <a:t>表示时间先后</a:t>
                      </a:r>
                      <a:endParaRPr lang="en-US" altLang="en-US" sz="2200" b="1">
                        <a:solidFill>
                          <a:schemeClr val="accent6">
                            <a:lumMod val="50000"/>
                          </a:schemeClr>
                        </a:solidFill>
                        <a:latin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8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200" b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ea"/>
                          <a:cs typeface="Times New Roman" panose="02020603050405020304" pitchFamily="18" charset="0"/>
                        </a:rPr>
                        <a:t>总之、综上所述、由此看来</a:t>
                      </a:r>
                      <a:endParaRPr lang="en-US" altLang="en-US" sz="2200" b="1">
                        <a:solidFill>
                          <a:schemeClr val="accent6">
                            <a:lumMod val="50000"/>
                          </a:schemeClr>
                        </a:solidFill>
                        <a:latin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200" b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ea"/>
                          <a:cs typeface="Times New Roman" panose="02020603050405020304" pitchFamily="18" charset="0"/>
                        </a:rPr>
                        <a:t>表示要提出结论</a:t>
                      </a:r>
                      <a:endParaRPr lang="en-US" altLang="en-US" sz="2200" b="1">
                        <a:solidFill>
                          <a:schemeClr val="accent6">
                            <a:lumMod val="50000"/>
                          </a:schemeClr>
                        </a:solidFill>
                        <a:latin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8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200" b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ea"/>
                          <a:cs typeface="Times New Roman" panose="02020603050405020304" pitchFamily="18" charset="0"/>
                        </a:rPr>
                        <a:t>诸如此类</a:t>
                      </a:r>
                      <a:endParaRPr lang="en-US" altLang="en-US" sz="2200" b="1">
                        <a:solidFill>
                          <a:schemeClr val="accent6">
                            <a:lumMod val="50000"/>
                          </a:schemeClr>
                        </a:solidFill>
                        <a:latin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200" b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ea"/>
                          <a:cs typeface="Times New Roman" panose="02020603050405020304" pitchFamily="18" charset="0"/>
                        </a:rPr>
                        <a:t>表示综合</a:t>
                      </a:r>
                      <a:endParaRPr lang="en-US" altLang="en-US" sz="2200" b="1">
                        <a:solidFill>
                          <a:schemeClr val="accent6">
                            <a:lumMod val="50000"/>
                          </a:schemeClr>
                        </a:solidFill>
                        <a:latin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8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200" b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ea"/>
                          <a:cs typeface="Times New Roman" panose="02020603050405020304" pitchFamily="18" charset="0"/>
                        </a:rPr>
                        <a:t>所谓</a:t>
                      </a:r>
                      <a:endParaRPr lang="en-US" altLang="en-US" sz="2200" b="1">
                        <a:solidFill>
                          <a:schemeClr val="accent6">
                            <a:lumMod val="50000"/>
                          </a:schemeClr>
                        </a:solidFill>
                        <a:latin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200" b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ea"/>
                          <a:cs typeface="Times New Roman" panose="02020603050405020304" pitchFamily="18" charset="0"/>
                        </a:rPr>
                        <a:t>表示有所解释</a:t>
                      </a:r>
                      <a:endParaRPr lang="en-US" altLang="en-US" sz="2200" b="1">
                        <a:solidFill>
                          <a:schemeClr val="accent6">
                            <a:lumMod val="50000"/>
                          </a:schemeClr>
                        </a:solidFill>
                        <a:latin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8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200" b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ea"/>
                          <a:cs typeface="Times New Roman" panose="02020603050405020304" pitchFamily="18" charset="0"/>
                        </a:rPr>
                        <a:t>例如</a:t>
                      </a:r>
                      <a:endParaRPr lang="en-US" altLang="en-US" sz="2200" b="1">
                        <a:solidFill>
                          <a:schemeClr val="accent6">
                            <a:lumMod val="50000"/>
                          </a:schemeClr>
                        </a:solidFill>
                        <a:latin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200" b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n-ea"/>
                          <a:cs typeface="Times New Roman" panose="02020603050405020304" pitchFamily="18" charset="0"/>
                        </a:rPr>
                        <a:t>表示举例</a:t>
                      </a:r>
                      <a:endParaRPr lang="en-US" altLang="en-US" sz="2200" b="1">
                        <a:solidFill>
                          <a:schemeClr val="accent6">
                            <a:lumMod val="50000"/>
                          </a:schemeClr>
                        </a:solidFill>
                        <a:latin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93759" y="774065"/>
            <a:ext cx="10525128" cy="54082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sz="2400" b="1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    </a:t>
            </a:r>
            <a:r>
              <a:rPr kumimoji="0" sz="2400" b="1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抓标志是解答排序题的基本方法。</a:t>
            </a:r>
          </a:p>
          <a:p>
            <a:pPr marL="0" marR="0" lvl="0" indent="266700" algn="l" defTabSz="914400" rt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    3．关键词语、相同句式的重复出现</a:t>
            </a:r>
          </a:p>
          <a:p>
            <a:pPr marL="0" marR="0" lvl="0" indent="266700" algn="l" defTabSz="914400" rt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    这些句子应是紧密相连的，也能确定句子的先后顺序。</a:t>
            </a:r>
          </a:p>
          <a:p>
            <a:pPr marL="0" marR="0" lvl="0" indent="266700" algn="l" defTabSz="914400" rt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    4．音节的和谐与变化</a:t>
            </a:r>
          </a:p>
          <a:p>
            <a:pPr marL="0" marR="0" lvl="0" indent="266700" algn="l" defTabSz="914400" rt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    如果需要排列的是一组并列结构的短语或句子，也可以从音节的变化中抓特征：一是音节结构相同或相近的排列在一起；二是音节较短的结构在前，音节较长的结构在后。</a:t>
            </a:r>
          </a:p>
          <a:p>
            <a:pPr marL="0" marR="0" lvl="0" indent="266700" algn="l" defTabSz="914400" rt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    5．标点的暗示作用</a:t>
            </a:r>
          </a:p>
          <a:p>
            <a:pPr marL="0" marR="0" lvl="0" indent="266700" algn="l" defTabSz="914400" rt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    排序题横线后的标点除了逗号、句号外，还会有分号、问号等。遇到横线后标点有变化的连贯题时，可凭借标点的暗示作用来确定答案。如根据句号确定总结句，根据分号确定并列的内容，根据冒号确定总领句及其领属范围等等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4" name="Text Box 2"/>
          <p:cNvSpPr txBox="1">
            <a:spLocks noChangeArrowheads="1"/>
          </p:cNvSpPr>
          <p:nvPr/>
        </p:nvSpPr>
        <p:spPr bwMode="auto">
          <a:xfrm>
            <a:off x="614044" y="777675"/>
            <a:ext cx="10698480" cy="4892675"/>
          </a:xfrm>
          <a:prstGeom prst="rect">
            <a:avLst/>
          </a:prstGeom>
          <a:noFill/>
          <a:ln w="38100">
            <a:noFill/>
            <a:prstDash val="sysDot"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en-US" sz="2400" smtClean="0"/>
              <a:t>3.</a:t>
            </a:r>
            <a:r>
              <a:rPr sz="2400" smtClean="0"/>
              <a:t>依次填入下面一段文字横线处的语句，前后衔接最为恰当的一组是(　　)</a:t>
            </a:r>
          </a:p>
          <a:p>
            <a:r>
              <a:rPr sz="2400" smtClean="0"/>
              <a:t>中国人民抗日战争的胜利，充分证明了中国共产党是救亡图存、实现民族复兴的核心力量。今天，我们纪念抗日战争胜利，就是要________，________，________，________，_____________________________________。</a:t>
            </a:r>
          </a:p>
          <a:p>
            <a:r>
              <a:rPr sz="2400" smtClean="0"/>
              <a:t>铭记这段历史，是因为它的惨烈悲壮与不屈抗争应当成为中华民族的集体记忆，更是希望从中汲取沉痛的历史教训，获得开创未来的精神力量。</a:t>
            </a:r>
          </a:p>
          <a:p>
            <a:r>
              <a:rPr sz="2400" smtClean="0"/>
              <a:t>①永远铭记参加抗日战争的老战士、抗日将领、爱国人士</a:t>
            </a:r>
          </a:p>
          <a:p>
            <a:r>
              <a:rPr sz="2400" smtClean="0"/>
              <a:t>②永远铭记支援和帮助了中国抗战的外国政府和国际友人</a:t>
            </a:r>
          </a:p>
          <a:p>
            <a:r>
              <a:rPr sz="2400" smtClean="0"/>
              <a:t>③永远铭记惨遭日本侵略者杀戮的死难同胞</a:t>
            </a:r>
          </a:p>
          <a:p>
            <a:r>
              <a:rPr sz="2400" smtClean="0"/>
              <a:t>④永远铭记为抗战胜利建立了功勋的海内外中华儿女</a:t>
            </a:r>
          </a:p>
          <a:p>
            <a:r>
              <a:rPr sz="2400" smtClean="0"/>
              <a:t>⑤永远铭记在抗日战争中英勇战斗、为国捐躯的烈士</a:t>
            </a:r>
          </a:p>
          <a:p>
            <a:r>
              <a:rPr sz="2400" smtClean="0"/>
              <a:t>A．⑤③④②①  B．①②④⑤③    C．③⑤①④②   D．④③②①⑤</a:t>
            </a:r>
          </a:p>
          <a:p>
            <a:r>
              <a:rPr sz="2400" smtClean="0"/>
              <a:t>[试解]　________</a:t>
            </a:r>
          </a:p>
        </p:txBody>
      </p:sp>
      <p:sp>
        <p:nvSpPr>
          <p:cNvPr id="294915" name="Text Box 3"/>
          <p:cNvSpPr txBox="1">
            <a:spLocks noChangeArrowheads="1"/>
          </p:cNvSpPr>
          <p:nvPr/>
        </p:nvSpPr>
        <p:spPr bwMode="auto">
          <a:xfrm>
            <a:off x="420407" y="4154267"/>
            <a:ext cx="10698480" cy="1863725"/>
          </a:xfrm>
          <a:prstGeom prst="rect">
            <a:avLst/>
          </a:prstGeom>
          <a:solidFill>
            <a:schemeClr val="bg1"/>
          </a:solidFill>
          <a:ln w="2857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</a:pPr>
            <a:r>
              <a:rPr altLang="en-US" sz="2400" b="1">
                <a:solidFill>
                  <a:srgbClr val="006600"/>
                </a:solidFill>
                <a:latin typeface="+mn-ea"/>
                <a:cs typeface="+mn-ea"/>
              </a:rPr>
              <a:t>　本题考查“语言表达简明、连贯、得体”的能力。本题从语句内容方面考虑，注意先后顺序。着眼于话题，在上下语句中找到相对应的信息。由“惨烈悲壮”和“集体记忆”两个关键词可以排除B、D选项，⑤①④②都是参加和支持抗战的，内容相对集中，所以应该选C项。</a:t>
            </a: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9747051" y="764008"/>
            <a:ext cx="989965" cy="583565"/>
          </a:xfrm>
          <a:prstGeom prst="rect">
            <a:avLst/>
          </a:prstGeom>
          <a:noFill/>
          <a:ln w="2857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en-US" sz="2400" smtClean="0"/>
              <a:t>   </a:t>
            </a:r>
            <a:r>
              <a:rPr lang="en-US" sz="3200" smtClean="0">
                <a:solidFill>
                  <a:srgbClr val="FF0000"/>
                </a:solidFill>
              </a:rPr>
              <a:t>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4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4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4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4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xit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2949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4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4914" grpId="0"/>
      <p:bldP spid="294915" grpId="1" animBg="1"/>
      <p:bldP spid="294915" grpId="2" animBg="1"/>
      <p:bldP spid="2" grpId="3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74625" y="1075706"/>
            <a:ext cx="10609934" cy="45218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sz="2400" b="1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   </a:t>
            </a:r>
            <a:r>
              <a:rPr kumimoji="0" sz="2400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 解题“3步骤”“4方法”——定准得分关键点</a:t>
            </a:r>
          </a:p>
          <a:p>
            <a:pPr marL="0" marR="0" lvl="0" indent="266700" algn="l" defTabSz="914400" rt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    排序题最快捷、最稳妥的解题方法是定准3个关键点——首句、尾句以及中间紧紧相连的两句。定准3点后再与选项匹配就能快速锁定答案(大部分题目定准2点就可判定答案)。下面分“语境排序题”和“无语境排序题”两种题型分别例析。</a:t>
            </a:r>
          </a:p>
          <a:p>
            <a:pPr marL="0" marR="0" lvl="0" indent="266700" algn="l" defTabSz="914400" rt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sz="2400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    </a:t>
            </a:r>
            <a:r>
              <a:rPr kumimoji="0" sz="2400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1．语境排序题</a:t>
            </a:r>
          </a:p>
          <a:p>
            <a:pPr marL="0" marR="0" lvl="0" indent="266700" algn="l" defTabSz="914400" rt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    [解题3步骤]</a:t>
            </a:r>
          </a:p>
          <a:p>
            <a:pPr marL="0" marR="0" lvl="0" indent="266700" algn="l" defTabSz="914400" rt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    大多数的语言连贯题，使用前两步就可得出答案。有的语言连贯题，在观察四个选项排列的句序后，仅使用第二步(找出必须紧紧相连的两句)，或仅使用第三步(根据横线后的内容确定最后一句)，即可得出正确答案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1" descr="E:\临时存文件\2021年《金版》一轮  语文（人教版）\17.TIF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403451" y="1239823"/>
            <a:ext cx="7715304" cy="4976047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760377" y="668944"/>
            <a:ext cx="27609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黑体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．语境排序题</a:t>
            </a:r>
            <a:endParaRPr kumimoji="0" lang="zh-CN" alt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黑体" pitchFamily="2" charset="-122"/>
              <a:ea typeface="黑体" panose="0201060906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4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46063" y="689312"/>
            <a:ext cx="10715700" cy="54082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sz="2400" b="1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    </a:t>
            </a:r>
            <a:r>
              <a:rPr kumimoji="0" sz="2400" b="1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[排序4方法]</a:t>
            </a:r>
          </a:p>
          <a:p>
            <a:pPr marL="0" marR="0" lvl="0" indent="266700" algn="l" defTabSz="914400" rt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    确定两句话连在一起的排序法有四种。这四种方法大都体现在前面的“审题‘3关注’”中，但因“确定两句话连在一起”对解题十分重要，故此处再加以提炼，进一步强调。</a:t>
            </a:r>
          </a:p>
          <a:p>
            <a:pPr marL="0" marR="0" lvl="0" indent="266700" algn="l" defTabSz="914400" rt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    第一种：词语排序法——根据起照应作用的词语排序。①找“相同的词语”。可回看“关注隐性标志”。②找“关联词”和“代词”。可回看“关注隐性标志”。③找“暗示性词语”。可回看“关注隐性标志”。</a:t>
            </a:r>
          </a:p>
          <a:p>
            <a:pPr marL="0" marR="0" lvl="0" indent="266700" algn="l" defTabSz="914400" rt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    第二种：语意排序法——根据句子之间的语意联系排序。如果找不到起照应作用的词语，考生可根据上一句的意思推导下一句语意的侧重点，从而将语意联系最密切的两个句子连在一起。可部分参考“关注隐性标志”。</a:t>
            </a:r>
          </a:p>
          <a:p>
            <a:pPr marL="0" marR="0" lvl="0" indent="266700" algn="l" defTabSz="914400" rt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    第三种：句式排序法——根据句式排序。可回看“关注隐性标志”。</a:t>
            </a:r>
          </a:p>
          <a:p>
            <a:pPr marL="0" marR="0" lvl="0" indent="266700" algn="l" defTabSz="914400" rt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   </a:t>
            </a:r>
            <a:r>
              <a:rPr kumimoji="0" lang="en-US" sz="2400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 </a:t>
            </a:r>
            <a:r>
              <a:rPr kumimoji="0" sz="2400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第四种：标点排序法——借助横线中的标点排序。可看“关注隐性标志”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6" name="Text Box 2"/>
          <p:cNvSpPr txBox="1">
            <a:spLocks noChangeArrowheads="1"/>
          </p:cNvSpPr>
          <p:nvPr/>
        </p:nvSpPr>
        <p:spPr bwMode="auto">
          <a:xfrm>
            <a:off x="842010" y="773430"/>
            <a:ext cx="10105390" cy="3636010"/>
          </a:xfrm>
          <a:prstGeom prst="rect">
            <a:avLst/>
          </a:prstGeom>
          <a:noFill/>
          <a:ln w="1905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smtClean="0">
                <a:solidFill>
                  <a:srgbClr val="006600"/>
                </a:solidFill>
                <a:latin typeface="+mn-ea"/>
              </a:rPr>
              <a:t>4</a:t>
            </a:r>
            <a:r>
              <a:rPr lang="zh-CN" altLang="en-US" sz="2400" smtClean="0">
                <a:solidFill>
                  <a:srgbClr val="006600"/>
                </a:solidFill>
                <a:latin typeface="+mn-ea"/>
              </a:rPr>
              <a:t>．在</a:t>
            </a:r>
            <a:r>
              <a:rPr lang="zh-CN" altLang="en-US" sz="2400">
                <a:solidFill>
                  <a:srgbClr val="006600"/>
                </a:solidFill>
                <a:latin typeface="+mn-ea"/>
              </a:rPr>
              <a:t>下面一段文字横线处填入语句，衔接最恰当的一项是</a:t>
            </a:r>
            <a:r>
              <a:rPr lang="en-US" altLang="zh-CN" sz="2400">
                <a:solidFill>
                  <a:srgbClr val="006600"/>
                </a:solidFill>
                <a:latin typeface="+mn-ea"/>
              </a:rPr>
              <a:t>(</a:t>
            </a:r>
            <a:r>
              <a:rPr lang="zh-CN" altLang="en-US" sz="2400">
                <a:solidFill>
                  <a:srgbClr val="006600"/>
                </a:solidFill>
                <a:latin typeface="+mn-ea"/>
              </a:rPr>
              <a:t>　　</a:t>
            </a:r>
            <a:r>
              <a:rPr lang="en-US" altLang="zh-CN" sz="2400">
                <a:solidFill>
                  <a:srgbClr val="006600"/>
                </a:solidFill>
                <a:latin typeface="+mn-ea"/>
              </a:rPr>
              <a:t>)</a:t>
            </a:r>
          </a:p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rgbClr val="006600"/>
                </a:solidFill>
                <a:latin typeface="+mn-ea"/>
              </a:rPr>
              <a:t>自宋元至明清，清明节除了要祭扫家墓，还要在门楣、窗户上插上柳条。</a:t>
            </a:r>
            <a:r>
              <a:rPr lang="en-US" altLang="zh-CN" sz="2400">
                <a:solidFill>
                  <a:srgbClr val="006600"/>
                </a:solidFill>
                <a:latin typeface="+mn-ea"/>
              </a:rPr>
              <a:t>________</a:t>
            </a:r>
            <a:r>
              <a:rPr lang="zh-CN" altLang="en-US" sz="2400">
                <a:solidFill>
                  <a:srgbClr val="006600"/>
                </a:solidFill>
                <a:latin typeface="+mn-ea"/>
              </a:rPr>
              <a:t>，</a:t>
            </a:r>
            <a:r>
              <a:rPr lang="en-US" altLang="zh-CN" sz="2400">
                <a:solidFill>
                  <a:srgbClr val="006600"/>
                </a:solidFill>
                <a:latin typeface="+mn-ea"/>
              </a:rPr>
              <a:t>________</a:t>
            </a:r>
            <a:r>
              <a:rPr lang="zh-CN" altLang="en-US" sz="2400">
                <a:solidFill>
                  <a:srgbClr val="006600"/>
                </a:solidFill>
                <a:latin typeface="+mn-ea"/>
              </a:rPr>
              <a:t>。</a:t>
            </a:r>
            <a:r>
              <a:rPr lang="en-US" altLang="zh-CN" sz="2400">
                <a:solidFill>
                  <a:srgbClr val="006600"/>
                </a:solidFill>
                <a:latin typeface="+mn-ea"/>
              </a:rPr>
              <a:t>________</a:t>
            </a:r>
            <a:r>
              <a:rPr lang="zh-CN" altLang="en-US" sz="2400">
                <a:solidFill>
                  <a:srgbClr val="006600"/>
                </a:solidFill>
                <a:latin typeface="+mn-ea"/>
              </a:rPr>
              <a:t>，</a:t>
            </a:r>
            <a:r>
              <a:rPr lang="en-US" altLang="zh-CN" sz="2400">
                <a:solidFill>
                  <a:srgbClr val="006600"/>
                </a:solidFill>
                <a:latin typeface="+mn-ea"/>
              </a:rPr>
              <a:t>________</a:t>
            </a:r>
            <a:r>
              <a:rPr lang="zh-CN" altLang="en-US" sz="2400">
                <a:solidFill>
                  <a:srgbClr val="006600"/>
                </a:solidFill>
                <a:latin typeface="+mn-ea"/>
              </a:rPr>
              <a:t>，</a:t>
            </a:r>
            <a:r>
              <a:rPr lang="en-US" altLang="zh-CN" sz="2400">
                <a:solidFill>
                  <a:srgbClr val="006600"/>
                </a:solidFill>
                <a:latin typeface="+mn-ea"/>
              </a:rPr>
              <a:t>________</a:t>
            </a:r>
            <a:r>
              <a:rPr lang="zh-CN" altLang="en-US" sz="2400">
                <a:solidFill>
                  <a:srgbClr val="006600"/>
                </a:solidFill>
                <a:latin typeface="+mn-ea"/>
              </a:rPr>
              <a:t>，</a:t>
            </a:r>
            <a:r>
              <a:rPr lang="en-US" altLang="zh-CN" sz="2400">
                <a:solidFill>
                  <a:srgbClr val="006600"/>
                </a:solidFill>
                <a:latin typeface="+mn-ea"/>
              </a:rPr>
              <a:t>________</a:t>
            </a:r>
            <a:r>
              <a:rPr lang="zh-CN" altLang="en-US" sz="2400">
                <a:solidFill>
                  <a:srgbClr val="006600"/>
                </a:solidFill>
                <a:latin typeface="+mn-ea"/>
              </a:rPr>
              <a:t>。</a:t>
            </a:r>
          </a:p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rgbClr val="006600"/>
                </a:solidFill>
                <a:latin typeface="+mn-ea"/>
              </a:rPr>
              <a:t>①达到人丁兴旺、身体健康的目的　②于是在郊游踏青时　③它便成了人类文化中生命力的象征　④人们企盼将这种生命力转移到自家门庭和家庭成员身上　⑤不会忘记顺便折一些柳条回来　⑥由于柳树最先送来春的消息并且具有旺盛的生殖力</a:t>
            </a:r>
          </a:p>
          <a:p>
            <a:pPr>
              <a:lnSpc>
                <a:spcPct val="120000"/>
              </a:lnSpc>
            </a:pPr>
            <a:r>
              <a:rPr lang="en-US" altLang="zh-CN" sz="2400">
                <a:solidFill>
                  <a:srgbClr val="006600"/>
                </a:solidFill>
                <a:latin typeface="+mn-ea"/>
              </a:rPr>
              <a:t>A</a:t>
            </a:r>
            <a:r>
              <a:rPr lang="zh-CN" altLang="en-US" sz="2400">
                <a:solidFill>
                  <a:srgbClr val="006600"/>
                </a:solidFill>
                <a:latin typeface="+mn-ea"/>
              </a:rPr>
              <a:t>．⑥③④①②⑤  </a:t>
            </a:r>
            <a:r>
              <a:rPr lang="en-US" altLang="zh-CN" sz="2400">
                <a:solidFill>
                  <a:srgbClr val="006600"/>
                </a:solidFill>
                <a:latin typeface="+mn-ea"/>
              </a:rPr>
              <a:t>B</a:t>
            </a:r>
            <a:r>
              <a:rPr lang="zh-CN" altLang="en-US" sz="2400">
                <a:solidFill>
                  <a:srgbClr val="006600"/>
                </a:solidFill>
                <a:latin typeface="+mn-ea"/>
              </a:rPr>
              <a:t>．②⑤①④⑥③</a:t>
            </a:r>
            <a:r>
              <a:rPr lang="en-US" altLang="zh-CN" sz="2400">
                <a:solidFill>
                  <a:srgbClr val="006600"/>
                </a:solidFill>
                <a:latin typeface="+mn-ea"/>
              </a:rPr>
              <a:t>C</a:t>
            </a:r>
            <a:r>
              <a:rPr lang="zh-CN" altLang="en-US" sz="2400">
                <a:solidFill>
                  <a:srgbClr val="006600"/>
                </a:solidFill>
                <a:latin typeface="+mn-ea"/>
              </a:rPr>
              <a:t>．②④⑥③①⑤  </a:t>
            </a:r>
            <a:r>
              <a:rPr lang="en-US" altLang="zh-CN" sz="2400">
                <a:solidFill>
                  <a:srgbClr val="006600"/>
                </a:solidFill>
                <a:latin typeface="+mn-ea"/>
              </a:rPr>
              <a:t>D</a:t>
            </a:r>
            <a:r>
              <a:rPr lang="zh-CN" altLang="en-US" sz="2400">
                <a:solidFill>
                  <a:srgbClr val="006600"/>
                </a:solidFill>
                <a:latin typeface="+mn-ea"/>
              </a:rPr>
              <a:t>．⑥④②⑤③①　</a:t>
            </a:r>
          </a:p>
        </p:txBody>
      </p:sp>
      <p:sp>
        <p:nvSpPr>
          <p:cNvPr id="282627" name="Text Box 3"/>
          <p:cNvSpPr txBox="1">
            <a:spLocks noChangeArrowheads="1"/>
          </p:cNvSpPr>
          <p:nvPr/>
        </p:nvSpPr>
        <p:spPr bwMode="auto">
          <a:xfrm>
            <a:off x="842010" y="4409440"/>
            <a:ext cx="10105390" cy="1630045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chemeClr val="folHlink"/>
                </a:solidFill>
                <a:ea typeface="黑体" panose="02010609060101010101" pitchFamily="2" charset="-122"/>
              </a:rPr>
              <a:t>解析：本题从排序的角度考查语言的连贯。解答排序题的基本思路是：通读全部语句，明确题目要求；试着排小组的句子或相连最紧密的句子，再把小组句子连成大组句段；把连好的语段速读一遍，对不连贯的地方再作略微调整。对于本语段，根据联系的紧密程度，可以把⑥③、④①、②⑤各自放在一起形成三个意义要点，分别交代了柳树的象征意、人们的愿望、形成的习惯，由它们之间的逻辑关系，可以更进一步确定其顺序。</a:t>
            </a:r>
          </a:p>
        </p:txBody>
      </p:sp>
      <p:sp>
        <p:nvSpPr>
          <p:cNvPr id="282628" name="Text Box 4"/>
          <p:cNvSpPr txBox="1">
            <a:spLocks noChangeArrowheads="1"/>
          </p:cNvSpPr>
          <p:nvPr/>
        </p:nvSpPr>
        <p:spPr bwMode="auto">
          <a:xfrm>
            <a:off x="8981193" y="825033"/>
            <a:ext cx="538162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A</a:t>
            </a:r>
            <a:endParaRPr lang="en-US" altLang="zh-CN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2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82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2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2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2626" grpId="0"/>
      <p:bldP spid="282627" grpId="1"/>
      <p:bldP spid="282628" grpId="2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03187" y="1396048"/>
            <a:ext cx="10715700" cy="34150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sz="2400" b="1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    </a:t>
            </a:r>
            <a:r>
              <a:rPr kumimoji="0" sz="2400" b="1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2．无语境排序题</a:t>
            </a:r>
          </a:p>
          <a:p>
            <a:pPr marL="0" marR="0" lvl="0" indent="26670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    无语境排序题不给上下文，要求就所给的几个句子，选择衔接最恰当的一项。“解题步骤”同语境排序题，排序的方法，可采用语境排序题四种方法的前三种——词语排序法、语意排序法、句式排序法。(见上面内容)</a:t>
            </a:r>
          </a:p>
          <a:p>
            <a:pPr marL="0" marR="0" lvl="0" indent="26670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    无语境排序题做题的关键是找出几组(至少两组)必须连在一起的两句话，有时还要对所给句子先分层再排序。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8" name="Text Box 2"/>
          <p:cNvSpPr txBox="1">
            <a:spLocks noChangeArrowheads="1"/>
          </p:cNvSpPr>
          <p:nvPr/>
        </p:nvSpPr>
        <p:spPr bwMode="auto">
          <a:xfrm>
            <a:off x="331749" y="990618"/>
            <a:ext cx="11017250" cy="4892675"/>
          </a:xfrm>
          <a:prstGeom prst="rect">
            <a:avLst/>
          </a:prstGeom>
          <a:noFill/>
          <a:ln w="38100" cmpd="dbl">
            <a:solidFill>
              <a:srgbClr val="00FF00"/>
            </a:solidFill>
            <a:miter lim="800000"/>
          </a:ln>
          <a:effectLst/>
        </p:spPr>
        <p:txBody>
          <a:bodyPr>
            <a:spAutoFit/>
          </a:bodyPr>
          <a:lstStyle/>
          <a:p>
            <a:endParaRPr lang="zh-CN" altLang="en-US" sz="2400">
              <a:solidFill>
                <a:srgbClr val="0000FF"/>
              </a:solidFill>
              <a:latin typeface="楷体_GB2312" charset="-122"/>
              <a:ea typeface="楷体_GB2312" charset="-122"/>
            </a:endParaRPr>
          </a:p>
          <a:p>
            <a:r>
              <a:rPr lang="zh-CN" altLang="en-US"/>
              <a:t>　</a:t>
            </a:r>
            <a:r>
              <a:rPr lang="zh-CN" altLang="en-US" sz="2400">
                <a:solidFill>
                  <a:schemeClr val="hlink"/>
                </a:solidFill>
              </a:rPr>
              <a:t>把下列句子组成语意连贯的语段，排序最恰当的一项是</a:t>
            </a:r>
            <a:r>
              <a:rPr lang="en-US" altLang="zh-CN" sz="2400">
                <a:solidFill>
                  <a:schemeClr val="hlink"/>
                </a:solidFill>
              </a:rPr>
              <a:t>(</a:t>
            </a:r>
            <a:r>
              <a:rPr lang="zh-CN" altLang="en-US" sz="2400">
                <a:solidFill>
                  <a:schemeClr val="hlink"/>
                </a:solidFill>
              </a:rPr>
              <a:t>　　</a:t>
            </a:r>
            <a:r>
              <a:rPr lang="en-US" altLang="zh-CN" sz="2400">
                <a:solidFill>
                  <a:schemeClr val="hlink"/>
                </a:solidFill>
              </a:rPr>
              <a:t>)</a:t>
            </a:r>
          </a:p>
          <a:p>
            <a:r>
              <a:rPr lang="en-US" altLang="zh-CN" sz="2400">
                <a:solidFill>
                  <a:schemeClr val="hlink"/>
                </a:solidFill>
              </a:rPr>
              <a:t>①</a:t>
            </a:r>
            <a:r>
              <a:rPr lang="zh-CN" altLang="en-US" sz="2400">
                <a:solidFill>
                  <a:schemeClr val="hlink"/>
                </a:solidFill>
              </a:rPr>
              <a:t>然而，我们的大脑对音乐的感知却不是这样。</a:t>
            </a:r>
          </a:p>
          <a:p>
            <a:r>
              <a:rPr lang="zh-CN" altLang="en-US" sz="2400">
                <a:solidFill>
                  <a:schemeClr val="hlink"/>
                </a:solidFill>
              </a:rPr>
              <a:t>②所以要有交响乐，也正是这样的“和声”才使得我们这个世界充满趣味。</a:t>
            </a:r>
          </a:p>
          <a:p>
            <a:r>
              <a:rPr lang="zh-CN" altLang="en-US" sz="2400">
                <a:solidFill>
                  <a:schemeClr val="hlink"/>
                </a:solidFill>
              </a:rPr>
              <a:t>③例如管弦乐的合奏，音波虽然混合，但是管乐声和弦乐声仍然保持各自的特点。</a:t>
            </a:r>
          </a:p>
          <a:p>
            <a:r>
              <a:rPr lang="zh-CN" altLang="en-US" sz="2400">
                <a:solidFill>
                  <a:schemeClr val="hlink"/>
                </a:solidFill>
              </a:rPr>
              <a:t>④物理学家们长期热衷于研究的现象都是整体等于所有部分的加合，声音就是这样的。</a:t>
            </a:r>
          </a:p>
          <a:p>
            <a:r>
              <a:rPr lang="zh-CN" altLang="en-US" sz="2400">
                <a:solidFill>
                  <a:schemeClr val="hlink"/>
                </a:solidFill>
              </a:rPr>
              <a:t>⑤整体可以大于部分之和，这一事实现在对大多数人来说已经是显而易见的了，但是曾经让物理学家们感到非常窘困。</a:t>
            </a:r>
          </a:p>
          <a:p>
            <a:r>
              <a:rPr lang="zh-CN" altLang="en-US" sz="2400">
                <a:solidFill>
                  <a:schemeClr val="hlink"/>
                </a:solidFill>
              </a:rPr>
              <a:t>⑥虽然管乐声和弦乐声独立地进入我们的耳朵，但是这两种声音的“和声”对我们的情感所产生的影响却远远大于这两种乐器的单独作用。</a:t>
            </a:r>
          </a:p>
          <a:p>
            <a:r>
              <a:rPr lang="en-US" altLang="zh-CN" sz="2400">
                <a:solidFill>
                  <a:schemeClr val="hlink"/>
                </a:solidFill>
              </a:rPr>
              <a:t>A</a:t>
            </a:r>
            <a:r>
              <a:rPr lang="zh-CN" altLang="en-US" sz="2400">
                <a:solidFill>
                  <a:schemeClr val="hlink"/>
                </a:solidFill>
              </a:rPr>
              <a:t>．④①③⑥②⑤  </a:t>
            </a:r>
            <a:r>
              <a:rPr lang="en-US" altLang="zh-CN" sz="2400">
                <a:solidFill>
                  <a:schemeClr val="hlink"/>
                </a:solidFill>
              </a:rPr>
              <a:t>B</a:t>
            </a:r>
            <a:r>
              <a:rPr lang="zh-CN" altLang="en-US" sz="2400">
                <a:solidFill>
                  <a:schemeClr val="hlink"/>
                </a:solidFill>
              </a:rPr>
              <a:t>．④③①⑤⑥②</a:t>
            </a:r>
          </a:p>
          <a:p>
            <a:r>
              <a:rPr lang="en-US" altLang="zh-CN" sz="2400">
                <a:solidFill>
                  <a:schemeClr val="hlink"/>
                </a:solidFill>
              </a:rPr>
              <a:t>C</a:t>
            </a:r>
            <a:r>
              <a:rPr lang="zh-CN" altLang="en-US" sz="2400">
                <a:solidFill>
                  <a:schemeClr val="hlink"/>
                </a:solidFill>
              </a:rPr>
              <a:t>．⑤③④①②⑥  </a:t>
            </a:r>
            <a:r>
              <a:rPr lang="en-US" altLang="zh-CN" sz="2400">
                <a:solidFill>
                  <a:schemeClr val="hlink"/>
                </a:solidFill>
              </a:rPr>
              <a:t>D</a:t>
            </a:r>
            <a:r>
              <a:rPr lang="zh-CN" altLang="en-US" sz="2400">
                <a:solidFill>
                  <a:schemeClr val="hlink"/>
                </a:solidFill>
              </a:rPr>
              <a:t>．⑤④③①⑥②</a:t>
            </a:r>
          </a:p>
        </p:txBody>
      </p:sp>
      <p:sp>
        <p:nvSpPr>
          <p:cNvPr id="306179" name="Text Box 3"/>
          <p:cNvSpPr txBox="1">
            <a:spLocks noChangeArrowheads="1"/>
          </p:cNvSpPr>
          <p:nvPr/>
        </p:nvSpPr>
        <p:spPr bwMode="auto">
          <a:xfrm>
            <a:off x="8118491" y="1347808"/>
            <a:ext cx="50482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</a:rPr>
              <a:t>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617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06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061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061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061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061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061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061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061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617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0548" name="Group 196"/>
          <p:cNvGraphicFramePr>
            <a:graphicFrameLocks noGrp="1"/>
          </p:cNvGraphicFramePr>
          <p:nvPr/>
        </p:nvGraphicFramePr>
        <p:xfrm>
          <a:off x="617501" y="853323"/>
          <a:ext cx="10337800" cy="5172846"/>
        </p:xfrm>
        <a:graphic>
          <a:graphicData uri="http://schemas.openxmlformats.org/drawingml/2006/table">
            <a:tbl>
              <a:tblPr/>
              <a:tblGrid>
                <a:gridCol w="901700"/>
                <a:gridCol w="9436100"/>
              </a:tblGrid>
              <a:tr h="697112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黑体" pitchFamily="2" charset="-122"/>
                          <a:ea typeface="黑体" panose="02010609060101010101" pitchFamily="2" charset="-122"/>
                        </a:rPr>
                        <a:t>考情速递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黑体" pitchFamily="2" charset="-122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horzOverflow="overflow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30055"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b="0" kern="12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+mj-ea"/>
                          <a:ea typeface="+mj-ea"/>
                          <a:cs typeface="+mn-cs"/>
                          <a:sym typeface="+mn-ea"/>
                        </a:rPr>
                        <a:t>考情分析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2400" b="0" kern="12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+mj-ea"/>
                          <a:ea typeface="+mj-ea"/>
                          <a:cs typeface="+mn-cs"/>
                          <a:sym typeface="+mn-ea"/>
                        </a:rPr>
                        <a:t>1.</a:t>
                      </a:r>
                      <a:r>
                        <a:rPr lang="zh-CN" sz="2400" b="0" kern="12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+mj-ea"/>
                          <a:ea typeface="+mj-ea"/>
                          <a:cs typeface="+mn-cs"/>
                          <a:sym typeface="+mn-ea"/>
                        </a:rPr>
                        <a:t>连贯：在历年语言文字运用题中都有考查。考查形式多样化，有词语复位、语句复位、语句排序和语句补写等，</a:t>
                      </a:r>
                      <a:r>
                        <a:rPr lang="en-US" sz="2400" b="0" kern="12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+mj-ea"/>
                          <a:ea typeface="+mj-ea"/>
                          <a:cs typeface="+mn-cs"/>
                          <a:sym typeface="+mn-ea"/>
                        </a:rPr>
                        <a:t>2019</a:t>
                      </a:r>
                      <a:r>
                        <a:rPr lang="zh-CN" sz="2400" b="0" kern="12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+mj-ea"/>
                          <a:ea typeface="+mj-ea"/>
                          <a:cs typeface="+mn-cs"/>
                          <a:sym typeface="+mn-ea"/>
                        </a:rPr>
                        <a:t>年高考，把语言表达连贯与成语辨析、病句修改放在一个语段中进行了考查，既考查了句子在语境中的连贯性，又考查了选用句式的能力。</a:t>
                      </a:r>
                    </a:p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2400" b="0" kern="12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+mj-ea"/>
                          <a:ea typeface="+mj-ea"/>
                          <a:cs typeface="+mn-cs"/>
                          <a:sym typeface="+mn-ea"/>
                        </a:rPr>
                        <a:t>2</a:t>
                      </a:r>
                      <a:r>
                        <a:rPr lang="zh-CN" sz="2400" b="0" kern="12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+mj-ea"/>
                          <a:ea typeface="+mj-ea"/>
                          <a:cs typeface="+mn-cs"/>
                          <a:sym typeface="+mn-ea"/>
                        </a:rPr>
                        <a:t>．语言表达得体题是全国卷常考题型，重点考查的是运用日常用语进行交际的能力。</a:t>
                      </a:r>
                      <a:r>
                        <a:rPr lang="en-US" sz="2400" b="0" kern="12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+mj-ea"/>
                          <a:ea typeface="+mj-ea"/>
                          <a:cs typeface="+mn-cs"/>
                          <a:sym typeface="+mn-ea"/>
                        </a:rPr>
                        <a:t>2017</a:t>
                      </a:r>
                      <a:r>
                        <a:rPr lang="zh-CN" sz="2400" b="0" kern="12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+mj-ea"/>
                          <a:ea typeface="+mj-ea"/>
                          <a:cs typeface="+mn-cs"/>
                          <a:sym typeface="+mn-ea"/>
                        </a:rPr>
                        <a:t>年采用四选一选择题的形式考查了谦敬词的使用，</a:t>
                      </a:r>
                      <a:r>
                        <a:rPr lang="en-US" sz="2400" b="0" kern="12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+mj-ea"/>
                          <a:ea typeface="+mj-ea"/>
                          <a:cs typeface="+mn-cs"/>
                          <a:sym typeface="+mn-ea"/>
                        </a:rPr>
                        <a:t>2018</a:t>
                      </a:r>
                      <a:r>
                        <a:rPr lang="zh-CN" sz="2400" b="0" kern="12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+mj-ea"/>
                          <a:ea typeface="+mj-ea"/>
                          <a:cs typeface="+mn-cs"/>
                          <a:sym typeface="+mn-ea"/>
                        </a:rPr>
                        <a:t>年以应用文改错的形式考查了谦敬词，兼考词语搭配、语体色彩。</a:t>
                      </a:r>
                      <a:r>
                        <a:rPr lang="en-US" sz="2400" b="0" kern="12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+mj-ea"/>
                          <a:ea typeface="+mj-ea"/>
                          <a:cs typeface="+mn-cs"/>
                          <a:sym typeface="+mn-ea"/>
                        </a:rPr>
                        <a:t>2019</a:t>
                      </a:r>
                      <a:r>
                        <a:rPr lang="zh-CN" sz="2400" b="0" kern="12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+mj-ea"/>
                          <a:ea typeface="+mj-ea"/>
                          <a:cs typeface="+mn-cs"/>
                          <a:sym typeface="+mn-ea"/>
                        </a:rPr>
                        <a:t>年未考。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11271"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b="0" kern="12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+mj-ea"/>
                          <a:ea typeface="+mj-ea"/>
                          <a:cs typeface="+mn-cs"/>
                          <a:sym typeface="+mn-ea"/>
                        </a:rPr>
                        <a:t>备考建议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2400" b="0" kern="12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+mj-ea"/>
                          <a:ea typeface="+mj-ea"/>
                          <a:cs typeface="+mn-cs"/>
                          <a:sym typeface="+mn-ea"/>
                        </a:rPr>
                        <a:t>①</a:t>
                      </a:r>
                      <a:r>
                        <a:rPr lang="zh-CN" sz="2400" b="0" kern="12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+mj-ea"/>
                          <a:ea typeface="+mj-ea"/>
                          <a:cs typeface="+mn-cs"/>
                          <a:sym typeface="+mn-ea"/>
                        </a:rPr>
                        <a:t>关注每个考点多种题型的特点，关注题型变化动态；</a:t>
                      </a:r>
                      <a:endParaRPr lang="en-US" altLang="zh-CN" sz="2400" b="0" kern="120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+mj-ea"/>
                        <a:ea typeface="+mj-ea"/>
                        <a:cs typeface="+mn-cs"/>
                        <a:sym typeface="+mn-ea"/>
                      </a:endParaRPr>
                    </a:p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2400" b="0" kern="12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+mj-ea"/>
                          <a:ea typeface="+mj-ea"/>
                          <a:cs typeface="+mn-cs"/>
                          <a:sym typeface="+mn-ea"/>
                        </a:rPr>
                        <a:t>②</a:t>
                      </a:r>
                      <a:r>
                        <a:rPr lang="zh-CN" sz="2400" b="0" kern="12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+mj-ea"/>
                          <a:ea typeface="+mj-ea"/>
                          <a:cs typeface="+mn-cs"/>
                          <a:sym typeface="+mn-ea"/>
                        </a:rPr>
                        <a:t>掌握语言表达简明、连贯、得体的方法；</a:t>
                      </a:r>
                      <a:endParaRPr lang="en-US" altLang="zh-CN" sz="2400" b="0" kern="120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+mj-ea"/>
                        <a:ea typeface="+mj-ea"/>
                        <a:cs typeface="+mn-cs"/>
                        <a:sym typeface="+mn-ea"/>
                      </a:endParaRPr>
                    </a:p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2400" b="0" kern="12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+mj-ea"/>
                          <a:ea typeface="+mj-ea"/>
                          <a:cs typeface="+mn-cs"/>
                          <a:sym typeface="+mn-ea"/>
                        </a:rPr>
                        <a:t>③</a:t>
                      </a:r>
                      <a:r>
                        <a:rPr lang="zh-CN" sz="2400" b="0" kern="12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+mj-ea"/>
                          <a:ea typeface="+mj-ea"/>
                          <a:cs typeface="+mn-cs"/>
                          <a:sym typeface="+mn-ea"/>
                        </a:rPr>
                        <a:t>在具体的语言环境中正确有效的运用语言文字进行沟通交流。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7905750" y="-7938"/>
            <a:ext cx="1498625" cy="5953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8013699" y="139700"/>
            <a:ext cx="1247799" cy="3689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r>
              <a:rPr lang="zh-CN" altLang="en-US" sz="2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方正兰亭黑简体" pitchFamily="2" charset="-122"/>
              </a:rPr>
              <a:t>考情速递</a:t>
            </a:r>
            <a:endParaRPr lang="zh-CN" altLang="en-US" sz="2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方正兰亭黑简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00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6" name="Text Box 4"/>
          <p:cNvSpPr txBox="1">
            <a:spLocks noChangeArrowheads="1"/>
          </p:cNvSpPr>
          <p:nvPr/>
        </p:nvSpPr>
        <p:spPr bwMode="auto">
          <a:xfrm>
            <a:off x="546063" y="989646"/>
            <a:ext cx="10572824" cy="4892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2400">
                <a:solidFill>
                  <a:srgbClr val="008000"/>
                </a:solidFill>
                <a:latin typeface="+mn-ea"/>
              </a:rPr>
              <a:t>解析</a:t>
            </a:r>
            <a:r>
              <a:rPr lang="zh-CN" altLang="en-US" sz="2400" smtClean="0">
                <a:solidFill>
                  <a:srgbClr val="008000"/>
                </a:solidFill>
                <a:latin typeface="+mn-ea"/>
              </a:rPr>
              <a:t>：先</a:t>
            </a:r>
            <a:r>
              <a:rPr lang="zh-CN" altLang="en-US" sz="2400">
                <a:solidFill>
                  <a:srgbClr val="008000"/>
                </a:solidFill>
                <a:latin typeface="+mn-ea"/>
              </a:rPr>
              <a:t>通读语段，大致了解材料信息中心思想，再根据结构以及语意关系判断其先后顺序。这类题宜结合排除法来做。通读材料，可发现文段是“总分”结构，通过举管弦乐的例子来说明“整体可以大于部分之和”的观点。再看选项，首项不是④就是⑤，寻找两项的共性</a:t>
            </a:r>
            <a:r>
              <a:rPr lang="en-US" altLang="zh-CN" sz="2400">
                <a:solidFill>
                  <a:srgbClr val="008000"/>
                </a:solidFill>
                <a:latin typeface="+mn-ea"/>
              </a:rPr>
              <a:t>——“</a:t>
            </a:r>
            <a:r>
              <a:rPr lang="zh-CN" altLang="en-US" sz="2400">
                <a:solidFill>
                  <a:srgbClr val="008000"/>
                </a:solidFill>
                <a:latin typeface="+mn-ea"/>
              </a:rPr>
              <a:t>物理学家们”，它在④的句首，在⑤的句末</a:t>
            </a:r>
            <a:r>
              <a:rPr lang="en-US" altLang="zh-CN" sz="2400">
                <a:solidFill>
                  <a:srgbClr val="008000"/>
                </a:solidFill>
                <a:latin typeface="+mn-ea"/>
              </a:rPr>
              <a:t>(</a:t>
            </a:r>
            <a:r>
              <a:rPr lang="zh-CN" altLang="en-US" sz="2400">
                <a:solidFill>
                  <a:srgbClr val="008000"/>
                </a:solidFill>
                <a:latin typeface="+mn-ea"/>
              </a:rPr>
              <a:t>由事实引出物理学家</a:t>
            </a:r>
            <a:r>
              <a:rPr lang="en-US" altLang="zh-CN" sz="2400">
                <a:solidFill>
                  <a:srgbClr val="008000"/>
                </a:solidFill>
                <a:latin typeface="+mn-ea"/>
              </a:rPr>
              <a:t>)</a:t>
            </a:r>
            <a:r>
              <a:rPr lang="zh-CN" altLang="en-US" sz="2400">
                <a:solidFill>
                  <a:srgbClr val="008000"/>
                </a:solidFill>
                <a:latin typeface="+mn-ea"/>
              </a:rPr>
              <a:t>，可见⑤是提出观点，并且引出“物理学家的窘困”；④顺承⑤继续阐明窘困所在，④引出关于“声音”的介绍，⑤在④前，这样排除</a:t>
            </a:r>
            <a:r>
              <a:rPr lang="en-US" altLang="zh-CN" sz="2400">
                <a:solidFill>
                  <a:srgbClr val="008000"/>
                </a:solidFill>
                <a:latin typeface="+mn-ea"/>
              </a:rPr>
              <a:t>A</a:t>
            </a:r>
            <a:r>
              <a:rPr lang="zh-CN" altLang="en-US" sz="2400">
                <a:solidFill>
                  <a:srgbClr val="008000"/>
                </a:solidFill>
                <a:latin typeface="+mn-ea"/>
              </a:rPr>
              <a:t>、</a:t>
            </a:r>
            <a:r>
              <a:rPr lang="en-US" altLang="zh-CN" sz="2400">
                <a:solidFill>
                  <a:srgbClr val="008000"/>
                </a:solidFill>
                <a:latin typeface="+mn-ea"/>
              </a:rPr>
              <a:t>B</a:t>
            </a:r>
            <a:r>
              <a:rPr lang="zh-CN" altLang="en-US" sz="2400">
                <a:solidFill>
                  <a:srgbClr val="008000"/>
                </a:solidFill>
                <a:latin typeface="+mn-ea"/>
              </a:rPr>
              <a:t>；观察</a:t>
            </a:r>
            <a:r>
              <a:rPr lang="en-US" altLang="zh-CN" sz="2400">
                <a:solidFill>
                  <a:srgbClr val="008000"/>
                </a:solidFill>
                <a:latin typeface="+mn-ea"/>
              </a:rPr>
              <a:t>C</a:t>
            </a:r>
            <a:r>
              <a:rPr lang="zh-CN" altLang="en-US" sz="2400">
                <a:solidFill>
                  <a:srgbClr val="008000"/>
                </a:solidFill>
                <a:latin typeface="+mn-ea"/>
              </a:rPr>
              <a:t>、</a:t>
            </a:r>
            <a:r>
              <a:rPr lang="en-US" altLang="zh-CN" sz="2400">
                <a:solidFill>
                  <a:srgbClr val="008000"/>
                </a:solidFill>
                <a:latin typeface="+mn-ea"/>
              </a:rPr>
              <a:t>D</a:t>
            </a:r>
            <a:r>
              <a:rPr lang="zh-CN" altLang="en-US" sz="2400">
                <a:solidFill>
                  <a:srgbClr val="008000"/>
                </a:solidFill>
                <a:latin typeface="+mn-ea"/>
              </a:rPr>
              <a:t>差异，③④以及②⑥两组的先后关系是重点，只需要判断一组即可。③是为举证，首次提到“管弦乐”；④由“物理学家”引出“声音”，而“管弦乐”是“声音”的一个表现，所以应该先④后③。其实，此时答案已能明确，不过为准确起见，我们继续看后面几句，①⑥②均为对管弦乐的阐释部分。①中的“然而”表示对③“管乐声和弦乐声仍然保持各自的特点”意思表述的转折，并将句意过渡到“人脑对音乐的感知”是“整体大于部分之和”的。</a:t>
            </a:r>
            <a:r>
              <a:rPr lang="zh-CN" altLang="en-US" sz="2400" smtClean="0">
                <a:solidFill>
                  <a:srgbClr val="008000"/>
                </a:solidFill>
                <a:latin typeface="+mn-ea"/>
              </a:rPr>
              <a:t>因此选</a:t>
            </a:r>
            <a:r>
              <a:rPr lang="en-US" altLang="zh-CN" sz="2400">
                <a:solidFill>
                  <a:srgbClr val="008000"/>
                </a:solidFill>
                <a:latin typeface="+mn-ea"/>
              </a:rPr>
              <a:t>D</a:t>
            </a:r>
            <a:r>
              <a:rPr lang="zh-CN" altLang="en-US" sz="2400">
                <a:solidFill>
                  <a:srgbClr val="008000"/>
                </a:solidFill>
                <a:latin typeface="+mn-ea"/>
              </a:rPr>
              <a:t>项。</a:t>
            </a:r>
            <a:endParaRPr lang="zh-CN" altLang="en-US" sz="2400"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5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515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53095" y="2087880"/>
            <a:ext cx="10251478" cy="2676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sz="2400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    </a:t>
            </a:r>
            <a:r>
              <a:rPr kumimoji="0" sz="2400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    </a:t>
            </a:r>
            <a:r>
              <a:rPr kumimoji="0" sz="2800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句子复位题是定位选句，要求将从语段中抽出的句子放在语段中合适的位置上，主要采用选择题的形式。因4个选项区分度较小，干扰性较强，在确定选项和验证选项时，要从以下6个方面全盘考虑。</a:t>
            </a:r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826417" y="906118"/>
            <a:ext cx="7220636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algn="ctr"/>
            <a:r>
              <a:rPr lang="en-US" altLang="en-US" sz="2800" smtClean="0">
                <a:solidFill>
                  <a:srgbClr val="002060"/>
                </a:solidFill>
                <a:latin typeface="黑体" pitchFamily="2" charset="-122"/>
                <a:ea typeface="黑体" panose="02010609060101010101" pitchFamily="2" charset="-122"/>
                <a:sym typeface="+mn-ea"/>
              </a:rPr>
              <a:t>(</a:t>
            </a:r>
            <a:r>
              <a:rPr lang="zh-CN" altLang="en-US" sz="2800" smtClean="0">
                <a:solidFill>
                  <a:srgbClr val="002060"/>
                </a:solidFill>
                <a:latin typeface="黑体" pitchFamily="2" charset="-122"/>
                <a:ea typeface="黑体" panose="02010609060101010101" pitchFamily="2" charset="-122"/>
                <a:sym typeface="+mn-ea"/>
              </a:rPr>
              <a:t>三</a:t>
            </a:r>
            <a:r>
              <a:rPr lang="en-US" altLang="en-US" sz="2800" smtClean="0">
                <a:solidFill>
                  <a:srgbClr val="002060"/>
                </a:solidFill>
                <a:latin typeface="黑体" pitchFamily="2" charset="-122"/>
                <a:ea typeface="黑体" panose="02010609060101010101" pitchFamily="2" charset="-122"/>
                <a:sym typeface="+mn-ea"/>
              </a:rPr>
              <a:t>)</a:t>
            </a:r>
            <a:r>
              <a:rPr lang="zh-CN" altLang="en-US" sz="2800" smtClean="0">
                <a:solidFill>
                  <a:srgbClr val="002060"/>
                </a:solidFill>
                <a:latin typeface="黑体" pitchFamily="2" charset="-122"/>
                <a:ea typeface="黑体" panose="02010609060101010101" pitchFamily="2" charset="-122"/>
                <a:sym typeface="+mn-ea"/>
              </a:rPr>
              <a:t>复位填空题</a:t>
            </a:r>
            <a:r>
              <a:rPr lang="en-US" altLang="en-US" sz="2800" smtClean="0">
                <a:solidFill>
                  <a:srgbClr val="002060"/>
                </a:solidFill>
                <a:latin typeface="黑体" pitchFamily="2" charset="-122"/>
                <a:ea typeface="黑体" panose="02010609060101010101" pitchFamily="2" charset="-122"/>
                <a:sym typeface="+mn-ea"/>
              </a:rPr>
              <a:t>——</a:t>
            </a:r>
            <a:r>
              <a:rPr lang="zh-CN" altLang="en-US" sz="2800" smtClean="0">
                <a:solidFill>
                  <a:srgbClr val="002060"/>
                </a:solidFill>
                <a:latin typeface="黑体" pitchFamily="2" charset="-122"/>
                <a:ea typeface="黑体" panose="02010609060101010101" pitchFamily="2" charset="-122"/>
                <a:sym typeface="+mn-ea"/>
              </a:rPr>
              <a:t>六处着眼，斟酌选择</a:t>
            </a:r>
            <a:endParaRPr lang="zh-CN" altLang="en-US" sz="2800" smtClean="0">
              <a:solidFill>
                <a:srgbClr val="002060"/>
              </a:solidFill>
              <a:latin typeface="黑体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  <p:bldP spid="5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812800" y="830916"/>
            <a:ext cx="3876667" cy="521970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sz="2800">
                <a:solidFill>
                  <a:schemeClr val="bg1"/>
                </a:solidFill>
                <a:latin typeface="+mj-ea"/>
                <a:ea typeface="+mj-ea"/>
                <a:cs typeface="+mj-ea"/>
              </a:rPr>
              <a:t>  </a:t>
            </a:r>
            <a:r>
              <a:rPr sz="2800">
                <a:solidFill>
                  <a:schemeClr val="bg1"/>
                </a:solidFill>
                <a:latin typeface="+mj-ea"/>
                <a:ea typeface="+mj-ea"/>
                <a:cs typeface="+mj-ea"/>
              </a:rPr>
              <a:t>句子复位的6</a:t>
            </a:r>
            <a:r>
              <a:rPr sz="2800" smtClean="0">
                <a:solidFill>
                  <a:schemeClr val="bg1"/>
                </a:solidFill>
                <a:latin typeface="+mj-ea"/>
                <a:ea typeface="+mj-ea"/>
                <a:cs typeface="+mj-ea"/>
              </a:rPr>
              <a:t>个</a:t>
            </a:r>
            <a:r>
              <a:rPr lang="zh-CN" altLang="en-US" sz="2800" smtClean="0">
                <a:solidFill>
                  <a:schemeClr val="bg1"/>
                </a:solidFill>
                <a:latin typeface="+mj-ea"/>
                <a:ea typeface="+mj-ea"/>
                <a:cs typeface="+mj-ea"/>
              </a:rPr>
              <a:t>着眼点 </a:t>
            </a:r>
            <a:endParaRPr lang="zh-CN" altLang="en-US" sz="2800">
              <a:solidFill>
                <a:schemeClr val="bg1"/>
              </a:solidFill>
              <a:latin typeface="+mj-ea"/>
              <a:ea typeface="+mj-ea"/>
              <a:cs typeface="+mj-ea"/>
            </a:endParaRPr>
          </a:p>
        </p:txBody>
      </p:sp>
      <p:sp>
        <p:nvSpPr>
          <p:cNvPr id="13" name="AutoShape 6"/>
          <p:cNvSpPr>
            <a:spLocks noChangeArrowheads="1"/>
          </p:cNvSpPr>
          <p:nvPr/>
        </p:nvSpPr>
        <p:spPr bwMode="auto">
          <a:xfrm flipH="1">
            <a:off x="6014720" y="1811356"/>
            <a:ext cx="3464560" cy="568960"/>
          </a:xfrm>
          <a:prstGeom prst="wedgeRoundRectCallout">
            <a:avLst>
              <a:gd name="adj1" fmla="val 137041"/>
              <a:gd name="adj2" fmla="val 179352"/>
              <a:gd name="adj3" fmla="val 16667"/>
            </a:avLst>
          </a:prstGeom>
          <a:solidFill>
            <a:srgbClr val="FFCCFF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0000FF"/>
                </a:solidFill>
                <a:ea typeface="宋体" pitchFamily="2" charset="-122"/>
              </a:rPr>
              <a:t>事理是否相承</a:t>
            </a:r>
            <a:r>
              <a:rPr lang="zh-CN" altLang="en-US" sz="2400">
                <a:ea typeface="宋体" pitchFamily="2" charset="-122"/>
              </a:rPr>
              <a:t> </a:t>
            </a: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1346200" y="2754966"/>
            <a:ext cx="1463675" cy="1568450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0">
                <a:latin typeface="黑体" pitchFamily="2" charset="-122"/>
                <a:ea typeface="黑体" panose="02010609060101010101" pitchFamily="2" charset="-122"/>
              </a:rPr>
              <a:t>句子</a:t>
            </a:r>
            <a:r>
              <a:rPr lang="zh-CN" altLang="en-US" sz="3200" b="0" smtClean="0">
                <a:latin typeface="黑体" pitchFamily="2" charset="-122"/>
                <a:ea typeface="黑体" panose="02010609060101010101" pitchFamily="2" charset="-122"/>
              </a:rPr>
              <a:t>复位六个着眼点</a:t>
            </a:r>
            <a:endParaRPr lang="zh-CN" altLang="en-US" sz="3200" b="0">
              <a:latin typeface="黑体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AutoShape 8"/>
          <p:cNvSpPr>
            <a:spLocks noChangeArrowheads="1"/>
          </p:cNvSpPr>
          <p:nvPr/>
        </p:nvSpPr>
        <p:spPr bwMode="auto">
          <a:xfrm flipH="1">
            <a:off x="6012815" y="2631141"/>
            <a:ext cx="3464560" cy="624205"/>
          </a:xfrm>
          <a:prstGeom prst="wedgeRoundRectCallout">
            <a:avLst>
              <a:gd name="adj1" fmla="val 137536"/>
              <a:gd name="adj2" fmla="val 71566"/>
              <a:gd name="adj3" fmla="val 16667"/>
            </a:avLst>
          </a:prstGeom>
          <a:solidFill>
            <a:srgbClr val="FFCCFF"/>
          </a:solidFill>
          <a:ln w="9525" algn="ctr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0000FF"/>
                </a:solidFill>
                <a:ea typeface="宋体" pitchFamily="2" charset="-122"/>
              </a:rPr>
              <a:t>前后是否呼应</a:t>
            </a:r>
            <a:r>
              <a:rPr lang="zh-CN" altLang="en-US">
                <a:ea typeface="宋体" pitchFamily="2" charset="-122"/>
              </a:rPr>
              <a:t> </a:t>
            </a:r>
          </a:p>
        </p:txBody>
      </p:sp>
      <p:sp>
        <p:nvSpPr>
          <p:cNvPr id="16" name="AutoShape 11"/>
          <p:cNvSpPr>
            <a:spLocks noChangeArrowheads="1"/>
          </p:cNvSpPr>
          <p:nvPr/>
        </p:nvSpPr>
        <p:spPr bwMode="auto">
          <a:xfrm flipH="1">
            <a:off x="6014720" y="968076"/>
            <a:ext cx="3462655" cy="589280"/>
          </a:xfrm>
          <a:prstGeom prst="wedgeRoundRectCallout">
            <a:avLst>
              <a:gd name="adj1" fmla="val 138721"/>
              <a:gd name="adj2" fmla="val 252370"/>
              <a:gd name="adj3" fmla="val 16667"/>
            </a:avLst>
          </a:prstGeom>
          <a:solidFill>
            <a:srgbClr val="FFCCFF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0000FF"/>
                </a:solidFill>
                <a:ea typeface="宋体" pitchFamily="2" charset="-122"/>
              </a:rPr>
              <a:t>话题是否统一 </a:t>
            </a:r>
          </a:p>
        </p:txBody>
      </p:sp>
      <p:sp>
        <p:nvSpPr>
          <p:cNvPr id="17" name="AutoShape 12"/>
          <p:cNvSpPr>
            <a:spLocks noChangeArrowheads="1"/>
          </p:cNvSpPr>
          <p:nvPr/>
        </p:nvSpPr>
        <p:spPr bwMode="auto">
          <a:xfrm flipH="1">
            <a:off x="6013450" y="3506806"/>
            <a:ext cx="3463925" cy="658495"/>
          </a:xfrm>
          <a:prstGeom prst="wedgeRoundRectCallout">
            <a:avLst>
              <a:gd name="adj1" fmla="val 138560"/>
              <a:gd name="adj2" fmla="val -24541"/>
              <a:gd name="adj3" fmla="val 16667"/>
            </a:avLst>
          </a:prstGeom>
          <a:solidFill>
            <a:srgbClr val="FFCCFF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0000FF"/>
                </a:solidFill>
                <a:ea typeface="宋体" pitchFamily="2" charset="-122"/>
              </a:rPr>
              <a:t>意境是否协调 </a:t>
            </a:r>
          </a:p>
        </p:txBody>
      </p:sp>
      <p:sp>
        <p:nvSpPr>
          <p:cNvPr id="2" name="AutoShape 12"/>
          <p:cNvSpPr>
            <a:spLocks noChangeArrowheads="1"/>
          </p:cNvSpPr>
          <p:nvPr/>
        </p:nvSpPr>
        <p:spPr bwMode="auto">
          <a:xfrm flipH="1">
            <a:off x="6013450" y="4440256"/>
            <a:ext cx="3463925" cy="619760"/>
          </a:xfrm>
          <a:prstGeom prst="wedgeRoundRectCallout">
            <a:avLst>
              <a:gd name="adj1" fmla="val 138175"/>
              <a:gd name="adj2" fmla="val -129303"/>
              <a:gd name="adj3" fmla="val 16667"/>
            </a:avLst>
          </a:prstGeom>
          <a:solidFill>
            <a:srgbClr val="FFCCFF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0000FF"/>
                </a:solidFill>
                <a:ea typeface="宋体" pitchFamily="2" charset="-122"/>
              </a:rPr>
              <a:t>句式是否恰当</a:t>
            </a:r>
            <a:r>
              <a:rPr lang="zh-CN" altLang="en-US" sz="2400">
                <a:ea typeface="宋体" pitchFamily="2" charset="-122"/>
              </a:rPr>
              <a:t> </a:t>
            </a:r>
          </a:p>
        </p:txBody>
      </p:sp>
      <p:sp>
        <p:nvSpPr>
          <p:cNvPr id="3" name="AutoShape 12"/>
          <p:cNvSpPr>
            <a:spLocks noChangeArrowheads="1"/>
          </p:cNvSpPr>
          <p:nvPr/>
        </p:nvSpPr>
        <p:spPr bwMode="auto">
          <a:xfrm flipH="1">
            <a:off x="6012815" y="5334971"/>
            <a:ext cx="3463925" cy="619760"/>
          </a:xfrm>
          <a:prstGeom prst="wedgeRoundRectCallout">
            <a:avLst>
              <a:gd name="adj1" fmla="val 139349"/>
              <a:gd name="adj2" fmla="val -214549"/>
              <a:gd name="adj3" fmla="val 16667"/>
            </a:avLst>
          </a:prstGeom>
          <a:solidFill>
            <a:srgbClr val="FFCCFF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0000FF"/>
                </a:solidFill>
                <a:ea typeface="宋体" pitchFamily="2" charset="-122"/>
              </a:rPr>
              <a:t>音节是否和谐</a:t>
            </a:r>
            <a:r>
              <a:rPr lang="zh-CN" altLang="en-US" sz="2400">
                <a:ea typeface="宋体" pitchFamily="2" charset="-122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9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9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9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9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9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9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1" animBg="1"/>
      <p:bldP spid="14" grpId="2" animBg="1"/>
      <p:bldP spid="15" grpId="3" animBg="1"/>
      <p:bldP spid="16" grpId="4" animBg="1"/>
      <p:bldP spid="17" grpId="5" animBg="1"/>
      <p:bldP spid="2" grpId="6" animBg="1"/>
      <p:bldP spid="3" grpId="7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46063" y="1199061"/>
            <a:ext cx="10424860" cy="39693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sz="2400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    </a:t>
            </a:r>
            <a:r>
              <a:rPr kumimoji="0" sz="2400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  </a:t>
            </a:r>
            <a:r>
              <a:rPr kumimoji="0" sz="2400" b="1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视角(一)　话题是否统一</a:t>
            </a: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     话题一致，是指组成段落的句子之间，或是组成复句的分句之间，要密切相关，紧紧围绕一个中心或主旨，集中表现一个事实、场景或思想观点。</a:t>
            </a: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     具体来说包括两个方面：①所讲述内容(主旨或观点)的统一；②主语或陈述对象的统一。</a:t>
            </a: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1．所讲述内容(主旨或观点)的统一</a:t>
            </a: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2．主语或陈述对象的统一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4" name="Text Box 2"/>
          <p:cNvSpPr txBox="1">
            <a:spLocks noChangeArrowheads="1"/>
          </p:cNvSpPr>
          <p:nvPr/>
        </p:nvSpPr>
        <p:spPr bwMode="auto">
          <a:xfrm>
            <a:off x="688939" y="801782"/>
            <a:ext cx="10778527" cy="3784600"/>
          </a:xfrm>
          <a:prstGeom prst="rect">
            <a:avLst/>
          </a:prstGeom>
          <a:noFill/>
          <a:ln w="38100">
            <a:noFill/>
            <a:prstDash val="sysDot"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sz="2400" b="1" smtClean="0">
                <a:solidFill>
                  <a:schemeClr val="accent6">
                    <a:lumMod val="50000"/>
                  </a:schemeClr>
                </a:solidFill>
              </a:rPr>
              <a:t>1．所讲述内容(主旨或观点)的统一</a:t>
            </a:r>
          </a:p>
          <a:p>
            <a:r>
              <a:rPr sz="2400" smtClean="0"/>
              <a:t>填入下面一段文字横线处的句子，最恰当的一项是  (　　)</a:t>
            </a:r>
          </a:p>
          <a:p>
            <a:r>
              <a:rPr sz="2400" smtClean="0"/>
              <a:t>其实，寂寞给人的不仅是真实，而且也是一种锤炼，一种感情与思想的升华。有时，寂寞具有决定性的作用。在一定意义上，可以说，取得非凡成就的人，______________。</a:t>
            </a:r>
          </a:p>
          <a:p>
            <a:r>
              <a:rPr sz="2400" smtClean="0"/>
              <a:t>A．往往都是最有才能的人，又都是最耐得住寂寞的人</a:t>
            </a:r>
          </a:p>
          <a:p>
            <a:r>
              <a:rPr sz="2400" smtClean="0"/>
              <a:t>B．往往固然是最有才能，但首先是最能耐得住寂寞的人</a:t>
            </a:r>
          </a:p>
          <a:p>
            <a:r>
              <a:rPr sz="2400" smtClean="0"/>
              <a:t>C．往往倒不是最有才能的人，而是最耐得住寂寞的人</a:t>
            </a:r>
          </a:p>
          <a:p>
            <a:r>
              <a:rPr sz="2400" smtClean="0"/>
              <a:t>D．往往是那些首先具有才能，其次还耐得住寂寞的人</a:t>
            </a:r>
          </a:p>
          <a:p>
            <a:r>
              <a:rPr sz="2400" smtClean="0"/>
              <a:t>[试解]　________</a:t>
            </a:r>
          </a:p>
        </p:txBody>
      </p:sp>
      <p:sp>
        <p:nvSpPr>
          <p:cNvPr id="294915" name="Text Box 3"/>
          <p:cNvSpPr txBox="1">
            <a:spLocks noChangeArrowheads="1"/>
          </p:cNvSpPr>
          <p:nvPr/>
        </p:nvSpPr>
        <p:spPr bwMode="auto">
          <a:xfrm>
            <a:off x="688939" y="3833333"/>
            <a:ext cx="10434637" cy="2306320"/>
          </a:xfrm>
          <a:prstGeom prst="rect">
            <a:avLst/>
          </a:prstGeom>
          <a:solidFill>
            <a:schemeClr val="bg1"/>
          </a:solidFill>
          <a:ln w="2857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</a:pPr>
            <a:r>
              <a:rPr altLang="en-US" sz="2400" b="1">
                <a:solidFill>
                  <a:srgbClr val="006600"/>
                </a:solidFill>
                <a:latin typeface="+mn-ea"/>
                <a:cs typeface="+mn-ea"/>
              </a:rPr>
              <a:t>解析：　本题既考查了语言的连贯，还考查了学生的逻辑思维能力。本题也提醒学生既要有良好的形象思维能力，也要有良好的逻辑思维能力。从“寂寞具有决定性的作用”这句话可知，后文是强调“寂寞”的重要性，据此可以排除D项；从“在一定意义上”这句话可知，后文不能将“寂寞”的作用夸大，据此可以排除C项；加之A、C两项也不符合事实，所以选B项。</a:t>
            </a: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7647453" y="1141810"/>
            <a:ext cx="989965" cy="583565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en-US" sz="2400" smtClean="0"/>
              <a:t>   </a:t>
            </a:r>
            <a:r>
              <a:rPr sz="3200" smtClean="0">
                <a:solidFill>
                  <a:srgbClr val="FF0000"/>
                </a:solidFill>
              </a:rPr>
              <a:t>B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4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4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4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4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xit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2949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4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4914" grpId="0"/>
      <p:bldP spid="294915" grpId="1" animBg="1"/>
      <p:bldP spid="294915" grpId="2" animBg="1"/>
      <p:bldP spid="2" grpId="3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4" name="Text Box 2"/>
          <p:cNvSpPr txBox="1">
            <a:spLocks noChangeArrowheads="1"/>
          </p:cNvSpPr>
          <p:nvPr/>
        </p:nvSpPr>
        <p:spPr bwMode="auto">
          <a:xfrm>
            <a:off x="743548" y="749937"/>
            <a:ext cx="10434637" cy="3784600"/>
          </a:xfrm>
          <a:prstGeom prst="rect">
            <a:avLst/>
          </a:prstGeom>
          <a:noFill/>
          <a:ln w="38100">
            <a:noFill/>
            <a:prstDash val="sysDot"/>
            <a:miter lim="800000"/>
          </a:ln>
          <a:effectLst/>
        </p:spPr>
        <p:txBody>
          <a:bodyPr>
            <a:spAutoFit/>
          </a:bodyPr>
          <a:lstStyle/>
          <a:p>
            <a:r>
              <a:rPr sz="2400" b="1" smtClean="0">
                <a:solidFill>
                  <a:schemeClr val="accent6">
                    <a:lumMod val="50000"/>
                  </a:schemeClr>
                </a:solidFill>
              </a:rPr>
              <a:t>2．主语或陈述对象的统一</a:t>
            </a:r>
          </a:p>
          <a:p>
            <a:r>
              <a:rPr sz="2400" smtClean="0"/>
              <a:t>填入下面空缺处的语句，最恰当的一项是    (　　)</a:t>
            </a:r>
          </a:p>
          <a:p>
            <a:r>
              <a:rPr sz="2400" smtClean="0"/>
              <a:t>我需要清静……最好去处是到个庙宇前小河旁边大石头上坐坐，________________。雨季来时上面长了些绿绒似的苔类。雨季一过，苔已干枯了，在一片未干枯苔上正开着小小蓝花白花，有细脚蜘蛛在旁边爬。</a:t>
            </a:r>
          </a:p>
          <a:p>
            <a:r>
              <a:rPr sz="2400" smtClean="0"/>
              <a:t>A．阳光和雨露把这石头漂白磨光了</a:t>
            </a:r>
          </a:p>
          <a:p>
            <a:r>
              <a:rPr sz="2400" smtClean="0"/>
              <a:t>B．这石头被阳光和雨露漂白磨光了</a:t>
            </a:r>
          </a:p>
          <a:p>
            <a:r>
              <a:rPr sz="2400" smtClean="0"/>
              <a:t>C．阳光和雨露已把这石头漂白磨光了的</a:t>
            </a:r>
          </a:p>
          <a:p>
            <a:r>
              <a:rPr sz="2400" smtClean="0"/>
              <a:t>D．这石头是被阳光和雨露漂白磨光了的</a:t>
            </a:r>
          </a:p>
          <a:p>
            <a:r>
              <a:rPr sz="2400" smtClean="0"/>
              <a:t>[试解]　________</a:t>
            </a:r>
          </a:p>
        </p:txBody>
      </p:sp>
      <p:sp>
        <p:nvSpPr>
          <p:cNvPr id="294915" name="Text Box 3"/>
          <p:cNvSpPr txBox="1">
            <a:spLocks noChangeArrowheads="1"/>
          </p:cNvSpPr>
          <p:nvPr/>
        </p:nvSpPr>
        <p:spPr bwMode="auto">
          <a:xfrm>
            <a:off x="624803" y="4534236"/>
            <a:ext cx="10434637" cy="1863725"/>
          </a:xfrm>
          <a:prstGeom prst="rect">
            <a:avLst/>
          </a:prstGeom>
          <a:noFill/>
          <a:ln w="2857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</a:pPr>
            <a:r>
              <a:rPr altLang="en-US" sz="2400">
                <a:solidFill>
                  <a:srgbClr val="006600"/>
                </a:solidFill>
                <a:latin typeface="+mn-ea"/>
                <a:cs typeface="+mn-ea"/>
              </a:rPr>
              <a:t>解析：　此题考查语句衔接连贯。从上下句子语境来看，后一个句子是“雨季来时上面长了些绿绒似的苔类”，可见前一句子的主语应该是“石头”，由此排除了A和C项。D项用判断动词“是”进一步强调主语为“石头”，因此选D项。</a:t>
            </a: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6580232" y="1084886"/>
            <a:ext cx="989965" cy="583565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en-US" sz="2400" smtClean="0"/>
              <a:t>   </a:t>
            </a:r>
            <a:r>
              <a:rPr lang="en-US" sz="3200" smtClean="0">
                <a:solidFill>
                  <a:srgbClr val="FF0000"/>
                </a:solidFill>
              </a:rPr>
              <a:t>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4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4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4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4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4914" grpId="0"/>
      <p:bldP spid="294915" grpId="1"/>
      <p:bldP spid="2" grpId="2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74625" y="1664155"/>
            <a:ext cx="10429948" cy="28613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sz="2400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    </a:t>
            </a:r>
            <a:r>
              <a:rPr kumimoji="0" sz="2400" b="1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视角(二)　事理是否相承</a:t>
            </a: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    逻辑关系——因果、条件、递进、并列、总分、大小、轻重、快慢、难易、表里、先后、动静、多寡、实虚等。语段在表达一定的意思时，总会按照某种逻辑顺序或者符合一定的生活事理，而这顺序或者生活事理恰恰就是句子衔接的思路或特征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4" name="Text Box 2"/>
          <p:cNvSpPr txBox="1">
            <a:spLocks noChangeArrowheads="1"/>
          </p:cNvSpPr>
          <p:nvPr/>
        </p:nvSpPr>
        <p:spPr bwMode="auto">
          <a:xfrm>
            <a:off x="474625" y="685165"/>
            <a:ext cx="10848695" cy="5754370"/>
          </a:xfrm>
          <a:prstGeom prst="rect">
            <a:avLst/>
          </a:prstGeom>
          <a:noFill/>
          <a:ln w="38100">
            <a:noFill/>
            <a:prstDash val="sysDot"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sz="2300" smtClean="0">
                <a:latin typeface="Times New Roman" pitchFamily="18" charset="0"/>
                <a:cs typeface="Times New Roman" panose="02020603050405020304" pitchFamily="18" charset="0"/>
              </a:rPr>
              <a:t>填入下面一段文字横线处的语句，最恰当的一项是   (　　)</a:t>
            </a:r>
          </a:p>
          <a:p>
            <a:r>
              <a:rPr sz="2300" smtClean="0">
                <a:latin typeface="Times New Roman" pitchFamily="18" charset="0"/>
                <a:cs typeface="Times New Roman" panose="02020603050405020304" pitchFamily="18" charset="0"/>
              </a:rPr>
              <a:t>承志堂坐落于祁邵边境。________，一砖一瓦、一石一木都记忆着承志堂的沧桑岁月和悲欢离合。</a:t>
            </a:r>
          </a:p>
          <a:p>
            <a:r>
              <a:rPr sz="2300" smtClean="0">
                <a:latin typeface="Times New Roman" pitchFamily="18" charset="0"/>
                <a:cs typeface="Times New Roman" panose="02020603050405020304" pitchFamily="18" charset="0"/>
              </a:rPr>
              <a:t>A</a:t>
            </a:r>
            <a:r>
              <a:rPr lang="en-US" sz="2300" smtClean="0">
                <a:latin typeface="Times New Roman" pitchFamily="18" charset="0"/>
                <a:cs typeface="Times New Roman" panose="02020603050405020304" pitchFamily="18" charset="0"/>
              </a:rPr>
              <a:t>.</a:t>
            </a:r>
            <a:r>
              <a:rPr sz="2300" smtClean="0">
                <a:latin typeface="Times New Roman" pitchFamily="18" charset="0"/>
                <a:cs typeface="Times New Roman" panose="02020603050405020304" pitchFamily="18" charset="0"/>
              </a:rPr>
              <a:t>恢宏的气势，透露出昔日主人的几多荣华富贵。从远方眺望，承志堂青砖黛瓦，高低错落，檐牙刺天，栋角相连。祁邵古驿道延伸出一条青石板路与古宅相连，沿着石板路，登临承志堂。</a:t>
            </a:r>
          </a:p>
          <a:p>
            <a:r>
              <a:rPr sz="2300" smtClean="0">
                <a:latin typeface="Times New Roman" pitchFamily="18" charset="0"/>
                <a:cs typeface="Times New Roman" panose="02020603050405020304" pitchFamily="18" charset="0"/>
              </a:rPr>
              <a:t>B．祁邵古驿道延伸出一条青石板路与古宅相连，沿着石板路，登临承志堂。恢宏的气势，透露出昔日主人的几多荣华富贵。从远方眺望，承志堂青砖黛瓦，高低错落，檐牙刺天，栋角相连。</a:t>
            </a:r>
          </a:p>
          <a:p>
            <a:r>
              <a:rPr sz="2300" smtClean="0">
                <a:latin typeface="Times New Roman" pitchFamily="18" charset="0"/>
                <a:cs typeface="Times New Roman" panose="02020603050405020304" pitchFamily="18" charset="0"/>
              </a:rPr>
              <a:t>C．从远方眺望，承志堂青砖黛瓦，高低错落，檐牙刺天，栋角相连。恢宏的气势，透露出昔日主人的几多荣华富贵。祁邵古驿道延伸出一条青行板路与古宅相连，沿着石板路，登临承志堂。</a:t>
            </a:r>
          </a:p>
          <a:p>
            <a:r>
              <a:rPr sz="2300" smtClean="0">
                <a:latin typeface="Times New Roman" pitchFamily="18" charset="0"/>
                <a:cs typeface="Times New Roman" panose="02020603050405020304" pitchFamily="18" charset="0"/>
              </a:rPr>
              <a:t>D．从远方眺望，承志堂青砖黛瓦，高低错落，檐牙刺天，栋角相连。祁邵古驿道延伸出一条青石板路与古宅相连，沿着石板路，登临承志堂。恢宏的气势，透露出昔日主人的几多荣华富贵。</a:t>
            </a:r>
          </a:p>
          <a:p>
            <a:r>
              <a:rPr sz="2300" smtClean="0">
                <a:latin typeface="Times New Roman" pitchFamily="18" charset="0"/>
                <a:cs typeface="Times New Roman" panose="02020603050405020304" pitchFamily="18" charset="0"/>
              </a:rPr>
              <a:t>[试解]　________</a:t>
            </a:r>
          </a:p>
        </p:txBody>
      </p:sp>
      <p:sp>
        <p:nvSpPr>
          <p:cNvPr id="294915" name="Text Box 3"/>
          <p:cNvSpPr txBox="1">
            <a:spLocks noChangeArrowheads="1"/>
          </p:cNvSpPr>
          <p:nvPr/>
        </p:nvSpPr>
        <p:spPr bwMode="auto">
          <a:xfrm>
            <a:off x="559445" y="3886757"/>
            <a:ext cx="10559442" cy="1753235"/>
          </a:xfrm>
          <a:prstGeom prst="rect">
            <a:avLst/>
          </a:prstGeom>
          <a:solidFill>
            <a:schemeClr val="bg1"/>
          </a:solidFill>
          <a:ln w="2857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altLang="en-US" sz="2400" b="1" smtClean="0">
                <a:solidFill>
                  <a:srgbClr val="006600"/>
                </a:solidFill>
                <a:latin typeface="+mn-ea"/>
                <a:cs typeface="+mn-ea"/>
              </a:rPr>
              <a:t>解析：本段按照由实到虚、由远到近的顺序，依次应该是眺望所见，眺望所感、登临承志堂。如由虚到实，不符合认知规律；由近及远的话，远景和下文“一砖一瓦、一石一木”接不上。</a:t>
            </a:r>
            <a:endParaRPr altLang="en-US" sz="2400" b="1">
              <a:solidFill>
                <a:srgbClr val="006600"/>
              </a:solidFill>
              <a:latin typeface="+mn-ea"/>
              <a:cs typeface="+mn-ea"/>
            </a:endParaRP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7300430" y="639291"/>
            <a:ext cx="989965" cy="583565"/>
          </a:xfrm>
          <a:prstGeom prst="rect">
            <a:avLst/>
          </a:prstGeom>
          <a:noFill/>
          <a:ln w="2857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en-US" sz="2400" smtClean="0"/>
              <a:t>   </a:t>
            </a:r>
            <a:r>
              <a:rPr lang="en-US" sz="3200" smtClean="0">
                <a:solidFill>
                  <a:srgbClr val="FF0000"/>
                </a:solidFill>
              </a:rPr>
              <a:t>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4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4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4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4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xit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2949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4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4914" grpId="0"/>
      <p:bldP spid="294915" grpId="1" animBg="1"/>
      <p:bldP spid="294915" grpId="2" animBg="1"/>
      <p:bldP spid="2" grpId="3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60311" y="1914934"/>
            <a:ext cx="10930014" cy="17532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sz="2400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    </a:t>
            </a:r>
            <a:r>
              <a:rPr kumimoji="0" sz="2400" b="1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视角(三)　前后是否呼应</a:t>
            </a: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    前后呼应，指句子间要做到连贯，就要注意前面意义与后面意义保持一致，注意内容的衔接和呼应，做到先“起”后“承”。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4" name="Text Box 2"/>
          <p:cNvSpPr txBox="1">
            <a:spLocks noChangeArrowheads="1"/>
          </p:cNvSpPr>
          <p:nvPr/>
        </p:nvSpPr>
        <p:spPr bwMode="auto">
          <a:xfrm>
            <a:off x="617538" y="975995"/>
            <a:ext cx="10698480" cy="3415030"/>
          </a:xfrm>
          <a:prstGeom prst="rect">
            <a:avLst/>
          </a:prstGeom>
          <a:noFill/>
          <a:ln w="38100">
            <a:noFill/>
            <a:prstDash val="sysDot"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sz="2400" smtClean="0"/>
              <a:t>说着，进入石洞来，只见佳木茏葱，奇花闪灼，一带清流，从花木深处曲折泻于石隙之下。__________，皆隐于山坳树影之间。俯而视之，则清溪泻雪，石磴穿云，白石为栏，环抱池沿，石桥三港，兽面衔吐。桥上有亭。</a:t>
            </a:r>
          </a:p>
          <a:p>
            <a:r>
              <a:rPr sz="2400" smtClean="0"/>
              <a:t>下列语句填入语段中画横线处，衔接最恰当的一项是 (　　)</a:t>
            </a:r>
          </a:p>
          <a:p>
            <a:r>
              <a:rPr sz="2400" smtClean="0"/>
              <a:t>A．再进数步，渐向北边，两边飞楼插空，平坦宽豁，雕甍绣槛</a:t>
            </a:r>
          </a:p>
          <a:p>
            <a:r>
              <a:rPr sz="2400" smtClean="0"/>
              <a:t>B．渐向北边，再进数步，雕甍绣槛，两边飞楼插空，平坦宽豁</a:t>
            </a:r>
          </a:p>
          <a:p>
            <a:r>
              <a:rPr sz="2400" smtClean="0"/>
              <a:t>C．再进数步，渐向北边，平坦宽豁，两边飞楼插空，雕甍绣槛</a:t>
            </a:r>
          </a:p>
          <a:p>
            <a:r>
              <a:rPr sz="2400" smtClean="0"/>
              <a:t>D．渐向北边，雕甍绣槛，再进数步，平坦宽豁，两边飞楼插空</a:t>
            </a:r>
          </a:p>
          <a:p>
            <a:r>
              <a:rPr sz="2400" smtClean="0"/>
              <a:t>[试解]　________</a:t>
            </a:r>
          </a:p>
        </p:txBody>
      </p:sp>
      <p:sp>
        <p:nvSpPr>
          <p:cNvPr id="294915" name="Text Box 3"/>
          <p:cNvSpPr txBox="1">
            <a:spLocks noChangeArrowheads="1"/>
          </p:cNvSpPr>
          <p:nvPr/>
        </p:nvSpPr>
        <p:spPr bwMode="auto">
          <a:xfrm>
            <a:off x="617501" y="4545968"/>
            <a:ext cx="10434637" cy="1420495"/>
          </a:xfrm>
          <a:prstGeom prst="rect">
            <a:avLst/>
          </a:prstGeom>
          <a:noFill/>
          <a:ln w="2857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</a:pPr>
            <a:r>
              <a:rPr altLang="en-US" sz="2400">
                <a:solidFill>
                  <a:srgbClr val="006600"/>
                </a:solidFill>
                <a:latin typeface="+mn-ea"/>
                <a:cs typeface="+mn-ea"/>
              </a:rPr>
              <a:t>解析：此题在语境中考查连贯，语料出自《红楼梦》第十七回“大观园试才题对额”，瞻前：先进再向北；顾后：“皆隐于”必须是两者，所以选“飞楼插空，雕甍绣槛”。结合语境最后选定C项。</a:t>
            </a: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7774962" y="2040155"/>
            <a:ext cx="989965" cy="583565"/>
          </a:xfrm>
          <a:prstGeom prst="rect">
            <a:avLst/>
          </a:prstGeom>
          <a:noFill/>
          <a:ln w="2857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en-US" sz="2400" smtClean="0"/>
              <a:t>   </a:t>
            </a:r>
            <a:r>
              <a:rPr lang="en-US" sz="3200" smtClean="0">
                <a:solidFill>
                  <a:srgbClr val="FF0000"/>
                </a:solidFill>
              </a:rPr>
              <a:t>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4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4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4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4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4914" grpId="0"/>
      <p:bldP spid="294915" grpId="1"/>
      <p:bldP spid="2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02" name="Text Box 2"/>
          <p:cNvSpPr txBox="1">
            <a:spLocks noChangeArrowheads="1"/>
          </p:cNvSpPr>
          <p:nvPr/>
        </p:nvSpPr>
        <p:spPr bwMode="auto">
          <a:xfrm>
            <a:off x="760377" y="739757"/>
            <a:ext cx="10320655" cy="4732020"/>
          </a:xfrm>
          <a:prstGeom prst="rect">
            <a:avLst/>
          </a:prstGeom>
          <a:noFill/>
          <a:ln w="1905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sz="2800" b="1" smtClean="0">
                <a:solidFill>
                  <a:srgbClr val="0000FF"/>
                </a:solidFill>
                <a:latin typeface="+mj-ea"/>
                <a:ea typeface="+mj-ea"/>
                <a:cs typeface="+mj-ea"/>
              </a:rPr>
              <a:t>[</a:t>
            </a:r>
            <a:r>
              <a:rPr lang="zh-CN" altLang="en-US" sz="2800" b="1" smtClean="0">
                <a:solidFill>
                  <a:srgbClr val="0000FF"/>
                </a:solidFill>
                <a:latin typeface="+mj-ea"/>
                <a:ea typeface="+mj-ea"/>
                <a:cs typeface="+mj-ea"/>
              </a:rPr>
              <a:t>典例</a:t>
            </a:r>
            <a:r>
              <a:rPr lang="en-US" altLang="zh-CN" sz="2800" b="1" smtClean="0">
                <a:solidFill>
                  <a:srgbClr val="0000FF"/>
                </a:solidFill>
                <a:latin typeface="+mj-ea"/>
                <a:ea typeface="+mj-ea"/>
                <a:cs typeface="+mj-ea"/>
              </a:rPr>
              <a:t>-</a:t>
            </a:r>
            <a:r>
              <a:rPr lang="zh-CN" altLang="en-US" sz="2800" b="1" smtClean="0">
                <a:solidFill>
                  <a:srgbClr val="0000FF"/>
                </a:solidFill>
                <a:latin typeface="+mj-ea"/>
                <a:ea typeface="+mj-ea"/>
                <a:cs typeface="+mj-ea"/>
              </a:rPr>
              <a:t>连贯</a:t>
            </a:r>
            <a:r>
              <a:rPr sz="2800" b="1" smtClean="0">
                <a:solidFill>
                  <a:srgbClr val="0000FF"/>
                </a:solidFill>
                <a:latin typeface="+mj-ea"/>
                <a:ea typeface="+mj-ea"/>
                <a:cs typeface="+mj-ea"/>
              </a:rPr>
              <a:t>]</a:t>
            </a:r>
            <a:endParaRPr sz="2000">
              <a:solidFill>
                <a:srgbClr val="006600"/>
              </a:solidFill>
              <a:latin typeface="+mn-ea"/>
            </a:endParaRPr>
          </a:p>
          <a:p>
            <a:pPr fontAlgn="auto">
              <a:lnSpc>
                <a:spcPct val="120000"/>
              </a:lnSpc>
            </a:pPr>
            <a:r>
              <a:rPr lang="en-US" sz="2400" b="1" smtClean="0">
                <a:solidFill>
                  <a:srgbClr val="006600"/>
                </a:solidFill>
                <a:latin typeface="+mn-ea"/>
              </a:rPr>
              <a:t>1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．</a:t>
            </a:r>
            <a:r>
              <a:rPr lang="en-US" sz="2400" b="1" smtClean="0">
                <a:solidFill>
                  <a:srgbClr val="006600"/>
                </a:solidFill>
                <a:latin typeface="+mn-ea"/>
              </a:rPr>
              <a:t>(2019·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全国卷</a:t>
            </a:r>
            <a:r>
              <a:rPr lang="en-US" sz="2400" b="1" smtClean="0">
                <a:solidFill>
                  <a:srgbClr val="006600"/>
                </a:solidFill>
                <a:latin typeface="+mn-ea"/>
              </a:rPr>
              <a:t>Ⅰ)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在下面一段文字横线处补写恰当的语句，使整段文字语意完整连贯，内容贴切，逻辑严密，每处不超过</a:t>
            </a:r>
            <a:r>
              <a:rPr lang="en-US" sz="2400" b="1" smtClean="0">
                <a:solidFill>
                  <a:srgbClr val="006600"/>
                </a:solidFill>
                <a:latin typeface="+mn-ea"/>
              </a:rPr>
              <a:t>12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个字。</a:t>
            </a:r>
          </a:p>
          <a:p>
            <a:r>
              <a:rPr lang="zh-CN" altLang="en-US" sz="2400" smtClean="0">
                <a:solidFill>
                  <a:srgbClr val="006600"/>
                </a:solidFill>
                <a:latin typeface="+mn-ea"/>
              </a:rPr>
              <a:t>研究发现，人们所受压力会增加血液中糖皮质激素的含量，而糖皮质激素可将前体细胞变为脂肪细胞，所以</a:t>
            </a:r>
            <a:r>
              <a:rPr lang="en-US" sz="2400" smtClean="0">
                <a:solidFill>
                  <a:srgbClr val="006600"/>
                </a:solidFill>
                <a:latin typeface="+mn-ea"/>
              </a:rPr>
              <a:t>①__________________</a:t>
            </a:r>
            <a:r>
              <a:rPr lang="zh-CN" altLang="en-US" sz="2400" smtClean="0">
                <a:solidFill>
                  <a:srgbClr val="006600"/>
                </a:solidFill>
                <a:latin typeface="+mn-ea"/>
              </a:rPr>
              <a:t>。但人们过去不清楚，为什么白天压力大不一定会变胖，而上夜班之类的压力则常与肥胖相联系。最近一项研究揭开了谜底：健康人的糖皮质激素水平在</a:t>
            </a:r>
            <a:r>
              <a:rPr lang="en-US" sz="2400" smtClean="0">
                <a:solidFill>
                  <a:srgbClr val="006600"/>
                </a:solidFill>
                <a:latin typeface="+mn-ea"/>
              </a:rPr>
              <a:t>24</a:t>
            </a:r>
            <a:r>
              <a:rPr lang="zh-CN" altLang="en-US" sz="2400" smtClean="0">
                <a:solidFill>
                  <a:srgbClr val="006600"/>
                </a:solidFill>
                <a:latin typeface="+mn-ea"/>
              </a:rPr>
              <a:t>小时内呈节律性涨落，早</a:t>
            </a:r>
            <a:r>
              <a:rPr lang="en-US" sz="2400" smtClean="0">
                <a:solidFill>
                  <a:srgbClr val="006600"/>
                </a:solidFill>
                <a:latin typeface="+mn-ea"/>
              </a:rPr>
              <a:t>8</a:t>
            </a:r>
            <a:r>
              <a:rPr lang="zh-CN" altLang="en-US" sz="2400" smtClean="0">
                <a:solidFill>
                  <a:srgbClr val="006600"/>
                </a:solidFill>
                <a:latin typeface="+mn-ea"/>
              </a:rPr>
              <a:t>点最高，凌晨</a:t>
            </a:r>
            <a:r>
              <a:rPr lang="en-US" sz="2400" smtClean="0">
                <a:solidFill>
                  <a:srgbClr val="006600"/>
                </a:solidFill>
                <a:latin typeface="+mn-ea"/>
              </a:rPr>
              <a:t>3</a:t>
            </a:r>
            <a:r>
              <a:rPr lang="zh-CN" altLang="en-US" sz="2400" smtClean="0">
                <a:solidFill>
                  <a:srgbClr val="006600"/>
                </a:solidFill>
                <a:latin typeface="+mn-ea"/>
              </a:rPr>
              <a:t>点最低。如果打破节律，在糖皮质激素水平</a:t>
            </a:r>
            <a:r>
              <a:rPr lang="en-US" sz="2400" smtClean="0">
                <a:solidFill>
                  <a:srgbClr val="006600"/>
                </a:solidFill>
                <a:latin typeface="+mn-ea"/>
              </a:rPr>
              <a:t>②____________________</a:t>
            </a:r>
            <a:r>
              <a:rPr lang="zh-CN" altLang="en-US" sz="2400" smtClean="0">
                <a:solidFill>
                  <a:srgbClr val="006600"/>
                </a:solidFill>
                <a:latin typeface="+mn-ea"/>
              </a:rPr>
              <a:t>，糖皮质激素的增加就会导致更多前体细胞变为脂肪细胞。如果顺应节律，在糖皮质激素水平本来就是峰值时，即使增加很多糖皮质激素，也不易引起脂肪细胞增加。可见，</a:t>
            </a:r>
            <a:r>
              <a:rPr lang="en-US" sz="2400" smtClean="0">
                <a:solidFill>
                  <a:srgbClr val="006600"/>
                </a:solidFill>
                <a:latin typeface="+mn-ea"/>
              </a:rPr>
              <a:t>③ ________________________</a:t>
            </a:r>
            <a:r>
              <a:rPr lang="zh-CN" altLang="en-US" sz="2400" smtClean="0">
                <a:solidFill>
                  <a:srgbClr val="006600"/>
                </a:solidFill>
                <a:latin typeface="+mn-ea"/>
              </a:rPr>
              <a:t>非常重要，夜间长期经历持续性压力体重会明显增加。</a:t>
            </a:r>
            <a:endParaRPr sz="2400">
              <a:solidFill>
                <a:srgbClr val="006600"/>
              </a:solidFill>
              <a:latin typeface="+mn-ea"/>
            </a:endParaRPr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7905750" y="-7938"/>
            <a:ext cx="1498625" cy="5953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8013699" y="139700"/>
            <a:ext cx="1247799" cy="3689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r>
              <a:rPr lang="zh-CN" altLang="en-US" sz="2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方正兰亭黑简体" pitchFamily="2" charset="-122"/>
              </a:rPr>
              <a:t>典例探究</a:t>
            </a:r>
            <a:endParaRPr lang="zh-CN" altLang="en-US" sz="2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方正兰亭黑简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0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46063" y="1812011"/>
            <a:ext cx="10429950" cy="23069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sz="2400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    </a:t>
            </a:r>
            <a:r>
              <a:rPr kumimoji="0" sz="2400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    </a:t>
            </a:r>
            <a:r>
              <a:rPr kumimoji="0" sz="2400" b="1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视角(四)　意境是否协调</a:t>
            </a:r>
            <a:endParaRPr kumimoji="0" sz="2400" i="0" u="none" strike="noStrike" cap="none" normalizeH="0" baseline="0" smtClean="0">
              <a:ln>
                <a:noFill/>
              </a:ln>
              <a:solidFill>
                <a:srgbClr val="006600"/>
              </a:solidFill>
              <a:effectLst/>
              <a:latin typeface="+mn-ea"/>
              <a:cs typeface="Times New Roman" panose="02020603050405020304" pitchFamily="18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文段的画面、色彩、情调、氛围、风格应和谐统一(或阴沉凄凉，或热烈欢乐，或直截了当，或隐晦曲折，或贬或褒)。文段中所体现出来的情感、意蕴同其中的物象、景致高度契合统一，才能感染读者。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4" name="Text Box 2"/>
          <p:cNvSpPr txBox="1">
            <a:spLocks noChangeArrowheads="1"/>
          </p:cNvSpPr>
          <p:nvPr/>
        </p:nvSpPr>
        <p:spPr bwMode="auto">
          <a:xfrm>
            <a:off x="756920" y="954071"/>
            <a:ext cx="10698480" cy="3415030"/>
          </a:xfrm>
          <a:prstGeom prst="rect">
            <a:avLst/>
          </a:prstGeom>
          <a:noFill/>
          <a:ln w="38100">
            <a:noFill/>
            <a:prstDash val="sysDot"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sz="2400" smtClean="0"/>
              <a:t>与前后语句衔接最恰当的一个比喻句是(　　)</a:t>
            </a:r>
          </a:p>
          <a:p>
            <a:r>
              <a:rPr sz="2400" smtClean="0"/>
              <a:t>夜色浓了，灯亮了起来。环绕在海湾沿岸山坡上的灯光，从半空倒映在了乌蓝的海面上，随着波浪，晃动着，闪烁着，________，和那密布在苍穹里的星斗互相辉映，煞是好看。</a:t>
            </a:r>
          </a:p>
          <a:p>
            <a:r>
              <a:rPr sz="2400" smtClean="0"/>
              <a:t>A．像散落在蓝色天鹅绒上的颗颗钻石</a:t>
            </a:r>
          </a:p>
          <a:p>
            <a:r>
              <a:rPr sz="2400" smtClean="0"/>
              <a:t>B．像一串流动的珍珠</a:t>
            </a:r>
          </a:p>
          <a:p>
            <a:r>
              <a:rPr sz="2400" smtClean="0"/>
              <a:t>C．像夜空中眨着眼睛的星星</a:t>
            </a:r>
          </a:p>
          <a:p>
            <a:r>
              <a:rPr sz="2400" smtClean="0"/>
              <a:t>D．像无数个在水面舞动的小精灵</a:t>
            </a:r>
          </a:p>
          <a:p>
            <a:r>
              <a:rPr sz="2400" smtClean="0"/>
              <a:t>[试解]　________</a:t>
            </a:r>
          </a:p>
        </p:txBody>
      </p:sp>
      <p:sp>
        <p:nvSpPr>
          <p:cNvPr id="294915" name="Text Box 3"/>
          <p:cNvSpPr txBox="1">
            <a:spLocks noChangeArrowheads="1"/>
          </p:cNvSpPr>
          <p:nvPr/>
        </p:nvSpPr>
        <p:spPr bwMode="auto">
          <a:xfrm>
            <a:off x="474626" y="4289733"/>
            <a:ext cx="10999152" cy="1863725"/>
          </a:xfrm>
          <a:prstGeom prst="rect">
            <a:avLst/>
          </a:prstGeom>
          <a:noFill/>
          <a:ln w="2857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</a:pPr>
            <a:r>
              <a:rPr altLang="en-US" sz="2400">
                <a:solidFill>
                  <a:srgbClr val="006600"/>
                </a:solidFill>
                <a:latin typeface="+mn-ea"/>
                <a:cs typeface="+mn-ea"/>
              </a:rPr>
              <a:t>解析：要注意以下两条重要信息：一是“环绕在海湾沿岸”，隐含“串”“线”之意。从这一角度来看，A、C、D三项皆描写“面”“片”(天鹅绒，夜空，水面)之景象，皆不恰当；二是“随着波浪，晃动着，闪烁着”，显示出一种“动态”的美感，若描写的是一种静态的景象(A项)，那自然不合适。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5989865" y="911661"/>
            <a:ext cx="989965" cy="583565"/>
          </a:xfrm>
          <a:prstGeom prst="rect">
            <a:avLst/>
          </a:prstGeom>
          <a:noFill/>
          <a:ln w="2857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en-US" sz="2400" smtClean="0"/>
              <a:t>   </a:t>
            </a:r>
            <a:r>
              <a:rPr lang="en-US" sz="3200" smtClean="0">
                <a:solidFill>
                  <a:srgbClr val="FF0000"/>
                </a:solidFill>
              </a:rPr>
              <a:t>B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4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4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4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4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4914" grpId="0"/>
      <p:bldP spid="294915" grpId="1"/>
      <p:bldP spid="5" grpId="2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03187" y="877271"/>
            <a:ext cx="10902353" cy="50774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sz="2400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     </a:t>
            </a:r>
            <a:r>
              <a:rPr kumimoji="0" sz="2400" b="1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视角(五)　句式是否恰当</a:t>
            </a: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     句式的恰当有两重含义：一是句式的一致性，二是句式的最佳表意。</a:t>
            </a: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    1．句式的“一致性”</a:t>
            </a: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    “一致”的内容比较多，像句子结构、关联词搭配等，贵在找出照应点。语段中的信息前后吻合，彼此照应，才能在表意上形成一个完美的整体。</a:t>
            </a: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    2．句式的最佳表意</a:t>
            </a: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400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    句式的最佳表意是指语段在表情达意时，为强调突出某一方面，要采用最佳的句式，如：陈述句、祈使句、疑问句、感叹句或肯定句、否定句等。</a:t>
            </a: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sz="2400" i="0" u="none" strike="noStrike" cap="none" normalizeH="0" baseline="0" smtClean="0">
              <a:ln>
                <a:noFill/>
              </a:ln>
              <a:solidFill>
                <a:srgbClr val="006600"/>
              </a:solidFill>
              <a:effectLst/>
              <a:latin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4" name="Text Box 2"/>
          <p:cNvSpPr txBox="1">
            <a:spLocks noChangeArrowheads="1"/>
          </p:cNvSpPr>
          <p:nvPr/>
        </p:nvSpPr>
        <p:spPr bwMode="auto">
          <a:xfrm>
            <a:off x="672110" y="820946"/>
            <a:ext cx="10434637" cy="4154170"/>
          </a:xfrm>
          <a:prstGeom prst="rect">
            <a:avLst/>
          </a:prstGeom>
          <a:noFill/>
          <a:ln w="38100">
            <a:noFill/>
            <a:prstDash val="sysDot"/>
            <a:miter lim="800000"/>
          </a:ln>
          <a:effectLst/>
        </p:spPr>
        <p:txBody>
          <a:bodyPr>
            <a:spAutoFit/>
          </a:bodyPr>
          <a:lstStyle/>
          <a:p>
            <a:r>
              <a:rPr sz="2400" b="1" smtClean="0">
                <a:solidFill>
                  <a:schemeClr val="accent6">
                    <a:lumMod val="50000"/>
                  </a:schemeClr>
                </a:solidFill>
              </a:rPr>
              <a:t>1．句式的“一致性”</a:t>
            </a:r>
          </a:p>
          <a:p>
            <a:r>
              <a:rPr sz="2400" smtClean="0"/>
              <a:t>填入下面一段文字横线处的语句，最恰当的一句是   (　　)</a:t>
            </a:r>
          </a:p>
          <a:p>
            <a:r>
              <a:rPr sz="2400" smtClean="0"/>
              <a:t>从草木虫鱼的生活，我发觉一个经验。我不在生活以外别求生活方法，不在生活以外别求生活目的。这并不是一种颓废的人生观。你如果说我的话带有颓废的色彩，我请你在春天时到百花齐放的园子里去，________。然后再回到十字街头，仔细瞧瞧人们的面孔，你看谁是活泼，谁是颓废？请你在冬天积雪凝寒的时候，看看雪压的松树，看看站在冰上的鸭和游在水中的鱼，然后再回头看看遇苦便叫的那“万物之灵”，你以为谁比较能耐苦持恒呢？</a:t>
            </a:r>
          </a:p>
          <a:p>
            <a:r>
              <a:rPr sz="2400" smtClean="0"/>
              <a:t>A．看落英缤纷，看蝴蝶漫天飞舞    B．看看蝴蝶飞，听听鸟儿鸣</a:t>
            </a:r>
          </a:p>
          <a:p>
            <a:r>
              <a:rPr sz="2400" smtClean="0"/>
              <a:t>C．静观草长蝶飞，莺鸣水潺             D．观蝴蝶高飞，闻鸟声低唱</a:t>
            </a:r>
          </a:p>
          <a:p>
            <a:r>
              <a:rPr sz="2400" smtClean="0"/>
              <a:t>[试解]　________</a:t>
            </a:r>
          </a:p>
        </p:txBody>
      </p:sp>
      <p:sp>
        <p:nvSpPr>
          <p:cNvPr id="294915" name="Text Box 3"/>
          <p:cNvSpPr txBox="1">
            <a:spLocks noChangeArrowheads="1"/>
          </p:cNvSpPr>
          <p:nvPr/>
        </p:nvSpPr>
        <p:spPr bwMode="auto">
          <a:xfrm>
            <a:off x="555888" y="2726639"/>
            <a:ext cx="10434637" cy="3192780"/>
          </a:xfrm>
          <a:prstGeom prst="rect">
            <a:avLst/>
          </a:prstGeom>
          <a:solidFill>
            <a:schemeClr val="bg1"/>
          </a:solidFill>
          <a:ln w="2857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</a:pPr>
            <a:r>
              <a:rPr altLang="en-US" sz="2400">
                <a:solidFill>
                  <a:srgbClr val="006600"/>
                </a:solidFill>
                <a:latin typeface="+mn-ea"/>
                <a:cs typeface="+mn-ea"/>
              </a:rPr>
              <a:t>解析：　　整段写朱光潜先生受到草木虫鱼生活的启发，继而得出自己对生活的经验：“我不在生活以外别求生活方法，不在生活以外别求生活目的。”然后进一步拿自然景物、动物和人类作对比，语言生动活泼，说理平易优美。A项“落英缤纷”紧承上文“百花齐放”不恰当；C项过分重视辞藻，“草长”“水潺”堆砌多余，而且“观”不能作莺鸣的谓语；D项“观”“闻”用词文言化，“高飞”“低唱” 表意混乱，与此段意境不谐洽。此外，由全段文风来看作者喜用叠词，且语言平易，可推断B项正确。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7643106" y="1148925"/>
            <a:ext cx="989965" cy="583565"/>
          </a:xfrm>
          <a:prstGeom prst="rect">
            <a:avLst/>
          </a:prstGeom>
          <a:noFill/>
          <a:ln w="2857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en-US" sz="2400" smtClean="0"/>
              <a:t>   </a:t>
            </a:r>
            <a:r>
              <a:rPr lang="en-US" sz="3200" smtClean="0">
                <a:solidFill>
                  <a:srgbClr val="FF0000"/>
                </a:solidFill>
              </a:rPr>
              <a:t>B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4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4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4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4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xit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2949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4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4914" grpId="0"/>
      <p:bldP spid="294915" grpId="1" animBg="1"/>
      <p:bldP spid="294915" grpId="2" animBg="1"/>
      <p:bldP spid="5" grpId="3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4" name="Text Box 2"/>
          <p:cNvSpPr txBox="1">
            <a:spLocks noChangeArrowheads="1"/>
          </p:cNvSpPr>
          <p:nvPr/>
        </p:nvSpPr>
        <p:spPr bwMode="auto">
          <a:xfrm>
            <a:off x="546063" y="763190"/>
            <a:ext cx="10434637" cy="6000750"/>
          </a:xfrm>
          <a:prstGeom prst="rect">
            <a:avLst/>
          </a:prstGeom>
          <a:noFill/>
          <a:ln w="38100">
            <a:noFill/>
            <a:prstDash val="sysDot"/>
            <a:miter lim="800000"/>
          </a:ln>
          <a:effectLst/>
        </p:spPr>
        <p:txBody>
          <a:bodyPr>
            <a:spAutoFit/>
          </a:bodyPr>
          <a:lstStyle/>
          <a:p>
            <a:r>
              <a:rPr sz="2400" b="1" smtClean="0">
                <a:solidFill>
                  <a:schemeClr val="accent6">
                    <a:lumMod val="50000"/>
                  </a:schemeClr>
                </a:solidFill>
              </a:rPr>
              <a:t>2．句式的最佳表意</a:t>
            </a:r>
          </a:p>
          <a:p>
            <a:r>
              <a:rPr sz="2400" smtClean="0"/>
              <a:t>句式的最佳表意是指语段在表情达意时，为强调突出某一方面，要采用最佳的句式，如：陈述句、祈使句、疑问句、感叹句或肯定句、否定句等。</a:t>
            </a:r>
          </a:p>
          <a:p>
            <a:r>
              <a:rPr sz="2400" smtClean="0"/>
              <a:t>填入下面一段文字横线处的语句，最恰当的一句是  (　　)</a:t>
            </a:r>
          </a:p>
          <a:p>
            <a:r>
              <a:rPr sz="2400" smtClean="0"/>
              <a:t>职责的转变与业务量的增加使得对消防员的要求也越来越高，__________。新兵从一个地方青年到一个合格的消防战斗员，通过训练和实战需要半年到一年的时间。除了理论知识的学习，体能的训练，心理素质也是极为重要的一项课程。后期实战也会让新人真正深入到各种突发灾害中，让其心理素质和胆量在训练和实战中得到强化。</a:t>
            </a:r>
          </a:p>
          <a:p>
            <a:r>
              <a:rPr sz="2400" smtClean="0"/>
              <a:t>A．如此繁重的任务需要坚毅的性格、过人的胆量、高超的技艺才能胜任</a:t>
            </a:r>
          </a:p>
          <a:p>
            <a:r>
              <a:rPr sz="2400" smtClean="0"/>
              <a:t>B．坚毅的性格、过人的胆量、高超的技艺才能胜任如此繁重的任务</a:t>
            </a:r>
          </a:p>
          <a:p>
            <a:r>
              <a:rPr sz="2400" smtClean="0"/>
              <a:t>C．没有坚毅的性格，过人的胆量、高超的技艺是无法胜任如此繁重的任务的</a:t>
            </a:r>
          </a:p>
          <a:p>
            <a:r>
              <a:rPr sz="2400" smtClean="0"/>
              <a:t>D．胜任如此繁重的任务使人必须拥有坚毅的性格、过人的胆量、高超的技艺</a:t>
            </a:r>
          </a:p>
          <a:p>
            <a:r>
              <a:rPr sz="2400" smtClean="0"/>
              <a:t>[试解]　________</a:t>
            </a:r>
          </a:p>
        </p:txBody>
      </p:sp>
      <p:sp>
        <p:nvSpPr>
          <p:cNvPr id="294915" name="Text Box 3"/>
          <p:cNvSpPr txBox="1">
            <a:spLocks noChangeArrowheads="1"/>
          </p:cNvSpPr>
          <p:nvPr/>
        </p:nvSpPr>
        <p:spPr bwMode="auto">
          <a:xfrm>
            <a:off x="546063" y="4976002"/>
            <a:ext cx="10434637" cy="977265"/>
          </a:xfrm>
          <a:prstGeom prst="rect">
            <a:avLst/>
          </a:prstGeom>
          <a:solidFill>
            <a:schemeClr val="bg1"/>
          </a:solidFill>
          <a:ln w="2857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</a:pPr>
            <a:r>
              <a:rPr altLang="en-US" sz="2400" b="1">
                <a:solidFill>
                  <a:srgbClr val="006600"/>
                </a:solidFill>
                <a:latin typeface="+mn-ea"/>
                <a:cs typeface="+mn-ea"/>
              </a:rPr>
              <a:t>解析：这段文字介绍的是消防员训练时需要具备的诸多条件。为了强调这些条件的重要性，最好使用双重否定的句式，比较之下，C项最合适</a:t>
            </a:r>
            <a:r>
              <a:rPr altLang="en-US" sz="2400" b="1" smtClean="0">
                <a:solidFill>
                  <a:srgbClr val="006600"/>
                </a:solidFill>
                <a:latin typeface="+mn-ea"/>
                <a:cs typeface="+mn-ea"/>
              </a:rPr>
              <a:t>。</a:t>
            </a:r>
            <a:endParaRPr altLang="en-US" sz="2400" b="1">
              <a:solidFill>
                <a:srgbClr val="006600"/>
              </a:solidFill>
              <a:latin typeface="+mn-ea"/>
              <a:cs typeface="+mn-ea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7485716" y="1841676"/>
            <a:ext cx="989965" cy="583565"/>
          </a:xfrm>
          <a:prstGeom prst="rect">
            <a:avLst/>
          </a:prstGeom>
          <a:noFill/>
          <a:ln w="2857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en-US" sz="2400" smtClean="0"/>
              <a:t>   </a:t>
            </a:r>
            <a:r>
              <a:rPr lang="en-US" sz="3200" smtClean="0">
                <a:solidFill>
                  <a:srgbClr val="FF0000"/>
                </a:solidFill>
              </a:rPr>
              <a:t>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4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4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4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4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xit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2949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4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4914" grpId="0"/>
      <p:bldP spid="294915" grpId="1" animBg="1"/>
      <p:bldP spid="294915" grpId="2" animBg="1"/>
      <p:bldP spid="5" grpId="3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74625" y="1706004"/>
            <a:ext cx="10607112" cy="2676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sz="2400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     </a:t>
            </a:r>
            <a:r>
              <a:rPr kumimoji="0" sz="2800" b="1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视角(六)　音节是否和谐</a:t>
            </a: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800" i="0" u="none" strike="noStrike" cap="none" normalizeH="0" baseline="0" smtClean="0">
                <a:ln>
                  <a:noFill/>
                </a:ln>
                <a:solidFill>
                  <a:srgbClr val="006600"/>
                </a:solidFill>
                <a:effectLst/>
                <a:latin typeface="+mn-ea"/>
                <a:cs typeface="Times New Roman" panose="02020603050405020304" pitchFamily="18" charset="0"/>
              </a:rPr>
              <a:t>    中国的语言，有其内在的旋律，体现着中国人的审美追求，体现着对称均衡的美感。  在行文中，要符合诗歌或语句在字数、句式、平仄、音韵等格律方面所特有的要求。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4" name="Text Box 2"/>
          <p:cNvSpPr txBox="1">
            <a:spLocks noChangeArrowheads="1"/>
          </p:cNvSpPr>
          <p:nvPr/>
        </p:nvSpPr>
        <p:spPr bwMode="auto">
          <a:xfrm>
            <a:off x="617538" y="1027129"/>
            <a:ext cx="10698480" cy="2306955"/>
          </a:xfrm>
          <a:prstGeom prst="rect">
            <a:avLst/>
          </a:prstGeom>
          <a:noFill/>
          <a:ln w="38100">
            <a:noFill/>
            <a:prstDash val="sysDot"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sz="2400" smtClean="0"/>
              <a:t>填入下面横线处的句子，与上下文衔接最恰当的一组是(　　)</a:t>
            </a:r>
          </a:p>
          <a:p>
            <a:r>
              <a:rPr sz="2400" smtClean="0"/>
              <a:t>(1)每逢深秋时节，____________松竹山茶，色彩绚丽，美景尽览。</a:t>
            </a:r>
          </a:p>
          <a:p>
            <a:r>
              <a:rPr sz="2400" smtClean="0"/>
              <a:t>(2)远眺群山环抱，____________，近看小河流水，茶园葱绿，松竹并茂。</a:t>
            </a:r>
          </a:p>
          <a:p>
            <a:r>
              <a:rPr sz="2400" smtClean="0"/>
              <a:t>①置身山顶，俯瞰槐榆丹枫　②置身山顶俯瞰，槐榆丹枫　③白云缭绕，层林叠翠　④层林叠翠，白云缭绕</a:t>
            </a:r>
          </a:p>
          <a:p>
            <a:r>
              <a:rPr sz="2400" smtClean="0"/>
              <a:t>A．①③　　　B．①④            C．②③             D．②④</a:t>
            </a:r>
          </a:p>
        </p:txBody>
      </p:sp>
      <p:sp>
        <p:nvSpPr>
          <p:cNvPr id="294915" name="Text Box 3"/>
          <p:cNvSpPr txBox="1">
            <a:spLocks noChangeArrowheads="1"/>
          </p:cNvSpPr>
          <p:nvPr/>
        </p:nvSpPr>
        <p:spPr bwMode="auto">
          <a:xfrm>
            <a:off x="617501" y="3362659"/>
            <a:ext cx="10434637" cy="2306320"/>
          </a:xfrm>
          <a:prstGeom prst="rect">
            <a:avLst/>
          </a:prstGeom>
          <a:noFill/>
          <a:ln w="2857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</a:pPr>
            <a:r>
              <a:rPr altLang="en-US" sz="2400" b="1">
                <a:solidFill>
                  <a:srgbClr val="006600"/>
                </a:solidFill>
                <a:latin typeface="+mn-ea"/>
                <a:cs typeface="+mn-ea"/>
              </a:rPr>
              <a:t>解析：　③④两句的区别比较明显， 原文第一句“远眺群山”，接着向远处眺望， ④由层林写到白云，比较顺畅；同时④句中的“绕”与原句中的“茂”两字都处于句末，同一韵部的字相押，读来上口。①②两句选择的关键在于，“俯瞰”是属上句还是属下句，而原文横线以后的句子均是“俯瞰”的宾语，选择②句即可形成都是整齐的四字句，音节和谐。</a:t>
            </a: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7985782" y="998934"/>
            <a:ext cx="989965" cy="583565"/>
          </a:xfrm>
          <a:prstGeom prst="rect">
            <a:avLst/>
          </a:prstGeom>
          <a:noFill/>
          <a:ln w="2857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en-US" sz="2400" smtClean="0"/>
              <a:t>   </a:t>
            </a:r>
            <a:r>
              <a:rPr lang="en-US" sz="3200" smtClean="0">
                <a:solidFill>
                  <a:srgbClr val="FF0000"/>
                </a:solidFill>
              </a:rPr>
              <a:t>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4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4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4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4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4914" grpId="0"/>
      <p:bldP spid="294915" grpId="1"/>
      <p:bldP spid="2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02" name="Text Box 2"/>
          <p:cNvSpPr txBox="1">
            <a:spLocks noChangeArrowheads="1"/>
          </p:cNvSpPr>
          <p:nvPr/>
        </p:nvSpPr>
        <p:spPr bwMode="auto">
          <a:xfrm>
            <a:off x="546063" y="668319"/>
            <a:ext cx="10819765" cy="4521835"/>
          </a:xfrm>
          <a:prstGeom prst="rect">
            <a:avLst/>
          </a:prstGeom>
          <a:noFill/>
          <a:ln w="1905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smtClean="0">
                <a:solidFill>
                  <a:srgbClr val="006600"/>
                </a:solidFill>
                <a:latin typeface="+mn-ea"/>
              </a:rPr>
              <a:t>解析：　本题考查语言表达连贯的能力，考查语言建构与运用的学科素养。第一空，根据关联词</a:t>
            </a:r>
            <a:r>
              <a:rPr lang="en-US" sz="2400" smtClean="0">
                <a:solidFill>
                  <a:srgbClr val="006600"/>
                </a:solidFill>
                <a:latin typeface="+mn-ea"/>
              </a:rPr>
              <a:t>“</a:t>
            </a:r>
            <a:r>
              <a:rPr lang="zh-CN" altLang="en-US" sz="2400" smtClean="0">
                <a:solidFill>
                  <a:srgbClr val="006600"/>
                </a:solidFill>
                <a:latin typeface="+mn-ea"/>
              </a:rPr>
              <a:t>所以</a:t>
            </a:r>
            <a:r>
              <a:rPr lang="en-US" sz="2400" smtClean="0">
                <a:solidFill>
                  <a:srgbClr val="006600"/>
                </a:solidFill>
                <a:latin typeface="+mn-ea"/>
              </a:rPr>
              <a:t>”</a:t>
            </a:r>
            <a:r>
              <a:rPr lang="zh-CN" altLang="en-US" sz="2400" smtClean="0">
                <a:solidFill>
                  <a:srgbClr val="006600"/>
                </a:solidFill>
                <a:latin typeface="+mn-ea"/>
              </a:rPr>
              <a:t>可知，此处是从上文得出的结论；再根据下文</a:t>
            </a:r>
            <a:r>
              <a:rPr lang="en-US" sz="2400" smtClean="0">
                <a:solidFill>
                  <a:srgbClr val="006600"/>
                </a:solidFill>
                <a:latin typeface="+mn-ea"/>
              </a:rPr>
              <a:t>“</a:t>
            </a:r>
            <a:r>
              <a:rPr lang="zh-CN" altLang="en-US" sz="2400" smtClean="0">
                <a:solidFill>
                  <a:srgbClr val="006600"/>
                </a:solidFill>
                <a:latin typeface="+mn-ea"/>
              </a:rPr>
              <a:t>但</a:t>
            </a:r>
            <a:r>
              <a:rPr lang="en-US" sz="2400" smtClean="0">
                <a:solidFill>
                  <a:srgbClr val="006600"/>
                </a:solidFill>
                <a:latin typeface="+mn-ea"/>
              </a:rPr>
              <a:t>”</a:t>
            </a:r>
            <a:r>
              <a:rPr lang="zh-CN" altLang="en-US" sz="2400" smtClean="0">
                <a:solidFill>
                  <a:srgbClr val="006600"/>
                </a:solidFill>
                <a:latin typeface="+mn-ea"/>
              </a:rPr>
              <a:t>后面的内容可知，此处应揭示压力与肥胖的关系，故可得出答案</a:t>
            </a:r>
            <a:r>
              <a:rPr lang="en-US" sz="2400" smtClean="0">
                <a:solidFill>
                  <a:srgbClr val="006600"/>
                </a:solidFill>
                <a:latin typeface="+mn-ea"/>
              </a:rPr>
              <a:t>“</a:t>
            </a:r>
            <a:r>
              <a:rPr lang="zh-CN" altLang="en-US" sz="2400" smtClean="0">
                <a:solidFill>
                  <a:srgbClr val="006600"/>
                </a:solidFill>
                <a:latin typeface="+mn-ea"/>
              </a:rPr>
              <a:t>压力与肥胖有联系</a:t>
            </a:r>
            <a:r>
              <a:rPr lang="en-US" sz="2400" smtClean="0">
                <a:solidFill>
                  <a:srgbClr val="006600"/>
                </a:solidFill>
                <a:latin typeface="+mn-ea"/>
              </a:rPr>
              <a:t>”</a:t>
            </a:r>
            <a:r>
              <a:rPr lang="zh-CN" altLang="en-US" sz="2400" smtClean="0">
                <a:solidFill>
                  <a:srgbClr val="006600"/>
                </a:solidFill>
                <a:latin typeface="+mn-ea"/>
              </a:rPr>
              <a:t>，也可表述为</a:t>
            </a:r>
            <a:r>
              <a:rPr lang="en-US" sz="2400" smtClean="0">
                <a:solidFill>
                  <a:srgbClr val="006600"/>
                </a:solidFill>
                <a:latin typeface="+mn-ea"/>
              </a:rPr>
              <a:t>“</a:t>
            </a:r>
            <a:r>
              <a:rPr lang="zh-CN" altLang="en-US" sz="2400" smtClean="0">
                <a:solidFill>
                  <a:srgbClr val="006600"/>
                </a:solidFill>
                <a:latin typeface="+mn-ea"/>
              </a:rPr>
              <a:t>压力大会使人变得肥胖</a:t>
            </a:r>
            <a:r>
              <a:rPr lang="en-US" sz="2400" smtClean="0">
                <a:solidFill>
                  <a:srgbClr val="006600"/>
                </a:solidFill>
                <a:latin typeface="+mn-ea"/>
              </a:rPr>
              <a:t>”</a:t>
            </a:r>
            <a:r>
              <a:rPr lang="zh-CN" altLang="en-US" sz="2400" smtClean="0">
                <a:solidFill>
                  <a:srgbClr val="006600"/>
                </a:solidFill>
                <a:latin typeface="+mn-ea"/>
              </a:rPr>
              <a:t>。第二空，前文有</a:t>
            </a:r>
            <a:r>
              <a:rPr lang="en-US" sz="2400" smtClean="0">
                <a:solidFill>
                  <a:srgbClr val="006600"/>
                </a:solidFill>
                <a:latin typeface="+mn-ea"/>
              </a:rPr>
              <a:t>“</a:t>
            </a:r>
            <a:r>
              <a:rPr lang="zh-CN" altLang="en-US" sz="2400" smtClean="0">
                <a:solidFill>
                  <a:srgbClr val="006600"/>
                </a:solidFill>
                <a:latin typeface="+mn-ea"/>
              </a:rPr>
              <a:t>如果打破节律</a:t>
            </a:r>
            <a:r>
              <a:rPr lang="en-US" sz="2400" smtClean="0">
                <a:solidFill>
                  <a:srgbClr val="006600"/>
                </a:solidFill>
                <a:latin typeface="+mn-ea"/>
              </a:rPr>
              <a:t>”</a:t>
            </a:r>
            <a:r>
              <a:rPr lang="zh-CN" altLang="en-US" sz="2400" smtClean="0">
                <a:solidFill>
                  <a:srgbClr val="006600"/>
                </a:solidFill>
                <a:latin typeface="+mn-ea"/>
              </a:rPr>
              <a:t>，下文有</a:t>
            </a:r>
            <a:r>
              <a:rPr lang="en-US" sz="2400" smtClean="0">
                <a:solidFill>
                  <a:srgbClr val="006600"/>
                </a:solidFill>
                <a:latin typeface="+mn-ea"/>
              </a:rPr>
              <a:t>“</a:t>
            </a:r>
            <a:r>
              <a:rPr lang="zh-CN" altLang="en-US" sz="2400" smtClean="0">
                <a:solidFill>
                  <a:srgbClr val="006600"/>
                </a:solidFill>
                <a:latin typeface="+mn-ea"/>
              </a:rPr>
              <a:t>如果顺应节律</a:t>
            </a:r>
            <a:r>
              <a:rPr lang="en-US" sz="2400" smtClean="0">
                <a:solidFill>
                  <a:srgbClr val="006600"/>
                </a:solidFill>
                <a:latin typeface="+mn-ea"/>
              </a:rPr>
              <a:t>”</a:t>
            </a:r>
            <a:r>
              <a:rPr lang="zh-CN" altLang="en-US" sz="2400" smtClean="0">
                <a:solidFill>
                  <a:srgbClr val="006600"/>
                </a:solidFill>
                <a:latin typeface="+mn-ea"/>
              </a:rPr>
              <a:t>，这两个句子呈并列关系，陈述了相反的两种情况，所以我们可以根据后面的</a:t>
            </a:r>
            <a:r>
              <a:rPr lang="en-US" sz="2400" smtClean="0">
                <a:solidFill>
                  <a:srgbClr val="006600"/>
                </a:solidFill>
                <a:latin typeface="+mn-ea"/>
              </a:rPr>
              <a:t>“</a:t>
            </a:r>
            <a:r>
              <a:rPr lang="zh-CN" altLang="en-US" sz="2400" smtClean="0">
                <a:solidFill>
                  <a:srgbClr val="006600"/>
                </a:solidFill>
                <a:latin typeface="+mn-ea"/>
              </a:rPr>
              <a:t>在糖皮质激素水平本来就是峰值时</a:t>
            </a:r>
            <a:r>
              <a:rPr lang="en-US" sz="2400" smtClean="0">
                <a:solidFill>
                  <a:srgbClr val="006600"/>
                </a:solidFill>
                <a:latin typeface="+mn-ea"/>
              </a:rPr>
              <a:t>”</a:t>
            </a:r>
            <a:r>
              <a:rPr lang="zh-CN" altLang="en-US" sz="2400" smtClean="0">
                <a:solidFill>
                  <a:srgbClr val="006600"/>
                </a:solidFill>
                <a:latin typeface="+mn-ea"/>
              </a:rPr>
              <a:t>来推断，从而得出答案</a:t>
            </a:r>
            <a:r>
              <a:rPr lang="en-US" sz="2400" smtClean="0">
                <a:solidFill>
                  <a:srgbClr val="006600"/>
                </a:solidFill>
                <a:latin typeface="+mn-ea"/>
              </a:rPr>
              <a:t>“</a:t>
            </a:r>
            <a:r>
              <a:rPr lang="zh-CN" altLang="en-US" sz="2400" smtClean="0">
                <a:solidFill>
                  <a:srgbClr val="006600"/>
                </a:solidFill>
                <a:latin typeface="+mn-ea"/>
              </a:rPr>
              <a:t>本来应该是低谷时</a:t>
            </a:r>
            <a:r>
              <a:rPr lang="en-US" sz="2400" smtClean="0">
                <a:solidFill>
                  <a:srgbClr val="006600"/>
                </a:solidFill>
                <a:latin typeface="+mn-ea"/>
              </a:rPr>
              <a:t>”</a:t>
            </a:r>
            <a:r>
              <a:rPr lang="zh-CN" altLang="en-US" sz="2400" smtClean="0">
                <a:solidFill>
                  <a:srgbClr val="006600"/>
                </a:solidFill>
                <a:latin typeface="+mn-ea"/>
              </a:rPr>
              <a:t>。第三空，从</a:t>
            </a:r>
            <a:r>
              <a:rPr lang="en-US" sz="2400" smtClean="0">
                <a:solidFill>
                  <a:srgbClr val="006600"/>
                </a:solidFill>
                <a:latin typeface="+mn-ea"/>
              </a:rPr>
              <a:t>“</a:t>
            </a:r>
            <a:r>
              <a:rPr lang="zh-CN" altLang="en-US" sz="2400" smtClean="0">
                <a:solidFill>
                  <a:srgbClr val="006600"/>
                </a:solidFill>
                <a:latin typeface="+mn-ea"/>
              </a:rPr>
              <a:t>可见</a:t>
            </a:r>
            <a:r>
              <a:rPr lang="en-US" sz="2400" smtClean="0">
                <a:solidFill>
                  <a:srgbClr val="006600"/>
                </a:solidFill>
                <a:latin typeface="+mn-ea"/>
              </a:rPr>
              <a:t>”</a:t>
            </a:r>
            <a:r>
              <a:rPr lang="zh-CN" altLang="en-US" sz="2400" smtClean="0">
                <a:solidFill>
                  <a:srgbClr val="006600"/>
                </a:solidFill>
                <a:latin typeface="+mn-ea"/>
              </a:rPr>
              <a:t>来看，此处内容是根据前面描述的两种情况而得出的结论。前面分别阐述了不同时间增加糖皮质激素会产生的不同结果，下文又具体描述</a:t>
            </a:r>
            <a:r>
              <a:rPr lang="en-US" sz="2400" smtClean="0">
                <a:solidFill>
                  <a:srgbClr val="006600"/>
                </a:solidFill>
                <a:latin typeface="+mn-ea"/>
              </a:rPr>
              <a:t>“</a:t>
            </a:r>
            <a:r>
              <a:rPr lang="zh-CN" altLang="en-US" sz="2400" smtClean="0">
                <a:solidFill>
                  <a:srgbClr val="006600"/>
                </a:solidFill>
                <a:latin typeface="+mn-ea"/>
              </a:rPr>
              <a:t>夜间</a:t>
            </a:r>
            <a:r>
              <a:rPr lang="en-US" sz="2400" smtClean="0">
                <a:solidFill>
                  <a:srgbClr val="006600"/>
                </a:solidFill>
                <a:latin typeface="+mn-ea"/>
              </a:rPr>
              <a:t>”</a:t>
            </a:r>
            <a:r>
              <a:rPr lang="zh-CN" altLang="en-US" sz="2400" smtClean="0">
                <a:solidFill>
                  <a:srgbClr val="006600"/>
                </a:solidFill>
                <a:latin typeface="+mn-ea"/>
              </a:rPr>
              <a:t>的压力会带来的结果，综合上下文可推断出此处可填</a:t>
            </a:r>
            <a:r>
              <a:rPr lang="en-US" sz="2400" smtClean="0">
                <a:solidFill>
                  <a:srgbClr val="006600"/>
                </a:solidFill>
                <a:latin typeface="+mn-ea"/>
              </a:rPr>
              <a:t>“</a:t>
            </a:r>
            <a:r>
              <a:rPr lang="zh-CN" altLang="en-US" sz="2400" smtClean="0">
                <a:solidFill>
                  <a:srgbClr val="006600"/>
                </a:solidFill>
                <a:latin typeface="+mn-ea"/>
              </a:rPr>
              <a:t>压力产生的时间</a:t>
            </a:r>
            <a:r>
              <a:rPr lang="en-US" sz="2400" smtClean="0">
                <a:solidFill>
                  <a:srgbClr val="006600"/>
                </a:solidFill>
                <a:latin typeface="+mn-ea"/>
              </a:rPr>
              <a:t>”</a:t>
            </a:r>
            <a:r>
              <a:rPr lang="zh-CN" altLang="en-US" sz="2400" smtClean="0">
                <a:solidFill>
                  <a:srgbClr val="006600"/>
                </a:solidFill>
                <a:latin typeface="+mn-ea"/>
              </a:rPr>
              <a:t>。</a:t>
            </a:r>
            <a:endParaRPr sz="2400">
              <a:solidFill>
                <a:srgbClr val="006600"/>
              </a:solidFill>
              <a:latin typeface="+mn-ea"/>
            </a:endParaRPr>
          </a:p>
        </p:txBody>
      </p:sp>
      <p:sp>
        <p:nvSpPr>
          <p:cNvPr id="307204" name="Text Box 4"/>
          <p:cNvSpPr txBox="1">
            <a:spLocks noChangeArrowheads="1"/>
          </p:cNvSpPr>
          <p:nvPr/>
        </p:nvSpPr>
        <p:spPr bwMode="auto">
          <a:xfrm>
            <a:off x="688939" y="5097475"/>
            <a:ext cx="10572824" cy="460375"/>
          </a:xfrm>
          <a:prstGeom prst="rect">
            <a:avLst/>
          </a:prstGeom>
          <a:noFill/>
          <a:ln w="38100" cmpd="dbl">
            <a:solidFill>
              <a:srgbClr val="FFFF00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smtClean="0">
                <a:solidFill>
                  <a:schemeClr val="accent6">
                    <a:lumMod val="50000"/>
                  </a:schemeClr>
                </a:solidFill>
                <a:ea typeface="楷体_GB2312" charset="-122"/>
              </a:rPr>
              <a:t>答案：</a:t>
            </a:r>
            <a:r>
              <a:rPr lang="en-US" sz="2400" b="1" smtClean="0">
                <a:solidFill>
                  <a:schemeClr val="accent6">
                    <a:lumMod val="50000"/>
                  </a:schemeClr>
                </a:solidFill>
                <a:ea typeface="楷体_GB2312" charset="-122"/>
              </a:rPr>
              <a:t>(</a:t>
            </a:r>
            <a:r>
              <a:rPr lang="zh-CN" altLang="en-US" sz="2400" b="1" smtClean="0">
                <a:solidFill>
                  <a:schemeClr val="accent6">
                    <a:lumMod val="50000"/>
                  </a:schemeClr>
                </a:solidFill>
                <a:ea typeface="楷体_GB2312" charset="-122"/>
              </a:rPr>
              <a:t>示例</a:t>
            </a:r>
            <a:r>
              <a:rPr lang="en-US" sz="2400" b="1" smtClean="0">
                <a:solidFill>
                  <a:schemeClr val="accent6">
                    <a:lumMod val="50000"/>
                  </a:schemeClr>
                </a:solidFill>
                <a:ea typeface="楷体_GB2312" charset="-122"/>
              </a:rPr>
              <a:t>)①</a:t>
            </a:r>
            <a:r>
              <a:rPr lang="zh-CN" altLang="en-US" sz="2400" b="1" smtClean="0">
                <a:solidFill>
                  <a:schemeClr val="accent6">
                    <a:lumMod val="50000"/>
                  </a:schemeClr>
                </a:solidFill>
                <a:ea typeface="楷体_GB2312" charset="-122"/>
              </a:rPr>
              <a:t>压力与肥胖有联系</a:t>
            </a:r>
            <a:r>
              <a:rPr lang="en-US" sz="2400" b="1" smtClean="0">
                <a:solidFill>
                  <a:schemeClr val="accent6">
                    <a:lumMod val="50000"/>
                  </a:schemeClr>
                </a:solidFill>
                <a:ea typeface="楷体_GB2312" charset="-122"/>
              </a:rPr>
              <a:t>②</a:t>
            </a:r>
            <a:r>
              <a:rPr lang="zh-CN" altLang="en-US" sz="2400" b="1" smtClean="0">
                <a:solidFill>
                  <a:schemeClr val="accent6">
                    <a:lumMod val="50000"/>
                  </a:schemeClr>
                </a:solidFill>
                <a:ea typeface="楷体_GB2312" charset="-122"/>
              </a:rPr>
              <a:t>本来应该是低谷时</a:t>
            </a:r>
            <a:r>
              <a:rPr lang="en-US" sz="2400" b="1" smtClean="0">
                <a:solidFill>
                  <a:schemeClr val="accent6">
                    <a:lumMod val="50000"/>
                  </a:schemeClr>
                </a:solidFill>
                <a:ea typeface="楷体_GB2312" charset="-122"/>
              </a:rPr>
              <a:t>③</a:t>
            </a:r>
            <a:r>
              <a:rPr lang="zh-CN" altLang="en-US" sz="2400" b="1" smtClean="0">
                <a:solidFill>
                  <a:schemeClr val="accent6">
                    <a:lumMod val="50000"/>
                  </a:schemeClr>
                </a:solidFill>
                <a:ea typeface="楷体_GB2312" charset="-122"/>
              </a:rPr>
              <a:t>压力产生的时间</a:t>
            </a:r>
            <a:endParaRPr sz="2400" b="1">
              <a:solidFill>
                <a:schemeClr val="accent6">
                  <a:lumMod val="50000"/>
                </a:schemeClr>
              </a:solidFill>
              <a:ea typeface="楷体_GB231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07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02" grpId="0"/>
      <p:bldP spid="30720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4" name="Text Box 2"/>
          <p:cNvSpPr txBox="1">
            <a:spLocks noChangeArrowheads="1"/>
          </p:cNvSpPr>
          <p:nvPr/>
        </p:nvSpPr>
        <p:spPr bwMode="auto">
          <a:xfrm>
            <a:off x="688939" y="734599"/>
            <a:ext cx="10434637" cy="3233420"/>
          </a:xfrm>
          <a:prstGeom prst="rect">
            <a:avLst/>
          </a:prstGeom>
          <a:noFill/>
          <a:ln w="38100">
            <a:noFill/>
            <a:prstDash val="sysDot"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ts val="3500"/>
              </a:lnSpc>
            </a:pPr>
            <a:r>
              <a:rPr lang="en-US" sz="2400" smtClean="0">
                <a:solidFill>
                  <a:srgbClr val="0000FF"/>
                </a:solidFill>
              </a:rPr>
              <a:t>2</a:t>
            </a:r>
            <a:r>
              <a:rPr lang="zh-CN" altLang="en-US" sz="2400" smtClean="0">
                <a:solidFill>
                  <a:srgbClr val="0000FF"/>
                </a:solidFill>
              </a:rPr>
              <a:t>．</a:t>
            </a:r>
            <a:r>
              <a:rPr lang="en-US" sz="2400" smtClean="0">
                <a:solidFill>
                  <a:srgbClr val="0000FF"/>
                </a:solidFill>
              </a:rPr>
              <a:t>(2017·</a:t>
            </a:r>
            <a:r>
              <a:rPr lang="zh-CN" altLang="en-US" sz="2400" smtClean="0">
                <a:solidFill>
                  <a:srgbClr val="0000FF"/>
                </a:solidFill>
              </a:rPr>
              <a:t>全国卷</a:t>
            </a:r>
            <a:r>
              <a:rPr lang="en-US" sz="2400" smtClean="0">
                <a:solidFill>
                  <a:srgbClr val="0000FF"/>
                </a:solidFill>
              </a:rPr>
              <a:t>Ⅰ)</a:t>
            </a:r>
            <a:r>
              <a:rPr lang="zh-CN" altLang="en-US" sz="2400" smtClean="0">
                <a:solidFill>
                  <a:srgbClr val="0000FF"/>
                </a:solidFill>
              </a:rPr>
              <a:t>在下面一段文字横线处补写恰当的语句，使整段文字语意完整连贯，内容贴切，逻辑严密。每处不超过</a:t>
            </a:r>
            <a:r>
              <a:rPr lang="en-US" sz="2400" smtClean="0">
                <a:solidFill>
                  <a:srgbClr val="0000FF"/>
                </a:solidFill>
              </a:rPr>
              <a:t>15</a:t>
            </a:r>
            <a:r>
              <a:rPr lang="zh-CN" altLang="en-US" sz="2400" smtClean="0">
                <a:solidFill>
                  <a:srgbClr val="0000FF"/>
                </a:solidFill>
              </a:rPr>
              <a:t>个字。</a:t>
            </a:r>
          </a:p>
          <a:p>
            <a:pPr>
              <a:lnSpc>
                <a:spcPts val="3500"/>
              </a:lnSpc>
            </a:pPr>
            <a:r>
              <a:rPr lang="zh-CN" altLang="en-US" sz="2400" smtClean="0">
                <a:solidFill>
                  <a:srgbClr val="0000FF"/>
                </a:solidFill>
              </a:rPr>
              <a:t>药品可以帮我们预防、治疗疾病，但若使用不当，</a:t>
            </a:r>
            <a:r>
              <a:rPr lang="en-US" sz="2400" smtClean="0">
                <a:solidFill>
                  <a:srgbClr val="0000FF"/>
                </a:solidFill>
              </a:rPr>
              <a:t>①____________________</a:t>
            </a:r>
            <a:r>
              <a:rPr lang="zh-CN" altLang="en-US" sz="2400" smtClean="0">
                <a:solidFill>
                  <a:srgbClr val="0000FF"/>
                </a:solidFill>
              </a:rPr>
              <a:t>。以口服药为例，药物进入胃肠道后逐渐被吸收进血液，随着时间推移，</a:t>
            </a:r>
            <a:r>
              <a:rPr lang="en-US" sz="2400" smtClean="0">
                <a:solidFill>
                  <a:srgbClr val="0000FF"/>
                </a:solidFill>
              </a:rPr>
              <a:t>②____________________________</a:t>
            </a:r>
            <a:r>
              <a:rPr lang="zh-CN" altLang="en-US" sz="2400" smtClean="0">
                <a:solidFill>
                  <a:srgbClr val="0000FF"/>
                </a:solidFill>
              </a:rPr>
              <a:t>。当药物浓度高于某一数值时就开始发挥疗效。然而，</a:t>
            </a:r>
            <a:r>
              <a:rPr lang="en-US" sz="2400" smtClean="0">
                <a:solidFill>
                  <a:srgbClr val="0000FF"/>
                </a:solidFill>
              </a:rPr>
              <a:t>③______________________</a:t>
            </a:r>
            <a:r>
              <a:rPr lang="zh-CN" altLang="en-US" sz="2400" smtClean="0">
                <a:solidFill>
                  <a:srgbClr val="0000FF"/>
                </a:solidFill>
              </a:rPr>
              <a:t>，超过一定限度就可能产生毒性，危害身体健康。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294915" name="Text Box 3"/>
          <p:cNvSpPr txBox="1">
            <a:spLocks noChangeArrowheads="1"/>
          </p:cNvSpPr>
          <p:nvPr/>
        </p:nvSpPr>
        <p:spPr bwMode="auto">
          <a:xfrm>
            <a:off x="705768" y="3860721"/>
            <a:ext cx="10434637" cy="2306955"/>
          </a:xfrm>
          <a:prstGeom prst="rect">
            <a:avLst/>
          </a:prstGeom>
          <a:noFill/>
          <a:ln w="2857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006600"/>
                </a:solidFill>
                <a:latin typeface="+mn-ea"/>
                <a:cs typeface="+mn-ea"/>
              </a:rPr>
              <a:t>解析</a:t>
            </a:r>
            <a:r>
              <a:rPr lang="zh-CN" altLang="en-US" sz="2400" smtClean="0">
                <a:solidFill>
                  <a:srgbClr val="006600"/>
                </a:solidFill>
                <a:latin typeface="+mn-ea"/>
                <a:cs typeface="+mn-ea"/>
              </a:rPr>
              <a:t>：首先阅读文段，了解大意，然后根据前后文语境补写。</a:t>
            </a:r>
            <a:r>
              <a:rPr lang="en-US" altLang="en-US" sz="2400" smtClean="0">
                <a:solidFill>
                  <a:srgbClr val="006600"/>
                </a:solidFill>
                <a:latin typeface="+mn-ea"/>
                <a:cs typeface="+mn-ea"/>
              </a:rPr>
              <a:t>①</a:t>
            </a:r>
            <a:r>
              <a:rPr lang="zh-CN" altLang="en-US" sz="2400" smtClean="0">
                <a:solidFill>
                  <a:srgbClr val="006600"/>
                </a:solidFill>
                <a:latin typeface="+mn-ea"/>
                <a:cs typeface="+mn-ea"/>
              </a:rPr>
              <a:t>处，根据前面的</a:t>
            </a:r>
            <a:r>
              <a:rPr lang="en-US" altLang="en-US" sz="2400" smtClean="0">
                <a:solidFill>
                  <a:srgbClr val="006600"/>
                </a:solidFill>
                <a:latin typeface="+mn-ea"/>
                <a:cs typeface="+mn-ea"/>
              </a:rPr>
              <a:t>“</a:t>
            </a:r>
            <a:r>
              <a:rPr lang="zh-CN" altLang="en-US" sz="2400" smtClean="0">
                <a:solidFill>
                  <a:srgbClr val="006600"/>
                </a:solidFill>
                <a:latin typeface="+mn-ea"/>
                <a:cs typeface="+mn-ea"/>
              </a:rPr>
              <a:t>若使用不当</a:t>
            </a:r>
            <a:r>
              <a:rPr lang="en-US" altLang="en-US" sz="2400" smtClean="0">
                <a:solidFill>
                  <a:srgbClr val="006600"/>
                </a:solidFill>
                <a:latin typeface="+mn-ea"/>
                <a:cs typeface="+mn-ea"/>
              </a:rPr>
              <a:t>”</a:t>
            </a:r>
            <a:r>
              <a:rPr lang="zh-CN" altLang="en-US" sz="2400" smtClean="0">
                <a:solidFill>
                  <a:srgbClr val="006600"/>
                </a:solidFill>
                <a:latin typeface="+mn-ea"/>
                <a:cs typeface="+mn-ea"/>
              </a:rPr>
              <a:t>，推断此处需要填写表达</a:t>
            </a:r>
            <a:r>
              <a:rPr lang="en-US" altLang="en-US" sz="2400" smtClean="0">
                <a:solidFill>
                  <a:srgbClr val="006600"/>
                </a:solidFill>
                <a:latin typeface="+mn-ea"/>
                <a:cs typeface="+mn-ea"/>
              </a:rPr>
              <a:t>“</a:t>
            </a:r>
            <a:r>
              <a:rPr lang="zh-CN" altLang="en-US" sz="2400" smtClean="0">
                <a:solidFill>
                  <a:srgbClr val="006600"/>
                </a:solidFill>
                <a:latin typeface="+mn-ea"/>
                <a:cs typeface="+mn-ea"/>
              </a:rPr>
              <a:t>药品可能对人身体造成伤害</a:t>
            </a:r>
            <a:r>
              <a:rPr lang="en-US" altLang="en-US" sz="2400" smtClean="0">
                <a:solidFill>
                  <a:srgbClr val="006600"/>
                </a:solidFill>
                <a:latin typeface="+mn-ea"/>
                <a:cs typeface="+mn-ea"/>
              </a:rPr>
              <a:t>”</a:t>
            </a:r>
            <a:r>
              <a:rPr lang="zh-CN" altLang="en-US" sz="2400" smtClean="0">
                <a:solidFill>
                  <a:srgbClr val="006600"/>
                </a:solidFill>
                <a:latin typeface="+mn-ea"/>
                <a:cs typeface="+mn-ea"/>
              </a:rPr>
              <a:t>意思的句子。</a:t>
            </a:r>
            <a:r>
              <a:rPr lang="en-US" altLang="en-US" sz="2400" smtClean="0">
                <a:solidFill>
                  <a:srgbClr val="006600"/>
                </a:solidFill>
                <a:latin typeface="+mn-ea"/>
                <a:cs typeface="+mn-ea"/>
              </a:rPr>
              <a:t>②</a:t>
            </a:r>
            <a:r>
              <a:rPr lang="zh-CN" altLang="en-US" sz="2400" smtClean="0">
                <a:solidFill>
                  <a:srgbClr val="006600"/>
                </a:solidFill>
                <a:latin typeface="+mn-ea"/>
                <a:cs typeface="+mn-ea"/>
              </a:rPr>
              <a:t>处，根据前面的</a:t>
            </a:r>
            <a:r>
              <a:rPr lang="en-US" altLang="en-US" sz="2400" smtClean="0">
                <a:solidFill>
                  <a:srgbClr val="006600"/>
                </a:solidFill>
                <a:latin typeface="+mn-ea"/>
                <a:cs typeface="+mn-ea"/>
              </a:rPr>
              <a:t>“</a:t>
            </a:r>
            <a:r>
              <a:rPr lang="zh-CN" altLang="en-US" sz="2400" smtClean="0">
                <a:solidFill>
                  <a:srgbClr val="006600"/>
                </a:solidFill>
                <a:latin typeface="+mn-ea"/>
                <a:cs typeface="+mn-ea"/>
              </a:rPr>
              <a:t>随着时间推移</a:t>
            </a:r>
            <a:r>
              <a:rPr lang="en-US" altLang="en-US" sz="2400" smtClean="0">
                <a:solidFill>
                  <a:srgbClr val="006600"/>
                </a:solidFill>
                <a:latin typeface="+mn-ea"/>
                <a:cs typeface="+mn-ea"/>
              </a:rPr>
              <a:t>”</a:t>
            </a:r>
            <a:r>
              <a:rPr lang="zh-CN" altLang="en-US" sz="2400" smtClean="0">
                <a:solidFill>
                  <a:srgbClr val="006600"/>
                </a:solidFill>
                <a:latin typeface="+mn-ea"/>
                <a:cs typeface="+mn-ea"/>
              </a:rPr>
              <a:t>和后面的</a:t>
            </a:r>
            <a:r>
              <a:rPr lang="en-US" altLang="en-US" sz="2400" smtClean="0">
                <a:solidFill>
                  <a:srgbClr val="006600"/>
                </a:solidFill>
                <a:latin typeface="+mn-ea"/>
                <a:cs typeface="+mn-ea"/>
              </a:rPr>
              <a:t>“</a:t>
            </a:r>
            <a:r>
              <a:rPr lang="zh-CN" altLang="en-US" sz="2400" smtClean="0">
                <a:solidFill>
                  <a:srgbClr val="006600"/>
                </a:solidFill>
                <a:latin typeface="+mn-ea"/>
                <a:cs typeface="+mn-ea"/>
              </a:rPr>
              <a:t>当药物浓度高于某一数值时</a:t>
            </a:r>
            <a:r>
              <a:rPr lang="en-US" altLang="en-US" sz="2400" smtClean="0">
                <a:solidFill>
                  <a:srgbClr val="006600"/>
                </a:solidFill>
                <a:latin typeface="+mn-ea"/>
                <a:cs typeface="+mn-ea"/>
              </a:rPr>
              <a:t>”</a:t>
            </a:r>
            <a:r>
              <a:rPr lang="zh-CN" altLang="en-US" sz="2400" smtClean="0">
                <a:solidFill>
                  <a:srgbClr val="006600"/>
                </a:solidFill>
                <a:latin typeface="+mn-ea"/>
                <a:cs typeface="+mn-ea"/>
              </a:rPr>
              <a:t>，可以推断此处需要填写表达</a:t>
            </a:r>
            <a:r>
              <a:rPr lang="en-US" altLang="en-US" sz="2400" smtClean="0">
                <a:solidFill>
                  <a:srgbClr val="006600"/>
                </a:solidFill>
                <a:latin typeface="+mn-ea"/>
                <a:cs typeface="+mn-ea"/>
              </a:rPr>
              <a:t>“</a:t>
            </a:r>
            <a:r>
              <a:rPr lang="zh-CN" altLang="en-US" sz="2400" smtClean="0">
                <a:solidFill>
                  <a:srgbClr val="006600"/>
                </a:solidFill>
                <a:latin typeface="+mn-ea"/>
                <a:cs typeface="+mn-ea"/>
              </a:rPr>
              <a:t>药物浓度逐渐升高</a:t>
            </a:r>
            <a:r>
              <a:rPr lang="en-US" altLang="en-US" sz="2400" smtClean="0">
                <a:solidFill>
                  <a:srgbClr val="006600"/>
                </a:solidFill>
                <a:latin typeface="+mn-ea"/>
                <a:cs typeface="+mn-ea"/>
              </a:rPr>
              <a:t>”</a:t>
            </a:r>
            <a:r>
              <a:rPr lang="zh-CN" altLang="en-US" sz="2400" smtClean="0">
                <a:solidFill>
                  <a:srgbClr val="006600"/>
                </a:solidFill>
                <a:latin typeface="+mn-ea"/>
                <a:cs typeface="+mn-ea"/>
              </a:rPr>
              <a:t>意思的句子。</a:t>
            </a:r>
            <a:r>
              <a:rPr lang="en-US" altLang="en-US" sz="2400" smtClean="0">
                <a:solidFill>
                  <a:srgbClr val="006600"/>
                </a:solidFill>
                <a:latin typeface="+mn-ea"/>
                <a:cs typeface="+mn-ea"/>
              </a:rPr>
              <a:t>③</a:t>
            </a:r>
            <a:r>
              <a:rPr lang="zh-CN" altLang="en-US" sz="2400" smtClean="0">
                <a:solidFill>
                  <a:srgbClr val="006600"/>
                </a:solidFill>
                <a:latin typeface="+mn-ea"/>
                <a:cs typeface="+mn-ea"/>
              </a:rPr>
              <a:t>处，根据前面的转折连词</a:t>
            </a:r>
            <a:r>
              <a:rPr lang="en-US" altLang="en-US" sz="2400" smtClean="0">
                <a:solidFill>
                  <a:srgbClr val="006600"/>
                </a:solidFill>
                <a:latin typeface="+mn-ea"/>
                <a:cs typeface="+mn-ea"/>
              </a:rPr>
              <a:t>“</a:t>
            </a:r>
            <a:r>
              <a:rPr lang="zh-CN" altLang="en-US" sz="2400" smtClean="0">
                <a:solidFill>
                  <a:srgbClr val="006600"/>
                </a:solidFill>
                <a:latin typeface="+mn-ea"/>
                <a:cs typeface="+mn-ea"/>
              </a:rPr>
              <a:t>然而</a:t>
            </a:r>
            <a:r>
              <a:rPr lang="en-US" altLang="en-US" sz="2400" smtClean="0">
                <a:solidFill>
                  <a:srgbClr val="006600"/>
                </a:solidFill>
                <a:latin typeface="+mn-ea"/>
                <a:cs typeface="+mn-ea"/>
              </a:rPr>
              <a:t>”</a:t>
            </a:r>
            <a:r>
              <a:rPr lang="zh-CN" altLang="en-US" sz="2400" smtClean="0">
                <a:solidFill>
                  <a:srgbClr val="006600"/>
                </a:solidFill>
                <a:latin typeface="+mn-ea"/>
                <a:cs typeface="+mn-ea"/>
              </a:rPr>
              <a:t>和后面的</a:t>
            </a:r>
            <a:r>
              <a:rPr lang="en-US" altLang="en-US" sz="2400" smtClean="0">
                <a:solidFill>
                  <a:srgbClr val="006600"/>
                </a:solidFill>
                <a:latin typeface="+mn-ea"/>
                <a:cs typeface="+mn-ea"/>
              </a:rPr>
              <a:t>“</a:t>
            </a:r>
            <a:r>
              <a:rPr lang="zh-CN" altLang="en-US" sz="2400" smtClean="0">
                <a:solidFill>
                  <a:srgbClr val="006600"/>
                </a:solidFill>
                <a:latin typeface="+mn-ea"/>
                <a:cs typeface="+mn-ea"/>
              </a:rPr>
              <a:t>超过一定限度就可能产生毒性</a:t>
            </a:r>
            <a:r>
              <a:rPr lang="en-US" altLang="en-US" sz="2400" smtClean="0">
                <a:solidFill>
                  <a:srgbClr val="006600"/>
                </a:solidFill>
                <a:latin typeface="+mn-ea"/>
                <a:cs typeface="+mn-ea"/>
              </a:rPr>
              <a:t>”</a:t>
            </a:r>
            <a:r>
              <a:rPr lang="zh-CN" altLang="en-US" sz="2400" smtClean="0">
                <a:solidFill>
                  <a:srgbClr val="006600"/>
                </a:solidFill>
                <a:latin typeface="+mn-ea"/>
                <a:cs typeface="+mn-ea"/>
              </a:rPr>
              <a:t>推断，此处应填写表达</a:t>
            </a:r>
            <a:r>
              <a:rPr lang="en-US" altLang="en-US" sz="2400" smtClean="0">
                <a:solidFill>
                  <a:srgbClr val="006600"/>
                </a:solidFill>
                <a:latin typeface="+mn-ea"/>
                <a:cs typeface="+mn-ea"/>
              </a:rPr>
              <a:t>“</a:t>
            </a:r>
            <a:r>
              <a:rPr lang="zh-CN" altLang="en-US" sz="2400" smtClean="0">
                <a:solidFill>
                  <a:srgbClr val="006600"/>
                </a:solidFill>
                <a:latin typeface="+mn-ea"/>
                <a:cs typeface="+mn-ea"/>
              </a:rPr>
              <a:t>药物浓度不是越高越好</a:t>
            </a:r>
            <a:r>
              <a:rPr lang="en-US" altLang="en-US" sz="2400" smtClean="0">
                <a:solidFill>
                  <a:srgbClr val="006600"/>
                </a:solidFill>
                <a:latin typeface="+mn-ea"/>
                <a:cs typeface="+mn-ea"/>
              </a:rPr>
              <a:t>”</a:t>
            </a:r>
            <a:r>
              <a:rPr lang="zh-CN" altLang="en-US" sz="2400" smtClean="0">
                <a:solidFill>
                  <a:srgbClr val="006600"/>
                </a:solidFill>
                <a:latin typeface="+mn-ea"/>
                <a:cs typeface="+mn-ea"/>
              </a:rPr>
              <a:t>意思的句子。</a:t>
            </a:r>
            <a:endParaRPr lang="zh-CN" altLang="en-US" sz="2400">
              <a:solidFill>
                <a:srgbClr val="006600"/>
              </a:solidFill>
              <a:latin typeface="+mn-ea"/>
              <a:cs typeface="+mn-ea"/>
            </a:endParaRPr>
          </a:p>
        </p:txBody>
      </p:sp>
      <p:sp>
        <p:nvSpPr>
          <p:cNvPr id="294916" name="Text Box 4"/>
          <p:cNvSpPr txBox="1">
            <a:spLocks noChangeArrowheads="1"/>
          </p:cNvSpPr>
          <p:nvPr/>
        </p:nvSpPr>
        <p:spPr bwMode="auto">
          <a:xfrm>
            <a:off x="720282" y="1623629"/>
            <a:ext cx="10429948" cy="2335530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en-US" sz="2400" smtClean="0">
                <a:solidFill>
                  <a:srgbClr val="FF0000"/>
                </a:solidFill>
                <a:latin typeface="+mn-ea"/>
              </a:rPr>
              <a:t>                                                                                    </a:t>
            </a:r>
            <a:r>
              <a:rPr lang="zh-CN" altLang="en-US" sz="2400" smtClean="0">
                <a:solidFill>
                  <a:srgbClr val="FF0000"/>
                </a:solidFill>
                <a:latin typeface="+mn-ea"/>
              </a:rPr>
              <a:t>也可能对身体产生损害　</a:t>
            </a:r>
            <a:endParaRPr lang="en-US" altLang="zh-CN" sz="2400" smtClean="0">
              <a:solidFill>
                <a:srgbClr val="FF0000"/>
              </a:solidFill>
              <a:latin typeface="+mn-ea"/>
            </a:endParaRPr>
          </a:p>
          <a:p>
            <a:pPr>
              <a:lnSpc>
                <a:spcPts val="3500"/>
              </a:lnSpc>
            </a:pPr>
            <a:endParaRPr lang="en-US" altLang="zh-CN" sz="2400" smtClean="0">
              <a:solidFill>
                <a:srgbClr val="FF0000"/>
              </a:solidFill>
              <a:latin typeface="+mn-ea"/>
            </a:endParaRPr>
          </a:p>
          <a:p>
            <a:pPr>
              <a:lnSpc>
                <a:spcPts val="3500"/>
              </a:lnSpc>
            </a:pPr>
            <a:r>
              <a:rPr lang="zh-CN" altLang="en-US" sz="2400" smtClean="0">
                <a:solidFill>
                  <a:srgbClr val="FF0000"/>
                </a:solidFill>
                <a:latin typeface="+mn-ea"/>
              </a:rPr>
              <a:t>血液中药物浓度会逐渐升高　</a:t>
            </a:r>
            <a:endParaRPr lang="en-US" altLang="zh-CN" sz="2400" smtClean="0">
              <a:solidFill>
                <a:srgbClr val="FF0000"/>
              </a:solidFill>
              <a:latin typeface="+mn-ea"/>
            </a:endParaRPr>
          </a:p>
          <a:p>
            <a:pPr>
              <a:lnSpc>
                <a:spcPts val="3500"/>
              </a:lnSpc>
            </a:pPr>
            <a:r>
              <a:rPr lang="en-US" sz="2400" smtClean="0">
                <a:solidFill>
                  <a:srgbClr val="FF0000"/>
                </a:solidFill>
                <a:latin typeface="+mn-ea"/>
              </a:rPr>
              <a:t>                       </a:t>
            </a:r>
            <a:r>
              <a:rPr lang="zh-CN" altLang="en-US" sz="2400" smtClean="0">
                <a:solidFill>
                  <a:srgbClr val="FF0000"/>
                </a:solidFill>
                <a:latin typeface="+mn-ea"/>
              </a:rPr>
              <a:t>药物浓度并不是越高越好</a:t>
            </a:r>
            <a:endParaRPr lang="zh-CN" altLang="en-US" sz="240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4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4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4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4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4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4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4914" grpId="0"/>
      <p:bldP spid="294915" grpId="1"/>
      <p:bldP spid="294916" grpId="2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4" name="Text Box 2"/>
          <p:cNvSpPr txBox="1">
            <a:spLocks noChangeArrowheads="1"/>
          </p:cNvSpPr>
          <p:nvPr/>
        </p:nvSpPr>
        <p:spPr bwMode="auto">
          <a:xfrm>
            <a:off x="743548" y="685469"/>
            <a:ext cx="10434637" cy="2676525"/>
          </a:xfrm>
          <a:prstGeom prst="rect">
            <a:avLst/>
          </a:prstGeom>
          <a:noFill/>
          <a:ln w="38100">
            <a:noFill/>
            <a:prstDash val="sysDot"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sz="2400" smtClean="0">
                <a:solidFill>
                  <a:srgbClr val="0000FF"/>
                </a:solidFill>
              </a:rPr>
              <a:t>3、(2016·全国卷Ⅰ)在下面一段文字横线处补写恰当的语句，使整段文字语意完整连贯，内容贴切，逻辑严密。每处不超过15个字。</a:t>
            </a:r>
          </a:p>
          <a:p>
            <a:pPr fontAlgn="auto">
              <a:lnSpc>
                <a:spcPct val="120000"/>
              </a:lnSpc>
            </a:pPr>
            <a:r>
              <a:rPr sz="2000" smtClean="0"/>
              <a:t>花青素是一种水溶性的植物色素，分布在液泡内的细胞液中，能够决定花的红色、蓝色、紫色等颜色的差别。这是因为花青素____①____：在酸性溶液中呈现红色，在碱性溶液中变为蓝色，处于中性环境时则是紫色。更令人称奇的是____②____，比如有一种牵牛花清晨是粉红色，之后变成紫红色，最后变成蓝色。究其原因，就是花瓣表皮细胞的液泡内pH值发生了变化，____③____，从而形成花的颜色的变化。</a:t>
            </a:r>
          </a:p>
        </p:txBody>
      </p:sp>
      <p:sp>
        <p:nvSpPr>
          <p:cNvPr id="294915" name="Text Box 3"/>
          <p:cNvSpPr txBox="1">
            <a:spLocks noChangeArrowheads="1"/>
          </p:cNvSpPr>
          <p:nvPr/>
        </p:nvSpPr>
        <p:spPr bwMode="auto">
          <a:xfrm>
            <a:off x="743548" y="3361693"/>
            <a:ext cx="10434637" cy="1938020"/>
          </a:xfrm>
          <a:prstGeom prst="rect">
            <a:avLst/>
          </a:prstGeom>
          <a:noFill/>
          <a:ln w="2857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</a:pPr>
            <a:r>
              <a:rPr altLang="en-US" sz="2000">
                <a:solidFill>
                  <a:srgbClr val="006600"/>
                </a:solidFill>
                <a:latin typeface="+mn-ea"/>
                <a:cs typeface="+mn-ea"/>
              </a:rPr>
              <a:t>解析：整个语段介绍花青素对花的颜色的决定作用。第一空是对前面一句原因的揭示，也是对其后花青素在不同溶液中呈现不同颜色的总括，此处应该填花青素因为环境变化而形成不同颜色之类的内容；第二空是对其后三种情况的总括，从后文牵牛花一天的颜色变化可以看出，此处应填有些花的颜色可以一日数变之类的内容；第三空和前后内容形成顺承关系，可以判断第三空应填花青素也会随之变化之类的内容。</a:t>
            </a: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743866" y="5300022"/>
            <a:ext cx="9787006" cy="829945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en-US" sz="2400" smtClean="0"/>
              <a:t>   </a:t>
            </a:r>
            <a:r>
              <a:rPr sz="2400" smtClean="0">
                <a:solidFill>
                  <a:srgbClr val="FF0000"/>
                </a:solidFill>
              </a:rPr>
              <a:t>答案</a:t>
            </a:r>
            <a:r>
              <a:rPr sz="2400" smtClean="0">
                <a:solidFill>
                  <a:srgbClr val="FF0000"/>
                </a:solidFill>
                <a:latin typeface="+mn-ea"/>
              </a:rPr>
              <a:t>：(示例)①在不同环境中会形成不同颜色　②有些花的颜色可以一日数变　③花青素也就随之发生变化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4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4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4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4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4914" grpId="0"/>
      <p:bldP spid="294915" grpId="1"/>
      <p:bldP spid="2" grpId="2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02" name="Text Box 2"/>
          <p:cNvSpPr txBox="1">
            <a:spLocks noChangeArrowheads="1"/>
          </p:cNvSpPr>
          <p:nvPr/>
        </p:nvSpPr>
        <p:spPr bwMode="auto">
          <a:xfrm>
            <a:off x="760377" y="739757"/>
            <a:ext cx="10320655" cy="2766060"/>
          </a:xfrm>
          <a:prstGeom prst="rect">
            <a:avLst/>
          </a:prstGeom>
          <a:noFill/>
          <a:ln w="1905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sz="2800" b="1" smtClean="0">
                <a:solidFill>
                  <a:srgbClr val="0000FF"/>
                </a:solidFill>
                <a:latin typeface="+mj-ea"/>
                <a:ea typeface="+mj-ea"/>
                <a:cs typeface="+mj-ea"/>
              </a:rPr>
              <a:t>[</a:t>
            </a:r>
            <a:r>
              <a:rPr lang="zh-CN" altLang="en-US" sz="2800" b="1" smtClean="0">
                <a:solidFill>
                  <a:srgbClr val="0000FF"/>
                </a:solidFill>
                <a:latin typeface="+mj-ea"/>
                <a:ea typeface="+mj-ea"/>
                <a:cs typeface="+mj-ea"/>
              </a:rPr>
              <a:t>典例</a:t>
            </a:r>
            <a:r>
              <a:rPr lang="en-US" altLang="zh-CN" sz="2800" b="1" smtClean="0">
                <a:solidFill>
                  <a:srgbClr val="0000FF"/>
                </a:solidFill>
                <a:latin typeface="+mj-ea"/>
                <a:ea typeface="+mj-ea"/>
                <a:cs typeface="+mj-ea"/>
              </a:rPr>
              <a:t>-</a:t>
            </a:r>
            <a:r>
              <a:rPr lang="zh-CN" altLang="en-US" sz="2800" b="1" smtClean="0">
                <a:solidFill>
                  <a:srgbClr val="0000FF"/>
                </a:solidFill>
                <a:latin typeface="+mj-ea"/>
                <a:ea typeface="+mj-ea"/>
                <a:cs typeface="+mj-ea"/>
              </a:rPr>
              <a:t>得体</a:t>
            </a:r>
            <a:r>
              <a:rPr sz="2800" b="1" smtClean="0">
                <a:solidFill>
                  <a:srgbClr val="0000FF"/>
                </a:solidFill>
                <a:latin typeface="+mj-ea"/>
                <a:ea typeface="+mj-ea"/>
                <a:cs typeface="+mj-ea"/>
              </a:rPr>
              <a:t>]</a:t>
            </a:r>
            <a:endParaRPr sz="2000">
              <a:solidFill>
                <a:srgbClr val="006600"/>
              </a:solidFill>
              <a:latin typeface="+mn-ea"/>
            </a:endParaRPr>
          </a:p>
          <a:p>
            <a:pPr>
              <a:lnSpc>
                <a:spcPts val="3500"/>
              </a:lnSpc>
            </a:pPr>
            <a:r>
              <a:rPr lang="en-US" sz="2400" b="1" smtClean="0">
                <a:solidFill>
                  <a:srgbClr val="006600"/>
                </a:solidFill>
                <a:latin typeface="+mn-ea"/>
              </a:rPr>
              <a:t>4. (2017·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全国卷</a:t>
            </a:r>
            <a:r>
              <a:rPr lang="en-US" sz="2400" b="1" smtClean="0">
                <a:solidFill>
                  <a:srgbClr val="006600"/>
                </a:solidFill>
                <a:latin typeface="+mn-ea"/>
              </a:rPr>
              <a:t>Ⅲ)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下列各句中，表达得体的一句是</a:t>
            </a:r>
            <a:r>
              <a:rPr lang="en-US" sz="2400" b="1" smtClean="0">
                <a:solidFill>
                  <a:srgbClr val="006600"/>
                </a:solidFill>
                <a:latin typeface="+mn-ea"/>
              </a:rPr>
              <a:t>(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　　</a:t>
            </a:r>
            <a:r>
              <a:rPr lang="en-US" sz="2400" b="1" smtClean="0">
                <a:solidFill>
                  <a:srgbClr val="006600"/>
                </a:solidFill>
                <a:latin typeface="+mn-ea"/>
              </a:rPr>
              <a:t>)</a:t>
            </a:r>
            <a:endParaRPr lang="zh-CN" altLang="en-US" sz="2400" b="1" smtClean="0">
              <a:solidFill>
                <a:srgbClr val="006600"/>
              </a:solidFill>
              <a:latin typeface="+mn-ea"/>
            </a:endParaRPr>
          </a:p>
          <a:p>
            <a:pPr>
              <a:lnSpc>
                <a:spcPts val="3500"/>
              </a:lnSpc>
            </a:pPr>
            <a:r>
              <a:rPr lang="en-US" sz="2400" smtClean="0"/>
              <a:t>A</a:t>
            </a:r>
            <a:r>
              <a:rPr lang="zh-CN" altLang="en-US" sz="2400" smtClean="0"/>
              <a:t>．他是个可怜的孤儿，小时候承蒙我父母照顾，所以现在经常来看望他们。</a:t>
            </a:r>
          </a:p>
          <a:p>
            <a:pPr>
              <a:lnSpc>
                <a:spcPts val="3500"/>
              </a:lnSpc>
            </a:pPr>
            <a:r>
              <a:rPr lang="en-US" sz="2400" smtClean="0"/>
              <a:t>B</a:t>
            </a:r>
            <a:r>
              <a:rPr lang="zh-CN" altLang="en-US" sz="2400" smtClean="0"/>
              <a:t>．杨老师年过七旬仍然笔耕不辍，作为他的高足，我们感到既自豪又惭愧。</a:t>
            </a:r>
          </a:p>
          <a:p>
            <a:pPr>
              <a:lnSpc>
                <a:spcPts val="3500"/>
              </a:lnSpc>
            </a:pPr>
            <a:r>
              <a:rPr lang="en-US" sz="2400" smtClean="0"/>
              <a:t>C</a:t>
            </a:r>
            <a:r>
              <a:rPr lang="zh-CN" altLang="en-US" sz="2400" smtClean="0"/>
              <a:t>．这篇文章是我刚完成的，无论观点还是文字都不够成熟，请您不吝赐教。</a:t>
            </a:r>
          </a:p>
          <a:p>
            <a:pPr>
              <a:lnSpc>
                <a:spcPts val="3500"/>
              </a:lnSpc>
            </a:pPr>
            <a:r>
              <a:rPr lang="en-US" sz="2400" smtClean="0"/>
              <a:t>D</a:t>
            </a:r>
            <a:r>
              <a:rPr lang="zh-CN" altLang="en-US" sz="2400" smtClean="0"/>
              <a:t>．由于路上堵车非常严重，我赶到约定地点的时候，对方早已恭候多时了。</a:t>
            </a:r>
            <a:endParaRPr lang="zh-CN" altLang="en-US" sz="2400"/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831815" y="3525839"/>
            <a:ext cx="10144196" cy="2335530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en-US" sz="2400" smtClean="0">
                <a:solidFill>
                  <a:srgbClr val="006600"/>
                </a:solidFill>
              </a:rPr>
              <a:t>   </a:t>
            </a:r>
            <a:r>
              <a:rPr lang="zh-CN" altLang="en-US" sz="2400" smtClean="0">
                <a:solidFill>
                  <a:srgbClr val="006600"/>
                </a:solidFill>
              </a:rPr>
              <a:t>解析：本题从谦敬误用的角度设误。</a:t>
            </a:r>
            <a:r>
              <a:rPr lang="en-US" sz="2400" smtClean="0">
                <a:solidFill>
                  <a:srgbClr val="006600"/>
                </a:solidFill>
              </a:rPr>
              <a:t>A.</a:t>
            </a:r>
            <a:r>
              <a:rPr lang="zh-CN" altLang="en-US" sz="2400" smtClean="0">
                <a:solidFill>
                  <a:srgbClr val="006600"/>
                </a:solidFill>
              </a:rPr>
              <a:t>承蒙：敬辞。客套话，受到。表示受到别人的某种帮助而心怀感激。只能用于自己，不能用于他人。此处叙述的是</a:t>
            </a:r>
            <a:r>
              <a:rPr lang="en-US" sz="2400" smtClean="0">
                <a:solidFill>
                  <a:srgbClr val="006600"/>
                </a:solidFill>
              </a:rPr>
              <a:t>“</a:t>
            </a:r>
            <a:r>
              <a:rPr lang="zh-CN" altLang="en-US" sz="2400" smtClean="0">
                <a:solidFill>
                  <a:srgbClr val="006600"/>
                </a:solidFill>
              </a:rPr>
              <a:t>他</a:t>
            </a:r>
            <a:r>
              <a:rPr lang="en-US" sz="2400" smtClean="0">
                <a:solidFill>
                  <a:srgbClr val="006600"/>
                </a:solidFill>
              </a:rPr>
              <a:t>”</a:t>
            </a:r>
            <a:r>
              <a:rPr lang="zh-CN" altLang="en-US" sz="2400" smtClean="0">
                <a:solidFill>
                  <a:srgbClr val="006600"/>
                </a:solidFill>
              </a:rPr>
              <a:t>受到</a:t>
            </a:r>
            <a:r>
              <a:rPr lang="en-US" sz="2400" smtClean="0">
                <a:solidFill>
                  <a:srgbClr val="006600"/>
                </a:solidFill>
              </a:rPr>
              <a:t>“</a:t>
            </a:r>
            <a:r>
              <a:rPr lang="zh-CN" altLang="en-US" sz="2400" smtClean="0">
                <a:solidFill>
                  <a:srgbClr val="006600"/>
                </a:solidFill>
              </a:rPr>
              <a:t>我</a:t>
            </a:r>
            <a:r>
              <a:rPr lang="en-US" sz="2400" smtClean="0">
                <a:solidFill>
                  <a:srgbClr val="006600"/>
                </a:solidFill>
              </a:rPr>
              <a:t>”</a:t>
            </a:r>
            <a:r>
              <a:rPr lang="zh-CN" altLang="en-US" sz="2400" smtClean="0">
                <a:solidFill>
                  <a:srgbClr val="006600"/>
                </a:solidFill>
              </a:rPr>
              <a:t>父母的照顾，不能用</a:t>
            </a:r>
            <a:r>
              <a:rPr lang="en-US" sz="2400" smtClean="0">
                <a:solidFill>
                  <a:srgbClr val="006600"/>
                </a:solidFill>
              </a:rPr>
              <a:t>“</a:t>
            </a:r>
            <a:r>
              <a:rPr lang="zh-CN" altLang="en-US" sz="2400" smtClean="0">
                <a:solidFill>
                  <a:srgbClr val="006600"/>
                </a:solidFill>
              </a:rPr>
              <a:t>承蒙</a:t>
            </a:r>
            <a:r>
              <a:rPr lang="en-US" sz="2400" smtClean="0">
                <a:solidFill>
                  <a:srgbClr val="006600"/>
                </a:solidFill>
              </a:rPr>
              <a:t>”</a:t>
            </a:r>
            <a:r>
              <a:rPr lang="zh-CN" altLang="en-US" sz="2400" smtClean="0">
                <a:solidFill>
                  <a:srgbClr val="006600"/>
                </a:solidFill>
              </a:rPr>
              <a:t>。</a:t>
            </a:r>
            <a:r>
              <a:rPr lang="en-US" sz="2400" smtClean="0">
                <a:solidFill>
                  <a:srgbClr val="006600"/>
                </a:solidFill>
              </a:rPr>
              <a:t>B.</a:t>
            </a:r>
            <a:r>
              <a:rPr lang="zh-CN" altLang="en-US" sz="2400" smtClean="0">
                <a:solidFill>
                  <a:srgbClr val="006600"/>
                </a:solidFill>
              </a:rPr>
              <a:t>高足：敬辞。称呼别人的学生。不能用于自称。</a:t>
            </a:r>
            <a:r>
              <a:rPr lang="en-US" sz="2400" smtClean="0">
                <a:solidFill>
                  <a:srgbClr val="006600"/>
                </a:solidFill>
              </a:rPr>
              <a:t>D.</a:t>
            </a:r>
            <a:r>
              <a:rPr lang="zh-CN" altLang="en-US" sz="2400" smtClean="0">
                <a:solidFill>
                  <a:srgbClr val="006600"/>
                </a:solidFill>
              </a:rPr>
              <a:t>恭候：敬辞。恭敬地等候。说别人等待自己时不能用</a:t>
            </a:r>
            <a:r>
              <a:rPr lang="en-US" sz="2400" smtClean="0">
                <a:solidFill>
                  <a:srgbClr val="006600"/>
                </a:solidFill>
              </a:rPr>
              <a:t>“</a:t>
            </a:r>
            <a:r>
              <a:rPr lang="zh-CN" altLang="en-US" sz="2400" smtClean="0">
                <a:solidFill>
                  <a:srgbClr val="006600"/>
                </a:solidFill>
              </a:rPr>
              <a:t>恭候</a:t>
            </a:r>
            <a:r>
              <a:rPr lang="en-US" sz="2400" smtClean="0">
                <a:solidFill>
                  <a:srgbClr val="006600"/>
                </a:solidFill>
              </a:rPr>
              <a:t>”</a:t>
            </a:r>
            <a:r>
              <a:rPr lang="zh-CN" altLang="en-US" sz="2400" smtClean="0">
                <a:solidFill>
                  <a:srgbClr val="006600"/>
                </a:solidFill>
              </a:rPr>
              <a:t>。</a:t>
            </a:r>
            <a:endParaRPr sz="2400" smtClean="0">
              <a:solidFill>
                <a:srgbClr val="006600"/>
              </a:solidFill>
              <a:latin typeface="+mn-ea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7904177" y="1168385"/>
            <a:ext cx="571504" cy="539750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en-US" sz="2800" b="1" smtClean="0">
                <a:solidFill>
                  <a:srgbClr val="FF0000"/>
                </a:solidFill>
                <a:latin typeface="+mn-ea"/>
              </a:rPr>
              <a:t>C</a:t>
            </a:r>
            <a:endParaRPr sz="2800" b="1" smtClean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02" grpId="0"/>
      <p:bldP spid="3" grpId="1" animBg="1"/>
      <p:bldP spid="4" grpId="2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heme/theme1.xml><?xml version="1.0" encoding="utf-8"?>
<a:theme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charset="0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 charset="0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3956</Words>
  <Application>Microsoft Office PowerPoint</Application>
  <PresentationFormat>自定义</PresentationFormat>
  <Paragraphs>323</Paragraphs>
  <Slides>56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59" baseType="lpstr">
      <vt:lpstr>自定义设计方案</vt:lpstr>
      <vt:lpstr>1_自定义设计方案</vt:lpstr>
      <vt:lpstr>Image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2020-10-21T18:02:47Z</cp:lastPrinted>
  <dcterms:created xsi:type="dcterms:W3CDTF">2020-10-21T18:02:47Z</dcterms:created>
  <dcterms:modified xsi:type="dcterms:W3CDTF">2020-11-27T03:01:42Z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