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  <p:sldMasterId id="2147483674" r:id="rId4"/>
  </p:sldMasterIdLst>
  <p:notesMasterIdLst>
    <p:notesMasterId r:id="rId16"/>
  </p:notesMasterIdLst>
  <p:sldIdLst>
    <p:sldId id="298" r:id="rId5"/>
    <p:sldId id="270" r:id="rId6"/>
    <p:sldId id="299" r:id="rId7"/>
    <p:sldId id="294" r:id="rId8"/>
    <p:sldId id="273" r:id="rId9"/>
    <p:sldId id="262" r:id="rId10"/>
    <p:sldId id="263" r:id="rId11"/>
    <p:sldId id="264" r:id="rId12"/>
    <p:sldId id="265" r:id="rId13"/>
    <p:sldId id="274" r:id="rId14"/>
    <p:sldId id="275" r:id="rId15"/>
    <p:sldId id="266" r:id="rId17"/>
    <p:sldId id="297" r:id="rId18"/>
    <p:sldId id="267" r:id="rId19"/>
    <p:sldId id="271" r:id="rId20"/>
    <p:sldId id="272" r:id="rId21"/>
    <p:sldId id="361" r:id="rId22"/>
    <p:sldId id="362" r:id="rId23"/>
    <p:sldId id="363" r:id="rId24"/>
    <p:sldId id="365" r:id="rId25"/>
    <p:sldId id="366" r:id="rId26"/>
    <p:sldId id="367" r:id="rId27"/>
    <p:sldId id="368" r:id="rId28"/>
    <p:sldId id="369" r:id="rId29"/>
    <p:sldId id="370" r:id="rId30"/>
    <p:sldId id="371" r:id="rId31"/>
    <p:sldId id="372" r:id="rId32"/>
    <p:sldId id="373" r:id="rId33"/>
    <p:sldId id="374" r:id="rId34"/>
    <p:sldId id="375" r:id="rId35"/>
    <p:sldId id="376" r:id="rId36"/>
    <p:sldId id="377" r:id="rId37"/>
    <p:sldId id="378" r:id="rId38"/>
    <p:sldId id="379" r:id="rId39"/>
    <p:sldId id="285" r:id="rId40"/>
    <p:sldId id="311" r:id="rId41"/>
    <p:sldId id="312" r:id="rId42"/>
    <p:sldId id="313" r:id="rId43"/>
    <p:sldId id="314" r:id="rId44"/>
    <p:sldId id="315" r:id="rId45"/>
    <p:sldId id="316" r:id="rId46"/>
    <p:sldId id="411" r:id="rId47"/>
    <p:sldId id="412" r:id="rId48"/>
    <p:sldId id="413" r:id="rId49"/>
    <p:sldId id="414" r:id="rId50"/>
    <p:sldId id="415" r:id="rId51"/>
    <p:sldId id="330" r:id="rId52"/>
    <p:sldId id="331" r:id="rId53"/>
    <p:sldId id="332" r:id="rId54"/>
    <p:sldId id="333" r:id="rId55"/>
    <p:sldId id="335" r:id="rId56"/>
    <p:sldId id="336" r:id="rId57"/>
    <p:sldId id="339" r:id="rId58"/>
    <p:sldId id="356" r:id="rId59"/>
    <p:sldId id="357" r:id="rId60"/>
    <p:sldId id="358" r:id="rId61"/>
    <p:sldId id="341" r:id="rId62"/>
    <p:sldId id="342" r:id="rId63"/>
    <p:sldId id="281" r:id="rId64"/>
    <p:sldId id="305" r:id="rId65"/>
    <p:sldId id="306" r:id="rId66"/>
    <p:sldId id="307" r:id="rId67"/>
    <p:sldId id="308" r:id="rId68"/>
    <p:sldId id="309" r:id="rId69"/>
    <p:sldId id="310" r:id="rId70"/>
    <p:sldId id="290" r:id="rId71"/>
    <p:sldId id="291" r:id="rId72"/>
    <p:sldId id="292" r:id="rId73"/>
    <p:sldId id="359" r:id="rId74"/>
    <p:sldId id="360" r:id="rId75"/>
  </p:sldIdLst>
  <p:sldSz cx="9144000" cy="6858000" type="screen4x3"/>
  <p:notesSz cx="6858000" cy="9144000"/>
  <p:custDataLst>
    <p:tags r:id="rId7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Objects="1" showGuides="1">
      <p:cViewPr varScale="1">
        <p:scale>
          <a:sx n="80" d="100"/>
          <a:sy n="80" d="100"/>
        </p:scale>
        <p:origin x="-1272" y="-78"/>
      </p:cViewPr>
      <p:guideLst>
        <p:guide orient="horz" pos="2175"/>
        <p:guide pos="29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9" Type="http://schemas.openxmlformats.org/officeDocument/2006/relationships/tags" Target="tags/tag1.xml"/><Relationship Id="rId78" Type="http://schemas.openxmlformats.org/officeDocument/2006/relationships/tableStyles" Target="tableStyles.xml"/><Relationship Id="rId77" Type="http://schemas.openxmlformats.org/officeDocument/2006/relationships/viewProps" Target="viewProps.xml"/><Relationship Id="rId76" Type="http://schemas.openxmlformats.org/officeDocument/2006/relationships/presProps" Target="presProps.xml"/><Relationship Id="rId75" Type="http://schemas.openxmlformats.org/officeDocument/2006/relationships/slide" Target="slides/slide70.xml"/><Relationship Id="rId74" Type="http://schemas.openxmlformats.org/officeDocument/2006/relationships/slide" Target="slides/slide69.xml"/><Relationship Id="rId73" Type="http://schemas.openxmlformats.org/officeDocument/2006/relationships/slide" Target="slides/slide68.xml"/><Relationship Id="rId72" Type="http://schemas.openxmlformats.org/officeDocument/2006/relationships/slide" Target="slides/slide67.xml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7" Type="http://schemas.openxmlformats.org/officeDocument/2006/relationships/slide" Target="slides/slide3.xml"/><Relationship Id="rId69" Type="http://schemas.openxmlformats.org/officeDocument/2006/relationships/slide" Target="slides/slide64.xml"/><Relationship Id="rId68" Type="http://schemas.openxmlformats.org/officeDocument/2006/relationships/slide" Target="slides/slide63.xml"/><Relationship Id="rId67" Type="http://schemas.openxmlformats.org/officeDocument/2006/relationships/slide" Target="slides/slide62.xml"/><Relationship Id="rId66" Type="http://schemas.openxmlformats.org/officeDocument/2006/relationships/slide" Target="slides/slide61.xml"/><Relationship Id="rId65" Type="http://schemas.openxmlformats.org/officeDocument/2006/relationships/slide" Target="slides/slide60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60" Type="http://schemas.openxmlformats.org/officeDocument/2006/relationships/slide" Target="slides/slide55.xml"/><Relationship Id="rId6" Type="http://schemas.openxmlformats.org/officeDocument/2006/relationships/slide" Target="slides/slide2.xml"/><Relationship Id="rId59" Type="http://schemas.openxmlformats.org/officeDocument/2006/relationships/slide" Target="slides/slide54.xml"/><Relationship Id="rId58" Type="http://schemas.openxmlformats.org/officeDocument/2006/relationships/slide" Target="slides/slide53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" Type="http://schemas.openxmlformats.org/officeDocument/2006/relationships/slide" Target="slides/slide1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765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pPr lvl="0" fontAlgn="base"/>
            <a:r>
              <a:rPr lang="zh-CN" strike="noStrike" noProof="0" smtClean="0"/>
              <a:t>单击此处编辑母版标题样式</a:t>
            </a:r>
            <a:endParaRPr lang="zh-CN" strike="noStrike" noProof="0" smtClean="0"/>
          </a:p>
        </p:txBody>
      </p:sp>
      <p:sp>
        <p:nvSpPr>
          <p:cNvPr id="307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 fontAlgn="base"/>
            <a:r>
              <a:rPr lang="zh-CN" strike="noStrike" noProof="0" smtClean="0"/>
              <a:t>单击此处编辑母版副标题样式</a:t>
            </a:r>
            <a:endParaRPr lang="zh-CN" strike="noStrike" noProof="0" smtClean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76950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7695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76950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algn="r" fontAlgn="base">
              <a:buNone/>
            </a:pPr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image" Target="../media/image3.jpeg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3.xml"/><Relationship Id="rId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34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  <p:pic>
        <p:nvPicPr>
          <p:cNvPr id="1031" name="Picture 7" descr="Wx06"/>
          <p:cNvPicPr>
            <a:picLocks noChangeAspect="1"/>
          </p:cNvPicPr>
          <p:nvPr userDrawn="1"/>
        </p:nvPicPr>
        <p:blipFill>
          <a:blip r:embed="rId13"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Rot="1"/>
          </p:cNvSpPr>
          <p:nvPr>
            <p:ph type="title"/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Rectangle 3"/>
          <p:cNvSpPr>
            <a:spLocks noGrp="1" noRot="1"/>
          </p:cNvSpPr>
          <p:nvPr>
            <p:ph type="body"/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Rectangle 3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>
              <a:buNone/>
            </a:pPr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1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9.jpeg"/><Relationship Id="rId1" Type="http://schemas.openxmlformats.org/officeDocument/2006/relationships/hyperlink" Target="http://www.suayo.com/bbs/dispbbs.asp?boardid=16&amp;id=1377&amp;Star=1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19.jpeg"/><Relationship Id="rId1" Type="http://schemas.openxmlformats.org/officeDocument/2006/relationships/hyperlink" Target="http://www.suayo.com/bbs/dispbbs.asp?boardid=16&amp;id=1377&amp;Star=1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3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5.jpeg"/><Relationship Id="rId1" Type="http://schemas.openxmlformats.org/officeDocument/2006/relationships/image" Target="../media/image18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3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34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35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6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8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slide" Target="slide6.xml"/><Relationship Id="rId2" Type="http://schemas.openxmlformats.org/officeDocument/2006/relationships/slide" Target="slide1.xml"/><Relationship Id="rId1" Type="http://schemas.openxmlformats.org/officeDocument/2006/relationships/image" Target="../media/image36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37.png"/><Relationship Id="rId1" Type="http://schemas.openxmlformats.org/officeDocument/2006/relationships/hyperlink" Target="http://www.51kjjc.com/html/51kongjianjiaocheng/20080106/447.html" TargetMode="Externa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6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WordArt 2"/>
          <p:cNvSpPr/>
          <p:nvPr/>
        </p:nvSpPr>
        <p:spPr>
          <a:xfrm>
            <a:off x="468313" y="2060575"/>
            <a:ext cx="20193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 b="1">
                <a:solidFill>
                  <a:srgbClr val="FF00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华文彩云" panose="02010800040101010101" charset="-122"/>
                <a:ea typeface="华文彩云" panose="02010800040101010101" charset="-122"/>
              </a:rPr>
              <a:t>古体诗：</a:t>
            </a:r>
            <a:endParaRPr lang="zh-CN" altLang="en-US" sz="4000" b="1">
              <a:solidFill>
                <a:srgbClr val="FF0000"/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华文彩云" panose="02010800040101010101" charset="-122"/>
              <a:ea typeface="华文彩云" panose="02010800040101010101" charset="-122"/>
            </a:endParaRPr>
          </a:p>
        </p:txBody>
      </p:sp>
      <p:sp>
        <p:nvSpPr>
          <p:cNvPr id="6147" name="Text Box 3"/>
          <p:cNvSpPr txBox="1"/>
          <p:nvPr/>
        </p:nvSpPr>
        <p:spPr>
          <a:xfrm>
            <a:off x="2819400" y="1676400"/>
            <a:ext cx="5929313" cy="1066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唐代人把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《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诗经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》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到汉魏六朝的诗叫做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古诗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，或者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古体诗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6148" name="Text Box 4"/>
          <p:cNvSpPr txBox="1"/>
          <p:nvPr/>
        </p:nvSpPr>
        <p:spPr>
          <a:xfrm>
            <a:off x="2590800" y="3200400"/>
            <a:ext cx="6157913" cy="2286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把到唐代才定型并盛行的严格按照一定的格律写作的诗称做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近体诗或今体诗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0030101010101" pitchFamily="2" charset="-122"/>
              </a:rPr>
              <a:t>。</a:t>
            </a:r>
            <a:endParaRPr lang="zh-CN" altLang="en-US" sz="32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近体诗分律诗和绝句两大类。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7172" name="WordArt 5"/>
          <p:cNvSpPr/>
          <p:nvPr/>
        </p:nvSpPr>
        <p:spPr>
          <a:xfrm>
            <a:off x="1222375" y="260350"/>
            <a:ext cx="6697663" cy="1219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13282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1、唐诗的分类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173" name="WordArt 6"/>
          <p:cNvSpPr/>
          <p:nvPr/>
        </p:nvSpPr>
        <p:spPr>
          <a:xfrm>
            <a:off x="468313" y="3716338"/>
            <a:ext cx="19812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4000" b="1">
                <a:solidFill>
                  <a:srgbClr val="FF00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华文彩云" panose="02010800040101010101" charset="-122"/>
                <a:ea typeface="华文彩云" panose="02010800040101010101" charset="-122"/>
              </a:rPr>
              <a:t>近体诗：</a:t>
            </a:r>
            <a:endParaRPr lang="zh-CN" altLang="en-US" sz="4000" b="1">
              <a:solidFill>
                <a:srgbClr val="FF0000"/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华文彩云" panose="02010800040101010101" charset="-122"/>
              <a:ea typeface="华文彩云" panose="0201080004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  <p:bldP spid="7169" grpId="1"/>
      <p:bldP spid="7173" grpId="0"/>
      <p:bldP spid="7173" grpId="1"/>
      <p:bldP spid="6147" grpId="0"/>
      <p:bldP spid="6147" grpId="1"/>
      <p:bldP spid="6148" grpId="0"/>
      <p:bldP spid="6148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Picture 2" descr="64_398514_3efd744bc2977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61231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2" name="Text Box 3"/>
          <p:cNvSpPr txBox="1"/>
          <p:nvPr/>
        </p:nvSpPr>
        <p:spPr>
          <a:xfrm>
            <a:off x="0" y="1125538"/>
            <a:ext cx="793750" cy="35052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古栈道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Picture 2" descr="20080920_7a69bca6456ecb5d60eaETbX3es8b0Af"/>
          <p:cNvPicPr>
            <a:picLocks noChangeAspect="1"/>
          </p:cNvPicPr>
          <p:nvPr/>
        </p:nvPicPr>
        <p:blipFill>
          <a:blip r:embed="rId1"/>
          <a:srcRect b="7866"/>
          <a:stretch>
            <a:fillRect/>
          </a:stretch>
        </p:blipFill>
        <p:spPr>
          <a:xfrm>
            <a:off x="0" y="-458787"/>
            <a:ext cx="4429125" cy="7339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6" name="Picture 3" descr="re0509270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100" y="20638"/>
            <a:ext cx="49022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3" name="Picture 2" descr="蜀道难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525"/>
            <a:ext cx="9144000" cy="6848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Text Box 3"/>
          <p:cNvSpPr txBox="1"/>
          <p:nvPr/>
        </p:nvSpPr>
        <p:spPr>
          <a:xfrm>
            <a:off x="-106362" y="4746625"/>
            <a:ext cx="7415212" cy="914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5400" b="1" dirty="0">
                <a:solidFill>
                  <a:srgbClr val="FFFF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然后天梯石栈相钩连</a:t>
            </a:r>
            <a:endParaRPr lang="zh-CN" altLang="en-US" sz="5400" b="1" dirty="0">
              <a:solidFill>
                <a:srgbClr val="FFFF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zh-CN" dirty="0"/>
          </a:p>
        </p:txBody>
      </p:sp>
      <p:sp>
        <p:nvSpPr>
          <p:cNvPr id="29698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pic>
        <p:nvPicPr>
          <p:cNvPr id="29699" name="Picture 4" descr="2006121521110662"/>
          <p:cNvPicPr>
            <a:picLocks noChangeAspect="1"/>
          </p:cNvPicPr>
          <p:nvPr/>
        </p:nvPicPr>
        <p:blipFill>
          <a:blip r:embed="rId1"/>
          <a:srcRect b="5408"/>
          <a:stretch>
            <a:fillRect/>
          </a:stretch>
        </p:blipFill>
        <p:spPr>
          <a:xfrm>
            <a:off x="-36512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1" name="Picture 2" descr="1-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27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Text Box 3"/>
          <p:cNvSpPr txBox="1"/>
          <p:nvPr/>
        </p:nvSpPr>
        <p:spPr>
          <a:xfrm>
            <a:off x="2916238" y="2997200"/>
            <a:ext cx="5867400" cy="21478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FF00"/>
                </a:solidFill>
                <a:latin typeface="Garamond" panose="02020404030301010803" pitchFamily="18" charset="0"/>
                <a:ea typeface="华文新魏" panose="02010800040101010101" pitchFamily="2" charset="-122"/>
              </a:rPr>
              <a:t>青泥何盘盘，</a:t>
            </a:r>
            <a:endParaRPr lang="zh-CN" altLang="en-US" sz="5400" b="1" dirty="0">
              <a:solidFill>
                <a:srgbClr val="FFFF00"/>
              </a:solidFill>
              <a:latin typeface="Garamond" panose="02020404030301010803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FF00"/>
                </a:solidFill>
                <a:latin typeface="Garamond" panose="02020404030301010803" pitchFamily="18" charset="0"/>
                <a:ea typeface="华文新魏" panose="02010800040101010101" pitchFamily="2" charset="-122"/>
              </a:rPr>
              <a:t>百步九折萦岩峦。</a:t>
            </a:r>
            <a:endParaRPr lang="zh-CN" altLang="en-US" sz="5400" b="1" dirty="0">
              <a:solidFill>
                <a:srgbClr val="FFFF00"/>
              </a:solidFill>
              <a:latin typeface="Garamond" panose="02020404030301010803" pitchFamily="18" charset="0"/>
              <a:ea typeface="华文新魏" panose="02010800040101010101" pitchFamily="2" charset="-122"/>
            </a:endParaRPr>
          </a:p>
        </p:txBody>
      </p:sp>
      <p:sp>
        <p:nvSpPr>
          <p:cNvPr id="30723" name="Text Box 4"/>
          <p:cNvSpPr txBox="1"/>
          <p:nvPr/>
        </p:nvSpPr>
        <p:spPr>
          <a:xfrm>
            <a:off x="0" y="1125538"/>
            <a:ext cx="793750" cy="35052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古栈道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1745" name="Picture 2" descr="图片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AutoShape 3"/>
          <p:cNvSpPr/>
          <p:nvPr/>
        </p:nvSpPr>
        <p:spPr>
          <a:xfrm>
            <a:off x="0" y="6092825"/>
            <a:ext cx="1079500" cy="1052513"/>
          </a:xfrm>
          <a:prstGeom prst="smileyFace">
            <a:avLst>
              <a:gd name="adj" fmla="val 465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7" name="Text Box 4"/>
          <p:cNvSpPr txBox="1"/>
          <p:nvPr/>
        </p:nvSpPr>
        <p:spPr>
          <a:xfrm>
            <a:off x="250825" y="549275"/>
            <a:ext cx="2030413" cy="309245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一夫当关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万夫莫开</a:t>
            </a:r>
            <a:endParaRPr lang="zh-CN" altLang="en-US" sz="4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2769" name="Picture 2" descr="2007820102934284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5" name="Text Box 3"/>
          <p:cNvSpPr txBox="1"/>
          <p:nvPr/>
        </p:nvSpPr>
        <p:spPr>
          <a:xfrm>
            <a:off x="755650" y="333375"/>
            <a:ext cx="736600" cy="5129213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蜀道之难，难于上青天！</a:t>
            </a:r>
            <a:endParaRPr lang="zh-CN" altLang="en-US" sz="3600" dirty="0">
              <a:solidFill>
                <a:srgbClr val="FF0000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m1195774284641"/>
          <p:cNvPicPr>
            <a:picLocks noGrp="1" noRot="1"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gradFill rotWithShape="1">
            <a:gsLst>
              <a:gs pos="0">
                <a:schemeClr val="accent1">
                  <a:alpha val="39998"/>
                </a:schemeClr>
              </a:gs>
              <a:gs pos="100000">
                <a:srgbClr val="B0CCDC">
                  <a:alpha val="39998"/>
                </a:srgbClr>
              </a:gs>
            </a:gsLst>
            <a:lin ang="5400000" scaled="1"/>
            <a:tileRect/>
          </a:gradFill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8210550" y="1773238"/>
            <a:ext cx="669925" cy="4413250"/>
          </a:xfrm>
          <a:prstGeom prst="rect">
            <a:avLst/>
          </a:prstGeom>
          <a:gradFill rotWithShape="1">
            <a:gsLst>
              <a:gs pos="0">
                <a:schemeClr val="accent1">
                  <a:alpha val="39999"/>
                </a:schemeClr>
              </a:gs>
              <a:gs pos="100000">
                <a:schemeClr val="accent1">
                  <a:gamma/>
                  <a:tint val="73725"/>
                  <a:invGamma/>
                  <a:alpha val="39999"/>
                </a:schemeClr>
              </a:gs>
            </a:gsLst>
            <a:lin ang="5400000" scaled="1"/>
          </a:gradFill>
          <a:ln w="12700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 lIns="90000" tIns="46800" rIns="90000" bIns="46800"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黑体" panose="02010600030101010101" pitchFamily="2" charset="-122"/>
                <a:sym typeface="Arial" panose="020B0604020202020204" pitchFamily="34" charset="0"/>
              </a:rPr>
              <a:t>噫吁唏</a:t>
            </a: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黑体" panose="02010600030101010101" pitchFamily="2" charset="-122"/>
                <a:sym typeface="Arial" panose="020B0604020202020204" pitchFamily="34" charset="0"/>
              </a:rPr>
              <a:t> ，</a:t>
            </a:r>
            <a:r>
              <a:rPr kumimoji="0" lang="zh-CN" altLang="en-US" sz="32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黑体" panose="02010600030101010101" pitchFamily="2" charset="-122"/>
              </a:rPr>
              <a:t>危乎高哉！</a:t>
            </a:r>
            <a:endParaRPr kumimoji="0" lang="zh-CN" altLang="en-US" sz="3200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cs typeface="黑体" panose="02010600030101010101" pitchFamily="2" charset="-122"/>
            </a:endParaRPr>
          </a:p>
        </p:txBody>
      </p:sp>
    </p:spTree>
  </p:cSld>
  <p:clrMapOvr>
    <a:masterClrMapping/>
  </p:clrMapOvr>
  <p:transition advTm="1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山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333375"/>
            <a:ext cx="7537450" cy="6165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Text Box 3"/>
          <p:cNvSpPr txBox="1"/>
          <p:nvPr/>
        </p:nvSpPr>
        <p:spPr>
          <a:xfrm>
            <a:off x="96838" y="0"/>
            <a:ext cx="1511300" cy="6858000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蜀道之难 ，难于上青天</a:t>
            </a:r>
            <a:endParaRPr lang="zh-CN" altLang="en-US" sz="36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  <a:sym typeface="Arial" panose="020B0604020202020204" pitchFamily="34" charset="0"/>
              </a:rPr>
              <a:t>    蚕丛及鱼凫，开国何茫然</a:t>
            </a:r>
            <a:endParaRPr lang="zh-CN" altLang="en-US" sz="36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4819" name="Text Box 4"/>
          <p:cNvSpPr txBox="1"/>
          <p:nvPr/>
        </p:nvSpPr>
        <p:spPr>
          <a:xfrm>
            <a:off x="879475" y="4868863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4820" name="Rectangle 5"/>
          <p:cNvSpPr/>
          <p:nvPr/>
        </p:nvSpPr>
        <p:spPr>
          <a:xfrm>
            <a:off x="2209800" y="3048000"/>
            <a:ext cx="2454275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en-US" sz="4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蜀道难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738" y="0"/>
            <a:ext cx="6634162" cy="6664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7092950" y="620713"/>
            <a:ext cx="1566863" cy="5081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黑体" panose="02010600030101010101" pitchFamily="2" charset="-122"/>
              </a:rPr>
              <a:t>尔来四万八千岁</a:t>
            </a:r>
            <a:endParaRPr kumimoji="0" lang="zh-CN" altLang="en-US" sz="36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cs typeface="黑体" panose="02010600030101010101" pitchFamily="2" charset="-122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黑体" panose="02010600030101010101" pitchFamily="2" charset="-122"/>
              </a:rPr>
              <a:t>      不与秦塞通人烟</a:t>
            </a:r>
            <a:endParaRPr kumimoji="0" lang="zh-CN" altLang="en-US" sz="36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cs typeface="黑体" panose="02010600030101010101" pitchFamily="2" charset="-122"/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Text Box 2"/>
          <p:cNvSpPr txBox="1"/>
          <p:nvPr/>
        </p:nvSpPr>
        <p:spPr>
          <a:xfrm>
            <a:off x="250825" y="1844675"/>
            <a:ext cx="701675" cy="3387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唐代诗歌发展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1" name="Text Box 3"/>
          <p:cNvSpPr txBox="1"/>
          <p:nvPr/>
        </p:nvSpPr>
        <p:spPr>
          <a:xfrm>
            <a:off x="1255713" y="1412875"/>
            <a:ext cx="7004050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初唐  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“初唐四杰”、陈子昂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2" name="Text Box 4"/>
          <p:cNvSpPr txBox="1"/>
          <p:nvPr/>
        </p:nvSpPr>
        <p:spPr>
          <a:xfrm>
            <a:off x="1247775" y="2438400"/>
            <a:ext cx="7824788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盛唐   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李杜 、“边塞” 、“山水田园”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3" name="Text Box 5"/>
          <p:cNvSpPr txBox="1"/>
          <p:nvPr/>
        </p:nvSpPr>
        <p:spPr>
          <a:xfrm>
            <a:off x="1255713" y="3429000"/>
            <a:ext cx="4619625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中唐    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元白、韩孟 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4" name="Text Box 6"/>
          <p:cNvSpPr txBox="1"/>
          <p:nvPr/>
        </p:nvSpPr>
        <p:spPr>
          <a:xfrm>
            <a:off x="1238250" y="4587875"/>
            <a:ext cx="5238750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晚唐    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小李杜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5" name="AutoShape 7"/>
          <p:cNvSpPr/>
          <p:nvPr/>
        </p:nvSpPr>
        <p:spPr>
          <a:xfrm>
            <a:off x="1000125" y="1701800"/>
            <a:ext cx="242888" cy="3236913"/>
          </a:xfrm>
          <a:prstGeom prst="leftBrace">
            <a:avLst>
              <a:gd name="adj1" fmla="val 9711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9" name="Text Box 8"/>
          <p:cNvSpPr txBox="1"/>
          <p:nvPr/>
        </p:nvSpPr>
        <p:spPr>
          <a:xfrm>
            <a:off x="2057400" y="411163"/>
            <a:ext cx="4114800" cy="8302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800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2、关于唐诗</a:t>
            </a:r>
            <a:endParaRPr lang="zh-CN" altLang="en-US" sz="4800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 bldLvl="0" animBg="1"/>
      <p:bldP spid="7171" grpId="0"/>
      <p:bldP spid="7171" grpId="1"/>
      <p:bldP spid="7172" grpId="0"/>
      <p:bldP spid="7172" grpId="1"/>
      <p:bldP spid="7173" grpId="0"/>
      <p:bldP spid="7173" grpId="1"/>
      <p:bldP spid="7174" grpId="0"/>
      <p:bldP spid="717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-30162" y="6022975"/>
            <a:ext cx="9210675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alpha val="59999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MS Mincho" pitchFamily="49" charset="-128"/>
                <a:ea typeface="MS Mincho" pitchFamily="49" charset="-128"/>
                <a:cs typeface="+mn-cs"/>
              </a:rPr>
              <a:t> </a:t>
            </a:r>
            <a:r>
              <a:rPr kumimoji="0" lang="zh-CN" altLang="en-US" sz="40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地崩山摧壮士死，然后天梯石栈相钩连</a:t>
            </a:r>
            <a:endParaRPr kumimoji="0" lang="en-US" altLang="zh-CN" sz="40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</p:txBody>
      </p:sp>
      <p:pic>
        <p:nvPicPr>
          <p:cNvPr id="10243" name="Picture 3" descr="U98P33T148D206862F2100DT200710191637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65175"/>
            <a:ext cx="9144000" cy="5049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3" name="Picture 2" descr="山17"/>
          <p:cNvPicPr>
            <a:picLocks noGrp="1" noRot="1"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1267" name="Text Box 3"/>
          <p:cNvSpPr txBox="1"/>
          <p:nvPr/>
        </p:nvSpPr>
        <p:spPr>
          <a:xfrm>
            <a:off x="2555875" y="1916113"/>
            <a:ext cx="7596188" cy="914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Garamond" panose="02020404030301010803" pitchFamily="18" charset="0"/>
                <a:ea typeface="华文新魏" panose="02010800040101010101" pitchFamily="2" charset="-122"/>
              </a:rPr>
              <a:t>下有冲波逆折之回川</a:t>
            </a:r>
            <a:endParaRPr lang="zh-CN" altLang="en-US" sz="5400" b="1" dirty="0">
              <a:solidFill>
                <a:srgbClr val="FF0000"/>
              </a:solidFill>
              <a:latin typeface="Garamond" panose="02020404030301010803" pitchFamily="18" charset="0"/>
              <a:ea typeface="华文新魏" panose="02010800040101010101" pitchFamily="2" charset="-122"/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2484438" y="692150"/>
            <a:ext cx="6840537" cy="914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0000"/>
                </a:solidFill>
                <a:latin typeface="Garamond" panose="02020404030301010803" pitchFamily="18" charset="0"/>
                <a:ea typeface="华文新魏" panose="02010800040101010101" pitchFamily="2" charset="-122"/>
              </a:rPr>
              <a:t>上有六龙回日之高标</a:t>
            </a:r>
            <a:endParaRPr lang="zh-CN" altLang="en-US" sz="5400" b="1" dirty="0">
              <a:solidFill>
                <a:srgbClr val="FF0000"/>
              </a:solidFill>
              <a:latin typeface="Garamond" panose="02020404030301010803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-50800" y="-12700"/>
            <a:ext cx="1720850" cy="688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</a:t>
            </a:r>
            <a:r>
              <a:rPr kumimoji="0" lang="zh-CN" altLang="en-US" sz="3200" b="1" kern="1200" cap="none" spc="0" normalizeH="0" baseline="0" noProof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黄鹤之飞尚不得过，</a:t>
            </a:r>
            <a:r>
              <a:rPr kumimoji="0" lang="zh-CN" altLang="en-US" sz="40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            </a:t>
            </a:r>
            <a:endParaRPr kumimoji="0" lang="zh-CN" altLang="en-US" sz="40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            </a:t>
            </a:r>
            <a:r>
              <a:rPr kumimoji="0" lang="zh-CN" altLang="en-US" sz="3200" b="1" kern="1200" cap="none" spc="0" normalizeH="0" baseline="0" noProof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猿猱欲度愁攀援。</a:t>
            </a:r>
            <a:endParaRPr kumimoji="0" lang="zh-CN" altLang="en-US" sz="2800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291" name="Picture 3" descr="016ap"/>
          <p:cNvPicPr>
            <a:picLocks noChangeAspect="1"/>
          </p:cNvPicPr>
          <p:nvPr/>
        </p:nvPicPr>
        <p:blipFill>
          <a:blip r:embed="rId1"/>
          <a:srcRect b="4260"/>
          <a:stretch>
            <a:fillRect/>
          </a:stretch>
        </p:blipFill>
        <p:spPr>
          <a:xfrm>
            <a:off x="1670050" y="442913"/>
            <a:ext cx="7043738" cy="5959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" descr="20068162143595578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0"/>
            <a:ext cx="6540500" cy="6623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7956550" y="188913"/>
            <a:ext cx="669925" cy="2252663"/>
          </a:xfrm>
          <a:prstGeom prst="rect">
            <a:avLst/>
          </a:prstGeom>
          <a:gradFill rotWithShape="1">
            <a:gsLst>
              <a:gs pos="0">
                <a:schemeClr val="accent1">
                  <a:alpha val="39999"/>
                </a:schemeClr>
              </a:gs>
              <a:gs pos="100000">
                <a:schemeClr val="accent1">
                  <a:gamma/>
                  <a:shade val="86275"/>
                  <a:invGamma/>
                  <a:alpha val="39999"/>
                </a:schemeClr>
              </a:gs>
            </a:gsLst>
            <a:lin ang="5400000" scaled="1"/>
          </a:gradFill>
          <a:ln w="12700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 lIns="90000" tIns="46800" rIns="90000" bIns="46800"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青泥何盘盘</a:t>
            </a:r>
            <a:endParaRPr kumimoji="0" lang="zh-CN" altLang="en-US" sz="4800" b="1" kern="1200" cap="none" spc="0" normalizeH="0" baseline="0" noProof="0">
              <a:effectLst>
                <a:outerShdw blurRad="38100" dist="38100" dir="2700000" algn="tl">
                  <a:srgbClr val="FFFFFF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6804025" y="1628775"/>
            <a:ext cx="671513" cy="3135313"/>
          </a:xfrm>
          <a:prstGeom prst="rect">
            <a:avLst/>
          </a:prstGeom>
          <a:gradFill rotWithShape="1">
            <a:gsLst>
              <a:gs pos="0">
                <a:schemeClr val="accent1">
                  <a:alpha val="39999"/>
                </a:schemeClr>
              </a:gs>
              <a:gs pos="100000">
                <a:schemeClr val="accent1">
                  <a:gamma/>
                  <a:shade val="86275"/>
                  <a:invGamma/>
                  <a:alpha val="39999"/>
                </a:schemeClr>
              </a:gs>
            </a:gsLst>
            <a:lin ang="5400000" scaled="1"/>
          </a:gradFill>
          <a:ln w="12700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 lIns="90000" tIns="46800" rIns="90000" bIns="46800"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effectLst>
                  <a:outerShdw blurRad="38100" dist="38100" dir="2700000" algn="tl">
                    <a:srgbClr val="FFFFFF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百步九折萦岩峦</a:t>
            </a:r>
            <a:endParaRPr kumimoji="0" lang="zh-CN" altLang="en-US" sz="3200" b="1" kern="1200" cap="none" spc="0" normalizeH="0" baseline="0" noProof="0">
              <a:effectLst>
                <a:outerShdw blurRad="38100" dist="38100" dir="2700000" algn="tl">
                  <a:srgbClr val="FFFFFF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 animBg="1"/>
      <p:bldP spid="1331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 descr="山雾画"/>
          <p:cNvPicPr>
            <a:picLocks noChangeAspect="1"/>
          </p:cNvPicPr>
          <p:nvPr/>
        </p:nvPicPr>
        <p:blipFill>
          <a:blip r:embed="rId1"/>
          <a:srcRect t="21477" r="3999"/>
          <a:stretch>
            <a:fillRect/>
          </a:stretch>
        </p:blipFill>
        <p:spPr>
          <a:xfrm>
            <a:off x="1979613" y="117475"/>
            <a:ext cx="6727825" cy="6708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312738" y="0"/>
            <a:ext cx="1412875" cy="64150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黑体" panose="02010600030101010101" pitchFamily="2" charset="-122"/>
              </a:rPr>
              <a:t>扪参历井仰胁息，</a:t>
            </a:r>
            <a:endParaRPr kumimoji="0" lang="zh-CN" altLang="en-US" sz="40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cs typeface="黑体" panose="02010600030101010101" pitchFamily="2" charset="-122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黑体" panose="02010600030101010101" pitchFamily="2" charset="-122"/>
              </a:rPr>
              <a:t>        以手抚膺坐长叹！</a:t>
            </a:r>
            <a:r>
              <a:rPr kumimoji="0" lang="zh-CN" altLang="en-US" sz="40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sz="40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Tm="2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2" descr="big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981075"/>
            <a:ext cx="9144000" cy="457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466725" y="5876925"/>
            <a:ext cx="8180388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问君西游何时还？畏途巉岩不可攀。</a:t>
            </a:r>
            <a:r>
              <a:rPr kumimoji="0" lang="zh-CN" altLang="en-US" sz="36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MS Mincho" pitchFamily="49" charset="-128"/>
                <a:ea typeface="MS Mincho" pitchFamily="49" charset="-128"/>
                <a:cs typeface="+mn-cs"/>
              </a:rPr>
              <a:t>                         </a:t>
            </a:r>
            <a:endParaRPr kumimoji="0" lang="zh-CN" altLang="en-US" sz="36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MS Mincho" pitchFamily="49" charset="-128"/>
              <a:ea typeface="MS Mincho" pitchFamily="49" charset="-128"/>
              <a:cs typeface="+mn-cs"/>
            </a:endParaRPr>
          </a:p>
        </p:txBody>
      </p:sp>
    </p:spTree>
  </p:cSld>
  <p:clrMapOvr>
    <a:masterClrMapping/>
  </p:clrMapOvr>
  <p:transition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4033" name="Picture 2" descr="tp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73063"/>
            <a:ext cx="8982075" cy="5418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95288" y="5791200"/>
            <a:ext cx="8228013" cy="706438"/>
          </a:xfrm>
          <a:prstGeom prst="rect">
            <a:avLst/>
          </a:prstGeom>
          <a:solidFill>
            <a:schemeClr val="accent1">
              <a:alpha val="5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但见悲鸟号古木，雄飞雌从绕林间。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MS Mincho" pitchFamily="49" charset="-128"/>
                <a:ea typeface="MS Mincho" pitchFamily="49" charset="-128"/>
                <a:cs typeface="+mn-cs"/>
              </a:rPr>
              <a:t>                       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MS Mincho" pitchFamily="49" charset="-128"/>
              <a:ea typeface="MS Mincho" pitchFamily="49" charset="-128"/>
              <a:cs typeface="+mn-cs"/>
            </a:endParaRPr>
          </a:p>
        </p:txBody>
      </p:sp>
    </p:spTree>
  </p:cSld>
  <p:clrMapOvr>
    <a:masterClrMapping/>
  </p:clrMapOvr>
  <p:transition advTm="900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1793875" y="188913"/>
            <a:ext cx="5556250" cy="64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alpha val="59999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又闻子规啼夜月，愁空山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</p:txBody>
      </p:sp>
      <p:pic>
        <p:nvPicPr>
          <p:cNvPr id="45058" name="Picture 3" descr="2007820102934284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875" y="909638"/>
            <a:ext cx="7991475" cy="599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1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1" name="Text Box 2"/>
          <p:cNvSpPr txBox="1"/>
          <p:nvPr/>
        </p:nvSpPr>
        <p:spPr>
          <a:xfrm>
            <a:off x="1692275" y="4292600"/>
            <a:ext cx="6480175" cy="914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Garamond" panose="02020404030301010803" pitchFamily="18" charset="0"/>
                <a:ea typeface="华文新魏" panose="02010800040101010101" pitchFamily="2" charset="-122"/>
              </a:rPr>
              <a:t>然后天梯石栈相钩连</a:t>
            </a:r>
            <a:endParaRPr lang="zh-CN" altLang="en-US" sz="5400" b="1" dirty="0"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  <p:pic>
        <p:nvPicPr>
          <p:cNvPr id="46082" name="Picture 3" descr="shudao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38125" y="-20637"/>
            <a:ext cx="9702800" cy="6878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323850" y="5589588"/>
            <a:ext cx="9072563" cy="118903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蜀道之难，难于上青天，</a:t>
            </a:r>
            <a:endParaRPr kumimoji="0" lang="zh-CN" altLang="en-US" sz="3600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                             使人听此凋朱颜！</a:t>
            </a:r>
            <a:endParaRPr kumimoji="0" lang="zh-CN" altLang="en-US" sz="3600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Tm="1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-71119" y="0"/>
            <a:ext cx="1290320" cy="6437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alpha val="59999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黑体" panose="02010600030101010101" pitchFamily="2" charset="-122"/>
              </a:rPr>
              <a:t>连峰去天不盈尺，</a:t>
            </a:r>
            <a:endParaRPr kumimoji="0" lang="zh-CN" altLang="en-US" sz="36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cs typeface="黑体" panose="02010600030101010101" pitchFamily="2" charset="-122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黑体" panose="02010600030101010101" pitchFamily="2" charset="-122"/>
              </a:rPr>
              <a:t>            枯松倒挂倚绝壁</a:t>
            </a:r>
            <a:endParaRPr kumimoji="0" lang="zh-CN" altLang="en-US" sz="36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cs typeface="黑体" panose="02010600030101010101" pitchFamily="2" charset="-122"/>
            </a:endParaRPr>
          </a:p>
        </p:txBody>
      </p:sp>
      <p:pic>
        <p:nvPicPr>
          <p:cNvPr id="19459" name="Picture 3" descr="蜀道难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765175"/>
            <a:ext cx="7524750" cy="5672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2"/>
          <p:cNvSpPr txBox="1"/>
          <p:nvPr/>
        </p:nvSpPr>
        <p:spPr>
          <a:xfrm>
            <a:off x="107950" y="796925"/>
            <a:ext cx="8740775" cy="5262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latin typeface="幼圆" panose="02010509060101010101" pitchFamily="49" charset="-122"/>
                <a:ea typeface="幼圆" panose="02010509060101010101" pitchFamily="49" charset="-122"/>
              </a:rPr>
              <a:t>　　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唐代是我国诗歌最光辉的时期。按它发展的情况分为初唐、盛唐、中唐和晚唐四个时期。</a:t>
            </a:r>
            <a:endParaRPr lang="zh-CN" altLang="en-US" sz="28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　　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初唐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的代表人物是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王勃，杨炯，卢照邻，骆宾王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，他们被称为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“初唐四杰”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 。初唐成就最高的是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陈子昂</a:t>
            </a:r>
            <a:r>
              <a:rPr lang="zh-CN" altLang="en-US" b="1" dirty="0"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  <a:endParaRPr lang="zh-CN" altLang="en-US" sz="28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　　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盛唐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出现了以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高适、岑参、王昌龄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为代表的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边塞诗人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，以及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王维和孟浩然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为代表的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山水田园诗派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。盛唐成就最高的是两位著名诗人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李白和杜甫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。</a:t>
            </a:r>
            <a:endParaRPr lang="zh-CN" altLang="en-US" sz="28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　　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中唐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的代表有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“元白诗派”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元稹、白居易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）和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“韩孟诗派”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韩愈、孟郊、贾岛、李贺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）。白居易的叙事诗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琵琶行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和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长恨歌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》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广为传诵。</a:t>
            </a:r>
            <a:endParaRPr lang="zh-CN" altLang="en-US" sz="28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　　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晚唐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时被称为</a:t>
            </a:r>
            <a:r>
              <a:rPr lang="zh-CN" altLang="en-US" sz="2800" b="1" dirty="0">
                <a:solidFill>
                  <a:srgbClr val="FF33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“小李杜”的李商隐和杜牧</a:t>
            </a:r>
            <a:r>
              <a:rPr lang="zh-CN" altLang="en-US" sz="2800" b="1" dirty="0">
                <a:latin typeface="黑体" panose="02010600030101010101" pitchFamily="2" charset="-122"/>
                <a:ea typeface="黑体" panose="02010600030101010101" pitchFamily="2" charset="-122"/>
              </a:rPr>
              <a:t>，也留下了许多脍炙人口的诗作。</a:t>
            </a:r>
            <a:endParaRPr lang="zh-CN" altLang="en-US" sz="28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4">
                                            <p:txEl>
                                              <p:charRg st="0" end="4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42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194">
                                            <p:txEl>
                                              <p:charRg st="42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92" end="15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194">
                                            <p:txEl>
                                              <p:charRg st="92" end="15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158" end="2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194">
                                            <p:txEl>
                                              <p:charRg st="158" end="2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225" end="26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8194">
                                            <p:txEl>
                                              <p:charRg st="225" end="26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Picture 2" descr="虎跳崖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638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-22225" y="5876925"/>
            <a:ext cx="9129713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alpha val="59999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MS Mincho" pitchFamily="49" charset="-128"/>
                <a:ea typeface="MS Mincho" pitchFamily="49" charset="-128"/>
                <a:cs typeface="+mn-cs"/>
              </a:rPr>
              <a:t>  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飞湍瀑流争喧豗，砯崖转石万壑雷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med" advTm="8000"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395288" y="-26987"/>
            <a:ext cx="1568450" cy="659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alpha val="59999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黑体" panose="02010600030101010101" pitchFamily="2" charset="-122"/>
              </a:rPr>
              <a:t>其险也如此，</a:t>
            </a:r>
            <a:endParaRPr kumimoji="0" lang="zh-CN" altLang="en-US" sz="36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cs typeface="黑体" panose="02010600030101010101" pitchFamily="2" charset="-122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黑体" panose="02010600030101010101" pitchFamily="2" charset="-122"/>
              </a:rPr>
              <a:t>    嗟尔远道之人胡为乎来哉！</a:t>
            </a:r>
            <a:endParaRPr kumimoji="0" lang="zh-CN" altLang="en-US" sz="36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cs typeface="黑体" panose="02010600030101010101" pitchFamily="2" charset="-122"/>
            </a:endParaRPr>
          </a:p>
        </p:txBody>
      </p:sp>
      <p:pic>
        <p:nvPicPr>
          <p:cNvPr id="21507" name="Picture 3" descr="394270_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3738" y="44450"/>
            <a:ext cx="6821487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2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7" name="Picture 2" descr="图片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78" name="Picture 3" descr="yltms-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8763" y="0"/>
            <a:ext cx="507523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9" name="Rectangle 4"/>
          <p:cNvSpPr/>
          <p:nvPr/>
        </p:nvSpPr>
        <p:spPr>
          <a:xfrm>
            <a:off x="0" y="76200"/>
            <a:ext cx="9144000" cy="6397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en-US" sz="3600" b="1" dirty="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0" y="44450"/>
            <a:ext cx="6629400" cy="1168400"/>
          </a:xfrm>
          <a:prstGeom prst="rect">
            <a:avLst/>
          </a:prstGeom>
          <a:solidFill>
            <a:schemeClr val="accent1">
              <a:alpha val="5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剑阁峥嵘而崔嵬，一夫当关，万夫莫开。</a:t>
            </a:r>
            <a:endParaRPr kumimoji="0" lang="zh-CN" altLang="en-US" sz="2800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华文行楷" panose="02010800040101010101" pitchFamily="2" charset="-122"/>
                <a:ea typeface="宋体" panose="02010600030101010101" pitchFamily="2" charset="-122"/>
                <a:cs typeface="+mn-cs"/>
              </a:rPr>
              <a:t>所守或匪亲，化为狼与豺。</a:t>
            </a:r>
            <a:endParaRPr kumimoji="0" lang="zh-CN" altLang="en-US" sz="2800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华文行楷" panose="0201080004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-130175" y="0"/>
            <a:ext cx="11684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朝避猛虎，夕避长蛇，磨牙吮血，杀人如麻。锦城虽云乐，不如早还家</a:t>
            </a:r>
            <a:r>
              <a:rPr kumimoji="0" lang="zh-CN" altLang="en-US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MS Mincho" pitchFamily="49" charset="-128"/>
                <a:cs typeface="+mn-cs"/>
              </a:rPr>
              <a:t>。</a:t>
            </a:r>
            <a:endParaRPr kumimoji="0" lang="zh-CN" altLang="en-US" sz="32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MS Mincho" pitchFamily="49" charset="-128"/>
              <a:cs typeface="+mn-cs"/>
            </a:endParaRPr>
          </a:p>
        </p:txBody>
      </p:sp>
      <p:pic>
        <p:nvPicPr>
          <p:cNvPr id="51202" name="Picture 3" descr="U399P1T1D3120232F21DT200404122030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0"/>
            <a:ext cx="8031163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2100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2225" name="Picture 2" descr="黄山云海"/>
          <p:cNvPicPr>
            <a:picLocks noGrp="1" noRot="1" noChangeAspect="1"/>
          </p:cNvPicPr>
          <p:nvPr>
            <p:ph idx="4294967295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8027988" cy="6908800"/>
          </a:xfrm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7885113" y="-22225"/>
            <a:ext cx="1279525" cy="684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蜀道之难，难于上青天，</a:t>
            </a:r>
            <a:endParaRPr kumimoji="0" lang="zh-CN" altLang="en-US" sz="36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            侧身西望长咨嗟！</a:t>
            </a:r>
            <a:endParaRPr kumimoji="0" lang="zh-CN" altLang="en-US" sz="36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wipe dir="d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49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 </a:t>
            </a:r>
            <a:r>
              <a:rPr lang="en-US" altLang="zh-CN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1</a:t>
            </a:r>
            <a:r>
              <a:rPr lang="zh-CN" altLang="en-US" sz="3600" b="1" dirty="0">
                <a:latin typeface="黑体" panose="02010600030101010101" pitchFamily="2" charset="-122"/>
                <a:ea typeface="黑体" panose="02010600030101010101" pitchFamily="2" charset="-122"/>
              </a:rPr>
              <a:t>、释题： </a:t>
            </a:r>
            <a:endParaRPr lang="zh-CN" altLang="en-US" sz="36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699" name="Rectangle 3"/>
          <p:cNvSpPr>
            <a:spLocks noGrp="1" noRot="1"/>
          </p:cNvSpPr>
          <p:nvPr>
            <p:ph idx="1"/>
          </p:nvPr>
        </p:nvSpPr>
        <p:spPr>
          <a:xfrm>
            <a:off x="304800" y="1981200"/>
            <a:ext cx="8540750" cy="1635125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buNone/>
            </a:pPr>
            <a:r>
              <a:rPr lang="en-US" altLang="zh-CN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</a:t>
            </a:r>
            <a:r>
              <a:rPr lang="zh-CN" altLang="zh-CN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“</a:t>
            </a:r>
            <a:r>
              <a:rPr lang="zh-CN" altLang="en-US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蜀道难”，古乐府旧题。这首诗大约作于天宝初年，从诗的内容来看，很可能是诗人在长安时为送别友人入蜀而作。 </a:t>
            </a:r>
            <a:endParaRPr lang="zh-CN" altLang="en-US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9700" name="Oval 4"/>
          <p:cNvSpPr/>
          <p:nvPr/>
        </p:nvSpPr>
        <p:spPr>
          <a:xfrm>
            <a:off x="684213" y="4221163"/>
            <a:ext cx="6400800" cy="13716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2、听读全诗  注意读音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3252" name="Rectangle 5"/>
          <p:cNvSpPr>
            <a:spLocks noGrp="1" noRot="1"/>
          </p:cNvSpPr>
          <p:nvPr/>
        </p:nvSpPr>
        <p:spPr>
          <a:xfrm>
            <a:off x="762000" y="228600"/>
            <a:ext cx="2735263" cy="855663"/>
          </a:xfrm>
          <a:prstGeom prst="rect">
            <a:avLst/>
          </a:prstGeom>
          <a:solidFill>
            <a:srgbClr val="CC0000"/>
          </a:solidFill>
          <a:ln w="9525">
            <a:noFill/>
          </a:ln>
        </p:spPr>
        <p:txBody>
          <a:bodyPr anchor="ctr" anchorCtr="0"/>
          <a:p>
            <a:pPr algn="ctr"/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走进新课</a:t>
            </a:r>
            <a:endParaRPr lang="zh-CN" altLang="en-US" sz="4400" b="1" dirty="0">
              <a:solidFill>
                <a:schemeClr val="tx2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charRg st="0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/>
      <p:bldP spid="29700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3" name="Text Box 2"/>
          <p:cNvSpPr txBox="1"/>
          <p:nvPr/>
        </p:nvSpPr>
        <p:spPr>
          <a:xfrm>
            <a:off x="323850" y="476250"/>
            <a:ext cx="9144000" cy="5600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>
              <a:lnSpc>
                <a:spcPct val="85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把音读准确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 eaLnBrk="0" hangingPunct="0">
              <a:lnSpc>
                <a:spcPct val="85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噫吁嚱（</a:t>
            </a:r>
            <a:r>
              <a:rPr lang="en-US" altLang="zh-CN" sz="4000" b="1" dirty="0">
                <a:solidFill>
                  <a:srgbClr val="2718E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</a:t>
            </a:r>
            <a:r>
              <a:rPr lang="en-US" altLang="en-US" sz="4000" b="1" dirty="0">
                <a:solidFill>
                  <a:srgbClr val="2718E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ī</a:t>
            </a:r>
            <a:r>
              <a:rPr lang="en-US" altLang="zh-CN" sz="4000" b="1" dirty="0">
                <a:solidFill>
                  <a:srgbClr val="2718E8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xūx</a:t>
            </a:r>
            <a:r>
              <a:rPr lang="en-US" altLang="en-US" sz="4000" b="1" dirty="0">
                <a:solidFill>
                  <a:srgbClr val="2718E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ī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      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鱼凫（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fú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  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 eaLnBrk="0" hangingPunct="0">
              <a:lnSpc>
                <a:spcPct val="85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石栈（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zhàn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              猿猱（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náo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 eaLnBrk="0" hangingPunct="0">
              <a:lnSpc>
                <a:spcPct val="85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扪参（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shēn)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历井         巉岩（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chán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 eaLnBrk="0" hangingPunct="0">
              <a:lnSpc>
                <a:spcPct val="85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飞湍　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(tu</a:t>
            </a:r>
            <a:r>
              <a:rPr lang="en-US" altLang="en-US" sz="4000" b="1" dirty="0">
                <a:solidFill>
                  <a:srgbClr val="2718E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ā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n)               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咨嗟（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zī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　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jiē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 eaLnBrk="0" hangingPunct="0">
              <a:lnSpc>
                <a:spcPct val="85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喧豗（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r>
              <a:rPr lang="en-US" altLang="zh-CN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u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ī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                砯崖（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pīng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 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 eaLnBrk="0" hangingPunct="0">
              <a:lnSpc>
                <a:spcPct val="85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崔嵬（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cu</a:t>
            </a:r>
            <a:r>
              <a:rPr lang="en-US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ī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w</a:t>
            </a:r>
            <a:r>
              <a:rPr lang="en-US" altLang="en-US" sz="40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é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         吮血（</a:t>
            </a: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shǔn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Text Box 4"/>
          <p:cNvSpPr txBox="1"/>
          <p:nvPr/>
        </p:nvSpPr>
        <p:spPr>
          <a:xfrm>
            <a:off x="682625" y="1412558"/>
            <a:ext cx="4873625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spcBef>
                <a:spcPct val="2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概括每一段的段意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5298" name="Text Box 4"/>
          <p:cNvSpPr txBox="1"/>
          <p:nvPr/>
        </p:nvSpPr>
        <p:spPr>
          <a:xfrm>
            <a:off x="899795" y="2420938"/>
            <a:ext cx="52387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spcBef>
                <a:spcPct val="2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第一段：概写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蜀道之高。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755650" y="3428683"/>
            <a:ext cx="52387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spcBef>
                <a:spcPct val="2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第二段：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概写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蜀道之险。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828040" y="4508818"/>
            <a:ext cx="52387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spcBef>
                <a:spcPct val="2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第三段：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概写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蜀道的祸。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7" grpId="0"/>
      <p:bldP spid="55297" grpId="1"/>
      <p:bldP spid="55298" grpId="0"/>
      <p:bldP spid="55298" grpId="1"/>
      <p:bldP spid="2" grpId="0"/>
      <p:bldP spid="2" grpId="1"/>
      <p:bldP spid="3" grpId="0"/>
      <p:bldP spid="3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321" name="Rectangle 2"/>
          <p:cNvSpPr>
            <a:spLocks noGrp="1" noRot="1"/>
          </p:cNvSpPr>
          <p:nvPr>
            <p:ph type="title" idx="4294967295"/>
          </p:nvPr>
        </p:nvSpPr>
        <p:spPr>
          <a:xfrm>
            <a:off x="685800" y="304800"/>
            <a:ext cx="77724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b="1" dirty="0"/>
              <a:t>第一段字词梳理</a:t>
            </a:r>
            <a:endParaRPr lang="zh-CN" altLang="en-US" b="1" dirty="0"/>
          </a:p>
        </p:txBody>
      </p:sp>
      <p:sp>
        <p:nvSpPr>
          <p:cNvPr id="56322" name="Text Box 3"/>
          <p:cNvSpPr txBox="1"/>
          <p:nvPr/>
        </p:nvSpPr>
        <p:spPr>
          <a:xfrm>
            <a:off x="228600" y="1676400"/>
            <a:ext cx="5791200" cy="4486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1.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噫吁</a:t>
            </a:r>
            <a:r>
              <a:rPr lang="zh-CN" altLang="en-US" sz="3600" b="1" dirty="0">
                <a:latin typeface="Arial" panose="020B0604020202020204" pitchFamily="34" charset="0"/>
                <a:ea typeface="黑体" panose="02010600030101010101" pitchFamily="2" charset="-122"/>
              </a:rPr>
              <a:t>嚱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危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乎高哉</a:t>
            </a:r>
            <a:b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</a:br>
            <a:r>
              <a:rPr lang="en-US" altLang="zh-CN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2.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蜀道之难，难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于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上青天</a:t>
            </a:r>
            <a:b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</a:br>
            <a:r>
              <a:rPr lang="en-US" altLang="zh-CN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3.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西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当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太白有鸟道</a:t>
            </a:r>
            <a:endParaRPr lang="zh-CN" altLang="en-US" sz="36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4.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然后天梯石栈方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钩连</a:t>
            </a:r>
            <a:b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</a:br>
            <a:r>
              <a:rPr lang="en-US" altLang="zh-CN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5.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上有六龙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回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日之高标</a:t>
            </a:r>
            <a:endParaRPr lang="zh-CN" altLang="en-US" sz="36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endParaRPr lang="zh-CN" altLang="en-US" sz="36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6.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猿猱欲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度愁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攀援</a:t>
            </a:r>
            <a:endParaRPr lang="zh-CN" altLang="en-US" sz="36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7.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青泥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何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盘盘</a:t>
            </a:r>
            <a:endParaRPr lang="zh-CN" altLang="en-US" sz="36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01380" name="Text Box 4"/>
          <p:cNvSpPr txBox="1"/>
          <p:nvPr/>
        </p:nvSpPr>
        <p:spPr>
          <a:xfrm>
            <a:off x="6741478" y="1556703"/>
            <a:ext cx="674687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仿宋_GB2312" panose="02010609030101010101" pitchFamily="49" charset="-122"/>
              </a:rPr>
              <a:t>高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1381" name="Text Box 5"/>
          <p:cNvSpPr txBox="1"/>
          <p:nvPr/>
        </p:nvSpPr>
        <p:spPr>
          <a:xfrm>
            <a:off x="6732588" y="2259013"/>
            <a:ext cx="692150" cy="5826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仿宋_GB2312" panose="02010609030101010101" pitchFamily="49" charset="-122"/>
              </a:rPr>
              <a:t>比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仿宋_GB2312" panose="02010609030101010101" pitchFamily="49" charset="-122"/>
            </a:endParaRPr>
          </a:p>
        </p:txBody>
      </p:sp>
      <p:sp>
        <p:nvSpPr>
          <p:cNvPr id="101382" name="Text Box 6"/>
          <p:cNvSpPr txBox="1"/>
          <p:nvPr/>
        </p:nvSpPr>
        <p:spPr>
          <a:xfrm>
            <a:off x="6299835" y="2879725"/>
            <a:ext cx="20986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仿宋_GB2312" panose="02010609030101010101" pitchFamily="49" charset="-122"/>
              </a:rPr>
              <a:t>挡，挡住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仿宋_GB2312" panose="02010609030101010101" pitchFamily="49" charset="-122"/>
            </a:endParaRPr>
          </a:p>
        </p:txBody>
      </p:sp>
      <p:sp>
        <p:nvSpPr>
          <p:cNvPr id="101383" name="Text Box 7"/>
          <p:cNvSpPr txBox="1"/>
          <p:nvPr/>
        </p:nvSpPr>
        <p:spPr>
          <a:xfrm>
            <a:off x="6248400" y="3502025"/>
            <a:ext cx="2041525" cy="5826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仿宋_GB2312" panose="02010609030101010101" pitchFamily="49" charset="-122"/>
              </a:rPr>
              <a:t>沟通相连 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仿宋_GB2312" panose="02010609030101010101" pitchFamily="49" charset="-122"/>
            </a:endParaRPr>
          </a:p>
        </p:txBody>
      </p:sp>
      <p:sp>
        <p:nvSpPr>
          <p:cNvPr id="101384" name="Text Box 8"/>
          <p:cNvSpPr txBox="1"/>
          <p:nvPr/>
        </p:nvSpPr>
        <p:spPr>
          <a:xfrm>
            <a:off x="1619885" y="4437380"/>
            <a:ext cx="67798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仿宋_GB2312" panose="02010609030101010101" pitchFamily="49" charset="-122"/>
              </a:rPr>
              <a:t>使动用法，使……回转；迂回，绕道 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01385" name="Text Box 9"/>
          <p:cNvSpPr txBox="1"/>
          <p:nvPr/>
        </p:nvSpPr>
        <p:spPr>
          <a:xfrm>
            <a:off x="4608513" y="5084763"/>
            <a:ext cx="1112837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仿宋_GB2312" panose="02010609030101010101" pitchFamily="49" charset="-122"/>
              </a:rPr>
              <a:t>越过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仿宋_GB2312" panose="02010609030101010101" pitchFamily="49" charset="-122"/>
            </a:endParaRPr>
          </a:p>
        </p:txBody>
      </p:sp>
      <p:sp>
        <p:nvSpPr>
          <p:cNvPr id="101386" name="Text Box 10"/>
          <p:cNvSpPr txBox="1"/>
          <p:nvPr/>
        </p:nvSpPr>
        <p:spPr>
          <a:xfrm>
            <a:off x="4608830" y="5683250"/>
            <a:ext cx="140462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仿宋_GB2312" panose="02010609030101010101" pitchFamily="49" charset="-122"/>
              </a:rPr>
              <a:t>多么</a:t>
            </a:r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01387" name="Text Box 11"/>
          <p:cNvSpPr txBox="1"/>
          <p:nvPr/>
        </p:nvSpPr>
        <p:spPr>
          <a:xfrm>
            <a:off x="6227763" y="5084763"/>
            <a:ext cx="233045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仿宋_GB2312" panose="02010609030101010101" pitchFamily="49" charset="-122"/>
              </a:rPr>
              <a:t>为……发愁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仿宋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1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1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1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1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1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0" grpId="0"/>
      <p:bldP spid="101381" grpId="0"/>
      <p:bldP spid="101382" grpId="0"/>
      <p:bldP spid="101383" grpId="0"/>
      <p:bldP spid="101384" grpId="0"/>
      <p:bldP spid="101385" grpId="0"/>
      <p:bldP spid="101386" grpId="0"/>
      <p:bldP spid="10138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5" name="Text Box 5"/>
          <p:cNvSpPr txBox="1"/>
          <p:nvPr/>
        </p:nvSpPr>
        <p:spPr>
          <a:xfrm>
            <a:off x="827088" y="692150"/>
            <a:ext cx="6865937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ctr"/>
            <a:r>
              <a:rPr lang="zh-CN" altLang="en-US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译文：</a:t>
            </a:r>
            <a:endParaRPr lang="zh-CN" altLang="en-US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唉呀呀，好高好高的大山啊！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蜀道真太难攀，简直比上青天还难。 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传说中蚕丛和鱼凫建立了蜀国，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开国的年代实在久远，无法详谈。 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自从那时至今约有四万八千年，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秦蜀被秦岭所阻从不沟通往返。 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西边太白山只有鸟能飞过的小道，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从那小路走可以横渡峨嵋山顶端。 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山崩地裂蜀国五壮士被压死了，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两地才有天梯栈道开始相通连。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5" name="Picture 2" descr="黄山云海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11112"/>
            <a:ext cx="9144000" cy="6880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Text Box 3"/>
          <p:cNvSpPr txBox="1"/>
          <p:nvPr/>
        </p:nvSpPr>
        <p:spPr>
          <a:xfrm>
            <a:off x="3359150" y="333375"/>
            <a:ext cx="5784850" cy="1720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10600" b="1" dirty="0">
                <a:solidFill>
                  <a:srgbClr val="80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蜀 </a:t>
            </a:r>
            <a:r>
              <a:rPr lang="en-US" altLang="zh-CN" sz="10600" b="1" dirty="0">
                <a:solidFill>
                  <a:srgbClr val="80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 </a:t>
            </a:r>
            <a:r>
              <a:rPr lang="zh-CN" altLang="en-US" sz="10600" b="1" dirty="0">
                <a:solidFill>
                  <a:srgbClr val="80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道 </a:t>
            </a:r>
            <a:r>
              <a:rPr lang="en-US" altLang="zh-CN" sz="10600" b="1" dirty="0">
                <a:solidFill>
                  <a:srgbClr val="80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 </a:t>
            </a:r>
            <a:r>
              <a:rPr lang="zh-CN" altLang="en-US" sz="10600" b="1" dirty="0">
                <a:solidFill>
                  <a:srgbClr val="8000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难</a:t>
            </a:r>
            <a:endParaRPr lang="zh-CN" altLang="en-US" sz="10600" b="1" dirty="0">
              <a:solidFill>
                <a:srgbClr val="8000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11267" name="Rectangle 4"/>
          <p:cNvSpPr/>
          <p:nvPr/>
        </p:nvSpPr>
        <p:spPr>
          <a:xfrm>
            <a:off x="4645025" y="3789363"/>
            <a:ext cx="3733800" cy="10064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6000" b="1" dirty="0">
                <a:latin typeface="黑体" panose="02010600030101010101" pitchFamily="2" charset="-122"/>
                <a:ea typeface="黑体" panose="02010600030101010101" pitchFamily="2" charset="-122"/>
              </a:rPr>
              <a:t>唐</a:t>
            </a:r>
            <a:r>
              <a:rPr lang="zh-CN" altLang="zh-CN" sz="6000" b="1" dirty="0">
                <a:latin typeface="黑体" panose="02010600030101010101" pitchFamily="2" charset="-122"/>
                <a:ea typeface="黑体" panose="02010600030101010101" pitchFamily="2" charset="-122"/>
              </a:rPr>
              <a:t>·</a:t>
            </a:r>
            <a:r>
              <a:rPr lang="zh-CN" altLang="en-US" sz="6000" b="1" dirty="0">
                <a:latin typeface="黑体" panose="02010600030101010101" pitchFamily="2" charset="-122"/>
                <a:ea typeface="黑体" panose="02010600030101010101" pitchFamily="2" charset="-122"/>
              </a:rPr>
              <a:t>李白</a:t>
            </a:r>
            <a:endParaRPr lang="zh-CN" altLang="en-US" sz="60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8369" name="Picture 2" descr="李白像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3600" y="228600"/>
            <a:ext cx="3200400" cy="662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0" name="Text Box 3"/>
          <p:cNvSpPr txBox="1"/>
          <p:nvPr/>
        </p:nvSpPr>
        <p:spPr>
          <a:xfrm>
            <a:off x="1476375" y="549275"/>
            <a:ext cx="6911975" cy="1036638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8371" name="Text Box 5"/>
          <p:cNvSpPr txBox="1"/>
          <p:nvPr/>
        </p:nvSpPr>
        <p:spPr>
          <a:xfrm>
            <a:off x="250825" y="836613"/>
            <a:ext cx="6394450" cy="4708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44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上有挡住太阳神六龙车的山巅，下有激浪排空纡回曲折的大川。 善于高飞的黄鹄尚且无法飞过，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即使猿猴想要翻过也愁于攀援。 青泥岭多么曲折绕着山峦盘旋， 百步之内萦绕岩峦转九个弯弯。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可以摸到参星、井星，叫人仰首屏息，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用手抚胸惊恐不已，徒然深深地长叹。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3" name="Text Box 5"/>
          <p:cNvSpPr txBox="1"/>
          <p:nvPr/>
        </p:nvSpPr>
        <p:spPr>
          <a:xfrm>
            <a:off x="755650" y="1484313"/>
            <a:ext cx="5478463" cy="119856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3600" b="1" dirty="0">
                <a:latin typeface="Arial" panose="020B0604020202020204" pitchFamily="34" charset="0"/>
                <a:ea typeface="宋体" panose="02010600030101010101" pitchFamily="2" charset="-122"/>
              </a:rPr>
              <a:t>1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）   西当太白有鸟道，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可以横绝峨眉巅。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6" name="Text Box 8"/>
          <p:cNvSpPr txBox="1"/>
          <p:nvPr/>
        </p:nvSpPr>
        <p:spPr>
          <a:xfrm>
            <a:off x="2266950" y="3573463"/>
            <a:ext cx="3360738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奇特想象  夸张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9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9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3" grpId="0"/>
      <p:bldP spid="59393" grpId="1"/>
      <p:bldP spid="7176" grpId="0"/>
      <p:bldP spid="7176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7" name="Rectangle 2"/>
          <p:cNvSpPr>
            <a:spLocks noGrp="1" noRot="1"/>
          </p:cNvSpPr>
          <p:nvPr>
            <p:ph type="title"/>
          </p:nvPr>
        </p:nvSpPr>
        <p:spPr>
          <a:xfrm>
            <a:off x="615950" y="1196975"/>
            <a:ext cx="6346825" cy="1198563"/>
          </a:xfrm>
        </p:spPr>
        <p:txBody>
          <a:bodyPr vert="horz" wrap="square" lIns="91440" tIns="45720" rIns="91440" bIns="45720" anchor="t" anchorCtr="0">
            <a:spAutoFit/>
          </a:bodyPr>
          <a:p>
            <a:pPr algn="l"/>
            <a:r>
              <a:rPr lang="zh-CN" altLang="en-US" sz="3600" b="1" dirty="0">
                <a:solidFill>
                  <a:schemeClr val="tx1"/>
                </a:solidFill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</a:rPr>
              <a:t>2</a:t>
            </a:r>
            <a:r>
              <a:rPr lang="zh-CN" altLang="en-US" sz="3600" b="1" dirty="0">
                <a:solidFill>
                  <a:schemeClr val="tx1"/>
                </a:solidFill>
              </a:rPr>
              <a:t>）  上有六龙回日之高标，</a:t>
            </a:r>
            <a:br>
              <a:rPr lang="zh-CN" altLang="en-US" sz="3600" b="1" dirty="0">
                <a:solidFill>
                  <a:schemeClr val="tx1"/>
                </a:solidFill>
              </a:rPr>
            </a:br>
            <a:r>
              <a:rPr lang="zh-CN" altLang="en-US" sz="3600" b="1" dirty="0">
                <a:solidFill>
                  <a:schemeClr val="tx1"/>
                </a:solidFill>
              </a:rPr>
              <a:t>           下有冲波逆折之回川。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sp>
        <p:nvSpPr>
          <p:cNvPr id="118790" name="Text Box 6"/>
          <p:cNvSpPr txBox="1"/>
          <p:nvPr/>
        </p:nvSpPr>
        <p:spPr>
          <a:xfrm>
            <a:off x="2195513" y="3284538"/>
            <a:ext cx="3476625" cy="6461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正面实写   夸张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8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7" grpId="0"/>
      <p:bldP spid="60417" grpId="1"/>
      <p:bldP spid="118790" grpId="0"/>
      <p:bldP spid="118790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1" name="Rectangle 3"/>
          <p:cNvSpPr/>
          <p:nvPr/>
        </p:nvSpPr>
        <p:spPr>
          <a:xfrm>
            <a:off x="682625" y="1123950"/>
            <a:ext cx="6297613" cy="12461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en-US" altLang="zh-CN" sz="39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（3）   黄鹤之飞尚不得过，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猿猱欲度愁攀援。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7765" name="Rectangle 5"/>
          <p:cNvSpPr/>
          <p:nvPr/>
        </p:nvSpPr>
        <p:spPr>
          <a:xfrm>
            <a:off x="2482850" y="3357563"/>
            <a:ext cx="3552825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侧面虚写   夸张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7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7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1" grpId="0"/>
      <p:bldP spid="61441" grpId="1"/>
      <p:bldP spid="117765" grpId="0"/>
      <p:bldP spid="117765" grpId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2465" name="Picture 2" descr="Wcv141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67" name="Text Box 4"/>
          <p:cNvSpPr txBox="1"/>
          <p:nvPr/>
        </p:nvSpPr>
        <p:spPr>
          <a:xfrm>
            <a:off x="822325" y="908050"/>
            <a:ext cx="6588125" cy="646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spcBef>
                <a:spcPct val="2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诗一开篇极言蜀道难有何作用？</a:t>
            </a:r>
            <a:endParaRPr lang="zh-CN" altLang="en-US" sz="36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3733" name="Text Box 5"/>
          <p:cNvSpPr txBox="1"/>
          <p:nvPr/>
        </p:nvSpPr>
        <p:spPr>
          <a:xfrm>
            <a:off x="800100" y="2376488"/>
            <a:ext cx="8164513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点明主题，为全诗奠定雄放的基调。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  <p:bldP spid="62467" grpId="1"/>
      <p:bldP spid="73733" grpId="0"/>
      <p:bldP spid="73733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89" name="Text Box 3"/>
          <p:cNvSpPr txBox="1"/>
          <p:nvPr/>
        </p:nvSpPr>
        <p:spPr>
          <a:xfrm>
            <a:off x="685800" y="5486400"/>
            <a:ext cx="565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400" b="1" dirty="0">
                <a:latin typeface="Garamond" panose="02020404030301010803" pitchFamily="18" charset="0"/>
                <a:ea typeface="宋体" panose="02010600030101010101" pitchFamily="2" charset="-122"/>
              </a:rPr>
              <a:t>     </a:t>
            </a:r>
            <a:endParaRPr lang="en-US" altLang="zh-CN" sz="2400" b="1" dirty="0"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  <p:sp>
        <p:nvSpPr>
          <p:cNvPr id="63490" name="Rectangle 5"/>
          <p:cNvSpPr/>
          <p:nvPr/>
        </p:nvSpPr>
        <p:spPr>
          <a:xfrm>
            <a:off x="134938" y="908050"/>
            <a:ext cx="8997950" cy="1198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en-US" altLang="zh-CN" sz="3200" b="1" dirty="0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文章开篇感叹，紧接着就讲述了蜀道的神奇来历，这在文章中会起到什么作用呢？</a:t>
            </a:r>
            <a:endParaRPr lang="zh-CN" altLang="en-US" sz="36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0" name="Rectangle 6"/>
          <p:cNvSpPr/>
          <p:nvPr/>
        </p:nvSpPr>
        <p:spPr>
          <a:xfrm>
            <a:off x="1187450" y="4581525"/>
            <a:ext cx="7261225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3600" b="1" dirty="0">
                <a:solidFill>
                  <a:srgbClr val="FF3300"/>
                </a:solidFill>
                <a:latin typeface="Arial" panose="020B0604020202020204" pitchFamily="34" charset="0"/>
                <a:ea typeface="幼圆" panose="02010509060101010101" pitchFamily="49" charset="-122"/>
              </a:rPr>
              <a:t>明确：神奇传说，富有浪漫色彩。</a:t>
            </a:r>
            <a:endParaRPr lang="zh-CN" altLang="en-US" sz="3600" b="1" dirty="0">
              <a:solidFill>
                <a:srgbClr val="FF3300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63492" name="Text Box 7"/>
          <p:cNvSpPr txBox="1"/>
          <p:nvPr/>
        </p:nvSpPr>
        <p:spPr>
          <a:xfrm>
            <a:off x="2700338" y="3141663"/>
            <a:ext cx="4608512" cy="3667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2" name="Rectangle 8"/>
          <p:cNvSpPr/>
          <p:nvPr/>
        </p:nvSpPr>
        <p:spPr>
          <a:xfrm>
            <a:off x="1116013" y="3068638"/>
            <a:ext cx="7323137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神话：“地崩山摧壮士死，然后天梯石栈相钩连。”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63490" grpId="1"/>
      <p:bldP spid="6152" grpId="0"/>
      <p:bldP spid="6152" grpId="1"/>
      <p:bldP spid="6150" grpId="0"/>
      <p:bldP spid="6150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4" name="Text Box 4"/>
          <p:cNvSpPr txBox="1"/>
          <p:nvPr/>
        </p:nvSpPr>
        <p:spPr>
          <a:xfrm>
            <a:off x="250825" y="981075"/>
            <a:ext cx="8128000" cy="1198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spcBef>
                <a:spcPct val="20000"/>
              </a:spcBef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第一段最后三句话，诗人是如何把想象、夸张和反衬融为一体的？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6805" name="Text Box 5"/>
          <p:cNvSpPr txBox="1"/>
          <p:nvPr/>
        </p:nvSpPr>
        <p:spPr>
          <a:xfrm>
            <a:off x="250825" y="2636838"/>
            <a:ext cx="8528050" cy="30464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spcBef>
                <a:spcPct val="2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明确：主要写山势的高危，突出路之难行。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先用想象和夸张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写山之高，水之险；又用“黄鹤飞不过去，”“猿猱攀不上去”来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反衬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山势的高危惊险。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接着又用想象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，人在高危的蜀道上行走，是从星星中穿过，还可以用手触摸到星星！</a:t>
            </a:r>
            <a:endParaRPr lang="zh-CN" altLang="en-US" sz="3200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4" grpId="0"/>
      <p:bldP spid="76804" grpId="1"/>
      <p:bldP spid="76805" grpId="0"/>
      <p:bldP spid="76805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1" name="Text Box 2"/>
          <p:cNvSpPr txBox="1"/>
          <p:nvPr/>
        </p:nvSpPr>
        <p:spPr>
          <a:xfrm>
            <a:off x="179388" y="1628775"/>
            <a:ext cx="5688012" cy="2860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1.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一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夫当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关，万夫莫开</a:t>
            </a:r>
            <a:endParaRPr lang="zh-CN" altLang="en-US" sz="36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2.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所守或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匪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亲</a:t>
            </a:r>
            <a:endParaRPr lang="zh-CN" altLang="en-US" sz="36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3.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锦城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虽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云乐</a:t>
            </a:r>
            <a:endParaRPr lang="zh-CN" altLang="en-US" sz="36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4.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侧身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西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望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0030101010101" pitchFamily="2" charset="-122"/>
              </a:rPr>
              <a:t>长</a:t>
            </a:r>
            <a:r>
              <a:rPr lang="zh-CN" altLang="en-US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咨嗟</a:t>
            </a:r>
            <a:endParaRPr lang="zh-CN" altLang="en-US" sz="36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  <a:ea typeface="黑体" panose="02010600030101010101" pitchFamily="2" charset="-122"/>
              </a:rPr>
              <a:t>5.朝避猛虎，夕避长蛇</a:t>
            </a:r>
            <a:endParaRPr lang="en-US" altLang="zh-CN" sz="3600" b="1" dirty="0">
              <a:latin typeface="Times New Roman" panose="02020603050405020304" pitchFamily="18" charset="0"/>
              <a:ea typeface="黑体" panose="02010600030101010101" pitchFamily="2" charset="-122"/>
            </a:endParaRPr>
          </a:p>
        </p:txBody>
      </p:sp>
      <p:sp>
        <p:nvSpPr>
          <p:cNvPr id="103427" name="Text Box 3"/>
          <p:cNvSpPr txBox="1"/>
          <p:nvPr/>
        </p:nvSpPr>
        <p:spPr>
          <a:xfrm>
            <a:off x="5651500" y="1638300"/>
            <a:ext cx="60325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人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仿宋_GB2312" panose="02010609030101010101" pitchFamily="49" charset="-122"/>
            </a:endParaRPr>
          </a:p>
        </p:txBody>
      </p:sp>
      <p:sp>
        <p:nvSpPr>
          <p:cNvPr id="103428" name="Text Box 4"/>
          <p:cNvSpPr txBox="1"/>
          <p:nvPr/>
        </p:nvSpPr>
        <p:spPr>
          <a:xfrm>
            <a:off x="6875463" y="1638300"/>
            <a:ext cx="59055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挡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仿宋_GB2312" panose="02010609030101010101" pitchFamily="49" charset="-122"/>
            </a:endParaRPr>
          </a:p>
        </p:txBody>
      </p:sp>
      <p:sp>
        <p:nvSpPr>
          <p:cNvPr id="103429" name="Text Box 5"/>
          <p:cNvSpPr txBox="1"/>
          <p:nvPr/>
        </p:nvSpPr>
        <p:spPr>
          <a:xfrm>
            <a:off x="5652135" y="2286635"/>
            <a:ext cx="32486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同“非”，不是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仿宋_GB2312" panose="02010609030101010101" pitchFamily="49" charset="-122"/>
            </a:endParaRPr>
          </a:p>
        </p:txBody>
      </p:sp>
      <p:sp>
        <p:nvSpPr>
          <p:cNvPr id="103430" name="Text Box 6"/>
          <p:cNvSpPr txBox="1"/>
          <p:nvPr/>
        </p:nvSpPr>
        <p:spPr>
          <a:xfrm>
            <a:off x="5579745" y="2934335"/>
            <a:ext cx="1117600" cy="584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  <a:buSzTx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虽然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仿宋_GB2312" panose="02010609030101010101" pitchFamily="49" charset="-122"/>
            </a:endParaRPr>
          </a:p>
        </p:txBody>
      </p:sp>
      <p:sp>
        <p:nvSpPr>
          <p:cNvPr id="103431" name="Text Box 7"/>
          <p:cNvSpPr txBox="1"/>
          <p:nvPr/>
        </p:nvSpPr>
        <p:spPr>
          <a:xfrm>
            <a:off x="7089775" y="3429000"/>
            <a:ext cx="136842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深深</a:t>
            </a:r>
            <a:endParaRPr lang="zh-CN" altLang="en-US" sz="4400" b="1" dirty="0">
              <a:solidFill>
                <a:srgbClr val="FF0000"/>
              </a:solidFill>
              <a:latin typeface="Times New Roman" panose="02020603050405020304" pitchFamily="18" charset="0"/>
              <a:ea typeface="仿宋_GB2312" panose="02010609030101010101" pitchFamily="49" charset="-122"/>
            </a:endParaRPr>
          </a:p>
        </p:txBody>
      </p:sp>
      <p:sp>
        <p:nvSpPr>
          <p:cNvPr id="103432" name="Text Box 8"/>
          <p:cNvSpPr txBox="1"/>
          <p:nvPr/>
        </p:nvSpPr>
        <p:spPr>
          <a:xfrm>
            <a:off x="5651500" y="3429000"/>
            <a:ext cx="1368425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  <a:buSzTx/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向西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仿宋_GB2312" panose="02010609030101010101" pitchFamily="49" charset="-122"/>
            </a:endParaRPr>
          </a:p>
        </p:txBody>
      </p:sp>
      <p:sp>
        <p:nvSpPr>
          <p:cNvPr id="71688" name="Rectangle 9"/>
          <p:cNvSpPr/>
          <p:nvPr/>
        </p:nvSpPr>
        <p:spPr>
          <a:xfrm>
            <a:off x="685800" y="3048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algn="ctr"/>
            <a:r>
              <a:rPr lang="zh-CN" altLang="en-US" sz="4400" b="1" dirty="0">
                <a:latin typeface="Arial" panose="020B0604020202020204" pitchFamily="34" charset="0"/>
                <a:ea typeface="宋体" panose="02010600030101010101" pitchFamily="2" charset="-122"/>
              </a:rPr>
              <a:t>第三段字词梳理</a:t>
            </a:r>
            <a:endParaRPr lang="zh-CN" altLang="en-US" sz="4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3436" name="Rectangle 12"/>
          <p:cNvSpPr/>
          <p:nvPr/>
        </p:nvSpPr>
        <p:spPr>
          <a:xfrm>
            <a:off x="5724525" y="3933825"/>
            <a:ext cx="1860550" cy="5826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仿宋_GB2312" panose="02010609030101010101" pitchFamily="49" charset="-122"/>
              </a:rPr>
              <a:t>互文见义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Rectangle 12"/>
          <p:cNvSpPr/>
          <p:nvPr/>
        </p:nvSpPr>
        <p:spPr>
          <a:xfrm>
            <a:off x="323215" y="4725670"/>
            <a:ext cx="80994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0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 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在古文中，把属于一个句子（或短语）的意思，分写到两个句子（或短语）里，解释时要把上下句的意思互相补足，就是互文。</a:t>
            </a:r>
            <a:endParaRPr lang="zh-CN" altLang="en-US" sz="20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" name="Rectangle 12"/>
          <p:cNvSpPr/>
          <p:nvPr/>
        </p:nvSpPr>
        <p:spPr>
          <a:xfrm>
            <a:off x="755650" y="5733415"/>
            <a:ext cx="56330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每日每夜都要躲避猛虎和长蛇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3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03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3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3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3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3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1" grpId="0"/>
      <p:bldP spid="71681" grpId="1"/>
      <p:bldP spid="103427" grpId="0"/>
      <p:bldP spid="103427" grpId="1"/>
      <p:bldP spid="103428" grpId="0"/>
      <p:bldP spid="103428" grpId="1"/>
      <p:bldP spid="103429" grpId="0"/>
      <p:bldP spid="103429" grpId="1"/>
      <p:bldP spid="103430" grpId="0"/>
      <p:bldP spid="103430" grpId="1"/>
      <p:bldP spid="103432" grpId="0"/>
      <p:bldP spid="103432" grpId="1"/>
      <p:bldP spid="103431" grpId="0"/>
      <p:bldP spid="103431" grpId="1"/>
      <p:bldP spid="103436" grpId="0"/>
      <p:bldP spid="103436" grpId="1"/>
      <p:bldP spid="2" grpId="0"/>
      <p:bldP spid="2" grpId="1"/>
      <p:bldP spid="3" grpId="0"/>
      <p:bldP spid="3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5" name="Text Box 3"/>
          <p:cNvSpPr txBox="1"/>
          <p:nvPr/>
        </p:nvSpPr>
        <p:spPr>
          <a:xfrm>
            <a:off x="611188" y="908050"/>
            <a:ext cx="7650162" cy="409257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译文：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剑阁那地方崇峻巍峨高入云端， 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只要一人把守，千军万马也难攻占。</a:t>
            </a:r>
            <a:b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驻守的官员若不是皇家的亲信， 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难免要变为豺狼踞此为非造反。 </a:t>
            </a:r>
            <a:b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清晨你要提心吊胆地躲避猛虎，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傍晚你要警觉防范长蛇的灾难。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29" name="Text Box 2"/>
          <p:cNvSpPr txBox="1"/>
          <p:nvPr/>
        </p:nvSpPr>
        <p:spPr>
          <a:xfrm>
            <a:off x="971550" y="1052513"/>
            <a:ext cx="6038850" cy="3538537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pPr algn="ctr">
              <a:spcBef>
                <a:spcPct val="50000"/>
              </a:spcBef>
            </a:pPr>
            <a:endParaRPr lang="en-US" altLang="zh-CN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豺狼虎豹磨牙吮血真叫人不安，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毒蛇猛兽杀人如麻会令你胆寒。 </a:t>
            </a:r>
            <a:b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锦官城虽然说是个快乐的所在，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如此险恶还不如早早地把家还。 </a:t>
            </a:r>
            <a:b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蜀道太难走呵简直难于上青天，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侧身西望令人不免感慨与长叹！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Picture 2" descr="yltms-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427538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2" name="Picture 3" descr="xin_1407042115579375956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0" y="-169862"/>
            <a:ext cx="4762500" cy="7027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Rectangle 4"/>
          <p:cNvSpPr>
            <a:spLocks noGrp="1"/>
          </p:cNvSpPr>
          <p:nvPr>
            <p:ph type="title"/>
          </p:nvPr>
        </p:nvSpPr>
        <p:spPr>
          <a:xfrm>
            <a:off x="0" y="404813"/>
            <a:ext cx="30226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>
                <a:solidFill>
                  <a:srgbClr val="FF0000"/>
                </a:solidFill>
                <a:ea typeface="华文新魏" panose="02010800040101010101" pitchFamily="2" charset="-122"/>
              </a:rPr>
              <a:t>凿石为路</a:t>
            </a:r>
            <a:endParaRPr lang="zh-CN" altLang="en-US" dirty="0">
              <a:solidFill>
                <a:srgbClr val="FF0000"/>
              </a:solidFill>
              <a:ea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3" name="Text Box 4"/>
          <p:cNvSpPr txBox="1"/>
          <p:nvPr/>
        </p:nvSpPr>
        <p:spPr>
          <a:xfrm>
            <a:off x="539750" y="692150"/>
            <a:ext cx="8501063" cy="17541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spcBef>
                <a:spcPct val="20000"/>
              </a:spcBef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第三自然段：写蜀中剑阁易守难攻的险要地势，易发战祸，表达诗人对国家命运的关切（主旨）。</a:t>
            </a:r>
            <a:endParaRPr lang="en-US" altLang="zh-CN" sz="44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54" name="Text Box 4"/>
          <p:cNvSpPr txBox="1"/>
          <p:nvPr/>
        </p:nvSpPr>
        <p:spPr>
          <a:xfrm>
            <a:off x="1116013" y="2565400"/>
            <a:ext cx="6496050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spcBef>
                <a:spcPct val="2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这一段写蜀中剑阁的寓意何在？</a:t>
            </a:r>
            <a:endParaRPr lang="en-US" altLang="zh-CN" sz="44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4755" name="Text Box 4"/>
          <p:cNvSpPr txBox="1"/>
          <p:nvPr/>
        </p:nvSpPr>
        <p:spPr>
          <a:xfrm>
            <a:off x="250825" y="3429000"/>
            <a:ext cx="8567738" cy="30464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spcBef>
                <a:spcPct val="20000"/>
              </a:spcBef>
            </a:pPr>
            <a:r>
              <a:rPr lang="en-US" altLang="zh-CN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明确： 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从历史回到现实，从写景转而言志。</a:t>
            </a: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说明四川是个易守难攻的地方，如果有野心的叛乱者与朝廷对抗，发动战争，朝廷的军队很难攻进蜀中平定叛乱者，因而就会造成“暴尸山野，流血遍地”的战乱局面。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表明诗人对国家命运的关注。</a:t>
            </a:r>
            <a:endParaRPr lang="en-US" altLang="zh-CN" sz="3200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4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4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4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4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3" grpId="0"/>
      <p:bldP spid="74753" grpId="1"/>
      <p:bldP spid="74754" grpId="0"/>
      <p:bldP spid="74754" grpId="1"/>
      <p:bldP spid="74755" grpId="0"/>
      <p:bldP spid="74755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5777" name="Picture 11" descr="图片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Rectangle 2"/>
          <p:cNvSpPr>
            <a:spLocks noGrp="1" noRot="1"/>
          </p:cNvSpPr>
          <p:nvPr>
            <p:ph type="title"/>
          </p:nvPr>
        </p:nvSpPr>
        <p:spPr>
          <a:xfrm>
            <a:off x="971550" y="404813"/>
            <a:ext cx="6911975" cy="2232025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3600" b="1" dirty="0">
                <a:solidFill>
                  <a:schemeClr val="tx1"/>
                </a:solidFill>
                <a:ea typeface="隶书" panose="02010509060101010101" pitchFamily="49" charset="-122"/>
              </a:rPr>
              <a:t>朝避猛虎，夕避长蛇，</a:t>
            </a:r>
            <a:br>
              <a:rPr lang="zh-CN" altLang="en-US" sz="3600" b="1" dirty="0">
                <a:solidFill>
                  <a:schemeClr val="tx1"/>
                </a:solidFill>
                <a:ea typeface="隶书" panose="02010509060101010101" pitchFamily="49" charset="-122"/>
              </a:rPr>
            </a:br>
            <a:r>
              <a:rPr lang="zh-CN" altLang="en-US" sz="3600" b="1" dirty="0">
                <a:solidFill>
                  <a:schemeClr val="tx1"/>
                </a:solidFill>
                <a:ea typeface="隶书" panose="02010509060101010101" pitchFamily="49" charset="-122"/>
              </a:rPr>
              <a:t>磨牙吮血，杀人如麻。</a:t>
            </a:r>
            <a:endParaRPr lang="zh-CN" altLang="en-US" sz="3600" b="1" dirty="0">
              <a:solidFill>
                <a:schemeClr val="tx1"/>
              </a:solidFill>
              <a:ea typeface="隶书" panose="02010509060101010101" pitchFamily="49" charset="-122"/>
            </a:endParaRPr>
          </a:p>
        </p:txBody>
      </p:sp>
      <p:sp>
        <p:nvSpPr>
          <p:cNvPr id="55299" name="Rectangle 3"/>
          <p:cNvSpPr>
            <a:spLocks noGrp="1" noRot="1"/>
          </p:cNvSpPr>
          <p:nvPr>
            <p:ph idx="1"/>
          </p:nvPr>
        </p:nvSpPr>
        <p:spPr>
          <a:xfrm>
            <a:off x="1260475" y="2852738"/>
            <a:ext cx="6950075" cy="1285875"/>
          </a:xfrm>
        </p:spPr>
        <p:txBody>
          <a:bodyPr vert="horz" wrap="square" lIns="91440" tIns="45720" rIns="91440" bIns="45720" anchor="t" anchorCtr="0"/>
          <a:p>
            <a:pPr marL="0" indent="0" eaLnBrk="1" hangingPunct="1">
              <a:buNone/>
            </a:pPr>
            <a:r>
              <a:rPr lang="zh-CN" altLang="en-US" b="1" dirty="0">
                <a:solidFill>
                  <a:srgbClr val="FF3300"/>
                </a:solidFill>
              </a:rPr>
              <a:t>夸张的手法，奇特的想像，</a:t>
            </a:r>
            <a:endParaRPr lang="zh-CN" altLang="en-US" b="1" dirty="0">
              <a:solidFill>
                <a:srgbClr val="FF3300"/>
              </a:solidFill>
            </a:endParaRPr>
          </a:p>
          <a:p>
            <a:pPr marL="0" indent="0" eaLnBrk="1" hangingPunct="1">
              <a:buNone/>
            </a:pPr>
            <a:r>
              <a:rPr lang="zh-CN" altLang="en-US" b="1" dirty="0">
                <a:solidFill>
                  <a:srgbClr val="FF3300"/>
                </a:solidFill>
              </a:rPr>
              <a:t>极写蜀地自然环境和社会环境的险恶</a:t>
            </a:r>
            <a:endParaRPr lang="zh-CN" altLang="en-US" sz="4400" b="1" dirty="0">
              <a:solidFill>
                <a:srgbClr val="FF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298" grpId="1"/>
      <p:bldP spid="55299" grpId="0" build="p"/>
      <p:bldP spid="55299" grpId="1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8546" name="Text Box 2"/>
          <p:cNvSpPr txBox="1"/>
          <p:nvPr/>
        </p:nvSpPr>
        <p:spPr>
          <a:xfrm>
            <a:off x="179388" y="2276475"/>
            <a:ext cx="8442325" cy="3427413"/>
          </a:xfrm>
          <a:prstGeom prst="rect">
            <a:avLst/>
          </a:prstGeom>
          <a:noFill/>
          <a:ln w="9525" cap="flat" cmpd="sng">
            <a:solidFill>
              <a:srgbClr val="D6009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spcBef>
                <a:spcPct val="20000"/>
              </a:spcBef>
            </a:pPr>
            <a:r>
              <a:rPr lang="en-US" altLang="zh-CN" sz="4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开头一句，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领起全文，叹蜀道之高，为全文奠定雄放的感情基调。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中间一句，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叹蜀道之险，强调主旋律，把诗歌推向高峰。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结尾一句，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叹蜀中战祸之烈，照应题目、开头，给人强烈的感叹。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8547" name="Text Box 3"/>
          <p:cNvSpPr txBox="1">
            <a:spLocks noChangeArrowheads="1"/>
          </p:cNvSpPr>
          <p:nvPr/>
        </p:nvSpPr>
        <p:spPr bwMode="auto">
          <a:xfrm>
            <a:off x="539750" y="620713"/>
            <a:ext cx="8248650" cy="1144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R="0" defTabSz="914400">
              <a:lnSpc>
                <a:spcPct val="9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1" lang="en-US" altLang="zh-CN" sz="4000" b="1" kern="1200" cap="none" spc="0" normalizeH="0" baseline="0" noProof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   </a:t>
            </a:r>
            <a:r>
              <a:rPr kumimoji="1" lang="en-US" altLang="zh-CN" sz="3600" kern="1200" cap="none" spc="0" normalizeH="0" baseline="0" noProof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黑体" panose="02010600030101010101" pitchFamily="2" charset="-122"/>
              </a:rPr>
              <a:t> </a:t>
            </a:r>
            <a:r>
              <a:rPr kumimoji="1" lang="en-US" altLang="zh-CN" sz="36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黑体" panose="02010600030101010101" pitchFamily="2" charset="-122"/>
              </a:rPr>
              <a:t>“</a:t>
            </a:r>
            <a:r>
              <a:rPr kumimoji="1" lang="zh-CN" altLang="en-US" sz="3600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黑体" panose="02010600030101010101" pitchFamily="2" charset="-122"/>
              </a:rPr>
              <a:t>蜀道之难，难于上青天”这句诗有什么作用？</a:t>
            </a:r>
            <a:endParaRPr kumimoji="1" lang="zh-CN" altLang="en-US" sz="3600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cs typeface="黑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8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8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8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7" grpId="0" animBg="1"/>
      <p:bldP spid="108547" grpId="1" animBg="1"/>
      <p:bldP spid="108546" grpId="0" animBg="1"/>
      <p:bldP spid="108546" grpId="1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1314" name="Rectangle 2"/>
          <p:cNvSpPr>
            <a:spLocks noGrp="1" noRot="1"/>
          </p:cNvSpPr>
          <p:nvPr>
            <p:ph idx="1"/>
          </p:nvPr>
        </p:nvSpPr>
        <p:spPr>
          <a:xfrm>
            <a:off x="0" y="-242887"/>
            <a:ext cx="9144000" cy="7100887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90000"/>
              </a:lnSpc>
            </a:pPr>
            <a:endParaRPr lang="en-US" altLang="zh-CN" dirty="0"/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altLang="zh-CN" b="1" dirty="0">
                <a:ea typeface="黑体" panose="02010600030101010101" pitchFamily="2" charset="-122"/>
              </a:rPr>
              <a:t>       </a:t>
            </a:r>
            <a:r>
              <a:rPr lang="zh-CN" altLang="en-US" b="1" dirty="0">
                <a:ea typeface="黑体" panose="02010600030101010101" pitchFamily="2" charset="-122"/>
              </a:rPr>
              <a:t>复沓（反复）的表达技巧在</a:t>
            </a:r>
            <a:r>
              <a:rPr lang="en-US" altLang="zh-CN" b="1" dirty="0">
                <a:ea typeface="黑体" panose="02010600030101010101" pitchFamily="2" charset="-122"/>
              </a:rPr>
              <a:t>《</a:t>
            </a:r>
            <a:r>
              <a:rPr lang="zh-CN" altLang="en-US" b="1" dirty="0">
                <a:ea typeface="黑体" panose="02010600030101010101" pitchFamily="2" charset="-122"/>
              </a:rPr>
              <a:t>蜀道难</a:t>
            </a:r>
            <a:r>
              <a:rPr lang="en-US" altLang="zh-CN" b="1" dirty="0">
                <a:ea typeface="黑体" panose="02010600030101010101" pitchFamily="2" charset="-122"/>
              </a:rPr>
              <a:t>》</a:t>
            </a:r>
            <a:r>
              <a:rPr lang="zh-CN" altLang="en-US" b="1" dirty="0">
                <a:ea typeface="黑体" panose="02010600030101010101" pitchFamily="2" charset="-122"/>
              </a:rPr>
              <a:t>这首诗中的表达效果表述为：</a:t>
            </a:r>
            <a:endParaRPr lang="zh-CN" altLang="en-US" b="1" dirty="0">
              <a:ea typeface="黑体" panose="02010600030101010101" pitchFamily="2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b="1" dirty="0">
                <a:solidFill>
                  <a:srgbClr val="FFFF00"/>
                </a:solidFill>
                <a:ea typeface="黑体" panose="02010600030101010101" pitchFamily="2" charset="-122"/>
              </a:rPr>
              <a:t>   </a:t>
            </a:r>
            <a:r>
              <a:rPr lang="en-US" altLang="zh-CN" b="1" dirty="0">
                <a:solidFill>
                  <a:srgbClr val="FFFF00"/>
                </a:solidFill>
                <a:ea typeface="黑体" panose="02010600030101010101" pitchFamily="2" charset="-122"/>
              </a:rPr>
              <a:t>       </a:t>
            </a:r>
            <a:r>
              <a:rPr lang="zh-CN" altLang="en-US" b="1" dirty="0">
                <a:solidFill>
                  <a:srgbClr val="FF0000"/>
                </a:solidFill>
                <a:ea typeface="黑体" panose="02010600030101010101" pitchFamily="2" charset="-122"/>
              </a:rPr>
              <a:t>诗的开头，以“蜀道之难，难于上青天”的惊叹，为全篇确定了主调；中间，再以“蜀道之难，难于上青天，使人听此凋朱颜”渲染环境气氛；结尾，“蜀道之难，难于上青天，侧身西望长咨嗟”收束全篇。主</a:t>
            </a:r>
            <a:r>
              <a:rPr lang="zh-CN" altLang="en-US" b="1" dirty="0">
                <a:solidFill>
                  <a:srgbClr val="0000FF"/>
                </a:solidFill>
                <a:ea typeface="黑体" panose="02010600030101010101" pitchFamily="2" charset="-122"/>
              </a:rPr>
              <a:t>旨句贯串始终，内容层层深入，使人产生一叹之不足而至于再，再叹之不足而至于三的感受，章法灵活巧妙。在具体描写的基础上反复咏叹“蜀道难”，加强了诗歌的抒情色彩，使蜀道的艰难紧紧扣住读者的心弦，产生回肠荡气的艺术效果。同时，通篇一唱三叹，读起来自然会有一种音乐美。</a:t>
            </a:r>
            <a:endParaRPr lang="zh-CN" altLang="en-US" b="1" dirty="0">
              <a:solidFill>
                <a:srgbClr val="0000FF"/>
              </a:solidFill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1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13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1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413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4" grpId="0" build="p"/>
      <p:bldP spid="141314" grpId="1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3185" name="Picture 2" descr="Wcv141"/>
          <p:cNvPicPr>
            <a:picLocks noChangeAspect="1"/>
          </p:cNvPicPr>
          <p:nvPr/>
        </p:nvPicPr>
        <p:blipFill>
          <a:blip r:embed="rId1"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63" name="Text Box 3"/>
          <p:cNvSpPr txBox="1"/>
          <p:nvPr/>
        </p:nvSpPr>
        <p:spPr>
          <a:xfrm>
            <a:off x="395288" y="188913"/>
            <a:ext cx="72390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诗人是怎样来表现蜀道的</a:t>
            </a:r>
            <a:r>
              <a:rPr lang="zh-CN" altLang="en-US" sz="3200" b="1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难</a:t>
            </a:r>
            <a:r>
              <a:rPr lang="zh-CN" altLang="en-US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364" name="Text Box 4"/>
          <p:cNvSpPr txBox="1"/>
          <p:nvPr/>
        </p:nvSpPr>
        <p:spPr>
          <a:xfrm>
            <a:off x="179705" y="765175"/>
            <a:ext cx="862266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神话传说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五丁开山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蜀道之神奇。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2" action="ppaction://hlinksldjump"/>
              </a:rPr>
              <a:t>虚写反衬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：黄鹤不渡、猿猱愁攀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反衬行走之艰。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细节描写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神情惶悚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蜀道之逶迤。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借景抒情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：渲染了蜀道空寂苍凉的环境氛围．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运用夸张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：“枯松倒挂倚绝壁”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极言山峰之高，绝壁之险，渲染了惊险的气氛。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hlinkClick r:id="rId3" action="ppaction://hlinksldjump"/>
              </a:rPr>
              <a:t>化用名句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西晋张载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剑阁铭</a:t>
            </a: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</a:rPr>
              <a:t>》“</a:t>
            </a: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形胜之地，匪亲勿居”－－剑阁之地势险要</a:t>
            </a:r>
            <a:r>
              <a:rPr lang="zh-CN" altLang="en-US" b="1" dirty="0">
                <a:latin typeface="Times New Roman" panose="02020603050405020304" pitchFamily="18" charset="0"/>
                <a:sym typeface="+mn-ea"/>
              </a:rPr>
              <a:t>。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88" name="Text Box 5"/>
          <p:cNvSpPr txBox="1"/>
          <p:nvPr/>
        </p:nvSpPr>
        <p:spPr>
          <a:xfrm>
            <a:off x="231775" y="5091113"/>
            <a:ext cx="184150" cy="3667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89" name="Text Box 6"/>
          <p:cNvSpPr txBox="1"/>
          <p:nvPr/>
        </p:nvSpPr>
        <p:spPr>
          <a:xfrm>
            <a:off x="376238" y="5091113"/>
            <a:ext cx="5419725" cy="3667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67" name="Text Box 7"/>
          <p:cNvSpPr txBox="1"/>
          <p:nvPr/>
        </p:nvSpPr>
        <p:spPr>
          <a:xfrm>
            <a:off x="250825" y="5305425"/>
            <a:ext cx="8893175" cy="11988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昔年有狂客，号称谪仙人，笔落惊风雨，诗成泣鬼神。</a:t>
            </a:r>
            <a:endParaRPr lang="zh-CN" altLang="en-US" sz="2400" b="1" dirty="0">
              <a:solidFill>
                <a:srgbClr val="66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　　　　　　　　　－－－杜甫</a:t>
            </a:r>
            <a:r>
              <a:rPr lang="en-US" altLang="zh-CN" sz="24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寄李十二白二十韵</a:t>
            </a:r>
            <a:r>
              <a:rPr lang="en-US" altLang="zh-CN" sz="24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 </a:t>
            </a:r>
            <a:br>
              <a:rPr lang="en-US" altLang="zh-CN" sz="24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24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兴酣落笔摇五岳，诗成笑傲凌沧洲。－－李白</a:t>
            </a:r>
            <a:r>
              <a:rPr lang="en-US" altLang="zh-CN" sz="24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2400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江上吟 </a:t>
            </a:r>
            <a:r>
              <a:rPr lang="en-US" altLang="zh-CN" sz="2400" b="1" dirty="0">
                <a:solidFill>
                  <a:srgbClr val="66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2400" b="1" dirty="0">
              <a:solidFill>
                <a:srgbClr val="66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368" name="Text Box 8"/>
          <p:cNvSpPr txBox="1"/>
          <p:nvPr/>
        </p:nvSpPr>
        <p:spPr>
          <a:xfrm>
            <a:off x="395288" y="4292600"/>
            <a:ext cx="8199437" cy="13335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80000"/>
              </a:lnSpc>
              <a:spcBef>
                <a:spcPct val="20000"/>
              </a:spcBef>
              <a:buChar char="•"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李白正是以变幻莫测的笔法，淋漓尽致地刻画了蜀道之难，艺术地展现了古老蜀道逶迤、峥嵘、高峻、崎岖的面貌，描绘出了一幅色彩绚丽的山水画卷。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en-US" altLang="zh-CN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4336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4336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>
                                            <p:txEl>
                                              <p:charRg st="18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43364">
                                            <p:txEl>
                                              <p:charRg st="18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43364">
                                            <p:txEl>
                                              <p:charRg st="18" end="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>
                                            <p:txEl>
                                              <p:charRg st="42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43364">
                                            <p:txEl>
                                              <p:charRg st="42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43364">
                                            <p:txEl>
                                              <p:charRg st="42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>
                                            <p:txEl>
                                              <p:charRg st="6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43364">
                                            <p:txEl>
                                              <p:charRg st="6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43364">
                                            <p:txEl>
                                              <p:charRg st="60" end="8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>
                                            <p:txEl>
                                              <p:charRg st="81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43364">
                                            <p:txEl>
                                              <p:charRg st="81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43364">
                                            <p:txEl>
                                              <p:charRg st="81" end="1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>
                                            <p:txEl>
                                              <p:charRg st="119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143364">
                                            <p:txEl>
                                              <p:charRg st="119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43364">
                                            <p:txEl>
                                              <p:charRg st="119" end="15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143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3" grpId="0"/>
      <p:bldP spid="143367" grpId="0"/>
      <p:bldP spid="143368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09" name="Rectangle 2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pic>
        <p:nvPicPr>
          <p:cNvPr id="94210" name="Picture 3" descr="11995894064472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80975" y="0"/>
            <a:ext cx="9577388" cy="7046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4211" name="Text Box 4"/>
          <p:cNvSpPr txBox="1"/>
          <p:nvPr/>
        </p:nvSpPr>
        <p:spPr>
          <a:xfrm>
            <a:off x="3348038" y="0"/>
            <a:ext cx="3240087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  <a:ea typeface="华文行楷" panose="02010800040101010101" pitchFamily="2" charset="-122"/>
              </a:rPr>
              <a:t>内容复习</a:t>
            </a:r>
            <a:endParaRPr lang="zh-CN" altLang="en-US" sz="4000" dirty="0"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94212" name="Text Box 5"/>
          <p:cNvSpPr txBox="1"/>
          <p:nvPr/>
        </p:nvSpPr>
        <p:spPr>
          <a:xfrm>
            <a:off x="1692275" y="2492375"/>
            <a:ext cx="3167063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13" name="Text Box 6"/>
          <p:cNvSpPr txBox="1"/>
          <p:nvPr/>
        </p:nvSpPr>
        <p:spPr>
          <a:xfrm>
            <a:off x="1116013" y="1700213"/>
            <a:ext cx="3167062" cy="3667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14" name="Text Box 7"/>
          <p:cNvSpPr txBox="1"/>
          <p:nvPr/>
        </p:nvSpPr>
        <p:spPr>
          <a:xfrm>
            <a:off x="1908175" y="2708275"/>
            <a:ext cx="3167063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15" name="Text Box 8"/>
          <p:cNvSpPr txBox="1"/>
          <p:nvPr/>
        </p:nvSpPr>
        <p:spPr>
          <a:xfrm>
            <a:off x="1835150" y="1700213"/>
            <a:ext cx="12954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叹高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16" name="Text Box 9"/>
          <p:cNvSpPr txBox="1"/>
          <p:nvPr/>
        </p:nvSpPr>
        <p:spPr>
          <a:xfrm>
            <a:off x="3059113" y="1196975"/>
            <a:ext cx="4608512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主旨句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    蜀道之难，难于上青天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17" name="Text Box 10"/>
          <p:cNvSpPr txBox="1"/>
          <p:nvPr/>
        </p:nvSpPr>
        <p:spPr>
          <a:xfrm>
            <a:off x="1908175" y="5734050"/>
            <a:ext cx="1512888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叹要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18" name="Text Box 11"/>
          <p:cNvSpPr txBox="1"/>
          <p:nvPr/>
        </p:nvSpPr>
        <p:spPr>
          <a:xfrm>
            <a:off x="1908175" y="4221163"/>
            <a:ext cx="1223963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叹险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19" name="Text Box 12"/>
          <p:cNvSpPr txBox="1"/>
          <p:nvPr/>
        </p:nvSpPr>
        <p:spPr>
          <a:xfrm>
            <a:off x="3059113" y="1773238"/>
            <a:ext cx="3384550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蜀道</a:t>
            </a: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       历史  地貌   来历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20" name="Text Box 13"/>
          <p:cNvSpPr txBox="1"/>
          <p:nvPr/>
        </p:nvSpPr>
        <p:spPr>
          <a:xfrm>
            <a:off x="3924300" y="2276475"/>
            <a:ext cx="3889375" cy="8540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六龙回日   冲波逆折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 黄鹤                 猿猱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21" name="Text Box 14"/>
          <p:cNvSpPr txBox="1"/>
          <p:nvPr/>
        </p:nvSpPr>
        <p:spPr>
          <a:xfrm>
            <a:off x="3132138" y="3716338"/>
            <a:ext cx="5400675" cy="15525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古木荒凉         鸟声悲凄 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不盈尺              倚绝壁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争喧豗</a:t>
            </a:r>
            <a:r>
              <a:rPr lang="zh-CN" altLang="en-US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万壑雷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22" name="Text Box 15"/>
          <p:cNvSpPr txBox="1"/>
          <p:nvPr/>
        </p:nvSpPr>
        <p:spPr>
          <a:xfrm>
            <a:off x="2124075" y="2924175"/>
            <a:ext cx="3167063" cy="3667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23" name="Text Box 16"/>
          <p:cNvSpPr txBox="1"/>
          <p:nvPr/>
        </p:nvSpPr>
        <p:spPr>
          <a:xfrm>
            <a:off x="3924300" y="3141663"/>
            <a:ext cx="2520950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宋体" panose="02010600030101010101" pitchFamily="2" charset="-122"/>
              </a:rPr>
              <a:t>胁息                长叹</a:t>
            </a:r>
            <a:endParaRPr lang="zh-CN" altLang="en-US" sz="2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24" name="Text Box 17"/>
          <p:cNvSpPr txBox="1"/>
          <p:nvPr/>
        </p:nvSpPr>
        <p:spPr>
          <a:xfrm>
            <a:off x="3059113" y="2565400"/>
            <a:ext cx="8636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高峻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25" name="AutoShape 18"/>
          <p:cNvSpPr/>
          <p:nvPr/>
        </p:nvSpPr>
        <p:spPr>
          <a:xfrm>
            <a:off x="1331913" y="1844675"/>
            <a:ext cx="504825" cy="4105275"/>
          </a:xfrm>
          <a:prstGeom prst="leftBrace">
            <a:avLst>
              <a:gd name="adj1" fmla="val 6765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26" name="AutoShape 19"/>
          <p:cNvSpPr/>
          <p:nvPr/>
        </p:nvSpPr>
        <p:spPr>
          <a:xfrm rot="10800000">
            <a:off x="6877050" y="1196975"/>
            <a:ext cx="504825" cy="2447925"/>
          </a:xfrm>
          <a:prstGeom prst="leftBrace">
            <a:avLst>
              <a:gd name="adj1" fmla="val 4034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27" name="Text Box 20"/>
          <p:cNvSpPr txBox="1"/>
          <p:nvPr/>
        </p:nvSpPr>
        <p:spPr>
          <a:xfrm>
            <a:off x="7308850" y="2133600"/>
            <a:ext cx="161925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奇壮风光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28" name="AutoShape 21"/>
          <p:cNvSpPr/>
          <p:nvPr/>
        </p:nvSpPr>
        <p:spPr>
          <a:xfrm rot="10800000">
            <a:off x="6877050" y="3933825"/>
            <a:ext cx="504825" cy="1150938"/>
          </a:xfrm>
          <a:prstGeom prst="leftBrace">
            <a:avLst>
              <a:gd name="adj1" fmla="val 18967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29" name="AutoShape 22"/>
          <p:cNvSpPr/>
          <p:nvPr/>
        </p:nvSpPr>
        <p:spPr>
          <a:xfrm rot="10800000">
            <a:off x="6804025" y="5516563"/>
            <a:ext cx="504825" cy="792162"/>
          </a:xfrm>
          <a:prstGeom prst="leftBrace">
            <a:avLst>
              <a:gd name="adj1" fmla="val 13054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30" name="Text Box 23"/>
          <p:cNvSpPr txBox="1"/>
          <p:nvPr/>
        </p:nvSpPr>
        <p:spPr>
          <a:xfrm>
            <a:off x="3348038" y="5516563"/>
            <a:ext cx="2159000" cy="10048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剑阁险要 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杀人惨状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31" name="Text Box 24"/>
          <p:cNvSpPr txBox="1"/>
          <p:nvPr/>
        </p:nvSpPr>
        <p:spPr>
          <a:xfrm>
            <a:off x="7416800" y="4221163"/>
            <a:ext cx="17272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劝阻友人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32" name="Text Box 25"/>
          <p:cNvSpPr txBox="1"/>
          <p:nvPr/>
        </p:nvSpPr>
        <p:spPr>
          <a:xfrm>
            <a:off x="7380288" y="5734050"/>
            <a:ext cx="2017712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戒统治者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33" name="Text Box 26"/>
          <p:cNvSpPr txBox="1"/>
          <p:nvPr/>
        </p:nvSpPr>
        <p:spPr>
          <a:xfrm>
            <a:off x="250825" y="2997200"/>
            <a:ext cx="733425" cy="2017713"/>
          </a:xfrm>
          <a:prstGeom prst="rect">
            <a:avLst/>
          </a:prstGeom>
          <a:noFill/>
          <a:ln w="9525">
            <a:noFill/>
          </a:ln>
        </p:spPr>
        <p:txBody>
          <a:bodyPr vert="eaVert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蜀道难</a:t>
            </a:r>
            <a:endParaRPr lang="zh-CN" altLang="en-US" sz="36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strips dir="rd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5233" name="Picture 2" descr="Wcv1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5235" name="Text Box 4"/>
          <p:cNvSpPr txBox="1"/>
          <p:nvPr/>
        </p:nvSpPr>
        <p:spPr>
          <a:xfrm>
            <a:off x="755015" y="764540"/>
            <a:ext cx="441833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这首诗的艺术特色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/>
          <p:nvPr/>
        </p:nvSpPr>
        <p:spPr>
          <a:xfrm>
            <a:off x="1476375" y="3573463"/>
            <a:ext cx="295275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想象离奇</a:t>
            </a:r>
            <a:endParaRPr lang="zh-CN" altLang="en-US" sz="44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7" name="Rectangle 3"/>
          <p:cNvSpPr/>
          <p:nvPr/>
        </p:nvSpPr>
        <p:spPr>
          <a:xfrm>
            <a:off x="1451610" y="5229225"/>
            <a:ext cx="24282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运笔如神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8" name="Rectangle 4"/>
          <p:cNvSpPr/>
          <p:nvPr/>
        </p:nvSpPr>
        <p:spPr>
          <a:xfrm>
            <a:off x="1403350" y="4365625"/>
            <a:ext cx="295275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夸张新颖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AutoShape 5"/>
          <p:cNvSpPr/>
          <p:nvPr/>
        </p:nvSpPr>
        <p:spPr>
          <a:xfrm rot="10800000">
            <a:off x="3707765" y="2997200"/>
            <a:ext cx="645795" cy="2581910"/>
          </a:xfrm>
          <a:prstGeom prst="leftBrace">
            <a:avLst>
              <a:gd name="adj1" fmla="val 76488"/>
              <a:gd name="adj2" fmla="val 50485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0" name="Text Box 6"/>
          <p:cNvSpPr txBox="1"/>
          <p:nvPr/>
        </p:nvSpPr>
        <p:spPr>
          <a:xfrm>
            <a:off x="4643755" y="4004945"/>
            <a:ext cx="316928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400" b="1" dirty="0">
                <a:latin typeface="Garamond" panose="02020404030301010803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3600" b="1" dirty="0">
                <a:solidFill>
                  <a:srgbClr val="FF00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飘逸、雄奇</a:t>
            </a:r>
            <a:endParaRPr lang="zh-CN" altLang="en-US" sz="3600" b="1" dirty="0">
              <a:solidFill>
                <a:srgbClr val="FF0000"/>
              </a:solidFill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  <p:sp>
        <p:nvSpPr>
          <p:cNvPr id="96262" name="Rectangle 7"/>
          <p:cNvSpPr/>
          <p:nvPr/>
        </p:nvSpPr>
        <p:spPr>
          <a:xfrm>
            <a:off x="2895600" y="914400"/>
            <a:ext cx="26670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endParaRPr lang="zh-CN" altLang="zh-CN" sz="3200" b="1" dirty="0">
              <a:solidFill>
                <a:srgbClr val="0000FF"/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11272" name="Rectangle 8"/>
          <p:cNvSpPr/>
          <p:nvPr/>
        </p:nvSpPr>
        <p:spPr>
          <a:xfrm>
            <a:off x="1403350" y="2636838"/>
            <a:ext cx="295275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r>
              <a:rPr lang="zh-CN" altLang="en-US" sz="36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浪漫色彩</a:t>
            </a:r>
            <a:endParaRPr lang="zh-CN" altLang="en-US" sz="3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6264" name="Rectangle 9"/>
          <p:cNvSpPr/>
          <p:nvPr/>
        </p:nvSpPr>
        <p:spPr>
          <a:xfrm>
            <a:off x="179705" y="476885"/>
            <a:ext cx="862457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/>
            <a:r>
              <a:rPr lang="en-US" altLang="zh-CN" sz="3600" b="1" dirty="0">
                <a:solidFill>
                  <a:srgbClr val="00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</a:t>
            </a:r>
            <a:r>
              <a:rPr lang="zh-CN" altLang="en-US" sz="4000" b="1" dirty="0">
                <a:solidFill>
                  <a:srgbClr val="2718E8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从对文章的诗句分析，我们可以看出作者行文的一些特点，这些特点是什么？显示了作者的什么风格？</a:t>
            </a:r>
            <a:endParaRPr lang="zh-CN" altLang="en-US" sz="4000" b="1" dirty="0">
              <a:solidFill>
                <a:srgbClr val="2718E8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6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6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9" grpId="0" bldLvl="0" animBg="1"/>
      <p:bldP spid="96264" grpId="0"/>
      <p:bldP spid="96264" grpId="1"/>
      <p:bldP spid="11272" grpId="0"/>
      <p:bldP spid="11272" grpId="1"/>
      <p:bldP spid="11266" grpId="0"/>
      <p:bldP spid="11266" grpId="1"/>
      <p:bldP spid="11268" grpId="0"/>
      <p:bldP spid="11268" grpId="1"/>
      <p:bldP spid="11267" grpId="0"/>
      <p:bldP spid="11267" grpId="1"/>
      <p:bldP spid="11270" grpId="0"/>
      <p:bldP spid="11270" grpId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Text Box 2"/>
          <p:cNvSpPr txBox="1"/>
          <p:nvPr/>
        </p:nvSpPr>
        <p:spPr>
          <a:xfrm>
            <a:off x="381000" y="533400"/>
            <a:ext cx="8458200" cy="20612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借景抒情：古木荒凉、鸟声悲凄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悲鸟号古木，子规啼夜月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使人闻声失色，渲染了旅愁和蜀道上空寂苍凉的环境氛围，有力地烘托了蜀道之难。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5" name="Text Box 3"/>
          <p:cNvSpPr txBox="1"/>
          <p:nvPr/>
        </p:nvSpPr>
        <p:spPr>
          <a:xfrm>
            <a:off x="457200" y="2743200"/>
            <a:ext cx="8458200" cy="1568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运用夸张：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连峰去天不盈尺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”“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枯松倒挂倚绝壁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极言山峰之高，绝壁之险，渲染了惊险的气氛。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6" name="Text Box 4"/>
          <p:cNvSpPr txBox="1"/>
          <p:nvPr/>
        </p:nvSpPr>
        <p:spPr>
          <a:xfrm>
            <a:off x="381000" y="4411663"/>
            <a:ext cx="8458200" cy="20612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李白正是以变幻莫测的笔法，淋漓尽致地刻画了蜀道之难，艺术地展现了古老蜀道逶迤、峥嵘、高峻、崎岖的面貌，描绘出了一幅色彩绚丽的山水画卷。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4" grpId="1"/>
      <p:bldP spid="33795" grpId="0"/>
      <p:bldP spid="33795" grpId="1"/>
      <p:bldP spid="33796" grpId="0"/>
      <p:bldP spid="3379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Picture 2" descr="山19"/>
          <p:cNvPicPr>
            <a:picLocks noGrp="1"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8435" name="Text Box 3"/>
          <p:cNvSpPr txBox="1"/>
          <p:nvPr/>
        </p:nvSpPr>
        <p:spPr>
          <a:xfrm>
            <a:off x="3492500" y="404813"/>
            <a:ext cx="5651500" cy="377666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FF00"/>
                </a:solidFill>
                <a:latin typeface="Garamond" panose="02020404030301010803" pitchFamily="18" charset="0"/>
                <a:ea typeface="华文新魏" panose="02010800040101010101" pitchFamily="2" charset="-122"/>
              </a:rPr>
              <a:t>西当太白有鸟道，</a:t>
            </a:r>
            <a:endParaRPr lang="zh-CN" altLang="en-US" sz="4400" b="1" dirty="0">
              <a:solidFill>
                <a:srgbClr val="FFFF00"/>
              </a:solidFill>
              <a:latin typeface="Garamond" panose="02020404030301010803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FF00"/>
                </a:solidFill>
                <a:latin typeface="Garamond" panose="02020404030301010803" pitchFamily="18" charset="0"/>
                <a:ea typeface="华文新魏" panose="02010800040101010101" pitchFamily="2" charset="-122"/>
              </a:rPr>
              <a:t>可以横绝峨嵋巅。</a:t>
            </a:r>
            <a:endParaRPr lang="zh-CN" altLang="en-US" sz="4400" b="1" dirty="0">
              <a:solidFill>
                <a:srgbClr val="FFFF00"/>
              </a:solidFill>
              <a:latin typeface="Garamond" panose="02020404030301010803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FF00"/>
                </a:solidFill>
                <a:latin typeface="Garamond" panose="02020404030301010803" pitchFamily="18" charset="0"/>
                <a:ea typeface="华文新魏" panose="02010800040101010101" pitchFamily="2" charset="-122"/>
              </a:rPr>
              <a:t>黄鹤之飞尚不得过，</a:t>
            </a:r>
            <a:endParaRPr lang="zh-CN" altLang="en-US" sz="4400" b="1" dirty="0">
              <a:solidFill>
                <a:srgbClr val="FFFF00"/>
              </a:solidFill>
              <a:latin typeface="Garamond" panose="02020404030301010803" pitchFamily="18" charset="0"/>
              <a:ea typeface="华文新魏" panose="0201080004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FF00"/>
                </a:solidFill>
                <a:latin typeface="Garamond" panose="02020404030301010803" pitchFamily="18" charset="0"/>
                <a:ea typeface="华文新魏" panose="02010800040101010101" pitchFamily="2" charset="-122"/>
              </a:rPr>
              <a:t>猿猱欲度愁攀援。</a:t>
            </a:r>
            <a:endParaRPr lang="zh-CN" altLang="en-US" sz="4400" b="1" dirty="0">
              <a:solidFill>
                <a:srgbClr val="FFFF00"/>
              </a:solidFill>
              <a:latin typeface="Garamond" panose="02020404030301010803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5" name="Rectangle 2"/>
          <p:cNvSpPr/>
          <p:nvPr/>
        </p:nvSpPr>
        <p:spPr>
          <a:xfrm>
            <a:off x="3491865" y="908685"/>
            <a:ext cx="515747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dirty="0">
                <a:latin typeface="黑体" panose="02010600030101010101" pitchFamily="2" charset="-122"/>
                <a:ea typeface="黑体" panose="02010600030101010101" pitchFamily="2" charset="-122"/>
                <a:cs typeface="黑体" panose="02010600030101010101" pitchFamily="2" charset="-122"/>
              </a:rPr>
              <a:t>（形容词，译为“高”）</a:t>
            </a:r>
            <a:r>
              <a:rPr lang="zh-CN" altLang="en-US" sz="4000" dirty="0">
                <a:latin typeface="黑体" panose="02010600030101010101" pitchFamily="2" charset="-122"/>
                <a:ea typeface="黑体" panose="02010600030101010101" pitchFamily="2" charset="-122"/>
                <a:cs typeface="黑体" panose="02010600030101010101" pitchFamily="2" charset="-122"/>
              </a:rPr>
              <a:t> </a:t>
            </a:r>
            <a:endParaRPr lang="en-US" altLang="zh-CN" sz="4000" dirty="0">
              <a:latin typeface="黑体" panose="02010600030101010101" pitchFamily="2" charset="-122"/>
              <a:ea typeface="黑体" panose="02010600030101010101" pitchFamily="2" charset="-122"/>
              <a:cs typeface="黑体" panose="02010600030101010101" pitchFamily="2" charset="-122"/>
            </a:endParaRPr>
          </a:p>
        </p:txBody>
      </p:sp>
      <p:sp>
        <p:nvSpPr>
          <p:cNvPr id="122883" name="Rectangle 3"/>
          <p:cNvSpPr/>
          <p:nvPr/>
        </p:nvSpPr>
        <p:spPr>
          <a:xfrm>
            <a:off x="539750" y="549275"/>
            <a:ext cx="858456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000000"/>
                </a:solidFill>
                <a:latin typeface="+mn-ea"/>
                <a:ea typeface="+mn-ea"/>
                <a:cs typeface="+mn-ea"/>
                <a:sym typeface="+mn-ea"/>
              </a:rPr>
              <a:t>重要实词 </a:t>
            </a:r>
            <a:r>
              <a:rPr lang="zh-CN" altLang="en-US" sz="3600" b="1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  </a:t>
            </a:r>
            <a:endParaRPr lang="zh-CN" altLang="en-US" sz="3600" b="1" dirty="0">
              <a:solidFill>
                <a:srgbClr val="000000"/>
              </a:solidFill>
              <a:latin typeface="+mn-ea"/>
              <a:ea typeface="+mn-ea"/>
              <a:cs typeface="+mn-ea"/>
            </a:endParaRPr>
          </a:p>
          <a:p>
            <a:r>
              <a:rPr lang="zh-CN" altLang="en-US" sz="3600" b="1" u="sng" dirty="0">
                <a:solidFill>
                  <a:srgbClr val="FF0000"/>
                </a:solidFill>
                <a:latin typeface="+mn-ea"/>
                <a:ea typeface="+mn-ea"/>
                <a:cs typeface="+mn-ea"/>
                <a:sym typeface="+mn-ea"/>
              </a:rPr>
              <a:t>危</a:t>
            </a:r>
            <a:r>
              <a:rPr lang="zh-CN" altLang="en-US" sz="3600" b="1" dirty="0">
                <a:solidFill>
                  <a:srgbClr val="000000"/>
                </a:solidFill>
                <a:latin typeface="+mn-ea"/>
                <a:ea typeface="+mn-ea"/>
                <a:cs typeface="+mn-ea"/>
                <a:sym typeface="+mn-ea"/>
              </a:rPr>
              <a:t>乎高哉</a:t>
            </a:r>
            <a:endParaRPr lang="zh-CN" altLang="en-US" sz="3600" b="1" dirty="0">
              <a:solidFill>
                <a:srgbClr val="000000"/>
              </a:solidFill>
              <a:latin typeface="+mn-ea"/>
              <a:ea typeface="+mn-ea"/>
              <a:cs typeface="+mn-ea"/>
            </a:endParaRPr>
          </a:p>
          <a:p>
            <a:r>
              <a:rPr lang="zh-CN" altLang="en-US" sz="3600" b="1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不与秦</a:t>
            </a:r>
            <a:r>
              <a:rPr lang="zh-CN" altLang="en-US" sz="3600" b="1" u="sng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塞</a:t>
            </a:r>
            <a:r>
              <a:rPr lang="zh-CN" altLang="en-US" sz="3600" b="1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通人烟 </a:t>
            </a:r>
            <a:endParaRPr lang="zh-CN" altLang="en-US" sz="3600" b="1" dirty="0">
              <a:latin typeface="+mn-ea"/>
              <a:ea typeface="+mn-ea"/>
              <a:cs typeface="+mn-ea"/>
            </a:endParaRPr>
          </a:p>
          <a:p>
            <a:pPr eaLnBrk="0" hangingPunct="0"/>
            <a:r>
              <a:rPr lang="zh-CN" altLang="en-US" sz="3600" b="1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可以</a:t>
            </a:r>
            <a:r>
              <a:rPr lang="zh-CN" altLang="en-US" sz="3600" b="1" u="sng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横</a:t>
            </a:r>
            <a:r>
              <a:rPr lang="zh-CN" altLang="en-US" sz="3600" b="1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绝峨嵋巅</a:t>
            </a:r>
            <a:endParaRPr lang="zh-CN" altLang="en-US" sz="3600" b="1" dirty="0">
              <a:latin typeface="+mn-ea"/>
              <a:ea typeface="+mn-ea"/>
              <a:cs typeface="+mn-ea"/>
            </a:endParaRPr>
          </a:p>
          <a:p>
            <a:pPr eaLnBrk="0" hangingPunct="0"/>
            <a:r>
              <a:rPr lang="zh-CN" altLang="en-US" sz="3600" b="1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上有六龙</a:t>
            </a:r>
            <a:r>
              <a:rPr lang="zh-CN" altLang="en-US" sz="3600" b="1" u="sng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回</a:t>
            </a:r>
            <a:r>
              <a:rPr lang="zh-CN" altLang="en-US" sz="3600" b="1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日之高标</a:t>
            </a:r>
            <a:r>
              <a:rPr lang="zh-CN" altLang="en-US" sz="2000" b="1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 </a:t>
            </a:r>
            <a:endParaRPr lang="zh-CN" altLang="en-US" sz="2000" b="1" dirty="0">
              <a:latin typeface="+mn-ea"/>
              <a:ea typeface="+mn-ea"/>
              <a:cs typeface="+mn-ea"/>
            </a:endParaRPr>
          </a:p>
          <a:p>
            <a:pPr eaLnBrk="0" hangingPunct="0"/>
            <a:r>
              <a:rPr lang="zh-CN" altLang="en-US" sz="3600" b="1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锦城虽</a:t>
            </a:r>
            <a:r>
              <a:rPr lang="zh-CN" altLang="en-US" sz="3600" b="1" u="sng" dirty="0">
                <a:solidFill>
                  <a:srgbClr val="FF0000"/>
                </a:solidFill>
                <a:latin typeface="+mn-ea"/>
                <a:ea typeface="+mn-ea"/>
                <a:cs typeface="+mn-ea"/>
              </a:rPr>
              <a:t>云乐</a:t>
            </a:r>
            <a:r>
              <a:rPr lang="zh-CN" altLang="en-US" sz="3600" b="1" dirty="0">
                <a:solidFill>
                  <a:srgbClr val="000000"/>
                </a:solidFill>
                <a:latin typeface="+mn-ea"/>
                <a:ea typeface="+mn-ea"/>
                <a:cs typeface="+mn-ea"/>
              </a:rPr>
              <a:t> </a:t>
            </a:r>
            <a:endParaRPr lang="en-US" altLang="zh-CN" sz="4400" b="1" dirty="0">
              <a:latin typeface="+mn-ea"/>
              <a:ea typeface="+mn-ea"/>
              <a:cs typeface="+mn-ea"/>
            </a:endParaRPr>
          </a:p>
        </p:txBody>
      </p:sp>
      <p:sp>
        <p:nvSpPr>
          <p:cNvPr id="103427" name="Rectangle 5"/>
          <p:cNvSpPr/>
          <p:nvPr/>
        </p:nvSpPr>
        <p:spPr>
          <a:xfrm>
            <a:off x="0" y="487680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eaLnBrk="0" hangingPunct="0"/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Rectangle 2"/>
          <p:cNvSpPr/>
          <p:nvPr/>
        </p:nvSpPr>
        <p:spPr>
          <a:xfrm>
            <a:off x="4284345" y="1557020"/>
            <a:ext cx="41103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+mn-ea"/>
                <a:ea typeface="+mn-ea"/>
                <a:cs typeface="+mn-ea"/>
                <a:sym typeface="+mn-ea"/>
              </a:rPr>
              <a:t>名词，山川险要的地方</a:t>
            </a:r>
            <a:r>
              <a:rPr lang="zh-CN" altLang="en-US" sz="3600" dirty="0">
                <a:latin typeface="黑体" panose="02010600030101010101" pitchFamily="2" charset="-122"/>
                <a:ea typeface="黑体" panose="02010600030101010101" pitchFamily="2" charset="-122"/>
                <a:cs typeface="黑体" panose="02010600030101010101" pitchFamily="2" charset="-122"/>
              </a:rPr>
              <a:t>）</a:t>
            </a:r>
            <a:r>
              <a:rPr lang="zh-CN" altLang="en-US" sz="4000" dirty="0">
                <a:latin typeface="黑体" panose="02010600030101010101" pitchFamily="2" charset="-122"/>
                <a:ea typeface="黑体" panose="02010600030101010101" pitchFamily="2" charset="-122"/>
                <a:cs typeface="黑体" panose="02010600030101010101" pitchFamily="2" charset="-122"/>
              </a:rPr>
              <a:t> </a:t>
            </a:r>
            <a:endParaRPr lang="en-US" altLang="zh-CN" sz="4000" dirty="0">
              <a:latin typeface="黑体" panose="02010600030101010101" pitchFamily="2" charset="-122"/>
              <a:ea typeface="黑体" panose="02010600030101010101" pitchFamily="2" charset="-122"/>
              <a:cs typeface="黑体" panose="02010600030101010101" pitchFamily="2" charset="-122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996055" y="2061210"/>
            <a:ext cx="40932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cs typeface="+mn-ea"/>
                <a:sym typeface="+mn-ea"/>
              </a:rPr>
              <a:t>动词，可译为“横渡，横穿”</a:t>
            </a:r>
            <a:r>
              <a:rPr lang="zh-CN" altLang="en-US" sz="4000" dirty="0">
                <a:latin typeface="黑体" panose="02010600030101010101" pitchFamily="2" charset="-122"/>
                <a:ea typeface="黑体" panose="02010600030101010101" pitchFamily="2" charset="-122"/>
                <a:cs typeface="黑体" panose="02010600030101010101" pitchFamily="2" charset="-122"/>
              </a:rPr>
              <a:t> </a:t>
            </a:r>
            <a:endParaRPr lang="en-US" altLang="zh-CN" sz="4000" dirty="0">
              <a:latin typeface="黑体" panose="02010600030101010101" pitchFamily="2" charset="-122"/>
              <a:ea typeface="黑体" panose="02010600030101010101" pitchFamily="2" charset="-122"/>
              <a:cs typeface="黑体" panose="02010600030101010101" pitchFamily="2" charset="-122"/>
            </a:endParaRPr>
          </a:p>
        </p:txBody>
      </p:sp>
      <p:sp>
        <p:nvSpPr>
          <p:cNvPr id="4" name="Rectangle 2"/>
          <p:cNvSpPr/>
          <p:nvPr/>
        </p:nvSpPr>
        <p:spPr>
          <a:xfrm>
            <a:off x="5034280" y="2853055"/>
            <a:ext cx="3844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cs typeface="+mn-ea"/>
                <a:sym typeface="+mn-ea"/>
              </a:rPr>
              <a:t>动词，译为“迂回，绕道”</a:t>
            </a:r>
            <a:endParaRPr lang="en-US" altLang="zh-CN" sz="4000" dirty="0">
              <a:latin typeface="黑体" panose="02010600030101010101" pitchFamily="2" charset="-122"/>
              <a:ea typeface="黑体" panose="02010600030101010101" pitchFamily="2" charset="-122"/>
              <a:cs typeface="黑体" panose="02010600030101010101" pitchFamily="2" charset="-122"/>
            </a:endParaRPr>
          </a:p>
        </p:txBody>
      </p:sp>
      <p:sp>
        <p:nvSpPr>
          <p:cNvPr id="5" name="Rectangle 2"/>
          <p:cNvSpPr/>
          <p:nvPr/>
        </p:nvSpPr>
        <p:spPr>
          <a:xfrm>
            <a:off x="1619885" y="4221480"/>
            <a:ext cx="72593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rgbClr val="000000"/>
                </a:solidFill>
                <a:latin typeface="+mn-ea"/>
                <a:ea typeface="+mn-ea"/>
                <a:cs typeface="+mn-ea"/>
                <a:sym typeface="+mn-ea"/>
              </a:rPr>
              <a:t>云：动词，说；乐：动词，可译为“享乐”</a:t>
            </a:r>
            <a:endParaRPr lang="zh-CN" altLang="en-US" sz="2400" b="1" dirty="0">
              <a:solidFill>
                <a:srgbClr val="000000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8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3" grpId="0"/>
      <p:bldP spid="122883" grpId="1"/>
      <p:bldP spid="103425" grpId="0"/>
      <p:bldP spid="103425" grpId="1"/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6" name="Rectangle 4"/>
          <p:cNvSpPr/>
          <p:nvPr/>
        </p:nvSpPr>
        <p:spPr>
          <a:xfrm>
            <a:off x="107950" y="908050"/>
            <a:ext cx="6861810" cy="3230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i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en-US" altLang="zh-CN" sz="3200" b="1" i="1" dirty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重要虚词</a:t>
            </a:r>
            <a:r>
              <a:rPr lang="zh-CN" altLang="en-US" sz="3200" b="1" i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难</a:t>
            </a:r>
            <a:r>
              <a:rPr lang="zh-CN" altLang="en-US" sz="3200" b="1" u="sng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于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上青天 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开国</a:t>
            </a:r>
            <a:r>
              <a:rPr lang="zh-CN" altLang="en-US" sz="3200" b="1" u="sng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何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茫然 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黄鹤之飞</a:t>
            </a:r>
            <a:r>
              <a:rPr lang="zh-CN" altLang="en-US" sz="3200" b="1" u="sng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尚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不得过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200" b="1" u="sng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但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见悲鸟号古木 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嗟尔远道之人</a:t>
            </a:r>
            <a:r>
              <a:rPr lang="zh-CN" altLang="en-US" sz="3200" b="1" u="sng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胡为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乎来哉</a:t>
            </a:r>
            <a:r>
              <a: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Rectangle 2"/>
          <p:cNvSpPr/>
          <p:nvPr/>
        </p:nvSpPr>
        <p:spPr>
          <a:xfrm>
            <a:off x="5516245" y="2564765"/>
            <a:ext cx="9632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尚且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Rectangle 2"/>
          <p:cNvSpPr/>
          <p:nvPr/>
        </p:nvSpPr>
        <p:spPr>
          <a:xfrm>
            <a:off x="5516245" y="1917065"/>
            <a:ext cx="10096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l">
              <a:buClrTx/>
              <a:buSzTx/>
              <a:buFontTx/>
            </a:pP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多么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436235" y="1269365"/>
            <a:ext cx="31172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介词，译为“比”</a:t>
            </a:r>
            <a:endParaRPr lang="en-US" altLang="zh-CN" sz="2800" dirty="0">
              <a:latin typeface="黑体" panose="02010600030101010101" pitchFamily="2" charset="-122"/>
              <a:ea typeface="黑体" panose="02010600030101010101" pitchFamily="2" charset="-122"/>
              <a:cs typeface="黑体" panose="02010600030101010101" pitchFamily="2" charset="-122"/>
            </a:endParaRPr>
          </a:p>
        </p:txBody>
      </p:sp>
      <p:sp>
        <p:nvSpPr>
          <p:cNvPr id="5" name="Rectangle 2"/>
          <p:cNvSpPr/>
          <p:nvPr/>
        </p:nvSpPr>
        <p:spPr>
          <a:xfrm>
            <a:off x="5652135" y="3089910"/>
            <a:ext cx="5461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只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  <a:ea typeface="黑体" panose="02010600030101010101" pitchFamily="2" charset="-122"/>
              <a:cs typeface="黑体" panose="02010600030101010101" pitchFamily="2" charset="-122"/>
              <a:sym typeface="+mn-ea"/>
            </a:endParaRPr>
          </a:p>
        </p:txBody>
      </p:sp>
      <p:sp>
        <p:nvSpPr>
          <p:cNvPr id="6" name="Rectangle 2"/>
          <p:cNvSpPr/>
          <p:nvPr/>
        </p:nvSpPr>
        <p:spPr>
          <a:xfrm>
            <a:off x="5598160" y="3615055"/>
            <a:ext cx="13716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  <a:sym typeface="+mn-ea"/>
              </a:rPr>
              <a:t>为什么</a:t>
            </a:r>
            <a:endParaRPr lang="en-US" altLang="zh-CN" sz="2800" dirty="0">
              <a:latin typeface="黑体" panose="02010600030101010101" pitchFamily="2" charset="-122"/>
              <a:ea typeface="黑体" panose="02010600030101010101" pitchFamily="2" charset="-122"/>
              <a:cs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/>
      <p:bldP spid="95236" grpId="1"/>
      <p:bldP spid="3" grpId="0"/>
      <p:bldP spid="3" grpId="1"/>
      <p:bldP spid="2" grpId="0"/>
      <p:bldP spid="2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3" name="Rectangle 2"/>
          <p:cNvSpPr/>
          <p:nvPr/>
        </p:nvSpPr>
        <p:spPr>
          <a:xfrm>
            <a:off x="0" y="765175"/>
            <a:ext cx="8532813" cy="47815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4400" b="1" i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词类活用</a:t>
            </a:r>
            <a:r>
              <a:rPr lang="zh-CN" altLang="en-US" sz="4400" b="1" i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4400" b="1" i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猿猱欲度</a:t>
            </a:r>
            <a:r>
              <a:rPr lang="zh-CN" altLang="en-US" sz="44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愁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攀援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使人听此</a:t>
            </a:r>
            <a:r>
              <a:rPr lang="zh-CN" altLang="en-US" sz="44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凋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朱颜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砯崖</a:t>
            </a:r>
            <a:r>
              <a:rPr lang="zh-CN" altLang="en-US" sz="44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转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石万壑雷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侧身</a:t>
            </a:r>
            <a:r>
              <a:rPr lang="zh-CN" altLang="en-US" sz="44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西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望长咨嗟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4213" name="Text Box 5"/>
          <p:cNvSpPr txBox="1"/>
          <p:nvPr/>
        </p:nvSpPr>
        <p:spPr>
          <a:xfrm>
            <a:off x="4632325" y="1485265"/>
            <a:ext cx="33051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愁：为动用法，译为“为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发愁”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4214" name="Text Box 6"/>
          <p:cNvSpPr txBox="1"/>
          <p:nvPr/>
        </p:nvSpPr>
        <p:spPr>
          <a:xfrm>
            <a:off x="4644390" y="2637155"/>
            <a:ext cx="363220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凋：使动用法，译为“使</a:t>
            </a:r>
            <a:r>
              <a:rPr lang="en-US" altLang="zh-CN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……</a:t>
            </a: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凋谢”</a:t>
            </a:r>
            <a:endParaRPr lang="en-US" altLang="zh-CN" sz="2800" b="1" dirty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4215" name="Text Box 7"/>
          <p:cNvSpPr txBox="1"/>
          <p:nvPr/>
        </p:nvSpPr>
        <p:spPr>
          <a:xfrm>
            <a:off x="4735195" y="3861435"/>
            <a:ext cx="379793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转：使动用法，译为“使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……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滚动”</a:t>
            </a:r>
            <a:endParaRPr lang="en-US" altLang="zh-CN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5477" name="Text Box 8"/>
          <p:cNvSpPr txBox="1"/>
          <p:nvPr/>
        </p:nvSpPr>
        <p:spPr>
          <a:xfrm>
            <a:off x="4632325" y="54308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solidFill>
                <a:srgbClr val="FFFF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4217" name="Text Box 9"/>
          <p:cNvSpPr txBox="1"/>
          <p:nvPr/>
        </p:nvSpPr>
        <p:spPr>
          <a:xfrm>
            <a:off x="3347720" y="5733415"/>
            <a:ext cx="53187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西：名词作状语，译为“向西”</a:t>
            </a:r>
            <a:endParaRPr lang="en-US" altLang="zh-CN" sz="40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3" grpId="0"/>
      <p:bldP spid="105473" grpId="1"/>
      <p:bldP spid="94213" grpId="0"/>
      <p:bldP spid="94213" grpId="1"/>
      <p:bldP spid="94214" grpId="0"/>
      <p:bldP spid="94214" grpId="1"/>
      <p:bldP spid="94215" grpId="0"/>
      <p:bldP spid="94215" grpId="1"/>
      <p:bldP spid="94217" grpId="0"/>
      <p:bldP spid="94217" grpId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497" name="Rectangle 3"/>
          <p:cNvSpPr/>
          <p:nvPr/>
        </p:nvSpPr>
        <p:spPr>
          <a:xfrm>
            <a:off x="323850" y="1052830"/>
            <a:ext cx="3385185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400" b="1" i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通假字</a:t>
            </a:r>
            <a:r>
              <a:rPr lang="zh-CN" altLang="en-US" sz="44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4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0" hangingPunct="0"/>
            <a:r>
              <a:rPr lang="zh-CN" altLang="en-US" sz="44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所守或</a:t>
            </a:r>
            <a:r>
              <a:rPr lang="zh-CN" altLang="en-US" sz="4400" b="1" u="sng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匪</a:t>
            </a:r>
            <a:r>
              <a:rPr lang="zh-CN" altLang="en-US" sz="44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亲</a:t>
            </a:r>
            <a:endParaRPr lang="zh-CN" altLang="en-US" sz="4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6498" name="Rectangle 4"/>
          <p:cNvSpPr/>
          <p:nvPr/>
        </p:nvSpPr>
        <p:spPr>
          <a:xfrm>
            <a:off x="373380" y="3284855"/>
            <a:ext cx="6155690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400" b="1" i="1" dirty="0">
                <a:solidFill>
                  <a:srgbClr val="FF3300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文言句式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 </a:t>
            </a:r>
            <a:endParaRPr lang="zh-CN" altLang="en-US" sz="4400" b="1" dirty="0">
              <a:latin typeface="宋体" panose="02010600030101010101" pitchFamily="2" charset="-122"/>
              <a:ea typeface="华文新魏" panose="02010800040101010101" pitchFamily="2" charset="-122"/>
            </a:endParaRPr>
          </a:p>
          <a:p>
            <a:pPr eaLnBrk="0" hangingPunct="0"/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  <a:ea typeface="华文新魏" panose="02010800040101010101" pitchFamily="2" charset="-122"/>
              </a:rPr>
              <a:t>蜀道之难，难于上青天</a:t>
            </a:r>
            <a:endParaRPr lang="en-US" altLang="zh-CN" sz="44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6499" name="Text Box 8"/>
          <p:cNvSpPr txBox="1"/>
          <p:nvPr/>
        </p:nvSpPr>
        <p:spPr>
          <a:xfrm>
            <a:off x="4632325" y="54308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zh-CN" sz="2400" dirty="0">
              <a:solidFill>
                <a:srgbClr val="FFFF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3914" name="Text Box 10"/>
          <p:cNvSpPr txBox="1"/>
          <p:nvPr/>
        </p:nvSpPr>
        <p:spPr>
          <a:xfrm>
            <a:off x="3924300" y="1701165"/>
            <a:ext cx="467995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4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（匪：同</a:t>
            </a:r>
            <a:r>
              <a:rPr lang="zh-CN" altLang="en-US" sz="44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“</a:t>
            </a:r>
            <a:r>
              <a:rPr lang="zh-CN" altLang="en-US" sz="4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非</a:t>
            </a:r>
            <a:r>
              <a:rPr lang="zh-CN" altLang="en-US" sz="44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”</a:t>
            </a:r>
            <a:r>
              <a:rPr lang="zh-CN" altLang="en-US" sz="4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）</a:t>
            </a:r>
            <a:endParaRPr lang="zh-CN" altLang="en-US" sz="4400" b="1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3915" name="Text Box 11"/>
          <p:cNvSpPr txBox="1"/>
          <p:nvPr/>
        </p:nvSpPr>
        <p:spPr>
          <a:xfrm>
            <a:off x="3924300" y="5085715"/>
            <a:ext cx="4693920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4400" b="1" dirty="0">
                <a:latin typeface="宋体" panose="02010600030101010101" pitchFamily="2" charset="-122"/>
                <a:ea typeface="华文新魏" panose="02010800040101010101" pitchFamily="2" charset="-122"/>
              </a:rPr>
              <a:t>（介词结构后置）</a:t>
            </a:r>
            <a:endParaRPr lang="en-US" altLang="zh-CN" sz="4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7" grpId="0"/>
      <p:bldP spid="106497" grpId="1"/>
      <p:bldP spid="123914" grpId="0"/>
      <p:bldP spid="123914" grpId="1"/>
      <p:bldP spid="106498" grpId="0"/>
      <p:bldP spid="106498" grpId="1"/>
      <p:bldP spid="123915" grpId="0"/>
      <p:bldP spid="123915" grpId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521" name="AutoShape 2"/>
          <p:cNvSpPr/>
          <p:nvPr/>
        </p:nvSpPr>
        <p:spPr>
          <a:xfrm>
            <a:off x="228600" y="1125220"/>
            <a:ext cx="8534400" cy="5334000"/>
          </a:xfrm>
          <a:prstGeom prst="roundRect">
            <a:avLst>
              <a:gd name="adj" fmla="val 1787"/>
            </a:avLst>
          </a:prstGeom>
          <a:solidFill>
            <a:srgbClr val="F8F8F8"/>
          </a:solidFill>
          <a:ln w="9525" cap="flat" cmpd="sng">
            <a:solidFill>
              <a:srgbClr val="D60093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7522" name="Text Box 3"/>
          <p:cNvSpPr txBox="1"/>
          <p:nvPr/>
        </p:nvSpPr>
        <p:spPr>
          <a:xfrm>
            <a:off x="228600" y="1670050"/>
            <a:ext cx="5833745" cy="1783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5000"/>
              </a:lnSpc>
              <a:spcBef>
                <a:spcPct val="1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黄鹤之飞</a:t>
            </a:r>
            <a:r>
              <a:rPr lang="zh-CN" altLang="en-US" sz="40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尚</a:t>
            </a:r>
            <a:r>
              <a:rPr lang="zh-CN" altLang="en-US" sz="40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不得过</a:t>
            </a:r>
            <a:endParaRPr lang="zh-CN" altLang="en-US" sz="40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lnSpc>
                <a:spcPct val="85000"/>
              </a:lnSpc>
              <a:spcBef>
                <a:spcPct val="10000"/>
              </a:spcBef>
            </a:pPr>
            <a:r>
              <a:rPr lang="zh-CN" altLang="en-US" sz="40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尚</a:t>
            </a:r>
            <a:r>
              <a:rPr lang="zh-CN" altLang="en-US" sz="40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贤使能</a:t>
            </a:r>
            <a:endParaRPr lang="zh-CN" altLang="en-US" sz="40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lnSpc>
                <a:spcPct val="85000"/>
              </a:lnSpc>
              <a:spcBef>
                <a:spcPct val="1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赵王使使视廉颇</a:t>
            </a:r>
            <a:r>
              <a:rPr lang="zh-CN" altLang="en-US" sz="40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尚</a:t>
            </a:r>
            <a:r>
              <a:rPr lang="zh-CN" altLang="en-US" sz="40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能饭否</a:t>
            </a:r>
            <a:endParaRPr lang="zh-CN" altLang="en-US" sz="40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452" name="Text Box 4"/>
          <p:cNvSpPr txBox="1">
            <a:spLocks noChangeArrowheads="1"/>
          </p:cNvSpPr>
          <p:nvPr/>
        </p:nvSpPr>
        <p:spPr bwMode="auto">
          <a:xfrm>
            <a:off x="609600" y="304800"/>
            <a:ext cx="5233035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36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2" charset="-122"/>
                <a:ea typeface="黑体" panose="02010600030101010101" pitchFamily="2" charset="-122"/>
                <a:cs typeface="+mn-cs"/>
              </a:rPr>
              <a:t>指出划线字的意义和用法</a:t>
            </a:r>
            <a:endParaRPr kumimoji="1" lang="zh-CN" altLang="en-US" sz="3600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2" charset="-122"/>
              <a:ea typeface="黑体" panose="02010600030101010101" pitchFamily="2" charset="-122"/>
              <a:cs typeface="+mn-cs"/>
            </a:endParaRPr>
          </a:p>
        </p:txBody>
      </p:sp>
      <p:sp>
        <p:nvSpPr>
          <p:cNvPr id="104453" name="Text Box 5"/>
          <p:cNvSpPr txBox="1"/>
          <p:nvPr/>
        </p:nvSpPr>
        <p:spPr>
          <a:xfrm>
            <a:off x="5867400" y="2245360"/>
            <a:ext cx="2734945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5000"/>
              </a:lnSpc>
              <a:spcBef>
                <a:spcPct val="10000"/>
              </a:spcBef>
            </a:pPr>
            <a:r>
              <a:rPr lang="zh-CN" altLang="en-US" sz="4000" b="1" dirty="0">
                <a:solidFill>
                  <a:srgbClr val="8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崇尚，尊重</a:t>
            </a:r>
            <a:endParaRPr lang="zh-CN" altLang="en-US" sz="4000" b="1" dirty="0">
              <a:solidFill>
                <a:srgbClr val="80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7525" name="Rectangle 6"/>
          <p:cNvSpPr/>
          <p:nvPr/>
        </p:nvSpPr>
        <p:spPr>
          <a:xfrm>
            <a:off x="467360" y="3978910"/>
            <a:ext cx="2873375" cy="23685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5000"/>
              </a:lnSpc>
              <a:spcBef>
                <a:spcPct val="10000"/>
              </a:spcBef>
            </a:pPr>
            <a:r>
              <a:rPr lang="zh-CN" altLang="en-US" sz="40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危</a:t>
            </a:r>
            <a:r>
              <a:rPr lang="zh-CN" altLang="en-US" sz="40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乎高哉</a:t>
            </a:r>
            <a:endParaRPr lang="zh-CN" altLang="en-US" sz="40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lnSpc>
                <a:spcPct val="85000"/>
              </a:lnSpc>
              <a:spcBef>
                <a:spcPct val="10000"/>
              </a:spcBef>
            </a:pPr>
            <a:r>
              <a:rPr lang="zh-CN" altLang="en-US" sz="40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危</a:t>
            </a:r>
            <a:r>
              <a:rPr lang="zh-CN" altLang="en-US" sz="40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如累卵</a:t>
            </a:r>
            <a:endParaRPr lang="zh-CN" altLang="en-US" sz="40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lnSpc>
                <a:spcPct val="85000"/>
              </a:lnSpc>
              <a:spcBef>
                <a:spcPct val="1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正襟</a:t>
            </a:r>
            <a:r>
              <a:rPr lang="zh-CN" altLang="en-US" sz="40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危</a:t>
            </a:r>
            <a:r>
              <a:rPr lang="zh-CN" altLang="en-US" sz="40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坐</a:t>
            </a:r>
            <a:endParaRPr lang="zh-CN" altLang="en-US" sz="40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lnSpc>
                <a:spcPct val="85000"/>
              </a:lnSpc>
              <a:spcBef>
                <a:spcPct val="1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上屋骑</a:t>
            </a:r>
            <a:r>
              <a:rPr lang="zh-CN" altLang="en-US" sz="4000" b="1" u="sng" dirty="0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危</a:t>
            </a:r>
            <a:endParaRPr lang="zh-CN" altLang="en-US" sz="4000" b="1" u="sng" dirty="0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4455" name="Rectangle 7"/>
          <p:cNvSpPr/>
          <p:nvPr/>
        </p:nvSpPr>
        <p:spPr>
          <a:xfrm>
            <a:off x="5868035" y="5733415"/>
            <a:ext cx="1314450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5000"/>
              </a:lnSpc>
              <a:spcBef>
                <a:spcPct val="10000"/>
              </a:spcBef>
            </a:pPr>
            <a:r>
              <a:rPr lang="zh-CN" altLang="en-US" sz="4000" b="1" dirty="0">
                <a:solidFill>
                  <a:srgbClr val="8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屋脊</a:t>
            </a:r>
            <a:endParaRPr lang="zh-CN" altLang="en-US" sz="4000" b="1" dirty="0">
              <a:solidFill>
                <a:srgbClr val="80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7527" name="Rectangle 8"/>
          <p:cNvSpPr/>
          <p:nvPr/>
        </p:nvSpPr>
        <p:spPr>
          <a:xfrm>
            <a:off x="304800" y="3276600"/>
            <a:ext cx="156210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400" b="1" dirty="0">
                <a:solidFill>
                  <a:srgbClr val="8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2</a:t>
            </a:r>
            <a:r>
              <a:rPr lang="zh-CN" altLang="en-US" sz="4400" b="1" dirty="0">
                <a:solidFill>
                  <a:srgbClr val="8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、危</a:t>
            </a:r>
            <a:endParaRPr lang="zh-CN" altLang="en-US" sz="4400" b="1" dirty="0">
              <a:solidFill>
                <a:srgbClr val="80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7528" name="Rectangle 9"/>
          <p:cNvSpPr/>
          <p:nvPr/>
        </p:nvSpPr>
        <p:spPr>
          <a:xfrm>
            <a:off x="381000" y="990600"/>
            <a:ext cx="1573213" cy="6619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lnSpc>
                <a:spcPct val="85000"/>
              </a:lnSpc>
              <a:spcBef>
                <a:spcPct val="15000"/>
              </a:spcBef>
            </a:pPr>
            <a:r>
              <a:rPr lang="en-US" altLang="zh-CN" sz="4400" b="1" dirty="0">
                <a:solidFill>
                  <a:srgbClr val="8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1</a:t>
            </a:r>
            <a:r>
              <a:rPr lang="zh-CN" altLang="en-US" sz="4400" b="1" dirty="0">
                <a:solidFill>
                  <a:srgbClr val="8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、尚</a:t>
            </a:r>
            <a:endParaRPr lang="zh-CN" altLang="en-US" sz="4400" b="1" dirty="0">
              <a:solidFill>
                <a:srgbClr val="80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" name="Text Box 5"/>
          <p:cNvSpPr txBox="1"/>
          <p:nvPr/>
        </p:nvSpPr>
        <p:spPr>
          <a:xfrm>
            <a:off x="5867400" y="1670050"/>
            <a:ext cx="1315085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5000"/>
              </a:lnSpc>
              <a:spcBef>
                <a:spcPct val="10000"/>
              </a:spcBef>
            </a:pPr>
            <a:r>
              <a:rPr lang="zh-CN" altLang="en-US" sz="4000" b="1" dirty="0">
                <a:solidFill>
                  <a:srgbClr val="8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尚且</a:t>
            </a:r>
            <a:endParaRPr lang="zh-CN" altLang="en-US" sz="4000" b="1" dirty="0">
              <a:solidFill>
                <a:srgbClr val="80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3" name="Text Box 5"/>
          <p:cNvSpPr txBox="1"/>
          <p:nvPr/>
        </p:nvSpPr>
        <p:spPr>
          <a:xfrm>
            <a:off x="6062345" y="2925445"/>
            <a:ext cx="643255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5000"/>
              </a:lnSpc>
              <a:spcBef>
                <a:spcPct val="10000"/>
              </a:spcBef>
            </a:pPr>
            <a:r>
              <a:rPr lang="zh-CN" altLang="en-US" sz="4000" b="1" dirty="0">
                <a:solidFill>
                  <a:srgbClr val="8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还</a:t>
            </a:r>
            <a:endParaRPr lang="zh-CN" altLang="en-US" sz="4000" b="1" dirty="0">
              <a:solidFill>
                <a:srgbClr val="80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4" name="Rectangle 7"/>
          <p:cNvSpPr/>
          <p:nvPr/>
        </p:nvSpPr>
        <p:spPr>
          <a:xfrm>
            <a:off x="5822315" y="4437380"/>
            <a:ext cx="1404620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5000"/>
              </a:lnSpc>
              <a:spcBef>
                <a:spcPct val="10000"/>
              </a:spcBef>
            </a:pPr>
            <a:r>
              <a:rPr lang="zh-CN" altLang="en-US" sz="4000" b="1" dirty="0">
                <a:solidFill>
                  <a:srgbClr val="8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危险</a:t>
            </a:r>
            <a:endParaRPr lang="zh-CN" altLang="en-US" sz="4000" b="1" dirty="0">
              <a:solidFill>
                <a:srgbClr val="80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5" name="Rectangle 7"/>
          <p:cNvSpPr/>
          <p:nvPr/>
        </p:nvSpPr>
        <p:spPr>
          <a:xfrm>
            <a:off x="5946775" y="3789045"/>
            <a:ext cx="758825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5000"/>
              </a:lnSpc>
              <a:spcBef>
                <a:spcPct val="10000"/>
              </a:spcBef>
            </a:pPr>
            <a:r>
              <a:rPr lang="zh-CN" altLang="en-US" sz="4000" b="1" dirty="0">
                <a:solidFill>
                  <a:srgbClr val="8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高</a:t>
            </a:r>
            <a:endParaRPr lang="zh-CN" altLang="en-US" sz="4000" b="1" dirty="0">
              <a:solidFill>
                <a:srgbClr val="80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6" name="Rectangle 7"/>
          <p:cNvSpPr/>
          <p:nvPr/>
        </p:nvSpPr>
        <p:spPr>
          <a:xfrm>
            <a:off x="5795645" y="5085715"/>
            <a:ext cx="2284730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5000"/>
              </a:lnSpc>
              <a:spcBef>
                <a:spcPct val="10000"/>
              </a:spcBef>
            </a:pPr>
            <a:r>
              <a:rPr lang="zh-CN" altLang="en-US" sz="4000" b="1" dirty="0">
                <a:solidFill>
                  <a:srgbClr val="80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正，端正</a:t>
            </a:r>
            <a:endParaRPr lang="zh-CN" altLang="en-US" sz="4000" b="1" dirty="0">
              <a:solidFill>
                <a:srgbClr val="80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75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04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2" grpId="0" animBg="1"/>
      <p:bldP spid="104452" grpId="1" animBg="1"/>
      <p:bldP spid="107528" grpId="0"/>
      <p:bldP spid="107528" grpId="1"/>
      <p:bldP spid="107522" grpId="0"/>
      <p:bldP spid="107522" grpId="1"/>
      <p:bldP spid="2" grpId="0"/>
      <p:bldP spid="2" grpId="1"/>
      <p:bldP spid="104453" grpId="0"/>
      <p:bldP spid="104453" grpId="1"/>
      <p:bldP spid="3" grpId="0"/>
      <p:bldP spid="3" grpId="1"/>
      <p:bldP spid="107527" grpId="0"/>
      <p:bldP spid="107527" grpId="1"/>
      <p:bldP spid="107525" grpId="0"/>
      <p:bldP spid="107525" grpId="1"/>
      <p:bldP spid="5" grpId="0"/>
      <p:bldP spid="5" grpId="1"/>
      <p:bldP spid="4" grpId="0"/>
      <p:bldP spid="4" grpId="1"/>
      <p:bldP spid="6" grpId="0"/>
      <p:bldP spid="6" grpId="1"/>
      <p:bldP spid="104455" grpId="0"/>
      <p:bldP spid="104455" grpId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8545" name="AutoShape 2"/>
          <p:cNvSpPr/>
          <p:nvPr/>
        </p:nvSpPr>
        <p:spPr>
          <a:xfrm>
            <a:off x="395605" y="1701165"/>
            <a:ext cx="8458200" cy="4648200"/>
          </a:xfrm>
          <a:prstGeom prst="roundRect">
            <a:avLst>
              <a:gd name="adj" fmla="val 5556"/>
            </a:avLst>
          </a:prstGeom>
          <a:solidFill>
            <a:srgbClr val="F8F8F8"/>
          </a:solidFill>
          <a:ln w="9525" cap="flat" cmpd="sng">
            <a:solidFill>
              <a:srgbClr val="D60093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8546" name="Text Box 3"/>
          <p:cNvSpPr txBox="1"/>
          <p:nvPr/>
        </p:nvSpPr>
        <p:spPr>
          <a:xfrm>
            <a:off x="457200" y="2530475"/>
            <a:ext cx="5194300" cy="36417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10000"/>
              </a:spcBef>
            </a:pPr>
            <a:r>
              <a:rPr lang="zh-CN" altLang="en-US" sz="4400" b="1" u="sng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去</a:t>
            </a:r>
            <a:r>
              <a:rPr lang="zh-CN" altLang="en-US" sz="44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门十里以为界</a:t>
            </a:r>
            <a:endParaRPr lang="zh-CN" altLang="en-US" sz="44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spcBef>
                <a:spcPct val="10000"/>
              </a:spcBef>
            </a:pPr>
            <a:r>
              <a:rPr lang="zh-CN" altLang="en-US" sz="44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阳虎</a:t>
            </a:r>
            <a:r>
              <a:rPr lang="zh-CN" altLang="en-US" sz="4400" b="1" u="sng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去</a:t>
            </a:r>
            <a:r>
              <a:rPr lang="zh-CN" altLang="en-US" sz="44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齐走赵</a:t>
            </a:r>
            <a:endParaRPr lang="zh-CN" altLang="en-US" sz="44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spcBef>
                <a:spcPct val="10000"/>
              </a:spcBef>
            </a:pPr>
            <a:r>
              <a:rPr lang="zh-CN" altLang="en-US" sz="44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除残</a:t>
            </a:r>
            <a:r>
              <a:rPr lang="zh-CN" altLang="en-US" sz="4400" b="1" u="sng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去</a:t>
            </a:r>
            <a:r>
              <a:rPr lang="zh-CN" altLang="en-US" sz="44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秽</a:t>
            </a:r>
            <a:endParaRPr lang="zh-CN" altLang="en-US" sz="44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>
              <a:spcBef>
                <a:spcPct val="10000"/>
              </a:spcBef>
            </a:pPr>
            <a:r>
              <a:rPr lang="zh-CN" altLang="en-US" sz="44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有敢</a:t>
            </a:r>
            <a:r>
              <a:rPr lang="zh-CN" altLang="en-US" sz="4400" b="1" u="sng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去</a:t>
            </a:r>
            <a:r>
              <a:rPr lang="zh-CN" altLang="en-US" sz="44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柳下季垄而采樵者，死不赦</a:t>
            </a:r>
            <a:endParaRPr lang="zh-CN" altLang="en-US" sz="44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5476" name="Text Box 4"/>
          <p:cNvSpPr txBox="1"/>
          <p:nvPr/>
        </p:nvSpPr>
        <p:spPr>
          <a:xfrm>
            <a:off x="5364480" y="5301615"/>
            <a:ext cx="32670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1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前往，到</a:t>
            </a:r>
            <a:r>
              <a:rPr lang="en-US" altLang="zh-CN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……</a:t>
            </a:r>
            <a:r>
              <a:rPr lang="zh-CN" altLang="en-US" sz="32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去</a:t>
            </a:r>
            <a:endParaRPr lang="zh-CN" altLang="en-US" sz="3200" b="1" dirty="0">
              <a:solidFill>
                <a:srgbClr val="FF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5477" name="Text Box 5"/>
          <p:cNvSpPr txBox="1">
            <a:spLocks noChangeArrowheads="1"/>
          </p:cNvSpPr>
          <p:nvPr/>
        </p:nvSpPr>
        <p:spPr bwMode="auto">
          <a:xfrm>
            <a:off x="609600" y="547688"/>
            <a:ext cx="6895465" cy="829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48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指出划线字的意义和用法</a:t>
            </a:r>
            <a:endParaRPr kumimoji="1" lang="zh-CN" altLang="en-US" sz="48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华文行楷" panose="02010800040101010101" pitchFamily="2" charset="-122"/>
              <a:cs typeface="+mn-cs"/>
            </a:endParaRPr>
          </a:p>
        </p:txBody>
      </p:sp>
      <p:sp>
        <p:nvSpPr>
          <p:cNvPr id="108549" name="Rectangle 6"/>
          <p:cNvSpPr/>
          <p:nvPr/>
        </p:nvSpPr>
        <p:spPr>
          <a:xfrm>
            <a:off x="533400" y="1828800"/>
            <a:ext cx="156210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44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3</a:t>
            </a:r>
            <a:r>
              <a:rPr lang="zh-CN" altLang="en-US" sz="44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、去</a:t>
            </a:r>
            <a:endParaRPr lang="zh-CN" altLang="en-US" sz="4400" b="1" dirty="0"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5435600" y="4149090"/>
            <a:ext cx="23133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1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除掉，去掉</a:t>
            </a:r>
            <a:endParaRPr lang="zh-CN" altLang="en-US" sz="3200" b="1" dirty="0">
              <a:solidFill>
                <a:srgbClr val="FF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5364480" y="3354070"/>
            <a:ext cx="13665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1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离开</a:t>
            </a:r>
            <a:endParaRPr lang="zh-CN" altLang="en-US" sz="3600" b="1" dirty="0">
              <a:solidFill>
                <a:srgbClr val="FF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5363845" y="2708910"/>
            <a:ext cx="210312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10000"/>
              </a:spcBef>
            </a:pPr>
            <a:r>
              <a:rPr lang="zh-CN" altLang="en-US" sz="36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距，距离</a:t>
            </a:r>
            <a:endParaRPr lang="zh-CN" altLang="en-US" sz="3600" b="1" dirty="0">
              <a:solidFill>
                <a:srgbClr val="FF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8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7" grpId="0" animBg="1"/>
      <p:bldP spid="105477" grpId="1" animBg="1"/>
      <p:bldP spid="108549" grpId="0"/>
      <p:bldP spid="108549" grpId="1"/>
      <p:bldP spid="108546" grpId="0"/>
      <p:bldP spid="108546" grpId="1"/>
      <p:bldP spid="4" grpId="0"/>
      <p:bldP spid="4" grpId="1"/>
      <p:bldP spid="3" grpId="0"/>
      <p:bldP spid="3" grpId="1"/>
      <p:bldP spid="2" grpId="0"/>
      <p:bldP spid="2" grpId="1"/>
      <p:bldP spid="105476" grpId="0"/>
      <p:bldP spid="105476" grpId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0593" name="Rectangle 2"/>
          <p:cNvSpPr>
            <a:spLocks noGrp="1" noRot="1"/>
          </p:cNvSpPr>
          <p:nvPr>
            <p:ph idx="1"/>
          </p:nvPr>
        </p:nvSpPr>
        <p:spPr>
          <a:xfrm>
            <a:off x="1981200" y="304800"/>
            <a:ext cx="7127875" cy="6354763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                    </a:t>
            </a:r>
            <a:r>
              <a:rPr lang="zh-CN" altLang="en-US" sz="3600" b="1" dirty="0"/>
              <a:t>寻李白</a:t>
            </a:r>
            <a:endParaRPr lang="zh-CN" altLang="en-US" sz="36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dirty="0"/>
              <a:t>    </a:t>
            </a:r>
            <a:r>
              <a:rPr lang="zh-CN" altLang="en-US" sz="2400" b="1" dirty="0"/>
              <a:t>──</a:t>
            </a:r>
            <a:r>
              <a:rPr lang="zh-CN" altLang="en-US" sz="2800" b="1" dirty="0"/>
              <a:t>痛饮狂歌空度日，飞扬跋扈为谁雄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800" b="1" dirty="0"/>
              <a:t>                                                余光中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那一双傲慢的靴子至今还落在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高力士羞愤的手里，人却不见了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把满地的难民和伤兵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把胡马和羌马交践的节奏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留给杜二去细细地苦吟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自从那年贺知章眼花了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认你做谪仙，便更加佯狂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用一只中了魔咒的小酒壶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把自己藏起来，连太太都寻不到你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怨长安城小而壶中天长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在所有的诗里你都预言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会突然水遁，或许就在明天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只扁舟破浪，乱发当风</a:t>
            </a:r>
            <a:endParaRPr lang="zh-CN" altLang="en-US" sz="2400" b="1" dirty="0"/>
          </a:p>
        </p:txBody>
      </p:sp>
      <p:sp>
        <p:nvSpPr>
          <p:cNvPr id="109571" name="Rectangle 4"/>
          <p:cNvSpPr>
            <a:spLocks noGrp="1" noRot="1"/>
          </p:cNvSpPr>
          <p:nvPr/>
        </p:nvSpPr>
        <p:spPr>
          <a:xfrm>
            <a:off x="6083935" y="5661660"/>
            <a:ext cx="2736850" cy="855663"/>
          </a:xfrm>
          <a:prstGeom prst="rect">
            <a:avLst/>
          </a:prstGeom>
          <a:solidFill>
            <a:srgbClr val="CC0000"/>
          </a:solidFill>
          <a:ln w="9525">
            <a:noFill/>
          </a:ln>
        </p:spPr>
        <p:txBody>
          <a:bodyPr anchor="ctr" anchorCtr="0"/>
          <a:p>
            <a:pPr algn="ctr"/>
            <a:r>
              <a:rPr lang="zh-CN" altLang="en-US" sz="4400" b="1" dirty="0">
                <a:solidFill>
                  <a:schemeClr val="tx2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课外欣赏</a:t>
            </a:r>
            <a:endParaRPr lang="zh-CN" altLang="en-US" sz="4400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17" name="Rectangle 2"/>
          <p:cNvSpPr>
            <a:spLocks noGrp="1" noRot="1"/>
          </p:cNvSpPr>
          <p:nvPr>
            <p:ph idx="1"/>
          </p:nvPr>
        </p:nvSpPr>
        <p:spPr>
          <a:xfrm>
            <a:off x="2411413" y="333375"/>
            <a:ext cx="4919662" cy="635952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80000"/>
              </a:lnSpc>
              <a:buNone/>
            </a:pPr>
            <a:r>
              <a:rPr lang="zh-CN" altLang="zh-CN" sz="2400" b="1" dirty="0"/>
              <a:t>──</a:t>
            </a:r>
            <a:r>
              <a:rPr lang="zh-CN" altLang="en-US" sz="2400" b="1" dirty="0"/>
              <a:t>而今，果然你失了踪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树敌如林，世人皆欲杀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肝硬化怎杀得死你？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酒放豪肠，七分酿成了月光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余下的三分啸成剑气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绣口一吐就半个盛唐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从开元到天宝，从洛阳到咸阳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冠盖满途车骑的嚣闹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不及千年后你的一首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水晶绝句轻叩我额头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当地一弹挑起的回音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一贬世上已经够落魄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再放夜郎毋乃太难堪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至今成谜是你的籍贯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陇西或山东，青莲乡或碎叶城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不如归去归哪个故乡？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凡你醉处，你说过，皆非他乡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2" name="Rectangle 3"/>
          <p:cNvSpPr>
            <a:spLocks noGrp="1" noRot="1"/>
          </p:cNvSpPr>
          <p:nvPr>
            <p:ph idx="1"/>
          </p:nvPr>
        </p:nvSpPr>
        <p:spPr>
          <a:xfrm>
            <a:off x="2124075" y="117475"/>
            <a:ext cx="5564188" cy="609600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失踪，是天才惟一的下场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身后事，究竟你遁向何处？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猿啼不住，杜二也苦劝你不住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一回头囚窗下竟已白头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七仙，五友，都救不了你了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匡山给雾锁了，无路可入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仍炉火未纯青，就半粒丹砂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怎追蹑葛洪袖里的流霞？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樽中月影，或许那才是你故乡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常得你一生痴痴地仰望？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而无论出门向西哭，向东哭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长安却早已陷落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这二十四万里的归程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也不必惊动大鹏了，也无须招鹤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只消把酒杯向半空一扔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便旋成一只霍霍的飞碟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诡绿的闪光愈转愈快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r>
              <a:rPr lang="zh-CN" altLang="en-US" sz="2400" b="1" dirty="0"/>
              <a:t>接你回传说里去</a:t>
            </a:r>
            <a:endParaRPr lang="zh-CN" altLang="en-US" sz="2400" b="1" dirty="0"/>
          </a:p>
          <a:p>
            <a:pPr eaLnBrk="1" hangingPunct="1">
              <a:lnSpc>
                <a:spcPct val="80000"/>
              </a:lnSpc>
              <a:buNone/>
            </a:pPr>
            <a:endParaRPr lang="zh-CN" altLang="zh-CN" sz="2400" b="1" dirty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665" name="Rectangle 2"/>
          <p:cNvSpPr>
            <a:spLocks noGrp="1" noRot="1"/>
          </p:cNvSpPr>
          <p:nvPr>
            <p:ph type="title"/>
          </p:nvPr>
        </p:nvSpPr>
        <p:spPr>
          <a:xfrm>
            <a:off x="323850" y="188913"/>
            <a:ext cx="854075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>
                <a:ea typeface="华文新魏" panose="02010800040101010101" pitchFamily="2" charset="-122"/>
              </a:rPr>
              <a:t>感悟李白</a:t>
            </a:r>
            <a:endParaRPr lang="zh-CN" altLang="en-US" dirty="0">
              <a:ea typeface="华文新魏" panose="02010800040101010101" pitchFamily="2" charset="-122"/>
            </a:endParaRPr>
          </a:p>
        </p:txBody>
      </p:sp>
      <p:sp>
        <p:nvSpPr>
          <p:cNvPr id="113666" name="Rectangle 3"/>
          <p:cNvSpPr>
            <a:spLocks noGrp="1" noRot="1"/>
          </p:cNvSpPr>
          <p:nvPr>
            <p:ph idx="1"/>
          </p:nvPr>
        </p:nvSpPr>
        <p:spPr>
          <a:xfrm>
            <a:off x="-252412" y="1052513"/>
            <a:ext cx="9072562" cy="5805487"/>
          </a:xfrm>
        </p:spPr>
        <p:txBody>
          <a:bodyPr vert="horz" wrap="square" lIns="91440" tIns="45720" rIns="91440" bIns="45720" anchor="t" anchorCtr="0"/>
          <a:p>
            <a:pPr eaLnBrk="1" hangingPunct="1">
              <a:buFontTx/>
              <a:buNone/>
            </a:pPr>
            <a:r>
              <a:rPr lang="en-US" altLang="zh-CN" sz="2200" b="1" dirty="0">
                <a:solidFill>
                  <a:srgbClr val="000000"/>
                </a:solidFill>
              </a:rPr>
              <a:t>            </a:t>
            </a:r>
            <a:r>
              <a:rPr lang="zh-CN" altLang="en-US" sz="2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中国诗词渊远流长，仅就唐宋而言，也有悲壮的陈子昂，沉郁的杜甫，超脱的王维，深情的李商隐，凄愁的李清照，悲怆的辛弃疾，多情的柳三 变</a:t>
            </a:r>
            <a:r>
              <a:rPr lang="en-US" altLang="zh-CN" sz="2200" b="1" dirty="0">
                <a:solidFill>
                  <a:srgbClr val="000000"/>
                </a:solidFill>
                <a:ea typeface="黑体" panose="02010600030101010101" pitchFamily="2" charset="-122"/>
              </a:rPr>
              <a:t>……</a:t>
            </a:r>
            <a:r>
              <a:rPr lang="zh-CN" altLang="en-US" sz="2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在历史的丰碑上，他们的名字各放异彩永远醒目。至于李白，我几乎纯然完全可以说他是历史的一项馈赠了，我是喜欢他的，如此潇洒、如此任性、如此浪漫！</a:t>
            </a:r>
            <a:br>
              <a:rPr lang="zh-CN" altLang="en-US" sz="2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</a:br>
            <a:r>
              <a:rPr lang="zh-CN" altLang="en-US" sz="2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　</a:t>
            </a:r>
            <a:r>
              <a:rPr lang="en-US" altLang="zh-CN" sz="2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r>
              <a:rPr lang="zh-CN" altLang="en-US" sz="2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每每提及，我仿佛都能看到，他提起笔，身心被诗所凌驾，悲歌当泣远望当归，我可以看到，他的诗就那么成了，风清骨峻清水芙蓉，</a:t>
            </a:r>
            <a:r>
              <a:rPr lang="zh-CN" altLang="en-US" sz="2200" b="1" dirty="0">
                <a:solidFill>
                  <a:srgbClr val="000000"/>
                </a:solidFill>
                <a:ea typeface="黑体" panose="02010600030101010101" pitchFamily="2" charset="-122"/>
              </a:rPr>
              <a:t>“</a:t>
            </a:r>
            <a:r>
              <a:rPr lang="zh-CN" altLang="en-US" sz="2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读之则神驰八极，测之则心怀四溟。</a:t>
            </a:r>
            <a:r>
              <a:rPr lang="zh-CN" altLang="en-US" sz="2200" b="1" dirty="0">
                <a:solidFill>
                  <a:srgbClr val="000000"/>
                </a:solidFill>
                <a:ea typeface="黑体" panose="02010600030101010101" pitchFamily="2" charset="-122"/>
              </a:rPr>
              <a:t>”</a:t>
            </a:r>
            <a:r>
              <a:rPr lang="zh-CN" altLang="en-US" sz="2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浪漫的李白，自由随性。</a:t>
            </a:r>
            <a:br>
              <a:rPr lang="zh-CN" altLang="en-US" sz="2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</a:br>
            <a:r>
              <a:rPr lang="zh-CN" altLang="en-US" sz="2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　 </a:t>
            </a:r>
            <a:r>
              <a:rPr lang="en-US" altLang="zh-CN" sz="2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</a:t>
            </a:r>
            <a:r>
              <a:rPr lang="zh-CN" altLang="en-US" sz="2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然而他也是放不开的。一生都在出仕与归隐中挣扎，他以为他很超脱，可一有机会接近朝廷，又会兴奋的高唱</a:t>
            </a:r>
            <a:r>
              <a:rPr lang="zh-CN" altLang="en-US" sz="2200" b="1" dirty="0">
                <a:solidFill>
                  <a:srgbClr val="000000"/>
                </a:solidFill>
                <a:ea typeface="黑体" panose="02010600030101010101" pitchFamily="2" charset="-122"/>
              </a:rPr>
              <a:t>“</a:t>
            </a:r>
            <a:r>
              <a:rPr lang="zh-CN" altLang="en-US" sz="2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仰天大笑出门去，我辈岂是蓬蒿人。</a:t>
            </a:r>
            <a:r>
              <a:rPr lang="zh-CN" altLang="en-US" sz="2200" b="1" dirty="0">
                <a:solidFill>
                  <a:srgbClr val="000000"/>
                </a:solidFill>
                <a:ea typeface="黑体" panose="02010600030101010101" pitchFamily="2" charset="-122"/>
              </a:rPr>
              <a:t>”</a:t>
            </a:r>
            <a:r>
              <a:rPr lang="zh-CN" altLang="en-US" sz="2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而当真做了 官，一身的傲然正直，不懂得虚与委蛇，又让他觉得</a:t>
            </a:r>
            <a:r>
              <a:rPr lang="zh-CN" altLang="en-US" sz="2200" b="1" dirty="0">
                <a:solidFill>
                  <a:srgbClr val="000000"/>
                </a:solidFill>
                <a:ea typeface="黑体" panose="02010600030101010101" pitchFamily="2" charset="-122"/>
              </a:rPr>
              <a:t>“</a:t>
            </a:r>
            <a:r>
              <a:rPr lang="zh-CN" altLang="en-US" sz="2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安能摧眉折腰事权贵，使我不得开心颜。终于摆脱了官职，回到自由身，他又沉痛的呻吟</a:t>
            </a:r>
            <a:r>
              <a:rPr lang="zh-CN" altLang="en-US" sz="2200" b="1" dirty="0">
                <a:solidFill>
                  <a:srgbClr val="000000"/>
                </a:solidFill>
                <a:ea typeface="黑体" panose="02010600030101010101" pitchFamily="2" charset="-122"/>
              </a:rPr>
              <a:t>“</a:t>
            </a:r>
            <a:r>
              <a:rPr lang="zh-CN" altLang="en-US" sz="2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大道如青天，我独 不得出。</a:t>
            </a:r>
            <a:r>
              <a:rPr lang="zh-CN" altLang="en-US" sz="2200" b="1" dirty="0">
                <a:solidFill>
                  <a:srgbClr val="000000"/>
                </a:solidFill>
                <a:ea typeface="黑体" panose="02010600030101010101" pitchFamily="2" charset="-122"/>
              </a:rPr>
              <a:t>”</a:t>
            </a:r>
            <a:r>
              <a:rPr lang="zh-CN" altLang="en-US" sz="2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这是一份怎样的矛盾和尴尬呵。此时的他又如何学的成他一向崇拜的鲁仲连，如何去功成身退，从而完成</a:t>
            </a:r>
            <a:r>
              <a:rPr lang="zh-CN" altLang="en-US" sz="2200" b="1" dirty="0">
                <a:solidFill>
                  <a:srgbClr val="000000"/>
                </a:solidFill>
                <a:ea typeface="黑体" panose="02010600030101010101" pitchFamily="2" charset="-122"/>
              </a:rPr>
              <a:t>“</a:t>
            </a:r>
            <a:r>
              <a:rPr lang="zh-CN" altLang="en-US" sz="2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欲将书剑许明时</a:t>
            </a:r>
            <a:r>
              <a:rPr lang="zh-CN" altLang="en-US" sz="2200" b="1" dirty="0">
                <a:solidFill>
                  <a:srgbClr val="000000"/>
                </a:solidFill>
                <a:ea typeface="黑体" panose="02010600030101010101" pitchFamily="2" charset="-122"/>
              </a:rPr>
              <a:t>”</a:t>
            </a:r>
            <a:r>
              <a:rPr lang="zh-CN" altLang="en-US" sz="22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的夙愿？在朝廷，他始终无功可成。</a:t>
            </a:r>
            <a:endParaRPr lang="zh-CN" altLang="en-US" sz="22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Picture 2" descr="山17"/>
          <p:cNvPicPr>
            <a:picLocks noGrp="1"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9459" name="Text Box 3"/>
          <p:cNvSpPr txBox="1"/>
          <p:nvPr/>
        </p:nvSpPr>
        <p:spPr>
          <a:xfrm>
            <a:off x="2555875" y="1916113"/>
            <a:ext cx="7596188" cy="914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FF00"/>
                </a:solidFill>
                <a:latin typeface="Garamond" panose="02020404030301010803" pitchFamily="18" charset="0"/>
                <a:ea typeface="华文新魏" panose="02010800040101010101" pitchFamily="2" charset="-122"/>
              </a:rPr>
              <a:t>下有冲波逆折之回川</a:t>
            </a:r>
            <a:endParaRPr lang="zh-CN" altLang="en-US" sz="5400" b="1" dirty="0">
              <a:solidFill>
                <a:srgbClr val="FFFF00"/>
              </a:solidFill>
              <a:latin typeface="Garamond" panose="02020404030301010803" pitchFamily="18" charset="0"/>
              <a:ea typeface="华文新魏" panose="02010800040101010101" pitchFamily="2" charset="-122"/>
            </a:endParaRPr>
          </a:p>
        </p:txBody>
      </p:sp>
      <p:sp>
        <p:nvSpPr>
          <p:cNvPr id="19460" name="Text Box 4"/>
          <p:cNvSpPr txBox="1"/>
          <p:nvPr/>
        </p:nvSpPr>
        <p:spPr>
          <a:xfrm>
            <a:off x="2484438" y="1052513"/>
            <a:ext cx="6840537" cy="914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FF00"/>
                </a:solidFill>
                <a:latin typeface="Garamond" panose="02020404030301010803" pitchFamily="18" charset="0"/>
                <a:ea typeface="华文新魏" panose="02010800040101010101" pitchFamily="2" charset="-122"/>
              </a:rPr>
              <a:t>上有六龙回日之高标</a:t>
            </a:r>
            <a:endParaRPr lang="zh-CN" altLang="en-US" sz="5400" b="1" dirty="0"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4689" name="Rectangle 2"/>
          <p:cNvSpPr>
            <a:spLocks noGrp="1" noRot="1"/>
          </p:cNvSpPr>
          <p:nvPr>
            <p:ph idx="1"/>
          </p:nvPr>
        </p:nvSpPr>
        <p:spPr>
          <a:xfrm>
            <a:off x="301625" y="476250"/>
            <a:ext cx="8540750" cy="5622925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      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他游山玩水颇谙剑法，名山大川塞北江南，到处是他的足迹，到处是他的诗句。恣意游走，放浪形骸之外，何等逍遥自在。</a:t>
            </a:r>
            <a:br>
              <a:rPr lang="zh-CN" altLang="en-US" sz="24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</a:br>
            <a:r>
              <a:rPr lang="zh-CN" altLang="en-US" sz="24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　　他还是个酒鬼。什么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古来圣贤皆寂寞，唯有饮者留其名。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0030101010101" pitchFamily="2" charset="-122"/>
              </a:rPr>
              <a:t>”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什么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三杯通大道，一斗合自然。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0030101010101" pitchFamily="2" charset="-122"/>
              </a:rPr>
              <a:t>”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什么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且乐生前一杯酒，何须身后千载名。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0030101010101" pitchFamily="2" charset="-122"/>
              </a:rPr>
              <a:t>”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简直酒话连篇，还敢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天子呼来不上船，自称臣是酒中仙。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0030101010101" pitchFamily="2" charset="-122"/>
              </a:rPr>
              <a:t>”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他对这杯中之物的狂爱执着到了生命的尽头，竟有了这样的传说：醉了酒的李白在采石江边划船，还要去捞江中的月影，最终溺死江中。化为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采石江边一坯土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0030101010101" pitchFamily="2" charset="-122"/>
              </a:rPr>
              <a:t>”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，怎么可以有人连死都浪漫得这么一踏糊涂！</a:t>
            </a:r>
            <a:br>
              <a:rPr lang="zh-CN" altLang="en-US" sz="24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</a:br>
            <a:r>
              <a:rPr lang="zh-CN" altLang="en-US" sz="24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　　也许李白很潇洒，也许李白很傲岸，也许他还很疏狂，当然他也很苦闷。对政治的关注，对国事的关心，还有仕途的失意一直是他的苦闷之源，他只有恣意写诗恣意游走恣意纵酒以排遣政治上的不得志，他放不开。所以我说他很复 杂，太复杂。可是不论是那个做为诗仙的他，那个酒鬼的他，那个矛盾的汲汲于功名又放不下自己的个性和清高的他，那个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一生好入名山游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0030101010101" pitchFamily="2" charset="-122"/>
              </a:rPr>
              <a:t>”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的浪人的他，那个 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十步杀一人</a:t>
            </a:r>
            <a:r>
              <a:rPr lang="zh-CN" altLang="en-US" sz="2400" b="1" dirty="0">
                <a:solidFill>
                  <a:srgbClr val="000000"/>
                </a:solidFill>
                <a:ea typeface="黑体" panose="02010600030101010101" pitchFamily="2" charset="-122"/>
              </a:rPr>
              <a:t>”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的剑客的他</a:t>
            </a:r>
            <a:r>
              <a:rPr lang="en-US" altLang="zh-CN" sz="2400" b="1" dirty="0">
                <a:solidFill>
                  <a:srgbClr val="000000"/>
                </a:solidFill>
                <a:ea typeface="黑体" panose="02010600030101010101" pitchFamily="2" charset="-122"/>
              </a:rPr>
              <a:t>……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不论哪一个他，都太吸引人，一个人得以复杂到如此这般，如何不是历史的馈赠。今人得以读到这个人又是何其的幸运和幸福，李白太神奇，实在太神奇。</a:t>
            </a:r>
            <a:endParaRPr lang="zh-CN" altLang="en-US" sz="2400" b="1" dirty="0">
              <a:solidFill>
                <a:srgbClr val="00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Picture 2" descr="无标题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15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Text Box 3"/>
          <p:cNvSpPr txBox="1"/>
          <p:nvPr/>
        </p:nvSpPr>
        <p:spPr>
          <a:xfrm>
            <a:off x="3779838" y="4675188"/>
            <a:ext cx="5329237" cy="914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0000FF"/>
                </a:solidFill>
                <a:latin typeface="Garamond" panose="02020404030301010803" pitchFamily="18" charset="0"/>
                <a:ea typeface="华文新魏" panose="02010800040101010101" pitchFamily="2" charset="-122"/>
              </a:rPr>
              <a:t>地崩山摧壮士死</a:t>
            </a:r>
            <a:endParaRPr lang="zh-CN" altLang="en-US" sz="5400" b="1" dirty="0">
              <a:solidFill>
                <a:srgbClr val="0000FF"/>
              </a:solidFill>
              <a:latin typeface="Garamond" panose="02020404030301010803" pitchFamily="18" charset="0"/>
              <a:ea typeface="华文新魏" panose="02010800040101010101" pitchFamily="2" charset="-122"/>
            </a:endParaRPr>
          </a:p>
        </p:txBody>
      </p:sp>
      <p:pic>
        <p:nvPicPr>
          <p:cNvPr id="23555" name="Picture 4" descr="图片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3" y="0"/>
            <a:ext cx="9072562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Picture 2" descr="今日新“蜀道”明月峡栈道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Text Box 3"/>
          <p:cNvSpPr txBox="1"/>
          <p:nvPr/>
        </p:nvSpPr>
        <p:spPr>
          <a:xfrm>
            <a:off x="1692275" y="4292600"/>
            <a:ext cx="6480175" cy="914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solidFill>
                  <a:srgbClr val="FFFF00"/>
                </a:solidFill>
                <a:latin typeface="Garamond" panose="02020404030301010803" pitchFamily="18" charset="0"/>
                <a:ea typeface="华文新魏" panose="02010800040101010101" pitchFamily="2" charset="-122"/>
              </a:rPr>
              <a:t>然后天梯石栈相钩连</a:t>
            </a:r>
            <a:endParaRPr lang="zh-CN" altLang="en-US" sz="5400" b="1" dirty="0">
              <a:solidFill>
                <a:srgbClr val="FFFF00"/>
              </a:solidFill>
              <a:latin typeface="Garamond" panose="02020404030301010803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tags/tag1.xml><?xml version="1.0" encoding="utf-8"?>
<p:tagLst xmlns:p="http://schemas.openxmlformats.org/presentationml/2006/main">
  <p:tag name="COMMONDATA" val="eyJoZGlkIjoiNTA5NTI1NDk4YmYzNjMyMDM3ZDc2ODAyMTNjOTE5MDkifQ=="/>
</p:tagLst>
</file>

<file path=ppt/theme/theme1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默认设计模板_2">
  <a:themeElements>
    <a:clrScheme name="默认设计模板_2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_2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_2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2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5925</Words>
  <Application>WPS 演示</Application>
  <PresentationFormat/>
  <Paragraphs>502</Paragraphs>
  <Slides>70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70</vt:i4>
      </vt:variant>
    </vt:vector>
  </HeadingPairs>
  <TitlesOfParts>
    <vt:vector size="91" baseType="lpstr">
      <vt:lpstr>Arial</vt:lpstr>
      <vt:lpstr>宋体</vt:lpstr>
      <vt:lpstr>Wingdings</vt:lpstr>
      <vt:lpstr>Times New Roman</vt:lpstr>
      <vt:lpstr>华文彩云</vt:lpstr>
      <vt:lpstr>黑体</vt:lpstr>
      <vt:lpstr>华文行楷</vt:lpstr>
      <vt:lpstr>幼圆</vt:lpstr>
      <vt:lpstr>华文新魏</vt:lpstr>
      <vt:lpstr>Garamond</vt:lpstr>
      <vt:lpstr>PMingLiU-ExtB</vt:lpstr>
      <vt:lpstr>微软雅黑</vt:lpstr>
      <vt:lpstr>Arial Unicode MS</vt:lpstr>
      <vt:lpstr>Calibri</vt:lpstr>
      <vt:lpstr>MS Mincho</vt:lpstr>
      <vt:lpstr>Yu Gothic</vt:lpstr>
      <vt:lpstr>仿宋_GB2312</vt:lpstr>
      <vt:lpstr>隶书</vt:lpstr>
      <vt:lpstr>1_默认设计模板</vt:lpstr>
      <vt:lpstr>古瓶荷花</vt:lpstr>
      <vt:lpstr>默认设计模板_2</vt:lpstr>
      <vt:lpstr>PowerPoint 演示文稿</vt:lpstr>
      <vt:lpstr>PowerPoint 演示文稿</vt:lpstr>
      <vt:lpstr>PowerPoint 演示文稿</vt:lpstr>
      <vt:lpstr>PowerPoint 演示文稿</vt:lpstr>
      <vt:lpstr>凿石为路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 1、释题： </vt:lpstr>
      <vt:lpstr>PowerPoint 演示文稿</vt:lpstr>
      <vt:lpstr>PowerPoint 演示文稿</vt:lpstr>
      <vt:lpstr>第一段字词梳理</vt:lpstr>
      <vt:lpstr>PowerPoint 演示文稿</vt:lpstr>
      <vt:lpstr>PowerPoint 演示文稿</vt:lpstr>
      <vt:lpstr>PowerPoint 演示文稿</vt:lpstr>
      <vt:lpstr>（2）  上有六龙回日之高标，            下有冲波逆折之回川。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朝避猛虎，夕避长蛇， 磨牙吮血，杀人如麻。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感悟李白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pengqiongdi</dc:creator>
  <cp:lastModifiedBy>心随我动</cp:lastModifiedBy>
  <cp:revision>19</cp:revision>
  <dcterms:created xsi:type="dcterms:W3CDTF">2013-02-21T12:33:00Z</dcterms:created>
  <dcterms:modified xsi:type="dcterms:W3CDTF">2022-09-07T06:53:59Z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5F8D2C5E4FF84682BB681BE0CD9E8DDD</vt:lpwstr>
  </property>
</Properties>
</file>