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94" r:id="rId3"/>
    <p:sldId id="399" r:id="rId4"/>
    <p:sldId id="545" r:id="rId5"/>
    <p:sldId id="597" r:id="rId6"/>
    <p:sldId id="643" r:id="rId7"/>
    <p:sldId id="688" r:id="rId8"/>
    <p:sldId id="689" r:id="rId9"/>
    <p:sldId id="405" r:id="rId10"/>
    <p:sldId id="459" r:id="rId11"/>
    <p:sldId id="690" r:id="rId12"/>
    <p:sldId id="407" r:id="rId13"/>
    <p:sldId id="745" r:id="rId14"/>
    <p:sldId id="434" r:id="rId15"/>
    <p:sldId id="709" r:id="rId16"/>
    <p:sldId id="722" r:id="rId17"/>
    <p:sldId id="721" r:id="rId18"/>
    <p:sldId id="582" r:id="rId19"/>
    <p:sldId id="713" r:id="rId20"/>
    <p:sldId id="714" r:id="rId21"/>
    <p:sldId id="715" r:id="rId22"/>
    <p:sldId id="634" r:id="rId23"/>
    <p:sldId id="720" r:id="rId24"/>
    <p:sldId id="719" r:id="rId25"/>
    <p:sldId id="769" r:id="rId26"/>
    <p:sldId id="770" r:id="rId27"/>
    <p:sldId id="767" r:id="rId28"/>
    <p:sldId id="768" r:id="rId29"/>
    <p:sldId id="536" r:id="rId30"/>
    <p:sldId id="565" r:id="rId31"/>
    <p:sldId id="566" r:id="rId32"/>
    <p:sldId id="567" r:id="rId33"/>
    <p:sldId id="568" r:id="rId34"/>
  </p:sldIdLst>
  <p:sldSz cx="12192000" cy="6858000"/>
  <p:notesSz cx="7103745" cy="10234295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0000"/>
    <a:srgbClr val="2029EA"/>
    <a:srgbClr val="FF3300"/>
    <a:srgbClr val="007370"/>
    <a:srgbClr val="FBE5D6"/>
    <a:srgbClr val="009999"/>
    <a:srgbClr val="4F855D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148"/>
        <p:guide pos="381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70.xml"/><Relationship Id="rId40" Type="http://schemas.openxmlformats.org/officeDocument/2006/relationships/commentAuthors" Target="commentAuthors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1.png"/><Relationship Id="rId32" Type="http://schemas.openxmlformats.org/officeDocument/2006/relationships/tags" Target="../tags/tag3.xml"/><Relationship Id="rId31" Type="http://schemas.openxmlformats.org/officeDocument/2006/relationships/tags" Target="../tags/tag2.xml"/><Relationship Id="rId30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3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33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0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665" y="68580"/>
            <a:ext cx="11089640" cy="6642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1238250" y="2114550"/>
            <a:ext cx="971550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本文用四个小标题来安排结构</a:t>
            </a:r>
            <a:r>
              <a:rPr sz="3500" b="1">
                <a:uFillTx/>
                <a:sym typeface="+mn-ea"/>
              </a:rPr>
              <a:t>,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这样写有什么好处？</a:t>
            </a:r>
            <a:endParaRPr lang="zh-CN" altLang="en-US" sz="35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矩形 3"/>
          <p:cNvSpPr/>
          <p:nvPr/>
        </p:nvSpPr>
        <p:spPr>
          <a:xfrm>
            <a:off x="1362075" y="2844800"/>
            <a:ext cx="965898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四个小标题</a:t>
            </a:r>
            <a:r>
              <a:rPr lang="zh-CN" altLang="en-US" sz="35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使文章结构清晰</a:t>
            </a:r>
            <a:r>
              <a:rPr sz="35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层次分明</a:t>
            </a:r>
            <a:r>
              <a:rPr sz="35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35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有助于读者迅速了解全文内容</a:t>
            </a:r>
            <a:r>
              <a:rPr sz="35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35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激发读者的阅读兴趣。</a:t>
            </a:r>
            <a:endParaRPr lang="zh-CN" sz="35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23495" y="1968500"/>
          <a:ext cx="12151360" cy="3759200"/>
        </p:xfrm>
        <a:graphic>
          <a:graphicData uri="http://schemas.openxmlformats.org/drawingml/2006/table">
            <a:tbl>
              <a:tblPr/>
              <a:tblGrid>
                <a:gridCol w="3066415"/>
                <a:gridCol w="1891665"/>
                <a:gridCol w="7193280"/>
              </a:tblGrid>
              <a:tr h="5302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意外情况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+mn-ea"/>
                        </a:rPr>
                        <a:t>心理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举动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微软雅黑" panose="020B0503020204020204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38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sz="28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38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65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3610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40970" y="871855"/>
            <a:ext cx="1201039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浏览全文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杨利伟遇到了哪些意外情况？他相应又有怎样的心理活动或举动</a:t>
            </a:r>
            <a:r>
              <a:rPr sz="3200">
                <a:sym typeface="+mn-ea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预学一或思考探究一</a:t>
            </a:r>
            <a:r>
              <a:rPr sz="3200">
                <a:sym typeface="+mn-ea"/>
              </a:rPr>
              <a:t>)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495" y="2480945"/>
            <a:ext cx="30543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共振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077210" y="2480945"/>
            <a:ext cx="19145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非常痛苦</a:t>
            </a:r>
            <a:endParaRPr lang="zh-CN" sz="32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4991735" y="2480945"/>
            <a:ext cx="467169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顽强忍受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4"/>
            </p:custDataLst>
          </p:nvPr>
        </p:nvSpPr>
        <p:spPr>
          <a:xfrm>
            <a:off x="0" y="3013710"/>
            <a:ext cx="30778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本末倒置的错觉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3077210" y="3066415"/>
            <a:ext cx="430720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令人难受</a:t>
            </a:r>
            <a:endParaRPr lang="zh-CN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6"/>
            </p:custDataLst>
          </p:nvPr>
        </p:nvSpPr>
        <p:spPr>
          <a:xfrm>
            <a:off x="4991735" y="3067050"/>
            <a:ext cx="71596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靠意志克服</a:t>
            </a:r>
            <a:r>
              <a:rPr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闭着眼睛猛想适应、调整</a:t>
            </a:r>
            <a:endParaRPr lang="zh-CN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7"/>
            </p:custDataLst>
          </p:nvPr>
        </p:nvSpPr>
        <p:spPr>
          <a:xfrm>
            <a:off x="-8255" y="3566160"/>
            <a:ext cx="30861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神秘的敲击声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3078480" y="3566160"/>
            <a:ext cx="1912620" cy="514350"/>
          </a:xfrm>
          <a:prstGeom prst="rect">
            <a:avLst/>
          </a:prstGeom>
        </p:spPr>
        <p:txBody>
          <a:bodyPr wrap="square">
            <a:noAutofit/>
          </a:bodyPr>
          <a:p>
            <a:pPr algn="l"/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很紧张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1" name="矩形 20"/>
          <p:cNvSpPr/>
          <p:nvPr>
            <p:custDataLst>
              <p:tags r:id="rId9"/>
            </p:custDataLst>
          </p:nvPr>
        </p:nvSpPr>
        <p:spPr>
          <a:xfrm>
            <a:off x="4991735" y="3597275"/>
            <a:ext cx="41700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趴、听、看、找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0"/>
            </p:custDataLst>
          </p:nvPr>
        </p:nvSpPr>
        <p:spPr>
          <a:xfrm>
            <a:off x="-8255" y="4069715"/>
            <a:ext cx="3149600" cy="56832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1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右舷窗出现裂纹</a:t>
            </a:r>
            <a:endParaRPr lang="zh-CN" altLang="en-US" sz="31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1"/>
            </p:custDataLst>
          </p:nvPr>
        </p:nvSpPr>
        <p:spPr>
          <a:xfrm>
            <a:off x="3078480" y="4079875"/>
            <a:ext cx="19081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紧张恐惧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4" name="矩形 23"/>
          <p:cNvSpPr/>
          <p:nvPr>
            <p:custDataLst>
              <p:tags r:id="rId12"/>
            </p:custDataLst>
          </p:nvPr>
        </p:nvSpPr>
        <p:spPr>
          <a:xfrm>
            <a:off x="4986655" y="4149725"/>
            <a:ext cx="644588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观察判断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5" name="矩形 24"/>
          <p:cNvSpPr/>
          <p:nvPr>
            <p:custDataLst>
              <p:tags r:id="rId13"/>
            </p:custDataLst>
          </p:nvPr>
        </p:nvSpPr>
        <p:spPr>
          <a:xfrm>
            <a:off x="635" y="4651375"/>
            <a:ext cx="3077845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抛伞开伞时飞船晃荡得很厉害</a:t>
            </a:r>
            <a:endParaRPr lang="zh-CN" sz="32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6" name="矩形 25"/>
          <p:cNvSpPr/>
          <p:nvPr>
            <p:custDataLst>
              <p:tags r:id="rId14"/>
            </p:custDataLst>
          </p:nvPr>
        </p:nvSpPr>
        <p:spPr>
          <a:xfrm>
            <a:off x="3078480" y="4897755"/>
            <a:ext cx="19132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紧张</a:t>
            </a:r>
            <a:endParaRPr lang="zh-CN" sz="32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7" name="矩形 26"/>
          <p:cNvSpPr/>
          <p:nvPr>
            <p:custDataLst>
              <p:tags r:id="rId15"/>
            </p:custDataLst>
          </p:nvPr>
        </p:nvSpPr>
        <p:spPr>
          <a:xfrm>
            <a:off x="4991735" y="4897120"/>
            <a:ext cx="67310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重视这个过程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20071" y="1560043"/>
            <a:ext cx="1156144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文中画线的句子是经过教材编者改动的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与《天地九重》一书中的原句不同。原句与改句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哪个句子更好？为什么？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原句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我几乎难以承受。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心里就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觉得自己快不行了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要承受不住了。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改句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我几乎无法承受</a:t>
            </a:r>
            <a:r>
              <a:rPr sz="3200" b="1" u="sng">
                <a:sym typeface="+mn-ea"/>
              </a:rPr>
              <a:t>,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觉得自己快不行了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6565" y="3332480"/>
            <a:ext cx="114160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  </a:t>
            </a:r>
            <a:endParaRPr lang="zh-CN" altLang="en-US" sz="3200" b="1">
              <a:solidFill>
                <a:srgbClr val="2029EA"/>
              </a:solidFill>
              <a:uFillTx/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4209" y="3616161"/>
            <a:ext cx="111309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改句更好。语言比原句简洁</a:t>
            </a:r>
            <a:r>
              <a:rPr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“无法”比“难以”更严重</a:t>
            </a:r>
            <a:r>
              <a:rPr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更能表现出“我”当时极其痛苦。</a:t>
            </a:r>
            <a:endParaRPr lang="zh-CN" altLang="en-US" sz="3200" b="1">
              <a:solidFill>
                <a:srgbClr val="FF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4033" name="Text Box 7"/>
          <p:cNvSpPr txBox="1"/>
          <p:nvPr/>
        </p:nvSpPr>
        <p:spPr>
          <a:xfrm>
            <a:off x="90805" y="485775"/>
            <a:ext cx="118891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太空飞行过程遇到的所有情况和感受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杨利伟都会细致地与自己的战友分享。你觉得他这样做的用意是什么</a:t>
            </a:r>
            <a:r>
              <a:rPr sz="3200">
                <a:sym typeface="+mn-ea"/>
              </a:rPr>
              <a:t>(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导学二</a:t>
            </a:r>
            <a:r>
              <a:rPr sz="3200">
                <a:sym typeface="+mn-ea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7587" name="表格 67586"/>
          <p:cNvGraphicFramePr/>
          <p:nvPr>
            <p:custDataLst>
              <p:tags r:id="rId1"/>
            </p:custDataLst>
          </p:nvPr>
        </p:nvGraphicFramePr>
        <p:xfrm>
          <a:off x="0" y="1633220"/>
          <a:ext cx="12070715" cy="4768850"/>
        </p:xfrm>
        <a:graphic>
          <a:graphicData uri="http://schemas.openxmlformats.org/drawingml/2006/table">
            <a:tbl>
              <a:tblPr/>
              <a:tblGrid>
                <a:gridCol w="3249930"/>
                <a:gridCol w="4093210"/>
                <a:gridCol w="4727575"/>
              </a:tblGrid>
              <a:tr h="59182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分  享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用  意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实  效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3200" b="1" dirty="0"/>
                        <a:t>共振让人非常痛苦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,以为要牺牲了</a:t>
                      </a:r>
                      <a:endParaRPr sz="3200" b="1"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2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</a:t>
                      </a:r>
                      <a:r>
                        <a:rPr lang="zh-CN" altLang="en-US" sz="3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神舟六号</a:t>
                      </a:r>
                      <a:r>
                        <a:rPr lang="en-US" altLang="zh-CN" sz="32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”</a:t>
                      </a:r>
                      <a:r>
                        <a:rPr lang="zh-CN" altLang="en-US" sz="3200" b="1" dirty="0"/>
                        <a:t>飞行情况有很大改善</a:t>
                      </a:r>
                      <a:endParaRPr lang="zh-CN" altLang="en-US" sz="3200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63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latin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3200" b="1">
                          <a:latin typeface="Arial" panose="020B0604020202020204" pitchFamily="34" charset="0"/>
                          <a:sym typeface="+mn-ea"/>
                        </a:rPr>
                        <a:t>本末倒置</a:t>
                      </a:r>
                      <a:r>
                        <a:rPr lang="en-US" altLang="zh-CN" sz="3200" b="1">
                          <a:latin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3200" b="1">
                          <a:latin typeface="Arial" panose="020B0604020202020204" pitchFamily="34" charset="0"/>
                          <a:sym typeface="+mn-ea"/>
                        </a:rPr>
                        <a:t>的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错觉令人难受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让</a:t>
                      </a:r>
                      <a:r>
                        <a:rPr lang="en-US" altLang="zh-CN" sz="32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</a:rPr>
                        <a:t>“</a:t>
                      </a:r>
                      <a:r>
                        <a:rPr lang="zh-CN" altLang="en-US" sz="32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</a:rPr>
                        <a:t>神舟六号</a:t>
                      </a:r>
                      <a:r>
                        <a:rPr lang="en-US" altLang="zh-CN" sz="32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</a:rPr>
                        <a:t>”“</a:t>
                      </a:r>
                      <a:r>
                        <a:rPr lang="zh-CN" altLang="en-US" sz="32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</a:rPr>
                        <a:t>神舟七号</a:t>
                      </a:r>
                      <a:r>
                        <a:rPr lang="en-US" altLang="zh-CN" sz="32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</a:rPr>
                        <a:t>”</a:t>
                      </a:r>
                      <a:r>
                        <a:rPr lang="zh-CN" altLang="en-US" sz="32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</a:rPr>
                        <a:t>的</a:t>
                      </a:r>
                      <a:r>
                        <a:rPr lang="zh-CN" altLang="en-US" sz="3200" b="1" dirty="0"/>
                        <a:t>航天员有心理准备</a:t>
                      </a:r>
                      <a:endParaRPr lang="zh-CN" altLang="en-US" sz="3200" b="1" dirty="0"/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091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让战友们有思想准备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不用紧张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很正常</a:t>
                      </a:r>
                      <a:endParaRPr lang="zh-CN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</a:rPr>
                        <a:t>战友们知道伞开好了等于安全有保障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7"/>
          <p:cNvSpPr/>
          <p:nvPr/>
        </p:nvSpPr>
        <p:spPr>
          <a:xfrm>
            <a:off x="3277870" y="2258695"/>
            <a:ext cx="41344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工作人员可以寻找原</a:t>
            </a:r>
            <a:r>
              <a:rPr lang="zh-CN" altLang="en-US" sz="32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sz="32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2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改进技术工艺</a:t>
            </a:r>
            <a:r>
              <a:rPr sz="32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解决这个问题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7"/>
          <p:cNvSpPr/>
          <p:nvPr/>
        </p:nvSpPr>
        <p:spPr>
          <a:xfrm>
            <a:off x="7412355" y="3827145"/>
            <a:ext cx="46583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飞船舱体经过改进</a:t>
            </a:r>
            <a:r>
              <a:rPr sz="32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内壁上刷着不同颜色</a:t>
            </a:r>
            <a:r>
              <a:rPr sz="32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2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便于帮助航天员迅速调整感觉</a:t>
            </a:r>
            <a:endParaRPr lang="zh-CN" sz="3200" b="1" dirty="0">
              <a:solidFill>
                <a:srgbClr val="2029EA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矩形 7"/>
          <p:cNvSpPr/>
          <p:nvPr/>
        </p:nvSpPr>
        <p:spPr>
          <a:xfrm>
            <a:off x="0" y="5448935"/>
            <a:ext cx="32785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抛伞的关键操作过程最折磨人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66775" y="300355"/>
            <a:ext cx="9998075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从中可以看出我们的宇航员具有怎样的精神品质？</a:t>
            </a:r>
            <a:endParaRPr lang="zh-CN" altLang="en-US" sz="3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63500" y="847725"/>
          <a:ext cx="12192635" cy="5615305"/>
        </p:xfrm>
        <a:graphic>
          <a:graphicData uri="http://schemas.openxmlformats.org/drawingml/2006/table">
            <a:tbl>
              <a:tblPr/>
              <a:tblGrid>
                <a:gridCol w="10224135"/>
                <a:gridCol w="1968500"/>
              </a:tblGrid>
              <a:tr h="44513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课文语句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精神品质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52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sz="26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800" b="1">
                        <a:solidFill>
                          <a:schemeClr val="tx1"/>
                        </a:solidFill>
                        <a:uFillTx/>
                        <a:ea typeface="SimSun-ExtB" panose="02010609060101010101" pitchFamily="49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043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7160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4"/>
          <p:cNvSpPr txBox="1"/>
          <p:nvPr>
            <p:custDataLst>
              <p:tags r:id="rId2"/>
            </p:custDataLst>
          </p:nvPr>
        </p:nvSpPr>
        <p:spPr>
          <a:xfrm>
            <a:off x="64135" y="1419860"/>
            <a:ext cx="10211435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eaLnBrk="0" fontAlgn="base" hangingPunc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共振以曲线形式变化着</a:t>
            </a:r>
            <a:r>
              <a:rPr sz="3200" b="1"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痛苦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的感觉越来越强烈</a:t>
            </a:r>
            <a:r>
              <a:rPr sz="3200" b="1"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五脏六腑似乎都要碎了。我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几乎无法承受</a:t>
            </a:r>
            <a:r>
              <a:rPr sz="3200" b="1"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觉得自己快不行了。当时</a:t>
            </a:r>
            <a:r>
              <a:rPr sz="3200" b="1"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头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脑还非常清醒</a:t>
            </a:r>
            <a:r>
              <a:rPr sz="3200" b="1"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以为飞船起飞时就是这样的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200" b="1" dirty="0">
              <a:ea typeface="宋体" panose="02010600030101010101" pitchFamily="2" charset="-122"/>
            </a:endParaRPr>
          </a:p>
        </p:txBody>
      </p:sp>
      <p:sp>
        <p:nvSpPr>
          <p:cNvPr id="52233" name="文本框 3"/>
          <p:cNvSpPr txBox="1"/>
          <p:nvPr>
            <p:custDataLst>
              <p:tags r:id="rId3"/>
            </p:custDataLst>
          </p:nvPr>
        </p:nvSpPr>
        <p:spPr>
          <a:xfrm>
            <a:off x="10274935" y="1346835"/>
            <a:ext cx="19812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从容镇静、理智平和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64135" y="2841625"/>
            <a:ext cx="10211435" cy="882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9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外面高温</a:t>
            </a:r>
            <a:r>
              <a:rPr sz="3200" b="1"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不怕！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有碎片划过</a:t>
            </a:r>
            <a:r>
              <a:rPr sz="3200" b="1"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不怕！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过载</a:t>
            </a:r>
            <a:r>
              <a:rPr sz="3200" b="1"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也能承受！</a:t>
            </a:r>
            <a:r>
              <a:rPr lang="zh-CN" sz="3200" b="1" dirty="0">
                <a:ea typeface="宋体" panose="02010600030101010101" pitchFamily="2" charset="-122"/>
              </a:rPr>
              <a:t>哦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solidFill>
                  <a:srgbClr val="FF0000"/>
                </a:solidFill>
                <a:ea typeface="宋体" panose="02010600030101010101" pitchFamily="2" charset="-122"/>
              </a:rPr>
              <a:t>可能没什么大问题！</a:t>
            </a:r>
            <a:endParaRPr lang="zh-CN" sz="32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7106" name="文本框 6"/>
          <p:cNvSpPr txBox="1"/>
          <p:nvPr>
            <p:custDataLst>
              <p:tags r:id="rId5"/>
            </p:custDataLst>
          </p:nvPr>
        </p:nvSpPr>
        <p:spPr>
          <a:xfrm>
            <a:off x="10274935" y="2830195"/>
            <a:ext cx="198056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勇敢坚强、镇定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64135" y="3787140"/>
            <a:ext cx="10212070" cy="2665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估计在我之前遨游太空的国外航天员会有类似体会</a:t>
            </a:r>
            <a:r>
              <a:rPr sz="3100" b="1">
                <a:sym typeface="+mn-ea"/>
              </a:rPr>
              <a:t>,</a:t>
            </a:r>
            <a:r>
              <a:rPr lang="zh-CN" altLang="en-US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但他们从未对我说起过</a:t>
            </a: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1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只能</a:t>
            </a:r>
            <a:r>
              <a:rPr lang="zh-CN" altLang="en-US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完全靠意志</a:t>
            </a: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克服这种错觉。</a:t>
            </a:r>
            <a:r>
              <a:rPr lang="zh-CN" altLang="en-US" sz="31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“神舟六号”和“神舟七号”</a:t>
            </a: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升空后</a:t>
            </a:r>
            <a:r>
              <a:rPr sz="3100" b="1">
                <a:sym typeface="+mn-ea"/>
              </a:rPr>
              <a:t>,</a:t>
            </a: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航天员都产生过这种错觉</a:t>
            </a:r>
            <a:r>
              <a:rPr sz="3100" b="1">
                <a:sym typeface="+mn-ea"/>
              </a:rPr>
              <a:t>,</a:t>
            </a: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但他们已有心理准备</a:t>
            </a:r>
            <a:r>
              <a:rPr sz="3100" b="1">
                <a:sym typeface="+mn-ea"/>
              </a:rPr>
              <a:t>,</a:t>
            </a: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</a:t>
            </a:r>
            <a:r>
              <a:rPr lang="zh-CN" altLang="en-US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我跟他们仔细说过</a:t>
            </a: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1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我后来问过俄罗斯的航天员</a:t>
            </a:r>
            <a:r>
              <a:rPr sz="3100" b="1">
                <a:sym typeface="+mn-ea"/>
              </a:rPr>
              <a:t>,</a:t>
            </a:r>
            <a:r>
              <a:rPr lang="zh-CN" altLang="en-US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他们从不给新航天员讲述这个过程</a:t>
            </a:r>
            <a:r>
              <a:rPr sz="3100" b="1">
                <a:sym typeface="+mn-ea"/>
              </a:rPr>
              <a:t>,</a:t>
            </a:r>
            <a:r>
              <a:rPr lang="zh-CN" altLang="en-US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我回来却讲了</a:t>
            </a:r>
            <a:r>
              <a:rPr sz="3100" b="1">
                <a:sym typeface="+mn-ea"/>
              </a:rPr>
              <a:t>,</a:t>
            </a: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让他们有思想准备</a:t>
            </a:r>
            <a:r>
              <a:rPr sz="3100" b="1">
                <a:sym typeface="+mn-ea"/>
              </a:rPr>
              <a:t>,</a:t>
            </a:r>
            <a:r>
              <a:rPr sz="3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不用紧张</a:t>
            </a:r>
            <a:r>
              <a:rPr sz="3100" b="1">
                <a:sym typeface="+mn-ea"/>
              </a:rPr>
              <a:t>,</a:t>
            </a:r>
            <a:r>
              <a:rPr sz="3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很正常。</a:t>
            </a:r>
            <a:endParaRPr sz="31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6"/>
          <p:cNvSpPr txBox="1"/>
          <p:nvPr>
            <p:custDataLst>
              <p:tags r:id="rId7"/>
            </p:custDataLst>
          </p:nvPr>
        </p:nvSpPr>
        <p:spPr>
          <a:xfrm>
            <a:off x="10274935" y="3807460"/>
            <a:ext cx="1981200" cy="247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极强的</a:t>
            </a:r>
            <a:r>
              <a:rPr lang="zh-CN" altLang="en-US" sz="31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集体</a:t>
            </a:r>
            <a:r>
              <a:rPr sz="3100">
                <a:solidFill>
                  <a:srgbClr val="FF0000"/>
                </a:solidFill>
                <a:sym typeface="+mn-ea"/>
              </a:rPr>
              <a:t>(</a:t>
            </a:r>
            <a:r>
              <a:rPr lang="zh-CN" altLang="en-US" sz="31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协同</a:t>
            </a:r>
            <a:r>
              <a:rPr sz="3100">
                <a:solidFill>
                  <a:srgbClr val="FF0000"/>
                </a:solidFill>
                <a:sym typeface="+mn-ea"/>
              </a:rPr>
              <a:t>)</a:t>
            </a:r>
            <a:r>
              <a:rPr lang="zh-CN" altLang="en-US" sz="31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意识和使命感、大公无私</a:t>
            </a:r>
            <a:endParaRPr sz="3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2233" grpId="0"/>
      <p:bldP spid="9" grpId="0"/>
      <p:bldP spid="47106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81530" y="2060575"/>
            <a:ext cx="54057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起飞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产生共振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痛苦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81530" y="3513455"/>
            <a:ext cx="10553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途中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42615" y="2711450"/>
            <a:ext cx="4881563" cy="22561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俯瞰祖国地貌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激动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没有看到长城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遗憾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失重产生错觉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难受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遭遇敲击声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紧张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75815" y="5273675"/>
            <a:ext cx="1061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归途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42615" y="5034915"/>
            <a:ext cx="5295900" cy="11734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舷窗出现裂纹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紧张恐惧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抛伞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害怕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紧张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865313" y="2132013"/>
            <a:ext cx="215900" cy="360045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3036888" y="2852738"/>
            <a:ext cx="217488" cy="18399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3036888" y="5157788"/>
            <a:ext cx="217488" cy="84613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右大括号 17"/>
          <p:cNvSpPr/>
          <p:nvPr/>
        </p:nvSpPr>
        <p:spPr>
          <a:xfrm>
            <a:off x="8001635" y="2168525"/>
            <a:ext cx="288925" cy="387032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30235" y="2319020"/>
            <a:ext cx="2663190" cy="304609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从容镇静</a:t>
            </a:r>
            <a:endParaRPr lang="zh-CN" altLang="en-US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理智平和</a:t>
            </a:r>
            <a:endParaRPr lang="zh-CN" altLang="en-US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勇敢坚强</a:t>
            </a:r>
            <a:endParaRPr lang="zh-CN" altLang="en-US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集体协同意识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和使命感</a:t>
            </a:r>
            <a:endParaRPr lang="zh-CN" altLang="en-US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大公</a:t>
            </a:r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无私</a:t>
            </a:r>
            <a:endParaRPr lang="zh-CN" altLang="en-US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8378" y="1165392"/>
            <a:ext cx="2094461" cy="561975"/>
            <a:chOff x="2052" y="-611"/>
            <a:chExt cx="3471" cy="1180"/>
          </a:xfrm>
        </p:grpSpPr>
        <p:sp>
          <p:nvSpPr>
            <p:cNvPr id="10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14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190625" y="2901315"/>
            <a:ext cx="675005" cy="1791335"/>
          </a:xfrm>
          <a:prstGeom prst="rect">
            <a:avLst/>
          </a:prstGeom>
        </p:spPr>
        <p:txBody>
          <a:bodyPr vert="eaVert" wrap="square">
            <a:spAutoFit/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太空一日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4470" y="1313815"/>
            <a:ext cx="11891010" cy="332295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结合下列语句中的加点词语</a:t>
            </a:r>
            <a:r>
              <a:rPr sz="3500" b="1">
                <a:sym typeface="+mn-ea"/>
              </a:rPr>
              <a:t>,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探寻作为航天员的杨利伟所表现出来的科学态度</a:t>
            </a:r>
            <a:r>
              <a:rPr sz="3500">
                <a:sym typeface="+mn-ea"/>
              </a:rPr>
              <a:t>(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导学三或思考探究二</a:t>
            </a:r>
            <a:r>
              <a:rPr sz="3500">
                <a:sym typeface="+mn-ea"/>
              </a:rPr>
              <a:t>)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5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lang="zh-CN" altLang="en-US" sz="35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几次努力寻找长城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但没有结果。</a:t>
            </a:r>
            <a:r>
              <a:rPr lang="zh-CN" altLang="en-US" sz="35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“神舟六号”和“神舟七号”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飞行时</a:t>
            </a:r>
            <a:r>
              <a:rPr sz="3500" b="1">
                <a:sym typeface="+mn-ea"/>
              </a:rPr>
              <a:t>,</a:t>
            </a:r>
            <a:r>
              <a:rPr lang="zh-CN" altLang="en-US" sz="35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我曾叮嘱航天员们仔细看看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但他们也没看到长城。在太空</a:t>
            </a:r>
            <a:r>
              <a:rPr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实际上看不到地球上的任何单体建筑。</a:t>
            </a:r>
            <a:r>
              <a:rPr lang="zh-CN" altLang="en-US" sz="35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我询问过国际上的很多航天员</a:t>
            </a:r>
            <a:r>
              <a:rPr sz="35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没有谁能拿出确凿证据说看到了什么。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2233" name="文本框 3"/>
          <p:cNvSpPr txBox="1"/>
          <p:nvPr/>
        </p:nvSpPr>
        <p:spPr>
          <a:xfrm>
            <a:off x="204470" y="4636770"/>
            <a:ext cx="11897360" cy="1660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sz="3400" b="1">
                <a:ea typeface="宋体" panose="02010600030101010101" pitchFamily="2" charset="-122"/>
              </a:rPr>
              <a:t>这些词语</a:t>
            </a:r>
            <a:r>
              <a:rPr lang="zh-CN" altLang="en-US" sz="34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可看出</a:t>
            </a:r>
            <a:r>
              <a:rPr sz="3400" b="1"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杨利伟对飞船上能否看见长城非常上心</a:t>
            </a:r>
            <a:r>
              <a:rPr sz="3400" b="1"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自己多次努力寻找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并与他人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反复确认</a:t>
            </a:r>
            <a:r>
              <a:rPr sz="3400" b="1">
                <a:sym typeface="+mn-ea"/>
              </a:rPr>
              <a:t>,</a:t>
            </a:r>
            <a:r>
              <a:rPr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体现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</a:t>
            </a:r>
            <a:r>
              <a:rPr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他严谨、科学的态度和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坚持</a:t>
            </a:r>
            <a:r>
              <a:rPr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真理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、实事求是</a:t>
            </a:r>
            <a:r>
              <a:rPr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的精神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98378" y="752007"/>
            <a:ext cx="2094461" cy="561975"/>
            <a:chOff x="2052" y="-611"/>
            <a:chExt cx="3471" cy="1180"/>
          </a:xfrm>
        </p:grpSpPr>
        <p:sp>
          <p:nvSpPr>
            <p:cNvPr id="12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科学态度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13410" y="1223010"/>
            <a:ext cx="11153140" cy="170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sz="35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6时14分</a:t>
            </a:r>
            <a:r>
              <a:rPr sz="3500" b="1">
                <a:sym typeface="+mn-ea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飞船距地面</a:t>
            </a:r>
            <a:r>
              <a:rPr sz="35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10公里</a:t>
            </a:r>
            <a:r>
              <a:rPr sz="3500" b="1">
                <a:sym typeface="+mn-ea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飞船抛开降落伞盖</a:t>
            </a:r>
            <a:r>
              <a:rPr sz="3500" b="1">
                <a:sym typeface="+mn-ea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并迅速带出引导伞。这是一个剧烈的动作。能听到</a:t>
            </a:r>
            <a:r>
              <a:rPr lang="en-US" sz="35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“</a:t>
            </a:r>
            <a:r>
              <a:rPr sz="35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砰</a:t>
            </a:r>
            <a:r>
              <a:rPr lang="en-US" sz="35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”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的一声</a:t>
            </a:r>
            <a:r>
              <a:rPr sz="3500" b="1">
                <a:sym typeface="+mn-ea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非常响</a:t>
            </a:r>
            <a:r>
              <a:rPr sz="3500" b="1">
                <a:sym typeface="+mn-ea"/>
              </a:rPr>
              <a:t>,</a:t>
            </a:r>
            <a:r>
              <a:rPr sz="35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164分贝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7230" y="2929890"/>
            <a:ext cx="11068685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句中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对数据的具体描述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体现杨利伟对时间的把握、对与地面距离的掌控等都非常精确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他对抛伞程序的判断和操作准确无误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。太空探索对数字的精确度要求很高</a:t>
            </a:r>
            <a:r>
              <a:rPr sz="3400" b="1">
                <a:sym typeface="+mn-ea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杨利伟对于数字精确度的掌握体现了他严谨、科学的态度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84810" y="486410"/>
            <a:ext cx="1136078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⑶从载人飞船上看到的地球</a:t>
            </a:r>
            <a:r>
              <a:rPr sz="3500" b="1">
                <a:sym typeface="+mn-ea"/>
              </a:rPr>
              <a:t>,</a:t>
            </a:r>
            <a:r>
              <a:rPr lang="zh-CN" altLang="en-US" sz="3500" b="1" u="sng">
                <a:latin typeface="宋体" panose="02010600030101010101" pitchFamily="2" charset="-122"/>
                <a:ea typeface="宋体" panose="02010600030101010101" pitchFamily="2" charset="-122"/>
              </a:rPr>
              <a:t>并非呈现球状</a:t>
            </a:r>
            <a:r>
              <a:rPr sz="3500" b="1" u="sng">
                <a:sym typeface="+mn-ea"/>
              </a:rPr>
              <a:t>,</a:t>
            </a:r>
            <a:r>
              <a:rPr lang="zh-CN" altLang="en-US" sz="3500" b="1" u="sng">
                <a:latin typeface="宋体" panose="02010600030101010101" pitchFamily="2" charset="-122"/>
                <a:ea typeface="宋体" panose="02010600030101010101" pitchFamily="2" charset="-122"/>
              </a:rPr>
              <a:t>而只是一段弧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。在太空中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我还看到</a:t>
            </a:r>
            <a:r>
              <a:rPr lang="zh-CN" altLang="en-US" sz="3500" b="1" u="sng">
                <a:latin typeface="宋体" panose="02010600030101010101" pitchFamily="2" charset="-122"/>
                <a:ea typeface="宋体" panose="02010600030101010101" pitchFamily="2" charset="-122"/>
              </a:rPr>
              <a:t>类似棉絮状的物体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从舷窗外飘过</a:t>
            </a:r>
            <a:r>
              <a:rPr sz="3500" b="1">
                <a:sym typeface="+mn-ea"/>
              </a:rPr>
              <a:t>,</a:t>
            </a:r>
            <a:r>
              <a:rPr lang="zh-CN" altLang="en-US" sz="3500" b="1" u="sng">
                <a:latin typeface="宋体" panose="02010600030101010101" pitchFamily="2" charset="-122"/>
                <a:ea typeface="宋体" panose="02010600030101010101" pitchFamily="2" charset="-122"/>
              </a:rPr>
              <a:t>小的如米粒</a:t>
            </a:r>
            <a:r>
              <a:rPr sz="3500" b="1" u="sng">
                <a:sym typeface="+mn-ea"/>
              </a:rPr>
              <a:t>,</a:t>
            </a:r>
            <a:r>
              <a:rPr lang="zh-CN" altLang="en-US" sz="3500" b="1" u="sng">
                <a:latin typeface="宋体" panose="02010600030101010101" pitchFamily="2" charset="-122"/>
                <a:ea typeface="宋体" panose="02010600030101010101" pitchFamily="2" charset="-122"/>
              </a:rPr>
              <a:t>大的如指甲盖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听不到什么声音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也感觉不到这些东西的任何撞击。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84810" y="2731770"/>
            <a:ext cx="11184255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用语准确严谨体现了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杨利伟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严谨、科学的态度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4810" y="4030345"/>
            <a:ext cx="1126871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⑷不知道那是些什么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我认为</a:t>
            </a:r>
            <a:r>
              <a:rPr lang="zh-CN" altLang="en-US" sz="35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也许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是灰尘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高空</a:t>
            </a:r>
            <a:r>
              <a:rPr lang="zh-CN" altLang="en-US" sz="35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可能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并不那么纯净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会有一些杂质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也可能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是太空垃圾。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84810" y="5125085"/>
            <a:ext cx="11184255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这些词语表示猜测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体现了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杨利伟作为航天员科学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严谨的工作态度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6965" y="2037080"/>
            <a:ext cx="9874885" cy="278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1.借助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小标题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浏览课文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把握文章主要内容；培养快速筛选、提取信息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的能力</a:t>
            </a:r>
            <a:r>
              <a:rPr sz="3500">
                <a:sym typeface="+mn-ea"/>
              </a:rPr>
              <a:t>(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重点</a:t>
            </a:r>
            <a:r>
              <a:rPr sz="3500">
                <a:sym typeface="+mn-ea"/>
              </a:rPr>
              <a:t>)</a:t>
            </a:r>
            <a:r>
              <a:rPr lang="zh-CN" altLang="zh-CN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5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体会</a:t>
            </a:r>
            <a:r>
              <a:rPr lang="zh-CN" altLang="zh-CN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杨利伟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不畏艰险、勇于探索的英雄气概</a:t>
            </a:r>
            <a:r>
              <a:rPr lang="zh-CN" altLang="zh-CN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严谨的科学态度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并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感受</a:t>
            </a:r>
            <a:r>
              <a:rPr lang="zh-CN" altLang="zh-CN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文章字里行间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蕴含的情感</a:t>
            </a:r>
            <a:r>
              <a:rPr sz="3500">
                <a:sym typeface="+mn-ea"/>
              </a:rPr>
              <a:t>(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重难点</a:t>
            </a:r>
            <a:r>
              <a:rPr sz="3500">
                <a:sym typeface="+mn-ea"/>
              </a:rPr>
              <a:t>)</a:t>
            </a:r>
            <a:r>
              <a:rPr lang="zh-CN" altLang="zh-CN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5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8775" y="1061085"/>
            <a:ext cx="1988820" cy="561975"/>
            <a:chOff x="2052" y="-611"/>
            <a:chExt cx="3471" cy="1180"/>
          </a:xfrm>
        </p:grpSpPr>
        <p:sp>
          <p:nvSpPr>
            <p:cNvPr id="4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43915" y="1287145"/>
            <a:ext cx="1064958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⑸对航天员的最基本要求是严谨</a:t>
            </a:r>
            <a:r>
              <a:rPr sz="3500" b="1">
                <a:sym typeface="+mn-ea"/>
              </a:rPr>
              <a:t>,</a:t>
            </a:r>
            <a:r>
              <a:rPr lang="zh-CN" altLang="en-US" sz="3500" b="1" u="sng">
                <a:latin typeface="宋体" panose="02010600030101010101" pitchFamily="2" charset="-122"/>
                <a:ea typeface="宋体" panose="02010600030101010101" pitchFamily="2" charset="-122"/>
              </a:rPr>
              <a:t>不是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当时的声音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500" b="1" u="sng">
                <a:latin typeface="宋体" panose="02010600030101010101" pitchFamily="2" charset="-122"/>
                <a:ea typeface="宋体" panose="02010600030101010101" pitchFamily="2" charset="-122"/>
              </a:rPr>
              <a:t>就不能签字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所以就让我</a:t>
            </a:r>
            <a:r>
              <a:rPr lang="zh-CN" altLang="en-US" sz="3500" b="1" u="sng">
                <a:latin typeface="宋体" panose="02010600030101010101" pitchFamily="2" charset="-122"/>
                <a:ea typeface="宋体" panose="02010600030101010101" pitchFamily="2" charset="-122"/>
              </a:rPr>
              <a:t>反复听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断断续续</a:t>
            </a:r>
            <a:r>
              <a:rPr lang="zh-CN" altLang="en-US" sz="3500" b="1" u="sng">
                <a:latin typeface="宋体" panose="02010600030101010101" pitchFamily="2" charset="-122"/>
                <a:ea typeface="宋体" panose="02010600030101010101" pitchFamily="2" charset="-122"/>
              </a:rPr>
              <a:t>听了一年多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。但是</a:t>
            </a:r>
            <a:r>
              <a:rPr lang="zh-CN" altLang="en-US" sz="3500" b="1" u="sng">
                <a:latin typeface="宋体" panose="02010600030101010101" pitchFamily="2" charset="-122"/>
                <a:ea typeface="宋体" panose="02010600030101010101" pitchFamily="2" charset="-122"/>
              </a:rPr>
              <a:t>直到现在也没有确认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那个神秘的声音也没有在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我耳边准确地再现过。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6"/>
          <p:cNvSpPr txBox="1"/>
          <p:nvPr>
            <p:custDataLst>
              <p:tags r:id="rId1"/>
            </p:custDataLst>
          </p:nvPr>
        </p:nvSpPr>
        <p:spPr>
          <a:xfrm>
            <a:off x="843915" y="3532505"/>
            <a:ext cx="1042098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sz="3500" b="1">
                <a:ea typeface="宋体" panose="02010600030101010101" pitchFamily="2" charset="-122"/>
                <a:sym typeface="+mn-ea"/>
              </a:rPr>
              <a:t>这些词语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可看出</a:t>
            </a:r>
            <a:r>
              <a:rPr sz="3500" b="1">
                <a:sym typeface="+mn-ea"/>
              </a:rPr>
              <a:t>,</a:t>
            </a:r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杨利伟作为航天员</a:t>
            </a:r>
            <a:r>
              <a:rPr 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坚持</a:t>
            </a:r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真理、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科学严谨</a:t>
            </a:r>
            <a:r>
              <a:rPr 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和实事求是的态度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5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51510" y="1567815"/>
            <a:ext cx="1105027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6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体会下列语句蕴含的情感</a:t>
            </a:r>
            <a:r>
              <a:rPr sz="36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zh-CN" sz="36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</a:t>
            </a:r>
            <a:r>
              <a:rPr lang="zh-CN" sz="36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或思考探究三</a:t>
            </a:r>
            <a:r>
              <a:rPr sz="36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36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6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2212975"/>
            <a:ext cx="1099629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【示例】过了几分钟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我隐约听到外面喊叫的声音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手电的光束从舷窗上模糊地透进来。我知道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他们找到飞船了</a:t>
            </a:r>
            <a:r>
              <a:rPr sz="3500" b="1">
                <a:sym typeface="+mn-ea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外边来人了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！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</a:rPr>
              <a:t>阅读体验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7"/>
          <p:cNvSpPr/>
          <p:nvPr/>
        </p:nvSpPr>
        <p:spPr>
          <a:xfrm>
            <a:off x="651510" y="3816985"/>
            <a:ext cx="10799445" cy="1706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sz="35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当杨利伟</a:t>
            </a:r>
            <a:r>
              <a:rPr sz="35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历经太空生活中种种困难</a:t>
            </a:r>
            <a:r>
              <a:rPr sz="35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sz="35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平安地回到地球、回到祖国的怀抱之后</a:t>
            </a:r>
            <a:r>
              <a:rPr sz="35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sz="35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他的内心是多么的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喜悦和骄傲</a:t>
            </a:r>
            <a:r>
              <a:rPr sz="35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sz="35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特别是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句末的感叹号</a:t>
            </a:r>
            <a:r>
              <a:rPr sz="35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sz="35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传递了这种情感</a:t>
            </a:r>
            <a:r>
              <a:rPr lang="zh-CN" sz="35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solidFill>
                <a:srgbClr val="2029EA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97108" y="895517"/>
            <a:ext cx="2094461" cy="561975"/>
            <a:chOff x="2052" y="-611"/>
            <a:chExt cx="3471" cy="1180"/>
          </a:xfrm>
        </p:grpSpPr>
        <p:sp>
          <p:nvSpPr>
            <p:cNvPr id="12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3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体会情感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7"/>
          <p:cNvSpPr/>
          <p:nvPr/>
        </p:nvSpPr>
        <p:spPr>
          <a:xfrm>
            <a:off x="705485" y="2639695"/>
            <a:ext cx="109962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sz="36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杨利伟熬过了艰难的</a:t>
            </a:r>
            <a:r>
              <a:rPr lang="en-US" altLang="zh-CN" sz="36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r>
              <a:rPr lang="zh-CN" altLang="en-US" sz="36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秒共振阶段</a:t>
            </a:r>
            <a:r>
              <a:rPr sz="36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6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让发射现场紧张的气氛得以缓解</a:t>
            </a:r>
            <a:r>
              <a:rPr sz="36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6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所有人</a:t>
            </a:r>
            <a:r>
              <a:rPr sz="36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的内心是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轻松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欣喜、</a:t>
            </a:r>
            <a:r>
              <a:rPr lang="zh-CN" sz="36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激动兴奋</a:t>
            </a:r>
            <a:r>
              <a:rPr lang="zh-CN" sz="36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sz="36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为杨利伟活着而激动</a:t>
            </a:r>
            <a:r>
              <a:rPr sz="36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6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也为中国载人航天技术成功而自豪</a:t>
            </a:r>
            <a:r>
              <a:rPr lang="zh-CN" sz="36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651510" y="1567815"/>
            <a:ext cx="11050270" cy="175323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就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这一下</a:t>
            </a:r>
            <a:r>
              <a:rPr sz="3600" b="1">
                <a:sym typeface="+mn-ea"/>
              </a:rPr>
              <a:t>,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指挥大厅有人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大声喊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道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600" b="1" dirty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快看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啊</a:t>
            </a:r>
            <a:r>
              <a:rPr sz="3600" b="1">
                <a:sym typeface="+mn-ea"/>
              </a:rPr>
              <a:t>,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他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眨眼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了</a:t>
            </a:r>
            <a:r>
              <a:rPr sz="3600" b="1">
                <a:sym typeface="+mn-ea"/>
              </a:rPr>
              <a:t>,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利伟还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活着！</a:t>
            </a:r>
            <a:r>
              <a:rPr lang="en-US" altLang="zh-CN" sz="3600" b="1" dirty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所有的人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都鼓掌欢呼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起来</a:t>
            </a:r>
            <a:r>
              <a:rPr lang="zh-CN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zh-CN" sz="36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阅读体验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sz="36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" name="矩形 7"/>
          <p:cNvSpPr/>
          <p:nvPr/>
        </p:nvSpPr>
        <p:spPr>
          <a:xfrm>
            <a:off x="873125" y="3429000"/>
            <a:ext cx="109962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sz="36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一片灰白</a:t>
            </a:r>
            <a:r>
              <a:rPr sz="36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6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一片红晕</a:t>
            </a:r>
            <a:r>
              <a:rPr sz="36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6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</a:t>
            </a:r>
            <a:r>
              <a:rPr lang="zh-CN" sz="36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是祖国的首都</a:t>
            </a:r>
            <a:r>
              <a:rPr sz="36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6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是自己的战友和亲人所在的地方</a:t>
            </a:r>
            <a:r>
              <a:rPr sz="36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6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是自己登上太空后非常挂念的地方。表达出杨利伟</a:t>
            </a:r>
            <a:r>
              <a:rPr lang="zh-CN" sz="36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对祖国的挚爱、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对亲友的</a:t>
            </a:r>
            <a:r>
              <a:rPr lang="zh-CN" sz="36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牵挂</a:t>
            </a:r>
            <a:r>
              <a:rPr lang="zh-CN" sz="36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19150" y="1778000"/>
            <a:ext cx="11050270" cy="286131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我曾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俯瞰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我们的首都北京</a:t>
            </a:r>
            <a:r>
              <a:rPr sz="3600" b="1">
                <a:sym typeface="+mn-ea"/>
              </a:rPr>
              <a:t>,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白天它是燕山山脉边的一片灰白</a:t>
            </a:r>
            <a:r>
              <a:rPr sz="3600" b="1">
                <a:sym typeface="+mn-ea"/>
              </a:rPr>
              <a:t>,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分辨不清</a:t>
            </a:r>
            <a:r>
              <a:rPr sz="3600" b="1">
                <a:sym typeface="+mn-ea"/>
              </a:rPr>
              <a:t>,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夜晚则呈现一片红晕</a:t>
            </a:r>
            <a:r>
              <a:rPr sz="3600" b="1">
                <a:sym typeface="+mn-ea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那里有我的战友和亲人</a:t>
            </a:r>
            <a:r>
              <a:rPr lang="zh-CN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zh-CN" sz="36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阅读体验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36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矩形 52227"/>
          <p:cNvSpPr/>
          <p:nvPr/>
        </p:nvSpPr>
        <p:spPr>
          <a:xfrm>
            <a:off x="820420" y="2276475"/>
            <a:ext cx="10010775" cy="1152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/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阅读方法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浏览</a:t>
            </a:r>
            <a:r>
              <a:rPr sz="3600">
                <a:uFillTx/>
                <a:sym typeface="+mn-ea"/>
              </a:rPr>
              <a:t>(</a:t>
            </a: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扫描式、跳读式</a:t>
            </a:r>
            <a:r>
              <a:rPr lang="en-US" altLang="zh-CN" sz="36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圈点勾画</a:t>
            </a:r>
            <a:r>
              <a:rPr sz="3600">
                <a:uFillTx/>
                <a:sym typeface="+mn-ea"/>
              </a:rPr>
              <a:t>)</a:t>
            </a:r>
            <a:b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                   小标题</a:t>
            </a:r>
            <a:r>
              <a:rPr sz="36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了解内容</a:t>
            </a:r>
            <a:r>
              <a:rPr lang="en-US" altLang="zh-CN" sz="3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结构清晰</a:t>
            </a:r>
            <a:r>
              <a:rPr lang="en-US" altLang="zh-CN" sz="36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层次分明</a:t>
            </a:r>
            <a:r>
              <a:rPr sz="3600">
                <a:solidFill>
                  <a:schemeClr val="tx1"/>
                </a:solidFill>
                <a:uFillTx/>
                <a:sym typeface="+mn-ea"/>
              </a:rPr>
              <a:t>)</a:t>
            </a:r>
            <a:endParaRPr lang="zh-CN" altLang="en-US" sz="3600" b="1" dirty="0">
              <a:solidFill>
                <a:schemeClr val="tx1"/>
              </a:solidFill>
              <a:uFillTx/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6083" name="矩形 52228"/>
          <p:cNvSpPr/>
          <p:nvPr/>
        </p:nvSpPr>
        <p:spPr>
          <a:xfrm>
            <a:off x="1925955" y="3348355"/>
            <a:ext cx="9229725" cy="70612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/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情感态度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严谨科学、实事求是的态度</a:t>
            </a:r>
            <a:b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                   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对祖国的挚爱、对亲友的牵挂</a:t>
            </a:r>
            <a:b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                   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执着的事业追求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为中国航天科技发展的骄傲与自豪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8378" y="1165392"/>
            <a:ext cx="2094461" cy="561975"/>
            <a:chOff x="2052" y="-611"/>
            <a:chExt cx="3471" cy="1180"/>
          </a:xfrm>
        </p:grpSpPr>
        <p:sp>
          <p:nvSpPr>
            <p:cNvPr id="10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14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98378" y="1165392"/>
            <a:ext cx="2094461" cy="561975"/>
            <a:chOff x="2052" y="-611"/>
            <a:chExt cx="3471" cy="1180"/>
          </a:xfrm>
        </p:grpSpPr>
        <p:sp>
          <p:nvSpPr>
            <p:cNvPr id="10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14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96010" y="1979295"/>
            <a:ext cx="966279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本文通过写</a:t>
            </a:r>
            <a:r>
              <a:rPr lang="zh-CN" altLang="en-US"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“我”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乘坐飞船升空</a:t>
            </a:r>
            <a:r>
              <a:rPr lang="en-US" altLang="zh-CN" sz="36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遨游太空的所见、所闻、所感和飞船落地</a:t>
            </a:r>
            <a:r>
              <a:rPr lang="en-US" altLang="zh-CN" sz="36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体现了作者作为一名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航天员严谨、科学的态度</a:t>
            </a:r>
            <a:r>
              <a:rPr lang="en-US" altLang="zh-CN" sz="36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字里行间流露出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对祖国、航天事业和亲友的热爱</a:t>
            </a:r>
            <a:r>
              <a:rPr lang="en-US" altLang="zh-CN" sz="36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洋溢着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中国航天科技发展的骄傲与自豪之情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1825" y="1106170"/>
            <a:ext cx="11095355" cy="2122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3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3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作者在描述意外过程中的感受时</a:t>
            </a:r>
            <a:r>
              <a:rPr sz="3300" b="1">
                <a:sym typeface="+mn-ea"/>
              </a:rPr>
              <a:t>,</a:t>
            </a:r>
            <a:r>
              <a:rPr lang="zh-CN" sz="33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一再地用</a:t>
            </a:r>
            <a:r>
              <a:rPr lang="en-US" altLang="zh-CN" sz="3300" b="1"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300" b="1">
                <a:solidFill>
                  <a:schemeClr val="tx1"/>
                </a:solidFill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非常</a:t>
            </a:r>
            <a:r>
              <a:rPr sz="33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痛苦</a:t>
            </a:r>
            <a:r>
              <a:rPr lang="en-US" altLang="zh-CN" sz="3300" b="1"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”“</a:t>
            </a:r>
            <a:r>
              <a:rPr lang="zh-CN" sz="3300" b="1"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太可怕了</a:t>
            </a:r>
            <a:r>
              <a:rPr lang="en-US" altLang="zh-CN" sz="3300" b="1"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”“</a:t>
            </a:r>
            <a:r>
              <a:rPr lang="zh-CN" sz="3300" b="1"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觉得自己快不行了</a:t>
            </a:r>
            <a:r>
              <a:rPr lang="en-US" altLang="zh-CN" sz="3300" b="1"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”“</a:t>
            </a:r>
            <a:r>
              <a:rPr lang="zh-CN" altLang="en-US" sz="3300" b="1"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真的</a:t>
            </a:r>
            <a:r>
              <a:rPr sz="33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以为</a:t>
            </a:r>
            <a:r>
              <a:rPr lang="zh-CN" sz="33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自己</a:t>
            </a:r>
            <a:r>
              <a:rPr sz="33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要牺牲了</a:t>
            </a:r>
            <a:r>
              <a:rPr lang="en-US" altLang="zh-CN" sz="3300" b="1"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300" b="1"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之类的语言来表现自己当时的痛苦与恐惧。这样的反复渲染是否会损害他作为</a:t>
            </a:r>
            <a:r>
              <a:rPr lang="en-US" altLang="zh-CN" sz="33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3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航天英雄</a:t>
            </a:r>
            <a:r>
              <a:rPr lang="en-US" altLang="zh-CN" sz="33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3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的形象</a:t>
            </a:r>
            <a:r>
              <a:rPr lang="zh-CN" altLang="en-US" sz="33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？请结合文章进行分析。</a:t>
            </a:r>
            <a:endParaRPr lang="en-US" altLang="zh-CN" sz="33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1825" y="3134995"/>
            <a:ext cx="11071225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不会。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科学探索要实事求是</a:t>
            </a:r>
            <a:r>
              <a:rPr sz="33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不能隐瞒</a:t>
            </a:r>
            <a:r>
              <a:rPr sz="33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这是科学求真精神的表现；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把这些痛苦和恐惧的感觉真实描写出来</a:t>
            </a:r>
            <a:r>
              <a:rPr sz="33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可为以后的实验提供改进的依据；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这样具体描写也让读者对航天员无所畏惧、勇于克服艰难、敢于献身的精神有更具体的理解。</a:t>
            </a:r>
            <a:endParaRPr lang="zh-CN" altLang="en-US" sz="33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7743" y="418632"/>
            <a:ext cx="2094461" cy="561975"/>
            <a:chOff x="2052" y="-611"/>
            <a:chExt cx="3471" cy="1180"/>
          </a:xfrm>
        </p:grpSpPr>
        <p:sp>
          <p:nvSpPr>
            <p:cNvPr id="5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何为英雄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05460" y="1002030"/>
            <a:ext cx="110985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</a:t>
            </a:r>
            <a:r>
              <a:rPr lang="zh-CN" altLang="en-US" sz="36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是否只有为国捐躯者才能称为英雄？结合本文谈谈你的看法。</a:t>
            </a:r>
            <a:endParaRPr lang="zh-CN" altLang="en-US" sz="36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6145" y="370205"/>
            <a:ext cx="1084453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en-US" altLang="zh-CN" sz="3000" b="1" dirty="0" smtClean="0">
              <a:solidFill>
                <a:srgbClr val="2029EA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5460" y="2310765"/>
            <a:ext cx="10845165" cy="286131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6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不是。</a:t>
            </a:r>
            <a:r>
              <a:rPr lang="zh-CN" altLang="en-US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凡是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为了国家、民族的利益奉献出自己的智慧和力量的人</a:t>
            </a:r>
            <a:r>
              <a:rPr sz="36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都是英雄</a:t>
            </a:r>
            <a:r>
              <a:rPr lang="zh-CN" altLang="en-US" sz="36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。杨利伟在中国首次载人航天飞行中</a:t>
            </a:r>
            <a:r>
              <a:rPr sz="36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sz="36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突发事件、危难考验不时出现</a:t>
            </a:r>
            <a:r>
              <a:rPr sz="3600" b="1">
                <a:solidFill>
                  <a:srgbClr val="2029EA"/>
                </a:solidFill>
                <a:sym typeface="+mn-ea"/>
              </a:rPr>
              <a:t>,</a:t>
            </a:r>
            <a:r>
              <a:rPr sz="36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如果没有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大无畏的精神</a:t>
            </a:r>
            <a:r>
              <a:rPr sz="3600" b="1">
                <a:solidFill>
                  <a:srgbClr val="2029EA"/>
                </a:solidFill>
                <a:sym typeface="+mn-ea"/>
              </a:rPr>
              <a:t>,</a:t>
            </a:r>
            <a:r>
              <a:rPr sz="36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没有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为国家民族做贡献的意识</a:t>
            </a:r>
            <a:r>
              <a:rPr sz="3600" b="1">
                <a:solidFill>
                  <a:srgbClr val="2029EA"/>
                </a:solidFill>
                <a:sym typeface="+mn-ea"/>
              </a:rPr>
              <a:t>,</a:t>
            </a:r>
            <a:r>
              <a:rPr sz="36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是不可能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临危不惧</a:t>
            </a:r>
            <a:r>
              <a:rPr sz="3600" b="1">
                <a:solidFill>
                  <a:srgbClr val="2029EA"/>
                </a:solidFill>
                <a:sym typeface="+mn-ea"/>
              </a:rPr>
              <a:t>,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坚持到底</a:t>
            </a:r>
            <a:r>
              <a:rPr sz="36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sz="36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>
              <a:solidFill>
                <a:srgbClr val="2029E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370" y="339090"/>
            <a:ext cx="11693525" cy="6180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6" name="矩形 63492"/>
          <p:cNvSpPr/>
          <p:nvPr/>
        </p:nvSpPr>
        <p:spPr>
          <a:xfrm>
            <a:off x="748665" y="391160"/>
            <a:ext cx="10397490" cy="1660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4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为了表达对</a:t>
            </a:r>
            <a:r>
              <a:rPr lang="zh-CN" altLang="en-US" sz="34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“神舟六号”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飞天的</a:t>
            </a:r>
            <a:r>
              <a:rPr lang="zh-CN" altLang="en-US" sz="34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赞美和祝贺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甲、乙、丙三个同学要各写一副对联。请结合</a:t>
            </a:r>
            <a:r>
              <a:rPr lang="zh-CN" altLang="en-US" sz="34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对联的有关知识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根据下联的</a:t>
            </a:r>
            <a:r>
              <a:rPr lang="zh-CN" altLang="en-US" sz="34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大意提示</a:t>
            </a:r>
            <a:r>
              <a:rPr sz="3400" b="1">
                <a:sym typeface="+mn-ea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帮乙、丙两个同学</a:t>
            </a:r>
            <a:r>
              <a:rPr lang="zh-CN" altLang="en-US" sz="34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补写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下联。</a:t>
            </a:r>
            <a:endParaRPr lang="zh-CN" altLang="en-US" sz="3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3" name="矩形 65539"/>
          <p:cNvSpPr/>
          <p:nvPr/>
        </p:nvSpPr>
        <p:spPr>
          <a:xfrm>
            <a:off x="969645" y="2127885"/>
            <a:ext cx="10070465" cy="1137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甲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冲</a:t>
            </a:r>
            <a:r>
              <a:rPr lang="zh-CN" altLang="en-US" sz="3400" b="1" u="wavyHeavy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</a:rPr>
              <a:t>天</a:t>
            </a:r>
            <a:r>
              <a:rPr lang="zh-CN" altLang="en-US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揽</a:t>
            </a:r>
            <a:r>
              <a:rPr lang="zh-CN" altLang="en-US" sz="3400" b="1" u="wavyHeavy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  <a:r>
              <a:rPr sz="3400" b="1">
                <a:sym typeface="+mn-ea"/>
              </a:rPr>
              <a:t>,</a:t>
            </a:r>
            <a:r>
              <a:rPr lang="zh-CN" altLang="en-US" sz="3400" b="1" u="sng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傲视</a:t>
            </a:r>
            <a:r>
              <a:rPr lang="zh-CN" altLang="en-US" sz="3400" b="1" u="wavyHeavy" dirty="0">
                <a:solidFill>
                  <a:srgbClr val="323232"/>
                </a:solidFill>
                <a:uFill>
                  <a:solidFill>
                    <a:srgbClr val="FF33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</a:rPr>
              <a:t>苍穹</a:t>
            </a:r>
            <a:r>
              <a:rPr sz="34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altLang="en-US" sz="34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神州</a:t>
            </a:r>
            <a:r>
              <a:rPr lang="zh-CN" altLang="en-US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飞起</a:t>
            </a:r>
            <a:r>
              <a:rPr lang="zh-CN" altLang="en-US" sz="3400" b="1" u="wavyHeavy" dirty="0">
                <a:solidFill>
                  <a:srgbClr val="323232"/>
                </a:solidFill>
                <a:uFill>
                  <a:solidFill>
                    <a:srgbClr val="FF33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</a:rPr>
              <a:t>神舟六号</a:t>
            </a:r>
            <a:endParaRPr lang="zh-CN" altLang="en-US" sz="3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下联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击地兴歌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纵观寰宇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盛世迎来盛事千年</a:t>
            </a:r>
            <a:endParaRPr lang="zh-CN" altLang="en-US" sz="3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2" name="矩形 65541"/>
          <p:cNvSpPr/>
          <p:nvPr/>
        </p:nvSpPr>
        <p:spPr>
          <a:xfrm>
            <a:off x="969328" y="3982720"/>
            <a:ext cx="7991475" cy="13468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神舟</a:t>
            </a:r>
            <a:r>
              <a:rPr lang="zh-CN" altLang="en-US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穿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云汉茫茫宇宙</a:t>
            </a:r>
            <a:r>
              <a:rPr lang="zh-CN" altLang="en-US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飞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无际</a:t>
            </a:r>
            <a:endParaRPr lang="zh-CN" altLang="en-US" sz="3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下联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4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en-US" sz="34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5" name="矩形 65544"/>
          <p:cNvSpPr/>
          <p:nvPr/>
        </p:nvSpPr>
        <p:spPr>
          <a:xfrm>
            <a:off x="969328" y="5234940"/>
            <a:ext cx="7991475" cy="1346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丙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34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嫦娥</a:t>
            </a:r>
            <a:r>
              <a:rPr lang="zh-CN" altLang="en-US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飞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天一心</a:t>
            </a:r>
            <a:r>
              <a:rPr lang="zh-CN" altLang="en-US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向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明月</a:t>
            </a:r>
            <a:endParaRPr lang="zh-CN" altLang="en-US" sz="3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下联</a:t>
            </a:r>
            <a:r>
              <a:rPr lang="en-US" altLang="zh-CN" sz="34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3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2773998" y="3137535"/>
            <a:ext cx="6769100" cy="6927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词性相同     结构相称     平仄相谐</a:t>
            </a:r>
            <a:endParaRPr lang="zh-CN" altLang="en-US" sz="3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30991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1" name="文本占位符 12290"/>
          <p:cNvSpPr>
            <a:spLocks noGrp="1"/>
          </p:cNvSpPr>
          <p:nvPr/>
        </p:nvSpPr>
        <p:spPr>
          <a:xfrm>
            <a:off x="554355" y="372745"/>
            <a:ext cx="11261725" cy="50260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知识卡片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对联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要求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词性相同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上、下联同一位置的词或词组的词性应相同或相近</a:t>
            </a:r>
            <a:r>
              <a:rPr sz="3200" b="1"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实对实</a:t>
            </a:r>
            <a:r>
              <a:rPr sz="3200" b="1">
                <a:solidFill>
                  <a:srgbClr val="FF0000"/>
                </a:solidFill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虚对虚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对联要求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结构相称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即上、下联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语法结构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应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当尽可能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相同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如湖南岳阳楼的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水天一色</a:t>
            </a:r>
            <a:r>
              <a:rPr sz="3200" b="1"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风月无边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sz="3200" b="1"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上、下联都是主谓结构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        </a:t>
            </a:r>
            <a:r>
              <a:rPr sz="32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⑶</a:t>
            </a:r>
            <a:r>
              <a:rPr lang="zh-CN" sz="32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对联要求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平仄相谐</a:t>
            </a:r>
            <a:r>
              <a:rPr lang="zh-CN" sz="32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32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在古四声中</a:t>
            </a:r>
            <a:r>
              <a:rPr sz="3200" b="1">
                <a:solidFill>
                  <a:schemeClr val="dk1"/>
                </a:solidFill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平声为平</a:t>
            </a:r>
            <a:r>
              <a:rPr sz="3200" b="1">
                <a:solidFill>
                  <a:schemeClr val="dk1"/>
                </a:solidFill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上、去、入声为仄</a:t>
            </a:r>
            <a:r>
              <a:rPr sz="32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。平仄相谐包括两个方面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2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一是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上、下联平仄相反</a:t>
            </a:r>
            <a:r>
              <a:rPr sz="32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。一般不要求字字相反</a:t>
            </a:r>
            <a:r>
              <a:rPr sz="3200" b="1">
                <a:sym typeface="+mn-ea"/>
              </a:rPr>
              <a:t>,</a:t>
            </a:r>
            <a:r>
              <a:rPr sz="32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但上、下联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尾字</a:t>
            </a:r>
            <a:r>
              <a:rPr sz="3200" u="sng">
                <a:solidFill>
                  <a:srgbClr val="FF0000"/>
                </a:solidFill>
                <a:sym typeface="+mn-ea"/>
              </a:rPr>
              <a:t>(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联脚</a:t>
            </a:r>
            <a:r>
              <a:rPr sz="3200" u="sng">
                <a:solidFill>
                  <a:srgbClr val="FF0000"/>
                </a:solidFill>
                <a:sym typeface="+mn-ea"/>
              </a:rPr>
              <a:t>)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平仄应相反</a:t>
            </a:r>
            <a:r>
              <a:rPr sz="3200" b="1">
                <a:sym typeface="+mn-ea"/>
              </a:rPr>
              <a:t>,</a:t>
            </a:r>
            <a:r>
              <a:rPr sz="32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且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上联为仄</a:t>
            </a:r>
            <a:r>
              <a:rPr sz="3200" b="1" u="sng">
                <a:solidFill>
                  <a:srgbClr val="FF0000"/>
                </a:solidFill>
                <a:sym typeface="+mn-ea"/>
              </a:rPr>
              <a:t>,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下联为平</a:t>
            </a:r>
            <a:r>
              <a:rPr sz="32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。二是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上、下联各自句内平仄交替</a:t>
            </a:r>
            <a:r>
              <a:rPr lang="zh-CN" altLang="en-US" sz="32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12140" y="5567045"/>
            <a:ext cx="10968355" cy="10947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对联口诀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名词对名词</a:t>
            </a:r>
            <a:r>
              <a:rPr sz="36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动词对动词；内容上下两相望</a:t>
            </a:r>
            <a:r>
              <a:rPr sz="36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词类相当结构同；上下两句字数等</a:t>
            </a:r>
            <a:r>
              <a:rPr sz="36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之间莫有重字现。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5542" name="矩形 65541"/>
          <p:cNvSpPr/>
          <p:nvPr/>
        </p:nvSpPr>
        <p:spPr>
          <a:xfrm>
            <a:off x="1217930" y="1577340"/>
            <a:ext cx="946975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神舟</a:t>
            </a:r>
            <a:r>
              <a:rPr lang="zh-CN" altLang="en-US" sz="3600" b="1" u="sng" dirty="0">
                <a:solidFill>
                  <a:schemeClr val="tx1"/>
                </a:solidFill>
                <a:uFill>
                  <a:solidFill>
                    <a:srgbClr val="323232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</a:rPr>
              <a:t>穿</a:t>
            </a:r>
            <a:r>
              <a:rPr lang="zh-CN" altLang="en-US" sz="3600" b="1" u="wavyHeavy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</a:rPr>
              <a:t>云汉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茫茫宇宙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飞</a:t>
            </a:r>
            <a:r>
              <a:rPr lang="zh-CN" altLang="en-US" sz="3600" b="1" u="wavyHeavy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</a:rPr>
              <a:t>无际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下联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6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</a:t>
            </a:r>
            <a:r>
              <a:rPr lang="en-US" altLang="zh-CN" sz="32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en-US" sz="32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4" name="矩形 65543"/>
          <p:cNvSpPr/>
          <p:nvPr/>
        </p:nvSpPr>
        <p:spPr>
          <a:xfrm>
            <a:off x="3704908" y="2351723"/>
            <a:ext cx="569214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巨龙</a:t>
            </a:r>
            <a:r>
              <a:rPr lang="zh-CN" altLang="en-US" sz="36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腾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海峡浩浩山河</a:t>
            </a:r>
            <a:r>
              <a:rPr lang="zh-CN" altLang="en-US" sz="36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统一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7" name="矩形 65546"/>
          <p:cNvSpPr/>
          <p:nvPr/>
        </p:nvSpPr>
        <p:spPr>
          <a:xfrm>
            <a:off x="3788728" y="4315143"/>
            <a:ext cx="43148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黎明</a:t>
            </a:r>
            <a:r>
              <a:rPr lang="zh-CN" altLang="en-US" sz="36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擂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鼓万众</a:t>
            </a:r>
            <a:r>
              <a:rPr lang="zh-CN" altLang="en-US" sz="36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庆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兴邦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3516630" y="5120640"/>
            <a:ext cx="65836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词性相同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结构相称   平仄相谐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217930" y="3540760"/>
            <a:ext cx="946975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丙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】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上联</a:t>
            </a:r>
            <a:r>
              <a:rPr lang="en-US" altLang="zh-CN" sz="36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嫦娥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飞</a:t>
            </a:r>
            <a:r>
              <a:rPr lang="zh-CN" altLang="en-US" sz="3600" b="1" u="wavyHeavy" dirty="0">
                <a:uFill>
                  <a:solidFill>
                    <a:srgbClr val="FF33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天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一心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向</a:t>
            </a:r>
            <a:r>
              <a:rPr lang="zh-CN" altLang="en-US" sz="3600" b="1" u="wavyHeavy" dirty="0">
                <a:uFill>
                  <a:solidFill>
                    <a:srgbClr val="FF33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明月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下联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6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</a:t>
            </a:r>
            <a:r>
              <a:rPr lang="en-US" altLang="zh-CN" sz="32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en-US" sz="32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4" grpId="0"/>
      <p:bldP spid="65547" grpId="0"/>
      <p:bldP spid="655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1303020" y="1227455"/>
            <a:ext cx="7600315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</a:pPr>
            <a:r>
              <a:rPr lang="en-US" altLang="zh-CN" sz="3500" b="1" dirty="0" smtClean="0">
                <a:latin typeface="宋体" panose="02010600030101010101" pitchFamily="2" charset="-122"/>
              </a:rPr>
              <a:t>4.</a:t>
            </a:r>
            <a:r>
              <a:rPr lang="zh-CN" altLang="en-US" sz="3500" b="1" dirty="0" smtClean="0">
                <a:latin typeface="宋体" panose="02010600030101010101" pitchFamily="2" charset="-122"/>
              </a:rPr>
              <a:t>请</a:t>
            </a:r>
            <a:r>
              <a:rPr lang="zh-CN" altLang="en-US" sz="3500" b="1" dirty="0">
                <a:latin typeface="宋体" panose="02010600030101010101" pitchFamily="2" charset="-122"/>
              </a:rPr>
              <a:t>你为航天英雄杨利伟写颁奖词</a:t>
            </a:r>
            <a:r>
              <a:rPr lang="zh-CN" altLang="en-US" sz="35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5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32435" y="1872615"/>
            <a:ext cx="11306175" cy="386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3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5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那一刻当我们仰望星空</a:t>
            </a:r>
            <a:r>
              <a:rPr sz="35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5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或许会感觉到他注视地球的目光。他承载着中华民族飞天的梦想</a:t>
            </a:r>
            <a:r>
              <a:rPr sz="35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5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他象征着中国走向太空的成功。作为中华飞天第一人</a:t>
            </a:r>
            <a:r>
              <a:rPr sz="35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5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作为中国航天人的杰出代表</a:t>
            </a:r>
            <a:r>
              <a:rPr sz="35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5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他的名字注定要被历史铭记。成就这光彩人生的</a:t>
            </a:r>
            <a:r>
              <a:rPr sz="35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5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是他训练中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坚韧执着</a:t>
            </a:r>
            <a:r>
              <a:rPr sz="35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5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飞天时的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从容镇定</a:t>
            </a:r>
            <a:r>
              <a:rPr sz="35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5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成功后的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理智平和</a:t>
            </a:r>
            <a:r>
              <a:rPr lang="zh-CN" altLang="en-US" sz="35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。而这也是几代中国航天人的精神</a:t>
            </a:r>
            <a:r>
              <a:rPr sz="35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5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这精神开启了中国人的太空时代</a:t>
            </a:r>
            <a:r>
              <a:rPr sz="35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5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还将成就我们民族更多更美好的梦想！</a:t>
            </a:r>
            <a:endParaRPr lang="zh-CN" altLang="en-US" sz="3500" b="1" dirty="0">
              <a:solidFill>
                <a:srgbClr val="2029E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5799" y="1314778"/>
            <a:ext cx="9855200" cy="629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5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5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给下</a:t>
            </a:r>
            <a:r>
              <a:rPr lang="zh-CN" altLang="zh-CN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列</a:t>
            </a:r>
            <a:r>
              <a:rPr lang="zh-CN" altLang="en-US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红色</a:t>
            </a:r>
            <a:r>
              <a:rPr lang="zh-CN" altLang="zh-CN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zh-CN" sz="35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注音或根据拼音写汉字</a:t>
            </a:r>
            <a:r>
              <a:rPr sz="3500">
                <a:sym typeface="+mn-ea"/>
              </a:rPr>
              <a:t>(</a:t>
            </a:r>
            <a:r>
              <a:rPr lang="zh-CN" altLang="en-US" sz="35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sz="35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altLang="zh-CN" sz="35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5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89" name="Rectangle 3"/>
          <p:cNvSpPr>
            <a:spLocks noGrp="1"/>
          </p:cNvSpPr>
          <p:nvPr/>
        </p:nvSpPr>
        <p:spPr>
          <a:xfrm>
            <a:off x="589280" y="2003425"/>
            <a:ext cx="10439400" cy="221424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舷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窗</a:t>
            </a:r>
            <a:r>
              <a:rPr lang="en-US" alt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</a:t>
            </a:r>
            <a:r>
              <a:rPr lang="zh-CN" altLang="zh-CN" sz="35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虞</a:t>
            </a:r>
            <a:r>
              <a:rPr 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sz="3500" b="1" dirty="0" smtClean="0">
                <a:ea typeface="新宋体" panose="02010609030101010101" pitchFamily="49" charset="-122"/>
                <a:sym typeface="+mn-ea"/>
              </a:rPr>
              <a:t>负</a:t>
            </a:r>
            <a:r>
              <a:rPr sz="3500" b="1" dirty="0" smtClean="0">
                <a:solidFill>
                  <a:srgbClr val="FF0000"/>
                </a:solidFill>
                <a:ea typeface="新宋体" panose="02010609030101010101" pitchFamily="49" charset="-122"/>
                <a:sym typeface="+mn-ea"/>
              </a:rPr>
              <a:t>荷</a:t>
            </a:r>
            <a:r>
              <a:rPr lang="en-US" altLang="zh-CN" sz="35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zh-CN" altLang="en-US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刹</a:t>
            </a:r>
            <a:r>
              <a:rPr lang="zh-CN" altLang="en-US" sz="35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那</a:t>
            </a:r>
            <a:r>
              <a:rPr lang="en-US" altLang="zh-CN" sz="35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en-US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刹</a:t>
            </a:r>
            <a:r>
              <a:rPr lang="zh-CN" altLang="en-US" sz="35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车</a:t>
            </a:r>
            <a:r>
              <a:rPr lang="en-US" altLang="zh-CN" sz="35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5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35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endParaRPr lang="en-US" altLang="zh-CN" sz="3500" b="1" dirty="0" err="1" smtClean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sz="3500" dirty="0" smtClean="0">
                <a:ea typeface="新宋体" panose="02010609030101010101" pitchFamily="49" charset="-122"/>
                <a:sym typeface="+mn-ea"/>
              </a:rPr>
              <a:t>hú</a:t>
            </a:r>
            <a:r>
              <a:rPr lang="en-US" sz="3500" dirty="0" smtClean="0">
                <a:ea typeface="新宋体" panose="02010609030101010101" pitchFamily="49" charset="-122"/>
                <a:sym typeface="+mn-ea"/>
              </a:rPr>
              <a:t>     </a:t>
            </a:r>
            <a:r>
              <a:rPr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线</a:t>
            </a:r>
            <a:r>
              <a:rPr lang="en-US" sz="3500" dirty="0" smtClean="0"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5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sz="3500" dirty="0" smtClean="0">
                <a:ea typeface="新宋体" panose="02010609030101010101" pitchFamily="49" charset="-122"/>
                <a:sym typeface="+mn-ea"/>
              </a:rPr>
              <a:t>chì</a:t>
            </a:r>
            <a:r>
              <a:rPr lang="en-US" sz="3500" dirty="0" smtClean="0">
                <a:ea typeface="新宋体" panose="02010609030101010101" pitchFamily="49" charset="-122"/>
                <a:sym typeface="+mn-ea"/>
              </a:rPr>
              <a:t>     </a:t>
            </a:r>
            <a:r>
              <a:rPr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</a:t>
            </a:r>
            <a:r>
              <a:rPr lang="en-US" sz="35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轮</a:t>
            </a:r>
            <a:r>
              <a:rPr sz="3500" dirty="0">
                <a:sym typeface="+mn-ea"/>
              </a:rPr>
              <a:t>kuò</a:t>
            </a:r>
            <a:r>
              <a:rPr lang="en-US" sz="3500" dirty="0">
                <a:sym typeface="+mn-ea"/>
              </a:rPr>
              <a:t>               </a:t>
            </a:r>
            <a:r>
              <a:rPr lang="zh-CN" altLang="en-US" sz="35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俯</a:t>
            </a:r>
            <a:r>
              <a:rPr lang="en-US" altLang="zh-CN" sz="350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k</a:t>
            </a:r>
            <a:r>
              <a:rPr lang="en-US" altLang="zh-CN" sz="35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350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           </a:t>
            </a:r>
            <a:endParaRPr lang="en-US" altLang="zh-CN" sz="350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á</a:t>
            </a:r>
            <a:r>
              <a:rPr sz="3500" dirty="0">
                <a:sym typeface="+mn-ea"/>
              </a:rPr>
              <a:t>o</a:t>
            </a:r>
            <a:r>
              <a:rPr lang="en-US" sz="3500" dirty="0">
                <a:sym typeface="+mn-ea"/>
              </a:rPr>
              <a:t>     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游</a:t>
            </a:r>
            <a:r>
              <a:rPr 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chóu</a:t>
            </a:r>
            <a:r>
              <a:rPr lang="en-US"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密</a:t>
            </a:r>
            <a:r>
              <a:rPr 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shùn</a:t>
            </a:r>
            <a:r>
              <a:rPr lang="en-US"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间</a:t>
            </a:r>
            <a:endParaRPr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五脏六</a:t>
            </a:r>
            <a:r>
              <a:rPr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fǔ</a:t>
            </a:r>
            <a:r>
              <a:rPr lang="en-US"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sz="35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千</a:t>
            </a:r>
            <a:r>
              <a:rPr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jūn</a:t>
            </a:r>
            <a:r>
              <a:rPr lang="en-US"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</a:t>
            </a:r>
            <a:r>
              <a:rPr sz="35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重负</a:t>
            </a:r>
            <a:r>
              <a:rPr lang="en-US" sz="35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</a:t>
            </a:r>
            <a:r>
              <a:rPr sz="35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惊心动</a:t>
            </a:r>
            <a:r>
              <a:rPr sz="35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pò</a:t>
            </a:r>
            <a:endParaRPr lang="en-US" altLang="zh-CN" sz="35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848995" y="2003425"/>
            <a:ext cx="10778490" cy="6724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xi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á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               </a:t>
            </a:r>
            <a:r>
              <a:rPr lang="en-US" altLang="zh-CN" sz="36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yú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en-US" altLang="zh-CN" sz="3600">
                <a:solidFill>
                  <a:srgbClr val="FF0000"/>
                </a:solidFill>
                <a:cs typeface="Arial" panose="020B0604020202020204" pitchFamily="34" charset="0"/>
              </a:rPr>
              <a:t>hè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en-US" altLang="zh-CN" sz="3600" dirty="0" err="1" smtClean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ch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3600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</a:t>
            </a:r>
            <a:r>
              <a:rPr lang="en-US" altLang="zh-CN" sz="3000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36173" y="694857"/>
            <a:ext cx="2094461" cy="561975"/>
            <a:chOff x="2052" y="-611"/>
            <a:chExt cx="3471" cy="1180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3" name="TextBox 18"/>
            <p:cNvSpPr txBox="1"/>
            <p:nvPr/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" name="Text Box 4"/>
          <p:cNvSpPr txBox="1"/>
          <p:nvPr>
            <p:custDataLst>
              <p:tags r:id="rId1"/>
            </p:custDataLst>
          </p:nvPr>
        </p:nvSpPr>
        <p:spPr>
          <a:xfrm>
            <a:off x="695960" y="2499360"/>
            <a:ext cx="11033125" cy="18357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弧            炽             廓           </a:t>
            </a:r>
            <a:r>
              <a:rPr sz="36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瞰</a:t>
            </a:r>
            <a:endParaRPr sz="36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遨             稠            瞬</a:t>
            </a:r>
            <a:endParaRPr lang="en-US" altLang="zh-CN" sz="36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腑         </a:t>
            </a:r>
            <a:r>
              <a:rPr lang="en-US" altLang="zh-CN" sz="36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钧                  魄</a:t>
            </a:r>
            <a:r>
              <a:rPr lang="en-US" altLang="zh-CN" sz="36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</a:t>
            </a:r>
            <a:r>
              <a:rPr lang="en-US" altLang="zh-CN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10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3875" y="885190"/>
            <a:ext cx="11238865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.在括号中填写注音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在横线上写字或词语。</a:t>
            </a:r>
            <a:endParaRPr lang="zh-CN" altLang="en-US" sz="33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⑴辨析读音。</a:t>
            </a:r>
            <a:endParaRPr lang="zh-CN" altLang="en-US" sz="33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①晕有两个读音</a:t>
            </a:r>
            <a:r>
              <a:rPr sz="3300" b="1">
                <a:latin typeface="Arial" panose="020B0604020202020204" pitchFamily="34" charset="0"/>
                <a:sym typeface="+mn-ea"/>
              </a:rPr>
              <a:t>: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</a:t>
            </a: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yūn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altLang="en-US" sz="33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昏迷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等意思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一般用作</a:t>
            </a:r>
            <a:r>
              <a:rPr lang="zh-CN" altLang="en-US" sz="33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3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。读</a:t>
            </a: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yùn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有光影或色彩四周模糊部分等意思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用作名词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。由此可见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课文中的红晕应该读</a:t>
            </a:r>
            <a:r>
              <a:rPr sz="3300">
                <a:sym typeface="+mn-ea"/>
              </a:rPr>
              <a:t>(</a:t>
            </a:r>
            <a:r>
              <a:rPr lang="en-US" sz="3300">
                <a:sym typeface="+mn-ea"/>
              </a:rPr>
              <a:t>         </a:t>
            </a:r>
            <a:r>
              <a:rPr sz="3300">
                <a:sym typeface="+mn-ea"/>
              </a:rPr>
              <a:t>)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3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②屏有两个读音</a:t>
            </a:r>
            <a:r>
              <a:rPr sz="3300" b="1">
                <a:latin typeface="Arial" panose="020B0604020202020204" pitchFamily="34" charset="0"/>
                <a:sym typeface="+mn-ea"/>
              </a:rPr>
              <a:t>: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</a:t>
            </a: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píng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altLang="en-US" sz="33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遮挡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等意思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zh-CN" altLang="en-US" sz="33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3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、屏风、屏幕。读</a:t>
            </a: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bǐng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抑制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等意思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zh-CN" altLang="en-US" sz="33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bǐng xī níng shén</a:t>
            </a:r>
            <a:r>
              <a:rPr lang="zh-CN" altLang="en-US" sz="33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3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3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③模有两个读音</a:t>
            </a:r>
            <a:r>
              <a:rPr sz="3300" b="1">
                <a:latin typeface="Arial" panose="020B0604020202020204" pitchFamily="34" charset="0"/>
                <a:sym typeface="+mn-ea"/>
              </a:rPr>
              <a:t>: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</a:t>
            </a: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mó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仿效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等意思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zh-CN" altLang="en-US" sz="33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mó nǐ</a:t>
            </a:r>
            <a:r>
              <a:rPr lang="zh-CN" altLang="en-US" sz="33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3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、模仿。读</a:t>
            </a:r>
            <a:r>
              <a: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mú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有人长相或装扮的样子等意思</a:t>
            </a:r>
            <a:r>
              <a:rPr lang="en-US" altLang="zh-CN" sz="33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模样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3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220200" y="1762760"/>
            <a:ext cx="1163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动词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561965" y="2893695"/>
            <a:ext cx="1163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yùn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170545" y="3354070"/>
            <a:ext cx="1163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屏障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133205" y="3814445"/>
            <a:ext cx="23056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屏息凝神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9004935" y="4349115"/>
            <a:ext cx="1163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模拟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76250" y="528320"/>
            <a:ext cx="11238865" cy="375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⑵推敲用词。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震动</a:t>
            </a:r>
            <a:r>
              <a:rPr lang="en-US" altLang="zh-CN" sz="340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振动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坐火车可以感觉到轻微的</a:t>
            </a:r>
            <a:r>
              <a:rPr lang="zh-CN" altLang="en-US" sz="3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</a:rPr>
              <a:t>鸟的翅膀在空气里</a:t>
            </a:r>
            <a:r>
              <a:rPr lang="zh-CN" altLang="en-US" sz="3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400" b="1"/>
              <a:t>,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</a:rPr>
              <a:t>那是一种喧嚣而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</a:rPr>
              <a:t>凛冽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</a:rPr>
              <a:t>充满了恐惧的声音</a:t>
            </a:r>
            <a:r>
              <a:rPr sz="3400" b="1"/>
              <a:t>,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</a:rPr>
              <a:t>一种不确定的归宿的流动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</a:rPr>
              <a:t>这部小说</a:t>
            </a:r>
            <a:r>
              <a:rPr lang="zh-CN" altLang="en-US" sz="3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</a:rPr>
              <a:t>了全世界</a:t>
            </a:r>
            <a:r>
              <a:rPr sz="3400" b="1"/>
              <a:t>,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</a:rPr>
              <a:t>人们纷纷被其中真挚的感情所吸引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747385" y="1468755"/>
            <a:ext cx="1163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震动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373245" y="1998345"/>
            <a:ext cx="1163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振动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705735" y="3033395"/>
            <a:ext cx="1163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震动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3565" y="4281805"/>
            <a:ext cx="10952480" cy="1660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区别</a:t>
            </a:r>
            <a:r>
              <a:rPr lang="en-US" altLang="zh-CN" sz="3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en-US" altLang="zh-CN" sz="3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震动</a:t>
            </a:r>
            <a:r>
              <a:rPr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lt"/>
                <a:sym typeface="+mn-ea"/>
              </a:rPr>
              <a:t>一般指幅度或力度较大的机械运动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对周期没有要求</a:t>
            </a:r>
            <a:r>
              <a:rPr sz="3400">
                <a:solidFill>
                  <a:srgbClr val="FF0000"/>
                </a:solidFill>
                <a:latin typeface="+mj-lt"/>
                <a:cs typeface="+mj-lt"/>
              </a:rPr>
              <a:t>(</a:t>
            </a:r>
            <a:r>
              <a:rPr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lt"/>
              </a:rPr>
              <a:t>或精神和心灵的冲击</a:t>
            </a:r>
            <a:r>
              <a:rPr sz="3400">
                <a:solidFill>
                  <a:srgbClr val="FF0000"/>
                </a:solidFill>
                <a:latin typeface="+mj-lt"/>
                <a:cs typeface="+mj-lt"/>
              </a:rPr>
              <a:t>)</a:t>
            </a:r>
            <a:r>
              <a:rPr lang="zh-CN" altLang="en-US" sz="3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3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振动</a:t>
            </a:r>
            <a:r>
              <a:rPr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常表示有规律地周期性机械运动</a:t>
            </a:r>
            <a:r>
              <a:rPr lang="en-US" altLang="zh-CN" sz="3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en-US" altLang="zh-CN" sz="3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76250" y="1522730"/>
            <a:ext cx="11238865" cy="1660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预定</a:t>
            </a:r>
            <a:r>
              <a:rPr lang="en-US" altLang="zh-CN" sz="340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预订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①飞船有</a:t>
            </a:r>
            <a:r>
              <a:rPr lang="zh-CN" altLang="en-US" sz="3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的飞行轨道。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</a:rPr>
              <a:t>现在就可以去</a:t>
            </a:r>
            <a:r>
              <a:rPr lang="zh-CN" altLang="en-US" sz="3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</a:rPr>
              <a:t>明年的杂志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336800" y="1946275"/>
            <a:ext cx="1163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预定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565525" y="2482850"/>
            <a:ext cx="1163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预订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360" y="3250565"/>
            <a:ext cx="1112139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区别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预定指预先规定或约定</a:t>
            </a:r>
            <a:r>
              <a:rPr sz="35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适用范围较宽</a:t>
            </a:r>
            <a:r>
              <a:rPr sz="35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可用于时间、计划、方案、目标等。</a:t>
            </a:r>
            <a:endParaRPr lang="zh-CN" altLang="zh-CN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预订指预先订购</a:t>
            </a:r>
            <a:r>
              <a:rPr lang="zh-CN" altLang="zh-CN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物品、书刊、车票等</a:t>
            </a:r>
            <a:r>
              <a:rPr sz="35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或预先订租</a:t>
            </a:r>
            <a:r>
              <a:rPr sz="35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适用范围较窄。</a:t>
            </a:r>
            <a:endParaRPr lang="zh-CN" altLang="zh-CN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03225" y="653415"/>
            <a:ext cx="11217910" cy="110680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300" b="1" noProof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300" b="1" noProof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结合小标题把握文章的主要内容</a:t>
            </a:r>
            <a:r>
              <a:rPr sz="33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完成下面的任务</a:t>
            </a:r>
            <a:r>
              <a:rPr sz="3300">
                <a:sym typeface="+mn-ea"/>
              </a:rPr>
              <a:t>(</a:t>
            </a:r>
            <a:r>
              <a:rPr 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</a:t>
            </a:r>
            <a:r>
              <a:rPr lang="zh-CN" altLang="en-US" sz="33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</a:t>
            </a:r>
            <a:r>
              <a:rPr sz="33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。⑴结合小标题简要概括课文四个部分的主要内容。</a:t>
            </a:r>
            <a:endParaRPr lang="zh-CN" sz="33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4873" y="106212"/>
            <a:ext cx="2094461" cy="561975"/>
            <a:chOff x="2052" y="-611"/>
            <a:chExt cx="3471" cy="1180"/>
          </a:xfrm>
        </p:grpSpPr>
        <p:sp>
          <p:nvSpPr>
            <p:cNvPr id="12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3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浏览全文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graphicFrame>
        <p:nvGraphicFramePr>
          <p:cNvPr id="32815" name="表格 32814"/>
          <p:cNvGraphicFramePr/>
          <p:nvPr>
            <p:custDataLst>
              <p:tags r:id="rId3"/>
            </p:custDataLst>
          </p:nvPr>
        </p:nvGraphicFramePr>
        <p:xfrm>
          <a:off x="0" y="1771650"/>
          <a:ext cx="12192000" cy="5486400"/>
        </p:xfrm>
        <a:graphic>
          <a:graphicData uri="http://schemas.openxmlformats.org/drawingml/2006/table">
            <a:tbl>
              <a:tblPr/>
              <a:tblGrid>
                <a:gridCol w="2300605"/>
                <a:gridCol w="9891395"/>
              </a:tblGrid>
              <a:tr h="5943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33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小标题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33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各部分的主要内容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6455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3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“</a:t>
                      </a: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我</a:t>
                      </a:r>
                      <a:r>
                        <a:rPr lang="en-US" altLang="zh-CN" sz="33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以为自己要牺牲了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SimSun-ExtB" panose="02010609060101010101" pitchFamily="49" charset="-122"/>
                        <a:ea typeface="SimSun-ExtB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365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300" b="1" dirty="0">
                          <a:uFillTx/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“</a:t>
                      </a:r>
                      <a:r>
                        <a:rPr lang="zh-CN" altLang="en-US" sz="3300" b="1" dirty="0">
                          <a:uFillTx/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我</a:t>
                      </a:r>
                      <a:r>
                        <a:rPr lang="en-US" altLang="zh-CN" sz="3300" b="1" dirty="0">
                          <a:uFillTx/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3300" b="1" dirty="0">
                          <a:uFillTx/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看到了什么</a:t>
                      </a: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0750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神秘的敲击声</a:t>
                      </a:r>
                      <a:endParaRPr lang="en-US" altLang="zh-CN" sz="33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7590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3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归途如此惊心动魄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3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335530" y="2605405"/>
            <a:ext cx="98564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火箭升空过程中产生共振</a:t>
            </a:r>
            <a:r>
              <a:rPr sz="3200" b="1">
                <a:uFillTx/>
                <a:sym typeface="+mn-ea"/>
              </a:rPr>
              <a:t>,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让人非常痛苦</a:t>
            </a:r>
            <a:r>
              <a:rPr sz="3200" b="1">
                <a:uFillTx/>
                <a:sym typeface="+mn-ea"/>
              </a:rPr>
              <a:t>,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几乎难以承受。</a:t>
            </a:r>
            <a:endParaRPr lang="zh-CN" altLang="en-US" sz="3200" b="1" dirty="0"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356485" y="3429000"/>
            <a:ext cx="98564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看到</a:t>
            </a: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弧状的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地球</a:t>
            </a: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、各大洲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各个国家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方位、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祖国的</a:t>
            </a: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各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大省份；俯瞰北京</a:t>
            </a: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的白天和夜晚</a:t>
            </a:r>
            <a:r>
              <a:rPr sz="3200" b="1">
                <a:uFillTx/>
                <a:sym typeface="+mn-ea"/>
              </a:rPr>
              <a:t>,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但没有看到长城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356485" y="4580890"/>
            <a:ext cx="98564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sz="3200" b="1"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飞船刚进入轨道时会产生“本末倒置”的错觉；还听到时不时出现的敲击声</a:t>
            </a:r>
            <a:r>
              <a:rPr sz="3200" b="1">
                <a:uFillTx/>
                <a:sym typeface="+mn-ea"/>
              </a:rPr>
              <a:t>,</a:t>
            </a:r>
            <a:r>
              <a:rPr sz="3200" b="1"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却不知道声音的来源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356485" y="5732780"/>
            <a:ext cx="98564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飞船返回进入大气层后</a:t>
            </a:r>
            <a:r>
              <a:rPr sz="3200" b="1">
                <a:uFillTx/>
                <a:sym typeface="+mn-ea"/>
              </a:rPr>
              <a:t>,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舷窗出现裂纹</a:t>
            </a:r>
            <a:r>
              <a:rPr sz="3200" b="1">
                <a:uFillTx/>
                <a:sym typeface="+mn-ea"/>
              </a:rPr>
              <a:t>,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让人很紧张；抛伞时对身体的冲击非常厉害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41960" y="295910"/>
            <a:ext cx="11050270" cy="306133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3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sz="33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四个小标题互相独立又互相联系</a:t>
            </a:r>
            <a:r>
              <a:rPr sz="33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它们让我们看到</a:t>
            </a:r>
            <a:r>
              <a:rPr sz="3300" b="1">
                <a:uFillTx/>
                <a:sym typeface="+mn-ea"/>
              </a:rPr>
              <a:t>,</a:t>
            </a:r>
            <a:r>
              <a:rPr 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第一和第四小节是按照</a:t>
            </a:r>
            <a:r>
              <a:rPr lang="en-US" altLang="zh-CN" sz="33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顺序展开叙述的；第二和第三小节则抓住了</a:t>
            </a:r>
            <a:r>
              <a:rPr lang="en-US" altLang="zh-CN" sz="33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</a:t>
            </a:r>
            <a:r>
              <a:rPr 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这一方面的内容展开描写的。</a:t>
            </a:r>
            <a:endParaRPr lang="zh-CN" sz="33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3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sz="33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这些小标题对阅读本文来说</a:t>
            </a:r>
            <a:r>
              <a:rPr sz="33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是有好处的。比如</a:t>
            </a:r>
            <a:r>
              <a:rPr lang="en-US" altLang="zh-CN" sz="33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endParaRPr lang="en-US" altLang="zh-CN" sz="3300" b="1" u="sng"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3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</a:t>
            </a:r>
            <a:r>
              <a:rPr 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这个小标题</a:t>
            </a:r>
            <a:r>
              <a:rPr sz="33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它的好处就是</a:t>
            </a:r>
            <a:r>
              <a:rPr lang="en-US" altLang="zh-CN" sz="33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sz="33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94405" y="744855"/>
            <a:ext cx="1094105" cy="62992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5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时间</a:t>
            </a:r>
            <a:endParaRPr lang="zh-CN" sz="35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7030" y="1238250"/>
            <a:ext cx="5137785" cy="62992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35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飞船飞行过程中的细节</a:t>
            </a:r>
            <a:endParaRPr lang="zh-CN" sz="35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04825" y="2270125"/>
            <a:ext cx="3048635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4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神秘的敲击声</a:t>
            </a:r>
            <a:endParaRPr lang="zh-CN" altLang="en-US" sz="3400" b="1">
              <a:solidFill>
                <a:srgbClr val="2029EA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41960" y="2797175"/>
            <a:ext cx="11127105" cy="161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3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吸引读者</a:t>
            </a:r>
            <a:r>
              <a:rPr sz="33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33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我们常常对太空中的神秘事件充满了好奇</a:t>
            </a:r>
            <a:r>
              <a:rPr sz="33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33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同时将这个神秘而无解的声音作为标题</a:t>
            </a:r>
            <a:r>
              <a:rPr sz="33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也突出了作者的科学精神和实事求是的态度。</a:t>
            </a:r>
            <a:endParaRPr lang="zh-CN" altLang="en-US" sz="3300" b="1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04825" y="4411980"/>
            <a:ext cx="385699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4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归途如此惊心动魄</a:t>
            </a:r>
            <a:endParaRPr lang="zh-CN" altLang="en-US" sz="3400" b="1">
              <a:solidFill>
                <a:srgbClr val="2029EA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41960" y="4959985"/>
            <a:ext cx="10777220" cy="161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3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总括了杨利伟从太空返回地球时所遭遇的种种惊心动魄的事件</a:t>
            </a:r>
            <a:r>
              <a:rPr sz="33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33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让读者明白下面这个部分要写些什么</a:t>
            </a:r>
            <a:r>
              <a:rPr sz="33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33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同时对</a:t>
            </a:r>
            <a:r>
              <a:rPr lang="en-US" altLang="zh-CN" sz="33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3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惊心动魄</a:t>
            </a:r>
            <a:r>
              <a:rPr lang="en-US" altLang="zh-CN" sz="33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3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的经历充满期待。</a:t>
            </a:r>
            <a:endParaRPr lang="zh-CN" altLang="en-US" sz="3300" b="1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/>
      <p:bldP spid="3" grpId="0"/>
      <p:bldP spid="4" grpId="0"/>
      <p:bldP spid="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960*369"/>
  <p:tag name="TABLE_ENDDRAG_RECT" val="0*57*960*369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UNIT_TABLE_BEAUTIFY" val="smartTable{5bdd09d5-10b2-404a-8424-c4f82d47bd68}"/>
  <p:tag name="TABLE_ENDDRAG_ORIGIN_RECT" val="956*288"/>
  <p:tag name="TABLE_ENDDRAG_RECT" val="0*122*956*28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UNIT_TABLE_BEAUTIFY" val="smartTable{c900fcd5-070b-4b66-9712-87077d16bdce}"/>
  <p:tag name="TABLE_ENDDRAG_ORIGIN_RECT" val="950*374"/>
  <p:tag name="TABLE_ENDDRAG_RECT" val="0*129*950*374"/>
</p:tagLst>
</file>

<file path=ppt/tags/tag45.xml><?xml version="1.0" encoding="utf-8"?>
<p:tagLst xmlns:p="http://schemas.openxmlformats.org/presentationml/2006/main">
  <p:tag name="KSO_WM_UNIT_TABLE_BEAUTIFY" val="smartTable{5bdd09d5-10b2-404a-8424-c4f82d47bd68}"/>
  <p:tag name="TABLE_ENDDRAG_ORIGIN_RECT" val="960*452"/>
  <p:tag name="TABLE_ENDDRAG_RECT" val="5*66*960*452"/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PP_MARK_KEY" val="6299fd73-936d-4cc8-9b62-21701fc94663"/>
  <p:tag name="COMMONDATA" val="eyJoZGlkIjoiZjM1MDU3MjRkMGIzNjliNDRhNmZhZDFlNDFkYmY5MmU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5534</Words>
  <Application>WPS 演示</Application>
  <PresentationFormat>自定义</PresentationFormat>
  <Paragraphs>338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SimSun-ExtB</vt:lpstr>
      <vt:lpstr>Calibri</vt:lpstr>
      <vt:lpstr>思源宋体 CN SemiBold</vt:lpstr>
      <vt:lpstr>黑体</vt:lpstr>
      <vt:lpstr>新宋体</vt:lpstr>
      <vt:lpstr>微软雅黑</vt:lpstr>
      <vt:lpstr>Arial Unicode MS</vt:lpstr>
      <vt:lpstr>等线</vt:lpstr>
      <vt:lpstr>Times New Roman</vt:lpstr>
      <vt:lpstr>Office 主题​​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《太空一日》课件</dc:title>
  <dc:creator>黄红政</dc:creator>
  <cp:lastModifiedBy>黄红政</cp:lastModifiedBy>
  <cp:revision>1</cp:revision>
  <dcterms:created xsi:type="dcterms:W3CDTF">2023-06-05T02:28:08Z</dcterms:created>
  <dcterms:modified xsi:type="dcterms:W3CDTF">2023-06-05T02:28:08Z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4BF9A0C7A42C4792A8E3B869E8BD3510</vt:lpwstr>
  </property>
</Properties>
</file>