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672" r:id="rId5"/>
    <p:sldId id="542" r:id="rId6"/>
    <p:sldId id="543" r:id="rId7"/>
    <p:sldId id="544" r:id="rId8"/>
    <p:sldId id="545" r:id="rId9"/>
    <p:sldId id="546" r:id="rId10"/>
    <p:sldId id="547" r:id="rId11"/>
    <p:sldId id="548" r:id="rId12"/>
    <p:sldId id="549" r:id="rId13"/>
    <p:sldId id="551" r:id="rId14"/>
    <p:sldId id="550" r:id="rId15"/>
    <p:sldId id="553" r:id="rId16"/>
    <p:sldId id="552" r:id="rId17"/>
    <p:sldId id="555" r:id="rId18"/>
    <p:sldId id="554" r:id="rId19"/>
    <p:sldId id="556" r:id="rId20"/>
    <p:sldId id="557" r:id="rId21"/>
    <p:sldId id="558" r:id="rId22"/>
    <p:sldId id="559" r:id="rId23"/>
    <p:sldId id="560" r:id="rId24"/>
    <p:sldId id="561" r:id="rId25"/>
    <p:sldId id="562" r:id="rId26"/>
    <p:sldId id="563" r:id="rId27"/>
    <p:sldId id="564" r:id="rId28"/>
    <p:sldId id="565" r:id="rId29"/>
    <p:sldId id="566" r:id="rId30"/>
    <p:sldId id="567" r:id="rId31"/>
    <p:sldId id="568" r:id="rId32"/>
    <p:sldId id="569" r:id="rId33"/>
    <p:sldId id="570" r:id="rId34"/>
    <p:sldId id="571" r:id="rId35"/>
    <p:sldId id="572" r:id="rId36"/>
    <p:sldId id="573" r:id="rId37"/>
    <p:sldId id="574" r:id="rId38"/>
    <p:sldId id="575" r:id="rId39"/>
    <p:sldId id="576" r:id="rId40"/>
    <p:sldId id="577" r:id="rId41"/>
    <p:sldId id="578" r:id="rId42"/>
    <p:sldId id="579" r:id="rId43"/>
    <p:sldId id="580" r:id="rId44"/>
    <p:sldId id="581" r:id="rId45"/>
    <p:sldId id="582" r:id="rId46"/>
    <p:sldId id="583" r:id="rId47"/>
    <p:sldId id="584" r:id="rId48"/>
    <p:sldId id="585" r:id="rId49"/>
    <p:sldId id="586" r:id="rId50"/>
    <p:sldId id="587" r:id="rId51"/>
    <p:sldId id="588" r:id="rId52"/>
    <p:sldId id="589" r:id="rId53"/>
    <p:sldId id="590" r:id="rId54"/>
    <p:sldId id="591" r:id="rId55"/>
    <p:sldId id="592" r:id="rId56"/>
    <p:sldId id="593" r:id="rId57"/>
    <p:sldId id="594" r:id="rId58"/>
    <p:sldId id="595" r:id="rId59"/>
    <p:sldId id="596" r:id="rId60"/>
    <p:sldId id="597" r:id="rId61"/>
    <p:sldId id="598" r:id="rId62"/>
    <p:sldId id="599" r:id="rId63"/>
    <p:sldId id="600" r:id="rId64"/>
    <p:sldId id="601" r:id="rId65"/>
    <p:sldId id="602" r:id="rId66"/>
    <p:sldId id="603" r:id="rId67"/>
    <p:sldId id="604" r:id="rId68"/>
    <p:sldId id="605" r:id="rId69"/>
    <p:sldId id="606" r:id="rId70"/>
    <p:sldId id="416" r:id="rId71"/>
    <p:sldId id="415" r:id="rId72"/>
    <p:sldId id="417" r:id="rId73"/>
    <p:sldId id="418" r:id="rId74"/>
    <p:sldId id="422" r:id="rId75"/>
    <p:sldId id="423" r:id="rId76"/>
    <p:sldId id="424" r:id="rId77"/>
    <p:sldId id="425" r:id="rId78"/>
    <p:sldId id="427" r:id="rId79"/>
    <p:sldId id="428" r:id="rId80"/>
    <p:sldId id="429" r:id="rId81"/>
    <p:sldId id="430" r:id="rId82"/>
    <p:sldId id="432" r:id="rId83"/>
    <p:sldId id="437" r:id="rId84"/>
    <p:sldId id="438" r:id="rId85"/>
    <p:sldId id="435" r:id="rId86"/>
    <p:sldId id="433" r:id="rId87"/>
    <p:sldId id="434" r:id="rId88"/>
    <p:sldId id="439" r:id="rId89"/>
    <p:sldId id="444" r:id="rId90"/>
    <p:sldId id="445" r:id="rId91"/>
    <p:sldId id="448" r:id="rId92"/>
    <p:sldId id="440" r:id="rId93"/>
    <p:sldId id="442" r:id="rId94"/>
    <p:sldId id="443" r:id="rId95"/>
    <p:sldId id="447" r:id="rId96"/>
    <p:sldId id="607" r:id="rId97"/>
    <p:sldId id="446" r:id="rId98"/>
    <p:sldId id="608" r:id="rId99"/>
    <p:sldId id="609" r:id="rId100"/>
    <p:sldId id="610" r:id="rId101"/>
    <p:sldId id="611" r:id="rId102"/>
    <p:sldId id="612" r:id="rId103"/>
    <p:sldId id="613" r:id="rId104"/>
    <p:sldId id="615" r:id="rId105"/>
    <p:sldId id="614" r:id="rId106"/>
    <p:sldId id="616" r:id="rId107"/>
    <p:sldId id="617" r:id="rId108"/>
    <p:sldId id="618" r:id="rId109"/>
    <p:sldId id="619" r:id="rId110"/>
    <p:sldId id="620" r:id="rId111"/>
    <p:sldId id="621" r:id="rId112"/>
    <p:sldId id="622" r:id="rId113"/>
    <p:sldId id="623" r:id="rId114"/>
    <p:sldId id="624" r:id="rId115"/>
    <p:sldId id="625" r:id="rId116"/>
    <p:sldId id="626" r:id="rId117"/>
    <p:sldId id="627" r:id="rId118"/>
    <p:sldId id="628" r:id="rId119"/>
    <p:sldId id="629" r:id="rId120"/>
    <p:sldId id="630" r:id="rId121"/>
    <p:sldId id="411" r:id="rId1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5" Type="http://schemas.openxmlformats.org/officeDocument/2006/relationships/tableStyles" Target="tableStyles.xml"/><Relationship Id="rId124" Type="http://schemas.openxmlformats.org/officeDocument/2006/relationships/viewProps" Target="viewProps.xml"/><Relationship Id="rId123" Type="http://schemas.openxmlformats.org/officeDocument/2006/relationships/presProps" Target="presProps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Documents\Tencent%20Files\574576071\FileRecv\&#25340;&#35013;&#32032;&#26448;\&#20013;&#22269;&#39118;-64\\09\subject_holdright_213,70,94_0_staid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C:\Users\1V994W2\Documents\Tencent%20Files\574576071\FileRecv\&#25340;&#35013;&#32032;&#26448;\&#20013;&#22269;&#39118;-64\\09\subject_holdright_213,70,94_0_staid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3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0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file:///C:\Users\1V994W2\PycharmProjects\PPT_Background_Generation/pic_temp/pic_half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1.xml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155" y="735096"/>
            <a:ext cx="5486400" cy="5387807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8"/>
            </p:custDataLst>
          </p:nvPr>
        </p:nvSpPr>
        <p:spPr>
          <a:xfrm>
            <a:off x="1038860" y="3632201"/>
            <a:ext cx="4826000" cy="37020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9"/>
            </p:custDataLst>
          </p:nvPr>
        </p:nvSpPr>
        <p:spPr>
          <a:xfrm>
            <a:off x="1038861" y="2236424"/>
            <a:ext cx="4825365" cy="1191307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48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>
            <p:custDataLst>
              <p:tags r:id="rId10"/>
            </p:custDataLst>
          </p:nvPr>
        </p:nvCxnSpPr>
        <p:spPr>
          <a:xfrm>
            <a:off x="1015365" y="4187190"/>
            <a:ext cx="47650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6" hasCustomPrompt="1"/>
            <p:custDataLst>
              <p:tags r:id="rId11"/>
            </p:custDataLst>
          </p:nvPr>
        </p:nvSpPr>
        <p:spPr>
          <a:xfrm>
            <a:off x="1015365" y="4371975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汇报人姓名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 hasCustomPrompt="1"/>
            <p:custDataLst>
              <p:tags r:id="rId12"/>
            </p:custDataLst>
          </p:nvPr>
        </p:nvSpPr>
        <p:spPr>
          <a:xfrm>
            <a:off x="1015364" y="4881332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汇报日期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13" hasCustomPrompt="1"/>
            <p:custDataLst>
              <p:tags r:id="rId8"/>
            </p:custDataLst>
          </p:nvPr>
        </p:nvSpPr>
        <p:spPr>
          <a:xfrm>
            <a:off x="9777095" y="1239202"/>
            <a:ext cx="666895" cy="4380230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 marL="0" indent="0" algn="dist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0"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>
            <p:custDataLst>
              <p:tags r:id="rId9"/>
            </p:custDataLst>
          </p:nvPr>
        </p:nvCxnSpPr>
        <p:spPr>
          <a:xfrm>
            <a:off x="9573895" y="1239202"/>
            <a:ext cx="0" cy="43783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7"/>
          <p:cNvSpPr>
            <a:spLocks noGrp="1"/>
          </p:cNvSpPr>
          <p:nvPr>
            <p:ph type="title" idx="14" hasCustomPrompt="1"/>
            <p:custDataLst>
              <p:tags r:id="rId10"/>
            </p:custDataLst>
          </p:nvPr>
        </p:nvSpPr>
        <p:spPr>
          <a:xfrm>
            <a:off x="7966710" y="1238567"/>
            <a:ext cx="1403985" cy="4380230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>
              <a:defRPr lang="zh-CN" altLang="en-US" sz="6600" b="0" spc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/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05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322060"/>
            <a:ext cx="720090" cy="53594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952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652770"/>
            <a:ext cx="1619885" cy="12052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7055"/>
            <a:ext cx="1619885" cy="1210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99333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861453" y="1769866"/>
            <a:ext cx="1498294" cy="3632812"/>
          </a:xfrm>
        </p:spPr>
        <p:txBody>
          <a:bodyPr vert="eaVert"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sz="quarter" idx="13" hasCustomPrompt="1"/>
            <p:custDataLst>
              <p:tags r:id="rId9"/>
            </p:custDataLst>
          </p:nvPr>
        </p:nvSpPr>
        <p:spPr>
          <a:xfrm>
            <a:off x="3021376" y="1769866"/>
            <a:ext cx="4692440" cy="3633176"/>
          </a:xfrm>
        </p:spPr>
        <p:txBody>
          <a:bodyPr vert="eaVert" anchor="t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69184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尚巍手书W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3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5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9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0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3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4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5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6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8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9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0.xml"/></Relationships>
</file>

<file path=ppt/slides/_rels/slide1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0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9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0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0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0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5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0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sz="quarter" idx="14"/>
            <p:custDataLst>
              <p:tags r:id="rId1"/>
            </p:custDataLst>
          </p:nvPr>
        </p:nvSpPr>
        <p:spPr>
          <a:xfrm>
            <a:off x="1269365" y="3498215"/>
            <a:ext cx="4729480" cy="552450"/>
          </a:xfrm>
        </p:spPr>
        <p:txBody>
          <a:bodyPr>
            <a:noAutofit/>
          </a:bodyPr>
          <a:lstStyle/>
          <a:p>
            <a:r>
              <a:rPr lang="zh-CN" altLang="en-US" sz="3200" b="1"/>
              <a:t>第一讲  </a:t>
            </a:r>
            <a:r>
              <a:rPr lang="en-US" altLang="zh-CN" sz="3200" b="1"/>
              <a:t>120</a:t>
            </a:r>
            <a:r>
              <a:rPr sz="3200" b="1"/>
              <a:t>个实词例举</a:t>
            </a:r>
            <a:endParaRPr sz="3200" b="1"/>
          </a:p>
        </p:txBody>
      </p:sp>
      <p:sp>
        <p:nvSpPr>
          <p:cNvPr id="6" name="标题 5"/>
          <p:cNvSpPr>
            <a:spLocks noGrp="1"/>
          </p:cNvSpPr>
          <p:nvPr>
            <p:ph type="ctrTitle" idx="15"/>
            <p:custDataLst>
              <p:tags r:id="rId2"/>
            </p:custDataLst>
          </p:nvPr>
        </p:nvSpPr>
        <p:spPr>
          <a:xfrm>
            <a:off x="1743076" y="1884634"/>
            <a:ext cx="4825365" cy="1191307"/>
          </a:xfrm>
        </p:spPr>
        <p:txBody>
          <a:bodyPr/>
          <a:lstStyle/>
          <a:p>
            <a:r>
              <a:rPr lang="zh-CN" altLang="en-US" sz="5400" b="1">
                <a:solidFill>
                  <a:srgbClr val="FF0000"/>
                </a:solidFill>
              </a:rPr>
              <a:t>文言文十一讲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3200"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1613535" y="1270635"/>
            <a:ext cx="99079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1</a:t>
            </a:r>
            <a:r>
              <a:rPr lang="zh-CN" altLang="en-US" sz="3200" b="0"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2018·全国卷Ⅰ）郡邻于蜀，数被侵掠，户口减削。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被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2</a:t>
            </a:r>
            <a:r>
              <a:rPr lang="zh-CN" altLang="en-US" sz="3200" b="0"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2017·全国卷Ⅱ）光武破寻、邑，憙被创。 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被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3</a:t>
            </a:r>
            <a:r>
              <a:rPr lang="zh-CN" altLang="en-US" sz="3200" b="0"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2015·全国卷Ⅱ）炀帝嗣位，被追入朝。 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被：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232660" y="4723765"/>
            <a:ext cx="2239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被：表被动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2365" y="4723765"/>
            <a:ext cx="2080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被：遭受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0460" y="4645660"/>
            <a:ext cx="23114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被：表被动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034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76070" y="1069340"/>
            <a:ext cx="994600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． 胡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）其险也如此，嗟尔远道之人胡为乎来哉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（《蜀道难》）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）胡人不敢南下而牧马，士不敢弯弓而报怨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（《过秦论》）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）近塞上之人有善术者，马无故亡而入胡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（《塞翁失马》）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771015" y="4837430"/>
            <a:ext cx="96088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）为什么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）我国古代西北部少数民族的统称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）胡人居住的地方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【迁移练习】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73175" y="979170"/>
            <a:ext cx="1048385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汉时，李陵受诏抗胡（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）人，后困降于胡。皇上诛其族。司马迁为之辩，谓上胡（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）不法先王之道，皇上斥曰：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“一派胡言。”大臣皆不敢言。如此，国胡（   ）以富强？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25600" y="3255010"/>
            <a:ext cx="997331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汉时，李陵受诏抗胡（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泛指北方边地与西域的民族</a:t>
            </a:r>
            <a:r>
              <a:rPr lang="zh-CN" sz="3200" b="0">
                <a:ea typeface="宋体" panose="02010600030101010101" pitchFamily="2" charset="-122"/>
              </a:rPr>
              <a:t>）人，后困降于胡。皇上诛其族。司马迁为之辩，谓上胡（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为什么</a:t>
            </a:r>
            <a:r>
              <a:rPr lang="zh-CN" sz="3200" b="0">
                <a:ea typeface="宋体" panose="02010600030101010101" pitchFamily="2" charset="-122"/>
              </a:rPr>
              <a:t>）不法先王之道，皇上斥曰：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“一派胡言。”大臣皆不敢言。如此，国胡（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什么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）以富强？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035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12215" y="773430"/>
            <a:ext cx="1065339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患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）欲勿予，即患秦兵之来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）诸侯之所大患，固不在战矣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）不患寡而患不均，不患贫而患不安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（《论语》）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）出则无敌国外患者，国恒亡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（《生于忧患，死于安乐》）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）所恶有甚于死者，故患有所不辟也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（《鱼我所欲也》）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929130" y="4411980"/>
            <a:ext cx="97059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）动词，忧虑，担心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）名词，忧虑，忧患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）担心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）威胁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）祸患，灾难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54785" y="1291590"/>
            <a:ext cx="1045972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2019·全国卷Ⅲ）诸侯患楚之强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3200" b="0">
                <a:ea typeface="宋体" panose="02010600030101010101" pitchFamily="2" charset="-122"/>
              </a:rPr>
              <a:t>患：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2018·全国卷Ⅱ）县多奸猾，积为人患  患：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2018·全国卷Ⅲ）方务去前之苛，犹虑未尽，岂有宽为患也  患：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2017·全国卷Ⅱ）豪猾并兼，为人所患  患：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2016·全国卷Ⅰ）民田镜湖旁，每患湖溢  患：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8219440" y="1291590"/>
            <a:ext cx="22866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害怕，担心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23500" y="1778000"/>
            <a:ext cx="1036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祸患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6030" y="276860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祸患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70390" y="3232785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害怕，担心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1986915" y="413131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担心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036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163320" y="885190"/>
            <a:ext cx="108839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36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． 或</a:t>
            </a:r>
            <a:endParaRPr 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400" b="0"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）或曰：六国互丧，率赂秦耶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（《六国论》）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）既其出，则或咎其欲出者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（《游褒禅山记》）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）时至轩中，从余问古事，或凭几学书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（《项脊轩志》）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）所守或匪亲，化为狼与豺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（《蜀道难》）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400" b="0">
                <a:ea typeface="宋体" panose="02010600030101010101" pitchFamily="2" charset="-122"/>
              </a:rPr>
              <a:t>）或百步而后止，或五十步而后止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（《寡人之于国也》）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）当与秦相较，或未易量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（《六国论》）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400" b="0">
                <a:ea typeface="宋体" panose="02010600030101010101" pitchFamily="2" charset="-122"/>
              </a:rPr>
              <a:t>）或取诸怀抱，悟言一室之内；或因寄所托，放浪形骸之外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（《兰亭集序》）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）或命巾车，或棹孤舟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（《归去来兮辞》）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746250" y="4873625"/>
            <a:ext cx="99974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）有的人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）有（某）人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）有时，偶或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）也许，或许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）有的人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）或许，也许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）有的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）有时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73175" y="972185"/>
            <a:ext cx="102489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2019·全国卷Ⅰ）贾生数上疏，言诸侯或连数郡，非古之制，可稍削之　或：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　　　　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2018·浙江卷）于时或荐太初（人名）博学有文，诏用为国子监直讲  或：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en-US" sz="28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2018·江苏卷）余或饮，或吟，或弈，或写小影，或评书画，或上下古今，或招人来，或呼车往，无须臾闲  或：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2016·天津卷）恐或乡邻或亲族也，某倒囊钱为阿婆寿  或：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2014·浙江卷）逮风月清晖，或暮而尚留  或：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138930" y="1347470"/>
            <a:ext cx="1012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有的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935" y="2209165"/>
            <a:ext cx="1012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有人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52560" y="3083560"/>
            <a:ext cx="2469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都为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“有时”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7990" y="3921760"/>
            <a:ext cx="1085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或许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52560" y="435800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有时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48410" y="885190"/>
            <a:ext cx="106654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李蟠求学于韩愈，始或（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）于嬉，嗜玩，或（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）逃。愈惩其曰：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“为学，贵在恒也。为学或（     ）匪恒，则或（       ）师焉，或否焉，小学而大遗。”李蟠闻后，方心定，乃有所成。众人以为愈之功。后或（     ）责愈，以为童为学，当顺自然，后功或（     ）未易量。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637030" y="3222625"/>
            <a:ext cx="102774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 李蟠求学于韩愈，始或（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迷惑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）于嬉，嗜玩，或（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有时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）逃。愈惩其曰：“为学，贵在恒也。为学或（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倘若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）匪恒，则或（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有的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）师焉，或否焉，小学而大遗。”李蟠闻后，方心定，乃有所成。众人以为愈之功。后或（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有人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）责愈，以为童为学，当顺自然，后功或（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或者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）未易量。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037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40510" y="1024255"/>
            <a:ext cx="998093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37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． 疾</a:t>
            </a:r>
            <a:endParaRPr lang="zh-CN" sz="32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）尝问天下所疾恶者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（《张衡传》）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）顺风而呼，声非加疾也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（《劝学》）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）草枯鹰眼疾，雪尽马蹄轻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（《观猎》）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ea typeface="宋体" panose="02010600030101010101" pitchFamily="2" charset="-122"/>
              </a:rPr>
              <a:t>）臣少多疾病，九岁不行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（《陈情表》）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55470" y="4562475"/>
            <a:ext cx="95491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）痛恨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）强，猛烈，这里指声音大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）锐利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）病，疾病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536190" y="1424940"/>
            <a:ext cx="89052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0">
                <a:ea typeface="宋体" panose="02010600030101010101" pitchFamily="2" charset="-122"/>
              </a:rPr>
              <a:t>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2017·全国卷Ⅱ）憙以因疾报杀，非仁者心　　　疾：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600" b="0">
                <a:ea typeface="宋体" panose="02010600030101010101" pitchFamily="2" charset="-122"/>
              </a:rPr>
              <a:t>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2017·山东卷）官俟得才，可便力疾还府也　　　疾：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5814695" y="1966595"/>
            <a:ext cx="1254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生病</a:t>
            </a:r>
            <a:endParaRPr lang="zh-CN" altLang="en-US" sz="36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5475" y="3086735"/>
            <a:ext cx="110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疾病</a:t>
            </a:r>
            <a:endParaRPr lang="zh-CN" altLang="en-US" sz="36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43355" y="979170"/>
            <a:ext cx="103143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050" b="0"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蔡人有足疾（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），不能疾（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）走。家人寻医。镇上有医，术高，常解民之疾（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）苦。后蔡人愈，家人谢医曰：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“乡间有庸医，尝疾（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）尔术，所幸未听之也。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”医曰：“吾疾（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）天下如此者也。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”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85925" y="3328035"/>
            <a:ext cx="1007173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蔡人有足疾（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疾病</a:t>
            </a:r>
            <a:r>
              <a:rPr lang="zh-CN" sz="3200" b="0">
                <a:ea typeface="宋体" panose="02010600030101010101" pitchFamily="2" charset="-122"/>
              </a:rPr>
              <a:t>），不能疾（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快</a:t>
            </a:r>
            <a:r>
              <a:rPr lang="zh-CN" sz="3200" b="0">
                <a:ea typeface="宋体" panose="02010600030101010101" pitchFamily="2" charset="-122"/>
              </a:rPr>
              <a:t>）走。家人寻医。镇上有医，术高，常解民之疾（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痛苦</a:t>
            </a:r>
            <a:r>
              <a:rPr lang="zh-CN" sz="3200" b="0">
                <a:ea typeface="宋体" panose="02010600030101010101" pitchFamily="2" charset="-122"/>
              </a:rPr>
              <a:t>）苦。后蔡人愈，家人谢医曰：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“乡间有庸医，尝疾（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嫉妒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）尔术，所幸未听之也。”医曰：“吾疾（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痛恨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）天下如此者也。”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>
                <a:solidFill>
                  <a:srgbClr val="FF0000"/>
                </a:solidFill>
              </a:rPr>
              <a:t>【迁移练习】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28445" y="1072515"/>
            <a:ext cx="101917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屈原忠而被（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）谤，既黜，其思忧且幽。被（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）发被（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sz="3200" b="0">
                <a:ea typeface="宋体" panose="02010600030101010101" pitchFamily="2" charset="-122"/>
              </a:rPr>
              <a:t>）氅行吟泽畔。虽大雪被（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）衣，身被（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）十余创，尤不为苦也。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97990" y="2902585"/>
            <a:ext cx="99491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屈原忠而被（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表被动</a:t>
            </a:r>
            <a:r>
              <a:rPr lang="zh-CN" sz="3200" b="0">
                <a:ea typeface="宋体" panose="02010600030101010101" pitchFamily="2" charset="-122"/>
              </a:rPr>
              <a:t>）谤，既黜，其思忧且幽。被（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披散</a:t>
            </a:r>
            <a:r>
              <a:rPr lang="zh-CN" sz="3200" b="0">
                <a:ea typeface="宋体" panose="02010600030101010101" pitchFamily="2" charset="-122"/>
              </a:rPr>
              <a:t>）发被（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通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“披”，披在身上或穿在身上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）氅行吟泽畔。虽大雪被（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覆盖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）衣，身被（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遭受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）十余创，尤不为苦也。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02870"/>
            <a:ext cx="10852237" cy="441964"/>
          </a:xfrm>
        </p:spPr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038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73175" y="544830"/>
            <a:ext cx="106413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38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． 及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）微夫人之力不及此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（《烛之武退秦师》）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）及其所之既倦，情随事迁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（《兰亭集序》）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）及至始皇，奋六世之余烈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（《过秦论》）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）太子及宾客知其事者，皆白衣冠以送之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（《荆轲刺秦王》）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400" b="0">
                <a:ea typeface="宋体" panose="02010600030101010101" pitchFamily="2" charset="-122"/>
              </a:rPr>
              <a:t>）及献燕之督亢之地图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（《荆轲刺秦王》）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）方急时，不及召下兵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（《荆轲刺秦王》）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400" b="0">
                <a:ea typeface="宋体" panose="02010600030101010101" pitchFamily="2" charset="-122"/>
              </a:rPr>
              <a:t>）其贤不及孔子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（《师说》）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）回朕车以复路兮，及行迷之未远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（《离骚》）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9</a:t>
            </a:r>
            <a:r>
              <a:rPr lang="zh-CN" sz="2400" b="0">
                <a:ea typeface="宋体" panose="02010600030101010101" pitchFamily="2" charset="-122"/>
              </a:rPr>
              <a:t>）便可白公姥，及时相遣归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（《孔雀东南飞》）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10</a:t>
            </a:r>
            <a:r>
              <a:rPr lang="zh-CN" sz="2400" b="0">
                <a:ea typeface="宋体" panose="02010600030101010101" pitchFamily="2" charset="-122"/>
              </a:rPr>
              <a:t>）传以示美人及左右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（《廉颇蔺相如列传》）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11</a:t>
            </a:r>
            <a:r>
              <a:rPr lang="zh-CN" sz="2400" b="0">
                <a:ea typeface="宋体" panose="02010600030101010101" pitchFamily="2" charset="-122"/>
              </a:rPr>
              <a:t>）如何四纪为天子，不及卢家有莫愁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《马嵬》（其二）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503680" y="5067935"/>
            <a:ext cx="104108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）达到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）等到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）到了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）和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）等到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）不及：来不及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）比得上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）趁着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9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）及时：不耽搁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10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）和，以及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）不及：不如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29970" y="1028700"/>
            <a:ext cx="109454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2019·全国卷Ⅱ）公叔座知其贤，未及进　　及：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2018·全国卷Ⅰ）及宣帝起兵诛爽（人名），芝（人名）率余众犯门斩关，驰出赴爽  及：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2018·全国卷Ⅰ）芝（人名）以年及悬车，告老逊位  及：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2018·全国卷Ⅱ）威风猛于涣（人名），而文理不及之  及：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2018·全国卷Ⅲ）京西转运使配木石砖甓及工徒于一路  及：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2017·全国卷Ⅰ）兄弟友穆之至，举世莫及也  及：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2017·全国卷Ⅱ）及奉败，帝得憙书  及：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2017·天津卷）赐见君将，不及不对  及：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9288145" y="1028700"/>
            <a:ext cx="12795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来得及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19700" y="1837055"/>
            <a:ext cx="915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等到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3225" y="2735580"/>
            <a:ext cx="5632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到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3175" y="3573780"/>
            <a:ext cx="1363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比得上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9275" y="4409440"/>
            <a:ext cx="551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和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98965" y="484759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比得上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8192770" y="524827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等到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7867650" y="5695950"/>
            <a:ext cx="1716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到，周到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6857" y="236855"/>
            <a:ext cx="10852237" cy="441964"/>
          </a:xfrm>
        </p:spPr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73175" y="885190"/>
            <a:ext cx="1072642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陈留为人善，才能非及（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）友人。一日，与友山中狩猎，见一兔，猛追之。殆及（赶上）之，忽见一蛇，兔脱，为蛇所伤而不知所措，及（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）友至，而毒已入心矣。陈留将死之时，曰：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“此事及（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）友，及（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）家不宜扬。愿及（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）吾未去之时托孩于尔。清明及（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）中元，于吾墓焚纸而已。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”言毕遂死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528445" y="3130550"/>
            <a:ext cx="1047178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2800" b="0">
                <a:ea typeface="宋体" panose="02010600030101010101" pitchFamily="2" charset="-122"/>
              </a:rPr>
              <a:t>陈留为人善，才能非及（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比得上</a:t>
            </a:r>
            <a:r>
              <a:rPr lang="zh-CN" sz="2800" b="0">
                <a:ea typeface="宋体" panose="02010600030101010101" pitchFamily="2" charset="-122"/>
              </a:rPr>
              <a:t>）友人。一日，与友山中狩猎，见一兔，猛追之。殆及（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赶上</a:t>
            </a:r>
            <a:r>
              <a:rPr lang="zh-CN" sz="2800" b="0">
                <a:ea typeface="宋体" panose="02010600030101010101" pitchFamily="2" charset="-122"/>
              </a:rPr>
              <a:t>）之，忽见一蛇，兔脱，为蛇所伤而不知所措，及（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等到</a:t>
            </a:r>
            <a:r>
              <a:rPr lang="zh-CN" sz="2800" b="0">
                <a:ea typeface="宋体" panose="02010600030101010101" pitchFamily="2" charset="-122"/>
              </a:rPr>
              <a:t>）友至，而毒已入心矣。陈留将死之时，曰：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“此事及（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牵连到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）友，及（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到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）家不宜扬。愿及（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趁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）吾未去之时托孩于尔。清明及（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和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）中元，于吾墓焚纸而已。”言毕遂死</a:t>
            </a:r>
            <a:r>
              <a:rPr lang="zh-CN" sz="2800" b="0">
                <a:ea typeface="宋体" panose="02010600030101010101" pitchFamily="2" charset="-122"/>
              </a:rPr>
              <a:t>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039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57630" y="975995"/>
            <a:ext cx="105441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39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即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）昭帝即位，数年，匈奴与汉和亲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（《苏武传》）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）项伯即入见沛公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）项王即日因留沛公与饮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）且壮士不死即已，死即举大名耳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（《陈涉世家》）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）桂殿兰宫，即冈峦之体势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（《滕王阁序》）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）欲勿予，即患秦兵之来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ea typeface="宋体" panose="02010600030101010101" pitchFamily="2" charset="-122"/>
              </a:rPr>
              <a:t>）匪来贸丝，来即我谋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（《诗经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zh-CN" sz="2800" b="0">
                <a:ea typeface="宋体" panose="02010600030101010101" pitchFamily="2" charset="-122"/>
              </a:rPr>
              <a:t>氓》）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685925" y="5078730"/>
            <a:ext cx="101193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）登上（帝位）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）立即，马上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）当，当时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）相当于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就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）依照，顺着，随着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）则，就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）就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82395" y="1068705"/>
            <a:ext cx="1013968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2019·全国卷Ⅲ）吴起惧得罪，遂去，即之楚　即：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2018·浙江卷）诏即行所至，改除河中府临晋主簿  即：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2017·全国卷Ⅱ）憙年未二十，既引见，即除为郎中  即：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2017·浙江卷）假使圣人复生，即亦随而猾（扰乱）之矣  即：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564640" y="1432560"/>
            <a:ext cx="1316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则，就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28470" y="2306955"/>
            <a:ext cx="9886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将要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82395" y="3168015"/>
            <a:ext cx="2020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立即，马上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8470" y="4084955"/>
            <a:ext cx="12915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则，就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187450" y="967105"/>
            <a:ext cx="106533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庄公初即（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）位，即（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）令人击邻国，众人以为不妥。公曰：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“不然，即（   ）患邻之兵至。”固出兵。兵既出，庄公悔，使人阻。大败，卒三万葬于南山。国人指其址，曰：“此即（   ）万人墓也</a:t>
            </a:r>
            <a:r>
              <a:rPr lang="zh-CN" sz="3200" b="0">
                <a:ea typeface="宋体" panose="02010600030101010101" pitchFamily="2" charset="-122"/>
              </a:rPr>
              <a:t>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37030" y="3291840"/>
            <a:ext cx="102038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庄公初即（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登上</a:t>
            </a:r>
            <a:r>
              <a:rPr lang="zh-CN" sz="3200" b="0">
                <a:ea typeface="宋体" panose="02010600030101010101" pitchFamily="2" charset="-122"/>
              </a:rPr>
              <a:t>）位，即（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就</a:t>
            </a:r>
            <a:r>
              <a:rPr lang="zh-CN" sz="3200" b="0">
                <a:ea typeface="宋体" panose="02010600030101010101" pitchFamily="2" charset="-122"/>
              </a:rPr>
              <a:t>）令人击邻国，众人以为不妥。公曰：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“不然，即（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就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）患邻之兵至。”固出兵。兵既出，庄公悔，使人阻。大败，卒三万葬于南山。国人指其址，曰：“此即（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就是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）万人墓也</a:t>
            </a:r>
            <a:r>
              <a:rPr lang="zh-CN" sz="3200" b="0">
                <a:ea typeface="宋体" panose="02010600030101010101" pitchFamily="2" charset="-122"/>
              </a:rPr>
              <a:t>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040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43355" y="885190"/>
            <a:ext cx="1026414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40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既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 既东封郑，又欲肆其西封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（《烛之武退秦师》）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）将军既帝室之胄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（《隆中对》）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 不知东方之既白　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（《赤壁赋》）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）壬戌之秋，七月既望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（《赤壁赋》）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）既又与汝就食江南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 </a:t>
            </a:r>
            <a:r>
              <a:rPr lang="zh-CN" sz="2800" b="0">
                <a:ea typeface="宋体" panose="02010600030101010101" pitchFamily="2" charset="-122"/>
              </a:rPr>
              <a:t>（《祭十二郎文》）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940560" y="4485640"/>
            <a:ext cx="97669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）已经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）既然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）已经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）农历每月十六日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 不久，后来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10055" y="1060450"/>
            <a:ext cx="1004697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2019·全国卷Ⅱ）孝公既用卫鞅　既：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2018·浙江卷）既得其理，不徒诵之，以夸诳于人，必也蹈而行之  既：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2017·天津卷）手书既成，辞师受《论语》《尚书》  既：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2017·山东卷）孝子既无兄弟，极须自爱  既：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en-US" sz="32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 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9299575" y="1060450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已经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8160" y="201803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已经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4190" y="2989580"/>
            <a:ext cx="9956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已经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83765" y="3985895"/>
            <a:ext cx="10363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既然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79550" y="1011555"/>
            <a:ext cx="100425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苏轼于七月既望，与友乘舟游赤壁。既（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）而，浪生船摇，友欲归之，轼曰：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“既（    ）来之，则安之。”待波既（    ）平，友方安。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00835" y="2910205"/>
            <a:ext cx="96932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苏轼于七月既望，与友乘舟游赤壁。既（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不久</a:t>
            </a:r>
            <a:r>
              <a:rPr lang="zh-CN" sz="3200" b="0">
                <a:ea typeface="宋体" panose="02010600030101010101" pitchFamily="2" charset="-122"/>
              </a:rPr>
              <a:t>）而，浪生船摇，友欲归之，轼曰：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“既（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既然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）来之，则安之。”待波既（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已经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）平，友方安。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单击此处添加文本内容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 idx="14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谢谢观看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004</a:t>
            </a:r>
            <a:r>
              <a:rPr sz="3200" b="1">
                <a:solidFill>
                  <a:srgbClr val="FF0000"/>
                </a:solidFill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2341880" y="1355725"/>
            <a:ext cx="84315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6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． 倍</a:t>
            </a:r>
            <a:endParaRPr lang="zh-CN" sz="36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3600" b="0">
                <a:ea typeface="宋体" panose="02010600030101010101" pitchFamily="2" charset="-122"/>
              </a:rPr>
              <a:t>（</a:t>
            </a:r>
            <a:r>
              <a:rPr lang="en-US" sz="36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600" b="0">
                <a:ea typeface="宋体" panose="02010600030101010101" pitchFamily="2" charset="-122"/>
              </a:rPr>
              <a:t>）愿伯具言臣之不敢倍德也</a:t>
            </a:r>
            <a:r>
              <a:rPr lang="en-US" sz="36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600" b="0">
                <a:ea typeface="宋体" panose="02010600030101010101" pitchFamily="2" charset="-122"/>
              </a:rPr>
              <a:t>（《鸿门宴》）（</a:t>
            </a:r>
            <a:r>
              <a:rPr lang="en-US" sz="36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600" b="0">
                <a:ea typeface="宋体" panose="02010600030101010101" pitchFamily="2" charset="-122"/>
              </a:rPr>
              <a:t>）每逢佳节倍思亲</a:t>
            </a:r>
            <a:r>
              <a:rPr lang="en-US" sz="36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600" b="0">
                <a:ea typeface="宋体" panose="02010600030101010101" pitchFamily="2" charset="-122"/>
              </a:rPr>
              <a:t>（《九月九日忆山东兄弟》）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2524125" y="4395470"/>
            <a:ext cx="72650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）通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背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，背叛，违背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）越发、更加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>
                <a:solidFill>
                  <a:srgbClr val="FF0000"/>
                </a:solidFill>
              </a:rPr>
              <a:t>【迁移练习】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91615" y="1485265"/>
            <a:ext cx="100304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苏武陷匈奴，不倍（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）节义。乡情于游子过百倍（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）。十年间，每逢佳节，犹倍（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）思亲。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938655" y="2873375"/>
            <a:ext cx="913574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苏武陷匈奴，不倍（通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“背”，背离）节义。乡情于游子过百倍（原数基础上增加的相等数）。十年间，每逢佳节，犹倍（更加）思亲。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/>
            </a:br>
            <a:r>
              <a:rPr lang="en-US" altLang="zh-CN" sz="3200" b="1">
                <a:solidFill>
                  <a:srgbClr val="FF0000"/>
                </a:solidFill>
                <a:sym typeface="+mn-ea"/>
              </a:rPr>
              <a:t>005</a:t>
            </a:r>
            <a:r>
              <a:rPr sz="3200" b="1">
                <a:solidFill>
                  <a:srgbClr val="FF0000"/>
                </a:solidFill>
                <a:sym typeface="+mn-ea"/>
              </a:rPr>
              <a:t>、课文释义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56105" y="987425"/>
            <a:ext cx="96659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． 本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）自言本是京城女，家在虾蟆陵下住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（《琵琶行》）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）此之谓失其本心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（《鱼我所欲也》）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）本自无教训，兼愧贵家子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（《孔雀东南飞》）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）少无适俗韵，性本爱丘山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《归园田居》（其一）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062480" y="4525645"/>
            <a:ext cx="94589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）本来，原来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）原本的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）本来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）原本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3200"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1613535" y="1109345"/>
            <a:ext cx="99085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1</a:t>
            </a:r>
            <a:r>
              <a:rPr lang="zh-CN" altLang="en-US" sz="3200" b="0"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2019·全国卷Ⅱ）其祖本姬姓也本：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　　　　　　　　　　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2</a:t>
            </a:r>
            <a:r>
              <a:rPr lang="zh-CN" altLang="en-US" sz="3200" b="0"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2018·浙江卷）太初（人名，颜太初）恶其为大乱风俗之本，作《东州逸党》诗以刺之　本：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endParaRPr lang="en-US" sz="32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2015·江苏卷）必刮剖根本见终始  本：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endParaRPr lang="en-US" sz="32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2017·全国卷Ⅰ）弘微本名密，犯所继内讳，故以字行  本：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61845" y="4480560"/>
            <a:ext cx="1776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本来；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9890" y="4480560"/>
            <a:ext cx="2808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根本、根源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97115" y="4480560"/>
            <a:ext cx="1922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根本；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1845" y="522097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4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本来的，原来的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【迁移练习】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1624965" y="960120"/>
            <a:ext cx="100457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柳宗元本（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）求宦达，而谪柳州；近自然，植木本（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），反其本（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）也；多有所得。后人将其所述辑成多本（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），即今日所见本（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），以本（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）其当日心境。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746885" y="3279140"/>
            <a:ext cx="977519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柳宗元本（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本来</a:t>
            </a:r>
            <a:r>
              <a:rPr lang="zh-CN" sz="3200" b="0">
                <a:ea typeface="宋体" panose="02010600030101010101" pitchFamily="2" charset="-122"/>
              </a:rPr>
              <a:t>）求宦达，而谪柳州；近自然，植木本（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草木的根</a:t>
            </a:r>
            <a:r>
              <a:rPr lang="zh-CN" sz="3200" b="0">
                <a:ea typeface="宋体" panose="02010600030101010101" pitchFamily="2" charset="-122"/>
              </a:rPr>
              <a:t>），反其本（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根本</a:t>
            </a:r>
            <a:r>
              <a:rPr lang="zh-CN" sz="3200" b="0">
                <a:ea typeface="宋体" panose="02010600030101010101" pitchFamily="2" charset="-122"/>
              </a:rPr>
              <a:t>）也；多有所得。后人将其所述辑成多本（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量词，书册的计量单位</a:t>
            </a:r>
            <a:r>
              <a:rPr lang="zh-CN" sz="3200" b="0">
                <a:ea typeface="宋体" panose="02010600030101010101" pitchFamily="2" charset="-122"/>
              </a:rPr>
              <a:t>），即今日所见本（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版本</a:t>
            </a:r>
            <a:r>
              <a:rPr lang="zh-CN" sz="3200" b="0">
                <a:ea typeface="宋体" panose="02010600030101010101" pitchFamily="2" charset="-122"/>
              </a:rPr>
              <a:t>），以本（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推究</a:t>
            </a:r>
            <a:r>
              <a:rPr lang="zh-CN" sz="3200" b="0">
                <a:ea typeface="宋体" panose="02010600030101010101" pitchFamily="2" charset="-122"/>
              </a:rPr>
              <a:t>）其当日心境。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>
                <a:sym typeface="+mn-ea"/>
              </a:rPr>
            </a:br>
            <a:r>
              <a:rPr lang="en-US" altLang="zh-CN" b="1">
                <a:solidFill>
                  <a:srgbClr val="FF0000"/>
                </a:solidFill>
                <a:sym typeface="+mn-ea"/>
              </a:rPr>
              <a:t>006</a:t>
            </a:r>
            <a:r>
              <a:rPr b="1">
                <a:solidFill>
                  <a:srgbClr val="FF0000"/>
                </a:solidFill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sym typeface="+mn-ea"/>
              </a:rPr>
              <a:t>课文释义</a:t>
            </a:r>
            <a:br>
              <a:rPr>
                <a:sym typeface="+mn-ea"/>
              </a:rPr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42720" y="1024255"/>
            <a:ext cx="1007999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鄙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）鄙贱之人，不知将军宽之至此也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）先帝不以臣卑鄙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（《出师表》）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）越国以鄙远，君知其难也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（《烛之武退秦师》）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）肉食者鄙，未能远谋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（《曹刿论战》）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44675" y="4460875"/>
            <a:ext cx="96780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）庸俗，浅陋，鄙俗　 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）身份低微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）把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当作边邑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）浅陋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4000"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 sz="4000"/>
          </a:p>
        </p:txBody>
      </p:sp>
      <p:sp>
        <p:nvSpPr>
          <p:cNvPr id="100" name="文本框 99"/>
          <p:cNvSpPr txBox="1"/>
          <p:nvPr/>
        </p:nvSpPr>
        <p:spPr>
          <a:xfrm>
            <a:off x="2608580" y="1699260"/>
            <a:ext cx="760349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4000" b="0">
                <a:ea typeface="宋体" panose="02010600030101010101" pitchFamily="2" charset="-122"/>
              </a:rPr>
              <a:t>1</a:t>
            </a:r>
            <a:r>
              <a:rPr lang="zh-CN" altLang="en-US" sz="4000" b="0">
                <a:ea typeface="宋体" panose="02010600030101010101" pitchFamily="2" charset="-122"/>
              </a:rPr>
              <a:t>、</a:t>
            </a:r>
            <a:r>
              <a:rPr lang="zh-CN" sz="4000" b="0">
                <a:ea typeface="宋体" panose="02010600030101010101" pitchFamily="2" charset="-122"/>
              </a:rPr>
              <a:t>（</a:t>
            </a:r>
            <a:r>
              <a:rPr lang="zh-CN" sz="4000" b="0">
                <a:ea typeface="宋体" panose="02010600030101010101" pitchFamily="2" charset="-122"/>
                <a:cs typeface="Times New Roman" panose="02020603050405020304" charset="0"/>
              </a:rPr>
              <a:t>2017·全国卷Ⅰ）亲戚争财，为</a:t>
            </a:r>
            <a:r>
              <a:rPr lang="zh-CN" sz="40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鄙</a:t>
            </a:r>
            <a:r>
              <a:rPr lang="zh-CN" sz="4000" b="0">
                <a:ea typeface="宋体" panose="02010600030101010101" pitchFamily="2" charset="-122"/>
                <a:cs typeface="Times New Roman" panose="02020603050405020304" charset="0"/>
              </a:rPr>
              <a:t>之甚　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3324860" y="324485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400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鄙：鄙俗</a:t>
            </a:r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>
                <a:solidFill>
                  <a:srgbClr val="FF0000"/>
                </a:solidFill>
              </a:rPr>
              <a:t>【迁移练习】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46250" y="1036320"/>
            <a:ext cx="96945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晋之鄙（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）有二人，临秦地则曰：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“鄙贱之人，当其求谅。”居久，则鄙（   ）秦人曰：“秦人亦不过如此，皆如蛮夷之鄙（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）人。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904365" y="2958465"/>
            <a:ext cx="94157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晋之鄙（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边疆</a:t>
            </a:r>
            <a:r>
              <a:rPr lang="zh-CN" sz="3200" b="0">
                <a:ea typeface="宋体" panose="02010600030101010101" pitchFamily="2" charset="-122"/>
              </a:rPr>
              <a:t>）有二人，临秦地则曰：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“鄙贱之人，当其求谅。”居久，则鄙（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轻视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）秦人曰：“秦人亦不过如此，皆如蛮夷之鄙〔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浅陋无知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）人。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Text Box 2"/>
          <p:cNvSpPr txBox="1"/>
          <p:nvPr/>
        </p:nvSpPr>
        <p:spPr>
          <a:xfrm>
            <a:off x="1992313" y="0"/>
            <a:ext cx="7848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CC00"/>
                </a:solidFill>
                <a:latin typeface="Times New Roman" panose="02020603050405020304" charset="0"/>
              </a:rPr>
              <a:t>《</a:t>
            </a:r>
            <a:r>
              <a:rPr lang="zh-CN" altLang="en-US" sz="2400" dirty="0">
                <a:solidFill>
                  <a:srgbClr val="00CC00"/>
                </a:solidFill>
                <a:latin typeface="Times New Roman" panose="02020603050405020304" charset="0"/>
              </a:rPr>
              <a:t>考试说明</a:t>
            </a:r>
            <a:r>
              <a:rPr lang="en-US" altLang="zh-CN" sz="2400" dirty="0">
                <a:solidFill>
                  <a:srgbClr val="00CC00"/>
                </a:solidFill>
                <a:latin typeface="Times New Roman" panose="02020603050405020304" charset="0"/>
              </a:rPr>
              <a:t>》120</a:t>
            </a:r>
            <a:r>
              <a:rPr lang="zh-CN" altLang="en-US" sz="2400" dirty="0">
                <a:solidFill>
                  <a:srgbClr val="00CC00"/>
                </a:solidFill>
                <a:latin typeface="Times New Roman" panose="02020603050405020304" charset="0"/>
              </a:rPr>
              <a:t>实词：</a:t>
            </a:r>
            <a:endParaRPr lang="zh-CN" altLang="en-US" sz="2400" dirty="0">
              <a:solidFill>
                <a:srgbClr val="00CC00"/>
              </a:solidFill>
              <a:latin typeface="Times New Roman" panose="02020603050405020304" charset="0"/>
            </a:endParaRPr>
          </a:p>
        </p:txBody>
      </p:sp>
      <p:sp>
        <p:nvSpPr>
          <p:cNvPr id="58371" name="Text Box 3"/>
          <p:cNvSpPr txBox="1"/>
          <p:nvPr/>
        </p:nvSpPr>
        <p:spPr>
          <a:xfrm>
            <a:off x="1524000" y="549275"/>
            <a:ext cx="9144000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charset="0"/>
              </a:rPr>
              <a:t>爱、安、被、比、本、兵、病、朝、乘、诚、除、传    辞、从、殆、怠、汉、道、得、度、发、方、非、复    负、盖、故、顾、固、过、胡、患、或、及、疾、即    既、假、间、见、就、举、绝、克、类、名、莫、内    期、奇、迁、请、穷、劝、如、若、少、稍、胜、识    使、是、适、书、孰、属、数、遂、率、说、私、素    通、徒、图、亡、王、望、恶、微、闻、相、向、谢    悉、信、兴、行、幸、修、徐、许、阳、要、宜、遗、贻、已、易、意、阴、引、右、逾、狱、再、造、知    直、置、至、致、质、治、诸、族、足、卒、走、左 、坐</a:t>
            </a:r>
            <a:endParaRPr lang="zh-CN" altLang="en-US" sz="3200" dirty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>
                <a:solidFill>
                  <a:srgbClr val="FF0000"/>
                </a:solidFill>
              </a:rPr>
              <a:t>007  </a:t>
            </a:r>
            <a:r>
              <a:rPr sz="3200" b="1">
                <a:solidFill>
                  <a:srgbClr val="FF0000"/>
                </a:solidFill>
                <a:sym typeface="+mn-ea"/>
              </a:rPr>
              <a:t>课文释义</a:t>
            </a:r>
            <a:r>
              <a:rPr lang="en-US" altLang="zh-CN" sz="3200">
                <a:solidFill>
                  <a:srgbClr val="FF0000"/>
                </a:solidFill>
              </a:rPr>
              <a:t> 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771015" y="1125855"/>
            <a:ext cx="975106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兵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）兵刃既接，弃甲曳兵而走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（《寡人之于国也》）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）赵亦盛设兵以待秦，秦不敢动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）起视四境，而秦兵又至矣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）斯用兵之效也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）收天下之兵，聚之咸阳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（《过秦论》）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038350" y="4970780"/>
            <a:ext cx="96335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）兵器，军械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）军队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）军队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）策略，战略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）兵器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61795" y="1045210"/>
            <a:ext cx="100711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1</a:t>
            </a:r>
            <a:r>
              <a:rPr lang="zh-CN" altLang="en-US" sz="2800" b="0"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2019·全国卷Ⅲ）文侯以吴起善用兵兵：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　　　　　　　　　　　　　　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2</a:t>
            </a:r>
            <a:r>
              <a:rPr lang="zh-CN" altLang="en-US" sz="2800" b="0"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2018·全国卷Ⅰ）杖大威（倚仗帝王的威仪）以羽檄征四方兵，孰敢不从  兵：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3</a:t>
            </a:r>
            <a:r>
              <a:rPr lang="zh-CN" altLang="en-US" sz="2800" b="0"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2018·全国卷Ⅰ）及宣帝起兵诛爽，芝率余众犯门斩关，驰出赴爽  兵：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en-US" sz="28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2018·全国卷Ⅰ）使军兵为作屋五十间  兵：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5</a:t>
            </a:r>
            <a:r>
              <a:rPr lang="zh-CN" altLang="en-US" sz="2800" b="0"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2017·全国卷Ⅱ）乃挟兵结客，后遂往复仇  兵：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endParaRPr lang="en-US" sz="28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2017·全国卷Ⅲ）治兵有制，名虽不同  兵：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134870" y="4857115"/>
            <a:ext cx="18383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兵法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9110" y="4857115"/>
            <a:ext cx="1679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军队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23075" y="4857115"/>
            <a:ext cx="2080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战事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4870" y="5440680"/>
            <a:ext cx="16306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4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士兵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9110" y="5440680"/>
            <a:ext cx="1631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5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兵器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23075" y="5440680"/>
            <a:ext cx="17049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6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军队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>
                <a:solidFill>
                  <a:srgbClr val="FF0000"/>
                </a:solidFill>
              </a:rPr>
              <a:t>【迁移练习】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61795" y="1003935"/>
            <a:ext cx="100342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陈涉初起之时，用兵（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sz="3200" b="0">
                <a:ea typeface="宋体" panose="02010600030101010101" pitchFamily="2" charset="-122"/>
              </a:rPr>
              <a:t>）之道不及秦国之谋士，而能削木为兵（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），以疲惫之兵（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），遂灭秦。得天下后，其幼时之友触其颜面，左右欲兵（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）其友，勿劝。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929130" y="3206115"/>
            <a:ext cx="976693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陈涉初起之时，用兵（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兵法</a:t>
            </a:r>
            <a:r>
              <a:rPr lang="zh-CN" sz="3200" b="0">
                <a:ea typeface="宋体" panose="02010600030101010101" pitchFamily="2" charset="-122"/>
              </a:rPr>
              <a:t>）之道不及秦国之谋士，而能削木为兵（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兵器</a:t>
            </a:r>
            <a:r>
              <a:rPr lang="zh-CN" sz="3200" b="0">
                <a:ea typeface="宋体" panose="02010600030101010101" pitchFamily="2" charset="-122"/>
              </a:rPr>
              <a:t>），以疲惫之兵（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军队</a:t>
            </a:r>
            <a:r>
              <a:rPr lang="zh-CN" sz="3200" b="0">
                <a:ea typeface="宋体" panose="02010600030101010101" pitchFamily="2" charset="-122"/>
              </a:rPr>
              <a:t>），遂灭秦。得天下后，其幼时之友触其颜面，左右欲兵（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伤害</a:t>
            </a:r>
            <a:r>
              <a:rPr lang="zh-CN" sz="3200" b="0">
                <a:ea typeface="宋体" panose="02010600030101010101" pitchFamily="2" charset="-122"/>
              </a:rPr>
              <a:t>）其友，勿劝。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008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31340" y="1000760"/>
            <a:ext cx="977963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． 病</a:t>
            </a:r>
            <a:endParaRPr lang="zh-CN" sz="32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）三岁余，王病，赐武马畜、服匿、穹庐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（《苏武传》）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）相如每朝时，常称病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（《廉颇蔺相如列传》）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）百年多病独登台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（《登高》）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ea typeface="宋体" panose="02010600030101010101" pitchFamily="2" charset="-122"/>
              </a:rPr>
              <a:t>）余久卧病无聊，乃使人复葺南阁子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（《项脊轩志》）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26285" y="5160645"/>
            <a:ext cx="94957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）患疾病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）生病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）疾病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）生病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88135" y="1040765"/>
            <a:ext cx="1014349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1</a:t>
            </a:r>
            <a:r>
              <a:rPr lang="zh-CN" altLang="en-US" sz="2800" b="0"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2019·全国卷Ⅱ）会（公孙座）座病　　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2</a:t>
            </a:r>
            <a:r>
              <a:rPr lang="zh-CN" altLang="en-US" sz="2800" b="0"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2018·全国卷Ⅱ）元兴元年，（王涣）病卒  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endParaRPr lang="en-US" sz="28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3</a:t>
            </a:r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2018·浙江卷）有疵病者所恶闻  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4</a:t>
            </a:r>
            <a:r>
              <a:rPr lang="zh-CN" altLang="en-US" sz="2800" b="0"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2017·全国卷Ⅱ）而仇家皆疾病  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5</a:t>
            </a:r>
            <a:r>
              <a:rPr lang="zh-CN" altLang="en-US" sz="2800" b="0"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2017·浙江卷）名为腐儒，亦学者之一病  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sz="2800" b="0">
              <a:ea typeface="宋体" panose="02010600030101010101" pitchFamily="2" charset="-122"/>
            </a:endParaRPr>
          </a:p>
          <a:p>
            <a:pPr indent="0"/>
            <a:r>
              <a:rPr lang="en-US" altLang="zh-CN" sz="2800" b="0">
                <a:ea typeface="宋体" panose="02010600030101010101" pitchFamily="2" charset="-122"/>
              </a:rPr>
              <a:t>6</a:t>
            </a:r>
            <a:r>
              <a:rPr lang="zh-CN" altLang="en-US" sz="2800" b="0">
                <a:ea typeface="宋体" panose="02010600030101010101" pitchFamily="2" charset="-122"/>
              </a:rPr>
              <a:t>、</a:t>
            </a:r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2017·山东卷）及贞病笃  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9297035" y="885190"/>
            <a:ext cx="28949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有疾病，生病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64370" y="1370965"/>
            <a:ext cx="2627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有疾病，生病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34350" y="1809115"/>
            <a:ext cx="25781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缺点，毛病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34350" y="2233930"/>
            <a:ext cx="2772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有疾病，生病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06635" y="2719705"/>
            <a:ext cx="1000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弊病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1840" y="3137535"/>
            <a:ext cx="1327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病情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>
                <a:solidFill>
                  <a:srgbClr val="FF0000"/>
                </a:solidFill>
              </a:rPr>
              <a:t>【迁移练习】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80235" y="1085215"/>
            <a:ext cx="97796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桓公身有疾．左右病（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）之，求扁鹊治，而不治，病（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）入内脏，遂死。后人以为此事非大臣之过也，乃桓公之病（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）。今人常以此相诟病（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80235" y="2874010"/>
            <a:ext cx="96418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桓公身有疾．左右病（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担心</a:t>
            </a:r>
            <a:r>
              <a:rPr lang="zh-CN" sz="3200" b="0">
                <a:ea typeface="宋体" panose="02010600030101010101" pitchFamily="2" charset="-122"/>
              </a:rPr>
              <a:t>）之，求扁鹊治，而不治，病（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疾病</a:t>
            </a:r>
            <a:r>
              <a:rPr lang="zh-CN" sz="3200" b="0">
                <a:ea typeface="宋体" panose="02010600030101010101" pitchFamily="2" charset="-122"/>
              </a:rPr>
              <a:t>）入内脏，遂死。后人以为此事非大臣之过也，乃桓公之病〔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缺点</a:t>
            </a:r>
            <a:r>
              <a:rPr lang="zh-CN" sz="3200" b="0">
                <a:ea typeface="宋体" panose="02010600030101010101" pitchFamily="2" charset="-122"/>
              </a:rPr>
              <a:t>）。今人常以此相诟病（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责备</a:t>
            </a:r>
            <a:r>
              <a:rPr lang="zh-CN" sz="3200" b="0">
                <a:ea typeface="宋体" panose="02010600030101010101" pitchFamily="2" charset="-122"/>
              </a:rPr>
              <a:t>）。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009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37665" y="967740"/>
            <a:ext cx="998474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9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察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）察邻国之政，无如寡人之用心者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（《寡人之于国也》）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）前太守臣逵察臣孝廉，后刺史臣荣举臣秀才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（《陈情表》）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）虽不能察，必以情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（《曹刿论战》）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）怨灵修之浩荡兮，终不察夫民心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（《离骚》）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）以咨诹善道，察纳雅言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（《出师表》）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31975" y="4983480"/>
            <a:ext cx="95961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 考察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）察举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）了解，明察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）体察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）辨别清楚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/>
            </a:br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074545" y="1646555"/>
            <a:ext cx="92773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1</a:t>
            </a:r>
            <a:r>
              <a:rPr lang="zh-CN" altLang="en-US" sz="3200" b="0"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2018·北京卷）察其秋毫，则大物不过矣　察：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2</a:t>
            </a:r>
            <a:r>
              <a:rPr lang="zh-CN" altLang="en-US" sz="3200" b="0"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2015·湖北卷）察其志之所存，乃知侯（人名）非今之所谓廉者也  察：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sz="3200" b="0">
              <a:ea typeface="宋体" panose="02010600030101010101" pitchFamily="2" charset="-122"/>
            </a:endParaRPr>
          </a:p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3</a:t>
            </a:r>
            <a:r>
              <a:rPr lang="zh-CN" altLang="en-US" sz="3200" b="0"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2015·四川卷）郡察孝廉，除郎中，补尚书都令史  察：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511425" y="2039620"/>
            <a:ext cx="13163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明察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40830" y="3136900"/>
            <a:ext cx="10242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考察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7780" y="4109085"/>
            <a:ext cx="2468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考察和推举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【迁移练习】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43405" y="1051560"/>
            <a:ext cx="98037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郡守察（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）李密孝德之事，告于帝，左右以为不能察（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），然帝以为李密品之察察（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），乃众人之范，于是令其郡守察（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）孝廉，足见帝之察（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sz="3200" b="0">
                <a:ea typeface="宋体" panose="02010600030101010101" pitchFamily="2" charset="-122"/>
              </a:rPr>
              <a:t>）。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43405" y="3462020"/>
            <a:ext cx="98044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r>
              <a:rPr lang="zh-CN" sz="3200" b="0">
                <a:ea typeface="宋体" panose="02010600030101010101" pitchFamily="2" charset="-122"/>
              </a:rPr>
              <a:t>郡守察〔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观察</a:t>
            </a:r>
            <a:r>
              <a:rPr lang="zh-CN" sz="3200" b="0">
                <a:ea typeface="宋体" panose="02010600030101010101" pitchFamily="2" charset="-122"/>
              </a:rPr>
              <a:t>）李密孝德之事，告于帝，左右以为不能察（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明察</a:t>
            </a:r>
            <a:r>
              <a:rPr lang="zh-CN" sz="3200" b="0">
                <a:ea typeface="宋体" panose="02010600030101010101" pitchFamily="2" charset="-122"/>
              </a:rPr>
              <a:t>），然帝以为李密品之察察（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洁净的样子</a:t>
            </a:r>
            <a:r>
              <a:rPr lang="zh-CN" sz="3200" b="0">
                <a:ea typeface="宋体" panose="02010600030101010101" pitchFamily="2" charset="-122"/>
              </a:rPr>
              <a:t>），乃众人之范，于是令其郡守察（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推举</a:t>
            </a:r>
            <a:r>
              <a:rPr lang="zh-CN" sz="3200" b="0">
                <a:ea typeface="宋体" panose="02010600030101010101" pitchFamily="2" charset="-122"/>
              </a:rPr>
              <a:t>）孝廉，足见帝之察（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明智</a:t>
            </a:r>
            <a:r>
              <a:rPr lang="zh-CN" sz="3200" b="0">
                <a:ea typeface="宋体" panose="02010600030101010101" pitchFamily="2" charset="-122"/>
              </a:rPr>
              <a:t>）。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/>
            </a:br>
            <a:r>
              <a:rPr lang="en-US" altLang="zh-CN">
                <a:solidFill>
                  <a:srgbClr val="FF0000"/>
                </a:solidFill>
                <a:sym typeface="+mn-ea"/>
              </a:rPr>
              <a:t>010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19275" y="984250"/>
            <a:ext cx="97028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10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朝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）朝服衣冠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（《邹忌讽齐王纳谏》）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）相如每朝时，常称病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）此吾祖太常公宣德间执此以朝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（《项脊轩志》）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）强国请服，弱国入朝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（《过秦论》）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）逮奉圣朝，沐浴清化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（《陈情表》）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）自古逢秋悲寂寥，我言秋日胜春朝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（《秋词》）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941195" y="5384165"/>
            <a:ext cx="95815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）朝（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zhāo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），早晨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）上朝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）上朝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）朝拜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）朝代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）时光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1">
                <a:solidFill>
                  <a:srgbClr val="FF0000"/>
                </a:solidFill>
              </a:rPr>
              <a:t>001</a:t>
            </a:r>
            <a:r>
              <a:rPr sz="3200" b="1">
                <a:solidFill>
                  <a:srgbClr val="FF0000"/>
                </a:solidFill>
              </a:rPr>
              <a:t>、</a:t>
            </a:r>
            <a:r>
              <a:rPr lang="zh-CN" altLang="en-US" sz="3200" b="1">
                <a:solidFill>
                  <a:srgbClr val="FF0000"/>
                </a:solidFill>
              </a:rPr>
              <a:t>课文释义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16380" y="885190"/>
            <a:ext cx="990854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．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爱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）爱其子，择师而教之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 </a:t>
            </a:r>
            <a:r>
              <a:rPr lang="zh-CN" sz="2800" b="0">
                <a:ea typeface="宋体" panose="02010600030101010101" pitchFamily="2" charset="-122"/>
              </a:rPr>
              <a:t>（《师说》）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）不爱珍器重宝肥饶之地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（《过秦论》）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）项燕为楚将，数有功，爱士卒，楚人怜之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（《陈涉世家》）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）向使三国各爱其地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）予独爱莲之出淤泥而不染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（《爱莲说》）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965325" y="4290695"/>
            <a:ext cx="9269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6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6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）疼爱　（</a:t>
            </a:r>
            <a:r>
              <a:rPr lang="en-US" sz="36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）吝惜　（</a:t>
            </a:r>
            <a:r>
              <a:rPr lang="en-US" sz="36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）爱护　（</a:t>
            </a:r>
            <a:r>
              <a:rPr lang="en-US" sz="36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）爱惜，珍惜　（</a:t>
            </a:r>
            <a:r>
              <a:rPr lang="en-US" sz="36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）爱慕，欣赏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71015" y="1097280"/>
            <a:ext cx="97504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0">
                <a:ea typeface="宋体" panose="02010600030101010101" pitchFamily="2" charset="-122"/>
              </a:rPr>
              <a:t>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2018·全国卷Ⅲ）还朝，用为三司盐铁判官，以比部员外郎出知遂州　朝：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600" b="0">
                <a:ea typeface="宋体" panose="02010600030101010101" pitchFamily="2" charset="-122"/>
              </a:rPr>
              <a:t>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2017·山东卷）太建五年，贞乃还朝  朝：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600" b="0">
                <a:ea typeface="宋体" panose="02010600030101010101" pitchFamily="2" charset="-122"/>
              </a:rPr>
              <a:t>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2016·全国卷Ⅰ）帝临哭，辍朝三日  朝：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600" b="0">
                <a:ea typeface="宋体" panose="02010600030101010101" pitchFamily="2" charset="-122"/>
              </a:rPr>
              <a:t>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2016·山东卷）天下不朝其室，而共归其仁  朝：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7976235" y="1593850"/>
            <a:ext cx="10972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朝廷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72385" y="2731135"/>
            <a:ext cx="10979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朝廷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1675" y="3776980"/>
            <a:ext cx="22993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朝拜，朝见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60980" y="487172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朝拜，朝见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【迁移练习】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61795" y="1047750"/>
            <a:ext cx="985964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邹忌旦日朝（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）服衣冠，于朝（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）谏齐王。齐王纳其谏。其后，齐国日盛，弱国来朝（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），经数年之久。邹忌闻名天下，为历朝（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）谋臣所景仰。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31975" y="3335020"/>
            <a:ext cx="96888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邹忌旦日朝（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早晨</a:t>
            </a:r>
            <a:r>
              <a:rPr lang="zh-CN" sz="3200" b="0">
                <a:ea typeface="宋体" panose="02010600030101010101" pitchFamily="2" charset="-122"/>
              </a:rPr>
              <a:t>）服衣冠，于朝（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朝廷</a:t>
            </a:r>
            <a:r>
              <a:rPr lang="zh-CN" sz="3200" b="0">
                <a:ea typeface="宋体" panose="02010600030101010101" pitchFamily="2" charset="-122"/>
              </a:rPr>
              <a:t>）谏齐王。齐王纳其谏。其后，齐国日盛，弱国来朝（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朝见</a:t>
            </a:r>
            <a:r>
              <a:rPr lang="zh-CN" sz="3200" b="0">
                <a:ea typeface="宋体" panose="02010600030101010101" pitchFamily="2" charset="-122"/>
              </a:rPr>
              <a:t>），经数年之久。邹忌闻名天下，为历朝（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朝代</a:t>
            </a:r>
            <a:r>
              <a:rPr lang="zh-CN" sz="3200" b="0">
                <a:ea typeface="宋体" panose="02010600030101010101" pitchFamily="2" charset="-122"/>
              </a:rPr>
              <a:t>）谋臣所景仰。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011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46250" y="1044575"/>
            <a:ext cx="966978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． 曾</a:t>
            </a:r>
            <a:endParaRPr lang="zh-CN" sz="32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）曾不若孀妻弱子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（《愚公移山》）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）寻常巷陌，人道寄奴曾住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（《永遇乐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zh-CN" sz="3200" b="0">
                <a:ea typeface="宋体" panose="02010600030101010101" pitchFamily="2" charset="-122"/>
              </a:rPr>
              <a:t>京口北固亭怀古》）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）曾益其所不能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（《生于忧患，死于安乐》）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37715" y="4540250"/>
            <a:ext cx="90868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）竟然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）曾经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）通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增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，增加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/>
            </a:br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046095" y="1736090"/>
            <a:ext cx="792099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0">
                <a:ea typeface="宋体" panose="02010600030101010101" pitchFamily="2" charset="-122"/>
              </a:rPr>
              <a:t>（</a:t>
            </a:r>
            <a:r>
              <a:rPr lang="zh-CN" sz="4000" b="0">
                <a:ea typeface="宋体" panose="02010600030101010101" pitchFamily="2" charset="-122"/>
                <a:cs typeface="Times New Roman" panose="02020603050405020304" charset="0"/>
              </a:rPr>
              <a:t>2014·全国卷Ⅰ）虽位崇年高，曾无倦色　曾：</a:t>
            </a:r>
            <a:r>
              <a:rPr lang="en-US" sz="40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3531235" y="3691255"/>
            <a:ext cx="6221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用在否定词前，加强否定语气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【迁移练习】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19275" y="972185"/>
            <a:ext cx="954532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愚公自曾（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）祖起居于太行、王屋山下。因太行、王屋二山阻隔，出入不便，愚公全家曾（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）齐议移山。于是率妻子移山，几度春秋，山不加少。愚公之邻人智叟望山上曾（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）云，笑之。愚公笑曰：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“何曾（   ）不若孩儿？世代移山，终有竟日。”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952625" y="3679825"/>
            <a:ext cx="95694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愚公自曾（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指自己相隔现代的亲属</a:t>
            </a:r>
            <a:r>
              <a:rPr lang="zh-CN" sz="3200" b="0">
                <a:ea typeface="宋体" panose="02010600030101010101" pitchFamily="2" charset="-122"/>
              </a:rPr>
              <a:t>）祖起居于太行、王屋山下。因太行、王屋二山阻隔，出入不便，愚公全家曾（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曾经</a:t>
            </a:r>
            <a:r>
              <a:rPr lang="zh-CN" sz="3200" b="0">
                <a:ea typeface="宋体" panose="02010600030101010101" pitchFamily="2" charset="-122"/>
              </a:rPr>
              <a:t>）齐议移山．于是率妻子移山，几度春秋，山不加少。愚公之邻人智叟望山上曾（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通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“层”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）云，笑之。愚公笑曰：“何曾（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竟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）不若孩儿？世代移山，终有竟日。”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/>
            </a:br>
            <a:r>
              <a:rPr lang="en-US" altLang="zh-CN">
                <a:solidFill>
                  <a:srgbClr val="FF0000"/>
                </a:solidFill>
                <a:sym typeface="+mn-ea"/>
              </a:rPr>
              <a:t>012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049780" y="885190"/>
            <a:ext cx="985202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乘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）因利乘便，宰割天下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（《过秦论》）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）乘彼垝垣，以望复关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（《诗经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zh-CN" sz="2800" b="0">
                <a:ea typeface="宋体" panose="02010600030101010101" pitchFamily="2" charset="-122"/>
              </a:rPr>
              <a:t>氓》）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）昔人已乘黄鹤去，此地空余黄鹤楼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（《黄鹤楼》）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）从今若许闲乘月，拄杖无时夜叩门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（《游山西村》）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）我欲乘风归去，又恐琼楼玉宇，高处不胜寒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（《水调歌头》）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）闲来垂钓碧溪上，忽复乘舟梦日边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（《行路难》）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049780" y="5716270"/>
            <a:ext cx="97669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）凭借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）登上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）乘坐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）趁着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）坐，驾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）乘坐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>
                <a:sym typeface="+mn-ea"/>
              </a:rPr>
            </a:br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br>
              <a:rPr>
                <a:sym typeface="+mn-ea"/>
              </a:rPr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900680" y="1716405"/>
            <a:ext cx="86213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2016·浙江卷）读书三十乘，千万中一二　乘：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2015·天津卷）于凉州造浮图，作木鸢，每击楔三下，乘之以归  乘：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653155" y="2197100"/>
            <a:ext cx="5264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车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45045" y="3194050"/>
            <a:ext cx="1498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驾，坐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989455" y="1027430"/>
            <a:ext cx="953325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陶渊明手握《左传》，乘（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）彼桅垣，阅至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“公与之乘（    ）",感慨古代帝王虽善因利乘（     ）便，终而亡，顿生归家之心，一路冒风乘（     ）雪，至家，心乃定，居家乘（   ）化以归尽。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99310" y="3364230"/>
            <a:ext cx="94227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陶渊明手握《左传》，乘（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登</a:t>
            </a:r>
            <a:r>
              <a:rPr lang="zh-CN" sz="3200" b="0">
                <a:ea typeface="宋体" panose="02010600030101010101" pitchFamily="2" charset="-122"/>
              </a:rPr>
              <a:t>）彼桅垣，阅至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“公与之乘（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乘坐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）",感慨古代帝王虽善因利乘（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凭借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）便，终而亡，顿生归家之心，一路冒风乘（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冒着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）雪，至家，心乃定，居家乘（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顺应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）化以归尽。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013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183765" y="1004570"/>
            <a:ext cx="933831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诚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）诚知其如此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2800" b="0">
                <a:ea typeface="宋体" panose="02010600030101010101" pitchFamily="2" charset="-122"/>
              </a:rPr>
              <a:t>吾不以一日辍汝而就也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（《祭十二郎文》）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）战败而亡，诚不得已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）诚能得樊将军首　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（《荆轲刺秦王》）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）今诚以吾众诈自称公子扶苏、项燕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（《陈涉世家》）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）此诚危急存亡之秋也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（《出师表》）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609215" y="4837430"/>
            <a:ext cx="87718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）如果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）实在，的确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）如果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）如果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）实在，确实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414905" y="1668145"/>
            <a:ext cx="91071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2014·全国卷Ⅱ）公诚及此时率大臣固争，去“八虎”易易耳　诚：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2015·福建卷）不畏其身辛苦憔悴，诚恐神智滑昏  诚：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6203315" y="2112645"/>
            <a:ext cx="26028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果真，如果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4620" y="3136900"/>
            <a:ext cx="2615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实在，的确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solidFill>
                  <a:srgbClr val="FF0000"/>
                </a:solidFill>
              </a:rPr>
              <a:t>真题回顾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17115" y="1049020"/>
            <a:ext cx="896556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2019·全国卷Ⅰ）梁怀王，文帝之少子，爱，而好书　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爱</a:t>
            </a:r>
            <a:r>
              <a:rPr lang="zh-CN" sz="2800" b="0">
                <a:ea typeface="宋体" panose="02010600030101010101" pitchFamily="2" charset="-122"/>
              </a:rPr>
              <a:t>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2017·山东卷）孝子既无兄弟，极须自爱 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爱</a:t>
            </a:r>
            <a:r>
              <a:rPr lang="zh-CN" sz="2800" b="0">
                <a:ea typeface="宋体" panose="02010600030101010101" pitchFamily="2" charset="-122"/>
              </a:rPr>
              <a:t>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2016·天津卷）而母存或忽而不敬，或悖而不爱者，独何心欤 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爱</a:t>
            </a:r>
            <a:r>
              <a:rPr lang="zh-CN" sz="2800" b="0">
                <a:ea typeface="宋体" panose="02010600030101010101" pitchFamily="2" charset="-122"/>
              </a:rPr>
              <a:t>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2016·山东卷）诚于爱民，果于行善 </a:t>
            </a:r>
            <a:r>
              <a:rPr lang="en-US" sz="28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爱</a:t>
            </a:r>
            <a:r>
              <a:rPr lang="zh-CN" sz="2800" b="0">
                <a:ea typeface="宋体" panose="02010600030101010101" pitchFamily="2" charset="-122"/>
              </a:rPr>
              <a:t>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547620" y="4942205"/>
            <a:ext cx="2056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宠爱、喜爱；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62270" y="4942205"/>
            <a:ext cx="1266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爱护；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97700" y="486537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爱护；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8879840" y="494220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爱护。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80235" y="1145540"/>
            <a:ext cx="96418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蔺相如携和氏璧至秦，足见赵国之诚（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），而秦王佯召有司案图指从此以往十五都予赵。相如度秦王诚（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ea typeface="宋体" panose="02010600030101010101" pitchFamily="2" charset="-122"/>
              </a:rPr>
              <a:t>）无意，乃遣从者怀璧于赵，后秦诚（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）如此。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80235" y="3432175"/>
            <a:ext cx="96418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蔺相如携和氏璧至秦，足见赵国之诚（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诚意</a:t>
            </a:r>
            <a:r>
              <a:rPr lang="zh-CN" sz="3200" b="0">
                <a:ea typeface="宋体" panose="02010600030101010101" pitchFamily="2" charset="-122"/>
              </a:rPr>
              <a:t>），而秦王佯召有司案图指从此以往十五都予赵。相如度秦王诚（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确实</a:t>
            </a:r>
            <a:r>
              <a:rPr lang="zh-CN" sz="3200" b="0">
                <a:ea typeface="宋体" panose="02010600030101010101" pitchFamily="2" charset="-122"/>
              </a:rPr>
              <a:t>）无意，乃遣从者怀璧于赵，后秦诚（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果真</a:t>
            </a:r>
            <a:r>
              <a:rPr lang="zh-CN" sz="3200" b="0">
                <a:ea typeface="宋体" panose="02010600030101010101" pitchFamily="2" charset="-122"/>
              </a:rPr>
              <a:t>）如此。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014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34185" y="1072515"/>
            <a:ext cx="978789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除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）攘除奸凶，兴复汉室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（《出师表》）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）然则将军之仇报，而燕国见陵之耻除矣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（《荆轲刺秦王》）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）寻蒙国恩，除臣洗马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（《陈情表》）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）扶辇下除，触柱折辕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（《苏武传》）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018030" y="4359910"/>
            <a:ext cx="92202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）铲除，消灭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）消除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）授予官职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）殿阶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71015" y="1218565"/>
            <a:ext cx="1016762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2018·全国卷Ⅱ）州举茂才，除温令　除：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2018·全国卷Ⅲ）上（皇上）欲除君承旨，范右丞（指范纯礼）不可  除：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2017·全国卷Ⅰ）弘微蔬食积时，哀戚过礼，服虽除，犹不啖鱼肉  除：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2017·山东卷）府长史汝南周确新除都官尚书  除：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9652000" y="1218565"/>
            <a:ext cx="23850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拜官，任职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75580" y="2197735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拜官，任职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742180" y="3136900"/>
            <a:ext cx="2239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去掉，除去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1015" y="409448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拜官，任职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22755" y="991235"/>
            <a:ext cx="1014285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荆轲以义闻天下，燕太子使人召之。荆轲始不愿，太子以诚待，三顾其舍，亲除（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）其东屋之除（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）尘，引荆轲之车，荆轲感之应允，与太子归。太子除（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）其官职，令其刺秦王。荆轲曰：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“除（    ）吾死，不然事定成！”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904365" y="2939415"/>
            <a:ext cx="981646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荆轲以义闻天下，燕太子使人召之。荆轲始不愿，太子以诚待，三顾其舍，亲除（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除掉</a:t>
            </a:r>
            <a:r>
              <a:rPr lang="zh-CN" sz="3200" b="0">
                <a:ea typeface="宋体" panose="02010600030101010101" pitchFamily="2" charset="-122"/>
              </a:rPr>
              <a:t>）其东屋之除〔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台阶</a:t>
            </a:r>
            <a:r>
              <a:rPr lang="zh-CN" sz="3200" b="0">
                <a:ea typeface="宋体" panose="02010600030101010101" pitchFamily="2" charset="-122"/>
              </a:rPr>
              <a:t>）尘，引荆轲之车，荆轲感之应允，与太子归。太子除（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授予官职</a:t>
            </a:r>
            <a:r>
              <a:rPr lang="zh-CN" sz="3200" b="0">
                <a:ea typeface="宋体" panose="02010600030101010101" pitchFamily="2" charset="-122"/>
              </a:rPr>
              <a:t>）其官职，令其刺秦王。荆轲曰：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“除（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除非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）吾死，不然事定成！”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015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41780" y="885190"/>
            <a:ext cx="1037336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辞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）今太子迟之，请辞决矣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（《荆轲刺秦王》）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）辞曰：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800" b="0">
                <a:ea typeface="宋体" panose="02010600030101010101" pitchFamily="2" charset="-122"/>
              </a:rPr>
              <a:t>臣之壮也，犹不如人。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”____________</a:t>
            </a:r>
            <a:r>
              <a:rPr lang="zh-CN" sz="2800" b="0">
                <a:ea typeface="宋体" panose="02010600030101010101" pitchFamily="2" charset="-122"/>
              </a:rPr>
              <a:t>（《烛之武退秦师》）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）臣死且不避，卮酒安足辞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）念与世间辞，千万不复全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（《孔雀东南飞》）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）大礼不辞小让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）臣等不肖，请辞去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ea typeface="宋体" panose="02010600030101010101" pitchFamily="2" charset="-122"/>
              </a:rPr>
              <a:t>）秦王恐其破璧，乃辞谢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800" b="0">
                <a:ea typeface="宋体" panose="02010600030101010101" pitchFamily="2" charset="-122"/>
              </a:rPr>
              <a:t>）单于使卫律召武受辞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（《苏武传》）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783080" y="5404485"/>
            <a:ext cx="102774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）辞别，告别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）推辞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）推辞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）告别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）讲究，计较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）辞别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）辞谢，婉言道歉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）审讯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92300" y="1056640"/>
            <a:ext cx="962914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2019·全国卷Ⅰ）贾生既辞往行，及渡湘水，为赋以吊屈原　　辞：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2018·江苏卷）居半月，冰霰渐飞，岁将终矣，不得已苦辞主人  辞：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2017·山东卷）辄辞以疾，未尝参预  辞：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2017·天津卷）手书既成，辞师受《论语》《尚书》  辞：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5598160" y="2489200"/>
            <a:ext cx="10236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辞别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98160" y="154051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辞别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341880" y="3448685"/>
            <a:ext cx="11455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推辞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5090" y="4419600"/>
            <a:ext cx="2251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告别，离开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07210" y="979170"/>
            <a:ext cx="991298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屈原德高，作《楚辞（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）》，其辞（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）美，子兰欲以叛国之辞（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）除之。屈原曰：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“死且不辞（   ），何惧之有？”后为楚王所逐，辞（  ）亲戚，见放楚之汨罗。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68170" y="3303270"/>
            <a:ext cx="985202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屈原德高，作《楚辞（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古代的一种文体</a:t>
            </a:r>
            <a:r>
              <a:rPr lang="zh-CN" sz="3200" b="0">
                <a:ea typeface="宋体" panose="02010600030101010101" pitchFamily="2" charset="-122"/>
              </a:rPr>
              <a:t>）》，其辞（文辞）美，子兰欲以叛国之辞（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借口</a:t>
            </a:r>
            <a:r>
              <a:rPr lang="zh-CN" sz="3200" b="0">
                <a:ea typeface="宋体" panose="02010600030101010101" pitchFamily="2" charset="-122"/>
              </a:rPr>
              <a:t>）除之。屈原曰：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“死且不辞（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推辞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），何惧之有？”后为楚王所逐，辞（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辞别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）亲戚，见放楚之汨罗。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63830"/>
            <a:ext cx="10852237" cy="441964"/>
          </a:xfrm>
        </p:spPr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016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49095" y="733425"/>
            <a:ext cx="103212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从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）沛公旦日从百余骑来见项王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）臣从其计，大王亦幸赦臣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）惑而不从师，其为惑也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（《师说》）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）樊哙从良坐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）从此道至吾军，不过二十里耳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）弟走从军阿姨死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（《琵琶行》）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ea typeface="宋体" panose="02010600030101010101" pitchFamily="2" charset="-122"/>
              </a:rPr>
              <a:t>）合从缔交，相与为一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（《过秦论》）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965325" y="4813300"/>
            <a:ext cx="97059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）使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跟随，使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随从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）听从，顺从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学习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）依傍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）由，自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）投身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）通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纵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，合纵之策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97990" y="963930"/>
            <a:ext cx="100711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2018·全国卷Ⅰ）若挟天子保许昌，杖大威以羽檄征四方兵，孰敢不从　　从：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2018·全国卷Ⅱ）永元十五年，从驾南巡，还为洛阳令  从：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2018·全国卷Ⅲ）“正欲外间知陛下刑宪不滥，足以为训尔。”徽宗从之  从：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2017·全国卷Ⅱ）从兄为人所杀，无子  从：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2017·全国卷Ⅲ）从而横之，方而圆之  从：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2017·全国卷Ⅱ）帝从之，乃悉移置颍川、陈留  从：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855210" y="1360170"/>
            <a:ext cx="1000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听从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97990" y="2209165"/>
            <a:ext cx="1983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跟随，随从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37075" y="308673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听从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8899525" y="3472180"/>
            <a:ext cx="1655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堂房亲属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9165" y="3994150"/>
            <a:ext cx="2797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通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“纵”，合纵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74545" y="4780280"/>
            <a:ext cx="1073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听从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58315" y="885190"/>
            <a:ext cx="100095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樊哙从（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）军，从（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）刘邦征伐。后项羽设宴于鸿门，欲杀刘邦，张良见势急，至军门见樊哙，樊哙从（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）良计，斥项王。项王不识此人，问所从（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）来，欲杀之，樊哙不顾。项王感其勇猛，命其从（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）良坐。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55470" y="3570605"/>
            <a:ext cx="99129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樊哙从（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参加</a:t>
            </a:r>
            <a:r>
              <a:rPr lang="zh-CN" sz="3200" b="0">
                <a:ea typeface="宋体" panose="02010600030101010101" pitchFamily="2" charset="-122"/>
              </a:rPr>
              <a:t>）军，从（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跟随</a:t>
            </a:r>
            <a:r>
              <a:rPr lang="zh-CN" sz="3200" b="0">
                <a:ea typeface="宋体" panose="02010600030101010101" pitchFamily="2" charset="-122"/>
              </a:rPr>
              <a:t>）刘邦征伐。后项羽设宴于鸿门，欲杀刘邦，张良见势急，至军门见樊哙，樊哙从（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听从</a:t>
            </a:r>
            <a:r>
              <a:rPr lang="zh-CN" sz="3200" b="0">
                <a:ea typeface="宋体" panose="02010600030101010101" pitchFamily="2" charset="-122"/>
              </a:rPr>
              <a:t>）良计，斥项王。项王不识此人，问所从（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由，自</a:t>
            </a:r>
            <a:r>
              <a:rPr lang="zh-CN" sz="3200" b="0">
                <a:ea typeface="宋体" panose="02010600030101010101" pitchFamily="2" charset="-122"/>
              </a:rPr>
              <a:t>）来，欲杀之，樊哙不顾。项王感其勇猛，命其从（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挨着</a:t>
            </a:r>
            <a:r>
              <a:rPr lang="zh-CN" sz="3200" b="0">
                <a:ea typeface="宋体" panose="02010600030101010101" pitchFamily="2" charset="-122"/>
              </a:rPr>
              <a:t>）良坐。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 b="1">
                <a:solidFill>
                  <a:srgbClr val="FF0000"/>
                </a:solidFill>
              </a:rPr>
              <a:t>【迁移练习】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73275" y="1258570"/>
            <a:ext cx="86391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楚人爱（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）其子，虽爱（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）钱财，于其子之求而无不应。其子成人，有陶氏之风独爱（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）菊，众人爱（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）其高洁，称之。约其茶亭见之，爱（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）而不见。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329180" y="3570605"/>
            <a:ext cx="83839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楚人爱（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宠爱</a:t>
            </a:r>
            <a:r>
              <a:rPr lang="zh-CN" sz="3200" b="0">
                <a:ea typeface="宋体" panose="02010600030101010101" pitchFamily="2" charset="-122"/>
              </a:rPr>
              <a:t>）其子，虽爱（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吝惜</a:t>
            </a:r>
            <a:r>
              <a:rPr lang="zh-CN" sz="3200" b="0">
                <a:ea typeface="宋体" panose="02010600030101010101" pitchFamily="2" charset="-122"/>
              </a:rPr>
              <a:t>）钱财，于其子之求而无不应。其子成人，有陶氏之风独爱（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喜爱</a:t>
            </a:r>
            <a:r>
              <a:rPr lang="zh-CN" sz="3200" b="0">
                <a:ea typeface="宋体" panose="02010600030101010101" pitchFamily="2" charset="-122"/>
              </a:rPr>
              <a:t>）菊，众人爱（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爱慕</a:t>
            </a:r>
            <a:r>
              <a:rPr lang="zh-CN" sz="3200" b="0">
                <a:ea typeface="宋体" panose="02010600030101010101" pitchFamily="2" charset="-122"/>
              </a:rPr>
              <a:t>）其高洁，称之。约其茶亭见之，爱（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隐藏</a:t>
            </a:r>
            <a:r>
              <a:rPr lang="zh-CN" sz="3200" b="0">
                <a:ea typeface="宋体" panose="02010600030101010101" pitchFamily="2" charset="-122"/>
              </a:rPr>
              <a:t>）而不见。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017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31340" y="1073150"/>
            <a:ext cx="969137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17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． 殆</a:t>
            </a:r>
            <a:endParaRPr lang="zh-CN" sz="32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）知彼知己，百战不殆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（《孙子兵法》）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）且燕赵处秦革灭殆尽之际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（《六国论》）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）得不焚，殆有神护者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（《项脊轩志》）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ea typeface="宋体" panose="02010600030101010101" pitchFamily="2" charset="-122"/>
              </a:rPr>
              <a:t>）思而不学则殆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（《论语》）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02155" y="5323205"/>
            <a:ext cx="96824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）危险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）近于，几乎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）大概，恐怕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）精神疲倦而无所得；有害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16430" y="1663065"/>
            <a:ext cx="913574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2016·全国卷Ⅰ）吾境不藏盗，殆从者之廋（躲）耳　殆：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2014·全国卷Ⅰ）时中原荡覆，典章殆尽  殆：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482975" y="2112645"/>
            <a:ext cx="23482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大概，恐怕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59585" y="3060700"/>
            <a:ext cx="23958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近于，几乎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49730" y="1060450"/>
            <a:ext cx="98717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归有光家遭火，势急殆（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），物件殆（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sz="3200" b="0">
                <a:ea typeface="宋体" panose="02010600030101010101" pitchFamily="2" charset="-122"/>
              </a:rPr>
              <a:t>）尽，唯余项脊轩。归有光以为殆（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）有神助，后重修之。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71015" y="2983230"/>
            <a:ext cx="97504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归有光家遭火，势急殆（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危险</a:t>
            </a:r>
            <a:r>
              <a:rPr lang="zh-CN" sz="3200" b="0">
                <a:ea typeface="宋体" panose="02010600030101010101" pitchFamily="2" charset="-122"/>
              </a:rPr>
              <a:t>），物件殆（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接近</a:t>
            </a:r>
            <a:r>
              <a:rPr lang="zh-CN" sz="3200" b="0">
                <a:ea typeface="宋体" panose="02010600030101010101" pitchFamily="2" charset="-122"/>
              </a:rPr>
              <a:t>）尽，唯余项脊轩。归有光以为殆（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大概</a:t>
            </a:r>
            <a:r>
              <a:rPr lang="zh-CN" sz="3200" b="0">
                <a:ea typeface="宋体" panose="02010600030101010101" pitchFamily="2" charset="-122"/>
              </a:rPr>
              <a:t>）有神助，后重修之。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018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73860" y="972185"/>
            <a:ext cx="999744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18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． 当</a:t>
            </a:r>
            <a:endParaRPr 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400" b="0"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）西当太白有鸟道，可以横绝峨眉巅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（《蜀道难》）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）不久当归还，还必相迎取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（《孔雀东南飞》）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）料大王士卒足以当项王乎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（《鸿门宴》）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）当是时也，商君佐之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（《过秦论》）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400" b="0">
                <a:ea typeface="宋体" panose="02010600030101010101" pitchFamily="2" charset="-122"/>
              </a:rPr>
              <a:t>）念窦娥葫芦提当罪愆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（《窦娥冤》）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）臣知欺大王之罪当诛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（《廉颇蔺相如列传》）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400" b="0">
                <a:ea typeface="宋体" panose="02010600030101010101" pitchFamily="2" charset="-122"/>
              </a:rPr>
              <a:t>）有狼当道，人立而啼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（《中山狼传》）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）一夫当关，万夫莫开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（《蜀道难》）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9</a:t>
            </a:r>
            <a:r>
              <a:rPr lang="zh-CN" sz="2400" b="0">
                <a:ea typeface="宋体" panose="02010600030101010101" pitchFamily="2" charset="-122"/>
              </a:rPr>
              <a:t>）垣墙周庭，以当南日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（《项脊轩志》）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965960" y="5046980"/>
            <a:ext cx="97053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）对着，向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）必然，一定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）对等，比得上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）值，正在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）承担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）应当，应该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）阻，拦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）占据，把守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9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）挡住，屏蔽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78915" y="885190"/>
            <a:ext cx="102171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2019·全国卷Ⅰ）天下和洽，而固当改正朔　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2018·全国卷Ⅰ）芝（人名）坐爽（人名）下狱，当死  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2018·全国卷Ⅱ）为太守陈宠功曹，当职割断，不避豪右  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2018·浙江卷）当时四方士大夫乐其无名教之拘  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2017·浙江卷）考其当时，参于前古  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2016·全国卷Ⅲ）又谓珪刚直忠谠，当起用  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9396730" y="885190"/>
            <a:ext cx="1971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应当，理当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8915" y="169735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应当，理当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478915" y="2608580"/>
            <a:ext cx="2056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担当，担任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8915" y="3423920"/>
            <a:ext cx="2323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值，在，正在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84515" y="3822700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值，在，正在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9112250" y="425958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应当，理当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en-US" altLang="zh-CN">
              <a:solidFill>
                <a:srgbClr val="FF0000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66850" y="885190"/>
            <a:ext cx="1033716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李斯为秦相，当（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）政。当（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）是时，敌虎视秦，李斯令将当（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）关隘，敌临，守将退之，按律当（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）死。李斯念其功，以功当（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）泽，于其当（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）死之际活之，后令其当（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）出使之职，守将涕落曰：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“此事，名我固当（     ）。吾定效力，不负君望！”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625600" y="3319145"/>
            <a:ext cx="1008189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2800" b="0">
                <a:ea typeface="宋体" panose="02010600030101010101" pitchFamily="2" charset="-122"/>
              </a:rPr>
              <a:t>李斯为秦相，当（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掌握</a:t>
            </a:r>
            <a:r>
              <a:rPr lang="zh-CN" sz="2800" b="0">
                <a:ea typeface="宋体" panose="02010600030101010101" pitchFamily="2" charset="-122"/>
              </a:rPr>
              <a:t>）政。当（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在</a:t>
            </a:r>
            <a:r>
              <a:rPr lang="zh-CN" sz="2800" b="0">
                <a:ea typeface="宋体" panose="02010600030101010101" pitchFamily="2" charset="-122"/>
              </a:rPr>
              <a:t>）是时，敌虎视秦，李斯令将当（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把守</a:t>
            </a:r>
            <a:r>
              <a:rPr lang="zh-CN" sz="2800" b="0">
                <a:ea typeface="宋体" panose="02010600030101010101" pitchFamily="2" charset="-122"/>
              </a:rPr>
              <a:t>）关隘，敌临，守将退之，按律当（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判决</a:t>
            </a:r>
            <a:r>
              <a:rPr lang="zh-CN" sz="2800" b="0">
                <a:ea typeface="宋体" panose="02010600030101010101" pitchFamily="2" charset="-122"/>
              </a:rPr>
              <a:t>）死。李斯念其功，以功当（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相抵</a:t>
            </a:r>
            <a:r>
              <a:rPr lang="zh-CN" sz="2800" b="0">
                <a:ea typeface="宋体" panose="02010600030101010101" pitchFamily="2" charset="-122"/>
              </a:rPr>
              <a:t>）泽，于其当（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将</a:t>
            </a:r>
            <a:r>
              <a:rPr lang="zh-CN" sz="2800" b="0">
                <a:ea typeface="宋体" panose="02010600030101010101" pitchFamily="2" charset="-122"/>
              </a:rPr>
              <a:t>）死之际活之，后令其当（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任</a:t>
            </a:r>
            <a:r>
              <a:rPr lang="zh-CN" sz="2800" b="0">
                <a:ea typeface="宋体" panose="02010600030101010101" pitchFamily="2" charset="-122"/>
              </a:rPr>
              <a:t>）出使之职，守将涕落曰：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“此事，名我固当（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恰当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）。吾定效力，不负君望！”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019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91615" y="980440"/>
            <a:ext cx="1017968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19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道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）怀其璧，从径道亡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）从郦山下，道芷阳间行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）师者，所以传道受业解惑也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（《师说》）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）赂秦而力亏，破灭之道也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）伐无道，诛暴秦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（《陈涉世家》）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）人道是，三国周郎赤壁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（《念奴娇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zh-CN" sz="2800" b="0">
                <a:ea typeface="宋体" panose="02010600030101010101" pitchFamily="2" charset="-122"/>
              </a:rPr>
              <a:t>赤壁怀古》）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ea typeface="宋体" panose="02010600030101010101" pitchFamily="2" charset="-122"/>
              </a:rPr>
              <a:t>）复道行空，不霁何虹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（《阿房宫赋》）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800" b="0">
                <a:ea typeface="宋体" panose="02010600030101010101" pitchFamily="2" charset="-122"/>
              </a:rPr>
              <a:t>）于是废先王之道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（《过秦论》）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746885" y="5456555"/>
            <a:ext cx="99974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）路，道路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）取道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）道理，规律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）原因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）道义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）说，谈论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）通道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）主张，思想，学说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58265" y="885190"/>
            <a:ext cx="1067752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2019·全国卷Ⅰ）贾生因具道所以然之状　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2018·全国卷Ⅱ）境内清夷，商人露宿于道  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2018·全国卷Ⅱ）涣（人名）丧西归，道经弘农  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2018·全国卷Ⅱ）延熹中，桓帝事黄老道，悉毁诸房祀  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2018·浙江卷）在其身与乡党无余，于其外则不光。不光，先王之道犹蘙如也  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2017·全国卷Ⅱ）帝曰：“吏奉法，律不可枉也，更道它所欲。”王无复言  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2017·天津卷）岁凶，横道伤杀  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2017·浙江卷）仆与足下齿同而道不同  道：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9287510" y="798830"/>
            <a:ext cx="1266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说，讲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77705" y="1320800"/>
            <a:ext cx="976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道路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20020" y="1736725"/>
            <a:ext cx="902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路途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6560" y="2561590"/>
            <a:ext cx="10490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学说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0755" y="3411855"/>
            <a:ext cx="927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主张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10000" y="4234815"/>
            <a:ext cx="1337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说，讲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31760" y="464756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道路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8813800" y="5085080"/>
            <a:ext cx="1023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志趣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15745" y="885190"/>
            <a:ext cx="103016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苏洵欲往京城，道（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）泰山间行．遇隐士行于道（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），憩于茶亭，论秦国与六国之事，隐士举兵家之道（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），以为六国用兵之道（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）不及秦国，苏洵不以为然。二者言辞激烈，未能休也。人道（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）此事：孰闻道（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）多也？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  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710055" y="2927350"/>
            <a:ext cx="99129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 </a:t>
            </a:r>
            <a:r>
              <a:rPr lang="zh-CN" sz="3200" b="0">
                <a:ea typeface="宋体" panose="02010600030101010101" pitchFamily="2" charset="-122"/>
              </a:rPr>
              <a:t>苏洵欲往京城，道（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取道</a:t>
            </a:r>
            <a:r>
              <a:rPr lang="zh-CN" sz="3200" b="0">
                <a:ea typeface="宋体" panose="02010600030101010101" pitchFamily="2" charset="-122"/>
              </a:rPr>
              <a:t>）泰山间行．遇隐士行于道（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道路</a:t>
            </a:r>
            <a:r>
              <a:rPr lang="zh-CN" sz="3200" b="0">
                <a:ea typeface="宋体" panose="02010600030101010101" pitchFamily="2" charset="-122"/>
              </a:rPr>
              <a:t>），憩于茶亭，论秦国与六国之事，隐士举兵家之道（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主张</a:t>
            </a:r>
            <a:r>
              <a:rPr lang="zh-CN" sz="3200" b="0">
                <a:ea typeface="宋体" panose="02010600030101010101" pitchFamily="2" charset="-122"/>
              </a:rPr>
              <a:t>），以为六国用兵之道（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策略</a:t>
            </a:r>
            <a:r>
              <a:rPr lang="zh-CN" sz="3200" b="0">
                <a:ea typeface="宋体" panose="02010600030101010101" pitchFamily="2" charset="-122"/>
              </a:rPr>
              <a:t>）不及秦国，苏洵不以为然。二者言辞激烈，未能休也。人道（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谈论</a:t>
            </a:r>
            <a:r>
              <a:rPr lang="zh-CN" sz="3200" b="0">
                <a:ea typeface="宋体" panose="02010600030101010101" pitchFamily="2" charset="-122"/>
              </a:rPr>
              <a:t>）此事：孰闻道（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道理</a:t>
            </a:r>
            <a:r>
              <a:rPr lang="zh-CN" sz="3200" b="0">
                <a:ea typeface="宋体" panose="02010600030101010101" pitchFamily="2" charset="-122"/>
              </a:rPr>
              <a:t>）多也？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020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55420" y="885190"/>
            <a:ext cx="1037463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20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得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）此言得之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）未得与项羽相见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）吾得兄事之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）所识穷乏者得我与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（《鱼我所欲也》）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）古人之观于天地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2800" b="0">
                <a:ea typeface="宋体" panose="02010600030101010101" pitchFamily="2" charset="-122"/>
              </a:rPr>
              <a:t>鸟兽，往往有得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（《游褒禅山记》）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）积善成德，而神明自得，圣心备焉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（《劝学》）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66900" y="4861560"/>
            <a:ext cx="99631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）适宜、得当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）要，会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）要，必须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）通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德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，感激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）收获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）具备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3200" b="1">
                <a:solidFill>
                  <a:srgbClr val="FF0000"/>
                </a:solidFill>
                <a:sym typeface="+mn-ea"/>
              </a:rPr>
              <a:t>002</a:t>
            </a:r>
            <a:r>
              <a:rPr sz="3200" b="1">
                <a:solidFill>
                  <a:srgbClr val="FF0000"/>
                </a:solidFill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1753235" y="1036955"/>
            <a:ext cx="100463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安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）风雨不动安如山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（《茅屋为秋风所破歌》）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）君安与项伯有故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）然后得一夕安寝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）倚南窗以寄傲，审容膝之易安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 </a:t>
            </a:r>
            <a:r>
              <a:rPr lang="zh-CN" sz="2800" b="0">
                <a:ea typeface="宋体" panose="02010600030101010101" pitchFamily="2" charset="-122"/>
              </a:rPr>
              <a:t>（《归去来兮辞》）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）固一世之雄也，而今安在哉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 </a:t>
            </a:r>
            <a:r>
              <a:rPr lang="zh-CN" sz="2800" b="0">
                <a:ea typeface="宋体" panose="02010600030101010101" pitchFamily="2" charset="-122"/>
              </a:rPr>
              <a:t>（《赤壁赋》）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）衣食所安，弗敢专也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 </a:t>
            </a:r>
            <a:r>
              <a:rPr lang="zh-CN" sz="2800" b="0">
                <a:ea typeface="宋体" panose="02010600030101010101" pitchFamily="2" charset="-122"/>
              </a:rPr>
              <a:t>（《曹刿论战》）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ea typeface="宋体" panose="02010600030101010101" pitchFamily="2" charset="-122"/>
              </a:rPr>
              <a:t>）既来之，则安之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 </a:t>
            </a:r>
            <a:r>
              <a:rPr lang="zh-CN" sz="2800" b="0">
                <a:ea typeface="宋体" panose="02010600030101010101" pitchFamily="2" charset="-122"/>
              </a:rPr>
              <a:t>（《论语》）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80235" y="5189220"/>
            <a:ext cx="97917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5654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）安稳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）怎么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）安逸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）安乐，安适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）哪里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）养生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）使</a:t>
            </a:r>
            <a:r>
              <a:rPr lang="en-US" sz="28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charset="0"/>
              </a:rPr>
              <a:t>……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安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58265" y="885190"/>
            <a:ext cx="106775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2016·全国卷Ⅲ）文侯以吴起善用兵，廉平，尽能得士心　得：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2018·全国卷Ⅰ）公居伊周之位，一旦以罪见黜，虽欲牵黄犬，复可得乎  得：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2018·全国卷Ⅱ）以平正居身，得宽猛之宜  得：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2018·天津卷）予按图握笔，心存目想，缕（逐条陈述）梗概，十不得其二三  得：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en-US" sz="28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2018·天津卷）人有心匠，得物而后开  得：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2018·浙江卷）虽愚懦昏耄无所取者，积以年数，必得之  得：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2017·全国卷Ⅱ）及奉败，帝得憙（人名）书  得：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2017·浙江卷）终日促束，不得日出所怀以自晓  得：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249045" y="1286510"/>
            <a:ext cx="21291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取得，获得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3840" y="2160270"/>
            <a:ext cx="939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能够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22485" y="257302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能够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4389120" y="343916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取得，获得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84285" y="385191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获得</a:t>
            </a:r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1517650" y="470217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取得，获得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61195" y="5053965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取得，获得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10221595" y="557593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能够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73860" y="1108710"/>
            <a:ext cx="99733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临川人张奇游学得（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）一书，乃安石所著。曰：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“吾得（   ）珍宝事之”，后读之，快然自足，多有所得（    ）,以为安石所言得（    ）之。 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18640" y="3165475"/>
            <a:ext cx="97034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临川人张奇游学得（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获得</a:t>
            </a:r>
            <a:r>
              <a:rPr lang="zh-CN" sz="3200" b="0">
                <a:ea typeface="宋体" panose="02010600030101010101" pitchFamily="2" charset="-122"/>
              </a:rPr>
              <a:t>）一书，乃安石所著。曰：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“吾得（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应该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）珍宝事之”，后读之，快然自足，多有所得（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心得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）,以为安石所言得（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得当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）之。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021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40510" y="885190"/>
            <a:ext cx="102774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度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）孤不度德量力，欲信大义于天下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（《隆中对》）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）度我至军中，公乃入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）猿猱欲度愁攀援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（《蜀道难》）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）试使山东之国与陈涉度长絜大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（《过秦论》）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 秋月春风等闲度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（《琵琶行》）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 群臣惊愕，卒起不意，尽失其度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（《荆轲刺秦王》）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905000" y="4982845"/>
            <a:ext cx="96164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）揣度，衡量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）推测，估计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）翻越，越过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）量，计算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 　 度过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）常态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34185" y="1743710"/>
            <a:ext cx="97878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2019·全国卷Ⅰ）易服色，法制度，定官名　度：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2017·山东卷）贞度叔陵将有异志  度：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2015·江苏卷）以法度检束士  度：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734185" y="2209800"/>
            <a:ext cx="2397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制度，法度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8420" y="2719705"/>
            <a:ext cx="23482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推测，估计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16570" y="3221355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制度，法度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78865" y="972185"/>
            <a:ext cx="1069022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宋妻往市买鞋，途遇小涧，一跃度（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）之，至市方忆忘度（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），徘徊几度（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）欲反．度（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）之再三，则度（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）其夫脚之大小，未成，反家，其夫见妻空反，以为玩乐无度（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），责其不知以脚度（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）鞋之大小。后人度（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）曲词讽之，以为其家如国，无法度（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），岂不谬哉？</a:t>
            </a:r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92300" y="3404235"/>
            <a:ext cx="962914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2800" b="0">
                <a:ea typeface="宋体" panose="02010600030101010101" pitchFamily="2" charset="-122"/>
              </a:rPr>
              <a:t>宋妻往市买鞋，途遇小涧，一跃度（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越过</a:t>
            </a:r>
            <a:r>
              <a:rPr lang="zh-CN" sz="2800" b="0">
                <a:ea typeface="宋体" panose="02010600030101010101" pitchFamily="2" charset="-122"/>
              </a:rPr>
              <a:t>）之，至市方忆忘度（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尺码</a:t>
            </a:r>
            <a:r>
              <a:rPr lang="zh-CN" sz="2800" b="0">
                <a:ea typeface="宋体" panose="02010600030101010101" pitchFamily="2" charset="-122"/>
              </a:rPr>
              <a:t>），徘徊几度（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次</a:t>
            </a:r>
            <a:r>
              <a:rPr lang="zh-CN" sz="2800" b="0">
                <a:ea typeface="宋体" panose="02010600030101010101" pitchFamily="2" charset="-122"/>
              </a:rPr>
              <a:t>）欲反．度（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考虑</a:t>
            </a:r>
            <a:r>
              <a:rPr lang="zh-CN" sz="2800" b="0">
                <a:ea typeface="宋体" panose="02010600030101010101" pitchFamily="2" charset="-122"/>
              </a:rPr>
              <a:t>）之再三，则度（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估计</a:t>
            </a:r>
            <a:r>
              <a:rPr lang="zh-CN" sz="2800" b="0">
                <a:ea typeface="宋体" panose="02010600030101010101" pitchFamily="2" charset="-122"/>
              </a:rPr>
              <a:t>）其夫脚之大小，未成，反家，其夫见妻空反，以为玩乐无度（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限度</a:t>
            </a:r>
            <a:r>
              <a:rPr lang="zh-CN" sz="2800" b="0">
                <a:ea typeface="宋体" panose="02010600030101010101" pitchFamily="2" charset="-122"/>
              </a:rPr>
              <a:t>），责其不知以脚度（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衡量</a:t>
            </a:r>
            <a:r>
              <a:rPr lang="zh-CN" sz="2800" b="0">
                <a:ea typeface="宋体" panose="02010600030101010101" pitchFamily="2" charset="-122"/>
              </a:rPr>
              <a:t>）鞋之大小。后人度（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创作</a:t>
            </a:r>
            <a:r>
              <a:rPr lang="zh-CN" sz="2800" b="0">
                <a:ea typeface="宋体" panose="02010600030101010101" pitchFamily="2" charset="-122"/>
              </a:rPr>
              <a:t>）曲词讽之，以为其家如国，无法度（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法度</a:t>
            </a:r>
            <a:r>
              <a:rPr lang="zh-CN" sz="2800" b="0">
                <a:ea typeface="宋体" panose="02010600030101010101" pitchFamily="2" charset="-122"/>
              </a:rPr>
              <a:t>），岂不谬哉？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022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55470" y="885190"/>
            <a:ext cx="986409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非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）登高而招，臂非加长也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（《劝学》）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）六国破灭，非兵不利，战不善，弊在赂秦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）人非生而知之者，孰能无惑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（《师说》）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）备他盗之出入与非常也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）觉今是而昨非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（《归去来兮辞》）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）举世非之而不加沮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（《逍遥游》）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159635" y="4764405"/>
            <a:ext cx="93624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）不，没有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）不是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）不是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）意外的变故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）不对的，错误的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）非难，诋毁，毁谤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977390" y="1230630"/>
            <a:ext cx="967041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2019·全国卷Ⅱ）反古者不可非，而循礼者不足多　非：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2018·浙江卷）太初（颜太初，人名）为人，实宽良有治行，非狂人也  非：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2017·全国卷Ⅲ）发人之墓，非盛德事  非：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2017·天津卷）父未尝笞，母未尝非  非：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560955" y="1687830"/>
            <a:ext cx="3089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责难，认为不对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77075" y="2675255"/>
            <a:ext cx="12426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不是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0955" y="363283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不是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5775" y="4581525"/>
            <a:ext cx="3027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责难，认为不对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46250" y="1012190"/>
            <a:ext cx="997331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唐有二人，一老一少，席间论陈涉灭秦，老者曰：陈涉非（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）有兵家之能而灭秦。少者非（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）之，曰：此言非（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）也，陈涉胜于民心也。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917065" y="3141345"/>
            <a:ext cx="960501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唐有二人，一老一少，席间论陈涉灭秦，老者曰：陈涉非（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没</a:t>
            </a:r>
            <a:r>
              <a:rPr lang="zh-CN" sz="3200" b="0">
                <a:ea typeface="宋体" panose="02010600030101010101" pitchFamily="2" charset="-122"/>
              </a:rPr>
              <a:t>）有兵家之能而灭秦。少者非（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反对</a:t>
            </a:r>
            <a:r>
              <a:rPr lang="zh-CN" sz="3200" b="0">
                <a:ea typeface="宋体" panose="02010600030101010101" pitchFamily="2" charset="-122"/>
              </a:rPr>
              <a:t>）之，曰：此言非（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错误</a:t>
            </a:r>
            <a:r>
              <a:rPr lang="zh-CN" sz="3200" b="0">
                <a:ea typeface="宋体" panose="02010600030101010101" pitchFamily="2" charset="-122"/>
              </a:rPr>
              <a:t>）也，陈涉胜于民心也。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023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19225" y="960120"/>
            <a:ext cx="1033716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复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）使秦复爱六国之人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（《阿房宫赋》）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）呜呼！师道之不复，可知矣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（《师说》）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）明年复攻赵，杀二万人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）山重水复疑无路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（《游山西村》）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）复道行空，不霁何虹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（《阿房宫赋》）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）愿陛下托臣以讨贼兴复之效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（《出师表》）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034540" y="4570095"/>
            <a:ext cx="94875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）又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）恢复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）再，又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）往复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）重叠，重复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）复兴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45565" y="885190"/>
            <a:ext cx="105810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（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2019·全国卷Ⅰ）文帝复封淮南厉王子四人皆为列侯  复：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2019·全国卷Ⅱ）将修缪公之业，东复侵地，乃遂西入秦  复：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2018·全国卷Ⅰ）芝（鲁芝，人名）倾心镇卫，更造城市，数年间旧境悉复  复：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2018·全国卷Ⅰ）一旦以罪见黜，虽欲牵黄犬，复可得乎  复：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2018·全国卷Ⅲ）崇宁五年，复左朝议大夫，提举鸿庆宫  复：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2018·江苏卷）离而合，合而离，离可以复合，而老不能再少  复：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2017·全国卷Ⅱ）王无复言  复：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（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2017·浙江卷）参之于上古，复酌于见闻，乃能为圣人也  复：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9567545" y="885190"/>
            <a:ext cx="1267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又，再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49790" y="1226185"/>
            <a:ext cx="2008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恢复（收复）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7895" y="1942465"/>
            <a:ext cx="902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恢复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81895" y="2237105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又，再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0081895" y="269748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又，再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14500" y="341503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又，再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7745" y="3718560"/>
            <a:ext cx="109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又，再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18065" y="4178935"/>
            <a:ext cx="2008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重复，反复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 b="1">
                <a:solidFill>
                  <a:srgbClr val="FF0000"/>
                </a:solidFill>
              </a:rPr>
            </a:br>
            <a:r>
              <a:rPr sz="3200" b="1">
                <a:solidFill>
                  <a:srgbClr val="FF0000"/>
                </a:solidFill>
                <a:sym typeface="+mn-ea"/>
              </a:rPr>
              <a:t>真题回顾</a:t>
            </a:r>
            <a:br>
              <a:rPr lang="zh-CN" altLang="en-US" b="1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977390" y="1136650"/>
            <a:ext cx="95446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、（2017·天津卷）祖父汎举家担载，就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会稽，留钱唐县。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2480" y="221297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安：安家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7390" y="2926080"/>
            <a:ext cx="9110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200" b="0">
                <a:ea typeface="宋体" panose="02010600030101010101" pitchFamily="2" charset="-122"/>
              </a:rPr>
              <a:t>2</a:t>
            </a:r>
            <a:r>
              <a:rPr lang="zh-CN" altLang="en-US" sz="3200" b="0">
                <a:ea typeface="宋体" panose="02010600030101010101" pitchFamily="2" charset="-122"/>
              </a:rPr>
              <a:t>、</a:t>
            </a:r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2016·山东卷）大国之君曰：“齐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安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矣。”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062480" y="363029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安：安定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2480" y="4408170"/>
            <a:ext cx="90258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2016·全国卷Ⅱ）而使人贱辱至此，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安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望其抗颜直绳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171700" y="5610225"/>
            <a:ext cx="2457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安：怎能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88770" y="885190"/>
            <a:ext cx="1004697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天启年间，皇上好蟋蟀。江南成名找之，至一大观园，其中亭台楼阁。池水逶迤，水复（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）荡漾，成名掷一石子，波浪顿生，顷之，又复（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）如初。前行，一老人见之，问其话，成名不敢出言以复（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），后老人自言因找蟋蟀至此，成名乃与之言，偕往求蟋蟀。得一，成名以其小，劣之。试令之与鸡斗，无不胜者。两人喜，相约明日复（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）往。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722120" y="3561715"/>
            <a:ext cx="1007110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2800" b="0">
                <a:ea typeface="宋体" panose="02010600030101010101" pitchFamily="2" charset="-122"/>
              </a:rPr>
              <a:t>天启年间，皇上好蟋蟀。江南成名找之，至一大观园，其中亭台楼阁。池水逶迤，水复（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重叠，繁复</a:t>
            </a:r>
            <a:r>
              <a:rPr lang="zh-CN" sz="2800" b="0">
                <a:ea typeface="宋体" panose="02010600030101010101" pitchFamily="2" charset="-122"/>
              </a:rPr>
              <a:t>）荡漾，成名掷一石子，波浪顿生，顷之，又复（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恢复</a:t>
            </a:r>
            <a:r>
              <a:rPr lang="zh-CN" sz="2800" b="0">
                <a:ea typeface="宋体" panose="02010600030101010101" pitchFamily="2" charset="-122"/>
              </a:rPr>
              <a:t>）如初。前行，一老人见之，问其话，成名不敢出言以复（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答复</a:t>
            </a:r>
            <a:r>
              <a:rPr lang="zh-CN" sz="2800" b="0">
                <a:ea typeface="宋体" panose="02010600030101010101" pitchFamily="2" charset="-122"/>
              </a:rPr>
              <a:t>），后老人自言因找蟋蟀至此，成名乃与之言，偕往求蟋蟀。得一，成名以其小，劣之。试令之与鸡斗，无不胜者。两人喜，相约明日复（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再</a:t>
            </a:r>
            <a:r>
              <a:rPr lang="zh-CN" sz="2800" b="0">
                <a:ea typeface="宋体" panose="02010600030101010101" pitchFamily="2" charset="-122"/>
              </a:rPr>
              <a:t>）往。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024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30655" y="885190"/>
            <a:ext cx="104838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24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． 负</a:t>
            </a:r>
            <a:endParaRPr 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400" b="0"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）颁白者不负戴于道路矣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（《寡人之于国也》）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）均之二策，宁许以负秦曲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（《廉颇蔺相如列传》）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）秦贪，负其强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（《廉颇蔺相如列传》）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）臣诚恐见欺于王而负赵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（《廉颇蔺相如列传》）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400" b="0">
                <a:ea typeface="宋体" panose="02010600030101010101" pitchFamily="2" charset="-122"/>
              </a:rPr>
              <a:t>）相如度秦王虽斋，决负约不偿城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（《廉颇蔺相如列传》）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）故不战而强弱胜负已判矣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（《六国论》）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400" b="0">
                <a:ea typeface="宋体" panose="02010600030101010101" pitchFamily="2" charset="-122"/>
              </a:rPr>
              <a:t>）使负栋之柱，多于南亩之农夫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（《阿房宫赋》）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400" b="0">
                <a:ea typeface="宋体" panose="02010600030101010101" pitchFamily="2" charset="-122"/>
              </a:rPr>
              <a:t>）肉袒负荆，因宾客至蔺相如门谢罪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（《廉颇蔺相如列传》）（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9</a:t>
            </a:r>
            <a:r>
              <a:rPr lang="zh-CN" sz="2400" b="0">
                <a:ea typeface="宋体" panose="02010600030101010101" pitchFamily="2" charset="-122"/>
              </a:rPr>
              <a:t>）且夫水之积也不厚，则其负大舟也无力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（《逍遥游》）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649730" y="4926330"/>
            <a:ext cx="100463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）背东西，以背载物　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）担负，使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承担　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）依仗，凭借　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）辜负，对不起　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）违背，背弃　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）失败　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）承载，支撑　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）背着　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9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）承载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207895" y="1509395"/>
            <a:ext cx="93148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0">
                <a:ea typeface="宋体" panose="02010600030101010101" pitchFamily="2" charset="-122"/>
              </a:rPr>
              <a:t>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2017·浙江卷）足下果不负天所付与、仆所期向　　负：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600" b="0">
                <a:ea typeface="宋体" panose="02010600030101010101" pitchFamily="2" charset="-122"/>
              </a:rPr>
              <a:t>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2015·安徽卷）诸子酒酣耳热，辨难蜂起，各负气不肯相下  负：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4721860" y="2016125"/>
            <a:ext cx="29432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对不起，辜负</a:t>
            </a:r>
            <a:endParaRPr lang="zh-CN" altLang="en-US" sz="36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76340" y="3171190"/>
            <a:ext cx="25793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0">
                <a:solidFill>
                  <a:srgbClr val="FF0000"/>
                </a:solidFill>
                <a:ea typeface="宋体" panose="02010600030101010101" pitchFamily="2" charset="-122"/>
              </a:rPr>
              <a:t>依仗，凭借</a:t>
            </a:r>
            <a:endParaRPr lang="zh-CN" altLang="en-US" sz="36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82395" y="885190"/>
            <a:ext cx="106172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赵国得和氏璧，秦王闻之，负（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）强以城十五求之。赵国之臣纷议，蔺相如以为必许之．以负（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）秦曲。赵王召相如负（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sz="2800" b="0">
                <a:ea typeface="宋体" panose="02010600030101010101" pitchFamily="2" charset="-122"/>
              </a:rPr>
              <a:t>）和氏璧往之。相如临行曰：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“必不负（    ）赵。”至秦，秦王不睬，相如知秦王负（    ）约，令从怀璧归赵。后人评曰：秦王有妇人之仁，若执意求之，则胜负（    ）不易量。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624965" y="3307080"/>
            <a:ext cx="103746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2800" b="0">
                <a:ea typeface="宋体" panose="02010600030101010101" pitchFamily="2" charset="-122"/>
              </a:rPr>
              <a:t>赵国得和氏璧，秦王闻之，负（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倚仗</a:t>
            </a:r>
            <a:r>
              <a:rPr lang="zh-CN" sz="2800" b="0">
                <a:ea typeface="宋体" panose="02010600030101010101" pitchFamily="2" charset="-122"/>
              </a:rPr>
              <a:t>）强以城十五求之。赵国之臣纷议，蔺相如以为必许之．以负（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使承担</a:t>
            </a:r>
            <a:r>
              <a:rPr lang="zh-CN" sz="2800" b="0">
                <a:ea typeface="宋体" panose="02010600030101010101" pitchFamily="2" charset="-122"/>
              </a:rPr>
              <a:t>）秦曲。赵王召相如负〔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背着</a:t>
            </a:r>
            <a:r>
              <a:rPr lang="zh-CN" sz="2800" b="0">
                <a:ea typeface="宋体" panose="02010600030101010101" pitchFamily="2" charset="-122"/>
              </a:rPr>
              <a:t>）和氏璧往之。相如临行曰：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“必不负（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辜负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）赵。”至秦，秦王不睬，相如知秦王负（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背弃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）约，令从怀璧归赵。后人评曰：秦王有妇人之仁，若执意求之，则胜负（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失败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）不易量。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75895"/>
            <a:ext cx="10852237" cy="441964"/>
          </a:xfrm>
        </p:spPr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025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09370" y="617855"/>
            <a:ext cx="104838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． 盖</a:t>
            </a:r>
            <a:endParaRPr lang="zh-CN" sz="32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）今言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ea typeface="宋体" panose="02010600030101010101" pitchFamily="2" charset="-122"/>
              </a:rPr>
              <a:t>华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如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ea typeface="宋体" panose="02010600030101010101" pitchFamily="2" charset="-122"/>
              </a:rPr>
              <a:t>华实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之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ea typeface="宋体" panose="02010600030101010101" pitchFamily="2" charset="-122"/>
              </a:rPr>
              <a:t>华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者，盖音谬也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（《游褒禅山记》）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）今已亭亭如盖矣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（《项脊轩志》）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）盖余所至，比好游者尚不能十一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（《游褒禅山记》）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ea typeface="宋体" panose="02010600030101010101" pitchFamily="2" charset="-122"/>
              </a:rPr>
              <a:t>）盖失强援，不能独完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（《六国论》）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ea typeface="宋体" panose="02010600030101010101" pitchFamily="2" charset="-122"/>
              </a:rPr>
              <a:t>）盖追先帝之殊遇，欲报之于陛下也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（《出师表》）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309370" y="5140960"/>
            <a:ext cx="104959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）大概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）古称伞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）发语词，也有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大概，大约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的意思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）表示原因，因为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）发语词，兼表原因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92300" y="1093470"/>
            <a:ext cx="96291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2018·江苏卷）盖贤者视民如家，居官而不能忘其地者　盖：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2018·浙江卷）死时盖年四十余  盖：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2017·浙江卷）此乃盖滞于所见，不知适变  盖：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2017·江苏卷）盖其性之笃厚然也  盖：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284980" y="1553845"/>
            <a:ext cx="1266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大概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60840" y="201866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大概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339340" y="300228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大概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69070" y="3556000"/>
            <a:ext cx="2712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发语词，因为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00835" y="885190"/>
            <a:ext cx="102774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姚鼐游泰山，路有树，枝枝相覆盖（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），其叶如盖（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）。登之愈难，忆项羽气盖（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）世，又登之。见一古物，其文如新无损，盖（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）古人遗之。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710690" y="3006725"/>
            <a:ext cx="997267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姚鼐游泰山，路有树，枝枝相覆盖（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遮盖</a:t>
            </a:r>
            <a:r>
              <a:rPr lang="zh-CN" sz="3200" b="0">
                <a:ea typeface="宋体" panose="02010600030101010101" pitchFamily="2" charset="-122"/>
              </a:rPr>
              <a:t>），其叶如盖（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伞</a:t>
            </a:r>
            <a:r>
              <a:rPr lang="zh-CN" sz="3200" b="0">
                <a:ea typeface="宋体" panose="02010600030101010101" pitchFamily="2" charset="-122"/>
              </a:rPr>
              <a:t>）。登之愈难，忆项羽气盖（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超过</a:t>
            </a:r>
            <a:r>
              <a:rPr lang="zh-CN" sz="3200" b="0">
                <a:ea typeface="宋体" panose="02010600030101010101" pitchFamily="2" charset="-122"/>
              </a:rPr>
              <a:t>）世，又登之。见一古物，其文如新无损，盖（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大概</a:t>
            </a:r>
            <a:r>
              <a:rPr lang="zh-CN" sz="3200" b="0">
                <a:ea typeface="宋体" panose="02010600030101010101" pitchFamily="2" charset="-122"/>
              </a:rPr>
              <a:t>）古人遗之。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026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73860" y="885190"/>
            <a:ext cx="1016762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故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）故不积跬步，无以至千里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（《劝学》）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）暮去朝来颜色故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（《琵琶行》）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）豫章故郡，洪都新府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（《滕王阁序》）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）君安与项伯有故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）故臣复取璧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）下而从六国破亡之故事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026285" y="4424045"/>
            <a:ext cx="89896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）因此，所以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）衰老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）原来的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）老朋友，引申为交情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）所以，因此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）以往的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30655" y="1000760"/>
            <a:ext cx="1048385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2019·全国卷Ⅰ）（吴公）故与李斯同邑而常学事焉　　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2018·全国卷Ⅱ）吏问其故，咸言平常持米到洛，为卒司所抄，恒亡其半  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2018·北京卷）故善日者王，善时者霸，补漏者危，大荒者亡  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2018·江苏卷）俾知官可重来，其官可想，迎故官如新官，其主人亦可想  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2017·天津卷）至蒙、诵滋甚，故蒙、诵在钱唐，勇势凌人  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2016·全国卷Ⅰ）故引擢孝宽至枢密以报之  故：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44040" y="1384300"/>
            <a:ext cx="999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以前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5760" y="2270125"/>
            <a:ext cx="987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缘故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26970" y="3155315"/>
            <a:ext cx="10490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所以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23360" y="3999230"/>
            <a:ext cx="12915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原来的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49450" y="481139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所以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64370" y="521208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所以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85240" y="885190"/>
            <a:ext cx="106172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项伯与张良有故（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），遇项王欲杀刘邦，故（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）前往告良。良初见，问之：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“公何故（    ）至此？”伯具言所闻。良听之，急以告。邦故（   ）嫌良告之迟，良细述原委，刘邦颜色少解。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527810" y="3206115"/>
            <a:ext cx="1037463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项伯与张良有故（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交情</a:t>
            </a:r>
            <a:r>
              <a:rPr lang="zh-CN" sz="3200" b="0">
                <a:ea typeface="宋体" panose="02010600030101010101" pitchFamily="2" charset="-122"/>
              </a:rPr>
              <a:t>），遇项王欲杀刘邦，故（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所以</a:t>
            </a:r>
            <a:r>
              <a:rPr lang="zh-CN" sz="3200" b="0">
                <a:ea typeface="宋体" panose="02010600030101010101" pitchFamily="2" charset="-122"/>
              </a:rPr>
              <a:t>）前往告良。良初见，问之：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“公何故（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原因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）至此？”伯具言所闻。良听之，急以告。邦故（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仍旧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）嫌良告之迟，良细述原委，刘邦颜色少解。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【迁移练习】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1297940" y="1084580"/>
            <a:ext cx="1022350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战国间，诸侯欲觅安（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）闲之地，得旦夕安（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）寝，常与邻国相安（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），以为无患。时有寇盗相侵，而能安（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lang="zh-CN" sz="2800" b="0">
                <a:ea typeface="宋体" panose="02010600030101010101" pitchFamily="2" charset="-122"/>
              </a:rPr>
              <a:t>）如泰山，所求衣食所安（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），于是去险要之远地安（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）军，败矣。逝者如斯，而今安（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）在哉？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80235" y="3522345"/>
            <a:ext cx="96418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战国间，诸侯欲觅安（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安全</a:t>
            </a:r>
            <a:r>
              <a:rPr lang="zh-CN" sz="3200" b="0">
                <a:ea typeface="宋体" panose="02010600030101010101" pitchFamily="2" charset="-122"/>
              </a:rPr>
              <a:t>）闲之地，得旦夕安（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安逸</a:t>
            </a:r>
            <a:r>
              <a:rPr lang="zh-CN" sz="3200" b="0">
                <a:ea typeface="宋体" panose="02010600030101010101" pitchFamily="2" charset="-122"/>
              </a:rPr>
              <a:t>）寝，常与邻国相安（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安抚</a:t>
            </a:r>
            <a:r>
              <a:rPr lang="zh-CN" sz="3200" b="0">
                <a:ea typeface="宋体" panose="02010600030101010101" pitchFamily="2" charset="-122"/>
              </a:rPr>
              <a:t>），以为无患。时有寇盗相侵，而能安（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安稳</a:t>
            </a:r>
            <a:r>
              <a:rPr lang="zh-CN" sz="3200" b="0">
                <a:ea typeface="宋体" panose="02010600030101010101" pitchFamily="2" charset="-122"/>
              </a:rPr>
              <a:t>）如泰山，所求衣食所安（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养</a:t>
            </a:r>
            <a:r>
              <a:rPr lang="zh-CN" sz="3200" b="0">
                <a:ea typeface="宋体" panose="02010600030101010101" pitchFamily="2" charset="-122"/>
              </a:rPr>
              <a:t>），于是去险要之远地安（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安置</a:t>
            </a:r>
            <a:r>
              <a:rPr lang="zh-CN" sz="3200" b="0">
                <a:ea typeface="宋体" panose="02010600030101010101" pitchFamily="2" charset="-122"/>
              </a:rPr>
              <a:t>）军，败矣。逝者如斯，而今安（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哪里</a:t>
            </a:r>
            <a:r>
              <a:rPr lang="zh-CN" sz="3200" b="0">
                <a:ea typeface="宋体" panose="02010600030101010101" pitchFamily="2" charset="-122"/>
              </a:rPr>
              <a:t>）在哉？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027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49730" y="885190"/>
            <a:ext cx="103371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27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固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）固一世之雄也，而今安在哉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（《赤壁赋》）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）固请，召有司案图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）独夫之心，日益骄固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（《阿房宫赋》）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）至于颠覆，理固宜然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）生乎吾前，其闻道也固先乎吾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（《师说》）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）秦孝公据崤函之固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（《过秦论》）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2800" b="0">
                <a:ea typeface="宋体" panose="02010600030101010101" pitchFamily="2" charset="-122"/>
              </a:rPr>
              <a:t>）固不如也。且为之奈何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2800" b="0">
                <a:ea typeface="宋体" panose="02010600030101010101" pitchFamily="2" charset="-122"/>
              </a:rPr>
              <a:t>）君臣固守以窥周室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（《过秦论》）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576705" y="4987925"/>
            <a:ext cx="101676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）本来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）坚持，坚决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）顽固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）本来，原来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）本来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）牢固，险要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）当然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8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）牢牢地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55420" y="1348105"/>
            <a:ext cx="1015555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2019·全国卷Ⅰ）天下和洽，而固当改正朔固：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　　　　　　　　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2019·全国卷Ⅲ）美哉乎山河之固  固：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2018·天津卷）境心相遇，固有时耶  固：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2016·全国卷Ⅰ）固争之，遂下有司议  固：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2016·浙江卷）华（人名）之未读者，二十年内书，若二十年外书，则华固已读尽之矣  固：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2016·浙江卷）后至一密室，扃钥甚固  固：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9421495" y="1348105"/>
            <a:ext cx="1024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本来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82610" y="1747520"/>
            <a:ext cx="951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坚固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57565" y="2184400"/>
            <a:ext cx="963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难道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16645" y="2640965"/>
            <a:ext cx="10966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坚持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4785" y="3496945"/>
            <a:ext cx="1024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确实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39530" y="3860800"/>
            <a:ext cx="951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坚固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67485" y="979170"/>
            <a:ext cx="104838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齐据险地之固（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），敌攻，将欲战。齐将田忌固（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）止之。以敌将屡有建树，有自满之心，日益骄固（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ea typeface="宋体" panose="02010600030101010101" pitchFamily="2" charset="-122"/>
              </a:rPr>
              <a:t>）。田忌故固（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）壁不战，方胜之。史论：齐固（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）有胜之势，且田忌有谋略，岂不胜哉？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685925" y="3157855"/>
            <a:ext cx="1011936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2800" b="0">
                <a:ea typeface="宋体" panose="02010600030101010101" pitchFamily="2" charset="-122"/>
              </a:rPr>
              <a:t>齐据险地之固（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坚固</a:t>
            </a:r>
            <a:r>
              <a:rPr lang="zh-CN" sz="2800" b="0">
                <a:ea typeface="宋体" panose="02010600030101010101" pitchFamily="2" charset="-122"/>
              </a:rPr>
              <a:t>），敌攻，将欲战。齐将田忌固（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坚决</a:t>
            </a:r>
            <a:r>
              <a:rPr lang="zh-CN" sz="2800" b="0">
                <a:ea typeface="宋体" panose="02010600030101010101" pitchFamily="2" charset="-122"/>
              </a:rPr>
              <a:t>）止之。以敌将屡有建树，有自满之心，日益骄固（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固执</a:t>
            </a:r>
            <a:r>
              <a:rPr lang="zh-CN" sz="2800" b="0">
                <a:ea typeface="宋体" panose="02010600030101010101" pitchFamily="2" charset="-122"/>
              </a:rPr>
              <a:t>）。田忌故固（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坚守</a:t>
            </a:r>
            <a:r>
              <a:rPr lang="zh-CN" sz="2800" b="0">
                <a:ea typeface="宋体" panose="02010600030101010101" pitchFamily="2" charset="-122"/>
              </a:rPr>
              <a:t>）壁不战，方胜之。史论：齐固（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本来</a:t>
            </a:r>
            <a:r>
              <a:rPr lang="zh-CN" sz="2800" b="0">
                <a:ea typeface="宋体" panose="02010600030101010101" pitchFamily="2" charset="-122"/>
              </a:rPr>
              <a:t>）有胜之势，且田忌有谋略，岂不胜哉？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028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66850" y="885190"/>
            <a:ext cx="1043432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28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顾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）赢得仓皇北顾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（《永遇乐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zh-CN" sz="2800" b="0">
                <a:ea typeface="宋体" panose="02010600030101010101" pitchFamily="2" charset="-122"/>
              </a:rPr>
              <a:t>京口北固亭怀古》）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）三顾臣于草庐之中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（《出师表》）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）吾每念，常痛于骨髓，顾计不知所出耳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（《荆轲刺秦王》）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）大行不顾细谨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）顾吾念之，强秦之所以不敢加兵于赵者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）每移案，顾视无可置者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（《项脊轩志》）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07210" y="4958715"/>
            <a:ext cx="100939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）回头看，引申为逃跑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）探问，拜访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）只是，表轻微转折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）考虑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）只是，表轻微转折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）四处看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61795" y="1044575"/>
            <a:ext cx="1019175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2019·全国卷Ⅲ）武侯浮西河而下，中流，顾而谓吴起曰　顾：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2018·天津卷）游者相顾，咸曰：此不知方外也？人间也？  顾：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2017·全国卷Ⅱ）顾谓仇曰：“尔曹若健，远相避也。”  顾：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2017·全国卷Ⅲ）界渠未定，顾和好体重  顾：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738245" y="1504950"/>
            <a:ext cx="10966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回头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5595" y="2501265"/>
            <a:ext cx="7092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看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0680" y="3449320"/>
            <a:ext cx="1073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回头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1795" y="4406900"/>
            <a:ext cx="2251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只是，不过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11580" y="885190"/>
            <a:ext cx="105930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刘备欲振汉室，招贤才，三顾（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）孔明之庐。初始，其见远地有一草庐，以为孔明之庐，叩门问之，僮仆曰非也。刘备疑孔明之计，临行顾（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）之，后顾（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ea typeface="宋体" panose="02010600030101010101" pitchFamily="2" charset="-122"/>
              </a:rPr>
              <a:t>）反，再求之。如此再三，乃见。孔明因顾（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）其家人，则曰：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“顾（    ）吾念之，家人无以为托。”刘备令从安之，孔明方许。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637030" y="3319780"/>
            <a:ext cx="101676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2800" b="0">
                <a:ea typeface="宋体" panose="02010600030101010101" pitchFamily="2" charset="-122"/>
              </a:rPr>
              <a:t>刘备欲振汉室，招贤才，三顾（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拜访</a:t>
            </a:r>
            <a:r>
              <a:rPr lang="zh-CN" sz="2800" b="0">
                <a:ea typeface="宋体" panose="02010600030101010101" pitchFamily="2" charset="-122"/>
              </a:rPr>
              <a:t>）孔明之庐。初始，其见远地有一草庐，以为孔明之庐，叩门问之，僮仆曰非也。刘备疑孔明之计，临行顾（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回头看</a:t>
            </a:r>
            <a:r>
              <a:rPr lang="zh-CN" sz="2800" b="0">
                <a:ea typeface="宋体" panose="02010600030101010101" pitchFamily="2" charset="-122"/>
              </a:rPr>
              <a:t>）之，后顾（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还</a:t>
            </a:r>
            <a:r>
              <a:rPr lang="zh-CN" sz="2800" b="0">
                <a:ea typeface="宋体" panose="02010600030101010101" pitchFamily="2" charset="-122"/>
              </a:rPr>
              <a:t>）反，再求之。如此再三，乃见。孔明因顾（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关心</a:t>
            </a:r>
            <a:r>
              <a:rPr lang="zh-CN" sz="2800" b="0">
                <a:ea typeface="宋体" panose="02010600030101010101" pitchFamily="2" charset="-122"/>
              </a:rPr>
              <a:t>）其家人，则曰：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“顾（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不过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）吾念之，家人无以为托。”刘备令从安之，孔明方许。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029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19275" y="1036320"/>
            <a:ext cx="970343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29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国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）国破山河在，城春草木深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（《春望》）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）六国破灭，非兵不利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（《六国论》）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）登斯楼也，则有去国怀乡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（《岳阳楼记》）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）等死，死国可乎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（《陈涉世家》）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146935" y="3812540"/>
            <a:ext cx="95846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）国都，京城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）诸侯国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）国都，京城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）国事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92300" y="1197610"/>
            <a:ext cx="97180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0">
                <a:ea typeface="宋体" panose="02010600030101010101" pitchFamily="2" charset="-122"/>
              </a:rPr>
              <a:t>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2019·全国卷Ⅲ）主少国疑，大臣未附，百姓不信　　国：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600" b="0">
                <a:ea typeface="宋体" panose="02010600030101010101" pitchFamily="2" charset="-122"/>
              </a:rPr>
              <a:t>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2018·北京卷）故王者敬日，霸者敬时，仅存之国危而后戚之  国：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600" b="0">
                <a:ea typeface="宋体" panose="02010600030101010101" pitchFamily="2" charset="-122"/>
              </a:rPr>
              <a:t>（</a:t>
            </a:r>
            <a:r>
              <a:rPr lang="zh-CN" sz="3600" b="0">
                <a:ea typeface="宋体" panose="02010600030101010101" pitchFamily="2" charset="-122"/>
                <a:cs typeface="Times New Roman" panose="02020603050405020304" charset="0"/>
              </a:rPr>
              <a:t>2016·山东卷）婴闻为人臣者，先君后身，安国而度家  国：</a:t>
            </a:r>
            <a:r>
              <a:rPr lang="en-US" sz="36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4599940" y="1760220"/>
            <a:ext cx="26276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国家（国人）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9090" y="2841625"/>
            <a:ext cx="1085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国家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8160" y="3944620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国家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722120" y="885190"/>
            <a:ext cx="101066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苏轼左迁于杭州，去国（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）怀乡，然其生性豁达，未几，自谓此为乐国（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）。筑堤浚池，于国（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ea typeface="宋体" panose="02010600030101010101" pitchFamily="2" charset="-122"/>
              </a:rPr>
              <a:t>）于民有大利，其之于国（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3200" b="0">
                <a:ea typeface="宋体" panose="02010600030101010101" pitchFamily="2" charset="-122"/>
              </a:rPr>
              <a:t>），亦足尽心耳也矣。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722120" y="3140710"/>
            <a:ext cx="100215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苏轼左迁于杭州，去国（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国都</a:t>
            </a:r>
            <a:r>
              <a:rPr lang="zh-CN" sz="3200" b="0">
                <a:ea typeface="宋体" panose="02010600030101010101" pitchFamily="2" charset="-122"/>
              </a:rPr>
              <a:t>）怀乡，然其生性豁达，未几，自谓此为乐国（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地方</a:t>
            </a:r>
            <a:r>
              <a:rPr lang="zh-CN" sz="3200" b="0">
                <a:ea typeface="宋体" panose="02010600030101010101" pitchFamily="2" charset="-122"/>
              </a:rPr>
              <a:t>）。筑堤浚池，于国（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国家</a:t>
            </a:r>
            <a:r>
              <a:rPr lang="zh-CN" sz="3200" b="0">
                <a:ea typeface="宋体" panose="02010600030101010101" pitchFamily="2" charset="-122"/>
              </a:rPr>
              <a:t>）于民有大利，其之于国（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国事</a:t>
            </a:r>
            <a:r>
              <a:rPr lang="zh-CN" sz="3200" b="0">
                <a:ea typeface="宋体" panose="02010600030101010101" pitchFamily="2" charset="-122"/>
              </a:rPr>
              <a:t>），亦足尽心耳也矣。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030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163955" y="1040765"/>
            <a:ext cx="1065339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30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归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）觉而起，起而归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（《始得西山宴游记》）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）卒廷见相如，毕礼而归之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）后五年，吾妻来归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（《项脊轩志》）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）其势必不敢留君，而束君归赵矣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）城不入，臣请完璧归赵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771015" y="4933315"/>
            <a:ext cx="97510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）回去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 打发回去，使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回去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）指女子出嫁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）遣送回来，遣返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）归还，送还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/>
            </a:br>
            <a:r>
              <a:rPr lang="en-US" altLang="zh-CN" sz="3200" b="1">
                <a:solidFill>
                  <a:srgbClr val="FF0000"/>
                </a:solidFill>
                <a:sym typeface="+mn-ea"/>
              </a:rPr>
              <a:t>003</a:t>
            </a:r>
            <a:r>
              <a:rPr sz="3200" b="1">
                <a:solidFill>
                  <a:srgbClr val="FF0000"/>
                </a:solidFill>
                <a:sym typeface="+mn-ea"/>
              </a:rPr>
              <a:t>、</a:t>
            </a:r>
            <a:r>
              <a:rPr sz="3200" b="1">
                <a:solidFill>
                  <a:srgbClr val="FF0000"/>
                </a:solidFill>
                <a:sym typeface="+mn-ea"/>
              </a:rPr>
              <a:t>课文释义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68170" y="1036320"/>
            <a:ext cx="954468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． 被</a:t>
            </a:r>
            <a:endParaRPr lang="zh-CN" sz="32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）曲罢曾教善才服，妆成每被秋娘妒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（《琵琶行》）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）将军身被坚执锐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（《陈涉世家》）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）被发行吟泽畔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（《屈原列传》）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ea typeface="宋体" panose="02010600030101010101" pitchFamily="2" charset="-122"/>
              </a:rPr>
              <a:t>）秦王复击轲，被八创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（《荆轲刺秦王》）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74545" y="4655185"/>
            <a:ext cx="93376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）表示被动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）通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披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，穿在身上或披在身上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）通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披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，披散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）遭受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25600" y="1060450"/>
            <a:ext cx="999744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2019·全国卷Ⅱ）因攻其军，尽破之以归秦　归：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2018·全国卷Ⅱ）涣丧西归，道经弘农，民庶皆设盘案于路  归：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2018·全国卷Ⅲ）归途见匠者作桶，取而戴于首  归：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2016·山东卷）天下怀其德而归其义  归：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2016·天津卷）至暮，哭而归，不食  归：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539875" y="1565910"/>
            <a:ext cx="22879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返回，回归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1605" y="251714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/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返回，回归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2206625" y="3545840"/>
            <a:ext cx="9537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回来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73920" y="3994785"/>
            <a:ext cx="1011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归向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63380" y="4516755"/>
            <a:ext cx="20320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返回，回来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97990" y="1060450"/>
            <a:ext cx="99974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曹操进犯孙吴，而此时大小乔来归（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），周瑜雄姿英，且吕蒙既归（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），使江东之属归（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ea typeface="宋体" panose="02010600030101010101" pitchFamily="2" charset="-122"/>
              </a:rPr>
              <a:t>）之，孙权兵强马壮，曰：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“吾纳贤进士，必胜之。”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97990" y="3031490"/>
            <a:ext cx="99968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曹操进犯孙吴，而此时大小乔来归（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女子出嫁</a:t>
            </a:r>
            <a:r>
              <a:rPr lang="zh-CN" sz="3200" b="0">
                <a:ea typeface="宋体" panose="02010600030101010101" pitchFamily="2" charset="-122"/>
              </a:rPr>
              <a:t>），周瑜雄姿英，且吕蒙既归（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回来</a:t>
            </a:r>
            <a:r>
              <a:rPr lang="zh-CN" sz="3200" b="0">
                <a:ea typeface="宋体" panose="02010600030101010101" pitchFamily="2" charset="-122"/>
              </a:rPr>
              <a:t>），使江东之属归（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归附</a:t>
            </a:r>
            <a:r>
              <a:rPr lang="zh-CN" sz="3200" b="0">
                <a:ea typeface="宋体" panose="02010600030101010101" pitchFamily="2" charset="-122"/>
              </a:rPr>
              <a:t>）之，孙权兵强马壮，曰：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“吾纳贤进士，必胜之。”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031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30655" y="885190"/>
            <a:ext cx="1042225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过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）雷霆乍惊，宫车过也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（《阿房宫赋》）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）以其境过清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（《小石潭记》）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）则知明而行无过矣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（《劝学》）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）闻大王有意督过之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）一日，大母过余曰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（《项脊轩志》）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ea typeface="宋体" panose="02010600030101010101" pitchFamily="2" charset="-122"/>
              </a:rPr>
              <a:t>）从此道至吾军，不过二十里耳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（《鸿门宴》）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18640" y="4411980"/>
            <a:ext cx="97034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）经过，通过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）过分，过于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）错误，过失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）责备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）到，到来　（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）超过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82395" y="1091565"/>
            <a:ext cx="1053211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2019·全国卷Ⅰ）吾久不见贾生，自以为过之，今不及也  过：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2018·全国卷Ⅱ）（任峻）一岁断狱，不过数十，威风猛于涣（人名），而文理不及之  过：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2018·北京卷）察其秋毫，则大物不过矣  过：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2017·全国卷Ⅰ）弘微蔬食积时，哀戚过礼  过：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2017·天津卷）皆以过失袒谪，或以书丑得鞭  过：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2800" b="0">
                <a:ea typeface="宋体" panose="02010600030101010101" pitchFamily="2" charset="-122"/>
              </a:rPr>
              <a:t>（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2017·江苏卷）因遍读经史百家，过目成诵  过：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843405" y="1493520"/>
            <a:ext cx="927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超过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2420" y="229743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超过</a:t>
            </a:r>
            <a:endParaRPr lang="zh-CN" altLang="en-US" sz="28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75445" y="2819400"/>
            <a:ext cx="927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过失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40875" y="325310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超过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9392285" y="3653790"/>
            <a:ext cx="2129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错误，过失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64700" y="4107815"/>
            <a:ext cx="915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经过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【迁移练习】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479550" y="885190"/>
            <a:ext cx="1016762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信陵君过（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）侯生门，闻侯生有才，欲过（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）之。令仆从访之，未果，信陵君督过（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），仆从以为过（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800" b="0">
                <a:ea typeface="宋体" panose="02010600030101010101" pitchFamily="2" charset="-122"/>
              </a:rPr>
              <a:t>）矣。又令访之，仆从再访，乃闻侯生外出，不过（</a:t>
            </a:r>
            <a:r>
              <a:rPr lang="en-US" sz="28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2800" b="0">
                <a:ea typeface="宋体" panose="02010600030101010101" pitchFamily="2" charset="-122"/>
              </a:rPr>
              <a:t>）几日便归。信陵君见侯生曰：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“吾未能先闻之，是吾之过（    ）也。”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649730" y="2979420"/>
            <a:ext cx="100711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2800" b="0">
                <a:ea typeface="宋体" panose="02010600030101010101" pitchFamily="2" charset="-122"/>
              </a:rPr>
              <a:t>信陵君过（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经过</a:t>
            </a:r>
            <a:r>
              <a:rPr lang="zh-CN" sz="2800" b="0">
                <a:ea typeface="宋体" panose="02010600030101010101" pitchFamily="2" charset="-122"/>
              </a:rPr>
              <a:t>）侯生门，闻侯生有才，欲过（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拜访</a:t>
            </a:r>
            <a:r>
              <a:rPr lang="zh-CN" sz="2800" b="0">
                <a:ea typeface="宋体" panose="02010600030101010101" pitchFamily="2" charset="-122"/>
              </a:rPr>
              <a:t>）之。令仆从访之，未果，信陵君督过（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责备</a:t>
            </a:r>
            <a:r>
              <a:rPr lang="zh-CN" sz="2800" b="0">
                <a:ea typeface="宋体" panose="02010600030101010101" pitchFamily="2" charset="-122"/>
              </a:rPr>
              <a:t>），仆从以为过（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过分</a:t>
            </a:r>
            <a:r>
              <a:rPr lang="zh-CN" sz="2800" b="0">
                <a:ea typeface="宋体" panose="02010600030101010101" pitchFamily="2" charset="-122"/>
              </a:rPr>
              <a:t>）矣。又令访之，仆从再访，乃闻侯生外出，不过（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超过</a:t>
            </a:r>
            <a:r>
              <a:rPr lang="zh-CN" sz="2800" b="0">
                <a:ea typeface="宋体" panose="02010600030101010101" pitchFamily="2" charset="-122"/>
              </a:rPr>
              <a:t>）几日便归。信陵君见侯生曰：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“吾未能先闻之，是吾之过（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过错</a:t>
            </a:r>
            <a:r>
              <a:rPr lang="zh-CN" sz="2800" b="0">
                <a:ea typeface="宋体" panose="02010600030101010101" pitchFamily="2" charset="-122"/>
                <a:cs typeface="Times New Roman" panose="02020603050405020304" charset="0"/>
              </a:rPr>
              <a:t>）也。”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032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43355" y="885190"/>
            <a:ext cx="1044765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32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． 何</a:t>
            </a:r>
            <a:endParaRPr lang="zh-CN" sz="28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266700"/>
            <a:r>
              <a:rPr lang="zh-CN" sz="2800" b="0"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2800" b="0">
                <a:ea typeface="宋体" panose="02010600030101010101" pitchFamily="2" charset="-122"/>
              </a:rPr>
              <a:t>）却看妻子愁何在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（《闻官军收河南河北》）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2800" b="0">
                <a:ea typeface="宋体" panose="02010600030101010101" pitchFamily="2" charset="-122"/>
              </a:rPr>
              <a:t>）何时眼前突兀见此屋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（《茅屋为秋风所破歌》）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2800" b="0">
                <a:ea typeface="宋体" panose="02010600030101010101" pitchFamily="2" charset="-122"/>
              </a:rPr>
              <a:t>）取吾璧，不予我城，奈何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（《廉颇蔺相如列传》）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2800" b="0">
                <a:ea typeface="宋体" panose="02010600030101010101" pitchFamily="2" charset="-122"/>
              </a:rPr>
              <a:t>）水何澹澹，山岛竦峙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（《观沧海》）（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2800" b="0">
                <a:ea typeface="宋体" panose="02010600030101010101" pitchFamily="2" charset="-122"/>
              </a:rPr>
              <a:t>）徐公何能及君也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2800" b="0">
                <a:ea typeface="宋体" panose="02010600030101010101" pitchFamily="2" charset="-122"/>
              </a:rPr>
              <a:t>（《邹忌讽齐王纳谏》）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771015" y="4278630"/>
            <a:ext cx="101193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）哪里，代词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）什么，代词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）怎么办，对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怎么办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）多么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）怎么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73860" y="972185"/>
            <a:ext cx="1002157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2019·全国卷Ⅱ）子何以中吾君　何：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2018·全国卷Ⅲ）草湿则生火，何足怪  何：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2018·全国卷Ⅲ）明日入对，徽宗问何以处之  何：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2018·浙江卷）将犬吠所怪，桀桀者必见锄也？何其仕与寿两穷如此？  何：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2017·浙江卷）仆常念百代之下，未必为不幸，何者  何：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2015·全国卷Ⅱ）护儿曰：“陛下今何在？”  何：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9336405" y="972185"/>
            <a:ext cx="1061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什么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5355" y="193357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什么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201545" y="288988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怎么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7785" y="3876675"/>
            <a:ext cx="9956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怎么</a:t>
            </a:r>
            <a:endParaRPr lang="zh-CN" altLang="en-US" sz="3200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1605" y="4832985"/>
            <a:ext cx="1643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为什么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7250" y="5896610"/>
            <a:ext cx="1073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哪里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olidFill>
                  <a:srgbClr val="FF0000"/>
                </a:solidFill>
                <a:sym typeface="+mn-ea"/>
              </a:rPr>
              <a:t>033  </a:t>
            </a:r>
            <a:r>
              <a:rPr b="1">
                <a:solidFill>
                  <a:srgbClr val="FF0000"/>
                </a:solidFill>
                <a:sym typeface="+mn-ea"/>
              </a:rPr>
              <a:t>课文释义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64005" y="885190"/>
            <a:ext cx="102520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． 恨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）未尝不叹息痛恨于桓、灵也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（《出师表》）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）别有幽愁暗恨生，此时无声胜有声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（《琵琶行》）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）生人作死别，恨恨那可论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</a:t>
            </a:r>
            <a:r>
              <a:rPr lang="zh-CN" sz="3200" b="0">
                <a:ea typeface="宋体" panose="02010600030101010101" pitchFamily="2" charset="-122"/>
              </a:rPr>
              <a:t>（《孔雀东南飞》）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ea typeface="宋体" panose="02010600030101010101" pitchFamily="2" charset="-122"/>
              </a:rPr>
              <a:t>）不应有恨，何事长向别时圆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____________ </a:t>
            </a:r>
            <a:r>
              <a:rPr lang="zh-CN" sz="3200" b="0">
                <a:ea typeface="宋体" panose="02010600030101010101" pitchFamily="2" charset="-122"/>
              </a:rPr>
              <a:t>（《水调歌头》）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85925" y="5408295"/>
            <a:ext cx="101301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）遗憾，不满意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）怨恨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）愤恨到极点　（</a:t>
            </a:r>
            <a:r>
              <a:rPr 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）怨恨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b="1">
                <a:solidFill>
                  <a:srgbClr val="FF0000"/>
                </a:solidFill>
                <a:sym typeface="+mn-ea"/>
              </a:rPr>
              <a:t>真题回顾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346200" y="1783715"/>
            <a:ext cx="104355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2019·全国卷Ⅱ）寡人恨不用公叔座之言也　恨：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2017·天津卷）位不进，亦不怀恨  恨：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r>
              <a:rPr lang="zh-CN" sz="3200" b="0">
                <a:ea typeface="宋体" panose="02010600030101010101" pitchFamily="2" charset="-122"/>
              </a:rPr>
              <a:t>（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2016·天津卷）丧先太夫人，终身饮恨  恨：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</a:rPr>
              <a:t>_________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273175" y="2258695"/>
            <a:ext cx="2481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遗憾，后悔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66225" y="2707640"/>
            <a:ext cx="1085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怨恨</a:t>
            </a:r>
            <a:endParaRPr lang="zh-CN" altLang="en-US" sz="32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7195" y="326136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遗憾，后悔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olidFill>
                  <a:srgbClr val="FF0000"/>
                </a:solidFill>
                <a:sym typeface="+mn-ea"/>
              </a:rPr>
              <a:t>【迁移练习】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85925" y="1072515"/>
            <a:ext cx="99491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刘兰芝与焦仲卿相爱，为焦母所拆，别时真乃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“生人作死别，恨（    ）恨那可论”，此恨（    ）绵绵亦无所释．世人惜之也。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85925" y="3043555"/>
            <a:ext cx="99498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【练习答案】</a:t>
            </a:r>
            <a:r>
              <a:rPr lang="zh-CN" sz="3200" b="0">
                <a:ea typeface="宋体" panose="02010600030101010101" pitchFamily="2" charset="-122"/>
              </a:rPr>
              <a:t>刘兰芝与焦仲卿相爱，为焦母所拆，别时真乃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“生人作死别，恨（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愤恨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）恨那可论”，此恨（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charset="0"/>
              </a:rPr>
              <a:t>遗憾</a:t>
            </a:r>
            <a:r>
              <a:rPr lang="zh-CN" sz="3200" b="0">
                <a:ea typeface="宋体" panose="02010600030101010101" pitchFamily="2" charset="-122"/>
                <a:cs typeface="Times New Roman" panose="02020603050405020304" charset="0"/>
              </a:rPr>
              <a:t>）绵绵亦无所释．世人惜之也。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0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10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11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1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12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36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36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136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6、17、18、19、24、29、32、33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UNIT_PRESET_TEXT" val="单击此处添加副标题内容"/>
  <p:tag name="KSO_WM_TEMPLATE_CATEGORY" val="custom"/>
  <p:tag name="KSO_WM_TEMPLATE_INDEX" val="20204136"/>
  <p:tag name="KSO_WM_UNIT_ID" val="custom20204136_1*b*1"/>
  <p:tag name="KSO_WM_UNIT_ISNUMDGMTITLE" val="0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中国风通用模板"/>
  <p:tag name="KSO_WM_TEMPLATE_CATEGORY" val="custom"/>
  <p:tag name="KSO_WM_TEMPLATE_INDEX" val="20204136"/>
  <p:tag name="KSO_WM_UNIT_ID" val="custom20204136_1*a*1"/>
  <p:tag name="KSO_WM_UNIT_ISNUMDGMTITLE" val="0"/>
</p:tagLst>
</file>

<file path=ppt/tags/tag144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_f"/>
  <p:tag name="KSO_WM_SLIDE_LAYOUT_CNT" val="1_1_2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4136"/>
  <p:tag name="KSO_WM_SLIDE_ID" val="custom20204136_1"/>
  <p:tag name="KSO_WM_TEMPLATE_MASTER_THUMB_INDEX" val="12"/>
  <p:tag name="KSO_WM_TEMPLATE_THUMBS_INDEX" val="1、4、7、8、9、10、16、17、18、19、24、29、32、33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9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1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261.xml><?xml version="1.0" encoding="utf-8"?>
<p:tagLst xmlns:p="http://schemas.openxmlformats.org/presentationml/2006/main"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LAYERLEVEL" val="1"/>
  <p:tag name="KSO_WM_TAG_VERSION" val="1.0"/>
  <p:tag name="KSO_WM_BEAUTIFY_FLAG" val="#wm#"/>
  <p:tag name="KSO_WM_UNIT_PRESET_TEXT" val="单击此处添加文本内容"/>
  <p:tag name="KSO_WM_TEMPLATE_CATEGORY" val="custom"/>
  <p:tag name="KSO_WM_TEMPLATE_INDEX" val="20204136"/>
  <p:tag name="KSO_WM_UNIT_ID" val="custom20204136_33*b*1"/>
  <p:tag name="KSO_WM_UNIT_ISNUMDGMTITLE" val="0"/>
</p:tagLst>
</file>

<file path=ppt/tags/tag262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谢谢观看"/>
  <p:tag name="KSO_WM_TEMPLATE_CATEGORY" val="custom"/>
  <p:tag name="KSO_WM_TEMPLATE_INDEX" val="20204136"/>
  <p:tag name="KSO_WM_UNIT_ID" val="custom20204136_33*a*1"/>
  <p:tag name="KSO_WM_UNIT_ISNUMDGMTITLE" val="0"/>
</p:tagLst>
</file>

<file path=ppt/tags/tag263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33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4136"/>
  <p:tag name="KSO_WM_SLIDE_ID" val="custom20204136_33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3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84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85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9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heme/theme1.xml><?xml version="1.0" encoding="utf-8"?>
<a:theme xmlns:a="http://schemas.openxmlformats.org/drawingml/2006/main" name="1_Office 主题​​">
  <a:themeElements>
    <a:clrScheme name="1422">
      <a:dk1>
        <a:sysClr val="windowText" lastClr="000000"/>
      </a:dk1>
      <a:lt1>
        <a:sysClr val="window" lastClr="FFFFFF"/>
      </a:lt1>
      <a:dk2>
        <a:srgbClr val="EFEAEB"/>
      </a:dk2>
      <a:lt2>
        <a:srgbClr val="FFFFFF"/>
      </a:lt2>
      <a:accent1>
        <a:srgbClr val="BA2631"/>
      </a:accent1>
      <a:accent2>
        <a:srgbClr val="D36E83"/>
      </a:accent2>
      <a:accent3>
        <a:srgbClr val="ECB5D6"/>
      </a:accent3>
      <a:accent4>
        <a:srgbClr val="DBB5F1"/>
      </a:accent4>
      <a:accent5>
        <a:srgbClr val="A06ED6"/>
      </a:accent5>
      <a:accent6>
        <a:srgbClr val="6526B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25219</Words>
  <Application>WPS 演示</Application>
  <PresentationFormat>宽屏</PresentationFormat>
  <Paragraphs>1354</Paragraphs>
  <Slides>119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119</vt:i4>
      </vt:variant>
    </vt:vector>
  </HeadingPairs>
  <TitlesOfParts>
    <vt:vector size="129" baseType="lpstr">
      <vt:lpstr>Arial</vt:lpstr>
      <vt:lpstr>宋体</vt:lpstr>
      <vt:lpstr>Wingdings</vt:lpstr>
      <vt:lpstr>隶书</vt:lpstr>
      <vt:lpstr>微软雅黑</vt:lpstr>
      <vt:lpstr>汉仪尚巍手书W</vt:lpstr>
      <vt:lpstr>Times New Roman</vt:lpstr>
      <vt:lpstr>Arial Unicode MS</vt:lpstr>
      <vt:lpstr>Calibri</vt:lpstr>
      <vt:lpstr>1_Office 主题​​</vt:lpstr>
      <vt:lpstr>文言文十二讲</vt:lpstr>
      <vt:lpstr>PowerPoint 演示文稿</vt:lpstr>
      <vt:lpstr>001、课文释义</vt:lpstr>
      <vt:lpstr>真题回顾</vt:lpstr>
      <vt:lpstr>【迁移练习】</vt:lpstr>
      <vt:lpstr>002、课文释义</vt:lpstr>
      <vt:lpstr> 真题回顾 </vt:lpstr>
      <vt:lpstr>【迁移练习】</vt:lpstr>
      <vt:lpstr> 003、课文释义 </vt:lpstr>
      <vt:lpstr>真题回顾</vt:lpstr>
      <vt:lpstr>【迁移练习】</vt:lpstr>
      <vt:lpstr>004、课文释义</vt:lpstr>
      <vt:lpstr>【迁移练习】</vt:lpstr>
      <vt:lpstr> 005、课文释义 </vt:lpstr>
      <vt:lpstr>真题回顾</vt:lpstr>
      <vt:lpstr>【迁移练习】</vt:lpstr>
      <vt:lpstr> 006、课文释义 </vt:lpstr>
      <vt:lpstr>真题回顾</vt:lpstr>
      <vt:lpstr>【迁移练习】</vt:lpstr>
      <vt:lpstr>007  课文释义 </vt:lpstr>
      <vt:lpstr>真题回顾</vt:lpstr>
      <vt:lpstr>【迁移练习】</vt:lpstr>
      <vt:lpstr>008  课文释义 </vt:lpstr>
      <vt:lpstr>真题回顾</vt:lpstr>
      <vt:lpstr>【迁移练习】</vt:lpstr>
      <vt:lpstr>009  课文释义</vt:lpstr>
      <vt:lpstr> 真题回顾 </vt:lpstr>
      <vt:lpstr>【迁移练习】</vt:lpstr>
      <vt:lpstr> 010  课文释义 </vt:lpstr>
      <vt:lpstr>真题回顾</vt:lpstr>
      <vt:lpstr>【迁移练习】</vt:lpstr>
      <vt:lpstr>011  课文释义</vt:lpstr>
      <vt:lpstr> 真题回顾 </vt:lpstr>
      <vt:lpstr>【迁移练习】</vt:lpstr>
      <vt:lpstr> 012  课文释义 </vt:lpstr>
      <vt:lpstr> 真题回顾 </vt:lpstr>
      <vt:lpstr>【迁移练习】</vt:lpstr>
      <vt:lpstr>013  课文释义</vt:lpstr>
      <vt:lpstr>真题回顾</vt:lpstr>
      <vt:lpstr>【迁移练习】</vt:lpstr>
      <vt:lpstr>014  课文释义</vt:lpstr>
      <vt:lpstr>真题回顾</vt:lpstr>
      <vt:lpstr>【迁移练习】</vt:lpstr>
      <vt:lpstr>015  课文释义</vt:lpstr>
      <vt:lpstr>真题回顾</vt:lpstr>
      <vt:lpstr>【迁移练习】</vt:lpstr>
      <vt:lpstr>016  课文释义</vt:lpstr>
      <vt:lpstr>真题回顾</vt:lpstr>
      <vt:lpstr>【迁移练习】</vt:lpstr>
      <vt:lpstr>017  课文释义</vt:lpstr>
      <vt:lpstr>真题回顾</vt:lpstr>
      <vt:lpstr>【迁移练习】</vt:lpstr>
      <vt:lpstr>018  课文释义</vt:lpstr>
      <vt:lpstr>真题回顾</vt:lpstr>
      <vt:lpstr>【迁移练习】</vt:lpstr>
      <vt:lpstr>019  课文释义</vt:lpstr>
      <vt:lpstr>真题回顾</vt:lpstr>
      <vt:lpstr>【迁移练习】</vt:lpstr>
      <vt:lpstr>020  课文释义</vt:lpstr>
      <vt:lpstr>真题回顾</vt:lpstr>
      <vt:lpstr>【迁移练习】</vt:lpstr>
      <vt:lpstr>021  课文释义</vt:lpstr>
      <vt:lpstr>真题回顾</vt:lpstr>
      <vt:lpstr>【迁移练习】</vt:lpstr>
      <vt:lpstr>022  课文释义</vt:lpstr>
      <vt:lpstr>真题回顾</vt:lpstr>
      <vt:lpstr>【迁移练习】</vt:lpstr>
      <vt:lpstr>023  课文释义</vt:lpstr>
      <vt:lpstr>真题回顾</vt:lpstr>
      <vt:lpstr>【迁移练习】</vt:lpstr>
      <vt:lpstr>024  课文释义</vt:lpstr>
      <vt:lpstr>真题回顾</vt:lpstr>
      <vt:lpstr>【迁移练习】</vt:lpstr>
      <vt:lpstr>025  课文释义</vt:lpstr>
      <vt:lpstr>真题回顾</vt:lpstr>
      <vt:lpstr>【迁移练习】</vt:lpstr>
      <vt:lpstr>026  课文释义</vt:lpstr>
      <vt:lpstr>真题回顾</vt:lpstr>
      <vt:lpstr>【迁移练习】</vt:lpstr>
      <vt:lpstr>027  课文释义</vt:lpstr>
      <vt:lpstr>真题回顾</vt:lpstr>
      <vt:lpstr>【迁移练习】</vt:lpstr>
      <vt:lpstr>028  课文释义</vt:lpstr>
      <vt:lpstr>真题回顾</vt:lpstr>
      <vt:lpstr>【迁移练习】</vt:lpstr>
      <vt:lpstr>029  课文释义</vt:lpstr>
      <vt:lpstr>真题回顾</vt:lpstr>
      <vt:lpstr>【迁移练习】</vt:lpstr>
      <vt:lpstr>030  课文释义</vt:lpstr>
      <vt:lpstr>真题回顾</vt:lpstr>
      <vt:lpstr>【迁移练习】</vt:lpstr>
      <vt:lpstr>031  课文释义</vt:lpstr>
      <vt:lpstr>真题回顾</vt:lpstr>
      <vt:lpstr>【迁移练习】</vt:lpstr>
      <vt:lpstr>032  课文释义</vt:lpstr>
      <vt:lpstr>真题回顾</vt:lpstr>
      <vt:lpstr>033  课文释义</vt:lpstr>
      <vt:lpstr>真题回顾</vt:lpstr>
      <vt:lpstr>【迁移练习】</vt:lpstr>
      <vt:lpstr>034  课文释义</vt:lpstr>
      <vt:lpstr>【迁移练习】</vt:lpstr>
      <vt:lpstr>035  课文释义 </vt:lpstr>
      <vt:lpstr>真题回顾</vt:lpstr>
      <vt:lpstr>036  课文释义</vt:lpstr>
      <vt:lpstr>真题回顾</vt:lpstr>
      <vt:lpstr>【迁移练习】</vt:lpstr>
      <vt:lpstr>037  课文释义</vt:lpstr>
      <vt:lpstr>真题回顾</vt:lpstr>
      <vt:lpstr>【迁移练习】</vt:lpstr>
      <vt:lpstr>038  课文释义</vt:lpstr>
      <vt:lpstr>真题回顾</vt:lpstr>
      <vt:lpstr>【迁移练习】</vt:lpstr>
      <vt:lpstr>039  课文释义</vt:lpstr>
      <vt:lpstr>真题回顾</vt:lpstr>
      <vt:lpstr>【迁移练习】</vt:lpstr>
      <vt:lpstr>040  课文释义</vt:lpstr>
      <vt:lpstr>真题回顾</vt:lpstr>
      <vt:lpstr>【迁移练习】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WPS_1507351124</cp:lastModifiedBy>
  <cp:revision>156</cp:revision>
  <dcterms:created xsi:type="dcterms:W3CDTF">2019-06-19T02:08:00Z</dcterms:created>
  <dcterms:modified xsi:type="dcterms:W3CDTF">2020-12-01T05:25:15Z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