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56" r:id="rId2"/>
    <p:sldId id="262" r:id="rId3"/>
    <p:sldId id="304" r:id="rId4"/>
    <p:sldId id="264" r:id="rId5"/>
    <p:sldId id="305" r:id="rId6"/>
    <p:sldId id="257" r:id="rId7"/>
    <p:sldId id="306" r:id="rId8"/>
    <p:sldId id="269" r:id="rId9"/>
    <p:sldId id="270" r:id="rId10"/>
    <p:sldId id="258" r:id="rId11"/>
    <p:sldId id="259" r:id="rId12"/>
    <p:sldId id="260" r:id="rId13"/>
    <p:sldId id="261" r:id="rId14"/>
    <p:sldId id="263" r:id="rId15"/>
    <p:sldId id="265" r:id="rId16"/>
    <p:sldId id="266" r:id="rId17"/>
    <p:sldId id="267" r:id="rId18"/>
    <p:sldId id="307" r:id="rId19"/>
    <p:sldId id="273" r:id="rId20"/>
    <p:sldId id="268" r:id="rId21"/>
    <p:sldId id="308" r:id="rId22"/>
    <p:sldId id="309" r:id="rId23"/>
    <p:sldId id="310" r:id="rId24"/>
    <p:sldId id="271" r:id="rId25"/>
    <p:sldId id="272" r:id="rId26"/>
  </p:sldIdLst>
  <p:sldSz cx="9144000" cy="6858000" type="screen4x3"/>
  <p:notesSz cx="6858000" cy="9144000"/>
  <p:custDataLst>
    <p:tags r:id="rId2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-170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slide" Target="slides/slide25.xml" /><Relationship Id="rId27" Type="http://schemas.openxmlformats.org/officeDocument/2006/relationships/tags" Target="tags/tag2.xml" /><Relationship Id="rId28" Type="http://schemas.openxmlformats.org/officeDocument/2006/relationships/presProps" Target="presProps.xml" /><Relationship Id="rId29" Type="http://schemas.openxmlformats.org/officeDocument/2006/relationships/viewProps" Target="viewProps.xml" /><Relationship Id="rId3" Type="http://schemas.openxmlformats.org/officeDocument/2006/relationships/slide" Target="slides/slide2.xml" /><Relationship Id="rId30" Type="http://schemas.openxmlformats.org/officeDocument/2006/relationships/theme" Target="theme/theme1.xml" /><Relationship Id="rId31" Type="http://schemas.openxmlformats.org/officeDocument/2006/relationships/tableStyles" Target="tableStyles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image" Target="../media/image3.png" /><Relationship Id="rId3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4.png" /><Relationship Id="rId2" Type="http://schemas.openxmlformats.org/officeDocument/2006/relationships/image" Target="../media/image2.png" /><Relationship Id="rId3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098" name="图片 11" descr="/Users/user/Desktop/画板.png画板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-103584" y="-9525"/>
            <a:ext cx="9169003" cy="6877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08372" y="6316663"/>
            <a:ext cx="80963" cy="107950"/>
          </a:xfrm>
          <a:prstGeom prst="rect">
            <a:avLst/>
          </a:prstGeom>
          <a:solidFill>
            <a:srgbClr val="00B6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6016" y="6316663"/>
            <a:ext cx="80963" cy="107950"/>
          </a:xfrm>
          <a:prstGeom prst="rect">
            <a:avLst/>
          </a:prstGeom>
          <a:solidFill>
            <a:srgbClr val="00B6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01279" y="6316663"/>
            <a:ext cx="80963" cy="107950"/>
          </a:xfrm>
          <a:prstGeom prst="rect">
            <a:avLst/>
          </a:prstGeom>
          <a:solidFill>
            <a:srgbClr val="00B6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5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50" name="图片 1" descr="资源 1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264319" y="217488"/>
            <a:ext cx="1533525" cy="4968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51" name="组合 8"/>
          <p:cNvGrpSpPr/>
          <p:nvPr userDrawn="1"/>
        </p:nvGrpSpPr>
        <p:grpSpPr>
          <a:xfrm>
            <a:off x="1145381" y="1782763"/>
            <a:ext cx="6853238" cy="3292475"/>
            <a:chOff x="5274" y="5617"/>
            <a:chExt cx="28783" cy="10366"/>
          </a:xfrm>
        </p:grpSpPr>
        <p:pic>
          <p:nvPicPr>
            <p:cNvPr id="2055" name="图片 3" descr="8DB1A442-2D53-43a6-81BD-30C69A661EF1"/>
            <p:cNvPicPr>
              <a:picLocks noChangeAspect="1"/>
            </p:cNvPicPr>
            <p:nvPr/>
          </p:nvPicPr>
          <p:blipFill>
            <a:blip r:embed="rId2"/>
            <a:srcRect t="9187"/>
            <a:stretch>
              <a:fillRect/>
            </a:stretch>
          </p:blipFill>
          <p:spPr>
            <a:xfrm>
              <a:off x="22446" y="5617"/>
              <a:ext cx="11611" cy="10366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2056" name="组合 6"/>
            <p:cNvGrpSpPr/>
            <p:nvPr/>
          </p:nvGrpSpPr>
          <p:grpSpPr>
            <a:xfrm>
              <a:off x="5274" y="6127"/>
              <a:ext cx="15312" cy="7711"/>
              <a:chOff x="5274" y="6151"/>
              <a:chExt cx="15312" cy="7711"/>
            </a:xfrm>
          </p:grpSpPr>
          <p:sp>
            <p:nvSpPr>
              <p:cNvPr id="6" name="Object 104"/>
              <p:cNvSpPr txBox="1">
                <a:spLocks noChangeArrowheads="1"/>
              </p:cNvSpPr>
              <p:nvPr/>
            </p:nvSpPr>
            <p:spPr bwMode="auto">
              <a:xfrm>
                <a:off x="8339" y="6151"/>
                <a:ext cx="8336" cy="22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3600" b="1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00894E"/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cs typeface="+mn-cs"/>
                    <a:sym typeface="宋体" panose="02010600030101010101" pitchFamily="2" charset="-122"/>
                  </a:rPr>
                  <a:t>谢谢观赏</a:t>
                </a:r>
                <a:endParaRPr kumimoji="0" lang="zh-CN" altLang="en-US" sz="36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894E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  <a:sym typeface="宋体" panose="02010600030101010101" pitchFamily="2" charset="-122"/>
                </a:endParaRPr>
              </a:p>
            </p:txBody>
          </p:sp>
          <p:sp>
            <p:nvSpPr>
              <p:cNvPr id="7" name="文本框 87"/>
              <p:cNvSpPr txBox="1">
                <a:spLocks noChangeArrowheads="1"/>
              </p:cNvSpPr>
              <p:nvPr/>
            </p:nvSpPr>
            <p:spPr bwMode="auto">
              <a:xfrm>
                <a:off x="5274" y="9584"/>
                <a:ext cx="15312" cy="79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en-US" altLang="zh-CN" sz="1050" b="1" i="0" u="none" strike="noStrike" kern="1200" cap="none" spc="0" normalizeH="0" baseline="0" noProof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cs typeface="+mn-cs"/>
                    <a:sym typeface="+mn-ea"/>
                  </a:rPr>
                  <a:t>21</a:t>
                </a:r>
                <a:r>
                  <a:rPr kumimoji="0" lang="zh-CN" altLang="en-US" sz="1050" b="1" i="0" u="none" strike="noStrike" kern="1200" cap="none" spc="0" normalizeH="0" baseline="0" noProof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cs typeface="+mn-cs"/>
                    <a:sym typeface="+mn-ea"/>
                  </a:rPr>
                  <a:t>世纪教育网（</a:t>
                </a:r>
                <a:r>
                  <a:rPr kumimoji="0" lang="en-US" altLang="zh-CN" sz="1050" b="1" i="0" u="none" strike="noStrike" kern="1200" cap="none" spc="0" normalizeH="0" baseline="0" noProof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cs typeface="+mn-cs"/>
                    <a:sym typeface="+mn-ea"/>
                  </a:rPr>
                  <a:t>www.21cnjy.com</a:t>
                </a:r>
                <a:r>
                  <a:rPr kumimoji="0" lang="en-US" altLang="zh-CN" sz="1050" b="1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cs typeface="+mn-cs"/>
                    <a:sym typeface="+mn-ea"/>
                  </a:rPr>
                  <a:t>)</a:t>
                </a:r>
                <a:r>
                  <a:rPr kumimoji="0" lang="zh-CN" altLang="en-US" sz="1050" b="1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cs typeface="+mn-cs"/>
                    <a:sym typeface="+mn-ea"/>
                  </a:rPr>
                  <a:t>中小学</a:t>
                </a:r>
                <a:r>
                  <a:rPr kumimoji="0" lang="zh-CN" altLang="en-US" sz="1050" b="1" i="0" u="none" strike="noStrike" kern="1200" cap="none" spc="0" normalizeH="0" baseline="0" noProof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cs typeface="+mn-cs"/>
                    <a:sym typeface="+mn-ea"/>
                  </a:rPr>
                  <a:t>教育资源网站</a:t>
                </a:r>
                <a:r>
                  <a:rPr kumimoji="0" lang="zh-CN" altLang="en-US" sz="1050" b="1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cs typeface="+mn-cs"/>
                    <a:sym typeface="+mn-ea"/>
                  </a:rPr>
                  <a:t> </a:t>
                </a:r>
                <a:endParaRPr kumimoji="0" lang="zh-CN" altLang="en-US" sz="105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  <a:sym typeface="+mn-ea"/>
                </a:endParaRPr>
              </a:p>
            </p:txBody>
          </p:sp>
          <p:sp>
            <p:nvSpPr>
              <p:cNvPr id="8" name="矩形 1"/>
              <p:cNvSpPr>
                <a:spLocks noChangeArrowheads="1"/>
              </p:cNvSpPr>
              <p:nvPr/>
            </p:nvSpPr>
            <p:spPr bwMode="auto">
              <a:xfrm>
                <a:off x="5744" y="10959"/>
                <a:ext cx="13181" cy="29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9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767171"/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cs typeface="+mn-cs"/>
                    <a:sym typeface="宋体" panose="02010600030101010101" pitchFamily="2" charset="-122"/>
                  </a:rPr>
                  <a:t>有大把高质量资料？一线教师？一线教研员？</a:t>
                </a:r>
                <a:endParaRPr kumimoji="0" lang="en-US" altLang="zh-CN" sz="900" b="0" i="0" u="none" strike="noStrike" kern="1200" cap="none" spc="0" normalizeH="0" baseline="0" noProof="0" smtClean="0">
                  <a:ln>
                    <a:noFill/>
                  </a:ln>
                  <a:solidFill>
                    <a:srgbClr val="76717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  <a:sym typeface="宋体" panose="02010600030101010101" pitchFamily="2" charset="-122"/>
                </a:endParaRPr>
              </a:p>
              <a:p>
                <a:pPr marL="0" marR="0" lvl="0" indent="0" algn="ctr" defTabSz="914400" rtl="0" eaLnBrk="1" fontAlgn="base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9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767171"/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cs typeface="+mn-cs"/>
                    <a:sym typeface="宋体" panose="02010600030101010101" pitchFamily="2" charset="-122"/>
                  </a:rPr>
                  <a:t>欢迎加入</a:t>
                </a:r>
                <a:r>
                  <a:rPr kumimoji="0" lang="en-US" altLang="zh-CN" sz="9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767171"/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cs typeface="+mn-cs"/>
                    <a:sym typeface="宋体" panose="02010600030101010101" pitchFamily="2" charset="-122"/>
                  </a:rPr>
                  <a:t>21</a:t>
                </a:r>
                <a:r>
                  <a:rPr kumimoji="0" lang="zh-CN" altLang="en-US" sz="9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767171"/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cs typeface="+mn-cs"/>
                    <a:sym typeface="宋体" panose="02010600030101010101" pitchFamily="2" charset="-122"/>
                  </a:rPr>
                  <a:t>世纪教育网教师合作团队！！月薪过万不是梦！！</a:t>
                </a:r>
                <a:endParaRPr kumimoji="0" lang="en-US" altLang="zh-CN" sz="900" b="0" i="0" u="none" strike="noStrike" kern="1200" cap="none" spc="0" normalizeH="0" baseline="0" noProof="0" smtClean="0">
                  <a:ln>
                    <a:noFill/>
                  </a:ln>
                  <a:solidFill>
                    <a:srgbClr val="76717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  <a:sym typeface="宋体" panose="02010600030101010101" pitchFamily="2" charset="-122"/>
                </a:endParaRPr>
              </a:p>
              <a:p>
                <a:pPr marL="0" marR="0" lvl="0" indent="0" algn="ctr" defTabSz="914400" rtl="0" eaLnBrk="1" fontAlgn="base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900" b="0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767171"/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cs typeface="+mn-cs"/>
                    <a:sym typeface="宋体" panose="02010600030101010101" pitchFamily="2" charset="-122"/>
                  </a:rPr>
                  <a:t>详情请看</a:t>
                </a:r>
                <a:r>
                  <a:rPr kumimoji="0" lang="zh-CN" altLang="en-US" sz="900" b="1" i="0" u="none" strike="noStrike" kern="1200" cap="none" spc="0" normalizeH="0" baseline="0" noProof="0" smtClean="0">
                    <a:ln>
                      <a:noFill/>
                    </a:ln>
                    <a:solidFill>
                      <a:srgbClr val="767171"/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cs typeface="+mn-cs"/>
                    <a:sym typeface="宋体" panose="02010600030101010101" pitchFamily="2" charset="-122"/>
                  </a:rPr>
                  <a:t>：</a:t>
                </a:r>
                <a:endParaRPr kumimoji="0" lang="en-US" altLang="zh-CN" sz="9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  <a:sym typeface="宋体" panose="02010600030101010101" pitchFamily="2" charset="-122"/>
                </a:endParaRPr>
              </a:p>
            </p:txBody>
          </p:sp>
        </p:grpSp>
      </p:grpSp>
      <p:grpSp>
        <p:nvGrpSpPr>
          <p:cNvPr id="2052" name="그룹 2"/>
          <p:cNvGrpSpPr/>
          <p:nvPr/>
        </p:nvGrpSpPr>
        <p:grpSpPr>
          <a:xfrm>
            <a:off x="296466" y="2349500"/>
            <a:ext cx="32147" cy="4133850"/>
            <a:chOff x="630012" y="1233831"/>
            <a:chExt cx="43201" cy="4133288"/>
          </a:xfrm>
        </p:grpSpPr>
        <p:grpSp>
          <p:nvGrpSpPr>
            <p:cNvPr id="10" name="그룹 7"/>
            <p:cNvGrpSpPr>
              <a:grpSpLocks noChangeAspect="1"/>
            </p:cNvGrpSpPr>
            <p:nvPr/>
          </p:nvGrpSpPr>
          <p:grpSpPr>
            <a:xfrm rot="5400000">
              <a:off x="-355552" y="2219396"/>
              <a:ext cx="2014329" cy="43200"/>
              <a:chOff x="3882524" y="5936798"/>
              <a:chExt cx="8882677" cy="190501"/>
            </a:xfrm>
            <a:solidFill>
              <a:schemeClr val="bg1">
                <a:lumMod val="85000"/>
                <a:alpha val="72000"/>
              </a:schemeClr>
            </a:solidFill>
          </p:grpSpPr>
          <p:sp>
            <p:nvSpPr>
              <p:cNvPr id="28" name="직사각형 8"/>
              <p:cNvSpPr/>
              <p:nvPr/>
            </p:nvSpPr>
            <p:spPr>
              <a:xfrm>
                <a:off x="3882524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ko-KR" altLang="en-US" sz="135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9" name="직사각형 9"/>
              <p:cNvSpPr/>
              <p:nvPr/>
            </p:nvSpPr>
            <p:spPr>
              <a:xfrm>
                <a:off x="4462002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ko-KR" altLang="en-US" sz="135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0" name="직사각형 10"/>
              <p:cNvSpPr/>
              <p:nvPr/>
            </p:nvSpPr>
            <p:spPr>
              <a:xfrm>
                <a:off x="5041480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ko-KR" altLang="en-US" sz="135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" name="직사각형 11"/>
              <p:cNvSpPr/>
              <p:nvPr/>
            </p:nvSpPr>
            <p:spPr>
              <a:xfrm>
                <a:off x="5620958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ko-KR" altLang="en-US" sz="135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" name="직사각형 12"/>
              <p:cNvSpPr/>
              <p:nvPr/>
            </p:nvSpPr>
            <p:spPr>
              <a:xfrm>
                <a:off x="6200436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ko-KR" altLang="en-US" sz="135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3" name="직사각형 13"/>
              <p:cNvSpPr/>
              <p:nvPr/>
            </p:nvSpPr>
            <p:spPr>
              <a:xfrm>
                <a:off x="6779914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ko-KR" altLang="en-US" sz="135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4" name="직사각형 14"/>
              <p:cNvSpPr/>
              <p:nvPr/>
            </p:nvSpPr>
            <p:spPr>
              <a:xfrm>
                <a:off x="7359392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ko-KR" altLang="en-US" sz="135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5" name="직사각형 15"/>
              <p:cNvSpPr/>
              <p:nvPr/>
            </p:nvSpPr>
            <p:spPr>
              <a:xfrm>
                <a:off x="7938870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ko-KR" altLang="en-US" sz="135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6" name="직사각형 16"/>
              <p:cNvSpPr/>
              <p:nvPr/>
            </p:nvSpPr>
            <p:spPr>
              <a:xfrm>
                <a:off x="8518348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ko-KR" altLang="en-US" sz="135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7" name="직사각형 17"/>
              <p:cNvSpPr/>
              <p:nvPr/>
            </p:nvSpPr>
            <p:spPr>
              <a:xfrm>
                <a:off x="9097826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ko-KR" altLang="en-US" sz="135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8" name="직사각형 18"/>
              <p:cNvSpPr/>
              <p:nvPr/>
            </p:nvSpPr>
            <p:spPr>
              <a:xfrm>
                <a:off x="9677304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ko-KR" altLang="en-US" sz="135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9" name="직사각형 19"/>
              <p:cNvSpPr/>
              <p:nvPr/>
            </p:nvSpPr>
            <p:spPr>
              <a:xfrm>
                <a:off x="10256782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ko-KR" altLang="en-US" sz="135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0" name="직사각형 20"/>
              <p:cNvSpPr/>
              <p:nvPr/>
            </p:nvSpPr>
            <p:spPr>
              <a:xfrm>
                <a:off x="10836260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ko-KR" altLang="en-US" sz="135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1" name="직사각형 21"/>
              <p:cNvSpPr/>
              <p:nvPr/>
            </p:nvSpPr>
            <p:spPr>
              <a:xfrm>
                <a:off x="11415738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ko-KR" altLang="en-US" sz="135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2" name="직사각형 22"/>
              <p:cNvSpPr/>
              <p:nvPr/>
            </p:nvSpPr>
            <p:spPr>
              <a:xfrm>
                <a:off x="11995216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ko-KR" altLang="en-US" sz="135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3" name="직사각형 23"/>
              <p:cNvSpPr/>
              <p:nvPr/>
            </p:nvSpPr>
            <p:spPr>
              <a:xfrm>
                <a:off x="12574700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ko-KR" altLang="en-US" sz="135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1" name="그룹 28"/>
            <p:cNvGrpSpPr>
              <a:grpSpLocks noChangeAspect="1"/>
            </p:cNvGrpSpPr>
            <p:nvPr/>
          </p:nvGrpSpPr>
          <p:grpSpPr>
            <a:xfrm rot="5400000">
              <a:off x="-355553" y="4338355"/>
              <a:ext cx="2014329" cy="43200"/>
              <a:chOff x="3882524" y="5936798"/>
              <a:chExt cx="8882677" cy="190501"/>
            </a:xfrm>
            <a:solidFill>
              <a:schemeClr val="bg1">
                <a:lumMod val="85000"/>
                <a:alpha val="72000"/>
              </a:schemeClr>
            </a:solidFill>
          </p:grpSpPr>
          <p:sp>
            <p:nvSpPr>
              <p:cNvPr id="12" name="직사각형 29"/>
              <p:cNvSpPr/>
              <p:nvPr/>
            </p:nvSpPr>
            <p:spPr>
              <a:xfrm>
                <a:off x="3882524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ko-KR" altLang="en-US" sz="135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직사각형 30"/>
              <p:cNvSpPr/>
              <p:nvPr/>
            </p:nvSpPr>
            <p:spPr>
              <a:xfrm>
                <a:off x="4462002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ko-KR" altLang="en-US" sz="135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직사각형 31"/>
              <p:cNvSpPr/>
              <p:nvPr/>
            </p:nvSpPr>
            <p:spPr>
              <a:xfrm>
                <a:off x="5041480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ko-KR" altLang="en-US" sz="135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직사각형 32"/>
              <p:cNvSpPr/>
              <p:nvPr/>
            </p:nvSpPr>
            <p:spPr>
              <a:xfrm>
                <a:off x="5620958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ko-KR" altLang="en-US" sz="135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직사각형 33"/>
              <p:cNvSpPr/>
              <p:nvPr/>
            </p:nvSpPr>
            <p:spPr>
              <a:xfrm>
                <a:off x="6200436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ko-KR" altLang="en-US" sz="135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직사각형 34"/>
              <p:cNvSpPr/>
              <p:nvPr/>
            </p:nvSpPr>
            <p:spPr>
              <a:xfrm>
                <a:off x="6779914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ko-KR" altLang="en-US" sz="135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직사각형 35"/>
              <p:cNvSpPr/>
              <p:nvPr/>
            </p:nvSpPr>
            <p:spPr>
              <a:xfrm>
                <a:off x="7359392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ko-KR" altLang="en-US" sz="135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9" name="직사각형 36"/>
              <p:cNvSpPr/>
              <p:nvPr/>
            </p:nvSpPr>
            <p:spPr>
              <a:xfrm>
                <a:off x="7938870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ko-KR" altLang="en-US" sz="135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0" name="직사각형 37"/>
              <p:cNvSpPr/>
              <p:nvPr/>
            </p:nvSpPr>
            <p:spPr>
              <a:xfrm>
                <a:off x="8518348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ko-KR" altLang="en-US" sz="135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1" name="직사각형 38"/>
              <p:cNvSpPr/>
              <p:nvPr/>
            </p:nvSpPr>
            <p:spPr>
              <a:xfrm>
                <a:off x="9097826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ko-KR" altLang="en-US" sz="135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2" name="직사각형 39"/>
              <p:cNvSpPr/>
              <p:nvPr/>
            </p:nvSpPr>
            <p:spPr>
              <a:xfrm>
                <a:off x="9677304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ko-KR" altLang="en-US" sz="135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3" name="직사각형 40"/>
              <p:cNvSpPr/>
              <p:nvPr/>
            </p:nvSpPr>
            <p:spPr>
              <a:xfrm>
                <a:off x="10256782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ko-KR" altLang="en-US" sz="135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4" name="직사각형 41"/>
              <p:cNvSpPr/>
              <p:nvPr/>
            </p:nvSpPr>
            <p:spPr>
              <a:xfrm>
                <a:off x="10836260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ko-KR" altLang="en-US" sz="135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5" name="직사각형 42"/>
              <p:cNvSpPr/>
              <p:nvPr/>
            </p:nvSpPr>
            <p:spPr>
              <a:xfrm>
                <a:off x="11415738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ko-KR" altLang="en-US" sz="135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6" name="직사각형 43"/>
              <p:cNvSpPr/>
              <p:nvPr/>
            </p:nvSpPr>
            <p:spPr>
              <a:xfrm>
                <a:off x="11995216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ko-KR" altLang="en-US" sz="135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7" name="직사각형 44"/>
              <p:cNvSpPr/>
              <p:nvPr/>
            </p:nvSpPr>
            <p:spPr>
              <a:xfrm>
                <a:off x="12574700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ko-KR" altLang="en-US" sz="135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74" name="图片 3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1459706" y="844550"/>
            <a:ext cx="6224588" cy="5429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5" name="图片 1" descr="资源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4319" y="217488"/>
            <a:ext cx="1533525" cy="4968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76" name="그룹 2"/>
          <p:cNvGrpSpPr/>
          <p:nvPr/>
        </p:nvGrpSpPr>
        <p:grpSpPr>
          <a:xfrm>
            <a:off x="296466" y="2349500"/>
            <a:ext cx="32147" cy="4133850"/>
            <a:chOff x="630012" y="1233831"/>
            <a:chExt cx="43201" cy="4133288"/>
          </a:xfrm>
        </p:grpSpPr>
        <p:grpSp>
          <p:nvGrpSpPr>
            <p:cNvPr id="5" name="그룹 7"/>
            <p:cNvGrpSpPr>
              <a:grpSpLocks noChangeAspect="1"/>
            </p:cNvGrpSpPr>
            <p:nvPr/>
          </p:nvGrpSpPr>
          <p:grpSpPr>
            <a:xfrm rot="5400000">
              <a:off x="-355552" y="2219396"/>
              <a:ext cx="2014329" cy="43200"/>
              <a:chOff x="3882524" y="5936798"/>
              <a:chExt cx="8882677" cy="190501"/>
            </a:xfrm>
            <a:solidFill>
              <a:schemeClr val="bg1">
                <a:lumMod val="85000"/>
                <a:alpha val="72000"/>
              </a:schemeClr>
            </a:solidFill>
          </p:grpSpPr>
          <p:sp>
            <p:nvSpPr>
              <p:cNvPr id="23" name="직사각형 8"/>
              <p:cNvSpPr/>
              <p:nvPr/>
            </p:nvSpPr>
            <p:spPr>
              <a:xfrm>
                <a:off x="3882524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ko-KR" altLang="en-US" sz="135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4" name="직사각형 9"/>
              <p:cNvSpPr/>
              <p:nvPr/>
            </p:nvSpPr>
            <p:spPr>
              <a:xfrm>
                <a:off x="4462002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ko-KR" altLang="en-US" sz="135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5" name="직사각형 10"/>
              <p:cNvSpPr/>
              <p:nvPr/>
            </p:nvSpPr>
            <p:spPr>
              <a:xfrm>
                <a:off x="5041480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ko-KR" altLang="en-US" sz="135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6" name="직사각형 11"/>
              <p:cNvSpPr/>
              <p:nvPr/>
            </p:nvSpPr>
            <p:spPr>
              <a:xfrm>
                <a:off x="5620958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ko-KR" altLang="en-US" sz="135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7" name="직사각형 12"/>
              <p:cNvSpPr/>
              <p:nvPr/>
            </p:nvSpPr>
            <p:spPr>
              <a:xfrm>
                <a:off x="6200436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ko-KR" altLang="en-US" sz="135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8" name="직사각형 13"/>
              <p:cNvSpPr/>
              <p:nvPr/>
            </p:nvSpPr>
            <p:spPr>
              <a:xfrm>
                <a:off x="6779914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ko-KR" altLang="en-US" sz="135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9" name="직사각형 14"/>
              <p:cNvSpPr/>
              <p:nvPr/>
            </p:nvSpPr>
            <p:spPr>
              <a:xfrm>
                <a:off x="7359392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ko-KR" altLang="en-US" sz="135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0" name="직사각형 15"/>
              <p:cNvSpPr/>
              <p:nvPr/>
            </p:nvSpPr>
            <p:spPr>
              <a:xfrm>
                <a:off x="7938870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ko-KR" altLang="en-US" sz="135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" name="직사각형 16"/>
              <p:cNvSpPr/>
              <p:nvPr/>
            </p:nvSpPr>
            <p:spPr>
              <a:xfrm>
                <a:off x="8518348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ko-KR" altLang="en-US" sz="135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" name="직사각형 17"/>
              <p:cNvSpPr/>
              <p:nvPr/>
            </p:nvSpPr>
            <p:spPr>
              <a:xfrm>
                <a:off x="9097826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ko-KR" altLang="en-US" sz="135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3" name="직사각형 18"/>
              <p:cNvSpPr/>
              <p:nvPr/>
            </p:nvSpPr>
            <p:spPr>
              <a:xfrm>
                <a:off x="9677304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ko-KR" altLang="en-US" sz="135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4" name="직사각형 19"/>
              <p:cNvSpPr/>
              <p:nvPr/>
            </p:nvSpPr>
            <p:spPr>
              <a:xfrm>
                <a:off x="10256782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ko-KR" altLang="en-US" sz="135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5" name="직사각형 20"/>
              <p:cNvSpPr/>
              <p:nvPr/>
            </p:nvSpPr>
            <p:spPr>
              <a:xfrm>
                <a:off x="10836260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ko-KR" altLang="en-US" sz="135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6" name="직사각형 21"/>
              <p:cNvSpPr/>
              <p:nvPr/>
            </p:nvSpPr>
            <p:spPr>
              <a:xfrm>
                <a:off x="11415738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ko-KR" altLang="en-US" sz="135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7" name="직사각형 22"/>
              <p:cNvSpPr/>
              <p:nvPr/>
            </p:nvSpPr>
            <p:spPr>
              <a:xfrm>
                <a:off x="11995216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ko-KR" altLang="en-US" sz="135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8" name="직사각형 23"/>
              <p:cNvSpPr/>
              <p:nvPr/>
            </p:nvSpPr>
            <p:spPr>
              <a:xfrm>
                <a:off x="12574700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ko-KR" altLang="en-US" sz="135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6" name="그룹 28"/>
            <p:cNvGrpSpPr>
              <a:grpSpLocks noChangeAspect="1"/>
            </p:cNvGrpSpPr>
            <p:nvPr/>
          </p:nvGrpSpPr>
          <p:grpSpPr>
            <a:xfrm rot="5400000">
              <a:off x="-355553" y="4338355"/>
              <a:ext cx="2014329" cy="43200"/>
              <a:chOff x="3882524" y="5936798"/>
              <a:chExt cx="8882677" cy="190501"/>
            </a:xfrm>
            <a:solidFill>
              <a:schemeClr val="bg1">
                <a:lumMod val="85000"/>
                <a:alpha val="72000"/>
              </a:schemeClr>
            </a:solidFill>
          </p:grpSpPr>
          <p:sp>
            <p:nvSpPr>
              <p:cNvPr id="7" name="직사각형 29"/>
              <p:cNvSpPr/>
              <p:nvPr/>
            </p:nvSpPr>
            <p:spPr>
              <a:xfrm>
                <a:off x="3882524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ko-KR" altLang="en-US" sz="135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" name="직사각형 30"/>
              <p:cNvSpPr/>
              <p:nvPr/>
            </p:nvSpPr>
            <p:spPr>
              <a:xfrm>
                <a:off x="4462002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ko-KR" altLang="en-US" sz="135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9" name="직사각형 31"/>
              <p:cNvSpPr/>
              <p:nvPr/>
            </p:nvSpPr>
            <p:spPr>
              <a:xfrm>
                <a:off x="5041480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ko-KR" altLang="en-US" sz="135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직사각형 32"/>
              <p:cNvSpPr/>
              <p:nvPr/>
            </p:nvSpPr>
            <p:spPr>
              <a:xfrm>
                <a:off x="5620958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ko-KR" altLang="en-US" sz="135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" name="직사각형 33"/>
              <p:cNvSpPr/>
              <p:nvPr/>
            </p:nvSpPr>
            <p:spPr>
              <a:xfrm>
                <a:off x="6200436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ko-KR" altLang="en-US" sz="135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직사각형 34"/>
              <p:cNvSpPr/>
              <p:nvPr/>
            </p:nvSpPr>
            <p:spPr>
              <a:xfrm>
                <a:off x="6779914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ko-KR" altLang="en-US" sz="135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직사각형 35"/>
              <p:cNvSpPr/>
              <p:nvPr/>
            </p:nvSpPr>
            <p:spPr>
              <a:xfrm>
                <a:off x="7359392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ko-KR" altLang="en-US" sz="135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직사각형 36"/>
              <p:cNvSpPr/>
              <p:nvPr/>
            </p:nvSpPr>
            <p:spPr>
              <a:xfrm>
                <a:off x="7938870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ko-KR" altLang="en-US" sz="135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직사각형 37"/>
              <p:cNvSpPr/>
              <p:nvPr/>
            </p:nvSpPr>
            <p:spPr>
              <a:xfrm>
                <a:off x="8518348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ko-KR" altLang="en-US" sz="135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직사각형 38"/>
              <p:cNvSpPr/>
              <p:nvPr/>
            </p:nvSpPr>
            <p:spPr>
              <a:xfrm>
                <a:off x="9097826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ko-KR" altLang="en-US" sz="135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직사각형 39"/>
              <p:cNvSpPr/>
              <p:nvPr/>
            </p:nvSpPr>
            <p:spPr>
              <a:xfrm>
                <a:off x="9677304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ko-KR" altLang="en-US" sz="135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직사각형 40"/>
              <p:cNvSpPr/>
              <p:nvPr/>
            </p:nvSpPr>
            <p:spPr>
              <a:xfrm>
                <a:off x="10256782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ko-KR" altLang="en-US" sz="135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9" name="직사각형 41"/>
              <p:cNvSpPr/>
              <p:nvPr/>
            </p:nvSpPr>
            <p:spPr>
              <a:xfrm>
                <a:off x="10836260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ko-KR" altLang="en-US" sz="135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0" name="직사각형 42"/>
              <p:cNvSpPr/>
              <p:nvPr/>
            </p:nvSpPr>
            <p:spPr>
              <a:xfrm>
                <a:off x="11415738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ko-KR" altLang="en-US" sz="135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1" name="직사각형 43"/>
              <p:cNvSpPr/>
              <p:nvPr/>
            </p:nvSpPr>
            <p:spPr>
              <a:xfrm>
                <a:off x="11995216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ko-KR" altLang="en-US" sz="135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2" name="직사각형 44"/>
              <p:cNvSpPr/>
              <p:nvPr/>
            </p:nvSpPr>
            <p:spPr>
              <a:xfrm>
                <a:off x="12574700" y="5936798"/>
                <a:ext cx="190501" cy="190501"/>
              </a:xfrm>
              <a:prstGeom prst="rect">
                <a:avLst/>
              </a:prstGeom>
              <a:grpFill/>
              <a:ln w="9525" cap="flat">
                <a:noFill/>
                <a:prstDash val="solid"/>
                <a:miter/>
              </a:ln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ko-KR" altLang="en-US" sz="135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image" Target="file:///D:\qq&#25991;&#20214;\712321467\Image\C2C\Image2\%7b75232B38-A165-1FB7-499C-2E1C792CACB5%7d.png" TargetMode="External" /><Relationship Id="rId16" Type="http://schemas.openxmlformats.org/officeDocument/2006/relationships/image" Target="../media/image5.png" /><Relationship Id="rId17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smtClean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  <p:pic>
        <p:nvPicPr>
          <p:cNvPr id="1031" name="图片 1073743875" descr="学科网 zxxk.com"/>
          <p:cNvPicPr>
            <a:picLocks noChangeAspect="1"/>
          </p:cNvPicPr>
          <p:nvPr/>
        </p:nvPicPr>
        <p:blipFill>
          <a:blip r:embed="rId16" r:link="rId15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50" name="Rectangle 2"/>
          <p:cNvSpPr>
            <a:spLocks noGrp="1"/>
          </p:cNvSpPr>
          <p:nvPr>
            <p:ph type="ctrTitle"/>
          </p:nvPr>
        </p:nvSpPr>
        <p:spPr>
          <a:xfrm>
            <a:off x="539750" y="188913"/>
            <a:ext cx="7772400" cy="1470025"/>
          </a:xfrm>
        </p:spPr>
        <p:txBody>
          <a:bodyPr vert="horz" wrap="square" lIns="91440" tIns="45720" rIns="91440" bIns="45720" anchor="ctr"/>
          <a:lstStyle/>
          <a:p>
            <a:pPr eaLnBrk="1" hangingPunct="1">
              <a:buClrTx/>
              <a:buSzTx/>
              <a:buFontTx/>
            </a:pPr>
            <a:r>
              <a:rPr lang="zh-CN" altLang="en-US" b="1"/>
              <a:t>古诗鉴赏复习</a:t>
            </a:r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051" name="Rectangle 3"/>
          <p:cNvSpPr>
            <a:spLocks noGrp="1"/>
          </p:cNvSpPr>
          <p:nvPr>
            <p:ph type="subTitle" idx="1"/>
          </p:nvPr>
        </p:nvSpPr>
        <p:spPr>
          <a:xfrm>
            <a:off x="1042988" y="1628775"/>
            <a:ext cx="7489825" cy="4248150"/>
          </a:xfrm>
        </p:spPr>
        <p:txBody>
          <a:bodyPr vert="horz" wrap="square" lIns="91440" tIns="45720" rIns="91440" bIns="45720" anchor="t"/>
          <a:lstStyle/>
          <a:p>
            <a:pPr eaLnBrk="1" hangingPunct="1">
              <a:buClrTx/>
              <a:buSzTx/>
              <a:buFontTx/>
            </a:pPr>
            <a:r>
              <a:rPr lang="zh-CN" altLang="en-US" b="1">
                <a:latin typeface="+mn-lt"/>
                <a:ea typeface="+mn-ea"/>
                <a:cs typeface="+mn-cs"/>
              </a:rPr>
              <a:t>古诗鉴赏的考察能力点通常有如下几个</a:t>
            </a:r>
            <a:endParaRPr lang="zh-CN" altLang="en-US">
              <a:latin typeface="+mn-lt"/>
              <a:ea typeface="+mn-ea"/>
              <a:cs typeface="+mn-cs"/>
            </a:endParaRPr>
          </a:p>
          <a:p>
            <a:pPr eaLnBrk="1" hangingPunct="1">
              <a:buClrTx/>
              <a:buSzTx/>
              <a:buFontTx/>
            </a:pPr>
            <a:r>
              <a:rPr lang="en-US" altLang="zh-CN" b="1">
                <a:latin typeface="+mn-lt"/>
                <a:ea typeface="+mn-ea"/>
                <a:cs typeface="+mn-cs"/>
              </a:rPr>
              <a:t>1.</a:t>
            </a:r>
            <a:r>
              <a:rPr lang="zh-CN" altLang="en-US" b="1">
                <a:latin typeface="+mn-lt"/>
                <a:ea typeface="+mn-ea"/>
                <a:cs typeface="+mn-cs"/>
              </a:rPr>
              <a:t>悟诗情  </a:t>
            </a:r>
            <a:endParaRPr lang="zh-CN" altLang="en-US" b="1">
              <a:latin typeface="+mn-lt"/>
              <a:ea typeface="+mn-ea"/>
              <a:cs typeface="+mn-cs"/>
            </a:endParaRPr>
          </a:p>
          <a:p>
            <a:pPr eaLnBrk="1" hangingPunct="1">
              <a:buClrTx/>
              <a:buSzTx/>
              <a:buFontTx/>
            </a:pPr>
            <a:r>
              <a:rPr lang="en-US" altLang="zh-CN" b="1">
                <a:latin typeface="+mn-lt"/>
                <a:ea typeface="+mn-ea"/>
                <a:cs typeface="+mn-cs"/>
              </a:rPr>
              <a:t>2.</a:t>
            </a:r>
            <a:r>
              <a:rPr lang="zh-CN" altLang="en-US" b="1">
                <a:latin typeface="+mn-lt"/>
                <a:ea typeface="+mn-ea"/>
                <a:cs typeface="+mn-cs"/>
              </a:rPr>
              <a:t>绘诗境  </a:t>
            </a:r>
            <a:endParaRPr lang="zh-CN" altLang="en-US" b="1">
              <a:latin typeface="+mn-lt"/>
              <a:ea typeface="+mn-ea"/>
              <a:cs typeface="+mn-cs"/>
            </a:endParaRPr>
          </a:p>
          <a:p>
            <a:pPr eaLnBrk="1" hangingPunct="1">
              <a:buClrTx/>
              <a:buSzTx/>
              <a:buFontTx/>
            </a:pPr>
            <a:r>
              <a:rPr lang="en-US" altLang="zh-CN" b="1">
                <a:latin typeface="+mn-lt"/>
                <a:ea typeface="+mn-ea"/>
                <a:cs typeface="+mn-cs"/>
              </a:rPr>
              <a:t>3.</a:t>
            </a:r>
            <a:r>
              <a:rPr lang="zh-CN" altLang="en-US" b="1">
                <a:latin typeface="+mn-lt"/>
                <a:ea typeface="+mn-ea"/>
                <a:cs typeface="+mn-cs"/>
              </a:rPr>
              <a:t>析意象</a:t>
            </a:r>
            <a:endParaRPr lang="zh-CN" altLang="en-US" b="1">
              <a:latin typeface="+mn-lt"/>
              <a:ea typeface="+mn-ea"/>
              <a:cs typeface="+mn-cs"/>
            </a:endParaRPr>
          </a:p>
          <a:p>
            <a:pPr eaLnBrk="1" hangingPunct="1">
              <a:buClrTx/>
              <a:buSzTx/>
              <a:buFontTx/>
            </a:pPr>
            <a:r>
              <a:rPr lang="en-US" altLang="zh-CN" b="1">
                <a:latin typeface="+mn-lt"/>
                <a:ea typeface="+mn-ea"/>
                <a:cs typeface="+mn-cs"/>
              </a:rPr>
              <a:t>4.</a:t>
            </a:r>
            <a:r>
              <a:rPr lang="zh-CN" altLang="en-US" b="1">
                <a:latin typeface="+mn-lt"/>
                <a:ea typeface="+mn-ea"/>
                <a:cs typeface="+mn-cs"/>
              </a:rPr>
              <a:t>炼    字   </a:t>
            </a:r>
            <a:endParaRPr lang="zh-CN" altLang="en-US" b="1">
              <a:latin typeface="+mn-lt"/>
              <a:ea typeface="+mn-ea"/>
              <a:cs typeface="+mn-cs"/>
            </a:endParaRPr>
          </a:p>
          <a:p>
            <a:pPr eaLnBrk="1" hangingPunct="1">
              <a:buClrTx/>
              <a:buSzTx/>
              <a:buFontTx/>
            </a:pPr>
            <a:r>
              <a:rPr lang="en-US" altLang="zh-CN" b="1">
                <a:latin typeface="+mn-lt"/>
                <a:ea typeface="+mn-ea"/>
                <a:cs typeface="+mn-cs"/>
              </a:rPr>
              <a:t>5.</a:t>
            </a:r>
            <a:r>
              <a:rPr lang="zh-CN" altLang="en-US" b="1">
                <a:latin typeface="+mn-lt"/>
                <a:ea typeface="+mn-ea"/>
                <a:cs typeface="+mn-cs"/>
              </a:rPr>
              <a:t>赏名句</a:t>
            </a:r>
            <a:endParaRPr lang="zh-CN" altLang="en-US" b="1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7" name="Rectangle 3"/>
          <p:cNvSpPr>
            <a:spLocks noGrp="1"/>
          </p:cNvSpPr>
          <p:nvPr>
            <p:ph idx="1"/>
          </p:nvPr>
        </p:nvSpPr>
        <p:spPr>
          <a:xfrm>
            <a:off x="395605" y="188278"/>
            <a:ext cx="8604250" cy="4525962"/>
          </a:xfrm>
        </p:spPr>
        <p:txBody>
          <a:bodyPr vert="horz" wrap="square" lIns="91440" tIns="45720" rIns="91440" bIns="45720" anchor="t"/>
          <a:lstStyle/>
          <a:p>
            <a:pPr eaLnBrk="1" latinLnBrk="0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b="1"/>
              <a:t>                    </a:t>
            </a:r>
            <a:r>
              <a:rPr lang="en-US" altLang="zh-CN" sz="2400" b="1"/>
              <a:t> 【</a:t>
            </a:r>
            <a:r>
              <a:rPr lang="zh-CN" altLang="en-US" sz="2400" b="1"/>
              <a:t>商山早行</a:t>
            </a:r>
            <a:r>
              <a:rPr lang="en-US" altLang="zh-CN" sz="2400" b="1"/>
              <a:t>】</a:t>
            </a:r>
            <a:r>
              <a:rPr lang="zh-CN" altLang="en-US" sz="2400" b="1"/>
              <a:t>温庭筠</a:t>
            </a:r>
            <a:endParaRPr lang="zh-CN" altLang="en-US" sz="2400" b="1"/>
          </a:p>
          <a:p>
            <a:pPr eaLnBrk="1" latinLnBrk="0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/>
              <a:t>    </a:t>
            </a:r>
            <a:r>
              <a:rPr lang="en-US" altLang="zh-CN" sz="2400" b="1"/>
              <a:t>     </a:t>
            </a:r>
            <a:r>
              <a:rPr lang="zh-CN" altLang="en-US" sz="2400" b="1"/>
              <a:t>晨起动征铎，客行悲故乡。鸡声茅店月，</a:t>
            </a:r>
            <a:endParaRPr lang="zh-CN" altLang="en-US" sz="2400" b="1"/>
          </a:p>
          <a:p>
            <a:pPr eaLnBrk="1" latinLnBrk="0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/>
              <a:t>   </a:t>
            </a:r>
            <a:r>
              <a:rPr lang="en-US" altLang="zh-CN" sz="2400" b="1"/>
              <a:t>     </a:t>
            </a:r>
            <a:r>
              <a:rPr lang="zh-CN" altLang="en-US" sz="2400" b="1"/>
              <a:t>人迹板桥霜。槲叶落山路，枳花照驿墙。</a:t>
            </a:r>
            <a:endParaRPr lang="zh-CN" altLang="en-US" sz="2400" b="1"/>
          </a:p>
          <a:p>
            <a:pPr eaLnBrk="1" latinLnBrk="0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/>
              <a:t>    </a:t>
            </a:r>
            <a:r>
              <a:rPr lang="en-US" altLang="zh-CN" sz="2400" b="1"/>
              <a:t>   </a:t>
            </a:r>
            <a:r>
              <a:rPr lang="zh-CN" altLang="en-US" sz="2400" b="1"/>
              <a:t> 因思杜陵梦，凫雁满回塘。</a:t>
            </a:r>
            <a:endParaRPr lang="zh-CN" altLang="en-US" sz="2400" b="1"/>
          </a:p>
          <a:p>
            <a:pPr eaLnBrk="1" latinLnBrk="0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b="1"/>
              <a:t>1.</a:t>
            </a:r>
            <a:r>
              <a:rPr lang="zh-CN" altLang="en-US" sz="2400" b="1"/>
              <a:t>诗歌表达了</a:t>
            </a:r>
            <a:r>
              <a:rPr lang="zh-CN" altLang="en-US" sz="2400" b="1" u="sng"/>
              <a:t>                                                </a:t>
            </a:r>
            <a:r>
              <a:rPr lang="en-US" altLang="zh-CN" sz="2400" b="1" u="sng"/>
              <a:t>        </a:t>
            </a:r>
            <a:r>
              <a:rPr lang="zh-CN" altLang="en-US" sz="2400" b="1"/>
              <a:t>思想感情？</a:t>
            </a:r>
            <a:endParaRPr lang="zh-CN" altLang="en-US" sz="2400" b="1"/>
          </a:p>
          <a:p>
            <a:pPr eaLnBrk="1" latinLnBrk="0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/>
              <a:t>                               </a:t>
            </a:r>
            <a:r>
              <a:rPr lang="en-US" altLang="zh-CN" sz="2400"/>
              <a:t>【</a:t>
            </a:r>
            <a:r>
              <a:rPr lang="zh-CN" altLang="en-US" sz="2400" b="1"/>
              <a:t>秋词</a:t>
            </a:r>
            <a:r>
              <a:rPr lang="en-US" altLang="zh-CN" sz="2400"/>
              <a:t>】</a:t>
            </a:r>
            <a:r>
              <a:rPr lang="zh-CN" altLang="en-US" sz="2400" b="1"/>
              <a:t>刘禹锡</a:t>
            </a:r>
            <a:endParaRPr lang="zh-CN" altLang="en-US" sz="2400" b="1"/>
          </a:p>
          <a:p>
            <a:pPr eaLnBrk="1" latinLnBrk="0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/>
              <a:t>              </a:t>
            </a:r>
            <a:r>
              <a:rPr lang="en-US" altLang="zh-CN" sz="2400" b="1"/>
              <a:t>      </a:t>
            </a:r>
            <a:r>
              <a:rPr lang="zh-CN" altLang="en-US" sz="2400" b="1"/>
              <a:t>自古逢秋悲寂寥，我言秋日胜春朝。</a:t>
            </a:r>
            <a:endParaRPr lang="zh-CN" altLang="en-US" sz="2400" b="1"/>
          </a:p>
          <a:p>
            <a:pPr algn="ctr" eaLnBrk="1" latinLnBrk="0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/>
              <a:t>晴空一鹤排云上，便引诗情到碧霄。</a:t>
            </a:r>
            <a:endParaRPr lang="zh-CN" altLang="en-US" sz="2400" b="1"/>
          </a:p>
          <a:p>
            <a:pPr eaLnBrk="1" latinLnBrk="0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b="1"/>
              <a:t>2. </a:t>
            </a:r>
            <a:r>
              <a:rPr lang="zh-CN" altLang="en-US" sz="2400" b="1"/>
              <a:t>诗歌抒写了诗人</a:t>
            </a:r>
            <a:r>
              <a:rPr lang="zh-CN" altLang="en-US" sz="2400" b="1" u="sng"/>
              <a:t>                                   </a:t>
            </a:r>
            <a:r>
              <a:rPr lang="zh-CN" altLang="en-US" sz="2400" b="1"/>
              <a:t> 的情感。</a:t>
            </a:r>
            <a:endParaRPr lang="zh-CN" altLang="en-US" sz="2400" b="1"/>
          </a:p>
        </p:txBody>
      </p:sp>
      <p:sp>
        <p:nvSpPr>
          <p:cNvPr id="4102" name="Text Box 6"/>
          <p:cNvSpPr txBox="1"/>
          <p:nvPr/>
        </p:nvSpPr>
        <p:spPr>
          <a:xfrm>
            <a:off x="2267903" y="2564765"/>
            <a:ext cx="4779962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</a:rPr>
              <a:t>漂泊在外的游子孤寂和浓浓的思乡</a:t>
            </a:r>
            <a:endParaRPr lang="zh-CN" altLang="en-US" sz="24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103" name="Text Box 7"/>
          <p:cNvSpPr txBox="1"/>
          <p:nvPr/>
        </p:nvSpPr>
        <p:spPr>
          <a:xfrm>
            <a:off x="814705" y="5445125"/>
            <a:ext cx="7429500" cy="82994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</a:rPr>
              <a:t>表达了诗人面对自己人生的“秋天”（遭排挤），乐观豪迈，奋发有为积极向上的人生态度。</a:t>
            </a:r>
            <a:r>
              <a:rPr lang="zh-CN" altLang="en-US">
                <a:latin typeface="Arial" panose="020b0604020202020204" pitchFamily="34" charset="0"/>
              </a:rPr>
              <a:t> </a:t>
            </a:r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03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03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70" name="Rectangle 2"/>
          <p:cNvSpPr>
            <a:spLocks noGrp="1"/>
          </p:cNvSpPr>
          <p:nvPr>
            <p:ph type="title"/>
          </p:nvPr>
        </p:nvSpPr>
        <p:spPr>
          <a:xfrm>
            <a:off x="539750" y="0"/>
            <a:ext cx="8229600" cy="11430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b="1"/>
              <a:t>考点三 绘诗境</a:t>
            </a:r>
            <a:endParaRPr lang="zh-CN" altLang="en-US" b="1"/>
          </a:p>
        </p:txBody>
      </p:sp>
      <p:sp>
        <p:nvSpPr>
          <p:cNvPr id="7171" name="Rectangle 3"/>
          <p:cNvSpPr>
            <a:spLocks noGrp="1"/>
          </p:cNvSpPr>
          <p:nvPr>
            <p:ph idx="1"/>
          </p:nvPr>
        </p:nvSpPr>
        <p:spPr>
          <a:xfrm>
            <a:off x="601980" y="980440"/>
            <a:ext cx="8229600" cy="2760980"/>
          </a:xfrm>
        </p:spPr>
        <p:txBody>
          <a:bodyPr vert="horz" wrap="square" lIns="91440" tIns="45720" rIns="91440" bIns="45720" anchor="t"/>
          <a:lstStyle/>
          <a:p>
            <a:pPr marL="0" indent="0" eaLnBrk="1" hangingPunct="1">
              <a:buNone/>
            </a:pPr>
            <a:r>
              <a:rPr lang="en-US" altLang="zh-CN" sz="2800" b="1"/>
              <a:t>①  </a:t>
            </a:r>
            <a:r>
              <a:rPr lang="zh-CN" altLang="en-US" sz="2800" b="1"/>
              <a:t>圈画景物，描绘时做到景物无遗漏；</a:t>
            </a:r>
            <a:endParaRPr lang="zh-CN" altLang="en-US" sz="2800" b="1"/>
          </a:p>
          <a:p>
            <a:pPr marL="0" indent="0" eaLnBrk="1" hangingPunct="1">
              <a:buNone/>
            </a:pPr>
            <a:r>
              <a:rPr lang="zh-CN" altLang="en-US" sz="2800" b="1"/>
              <a:t>②</a:t>
            </a:r>
            <a:r>
              <a:rPr lang="en-US" altLang="zh-CN" sz="2800" b="1"/>
              <a:t>  </a:t>
            </a:r>
            <a:r>
              <a:rPr lang="zh-CN" altLang="en-US" sz="2800" b="1"/>
              <a:t>体会景物氛围，在头脑中展开画面，用文字再</a:t>
            </a:r>
            <a:endParaRPr lang="zh-CN" altLang="en-US" sz="2800" b="1"/>
          </a:p>
          <a:p>
            <a:pPr marL="0" indent="0" eaLnBrk="1" hangingPunct="1">
              <a:buNone/>
            </a:pPr>
            <a:r>
              <a:rPr lang="zh-CN" altLang="en-US" sz="2800" b="1"/>
              <a:t> </a:t>
            </a:r>
            <a:r>
              <a:rPr lang="en-US" altLang="zh-CN" sz="2800" b="1"/>
              <a:t>     </a:t>
            </a:r>
            <a:r>
              <a:rPr lang="zh-CN" altLang="en-US" sz="2800" b="1"/>
              <a:t>现画面；</a:t>
            </a:r>
            <a:endParaRPr lang="zh-CN" altLang="en-US" sz="2800" b="1"/>
          </a:p>
          <a:p>
            <a:pPr marL="0" indent="0" eaLnBrk="1" hangingPunct="1">
              <a:buNone/>
            </a:pPr>
            <a:r>
              <a:rPr lang="zh-CN" altLang="en-US" sz="2800" b="1"/>
              <a:t>③</a:t>
            </a:r>
            <a:r>
              <a:rPr lang="en-US" altLang="zh-CN" sz="2800" b="1"/>
              <a:t>  </a:t>
            </a:r>
            <a:r>
              <a:rPr lang="zh-CN" altLang="en-US" sz="2800" b="1"/>
              <a:t>描绘景物时要善于修饰，做到</a:t>
            </a:r>
            <a:r>
              <a:rPr lang="zh-CN" altLang="en-US" sz="2800" b="1" u="sng"/>
              <a:t>绘形绘色绘声</a:t>
            </a:r>
            <a:r>
              <a:rPr lang="zh-CN" altLang="en-US" sz="2800" b="1"/>
              <a:t>，</a:t>
            </a:r>
            <a:endParaRPr lang="zh-CN" altLang="en-US" sz="2800" b="1"/>
          </a:p>
          <a:p>
            <a:pPr marL="0" indent="0" eaLnBrk="1" hangingPunct="1">
              <a:buNone/>
            </a:pPr>
            <a:r>
              <a:rPr lang="zh-CN" altLang="en-US" sz="2800" b="1"/>
              <a:t> </a:t>
            </a:r>
            <a:r>
              <a:rPr lang="en-US" altLang="zh-CN" sz="2800" b="1"/>
              <a:t>     </a:t>
            </a:r>
            <a:r>
              <a:rPr lang="zh-CN" altLang="en-US" sz="2800" b="1"/>
              <a:t>尽量用比喻、拟人等修辞，生动、流畅。</a:t>
            </a:r>
            <a:endParaRPr lang="zh-CN" altLang="en-US" sz="2800" b="1"/>
          </a:p>
        </p:txBody>
      </p:sp>
      <p:sp>
        <p:nvSpPr>
          <p:cNvPr id="7172" name="Text Box 4"/>
          <p:cNvSpPr txBox="1"/>
          <p:nvPr/>
        </p:nvSpPr>
        <p:spPr>
          <a:xfrm>
            <a:off x="766763" y="3429000"/>
            <a:ext cx="8064500" cy="35077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Arial" panose="020b0604020202020204" pitchFamily="34" charset="0"/>
              </a:rPr>
              <a:t>                   </a:t>
            </a:r>
            <a:r>
              <a:rPr lang="en-US" altLang="zh-CN" sz="2400" b="1">
                <a:latin typeface="Arial" panose="020b0604020202020204" pitchFamily="34" charset="0"/>
              </a:rPr>
              <a:t> </a:t>
            </a:r>
            <a:r>
              <a:rPr lang="zh-CN" altLang="en-US" sz="2400" b="1">
                <a:latin typeface="Arial" panose="020b0604020202020204" pitchFamily="34" charset="0"/>
              </a:rPr>
              <a:t>峨眉山月歌</a:t>
            </a:r>
            <a:endParaRPr lang="zh-CN" altLang="en-US" sz="2400" b="1"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Arial" panose="020b0604020202020204" pitchFamily="34" charset="0"/>
              </a:rPr>
              <a:t>                               </a:t>
            </a:r>
            <a:r>
              <a:rPr lang="zh-CN" altLang="en-US" sz="2400" b="1">
                <a:latin typeface="Arial" panose="020b0604020202020204" pitchFamily="34" charset="0"/>
              </a:rPr>
              <a:t>【唐】  李白</a:t>
            </a:r>
            <a:endParaRPr lang="zh-CN" altLang="en-US" sz="2400"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Arial" panose="020b0604020202020204" pitchFamily="34" charset="0"/>
              </a:rPr>
              <a:t>               </a:t>
            </a:r>
            <a:r>
              <a:rPr lang="zh-CN" altLang="en-US" sz="2400">
                <a:latin typeface="Arial" panose="020b0604020202020204" pitchFamily="34" charset="0"/>
              </a:rPr>
              <a:t>峨眉山月半轮秋，影入平羌江水流。</a:t>
            </a:r>
            <a:endParaRPr lang="zh-CN" altLang="en-US" sz="2400"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Arial" panose="020b0604020202020204" pitchFamily="34" charset="0"/>
              </a:rPr>
              <a:t>              </a:t>
            </a:r>
            <a:r>
              <a:rPr lang="zh-CN" altLang="en-US" sz="2400">
                <a:latin typeface="Arial" panose="020b0604020202020204" pitchFamily="34" charset="0"/>
              </a:rPr>
              <a:t>夜发清溪向三峡，思君不见下渝州。</a:t>
            </a:r>
            <a:endParaRPr lang="zh-CN" altLang="en-US" sz="2400"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Arial" panose="020b0604020202020204" pitchFamily="34" charset="0"/>
              </a:rPr>
              <a:t>题目：展开想象与联想，用生动的语言描绘诗歌前两句展</a:t>
            </a:r>
            <a:endParaRPr lang="zh-CN" altLang="en-US" sz="2400"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Arial" panose="020b0604020202020204" pitchFamily="34" charset="0"/>
              </a:rPr>
              <a:t> </a:t>
            </a:r>
            <a:r>
              <a:rPr lang="en-US" altLang="zh-CN" sz="2400">
                <a:latin typeface="Arial" panose="020b0604020202020204" pitchFamily="34" charset="0"/>
              </a:rPr>
              <a:t>          </a:t>
            </a:r>
            <a:r>
              <a:rPr lang="zh-CN" altLang="en-US" sz="2400">
                <a:latin typeface="Arial" panose="020b0604020202020204" pitchFamily="34" charset="0"/>
              </a:rPr>
              <a:t>现的画面。</a:t>
            </a:r>
            <a:endParaRPr lang="zh-CN" altLang="en-US" sz="24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7" name="Rectangle 3"/>
          <p:cNvSpPr>
            <a:spLocks noGrp="1"/>
          </p:cNvSpPr>
          <p:nvPr>
            <p:ph idx="1"/>
          </p:nvPr>
        </p:nvSpPr>
        <p:spPr>
          <a:xfrm>
            <a:off x="457200" y="549275"/>
            <a:ext cx="8229600" cy="2673350"/>
          </a:xfrm>
        </p:spPr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r>
              <a:rPr lang="zh-CN" altLang="en-US" sz="2800" b="1">
                <a:solidFill>
                  <a:srgbClr val="FF0000"/>
                </a:solidFill>
              </a:rPr>
              <a:t>分析：</a:t>
            </a:r>
            <a:endParaRPr lang="zh-CN" altLang="en-US" sz="2800"/>
          </a:p>
          <a:p>
            <a:pPr eaLnBrk="1" hangingPunct="1">
              <a:buNone/>
            </a:pPr>
            <a:r>
              <a:rPr lang="zh-CN" altLang="en-US" sz="2800"/>
              <a:t>      </a:t>
            </a:r>
            <a:r>
              <a:rPr lang="en-US" altLang="zh-CN" sz="2800"/>
              <a:t>1</a:t>
            </a:r>
            <a:r>
              <a:rPr lang="zh-CN" altLang="en-US" sz="2800"/>
              <a:t>、景物有：峨眉山、半轮月亮、月影、江水；</a:t>
            </a:r>
            <a:endParaRPr lang="zh-CN" altLang="en-US" sz="2800"/>
          </a:p>
          <a:p>
            <a:pPr eaLnBrk="1" hangingPunct="1">
              <a:buNone/>
            </a:pPr>
            <a:r>
              <a:rPr lang="en-US" altLang="zh-CN" sz="2800">
                <a:latin typeface="Arial" panose="020b0604020202020204" pitchFamily="34" charset="0"/>
                <a:sym typeface="+mn-ea"/>
              </a:rPr>
              <a:t>      2</a:t>
            </a:r>
            <a:r>
              <a:rPr lang="zh-CN" altLang="en-US" sz="2800">
                <a:latin typeface="Arial" panose="020b0604020202020204" pitchFamily="34" charset="0"/>
                <a:sym typeface="+mn-ea"/>
              </a:rPr>
              <a:t>、头脑中运用想象展开画面（宁静、清幽）</a:t>
            </a:r>
            <a:endParaRPr lang="zh-CN" altLang="en-US" sz="2800">
              <a:latin typeface="Arial" panose="020b0604020202020204" pitchFamily="34" charset="0"/>
              <a:sym typeface="+mn-ea"/>
            </a:endParaRPr>
          </a:p>
          <a:p>
            <a:pPr eaLnBrk="1" hangingPunct="1">
              <a:buNone/>
            </a:pPr>
            <a:r>
              <a:rPr lang="en-US" altLang="zh-CN" sz="2800">
                <a:latin typeface="Arial" panose="020b0604020202020204" pitchFamily="34" charset="0"/>
                <a:sym typeface="+mn-ea"/>
              </a:rPr>
              <a:t>      3</a:t>
            </a:r>
            <a:r>
              <a:rPr lang="zh-CN" altLang="en-US" sz="2800">
                <a:latin typeface="Arial" panose="020b0604020202020204" pitchFamily="34" charset="0"/>
                <a:sym typeface="+mn-ea"/>
              </a:rPr>
              <a:t>、修饰景物，绘形绘色绘声，尽量用比喻、拟</a:t>
            </a:r>
            <a:endParaRPr lang="zh-CN" altLang="en-US" sz="2800">
              <a:latin typeface="Arial" panose="020b0604020202020204" pitchFamily="34" charset="0"/>
              <a:sym typeface="+mn-ea"/>
            </a:endParaRPr>
          </a:p>
          <a:p>
            <a:pPr eaLnBrk="1" hangingPunct="1">
              <a:buNone/>
            </a:pPr>
            <a:r>
              <a:rPr lang="zh-CN" altLang="en-US" sz="2800">
                <a:latin typeface="Arial" panose="020b0604020202020204" pitchFamily="34" charset="0"/>
                <a:sym typeface="+mn-ea"/>
              </a:rPr>
              <a:t> </a:t>
            </a:r>
            <a:r>
              <a:rPr lang="en-US" altLang="zh-CN" sz="2800">
                <a:latin typeface="Arial" panose="020b0604020202020204" pitchFamily="34" charset="0"/>
                <a:sym typeface="+mn-ea"/>
              </a:rPr>
              <a:t>           </a:t>
            </a:r>
            <a:r>
              <a:rPr lang="zh-CN" altLang="en-US" sz="2800">
                <a:latin typeface="Arial" panose="020b0604020202020204" pitchFamily="34" charset="0"/>
                <a:sym typeface="+mn-ea"/>
              </a:rPr>
              <a:t>人等修辞。</a:t>
            </a:r>
            <a:endParaRPr lang="zh-CN" altLang="en-US" sz="2800"/>
          </a:p>
        </p:txBody>
      </p:sp>
      <p:sp>
        <p:nvSpPr>
          <p:cNvPr id="6148" name="Text Box 4"/>
          <p:cNvSpPr txBox="1"/>
          <p:nvPr/>
        </p:nvSpPr>
        <p:spPr>
          <a:xfrm>
            <a:off x="755650" y="3716655"/>
            <a:ext cx="7796213" cy="181483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Arial" panose="020b0604020202020204" pitchFamily="34" charset="0"/>
              </a:rPr>
              <a:t>     </a:t>
            </a:r>
            <a:r>
              <a:rPr lang="zh-CN" altLang="en-US" sz="2800" b="1">
                <a:latin typeface="Arial" panose="020b0604020202020204" pitchFamily="34" charset="0"/>
              </a:rPr>
              <a:t>（巍峨的）峨眉山尖，悬挂着半轮（皎洁的）秋月，月亮的影子映在（清澈的）平羌江水之中，（如同一块晶莹的碧玉），随江水（静静地）流动。</a:t>
            </a:r>
            <a:r>
              <a:rPr lang="zh-CN" altLang="en-US">
                <a:latin typeface="Arial" panose="020b0604020202020204" pitchFamily="34" charset="0"/>
              </a:rPr>
              <a:t> </a:t>
            </a:r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7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7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47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47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147">
                                            <p:txEl>
                                              <p:pRg st="1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147">
                                            <p:txEl>
                                              <p:pRg st="1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uiExpand="1" build="p"/>
      <p:bldP spid="614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9" name="Rectangle 3"/>
          <p:cNvSpPr>
            <a:spLocks noGrp="1"/>
          </p:cNvSpPr>
          <p:nvPr>
            <p:ph idx="1"/>
          </p:nvPr>
        </p:nvSpPr>
        <p:spPr>
          <a:xfrm>
            <a:off x="539750" y="908050"/>
            <a:ext cx="8229600" cy="4525963"/>
          </a:xfrm>
        </p:spPr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r>
              <a:rPr lang="en-US" altLang="zh-CN"/>
              <a:t>                    </a:t>
            </a:r>
            <a:r>
              <a:rPr lang="zh-CN" altLang="en-US"/>
              <a:t>（三）</a:t>
            </a:r>
            <a:r>
              <a:rPr lang="zh-CN" altLang="en-US" b="1"/>
              <a:t>登楼</a:t>
            </a:r>
            <a:endParaRPr lang="zh-CN" altLang="en-US"/>
          </a:p>
          <a:p>
            <a:pPr eaLnBrk="1" hangingPunct="1">
              <a:buNone/>
            </a:pPr>
            <a:r>
              <a:rPr lang="en-US" altLang="zh-CN" sz="2800"/>
              <a:t>      </a:t>
            </a:r>
            <a:r>
              <a:rPr lang="zh-CN" altLang="en-US" sz="2800"/>
              <a:t>花近高楼伤客心，万方多难此登临。</a:t>
            </a:r>
            <a:endParaRPr lang="zh-CN" altLang="en-US" sz="2800"/>
          </a:p>
          <a:p>
            <a:pPr eaLnBrk="1" hangingPunct="1">
              <a:buNone/>
            </a:pPr>
            <a:r>
              <a:rPr lang="en-US" altLang="zh-CN" sz="2800"/>
              <a:t>      </a:t>
            </a:r>
            <a:r>
              <a:rPr lang="zh-CN" altLang="en-US" sz="2800"/>
              <a:t>锦江春色来天地，玉垒浮云变古今。</a:t>
            </a:r>
            <a:endParaRPr lang="zh-CN" altLang="en-US" sz="2800"/>
          </a:p>
          <a:p>
            <a:pPr eaLnBrk="1" hangingPunct="1">
              <a:buNone/>
            </a:pPr>
            <a:r>
              <a:rPr lang="en-US" altLang="zh-CN" sz="2800"/>
              <a:t>     </a:t>
            </a:r>
            <a:r>
              <a:rPr lang="zh-CN" altLang="en-US" sz="2800"/>
              <a:t>北极朝廷终不改，西山寇盗莫相侵。</a:t>
            </a:r>
            <a:endParaRPr lang="zh-CN" altLang="en-US" sz="2800"/>
          </a:p>
          <a:p>
            <a:pPr eaLnBrk="1" hangingPunct="1">
              <a:buNone/>
            </a:pPr>
            <a:r>
              <a:rPr lang="en-US" altLang="zh-CN" sz="2800"/>
              <a:t>     </a:t>
            </a:r>
            <a:r>
              <a:rPr lang="zh-CN" altLang="en-US" sz="2800"/>
              <a:t>可怜后主还祠庙，日暮聊为</a:t>
            </a:r>
            <a:r>
              <a:rPr lang="en-US" altLang="zh-CN" sz="2800"/>
              <a:t>《</a:t>
            </a:r>
            <a:r>
              <a:rPr lang="zh-CN" altLang="en-US" sz="2800"/>
              <a:t>梁甫吟</a:t>
            </a:r>
            <a:r>
              <a:rPr lang="en-US" altLang="zh-CN" sz="2800"/>
              <a:t>》</a:t>
            </a:r>
            <a:r>
              <a:rPr lang="zh-CN" altLang="en-US" sz="2800"/>
              <a:t>。</a:t>
            </a:r>
            <a:endParaRPr lang="zh-CN" altLang="en-US"/>
          </a:p>
          <a:p>
            <a:pPr eaLnBrk="1" hangingPunct="1">
              <a:buNone/>
            </a:pPr>
            <a:endParaRPr lang="en-US" altLang="zh-CN"/>
          </a:p>
          <a:p>
            <a:pPr eaLnBrk="1" hangingPunct="1">
              <a:buNone/>
            </a:pPr>
            <a:r>
              <a:rPr lang="en-US" altLang="zh-CN"/>
              <a:t>1.</a:t>
            </a:r>
            <a:r>
              <a:rPr lang="zh-CN" altLang="en-US"/>
              <a:t>展开联想与想象，生动描述“锦江春色来天地，玉垒浮云变古今”的画面。 </a:t>
            </a:r>
            <a:endParaRPr lang="zh-CN" altLang="en-US"/>
          </a:p>
        </p:txBody>
      </p:sp>
      <p:sp>
        <p:nvSpPr>
          <p:cNvPr id="7172" name="Text Box 4"/>
          <p:cNvSpPr txBox="1"/>
          <p:nvPr/>
        </p:nvSpPr>
        <p:spPr>
          <a:xfrm>
            <a:off x="791528" y="5445125"/>
            <a:ext cx="7724775" cy="94615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</a:rPr>
              <a:t>锦江两岸蓬蓬勃勃的春色铺天盖地涌来；玉垒山上的浮云，古往今来，千形万象，变幻不定。</a:t>
            </a:r>
            <a:r>
              <a:rPr lang="zh-CN" altLang="en-US">
                <a:latin typeface="Arial" panose="020b0604020202020204" pitchFamily="34" charset="0"/>
              </a:rPr>
              <a:t> </a:t>
            </a:r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91" name="Rectangle 3"/>
          <p:cNvSpPr>
            <a:spLocks noGrp="1"/>
          </p:cNvSpPr>
          <p:nvPr>
            <p:ph idx="1"/>
          </p:nvPr>
        </p:nvSpPr>
        <p:spPr>
          <a:xfrm>
            <a:off x="684213" y="836613"/>
            <a:ext cx="8229600" cy="4525962"/>
          </a:xfrm>
        </p:spPr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r>
              <a:rPr lang="en-US" altLang="zh-CN" b="1"/>
              <a:t>         </a:t>
            </a:r>
            <a:r>
              <a:rPr lang="zh-CN" altLang="en-US" b="1"/>
              <a:t>（四）</a:t>
            </a:r>
            <a:r>
              <a:rPr lang="en-US" altLang="zh-CN" b="1"/>
              <a:t>【</a:t>
            </a:r>
            <a:r>
              <a:rPr lang="zh-CN" altLang="en-US" b="1"/>
              <a:t>过零丁洋</a:t>
            </a:r>
            <a:r>
              <a:rPr lang="en-US" altLang="zh-CN" b="1"/>
              <a:t>】</a:t>
            </a:r>
            <a:r>
              <a:rPr lang="zh-CN" altLang="en-US" b="1"/>
              <a:t>文天祥</a:t>
            </a:r>
            <a:endParaRPr lang="zh-CN" altLang="en-US"/>
          </a:p>
          <a:p>
            <a:pPr eaLnBrk="1" hangingPunct="1">
              <a:buNone/>
            </a:pPr>
            <a:r>
              <a:rPr lang="en-US" altLang="zh-CN" sz="2800"/>
              <a:t>        </a:t>
            </a:r>
            <a:r>
              <a:rPr lang="zh-CN" altLang="en-US" sz="2800"/>
              <a:t>辛苦遭逢起一经，干戈寥落四周星。</a:t>
            </a:r>
            <a:endParaRPr lang="zh-CN" altLang="en-US" sz="2800"/>
          </a:p>
          <a:p>
            <a:pPr eaLnBrk="1" hangingPunct="1">
              <a:buNone/>
            </a:pPr>
            <a:r>
              <a:rPr lang="en-US" altLang="zh-CN" sz="2800"/>
              <a:t>        </a:t>
            </a:r>
            <a:r>
              <a:rPr lang="zh-CN" altLang="en-US" sz="2800"/>
              <a:t>山河破碎风飘絮，身世浮沉雨打萍。</a:t>
            </a:r>
            <a:endParaRPr lang="zh-CN" altLang="en-US" sz="2800"/>
          </a:p>
          <a:p>
            <a:pPr eaLnBrk="1" hangingPunct="1">
              <a:buNone/>
            </a:pPr>
            <a:r>
              <a:rPr lang="en-US" altLang="zh-CN" sz="2800"/>
              <a:t>        </a:t>
            </a:r>
            <a:r>
              <a:rPr lang="zh-CN" altLang="en-US" sz="2800"/>
              <a:t>惶恐滩头说惶恐，零丁洋里叹零丁。</a:t>
            </a:r>
            <a:endParaRPr lang="zh-CN" altLang="en-US" sz="2800"/>
          </a:p>
          <a:p>
            <a:pPr eaLnBrk="1" hangingPunct="1">
              <a:buNone/>
            </a:pPr>
            <a:r>
              <a:rPr lang="en-US" altLang="zh-CN" sz="2800"/>
              <a:t>       </a:t>
            </a:r>
            <a:r>
              <a:rPr lang="zh-CN" altLang="en-US" sz="2800"/>
              <a:t>人生自古谁无死，留取丹心照汗青。</a:t>
            </a:r>
            <a:endParaRPr lang="zh-CN" altLang="en-US"/>
          </a:p>
          <a:p>
            <a:pPr eaLnBrk="1" hangingPunct="1">
              <a:buNone/>
            </a:pPr>
            <a:r>
              <a:rPr lang="en-US" altLang="zh-CN"/>
              <a:t>1.</a:t>
            </a:r>
            <a:r>
              <a:rPr lang="zh-CN" altLang="en-US"/>
              <a:t>作者为什么选取“柳絮”和“浮萍”来写？</a:t>
            </a:r>
            <a:endParaRPr lang="zh-CN" altLang="en-US"/>
          </a:p>
        </p:txBody>
      </p:sp>
      <p:sp>
        <p:nvSpPr>
          <p:cNvPr id="9220" name="Text Box 4"/>
          <p:cNvSpPr txBox="1"/>
          <p:nvPr/>
        </p:nvSpPr>
        <p:spPr>
          <a:xfrm>
            <a:off x="755650" y="4441825"/>
            <a:ext cx="8137525" cy="181483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</a:rPr>
              <a:t>        </a:t>
            </a: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</a:rPr>
              <a:t>柳絮和浮萍给人以漂泊不定、飘零流落之感。国家危在旦夕如风中翻飞的柳絮，个人命运沉浮如风雨中的浮萍。诗人用这两个景物为喻，生动形象地表达了对国运衰微、个人命运多舛的悲痛之情。</a:t>
            </a:r>
            <a:endParaRPr lang="zh-CN" altLang="en-US" sz="28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b="1"/>
              <a:t>考点四 炼字</a:t>
            </a:r>
            <a:endParaRPr lang="zh-CN" altLang="en-US" b="1"/>
          </a:p>
        </p:txBody>
      </p:sp>
      <p:sp>
        <p:nvSpPr>
          <p:cNvPr id="11267" name="Rectangle 3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078355"/>
          </a:xfrm>
        </p:spPr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r>
              <a:rPr lang="zh-CN" altLang="en-US" sz="2800"/>
              <a:t>炼字的方法是“由字到句再到情” </a:t>
            </a:r>
            <a:endParaRPr lang="zh-CN" altLang="en-US" sz="2800" b="1"/>
          </a:p>
          <a:p>
            <a:pPr eaLnBrk="1" hangingPunct="1">
              <a:buNone/>
            </a:pPr>
            <a:r>
              <a:rPr lang="en-US" altLang="zh-CN" sz="2800" b="1"/>
              <a:t>     1 .</a:t>
            </a:r>
            <a:r>
              <a:rPr lang="zh-CN" altLang="en-US" sz="2800" b="1"/>
              <a:t>理解字义；</a:t>
            </a:r>
            <a:endParaRPr lang="zh-CN" altLang="en-US" sz="2800" b="1"/>
          </a:p>
          <a:p>
            <a:pPr eaLnBrk="1" hangingPunct="1">
              <a:buNone/>
            </a:pPr>
            <a:r>
              <a:rPr lang="en-US" altLang="zh-CN" sz="2800" b="1"/>
              <a:t>     2.</a:t>
            </a:r>
            <a:r>
              <a:rPr lang="zh-CN" altLang="en-US" sz="2800" b="1"/>
              <a:t>分析表现手法理解表达效果；</a:t>
            </a:r>
            <a:endParaRPr lang="zh-CN" altLang="en-US" sz="2800" b="1"/>
          </a:p>
          <a:p>
            <a:pPr eaLnBrk="1" hangingPunct="1">
              <a:buNone/>
            </a:pPr>
            <a:r>
              <a:rPr lang="en-US" altLang="zh-CN" sz="2800" b="1"/>
              <a:t>     3.</a:t>
            </a:r>
            <a:r>
              <a:rPr lang="zh-CN" altLang="en-US" sz="2800" b="1"/>
              <a:t>把握诗人的情感。</a:t>
            </a:r>
            <a:endParaRPr lang="zh-CN" altLang="en-US" sz="2800" b="1"/>
          </a:p>
        </p:txBody>
      </p:sp>
      <p:sp>
        <p:nvSpPr>
          <p:cNvPr id="11268" name="Text Box 4"/>
          <p:cNvSpPr txBox="1"/>
          <p:nvPr/>
        </p:nvSpPr>
        <p:spPr>
          <a:xfrm>
            <a:off x="468313" y="3860800"/>
            <a:ext cx="7731760" cy="95313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Arial" panose="020b0604020202020204" pitchFamily="34" charset="0"/>
              </a:rPr>
              <a:t>例：</a:t>
            </a:r>
            <a:r>
              <a:rPr lang="en-US" altLang="zh-CN" sz="2800">
                <a:latin typeface="Arial" panose="020b0604020202020204" pitchFamily="34" charset="0"/>
              </a:rPr>
              <a:t>07</a:t>
            </a:r>
            <a:r>
              <a:rPr lang="zh-CN" altLang="en-US" sz="2800">
                <a:latin typeface="Arial" panose="020b0604020202020204" pitchFamily="34" charset="0"/>
              </a:rPr>
              <a:t>年中考</a:t>
            </a:r>
            <a:r>
              <a:rPr lang="en-US" altLang="zh-CN" sz="2800">
                <a:latin typeface="Arial" panose="020b0604020202020204" pitchFamily="34" charset="0"/>
              </a:rPr>
              <a:t>A</a:t>
            </a:r>
            <a:r>
              <a:rPr lang="zh-CN" altLang="en-US" sz="2800">
                <a:latin typeface="Arial" panose="020b0604020202020204" pitchFamily="34" charset="0"/>
              </a:rPr>
              <a:t>卷</a:t>
            </a:r>
            <a:r>
              <a:rPr lang="en-US" altLang="zh-CN" sz="2800">
                <a:latin typeface="Arial" panose="020b0604020202020204" pitchFamily="34" charset="0"/>
              </a:rPr>
              <a:t>《</a:t>
            </a:r>
            <a:r>
              <a:rPr lang="zh-CN" altLang="en-US" sz="2800">
                <a:latin typeface="Arial" panose="020b0604020202020204" pitchFamily="34" charset="0"/>
              </a:rPr>
              <a:t>十一月四日风雨大作</a:t>
            </a:r>
            <a:r>
              <a:rPr lang="en-US" altLang="zh-CN" sz="2800">
                <a:latin typeface="Arial" panose="020b0604020202020204" pitchFamily="34" charset="0"/>
              </a:rPr>
              <a:t>》</a:t>
            </a:r>
            <a:endParaRPr lang="en-US" altLang="zh-CN" sz="2800">
              <a:latin typeface="Arial" panose="020b0604020202020204" pitchFamily="34" charset="0"/>
            </a:endParaRPr>
          </a:p>
          <a:p>
            <a:r>
              <a:rPr lang="en-US" altLang="zh-CN" sz="2800">
                <a:latin typeface="Arial" panose="020b0604020202020204" pitchFamily="34" charset="0"/>
              </a:rPr>
              <a:t>        </a:t>
            </a:r>
            <a:r>
              <a:rPr lang="zh-CN" altLang="en-US" sz="2800">
                <a:latin typeface="Arial" panose="020b0604020202020204" pitchFamily="34" charset="0"/>
              </a:rPr>
              <a:t>联系前两句诗，谈谈“尚”字的表达作用。</a:t>
            </a:r>
            <a:endParaRPr lang="zh-CN" altLang="en-US" sz="2800">
              <a:latin typeface="Arial" panose="020b0604020202020204" pitchFamily="34" charset="0"/>
            </a:endParaRPr>
          </a:p>
        </p:txBody>
      </p:sp>
      <p:sp>
        <p:nvSpPr>
          <p:cNvPr id="11269" name="Text Box 5"/>
          <p:cNvSpPr txBox="1"/>
          <p:nvPr/>
        </p:nvSpPr>
        <p:spPr>
          <a:xfrm>
            <a:off x="539433" y="5013325"/>
            <a:ext cx="8085137" cy="138366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Arial" panose="020b0604020202020204" pitchFamily="34" charset="0"/>
              </a:rPr>
              <a:t>      “</a:t>
            </a:r>
            <a:r>
              <a:rPr lang="zh-CN" altLang="en-US" sz="2800">
                <a:latin typeface="Arial" panose="020b0604020202020204" pitchFamily="34" charset="0"/>
              </a:rPr>
              <a:t>尚”是“还”的意思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（理解字义）</a:t>
            </a:r>
            <a:r>
              <a:rPr lang="zh-CN" altLang="en-US" sz="2800">
                <a:latin typeface="Arial" panose="020b0604020202020204" pitchFamily="34" charset="0"/>
              </a:rPr>
              <a:t>，写出了诗人年老体衰，闲居乡下但还想着去戍守边疆</a:t>
            </a: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</a:rPr>
              <a:t>（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理解句意</a:t>
            </a: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</a:rPr>
              <a:t>）</a:t>
            </a:r>
            <a:r>
              <a:rPr lang="zh-CN" altLang="en-US" sz="2800">
                <a:latin typeface="Arial" panose="020b0604020202020204" pitchFamily="34" charset="0"/>
              </a:rPr>
              <a:t>，表现出诗人强烈的报国之情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（把握情感）</a:t>
            </a:r>
            <a:r>
              <a:rPr lang="zh-CN" altLang="en-US" sz="2800">
                <a:latin typeface="Arial" panose="020b0604020202020204" pitchFamily="34" charset="0"/>
              </a:rPr>
              <a:t>。 </a:t>
            </a:r>
            <a:endParaRPr lang="zh-CN" altLang="en-US" sz="28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17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7">
                                            <p:txEl>
                                              <p:charRg st="17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7">
                                            <p:txEl>
                                              <p:charRg st="17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26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67">
                                            <p:txEl>
                                              <p:charRg st="26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67">
                                            <p:txEl>
                                              <p:charRg st="26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42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267">
                                            <p:txEl>
                                              <p:charRg st="42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267">
                                            <p:txEl>
                                              <p:charRg st="42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charRg st="0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269">
                                            <p:txEl>
                                              <p:charRg st="0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269">
                                            <p:txEl>
                                              <p:charRg st="0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uiExpand="1" build="p"/>
      <p:bldP spid="1126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9" name="Rectangle 3"/>
          <p:cNvSpPr>
            <a:spLocks noGrp="1"/>
          </p:cNvSpPr>
          <p:nvPr>
            <p:ph idx="1"/>
          </p:nvPr>
        </p:nvSpPr>
        <p:spPr>
          <a:xfrm>
            <a:off x="395288" y="764540"/>
            <a:ext cx="8229600" cy="4525963"/>
          </a:xfrm>
        </p:spPr>
        <p:txBody>
          <a:bodyPr vert="horz" wrap="square" lIns="91440" tIns="45720" rIns="91440" bIns="45720" anchor="t"/>
          <a:lstStyle/>
          <a:p>
            <a:pPr marL="0" indent="0" eaLnBrk="1" hangingPunct="1">
              <a:buNone/>
            </a:pPr>
            <a:r>
              <a:rPr lang="en-US" altLang="zh-CN" b="1"/>
              <a:t>                           </a:t>
            </a:r>
            <a:r>
              <a:rPr lang="zh-CN" altLang="en-US" b="1"/>
              <a:t>夜雨寄北</a:t>
            </a:r>
            <a:endParaRPr lang="zh-CN" altLang="en-US" b="1"/>
          </a:p>
          <a:p>
            <a:pPr marL="0" indent="0" eaLnBrk="1" hangingPunct="1">
              <a:buNone/>
            </a:pPr>
            <a:r>
              <a:rPr lang="en-US" altLang="zh-CN" b="1"/>
              <a:t>                              </a:t>
            </a:r>
            <a:r>
              <a:rPr lang="zh-CN" altLang="en-US" b="1"/>
              <a:t>【唐】李商隐</a:t>
            </a:r>
            <a:endParaRPr lang="zh-CN" altLang="en-US"/>
          </a:p>
          <a:p>
            <a:pPr marL="0" indent="0" eaLnBrk="1" hangingPunct="1">
              <a:buNone/>
            </a:pPr>
            <a:r>
              <a:rPr lang="en-US" altLang="zh-CN"/>
              <a:t>          </a:t>
            </a:r>
            <a:r>
              <a:rPr lang="zh-CN" altLang="en-US"/>
              <a:t>君问归期未有期，巴山夜雨涨秋池。</a:t>
            </a:r>
            <a:endParaRPr lang="zh-CN" altLang="en-US"/>
          </a:p>
          <a:p>
            <a:pPr marL="0" indent="0" eaLnBrk="1" hangingPunct="1">
              <a:buNone/>
            </a:pPr>
            <a:r>
              <a:rPr lang="en-US" altLang="zh-CN"/>
              <a:t>          </a:t>
            </a:r>
            <a:r>
              <a:rPr lang="zh-CN" altLang="en-US"/>
              <a:t>何当共剪西窗烛，却话巴山夜雨时。</a:t>
            </a:r>
            <a:endParaRPr lang="zh-CN" altLang="en-US"/>
          </a:p>
          <a:p>
            <a:pPr marL="0" indent="0" eaLnBrk="1" hangingPunct="1">
              <a:buNone/>
            </a:pPr>
            <a:r>
              <a:rPr lang="zh-CN" altLang="en-US"/>
              <a:t>问题：赏析“涨”字。</a:t>
            </a:r>
            <a:endParaRPr lang="zh-CN" altLang="en-US"/>
          </a:p>
        </p:txBody>
      </p:sp>
      <p:sp>
        <p:nvSpPr>
          <p:cNvPr id="12292" name="Text Box 4"/>
          <p:cNvSpPr txBox="1"/>
          <p:nvPr/>
        </p:nvSpPr>
        <p:spPr>
          <a:xfrm>
            <a:off x="468313" y="4005263"/>
            <a:ext cx="8351837" cy="107632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Arial" panose="020b0604020202020204" pitchFamily="34" charset="0"/>
              </a:rPr>
              <a:t>       “</a:t>
            </a:r>
            <a:r>
              <a:rPr lang="zh-CN" altLang="en-US" sz="3200">
                <a:latin typeface="Arial" panose="020b0604020202020204" pitchFamily="34" charset="0"/>
              </a:rPr>
              <a:t>涨”，涨满的意思</a:t>
            </a:r>
            <a:r>
              <a:rPr lang="en-US" altLang="zh-CN" sz="3200">
                <a:latin typeface="Arial" panose="020b0604020202020204" pitchFamily="34" charset="0"/>
              </a:rPr>
              <a:t>,</a:t>
            </a:r>
            <a:r>
              <a:rPr lang="zh-CN" altLang="en-US" sz="3200">
                <a:latin typeface="Arial" panose="020b0604020202020204" pitchFamily="34" charset="0"/>
              </a:rPr>
              <a:t>富于动态，既表现了雨大，又表现了作者满怀的愁思。 </a:t>
            </a:r>
            <a:endParaRPr lang="zh-CN" altLang="en-US" sz="32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2" name="Rectangle 2"/>
          <p:cNvSpPr>
            <a:spLocks noGrp="1"/>
          </p:cNvSpPr>
          <p:nvPr>
            <p:ph type="title"/>
          </p:nvPr>
        </p:nvSpPr>
        <p:spPr>
          <a:xfrm>
            <a:off x="395288" y="0"/>
            <a:ext cx="8229600" cy="11430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b="1"/>
              <a:t>考点五  赏手法</a:t>
            </a:r>
            <a:endParaRPr lang="zh-CN" altLang="en-US" b="1"/>
          </a:p>
        </p:txBody>
      </p:sp>
      <p:sp>
        <p:nvSpPr>
          <p:cNvPr id="15363" name="Rectangle 3"/>
          <p:cNvSpPr>
            <a:spLocks noGrp="1"/>
          </p:cNvSpPr>
          <p:nvPr>
            <p:ph idx="1"/>
          </p:nvPr>
        </p:nvSpPr>
        <p:spPr>
          <a:xfrm>
            <a:off x="611505" y="1628775"/>
            <a:ext cx="8229600" cy="2444750"/>
          </a:xfrm>
        </p:spPr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r>
              <a:rPr lang="zh-CN" altLang="en-US" b="1"/>
              <a:t>方法指导</a:t>
            </a:r>
            <a:r>
              <a:rPr lang="en-US" altLang="zh-CN" b="1"/>
              <a:t>——</a:t>
            </a:r>
            <a:r>
              <a:rPr lang="zh-CN" altLang="en-US" b="1"/>
              <a:t>如何赏析手法</a:t>
            </a:r>
            <a:endParaRPr lang="zh-CN" altLang="en-US" b="1"/>
          </a:p>
          <a:p>
            <a:pPr eaLnBrk="1" hangingPunct="1">
              <a:buNone/>
            </a:pPr>
            <a:r>
              <a:rPr lang="en-US" altLang="zh-CN" b="1"/>
              <a:t>      1.</a:t>
            </a:r>
            <a:r>
              <a:rPr lang="zh-CN" altLang="en-US" b="1"/>
              <a:t>理解句子含义；</a:t>
            </a:r>
            <a:endParaRPr lang="zh-CN" altLang="en-US" b="1"/>
          </a:p>
          <a:p>
            <a:pPr eaLnBrk="1" hangingPunct="1">
              <a:buNone/>
            </a:pPr>
            <a:r>
              <a:rPr lang="en-US" altLang="zh-CN" b="1"/>
              <a:t>      2.</a:t>
            </a:r>
            <a:r>
              <a:rPr lang="zh-CN" altLang="en-US" b="1"/>
              <a:t>分析表现手法；</a:t>
            </a:r>
            <a:endParaRPr lang="zh-CN" altLang="en-US" b="1"/>
          </a:p>
          <a:p>
            <a:pPr eaLnBrk="1" hangingPunct="1">
              <a:buNone/>
            </a:pPr>
            <a:r>
              <a:rPr lang="en-US" altLang="zh-CN" b="1"/>
              <a:t>      3.</a:t>
            </a:r>
            <a:r>
              <a:rPr lang="zh-CN" altLang="en-US" b="1"/>
              <a:t>把握诗人的情感。</a:t>
            </a:r>
            <a:endParaRPr lang="zh-CN" altLang="en-US" b="1"/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6" name="Text Box 4"/>
          <p:cNvSpPr txBox="1"/>
          <p:nvPr/>
        </p:nvSpPr>
        <p:spPr>
          <a:xfrm>
            <a:off x="539433" y="332740"/>
            <a:ext cx="7724775" cy="4523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latin typeface="Arial" panose="020b0604020202020204" pitchFamily="34" charset="0"/>
              </a:rPr>
              <a:t>                                </a:t>
            </a:r>
            <a:r>
              <a:rPr lang="zh-CN" altLang="en-US" sz="2400" b="1">
                <a:latin typeface="Arial" panose="020b0604020202020204" pitchFamily="34" charset="0"/>
              </a:rPr>
              <a:t>卜算子</a:t>
            </a:r>
            <a:r>
              <a:rPr lang="en-US" altLang="zh-CN" sz="2400" b="1">
                <a:latin typeface="Arial" panose="020b0604020202020204" pitchFamily="34" charset="0"/>
              </a:rPr>
              <a:t>·</a:t>
            </a:r>
            <a:r>
              <a:rPr lang="zh-CN" altLang="en-US" sz="2400" b="1">
                <a:latin typeface="Arial" panose="020b0604020202020204" pitchFamily="34" charset="0"/>
              </a:rPr>
              <a:t>咏梅</a:t>
            </a:r>
            <a:endParaRPr lang="en-US" altLang="zh-CN" sz="2400"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Arial" panose="020b0604020202020204" pitchFamily="34" charset="0"/>
              </a:rPr>
              <a:t>                                        </a:t>
            </a:r>
            <a:r>
              <a:rPr lang="zh-CN" altLang="en-US" sz="2400">
                <a:latin typeface="Arial" panose="020b0604020202020204" pitchFamily="34" charset="0"/>
              </a:rPr>
              <a:t>【南宋】陆游</a:t>
            </a:r>
            <a:endParaRPr lang="zh-CN" altLang="en-US" sz="2400"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Arial" panose="020b0604020202020204" pitchFamily="34" charset="0"/>
              </a:rPr>
              <a:t>                </a:t>
            </a:r>
            <a:r>
              <a:rPr lang="zh-CN" altLang="en-US" sz="2400">
                <a:latin typeface="Arial" panose="020b0604020202020204" pitchFamily="34" charset="0"/>
              </a:rPr>
              <a:t>驿外断桥边，寂寞开无主。</a:t>
            </a:r>
            <a:endParaRPr lang="zh-CN" altLang="en-US" sz="2400"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Arial" panose="020b0604020202020204" pitchFamily="34" charset="0"/>
              </a:rPr>
              <a:t>                </a:t>
            </a:r>
            <a:r>
              <a:rPr lang="zh-CN" altLang="en-US" sz="2400">
                <a:latin typeface="Arial" panose="020b0604020202020204" pitchFamily="34" charset="0"/>
              </a:rPr>
              <a:t>已是黄昏独自愁，更著风和雨。</a:t>
            </a:r>
            <a:endParaRPr lang="zh-CN" altLang="en-US" sz="2400"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Arial" panose="020b0604020202020204" pitchFamily="34" charset="0"/>
              </a:rPr>
              <a:t>                </a:t>
            </a:r>
            <a:r>
              <a:rPr lang="zh-CN" altLang="en-US" sz="2400">
                <a:latin typeface="Arial" panose="020b0604020202020204" pitchFamily="34" charset="0"/>
              </a:rPr>
              <a:t>无意苦争春，一任群芳妒。</a:t>
            </a:r>
            <a:endParaRPr lang="zh-CN" altLang="en-US" sz="2400"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Arial" panose="020b0604020202020204" pitchFamily="34" charset="0"/>
              </a:rPr>
              <a:t>                </a:t>
            </a:r>
            <a:r>
              <a:rPr lang="zh-CN" altLang="en-US" sz="2400">
                <a:latin typeface="Arial" panose="020b0604020202020204" pitchFamily="34" charset="0"/>
              </a:rPr>
              <a:t>零落成泥辗作尘，只有香如故。</a:t>
            </a:r>
            <a:endParaRPr lang="zh-CN" altLang="en-US" sz="2400"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Arial" panose="020b0604020202020204" pitchFamily="34" charset="0"/>
              </a:rPr>
              <a:t>  </a:t>
            </a:r>
            <a:r>
              <a:rPr lang="zh-CN" altLang="en-US" sz="2400">
                <a:solidFill>
                  <a:srgbClr val="FF0000"/>
                </a:solidFill>
                <a:latin typeface="Arial" panose="020b0604020202020204" pitchFamily="34" charset="0"/>
              </a:rPr>
              <a:t>问题：</a:t>
            </a:r>
            <a:r>
              <a:rPr lang="zh-CN" altLang="en-US" sz="2400">
                <a:latin typeface="Arial" panose="020b0604020202020204" pitchFamily="34" charset="0"/>
              </a:rPr>
              <a:t>结合诗歌内容，谈谈你对“零落成泥辗作尘，只</a:t>
            </a:r>
            <a:endParaRPr lang="zh-CN" altLang="en-US" sz="2400"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Arial" panose="020b0604020202020204" pitchFamily="34" charset="0"/>
              </a:rPr>
              <a:t> </a:t>
            </a:r>
            <a:r>
              <a:rPr lang="en-US" altLang="zh-CN" sz="2400">
                <a:latin typeface="Arial" panose="020b0604020202020204" pitchFamily="34" charset="0"/>
              </a:rPr>
              <a:t>           </a:t>
            </a:r>
            <a:r>
              <a:rPr lang="zh-CN" altLang="en-US" sz="2400">
                <a:latin typeface="Arial" panose="020b0604020202020204" pitchFamily="34" charset="0"/>
              </a:rPr>
              <a:t>有香如故”一句的理解。</a:t>
            </a:r>
            <a:endParaRPr lang="zh-CN" altLang="en-US" sz="2400">
              <a:latin typeface="Arial" panose="020b0604020202020204" pitchFamily="34" charset="0"/>
            </a:endParaRPr>
          </a:p>
        </p:txBody>
      </p:sp>
      <p:sp>
        <p:nvSpPr>
          <p:cNvPr id="13317" name="Text Box 5"/>
          <p:cNvSpPr txBox="1"/>
          <p:nvPr/>
        </p:nvSpPr>
        <p:spPr>
          <a:xfrm>
            <a:off x="467678" y="4868863"/>
            <a:ext cx="8208962" cy="126047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Arial" panose="020b0604020202020204" pitchFamily="34" charset="0"/>
              </a:rPr>
              <a:t>       </a:t>
            </a:r>
            <a:r>
              <a:rPr lang="zh-CN" altLang="en-US" sz="2400">
                <a:latin typeface="Arial" panose="020b0604020202020204" pitchFamily="34" charset="0"/>
              </a:rPr>
              <a:t>即使凋零，被碾成尘土，依然保持清香。</a:t>
            </a: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</a:rPr>
              <a:t>（内容）</a:t>
            </a:r>
            <a:r>
              <a:rPr lang="zh-CN" altLang="en-US" sz="2400">
                <a:latin typeface="Arial" panose="020b0604020202020204" pitchFamily="34" charset="0"/>
              </a:rPr>
              <a:t>作者借花自喻，</a:t>
            </a: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</a:rPr>
              <a:t>（手法）</a:t>
            </a:r>
            <a:r>
              <a:rPr lang="zh-CN" altLang="en-US" sz="2400" b="1">
                <a:latin typeface="Arial" panose="020b0604020202020204" pitchFamily="34" charset="0"/>
              </a:rPr>
              <a:t>表现自己虽受排挤但坚贞不屈，冰清玉洁的品格</a:t>
            </a:r>
            <a:r>
              <a:rPr lang="zh-CN" altLang="en-US" sz="2400">
                <a:latin typeface="Arial" panose="020b0604020202020204" pitchFamily="34" charset="0"/>
              </a:rPr>
              <a:t>。</a:t>
            </a: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</a:rPr>
              <a:t>（情感）</a:t>
            </a:r>
            <a:r>
              <a:rPr lang="zh-CN" altLang="en-US" sz="2400">
                <a:latin typeface="Arial" panose="020b0604020202020204" pitchFamily="34" charset="0"/>
              </a:rPr>
              <a:t> </a:t>
            </a:r>
            <a:endParaRPr lang="zh-CN" altLang="en-US" sz="24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charRg st="0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317">
                                            <p:txEl>
                                              <p:charRg st="0" end="5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6" name="Rectangle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549275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sz="3200">
                <a:ea typeface="隶书" panose="02010509060101010101" pitchFamily="49" charset="-122"/>
              </a:rPr>
              <a:t>诗歌表现技巧</a:t>
            </a:r>
            <a:endParaRPr lang="zh-CN" altLang="en-US" sz="3200">
              <a:ea typeface="隶书" panose="02010509060101010101" pitchFamily="49" charset="-122"/>
            </a:endParaRPr>
          </a:p>
        </p:txBody>
      </p:sp>
      <p:sp>
        <p:nvSpPr>
          <p:cNvPr id="16387" name="Rectangle 3"/>
          <p:cNvSpPr>
            <a:spLocks noGrp="1"/>
          </p:cNvSpPr>
          <p:nvPr>
            <p:ph idx="1"/>
          </p:nvPr>
        </p:nvSpPr>
        <p:spPr>
          <a:xfrm>
            <a:off x="468313" y="765175"/>
            <a:ext cx="8229600" cy="5759450"/>
          </a:xfrm>
        </p:spPr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文学作品的表达技巧有四个层面的内容：</a:t>
            </a:r>
            <a:endParaRPr lang="zh-CN" altLang="en-US" sz="28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eaLnBrk="1" hangingPunct="1">
              <a:buNone/>
            </a:pPr>
            <a:r>
              <a:rPr lang="en-US" altLang="zh-CN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1</a:t>
            </a:r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、</a:t>
            </a:r>
            <a:r>
              <a:rPr lang="zh-CN" altLang="en-US" sz="2800" b="1">
                <a:solidFill>
                  <a:srgbClr val="0066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修辞方法</a:t>
            </a:r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：比喻、拟人、设问、反问、对偶、夸</a:t>
            </a:r>
            <a:endParaRPr lang="zh-CN" altLang="en-US" sz="28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eaLnBrk="1" hangingPunct="1">
              <a:buNone/>
            </a:pPr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</a:t>
            </a:r>
            <a:r>
              <a:rPr lang="en-US" altLang="zh-CN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</a:t>
            </a:r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张、</a:t>
            </a:r>
            <a:r>
              <a:rPr lang="zh-CN" altLang="en-US" sz="28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用典、化用</a:t>
            </a:r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、互文、反复等；</a:t>
            </a:r>
            <a:endParaRPr lang="zh-CN" altLang="en-US" sz="28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eaLnBrk="1" hangingPunct="1">
              <a:buNone/>
            </a:pPr>
            <a:r>
              <a:rPr lang="en-US" altLang="zh-CN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2</a:t>
            </a:r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、</a:t>
            </a:r>
            <a:r>
              <a:rPr lang="zh-CN" altLang="en-US" sz="2800" b="1">
                <a:solidFill>
                  <a:srgbClr val="0066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表达方式</a:t>
            </a:r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：</a:t>
            </a:r>
            <a:endParaRPr lang="zh-CN" altLang="en-US" sz="28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eaLnBrk="1" hangingPunct="1">
              <a:buNone/>
            </a:pPr>
            <a:r>
              <a:rPr lang="zh-CN" altLang="en-US" sz="2800">
                <a:solidFill>
                  <a:srgbClr val="000066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抒情：</a:t>
            </a:r>
            <a:r>
              <a:rPr lang="zh-CN" altLang="en-US" sz="28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直抒胸臆</a:t>
            </a:r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；</a:t>
            </a:r>
            <a:r>
              <a:rPr lang="zh-CN" altLang="en-US" sz="28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借景抒情</a:t>
            </a:r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、</a:t>
            </a:r>
            <a:r>
              <a:rPr lang="zh-CN" altLang="en-US" sz="28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托物言志</a:t>
            </a:r>
            <a:r>
              <a:rPr lang="en-US" altLang="zh-CN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,</a:t>
            </a:r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情景交融。</a:t>
            </a:r>
            <a:endParaRPr lang="zh-CN" altLang="en-US" sz="28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eaLnBrk="1" hangingPunct="1">
              <a:buNone/>
            </a:pPr>
            <a:r>
              <a:rPr lang="zh-CN" altLang="en-US" sz="2800">
                <a:solidFill>
                  <a:srgbClr val="000066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描写</a:t>
            </a:r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：动静结合、虚实结合、正侧结合、粗笔勾勒、   </a:t>
            </a:r>
            <a:endParaRPr lang="zh-CN" altLang="en-US" sz="28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eaLnBrk="1" hangingPunct="1">
              <a:buNone/>
            </a:pPr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</a:t>
            </a:r>
            <a:r>
              <a:rPr lang="en-US" altLang="zh-CN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</a:t>
            </a:r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白描工笔。 </a:t>
            </a:r>
            <a:endParaRPr lang="zh-CN" altLang="en-US" sz="28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eaLnBrk="1" hangingPunct="1">
              <a:buNone/>
            </a:pPr>
            <a:r>
              <a:rPr lang="en-US" altLang="zh-CN" sz="2800" b="1">
                <a:solidFill>
                  <a:srgbClr val="0066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3</a:t>
            </a:r>
            <a:r>
              <a:rPr lang="zh-CN" altLang="en-US" sz="2800" b="1">
                <a:solidFill>
                  <a:srgbClr val="0066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、 表现手法</a:t>
            </a:r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：照应，</a:t>
            </a:r>
            <a:r>
              <a:rPr lang="zh-CN" altLang="en-US" sz="28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对比</a:t>
            </a:r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，</a:t>
            </a:r>
            <a:r>
              <a:rPr lang="zh-CN" altLang="en-US" sz="28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烘托渲染</a:t>
            </a:r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，象征，联</a:t>
            </a:r>
            <a:r>
              <a:rPr lang="en-US" altLang="zh-CN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</a:t>
            </a:r>
            <a:endParaRPr lang="en-US" altLang="zh-CN" sz="28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eaLnBrk="1" hangingPunct="1">
              <a:buNone/>
            </a:pPr>
            <a:r>
              <a:rPr lang="en-US" altLang="zh-CN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</a:t>
            </a:r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想，借古讽今，</a:t>
            </a:r>
            <a:r>
              <a:rPr lang="zh-CN" altLang="en-US" sz="28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化无形为有形，乐景衬哀情</a:t>
            </a:r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。 </a:t>
            </a:r>
            <a:endParaRPr lang="zh-CN" altLang="en-US" sz="28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eaLnBrk="1" hangingPunct="1">
              <a:buNone/>
            </a:pPr>
            <a:r>
              <a:rPr lang="en-US" altLang="zh-CN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4</a:t>
            </a:r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、</a:t>
            </a:r>
            <a:r>
              <a:rPr lang="zh-CN" altLang="en-US" sz="2800" b="1">
                <a:solidFill>
                  <a:srgbClr val="0066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篇章结构</a:t>
            </a:r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：开门见山、曲笔入题、</a:t>
            </a:r>
            <a:r>
              <a:rPr lang="zh-CN" altLang="en-US" sz="28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卒章显志</a:t>
            </a:r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、</a:t>
            </a:r>
            <a:r>
              <a:rPr lang="zh-CN" altLang="en-US" sz="28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以小见大</a:t>
            </a:r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、层层深入、过渡照应、</a:t>
            </a:r>
            <a:r>
              <a:rPr lang="zh-CN" altLang="en-US" sz="28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伏笔铺垫</a:t>
            </a:r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等。</a:t>
            </a:r>
            <a:r>
              <a:rPr lang="zh-CN" altLang="en-US" sz="2800"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endParaRPr lang="zh-CN" altLang="en-US" sz="280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eaLnBrk="1" hangingPunct="1"/>
            <a:endParaRPr lang="en-US" altLang="zh-CN" sz="2800"/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2" name="Rectangle 2"/>
          <p:cNvSpPr>
            <a:spLocks noGrp="1"/>
          </p:cNvSpPr>
          <p:nvPr>
            <p:ph type="title"/>
          </p:nvPr>
        </p:nvSpPr>
        <p:spPr>
          <a:xfrm>
            <a:off x="428625" y="0"/>
            <a:ext cx="8229600" cy="11430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b="1"/>
              <a:t>考点一 析意象</a:t>
            </a:r>
            <a:endParaRPr lang="zh-CN" altLang="en-US" b="1"/>
          </a:p>
        </p:txBody>
      </p:sp>
      <p:sp>
        <p:nvSpPr>
          <p:cNvPr id="8195" name="Rectangle 3"/>
          <p:cNvSpPr>
            <a:spLocks noGrp="1"/>
          </p:cNvSpPr>
          <p:nvPr>
            <p:ph idx="1"/>
          </p:nvPr>
        </p:nvSpPr>
        <p:spPr>
          <a:xfrm>
            <a:off x="428625" y="1268730"/>
            <a:ext cx="8229600" cy="1717040"/>
          </a:xfrm>
        </p:spPr>
        <p:txBody>
          <a:bodyPr vert="horz" wrap="square" lIns="91440" tIns="45720" rIns="91440" bIns="45720" anchor="t"/>
          <a:lstStyle/>
          <a:p>
            <a:pPr eaLnBrk="1" latinLnBrk="0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b="1"/>
              <a:t>            </a:t>
            </a:r>
            <a:r>
              <a:rPr lang="zh-CN" altLang="en-US" sz="2800" b="1"/>
              <a:t>抒情诗，往往借助于客观物象（山川草木等）表现作者情感。这种含“情”含“意”的景物，即诗中的“</a:t>
            </a:r>
            <a:r>
              <a:rPr lang="zh-CN" altLang="en-US" sz="2800" b="1">
                <a:solidFill>
                  <a:srgbClr val="FF0000"/>
                </a:solidFill>
              </a:rPr>
              <a:t>情中景</a:t>
            </a:r>
            <a:r>
              <a:rPr lang="zh-CN" altLang="en-US" sz="2800" b="1"/>
              <a:t>”，就叫“意象”。</a:t>
            </a:r>
            <a:endParaRPr lang="zh-CN" altLang="en-US" sz="2800" b="1"/>
          </a:p>
        </p:txBody>
      </p:sp>
      <p:sp>
        <p:nvSpPr>
          <p:cNvPr id="8196" name="Text Box 4"/>
          <p:cNvSpPr txBox="1"/>
          <p:nvPr/>
        </p:nvSpPr>
        <p:spPr>
          <a:xfrm>
            <a:off x="755333" y="3572828"/>
            <a:ext cx="7704137" cy="230695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zh-CN" altLang="en-US" sz="2400" b="1">
                <a:latin typeface="Arial" panose="020b0604020202020204" pitchFamily="34" charset="0"/>
              </a:rPr>
              <a:t>解析过程：</a:t>
            </a:r>
            <a:endParaRPr lang="en-US" altLang="zh-CN" sz="2400" b="1">
              <a:latin typeface="Arial" panose="020b0604020202020204" pitchFamily="34" charset="0"/>
            </a:endParaRPr>
          </a:p>
          <a:p>
            <a:pPr marL="342900" indent="-342900">
              <a:lnSpc>
                <a:spcPct val="150000"/>
              </a:lnSpc>
            </a:pPr>
            <a:r>
              <a:rPr lang="en-US" altLang="zh-CN" sz="2400" b="1">
                <a:latin typeface="Arial" panose="020b0604020202020204" pitchFamily="34" charset="0"/>
              </a:rPr>
              <a:t>              1</a:t>
            </a:r>
            <a:r>
              <a:rPr lang="zh-CN" altLang="en-US" sz="2400" b="1">
                <a:latin typeface="Arial" panose="020b0604020202020204" pitchFamily="34" charset="0"/>
              </a:rPr>
              <a:t>、分析景物特点；</a:t>
            </a:r>
            <a:endParaRPr lang="zh-CN" altLang="en-US" sz="2400" b="1">
              <a:latin typeface="Arial" panose="020b0604020202020204" pitchFamily="34" charset="0"/>
            </a:endParaRPr>
          </a:p>
          <a:p>
            <a:pPr marL="342900" indent="-342900">
              <a:lnSpc>
                <a:spcPct val="150000"/>
              </a:lnSpc>
            </a:pPr>
            <a:r>
              <a:rPr lang="en-US" altLang="zh-CN" sz="2400" b="1">
                <a:latin typeface="Arial" panose="020b0604020202020204" pitchFamily="34" charset="0"/>
              </a:rPr>
              <a:t>              2</a:t>
            </a:r>
            <a:r>
              <a:rPr lang="zh-CN" altLang="en-US" sz="2400" b="1">
                <a:latin typeface="Arial" panose="020b0604020202020204" pitchFamily="34" charset="0"/>
              </a:rPr>
              <a:t>、体会景物所营造的氛围；</a:t>
            </a:r>
            <a:endParaRPr lang="zh-CN" altLang="en-US" sz="2400" b="1">
              <a:latin typeface="Arial" panose="020b0604020202020204" pitchFamily="34" charset="0"/>
            </a:endParaRPr>
          </a:p>
          <a:p>
            <a:pPr marL="342900" indent="-342900">
              <a:lnSpc>
                <a:spcPct val="150000"/>
              </a:lnSpc>
            </a:pPr>
            <a:r>
              <a:rPr lang="en-US" altLang="zh-CN" sz="2400" b="1">
                <a:latin typeface="Arial" panose="020b0604020202020204" pitchFamily="34" charset="0"/>
              </a:rPr>
              <a:t>              3</a:t>
            </a:r>
            <a:r>
              <a:rPr lang="zh-CN" altLang="en-US" sz="2400" b="1">
                <a:latin typeface="Arial" panose="020b0604020202020204" pitchFamily="34" charset="0"/>
              </a:rPr>
              <a:t>、把握作者借景抒情所抒发的情感。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0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5">
                                            <p:txEl>
                                              <p:charRg st="0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5">
                                            <p:txEl>
                                              <p:charRg st="0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uild="p"/>
      <p:bldP spid="819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11" name="Rectangle 3"/>
          <p:cNvSpPr>
            <a:spLocks noGrp="1"/>
          </p:cNvSpPr>
          <p:nvPr>
            <p:ph idx="1"/>
          </p:nvPr>
        </p:nvSpPr>
        <p:spPr>
          <a:xfrm>
            <a:off x="519430" y="548640"/>
            <a:ext cx="8229600" cy="4525963"/>
          </a:xfrm>
        </p:spPr>
        <p:txBody>
          <a:bodyPr vert="horz" wrap="square" lIns="91440" tIns="45720" rIns="91440" bIns="45720" anchor="t"/>
          <a:lstStyle/>
          <a:p>
            <a:pPr eaLnBrk="1" latinLnBrk="0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/>
              <a:t>                    </a:t>
            </a:r>
            <a:r>
              <a:rPr lang="en-US" altLang="zh-CN" sz="2800"/>
              <a:t> </a:t>
            </a:r>
            <a:r>
              <a:rPr lang="zh-CN" altLang="en-US" sz="2800" b="1"/>
              <a:t>己亥杂诗</a:t>
            </a:r>
            <a:endParaRPr lang="zh-CN" altLang="en-US" sz="2800" b="1"/>
          </a:p>
          <a:p>
            <a:pPr eaLnBrk="1" latinLnBrk="0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b="1"/>
              <a:t>                            </a:t>
            </a:r>
            <a:r>
              <a:rPr lang="zh-CN" altLang="en-US" sz="2800" b="1"/>
              <a:t>【清】</a:t>
            </a:r>
            <a:r>
              <a:rPr lang="zh-CN" altLang="en-US" sz="2800"/>
              <a:t>龚自珍</a:t>
            </a:r>
            <a:endParaRPr lang="zh-CN" altLang="en-US" sz="2800"/>
          </a:p>
          <a:p>
            <a:pPr eaLnBrk="1" latinLnBrk="0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/>
              <a:t>          </a:t>
            </a:r>
            <a:r>
              <a:rPr lang="en-US" altLang="zh-CN" sz="2800"/>
              <a:t> </a:t>
            </a:r>
            <a:r>
              <a:rPr lang="zh-CN" altLang="en-US" sz="2800"/>
              <a:t>浩荡离愁白日斜</a:t>
            </a:r>
            <a:r>
              <a:rPr lang="en-US" altLang="zh-CN" sz="2800"/>
              <a:t>,</a:t>
            </a:r>
            <a:r>
              <a:rPr lang="zh-CN" altLang="en-US" sz="2800"/>
              <a:t>吟鞭东指即天涯。</a:t>
            </a:r>
            <a:endParaRPr lang="zh-CN" altLang="en-US" sz="2800"/>
          </a:p>
          <a:p>
            <a:pPr eaLnBrk="1" latinLnBrk="0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/>
              <a:t>          </a:t>
            </a:r>
            <a:r>
              <a:rPr lang="en-US" altLang="zh-CN" sz="2800"/>
              <a:t> </a:t>
            </a:r>
            <a:r>
              <a:rPr lang="zh-CN" altLang="en-US" sz="2800"/>
              <a:t>落红不是无情物</a:t>
            </a:r>
            <a:r>
              <a:rPr lang="en-US" altLang="zh-CN" sz="2800"/>
              <a:t>,</a:t>
            </a:r>
            <a:r>
              <a:rPr lang="zh-CN" altLang="en-US" sz="2800"/>
              <a:t>化作春泥更护花。</a:t>
            </a:r>
            <a:endParaRPr lang="zh-CN" altLang="en-US" sz="2800"/>
          </a:p>
          <a:p>
            <a:pPr eaLnBrk="1" latinLnBrk="0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/>
              <a:t>  </a:t>
            </a:r>
            <a:r>
              <a:rPr lang="zh-CN" altLang="en-US" sz="2800" b="1">
                <a:solidFill>
                  <a:srgbClr val="FF0000"/>
                </a:solidFill>
              </a:rPr>
              <a:t>问题：</a:t>
            </a:r>
            <a:r>
              <a:rPr lang="zh-CN" altLang="en-US" sz="2800"/>
              <a:t>结合诗歌内容，谈谈你对“落红不是无情物</a:t>
            </a:r>
            <a:r>
              <a:rPr lang="en-US" altLang="zh-CN" sz="2800"/>
              <a:t>,</a:t>
            </a:r>
            <a:endParaRPr lang="en-US" altLang="zh-CN" sz="2800"/>
          </a:p>
          <a:p>
            <a:pPr eaLnBrk="1" latinLnBrk="0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/>
              <a:t>            </a:t>
            </a:r>
            <a:r>
              <a:rPr lang="zh-CN" altLang="en-US" sz="2800"/>
              <a:t>化作春泥更护花”一句的理解。</a:t>
            </a:r>
            <a:endParaRPr lang="zh-CN" altLang="en-US" sz="2800"/>
          </a:p>
        </p:txBody>
      </p:sp>
      <p:sp>
        <p:nvSpPr>
          <p:cNvPr id="14340" name="Text Box 4"/>
          <p:cNvSpPr txBox="1"/>
          <p:nvPr/>
        </p:nvSpPr>
        <p:spPr>
          <a:xfrm>
            <a:off x="827088" y="4724400"/>
            <a:ext cx="7921625" cy="138366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      </a:t>
            </a: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落花不是无情的事物，虽飘零也要化作春泥更护卫花朵。诗人以落花自喻，表达了为国效力的奉献精神。</a:t>
            </a:r>
            <a:r>
              <a:rPr lang="zh-CN" altLang="en-US">
                <a:latin typeface="Arial" panose="020b0604020202020204" pitchFamily="34" charset="0"/>
              </a:rPr>
              <a:t> </a:t>
            </a:r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612140" y="692785"/>
          <a:ext cx="7722235" cy="3352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859530"/>
                <a:gridCol w="3862705"/>
              </a:tblGrid>
              <a:tr h="2794635"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◎材料二</a:t>
                      </a:r>
                      <a:endParaRPr 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24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    夜雨有作</a:t>
                      </a:r>
                      <a:endParaRPr lang="en-US" sz="24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         [宋]</a:t>
                      </a:r>
                      <a:endParaRPr 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2400" b="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     睡足秋堂夜雨声，</a:t>
                      </a:r>
                      <a:endParaRPr lang="en-US" sz="2400" b="0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2400" b="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     天涯此夕叹飘零。</a:t>
                      </a:r>
                      <a:endParaRPr lang="en-US" sz="2400" b="0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2400" b="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     空阶滴沥肠堪断，</a:t>
                      </a:r>
                      <a:endParaRPr lang="en-US" sz="2400" b="0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2400" b="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     更向芭蕉叶上听。</a:t>
                      </a:r>
                      <a:endParaRPr lang="en-US" sz="2400" b="0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   （选自《全宋诗》 </a:t>
                      </a:r>
                      <a:endParaRPr lang="en-US" altLang="en-US" sz="24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◎材料三</a:t>
                      </a:r>
                      <a:endParaRPr 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 </a:t>
                      </a:r>
                      <a:r>
                        <a:rPr lang="en-US" sz="2000" b="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幽斋但有隙地，即宜种蕉。蕉能韵人而免于俗，与竹同功。</a:t>
                      </a: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（选自李渔《闲情偶寄》）	  </a:t>
                      </a:r>
                      <a:endParaRPr 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 </a:t>
                      </a:r>
                      <a:r>
                        <a:rPr lang="en-US" sz="2000" b="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盖蕉之为物，于晴日和风轻阴皎月无不宜，而更向芭蕉叶上听。尤宜于雨淅沥空阶，声响互答，孤客闻而兴思，幽人为之舒抱矣。</a:t>
                      </a:r>
                      <a:endParaRPr lang="en-US" sz="2000" b="0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sz="2000" b="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 </a:t>
                      </a: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（选自梁清标《蕉林书屋图小序》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611505" y="3891915"/>
            <a:ext cx="839978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/>
              <a:t>◆阅读材料二，体会情思。</a:t>
            </a:r>
            <a:endParaRPr lang="zh-CN" altLang="en-US"/>
          </a:p>
          <a:p>
            <a:pPr algn="l">
              <a:lnSpc>
                <a:spcPct val="150000"/>
              </a:lnSpc>
            </a:pPr>
            <a:r>
              <a:rPr lang="zh-CN" altLang="en-US"/>
              <a:t>15.你如何感受到《夜雨有作》中诗人的深重愁绪？结合诗歌，简要分析。（4分）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22250" y="173355"/>
            <a:ext cx="2062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/>
              <a:t>【</a:t>
            </a:r>
            <a:r>
              <a:rPr lang="en-US" altLang="zh-CN"/>
              <a:t>2020</a:t>
            </a:r>
            <a:r>
              <a:rPr lang="zh-CN" altLang="en-US"/>
              <a:t>年温州卷】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05460" y="5085080"/>
            <a:ext cx="7936230" cy="14763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000"/>
              <a:t>参考答案：通过“天涯”“叹”等词读出了诗人的飘零孤寂，从“雨</a:t>
            </a:r>
            <a:endParaRPr lang="zh-CN" altLang="en-US" sz="2000"/>
          </a:p>
          <a:p>
            <a:pPr algn="l">
              <a:lnSpc>
                <a:spcPct val="150000"/>
              </a:lnSpc>
            </a:pPr>
            <a:r>
              <a:rPr lang="zh-CN" altLang="en-US" sz="2000"/>
              <a:t> </a:t>
            </a:r>
            <a:r>
              <a:rPr lang="en-US" altLang="zh-CN" sz="2000"/>
              <a:t>                 </a:t>
            </a:r>
            <a:r>
              <a:rPr lang="zh-CN" altLang="en-US" sz="2000"/>
              <a:t>打芭蕉”声比空阶滴沥的雨声让人听着更断肠，进一步感</a:t>
            </a:r>
            <a:endParaRPr lang="zh-CN" altLang="en-US" sz="2000"/>
          </a:p>
          <a:p>
            <a:pPr algn="l">
              <a:lnSpc>
                <a:spcPct val="150000"/>
              </a:lnSpc>
            </a:pPr>
            <a:r>
              <a:rPr lang="zh-CN" altLang="en-US" sz="2000"/>
              <a:t> </a:t>
            </a:r>
            <a:r>
              <a:rPr lang="en-US" altLang="zh-CN" sz="2000"/>
              <a:t>                 </a:t>
            </a:r>
            <a:r>
              <a:rPr lang="zh-CN" altLang="en-US" sz="2000"/>
              <a:t>受到了他的愁思深重。</a:t>
            </a:r>
            <a:endParaRPr lang="zh-CN" altLang="en-US" sz="2000"/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618490" y="620395"/>
            <a:ext cx="801116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000">
                <a:ea typeface="宋体" panose="02010600030101010101" pitchFamily="2" charset="-122"/>
              </a:rPr>
              <a:t>（五）古诗阅读（5分）请你参与“抓诗题</a:t>
            </a:r>
            <a:r>
              <a:rPr lang="en-US" sz="2000" b="1">
                <a:latin typeface="宋体" panose="02010600030101010101" pitchFamily="2" charset="-122"/>
              </a:rPr>
              <a:t>·</a:t>
            </a:r>
            <a:r>
              <a:rPr lang="zh-CN" sz="2000">
                <a:ea typeface="宋体" panose="02010600030101010101" pitchFamily="2" charset="-122"/>
              </a:rPr>
              <a:t>读古诗”活动，完成18题。
</a:t>
            </a:r>
            <a:endParaRPr lang="zh-CN" altLang="en-US" sz="2000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879475" y="1481455"/>
          <a:ext cx="7341870" cy="185293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69665"/>
                <a:gridCol w="3672205"/>
              </a:tblGrid>
              <a:tr h="1852930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【甲】_____望</a:t>
                      </a:r>
                      <a:endParaRPr 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[清]周容</a:t>
                      </a:r>
                      <a:endParaRPr 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独立空庭日没西，</a:t>
                      </a:r>
                      <a:endParaRPr 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归鸦风急翼难齐。</a:t>
                      </a:r>
                      <a:endParaRPr 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故园小阁疏篱外，</a:t>
                      </a:r>
                      <a:endParaRPr 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乌桕梢头各早栖。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【乙】_____望</a:t>
                      </a:r>
                      <a:endParaRPr 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[清]周容</a:t>
                      </a:r>
                      <a:endParaRPr 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万点寒鸦过尽西，</a:t>
                      </a:r>
                      <a:endParaRPr 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一轮斜月向人低。</a:t>
                      </a:r>
                      <a:endParaRPr 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欲追残梦惊回处，</a:t>
                      </a:r>
                      <a:endParaRPr 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黄菊樽前剥蟹脐。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879475" y="3334385"/>
            <a:ext cx="7294880" cy="27152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000">
                <a:ea typeface="宋体" panose="02010600030101010101" pitchFamily="2" charset="-122"/>
              </a:rPr>
              <a:t>18.阅读</a:t>
            </a:r>
            <a:r>
              <a:rPr lang="zh-CN" sz="2000" b="1">
                <a:ea typeface="宋体" panose="02010600030101010101" pitchFamily="2" charset="-122"/>
              </a:rPr>
              <a:t>【甲】【乙】</a:t>
            </a:r>
            <a:r>
              <a:rPr lang="zh-CN" sz="2000">
                <a:ea typeface="宋体" panose="02010600030101010101" pitchFamily="2" charset="-122"/>
              </a:rPr>
              <a:t>两首诗，关注诗人所望的景物，根据要求答题。（5分）（1）根据诗歌内容，将“晓”“晚”两字分别填在相应诗题的横线上。【甲】_____望            【乙】_____望（2）追随诗人的目光，你会发现，正是那些富有特征的景物触发了诗人的情思。请从两诗中任选一首，结合诗句，品味诗人所望之景，体会诗人流露之情。
</a:t>
            </a:r>
            <a:endParaRPr lang="zh-CN" altLang="en-US" sz="2000"/>
          </a:p>
        </p:txBody>
      </p:sp>
      <p:sp>
        <p:nvSpPr>
          <p:cNvPr id="7" name="文本框 6"/>
          <p:cNvSpPr txBox="1"/>
          <p:nvPr/>
        </p:nvSpPr>
        <p:spPr>
          <a:xfrm>
            <a:off x="395605" y="116205"/>
            <a:ext cx="20624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>
                <a:sym typeface="+mn-ea"/>
              </a:rPr>
              <a:t>【</a:t>
            </a:r>
            <a:r>
              <a:rPr lang="en-US" altLang="zh-CN">
                <a:sym typeface="+mn-ea"/>
              </a:rPr>
              <a:t>2020</a:t>
            </a:r>
            <a:r>
              <a:rPr lang="zh-CN" altLang="en-US">
                <a:sym typeface="+mn-ea"/>
              </a:rPr>
              <a:t>年宁波卷】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776605" y="836295"/>
            <a:ext cx="7591425" cy="470789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000"/>
              <a:t>答案：</a:t>
            </a:r>
            <a:endParaRPr lang="zh-CN" altLang="en-US" sz="2000"/>
          </a:p>
          <a:p>
            <a:pPr algn="l">
              <a:lnSpc>
                <a:spcPct val="150000"/>
              </a:lnSpc>
            </a:pPr>
            <a:r>
              <a:rPr lang="zh-CN" altLang="en-US" sz="2000"/>
              <a:t>（1）晚   晓</a:t>
            </a:r>
            <a:endParaRPr lang="zh-CN" altLang="en-US" sz="2000"/>
          </a:p>
          <a:p>
            <a:pPr algn="l">
              <a:lnSpc>
                <a:spcPct val="150000"/>
              </a:lnSpc>
            </a:pPr>
            <a:r>
              <a:rPr lang="zh-CN" altLang="en-US" sz="2000"/>
              <a:t>（2）【示例一】甲诗第一句，诗人望着西沉的落日，想到自己独自站在空荡荡的院子里，有一种落寞的感受，流露出忧伤之情。</a:t>
            </a:r>
            <a:endParaRPr lang="zh-CN" altLang="en-US" sz="2000"/>
          </a:p>
          <a:p>
            <a:pPr algn="l">
              <a:lnSpc>
                <a:spcPct val="150000"/>
              </a:lnSpc>
            </a:pPr>
            <a:r>
              <a:rPr lang="zh-CN" altLang="en-US" sz="2000"/>
              <a:t>【示例二】甲诗第二句，诗人望见“归鸦”“翼难齐”，想到乌鸦难归巢，自己也有家难回，流露出故园之思。</a:t>
            </a:r>
            <a:endParaRPr lang="zh-CN" altLang="en-US" sz="2000"/>
          </a:p>
          <a:p>
            <a:pPr algn="l">
              <a:lnSpc>
                <a:spcPct val="150000"/>
              </a:lnSpc>
            </a:pPr>
            <a:r>
              <a:rPr lang="zh-CN" altLang="en-US" sz="2000"/>
              <a:t>【示例三】乙诗第一句，西去的“万点寒鸦”引起了诗人凄凉的感受，触发了诗人对故园的思念之情。</a:t>
            </a:r>
            <a:endParaRPr lang="zh-CN" altLang="en-US" sz="2000"/>
          </a:p>
          <a:p>
            <a:pPr algn="l">
              <a:lnSpc>
                <a:spcPct val="150000"/>
              </a:lnSpc>
            </a:pPr>
            <a:r>
              <a:rPr lang="zh-CN" altLang="en-US" sz="2000"/>
              <a:t>【示例四】乙诗第二句，诗人望见低垂的斜月，想到月有残缺，人无团圆，流露出对故园的</a:t>
            </a:r>
            <a:endParaRPr lang="zh-CN" altLang="en-US" sz="2000"/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4" name="Rectangle 3"/>
          <p:cNvSpPr>
            <a:spLocks noGrp="1"/>
          </p:cNvSpPr>
          <p:nvPr>
            <p:ph idx="1"/>
          </p:nvPr>
        </p:nvSpPr>
        <p:spPr>
          <a:xfrm>
            <a:off x="468313" y="260350"/>
            <a:ext cx="8229600" cy="6337300"/>
          </a:xfrm>
        </p:spPr>
        <p:txBody>
          <a:bodyPr vert="horz" wrap="square" lIns="91440" tIns="45720" rIns="91440" bIns="45720" anchor="t"/>
          <a:lstStyle/>
          <a:p>
            <a:pPr eaLnBrk="1" latinLnBrk="0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/>
              <a:t>                       </a:t>
            </a:r>
            <a:r>
              <a:rPr lang="en-US" altLang="zh-CN" sz="2000"/>
              <a:t> </a:t>
            </a:r>
            <a:r>
              <a:rPr lang="zh-CN" altLang="en-US" sz="2000"/>
              <a:t>金陵三迁有感①</a:t>
            </a:r>
            <a:endParaRPr lang="zh-CN" altLang="en-US" sz="2000"/>
          </a:p>
          <a:p>
            <a:pPr eaLnBrk="1" latinLnBrk="0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/>
              <a:t>                                      宋</a:t>
            </a:r>
            <a:r>
              <a:rPr lang="en-US" altLang="zh-CN" sz="2000"/>
              <a:t>·</a:t>
            </a:r>
            <a:r>
              <a:rPr lang="zh-CN" altLang="en-US" sz="2000"/>
              <a:t>梁栋</a:t>
            </a:r>
            <a:endParaRPr lang="zh-CN" altLang="en-US" sz="2000"/>
          </a:p>
          <a:p>
            <a:pPr eaLnBrk="1" latinLnBrk="0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/>
              <a:t>      </a:t>
            </a:r>
            <a:r>
              <a:rPr lang="en-US" altLang="zh-CN" sz="2000"/>
              <a:t>          </a:t>
            </a:r>
            <a:r>
              <a:rPr lang="zh-CN" altLang="en-US" sz="2000"/>
              <a:t> 憔悴城南短李绅②，多情乌帽染黄尘。</a:t>
            </a:r>
            <a:endParaRPr lang="zh-CN" altLang="en-US" sz="2000"/>
          </a:p>
          <a:p>
            <a:pPr eaLnBrk="1" latinLnBrk="0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/>
              <a:t>       </a:t>
            </a:r>
            <a:r>
              <a:rPr lang="en-US" altLang="zh-CN" sz="2000"/>
              <a:t>          </a:t>
            </a:r>
            <a:r>
              <a:rPr lang="zh-CN" altLang="en-US" sz="2000"/>
              <a:t>读书不了平生事，阅世空存后死身。</a:t>
            </a:r>
            <a:endParaRPr lang="zh-CN" altLang="en-US" sz="2000"/>
          </a:p>
          <a:p>
            <a:pPr eaLnBrk="1" latinLnBrk="0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/>
              <a:t>       </a:t>
            </a:r>
            <a:r>
              <a:rPr lang="en-US" altLang="zh-CN" sz="2000"/>
              <a:t>          </a:t>
            </a:r>
            <a:r>
              <a:rPr lang="zh-CN" altLang="en-US" sz="2000"/>
              <a:t>落日江山宜唤酒，西风天地正愁人。</a:t>
            </a:r>
            <a:endParaRPr lang="zh-CN" altLang="en-US" sz="2000"/>
          </a:p>
          <a:p>
            <a:pPr eaLnBrk="1" latinLnBrk="0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/>
              <a:t>      </a:t>
            </a:r>
            <a:r>
              <a:rPr lang="en-US" altLang="zh-CN" sz="2000"/>
              <a:t>           </a:t>
            </a:r>
            <a:r>
              <a:rPr lang="zh-CN" altLang="en-US" sz="2000"/>
              <a:t>任他蜂蝶黄花老，明月园林是小春。</a:t>
            </a:r>
            <a:endParaRPr lang="zh-CN" altLang="en-US" sz="2000"/>
          </a:p>
          <a:p>
            <a:pPr eaLnBrk="1" latinLnBrk="0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000"/>
              <a:t>【</a:t>
            </a:r>
            <a:r>
              <a:rPr lang="zh-CN" altLang="en-US" sz="2000"/>
              <a:t>注释</a:t>
            </a:r>
            <a:r>
              <a:rPr lang="en-US" altLang="zh-CN" sz="2000"/>
              <a:t>】①</a:t>
            </a:r>
            <a:r>
              <a:rPr lang="zh-CN" altLang="en-US" sz="2000"/>
              <a:t>这首诗写于南宋灭亡前夕，当时作者因被谗在金陵（今江苏</a:t>
            </a:r>
            <a:r>
              <a:rPr lang="en-US" altLang="zh-CN" sz="2000"/>
              <a:t>  </a:t>
            </a:r>
            <a:endParaRPr lang="en-US" altLang="zh-CN" sz="2000"/>
          </a:p>
          <a:p>
            <a:pPr eaLnBrk="1" latinLnBrk="0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000"/>
              <a:t>             </a:t>
            </a:r>
            <a:r>
              <a:rPr lang="zh-CN" altLang="en-US" sz="2000"/>
              <a:t>南京）屡遭贬官，有感而作。②李绅：中唐诗人，身材短小，秉</a:t>
            </a:r>
            <a:endParaRPr lang="zh-CN" altLang="en-US" sz="2000"/>
          </a:p>
          <a:p>
            <a:pPr eaLnBrk="1" latinLnBrk="0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/>
              <a:t> </a:t>
            </a:r>
            <a:r>
              <a:rPr lang="en-US" altLang="zh-CN" sz="2000"/>
              <a:t>            </a:t>
            </a:r>
            <a:r>
              <a:rPr lang="zh-CN" altLang="en-US" sz="2000"/>
              <a:t>性性刚直，忠于朝廷。诗在人此处以李绅自比。</a:t>
            </a:r>
            <a:endParaRPr lang="zh-CN" altLang="en-US" sz="2000"/>
          </a:p>
          <a:p>
            <a:pPr eaLnBrk="1" latinLnBrk="0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/>
              <a:t>（</a:t>
            </a:r>
            <a:r>
              <a:rPr lang="en-US" altLang="zh-CN" sz="2000"/>
              <a:t>1</a:t>
            </a:r>
            <a:r>
              <a:rPr lang="zh-CN" altLang="en-US" sz="2000"/>
              <a:t>）五六两句中的“唤酒”“愁人”与开头两句中的“憔悴”“多情”</a:t>
            </a:r>
            <a:endParaRPr lang="zh-CN" altLang="en-US" sz="2000"/>
          </a:p>
          <a:p>
            <a:pPr eaLnBrk="1" latinLnBrk="0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/>
              <a:t> </a:t>
            </a:r>
            <a:r>
              <a:rPr lang="en-US" altLang="zh-CN" sz="2000"/>
              <a:t>       </a:t>
            </a:r>
            <a:r>
              <a:rPr lang="zh-CN" altLang="en-US" sz="2000"/>
              <a:t>相呼应，写出了诗人怎样的心理状态？</a:t>
            </a:r>
            <a:r>
              <a:rPr lang="zh-CN" altLang="en-US" sz="2000" u="sng"/>
              <a:t>                                       </a:t>
            </a:r>
            <a:endParaRPr lang="zh-CN" altLang="en-US" sz="2000"/>
          </a:p>
          <a:p>
            <a:pPr eaLnBrk="1" latinLnBrk="0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/>
              <a:t>（</a:t>
            </a:r>
            <a:r>
              <a:rPr lang="en-US" altLang="zh-CN" sz="2000"/>
              <a:t>2</a:t>
            </a:r>
            <a:r>
              <a:rPr lang="zh-CN" altLang="en-US" sz="2000"/>
              <a:t>）结尾两句是全诗的点晴之笔，请作赏析。</a:t>
            </a:r>
            <a:endParaRPr lang="zh-CN" altLang="en-US" sz="2000" u="sng"/>
          </a:p>
          <a:p>
            <a:pPr eaLnBrk="1" latinLnBrk="0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/>
              <a:t> </a:t>
            </a:r>
            <a:endParaRPr lang="zh-CN" altLang="en-US" sz="2400"/>
          </a:p>
        </p:txBody>
      </p: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8" name="Rectangle 2"/>
          <p:cNvSpPr>
            <a:spLocks noGrp="1"/>
          </p:cNvSpPr>
          <p:nvPr>
            <p:ph type="title"/>
          </p:nvPr>
        </p:nvSpPr>
        <p:spPr>
          <a:xfrm>
            <a:off x="179705" y="620395"/>
            <a:ext cx="1689735" cy="75311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sz="3200"/>
              <a:t>明确</a:t>
            </a:r>
            <a:r>
              <a:rPr lang="en-US" altLang="zh-CN" sz="3200"/>
              <a:t>:</a:t>
            </a:r>
            <a:endParaRPr lang="en-US" altLang="zh-CN" sz="3200"/>
          </a:p>
        </p:txBody>
      </p:sp>
      <p:sp>
        <p:nvSpPr>
          <p:cNvPr id="19459" name="Rectangle 3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726180"/>
          </a:xfrm>
          <a:solidFill>
            <a:schemeClr val="bg1">
              <a:lumMod val="95000"/>
            </a:schemeClr>
          </a:solidFill>
        </p:spPr>
        <p:txBody>
          <a:bodyPr vert="horz" wrap="square" lIns="91440" tIns="45720" rIns="91440" bIns="45720" anchor="t"/>
          <a:lstStyle/>
          <a:p>
            <a:pPr eaLnBrk="1" latinLnBrk="0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/>
              <a:t>（</a:t>
            </a:r>
            <a:r>
              <a:rPr lang="en-US" altLang="zh-CN" sz="2800"/>
              <a:t>1</a:t>
            </a:r>
            <a:r>
              <a:rPr lang="zh-CN" altLang="en-US" sz="2800"/>
              <a:t>）诗人因关心南宋末年动乱时局而多愁善感，忧心如焚，感情十分沉痛。</a:t>
            </a:r>
            <a:endParaRPr lang="zh-CN" altLang="en-US" sz="2800"/>
          </a:p>
          <a:p>
            <a:pPr eaLnBrk="1" latinLnBrk="0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/>
              <a:t>（</a:t>
            </a:r>
            <a:r>
              <a:rPr lang="en-US" altLang="zh-CN" sz="2800"/>
              <a:t>2</a:t>
            </a:r>
            <a:r>
              <a:rPr lang="zh-CN" altLang="en-US" sz="2800"/>
              <a:t>）这两句诗借景抒情，以“蜂蝶黄花老”写出秋色愁人，转而写在“明月”照临下，“园林”的景色充满春意，透露生机，从而形成对比，表明作者身处逆境仍然满怀希望的积极人生态度。 </a:t>
            </a:r>
            <a:endParaRPr lang="zh-CN" altLang="en-US" sz="2800"/>
          </a:p>
        </p:txBody>
      </p:sp>
      <p:pic>
        <p:nvPicPr>
          <p:cNvPr id="19460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477500" y="10553700"/>
            <a:ext cx="342900" cy="2667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7" name="Text Box 5"/>
          <p:cNvSpPr txBox="1"/>
          <p:nvPr/>
        </p:nvSpPr>
        <p:spPr>
          <a:xfrm>
            <a:off x="899160" y="476250"/>
            <a:ext cx="755967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latin typeface="Arial" panose="020b0604020202020204" pitchFamily="34" charset="0"/>
              </a:rPr>
              <a:t>                            </a:t>
            </a:r>
            <a:r>
              <a:rPr lang="zh-CN" altLang="en-US" sz="2400" b="1">
                <a:latin typeface="Arial" panose="020b0604020202020204" pitchFamily="34" charset="0"/>
              </a:rPr>
              <a:t>（三）送友人</a:t>
            </a:r>
            <a:endParaRPr lang="zh-CN" altLang="en-US" sz="2400" b="1"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Arial" panose="020b0604020202020204" pitchFamily="34" charset="0"/>
              </a:rPr>
              <a:t>                                           </a:t>
            </a:r>
            <a:r>
              <a:rPr lang="zh-CN" altLang="en-US" sz="2400" b="1">
                <a:latin typeface="Arial" panose="020b0604020202020204" pitchFamily="34" charset="0"/>
              </a:rPr>
              <a:t>【唐】李白</a:t>
            </a:r>
            <a:endParaRPr lang="zh-CN" altLang="en-US" sz="2400" b="1"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Arial" panose="020b0604020202020204" pitchFamily="34" charset="0"/>
              </a:rPr>
              <a:t>青山横北郭，白水绕东城。此地一为别，孤蓬万里征。</a:t>
            </a:r>
            <a:endParaRPr lang="zh-CN" altLang="en-US" sz="2400" b="1"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Arial" panose="020b0604020202020204" pitchFamily="34" charset="0"/>
              </a:rPr>
              <a:t>浮云游子意，落日故人情。挥手自兹去，萧萧班马鸣。</a:t>
            </a:r>
            <a:endParaRPr lang="zh-CN" altLang="en-US" sz="2400" b="1"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Arial" panose="020b0604020202020204" pitchFamily="34" charset="0"/>
              </a:rPr>
              <a:t>      </a:t>
            </a:r>
            <a:r>
              <a:rPr lang="zh-CN" altLang="en-US" sz="2400" b="1">
                <a:latin typeface="Arial" panose="020b0604020202020204" pitchFamily="34" charset="0"/>
              </a:rPr>
              <a:t>问题：作者为什么选取“浮云”和“落日”写景？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8198" name="Text Box 6"/>
          <p:cNvSpPr txBox="1"/>
          <p:nvPr/>
        </p:nvSpPr>
        <p:spPr>
          <a:xfrm>
            <a:off x="1097280" y="3789045"/>
            <a:ext cx="7361555" cy="203009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</a:rPr>
              <a:t>       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以浮云孤飞，来去不定，喻游子之心，落日将下，依依不舍，喻故人之情。选取这两个意象表达了作者对友人的依依惜别之情。</a:t>
            </a:r>
            <a:r>
              <a:rPr lang="zh-CN" altLang="en-US">
                <a:latin typeface="Arial" panose="020b0604020202020204" pitchFamily="34" charset="0"/>
              </a:rPr>
              <a:t> </a:t>
            </a:r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/>
      <p:bldP spid="819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Rectangle 2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936625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sz="2800" b="1"/>
              <a:t>古诗中常见特殊意象的含义</a:t>
            </a:r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1267" name="Rectangle 3"/>
          <p:cNvSpPr>
            <a:spLocks noGrp="1"/>
          </p:cNvSpPr>
          <p:nvPr>
            <p:ph idx="1"/>
          </p:nvPr>
        </p:nvSpPr>
        <p:spPr>
          <a:xfrm>
            <a:off x="468630" y="1124585"/>
            <a:ext cx="8217535" cy="5361940"/>
          </a:xfrm>
          <a:ln w="12700" cmpd="sng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80000"/>
              </a:lnSpc>
              <a:buNone/>
            </a:pPr>
            <a:r>
              <a:rPr lang="en-US" altLang="zh-CN" sz="2400" b="1"/>
              <a:t>1</a:t>
            </a:r>
            <a:r>
              <a:rPr lang="zh-CN" altLang="en-US" sz="2400" b="1"/>
              <a:t>．月亮</a:t>
            </a:r>
            <a:r>
              <a:rPr lang="en-US" altLang="zh-CN" sz="2400" b="1"/>
              <a:t>——</a:t>
            </a:r>
            <a:r>
              <a:rPr lang="zh-CN" altLang="en-US" sz="2400" b="1">
                <a:solidFill>
                  <a:srgbClr val="FF0000"/>
                </a:solidFill>
              </a:rPr>
              <a:t>思乡怀</a:t>
            </a:r>
            <a:r>
              <a:rPr lang="zh-CN" altLang="en-US" sz="2400" b="1"/>
              <a:t>人             </a:t>
            </a:r>
            <a:r>
              <a:rPr lang="en-US" altLang="zh-CN" sz="2400" b="1"/>
              <a:t>2</a:t>
            </a:r>
            <a:r>
              <a:rPr lang="zh-CN" altLang="en-US" sz="2400" b="1"/>
              <a:t>．菊花</a:t>
            </a:r>
            <a:r>
              <a:rPr lang="en-US" altLang="zh-CN" sz="2400" b="1"/>
              <a:t>——</a:t>
            </a:r>
            <a:r>
              <a:rPr lang="zh-CN" altLang="en-US" sz="2400" b="1">
                <a:solidFill>
                  <a:srgbClr val="FF0000"/>
                </a:solidFill>
              </a:rPr>
              <a:t>清高人格</a:t>
            </a:r>
            <a:r>
              <a:rPr lang="zh-CN" altLang="en-US" sz="2400" b="1"/>
              <a:t>    </a:t>
            </a:r>
            <a:endParaRPr lang="zh-CN" altLang="en-US" sz="2400" b="1"/>
          </a:p>
          <a:p>
            <a:pPr eaLnBrk="1" hangingPunct="1">
              <a:lnSpc>
                <a:spcPct val="80000"/>
              </a:lnSpc>
              <a:buNone/>
            </a:pPr>
            <a:r>
              <a:rPr lang="en-US" altLang="zh-CN" sz="2400" b="1"/>
              <a:t>3</a:t>
            </a:r>
            <a:r>
              <a:rPr lang="zh-CN" altLang="en-US" sz="2400" b="1"/>
              <a:t>．梅花</a:t>
            </a:r>
            <a:r>
              <a:rPr lang="en-US" altLang="zh-CN" sz="2400" b="1"/>
              <a:t>——</a:t>
            </a:r>
            <a:r>
              <a:rPr lang="zh-CN" altLang="en-US" sz="2400" b="1">
                <a:solidFill>
                  <a:srgbClr val="FF0000"/>
                </a:solidFill>
              </a:rPr>
              <a:t>高洁          </a:t>
            </a:r>
            <a:r>
              <a:rPr lang="zh-CN" altLang="en-US" sz="2400" b="1"/>
              <a:t>          </a:t>
            </a:r>
            <a:r>
              <a:rPr lang="en-US" altLang="zh-CN" sz="2400" b="1"/>
              <a:t>4</a:t>
            </a:r>
            <a:r>
              <a:rPr lang="zh-CN" altLang="en-US" sz="2400" b="1"/>
              <a:t>．松树</a:t>
            </a:r>
            <a:r>
              <a:rPr lang="en-US" altLang="zh-CN" sz="2400" b="1"/>
              <a:t>——</a:t>
            </a:r>
            <a:r>
              <a:rPr lang="zh-CN" altLang="en-US" sz="2400" b="1">
                <a:solidFill>
                  <a:srgbClr val="FF0000"/>
                </a:solidFill>
              </a:rPr>
              <a:t>孤直傲岸</a:t>
            </a:r>
            <a:r>
              <a:rPr lang="zh-CN" altLang="en-US" sz="2400" b="1"/>
              <a:t>  </a:t>
            </a:r>
            <a:endParaRPr lang="zh-CN" altLang="en-US" sz="2400" b="1"/>
          </a:p>
          <a:p>
            <a:pPr eaLnBrk="1" hangingPunct="1">
              <a:lnSpc>
                <a:spcPct val="80000"/>
              </a:lnSpc>
              <a:buNone/>
            </a:pPr>
            <a:r>
              <a:rPr lang="en-US" altLang="zh-CN" sz="2400" b="1"/>
              <a:t>5</a:t>
            </a:r>
            <a:r>
              <a:rPr lang="zh-CN" altLang="en-US" sz="2400" b="1"/>
              <a:t>．杜鹃</a:t>
            </a:r>
            <a:r>
              <a:rPr lang="en-US" altLang="zh-CN" sz="2400" b="1"/>
              <a:t>——</a:t>
            </a:r>
            <a:r>
              <a:rPr lang="zh-CN" altLang="en-US" sz="2400" b="1">
                <a:solidFill>
                  <a:srgbClr val="FF0000"/>
                </a:solidFill>
              </a:rPr>
              <a:t>凄怨哀伤</a:t>
            </a:r>
            <a:r>
              <a:rPr lang="zh-CN" altLang="en-US" sz="2400" b="1"/>
              <a:t>             </a:t>
            </a:r>
            <a:r>
              <a:rPr lang="en-US" altLang="zh-CN" sz="2400" b="1"/>
              <a:t>6</a:t>
            </a:r>
            <a:r>
              <a:rPr lang="zh-CN" altLang="en-US" sz="2400" b="1"/>
              <a:t>．鸿雁</a:t>
            </a:r>
            <a:r>
              <a:rPr lang="en-US" altLang="zh-CN" sz="2400" b="1"/>
              <a:t>——</a:t>
            </a:r>
            <a:r>
              <a:rPr lang="zh-CN" altLang="en-US" sz="2400" b="1">
                <a:solidFill>
                  <a:srgbClr val="FF0000"/>
                </a:solidFill>
              </a:rPr>
              <a:t>思乡怀亲</a:t>
            </a:r>
            <a:r>
              <a:rPr lang="zh-CN" altLang="en-US" sz="2400" b="1"/>
              <a:t>     </a:t>
            </a:r>
            <a:endParaRPr lang="zh-CN" altLang="en-US" sz="2400" b="1"/>
          </a:p>
          <a:p>
            <a:pPr eaLnBrk="1" hangingPunct="1">
              <a:lnSpc>
                <a:spcPct val="80000"/>
              </a:lnSpc>
              <a:buNone/>
            </a:pPr>
            <a:r>
              <a:rPr lang="en-US" altLang="zh-CN" sz="2400" b="1"/>
              <a:t>7.  </a:t>
            </a:r>
            <a:r>
              <a:rPr lang="zh-CN" altLang="en-US" sz="2400" b="1"/>
              <a:t>柳树</a:t>
            </a:r>
            <a:r>
              <a:rPr lang="en-US" altLang="zh-CN" sz="2400" b="1"/>
              <a:t>——</a:t>
            </a:r>
            <a:r>
              <a:rPr lang="zh-CN" altLang="en-US" sz="2400" b="1">
                <a:solidFill>
                  <a:srgbClr val="FF0000"/>
                </a:solidFill>
              </a:rPr>
              <a:t>离情依依</a:t>
            </a:r>
            <a:r>
              <a:rPr lang="zh-CN" altLang="en-US" sz="2400" b="1"/>
              <a:t>              </a:t>
            </a:r>
            <a:r>
              <a:rPr lang="en-US" altLang="zh-CN" sz="2400" b="1"/>
              <a:t>8</a:t>
            </a:r>
            <a:r>
              <a:rPr lang="zh-CN" altLang="en-US" sz="2400" b="1"/>
              <a:t>．乌鸦</a:t>
            </a:r>
            <a:r>
              <a:rPr lang="en-US" altLang="zh-CN" sz="2400" b="1"/>
              <a:t>——</a:t>
            </a:r>
            <a:r>
              <a:rPr lang="zh-CN" altLang="en-US" sz="2400" b="1">
                <a:solidFill>
                  <a:srgbClr val="FF0000"/>
                </a:solidFill>
              </a:rPr>
              <a:t>衰败荒凉</a:t>
            </a:r>
            <a:r>
              <a:rPr lang="zh-CN" altLang="en-US" sz="2400" b="1"/>
              <a:t>   </a:t>
            </a:r>
            <a:endParaRPr lang="zh-CN" altLang="en-US" sz="2400" b="1"/>
          </a:p>
          <a:p>
            <a:pPr eaLnBrk="1" hangingPunct="1">
              <a:lnSpc>
                <a:spcPct val="80000"/>
              </a:lnSpc>
              <a:buNone/>
            </a:pPr>
            <a:r>
              <a:rPr lang="en-US" altLang="zh-CN" sz="2400" b="1"/>
              <a:t>9.  </a:t>
            </a:r>
            <a:r>
              <a:rPr lang="zh-CN" altLang="en-US" sz="2400" b="1"/>
              <a:t>浮云</a:t>
            </a:r>
            <a:r>
              <a:rPr lang="en-US" altLang="zh-CN" sz="2400" b="1"/>
              <a:t>——</a:t>
            </a:r>
            <a:r>
              <a:rPr lang="zh-CN" altLang="en-US" sz="2400" b="1">
                <a:solidFill>
                  <a:srgbClr val="FF0000"/>
                </a:solidFill>
              </a:rPr>
              <a:t>漂泊的游</a:t>
            </a:r>
            <a:r>
              <a:rPr lang="zh-CN" altLang="en-US" sz="2400" b="1"/>
              <a:t>           </a:t>
            </a:r>
            <a:r>
              <a:rPr lang="en-US" altLang="zh-CN" sz="2400" b="1"/>
              <a:t> 10.</a:t>
            </a:r>
            <a:r>
              <a:rPr lang="zh-CN" altLang="en-US" sz="2400" b="1"/>
              <a:t>浮萍、蓬草</a:t>
            </a:r>
            <a:r>
              <a:rPr lang="en-US" altLang="zh-CN" sz="2400" b="1"/>
              <a:t>—</a:t>
            </a:r>
            <a:r>
              <a:rPr lang="zh-CN" altLang="en-US" sz="2400" b="1">
                <a:solidFill>
                  <a:srgbClr val="FF0000"/>
                </a:solidFill>
              </a:rPr>
              <a:t>飘零伤感</a:t>
            </a:r>
            <a:r>
              <a:rPr lang="zh-CN" altLang="en-US" sz="2400" b="1"/>
              <a:t>  </a:t>
            </a:r>
            <a:endParaRPr lang="zh-CN" altLang="en-US" sz="2400" b="1"/>
          </a:p>
          <a:p>
            <a:pPr eaLnBrk="1" hangingPunct="1">
              <a:lnSpc>
                <a:spcPct val="80000"/>
              </a:lnSpc>
              <a:buNone/>
            </a:pPr>
            <a:r>
              <a:rPr lang="en-US" altLang="zh-CN" sz="2400" b="1"/>
              <a:t>11.</a:t>
            </a:r>
            <a:r>
              <a:rPr lang="zh-CN" altLang="en-US" sz="2400" b="1"/>
              <a:t>夕阳</a:t>
            </a:r>
            <a:r>
              <a:rPr lang="en-US" altLang="zh-CN" sz="2400" b="1"/>
              <a:t>——</a:t>
            </a:r>
            <a:r>
              <a:rPr lang="zh-CN" altLang="en-US" sz="2400" b="1">
                <a:solidFill>
                  <a:srgbClr val="FF0000"/>
                </a:solidFill>
              </a:rPr>
              <a:t>离别思乡</a:t>
            </a:r>
            <a:r>
              <a:rPr lang="zh-CN" altLang="en-US" sz="2400" b="1"/>
              <a:t>           </a:t>
            </a:r>
            <a:r>
              <a:rPr lang="en-US" altLang="zh-CN" sz="2400" b="1"/>
              <a:t> 12</a:t>
            </a:r>
            <a:r>
              <a:rPr lang="zh-CN" altLang="en-US" sz="2400" b="1"/>
              <a:t>、羌笛</a:t>
            </a:r>
            <a:r>
              <a:rPr lang="en-US" altLang="zh-CN" sz="2400" b="1"/>
              <a:t>—</a:t>
            </a:r>
            <a:r>
              <a:rPr lang="zh-CN" altLang="en-US" sz="2400" b="1">
                <a:solidFill>
                  <a:srgbClr val="FF0000"/>
                </a:solidFill>
              </a:rPr>
              <a:t>凄切</a:t>
            </a:r>
            <a:endParaRPr lang="zh-CN" altLang="en-US" sz="2400" b="1">
              <a:solidFill>
                <a:srgbClr val="FF0000"/>
              </a:solidFill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en-US" altLang="zh-CN" sz="2400" b="1"/>
              <a:t>13</a:t>
            </a:r>
            <a:r>
              <a:rPr lang="zh-CN" altLang="en-US" sz="2400" b="1"/>
              <a:t>、蝉</a:t>
            </a:r>
            <a:r>
              <a:rPr lang="en-US" altLang="zh-CN" sz="2400" b="1"/>
              <a:t>—</a:t>
            </a:r>
            <a:r>
              <a:rPr lang="zh-CN" altLang="en-US" sz="2400" b="1">
                <a:solidFill>
                  <a:srgbClr val="FF0000"/>
                </a:solidFill>
              </a:rPr>
              <a:t>悲凉、高洁            </a:t>
            </a:r>
            <a:r>
              <a:rPr lang="en-US" altLang="zh-CN" sz="2400" b="1">
                <a:solidFill>
                  <a:srgbClr val="FF0000"/>
                </a:solidFill>
              </a:rPr>
              <a:t> </a:t>
            </a:r>
            <a:r>
              <a:rPr lang="en-US" altLang="zh-CN" sz="2400" b="1"/>
              <a:t>14</a:t>
            </a:r>
            <a:r>
              <a:rPr lang="zh-CN" altLang="en-US" sz="2400" b="1"/>
              <a:t>、青鸟</a:t>
            </a:r>
            <a:r>
              <a:rPr lang="en-US" altLang="zh-CN" sz="2400" b="1"/>
              <a:t>—</a:t>
            </a:r>
            <a:r>
              <a:rPr lang="zh-CN" altLang="en-US" sz="2400" b="1">
                <a:solidFill>
                  <a:srgbClr val="FF0000"/>
                </a:solidFill>
              </a:rPr>
              <a:t>信使</a:t>
            </a:r>
            <a:endParaRPr lang="zh-CN" altLang="en-US" sz="2400" b="1">
              <a:solidFill>
                <a:srgbClr val="FF0000"/>
              </a:solidFill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en-US" altLang="zh-CN" sz="2400" b="1"/>
              <a:t>15</a:t>
            </a:r>
            <a:r>
              <a:rPr lang="zh-CN" altLang="en-US" sz="2400" b="1"/>
              <a:t>、西风</a:t>
            </a:r>
            <a:r>
              <a:rPr lang="en-US" altLang="zh-CN" sz="2400" b="1"/>
              <a:t>—</a:t>
            </a:r>
            <a:r>
              <a:rPr lang="zh-CN" altLang="en-US" sz="2400" b="1">
                <a:solidFill>
                  <a:srgbClr val="FF0000"/>
                </a:solidFill>
              </a:rPr>
              <a:t>惆怅哀伤</a:t>
            </a:r>
            <a:r>
              <a:rPr lang="zh-CN" altLang="en-US" sz="2400" b="1"/>
              <a:t>            </a:t>
            </a:r>
            <a:r>
              <a:rPr lang="en-US" altLang="zh-CN" sz="2400" b="1"/>
              <a:t> 16</a:t>
            </a:r>
            <a:r>
              <a:rPr lang="zh-CN" altLang="en-US" sz="2400" b="1"/>
              <a:t>、莲</a:t>
            </a:r>
            <a:r>
              <a:rPr lang="en-US" altLang="zh-CN" sz="2400" b="1"/>
              <a:t>—</a:t>
            </a:r>
            <a:r>
              <a:rPr lang="zh-CN" altLang="en-US" sz="2400" b="1">
                <a:solidFill>
                  <a:srgbClr val="FF0000"/>
                </a:solidFill>
              </a:rPr>
              <a:t>爱的象征</a:t>
            </a:r>
            <a:r>
              <a:rPr lang="zh-CN" altLang="en-US" sz="2400" b="1"/>
              <a:t> 。</a:t>
            </a:r>
            <a:endParaRPr lang="zh-CN" altLang="en-US" sz="2400" b="1"/>
          </a:p>
          <a:p>
            <a:pPr eaLnBrk="1" hangingPunct="1">
              <a:lnSpc>
                <a:spcPct val="80000"/>
              </a:lnSpc>
              <a:buNone/>
            </a:pPr>
            <a:r>
              <a:rPr lang="en-US" altLang="zh-CN" sz="2400" b="1"/>
              <a:t>17</a:t>
            </a:r>
            <a:r>
              <a:rPr lang="zh-CN" altLang="en-US" sz="2400" b="1"/>
              <a:t>、红豆</a:t>
            </a:r>
            <a:r>
              <a:rPr lang="en-US" altLang="zh-CN" sz="2400" b="1"/>
              <a:t>—</a:t>
            </a:r>
            <a:r>
              <a:rPr lang="zh-CN" altLang="en-US" sz="2400" b="1">
                <a:solidFill>
                  <a:srgbClr val="FF0000"/>
                </a:solidFill>
              </a:rPr>
              <a:t>爱情或相思</a:t>
            </a:r>
            <a:r>
              <a:rPr lang="zh-CN" altLang="en-US" sz="2400" b="1"/>
              <a:t>        </a:t>
            </a:r>
            <a:r>
              <a:rPr lang="en-US" altLang="zh-CN" sz="2400" b="1"/>
              <a:t> 18</a:t>
            </a:r>
            <a:r>
              <a:rPr lang="zh-CN" altLang="en-US" sz="2400" b="1"/>
              <a:t>、鱼</a:t>
            </a:r>
            <a:r>
              <a:rPr lang="en-US" altLang="zh-CN" sz="2400" b="1"/>
              <a:t>—</a:t>
            </a:r>
            <a:r>
              <a:rPr lang="zh-CN" altLang="en-US" sz="2400" b="1">
                <a:solidFill>
                  <a:srgbClr val="FF0000"/>
                </a:solidFill>
              </a:rPr>
              <a:t>快乐自由</a:t>
            </a:r>
            <a:endParaRPr lang="zh-CN" altLang="en-US" sz="2400" b="1">
              <a:solidFill>
                <a:srgbClr val="FF0000"/>
              </a:solidFill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en-US" altLang="zh-CN" sz="2400" b="1"/>
              <a:t>19</a:t>
            </a:r>
            <a:r>
              <a:rPr lang="zh-CN" altLang="en-US" sz="2400" b="1"/>
              <a:t>、孤雁</a:t>
            </a:r>
            <a:r>
              <a:rPr lang="en-US" altLang="zh-CN" sz="2400" b="1"/>
              <a:t>—</a:t>
            </a:r>
            <a:r>
              <a:rPr lang="zh-CN" altLang="en-US" sz="2400" b="1">
                <a:solidFill>
                  <a:srgbClr val="FF0000"/>
                </a:solidFill>
              </a:rPr>
              <a:t>孤独、思乡         </a:t>
            </a:r>
            <a:r>
              <a:rPr lang="en-US" altLang="zh-CN" sz="2400" b="1"/>
              <a:t>20</a:t>
            </a:r>
            <a:r>
              <a:rPr lang="zh-CN" altLang="en-US" sz="2400" b="1"/>
              <a:t>、鹄、雄鹰</a:t>
            </a:r>
            <a:r>
              <a:rPr lang="en-US" altLang="zh-CN" sz="2400" b="1"/>
              <a:t>—</a:t>
            </a:r>
            <a:r>
              <a:rPr lang="zh-CN" altLang="en-US" sz="2400" b="1">
                <a:solidFill>
                  <a:srgbClr val="FF0000"/>
                </a:solidFill>
              </a:rPr>
              <a:t>理想追求</a:t>
            </a:r>
            <a:endParaRPr lang="zh-CN" altLang="en-US" sz="2400" b="1">
              <a:solidFill>
                <a:srgbClr val="FF0000"/>
              </a:solidFill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en-US" altLang="zh-CN" sz="2400" b="1">
                <a:sym typeface="+mn-ea"/>
              </a:rPr>
              <a:t>21</a:t>
            </a:r>
            <a:r>
              <a:rPr lang="zh-CN" altLang="en-US" sz="2400" b="1">
                <a:sym typeface="+mn-ea"/>
              </a:rPr>
              <a:t>、鸦、猿、杜鹃</a:t>
            </a:r>
            <a:r>
              <a:rPr lang="en-US" altLang="zh-CN" sz="2400" b="1">
                <a:sym typeface="+mn-ea"/>
              </a:rPr>
              <a:t>—</a:t>
            </a:r>
            <a:r>
              <a:rPr lang="zh-CN" altLang="en-US" sz="2400" b="1">
                <a:solidFill>
                  <a:srgbClr val="FF0000"/>
                </a:solidFill>
                <a:sym typeface="+mn-ea"/>
              </a:rPr>
              <a:t>凄苦哀伤</a:t>
            </a:r>
            <a:r>
              <a:rPr lang="zh-CN" altLang="en-US" sz="2400" b="1">
                <a:solidFill>
                  <a:srgbClr val="FF0000"/>
                </a:solidFill>
              </a:rPr>
              <a:t>     </a:t>
            </a:r>
            <a:endParaRPr lang="zh-CN" altLang="en-US" sz="2400" b="1">
              <a:solidFill>
                <a:srgbClr val="FF0000"/>
              </a:solidFill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en-US" altLang="zh-CN" sz="2400" b="1"/>
              <a:t>22</a:t>
            </a:r>
            <a:r>
              <a:rPr lang="zh-CN" altLang="en-US" sz="2400" b="1"/>
              <a:t>、春风、东风</a:t>
            </a:r>
            <a:r>
              <a:rPr lang="en-US" altLang="zh-CN" sz="2400" b="1"/>
              <a:t>—</a:t>
            </a:r>
            <a:r>
              <a:rPr lang="zh-CN" altLang="en-US" sz="2400" b="1">
                <a:solidFill>
                  <a:srgbClr val="FF0000"/>
                </a:solidFill>
              </a:rPr>
              <a:t>美好事物</a:t>
            </a:r>
            <a:endParaRPr lang="zh-CN" altLang="en-US" sz="2400" b="1">
              <a:solidFill>
                <a:srgbClr val="FF0000"/>
              </a:solidFill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en-US" altLang="zh-CN" sz="2400" b="1"/>
              <a:t>23</a:t>
            </a:r>
            <a:r>
              <a:rPr lang="zh-CN" altLang="en-US" sz="2400" b="1"/>
              <a:t>、烟雾、寒霜</a:t>
            </a:r>
            <a:r>
              <a:rPr lang="en-US" altLang="zh-CN" sz="2400" b="1"/>
              <a:t>—</a:t>
            </a:r>
            <a:r>
              <a:rPr lang="zh-CN" altLang="en-US" sz="2400" b="1">
                <a:solidFill>
                  <a:srgbClr val="FF0000"/>
                </a:solidFill>
              </a:rPr>
              <a:t>哀怨、惆怅、凄苦</a:t>
            </a:r>
            <a:r>
              <a:rPr lang="zh-CN" altLang="en-US" sz="2400" b="1"/>
              <a:t> </a:t>
            </a:r>
            <a:endParaRPr lang="zh-CN" altLang="en-US" sz="2400" b="1">
              <a:solidFill>
                <a:srgbClr val="FF0000"/>
              </a:solidFill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en-US" altLang="zh-CN" sz="2400" b="1"/>
              <a:t>24</a:t>
            </a:r>
            <a:r>
              <a:rPr lang="zh-CN" altLang="en-US" sz="2400" b="1"/>
              <a:t>、流水落花、</a:t>
            </a:r>
            <a:r>
              <a:rPr lang="en-US" altLang="zh-CN" sz="2400" b="1"/>
              <a:t>—</a:t>
            </a:r>
            <a:r>
              <a:rPr lang="zh-CN" altLang="en-US" sz="2400" b="1">
                <a:solidFill>
                  <a:srgbClr val="FF0000"/>
                </a:solidFill>
              </a:rPr>
              <a:t>人生苦短、命运无常的感伤与哀愁</a:t>
            </a:r>
            <a:endParaRPr lang="zh-CN" altLang="en-US" sz="2800" b="1">
              <a:solidFill>
                <a:srgbClr val="FF0000"/>
              </a:solidFill>
            </a:endParaRPr>
          </a:p>
          <a:p>
            <a:pPr eaLnBrk="1" hangingPunct="1">
              <a:lnSpc>
                <a:spcPct val="80000"/>
              </a:lnSpc>
              <a:spcBef>
                <a:spcPct val="0"/>
              </a:spcBef>
            </a:pPr>
            <a:endParaRPr lang="zh-CN" altLang="en-US" sz="2800" b="1"/>
          </a:p>
          <a:p>
            <a:pPr eaLnBrk="1" hangingPunct="1">
              <a:spcBef>
                <a:spcPct val="0"/>
              </a:spcBef>
              <a:buNone/>
            </a:pPr>
            <a:endParaRPr lang="en-US" altLang="zh-CN" sz="2800" b="1"/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755650" y="1196340"/>
            <a:ext cx="8310880" cy="4523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/>
              <a:t>“余霞散成绮,澄江静如练”（谢眺）的</a:t>
            </a:r>
            <a:r>
              <a:rPr lang="zh-CN" altLang="en-US" sz="2400">
                <a:solidFill>
                  <a:srgbClr val="FF0000"/>
                </a:solidFill>
              </a:rPr>
              <a:t>绚丽</a:t>
            </a:r>
            <a:r>
              <a:rPr lang="zh-CN" altLang="en-US" sz="2400"/>
              <a:t>境界；</a:t>
            </a:r>
            <a:endParaRPr lang="zh-CN" altLang="en-US" sz="2400"/>
          </a:p>
          <a:p>
            <a:pPr algn="l">
              <a:lnSpc>
                <a:spcPct val="150000"/>
              </a:lnSpc>
            </a:pPr>
            <a:r>
              <a:rPr lang="zh-CN" altLang="en-US" sz="2400"/>
              <a:t>“大漠孤烟直，长河落日圆”(王维)的</a:t>
            </a:r>
            <a:r>
              <a:rPr lang="zh-CN" altLang="en-US" sz="2400">
                <a:solidFill>
                  <a:srgbClr val="FF0000"/>
                </a:solidFill>
              </a:rPr>
              <a:t>壮阔</a:t>
            </a:r>
            <a:r>
              <a:rPr lang="zh-CN" altLang="en-US" sz="2400"/>
              <a:t>境界；</a:t>
            </a:r>
            <a:endParaRPr lang="zh-CN" altLang="en-US" sz="2400"/>
          </a:p>
          <a:p>
            <a:pPr algn="l">
              <a:lnSpc>
                <a:spcPct val="150000"/>
              </a:lnSpc>
            </a:pPr>
            <a:r>
              <a:rPr lang="zh-CN" altLang="en-US" sz="2400"/>
              <a:t>“君不见黄河之水天上来”（李白）的</a:t>
            </a:r>
            <a:r>
              <a:rPr lang="zh-CN" altLang="en-US" sz="2400">
                <a:solidFill>
                  <a:srgbClr val="FF0000"/>
                </a:solidFill>
              </a:rPr>
              <a:t>雄放</a:t>
            </a:r>
            <a:r>
              <a:rPr lang="zh-CN" altLang="en-US" sz="2400"/>
              <a:t>境界；</a:t>
            </a:r>
            <a:endParaRPr lang="zh-CN" altLang="en-US" sz="2400"/>
          </a:p>
          <a:p>
            <a:pPr algn="l">
              <a:lnSpc>
                <a:spcPct val="150000"/>
              </a:lnSpc>
            </a:pPr>
            <a:r>
              <a:rPr lang="zh-CN" altLang="en-US" sz="2400"/>
              <a:t>“四更山吐月，残夜水明楼”(杜甫)的</a:t>
            </a:r>
            <a:r>
              <a:rPr lang="zh-CN" altLang="en-US" sz="2400">
                <a:solidFill>
                  <a:srgbClr val="FF0000"/>
                </a:solidFill>
              </a:rPr>
              <a:t>寒凉</a:t>
            </a:r>
            <a:r>
              <a:rPr lang="zh-CN" altLang="en-US" sz="2400"/>
              <a:t>境界；</a:t>
            </a:r>
            <a:endParaRPr lang="zh-CN" altLang="en-US" sz="2400"/>
          </a:p>
          <a:p>
            <a:pPr algn="l">
              <a:lnSpc>
                <a:spcPct val="150000"/>
              </a:lnSpc>
            </a:pPr>
            <a:r>
              <a:rPr lang="zh-CN" altLang="en-US" sz="2400"/>
              <a:t>“东船西舫悄无言，唯见江心秋月白”(白居易)的</a:t>
            </a:r>
            <a:r>
              <a:rPr lang="zh-CN" altLang="en-US" sz="2400">
                <a:solidFill>
                  <a:srgbClr val="FF0000"/>
                </a:solidFill>
              </a:rPr>
              <a:t>萧瑟</a:t>
            </a:r>
            <a:r>
              <a:rPr lang="zh-CN" altLang="en-US" sz="2400"/>
              <a:t>境界；</a:t>
            </a:r>
            <a:endParaRPr lang="zh-CN" altLang="en-US" sz="2400"/>
          </a:p>
          <a:p>
            <a:pPr algn="l">
              <a:lnSpc>
                <a:spcPct val="150000"/>
              </a:lnSpc>
            </a:pPr>
            <a:r>
              <a:rPr lang="zh-CN" altLang="en-US" sz="2400"/>
              <a:t>“鸡声茅店月，人迹板桥霜”(温庭筠)的</a:t>
            </a:r>
            <a:r>
              <a:rPr lang="zh-CN" altLang="en-US" sz="2400">
                <a:solidFill>
                  <a:srgbClr val="FF0000"/>
                </a:solidFill>
              </a:rPr>
              <a:t>清冷</a:t>
            </a:r>
            <a:r>
              <a:rPr lang="zh-CN" altLang="en-US" sz="2400"/>
              <a:t>境界；</a:t>
            </a:r>
            <a:endParaRPr lang="zh-CN" altLang="en-US" sz="2400"/>
          </a:p>
          <a:p>
            <a:pPr algn="l">
              <a:lnSpc>
                <a:spcPct val="150000"/>
              </a:lnSpc>
            </a:pPr>
            <a:r>
              <a:rPr lang="zh-CN" altLang="en-US" sz="2400"/>
              <a:t>“杨柳岸，晓风残月”（柳永)的</a:t>
            </a:r>
            <a:r>
              <a:rPr lang="zh-CN" altLang="en-US" sz="2400">
                <a:solidFill>
                  <a:srgbClr val="FF0000"/>
                </a:solidFill>
              </a:rPr>
              <a:t>冷落</a:t>
            </a:r>
            <a:r>
              <a:rPr lang="zh-CN" altLang="en-US" sz="2400"/>
              <a:t>境界；</a:t>
            </a:r>
            <a:endParaRPr lang="zh-CN" altLang="en-US" sz="2400"/>
          </a:p>
          <a:p>
            <a:pPr algn="l">
              <a:lnSpc>
                <a:spcPct val="150000"/>
              </a:lnSpc>
            </a:pPr>
            <a:r>
              <a:rPr lang="zh-CN" altLang="en-US" sz="2400"/>
              <a:t>“古道西风瘦马”(冯致远)的</a:t>
            </a:r>
            <a:r>
              <a:rPr lang="zh-CN" altLang="en-US" sz="2400">
                <a:solidFill>
                  <a:srgbClr val="FF0000"/>
                </a:solidFill>
              </a:rPr>
              <a:t>苍茫寥落</a:t>
            </a:r>
            <a:r>
              <a:rPr lang="zh-CN" altLang="en-US" sz="2400"/>
              <a:t>境界</a:t>
            </a:r>
            <a:endParaRPr lang="zh-CN" altLang="en-US" sz="2400"/>
          </a:p>
        </p:txBody>
      </p:sp>
      <p:sp>
        <p:nvSpPr>
          <p:cNvPr id="6" name="文本框 5"/>
          <p:cNvSpPr txBox="1"/>
          <p:nvPr/>
        </p:nvSpPr>
        <p:spPr>
          <a:xfrm>
            <a:off x="2700020" y="476250"/>
            <a:ext cx="304292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古诗中常见的意境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4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b="1"/>
              <a:t>考点二 悟诗情</a:t>
            </a:r>
            <a:endParaRPr lang="zh-CN" altLang="en-US" b="1"/>
          </a:p>
        </p:txBody>
      </p:sp>
      <p:sp>
        <p:nvSpPr>
          <p:cNvPr id="3075" name="Rectangle 3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124835"/>
          </a:xfrm>
        </p:spPr>
        <p:txBody>
          <a:bodyPr vert="horz" wrap="square" lIns="91440" tIns="45720" rIns="91440" bIns="45720" anchor="t"/>
          <a:lstStyle/>
          <a:p>
            <a:pPr marL="0" indent="0" eaLnBrk="1" hangingPunct="1">
              <a:buNone/>
            </a:pPr>
            <a:r>
              <a:rPr lang="zh-CN" altLang="en-US" b="1"/>
              <a:t>方法指导</a:t>
            </a:r>
            <a:r>
              <a:rPr lang="en-US" altLang="zh-CN" b="1"/>
              <a:t>——</a:t>
            </a:r>
            <a:r>
              <a:rPr lang="zh-CN" altLang="en-US" b="1"/>
              <a:t>如何体悟诗歌的思想感情</a:t>
            </a:r>
            <a:endParaRPr lang="zh-CN" altLang="en-US" b="1"/>
          </a:p>
          <a:p>
            <a:pPr marL="0" indent="0" eaLnBrk="1" hangingPunct="1">
              <a:buNone/>
            </a:pPr>
            <a:endParaRPr lang="en-US" altLang="zh-CN" b="1"/>
          </a:p>
          <a:p>
            <a:pPr marL="0" indent="0" eaLnBrk="1" hangingPunct="1">
              <a:buNone/>
            </a:pPr>
            <a:r>
              <a:rPr lang="en-US" altLang="zh-CN" b="1"/>
              <a:t>    1</a:t>
            </a:r>
            <a:r>
              <a:rPr lang="zh-CN" altLang="en-US" b="1"/>
              <a:t>、抓住抒情关键句或词；</a:t>
            </a:r>
            <a:endParaRPr lang="zh-CN" altLang="en-US" b="1"/>
          </a:p>
          <a:p>
            <a:pPr marL="0" indent="0" eaLnBrk="1" hangingPunct="1">
              <a:buNone/>
            </a:pPr>
            <a:r>
              <a:rPr lang="en-US" altLang="zh-CN" b="1"/>
              <a:t>    2</a:t>
            </a:r>
            <a:r>
              <a:rPr lang="zh-CN" altLang="en-US" b="1"/>
              <a:t>、捕捉诗中描绘的抒情形象（意象）；</a:t>
            </a:r>
            <a:endParaRPr lang="zh-CN" altLang="en-US" b="1"/>
          </a:p>
          <a:p>
            <a:pPr marL="0" indent="0" eaLnBrk="1" hangingPunct="1">
              <a:buNone/>
            </a:pPr>
            <a:r>
              <a:rPr lang="en-US" altLang="zh-CN" b="1"/>
              <a:t>    3</a:t>
            </a:r>
            <a:r>
              <a:rPr lang="zh-CN" altLang="en-US" b="1"/>
              <a:t>、联系创作背景</a:t>
            </a:r>
            <a:endParaRPr lang="zh-CN" altLang="en-US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charRg st="18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5">
                                            <p:txEl>
                                              <p:charRg st="18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5">
                                            <p:txEl>
                                              <p:charRg st="18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5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5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5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5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7" name="Text Box 5"/>
          <p:cNvSpPr txBox="1"/>
          <p:nvPr/>
        </p:nvSpPr>
        <p:spPr>
          <a:xfrm>
            <a:off x="1908175" y="404495"/>
            <a:ext cx="5165090" cy="2722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Arial" panose="020b0604020202020204" pitchFamily="34" charset="0"/>
              </a:rPr>
              <a:t>                       峨眉山月歌 </a:t>
            </a:r>
            <a:endParaRPr lang="zh-CN" altLang="en-US" sz="2400" b="1"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Arial" panose="020b0604020202020204" pitchFamily="34" charset="0"/>
              </a:rPr>
              <a:t> </a:t>
            </a:r>
            <a:r>
              <a:rPr lang="en-US" altLang="zh-CN" sz="2400" b="1">
                <a:latin typeface="Arial" panose="020b0604020202020204" pitchFamily="34" charset="0"/>
              </a:rPr>
              <a:t>                             </a:t>
            </a:r>
            <a:r>
              <a:rPr lang="zh-CN" altLang="en-US" sz="2400" b="1">
                <a:latin typeface="Arial" panose="020b0604020202020204" pitchFamily="34" charset="0"/>
              </a:rPr>
              <a:t>【唐】李白</a:t>
            </a:r>
            <a:endParaRPr lang="zh-CN" altLang="en-US" sz="2400" b="1"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Arial" panose="020b0604020202020204" pitchFamily="34" charset="0"/>
              </a:rPr>
              <a:t>峨眉山月半轮秋，影入平羌江水流。</a:t>
            </a:r>
            <a:endParaRPr lang="zh-CN" altLang="en-US" sz="2400" b="1"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Arial" panose="020b0604020202020204" pitchFamily="34" charset="0"/>
              </a:rPr>
              <a:t>夜发清溪向三峡，思君不见下渝州。</a:t>
            </a:r>
            <a:endParaRPr lang="zh-CN" altLang="en-US" sz="2400" b="1"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3078" name="Text Box 6"/>
          <p:cNvSpPr txBox="1"/>
          <p:nvPr/>
        </p:nvSpPr>
        <p:spPr>
          <a:xfrm>
            <a:off x="611188" y="3213100"/>
            <a:ext cx="7940675" cy="267652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分析：</a:t>
            </a:r>
            <a:r>
              <a:rPr lang="zh-CN" altLang="en-US" sz="2800">
                <a:solidFill>
                  <a:schemeClr val="tx1"/>
                </a:solidFill>
                <a:latin typeface="Arial" panose="020b0604020202020204" pitchFamily="34" charset="0"/>
              </a:rPr>
              <a:t>抒情关键字句：“思君不见下渝州”；抒情意象为“月亮”；创作背景为李白少年初次离家时所作；由此体悟到的诗情</a:t>
            </a:r>
            <a:r>
              <a:rPr lang="en-US" altLang="zh-CN" sz="2800">
                <a:solidFill>
                  <a:schemeClr val="tx1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2800">
                <a:solidFill>
                  <a:schemeClr val="tx1"/>
                </a:solidFill>
                <a:latin typeface="Arial" panose="020b0604020202020204" pitchFamily="34" charset="0"/>
              </a:rPr>
              <a:t>对故乡亲人依依惜别的离情</a:t>
            </a:r>
            <a:endParaRPr lang="zh-CN" altLang="en-US" sz="280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8" name="Rectangle 3"/>
          <p:cNvSpPr>
            <a:spLocks noGrp="1"/>
          </p:cNvSpPr>
          <p:nvPr>
            <p:ph idx="1"/>
          </p:nvPr>
        </p:nvSpPr>
        <p:spPr>
          <a:xfrm>
            <a:off x="539750" y="1700530"/>
            <a:ext cx="8229600" cy="4402455"/>
          </a:xfrm>
          <a:ln>
            <a:solidFill>
              <a:schemeClr val="accent1"/>
            </a:solidFill>
          </a:ln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125000"/>
              </a:lnSpc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田园诗：</a:t>
            </a:r>
            <a:r>
              <a:rPr lang="zh-CN" altLang="en-US" sz="2400" b="1"/>
              <a:t>表达淡泊名利，追求闲适、恬淡隐逸生活的思想感情</a:t>
            </a:r>
            <a:r>
              <a:rPr lang="zh-CN" altLang="en-US" sz="2400"/>
              <a:t> </a:t>
            </a:r>
            <a:r>
              <a:rPr lang="zh-CN" altLang="en-US" sz="2400" b="1"/>
              <a:t>。</a:t>
            </a:r>
            <a:endParaRPr lang="zh-CN" altLang="en-US" sz="2400" b="1"/>
          </a:p>
          <a:p>
            <a:pPr eaLnBrk="1" hangingPunct="1">
              <a:lnSpc>
                <a:spcPct val="125000"/>
              </a:lnSpc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写景诗：</a:t>
            </a:r>
            <a:r>
              <a:rPr lang="zh-CN" altLang="en-US" sz="2400" b="1"/>
              <a:t>描绘春夏秋冬、山川美景，表达对自然美景的热爱赞美之情。</a:t>
            </a:r>
            <a:endParaRPr lang="zh-CN" altLang="en-US" sz="2400" b="1"/>
          </a:p>
          <a:p>
            <a:pPr eaLnBrk="1" hangingPunct="1">
              <a:lnSpc>
                <a:spcPct val="125000"/>
              </a:lnSpc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送别诗：</a:t>
            </a:r>
            <a:r>
              <a:rPr lang="zh-CN" altLang="en-US" sz="2400" b="1"/>
              <a:t>依依不舍的留恋；对友人的思念；劝勉安慰的豁达；坦陈心志的告白。</a:t>
            </a:r>
            <a:endParaRPr lang="zh-CN" altLang="en-US" sz="2400" b="1"/>
          </a:p>
          <a:p>
            <a:pPr eaLnBrk="1" hangingPunct="1">
              <a:lnSpc>
                <a:spcPct val="125000"/>
              </a:lnSpc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边塞诗：</a:t>
            </a:r>
            <a:r>
              <a:rPr lang="zh-CN" altLang="en-US" sz="2400" b="1"/>
              <a:t>渴望建功立业、保家卫国的决心</a:t>
            </a:r>
            <a:r>
              <a:rPr lang="en-US" altLang="zh-CN" sz="2400" b="1"/>
              <a:t>(</a:t>
            </a:r>
            <a:r>
              <a:rPr lang="zh-CN" altLang="en-US" sz="2400" b="1"/>
              <a:t>唐）；壮志难酬、报国无门的悲愤（宋）；久居边关思念亲人的忧伤、</a:t>
            </a:r>
            <a:r>
              <a:rPr lang="zh-CN" altLang="en-US" sz="2400" b="1">
                <a:hlinkClick action="ppaction://noaction"/>
              </a:rPr>
              <a:t>孤独</a:t>
            </a:r>
            <a:r>
              <a:rPr lang="zh-CN" altLang="en-US" sz="2400" b="1"/>
              <a:t>。</a:t>
            </a:r>
            <a:endParaRPr lang="zh-CN" altLang="en-US" sz="2400" b="1"/>
          </a:p>
          <a:p>
            <a:pPr eaLnBrk="1" hangingPunct="1">
              <a:lnSpc>
                <a:spcPct val="125000"/>
              </a:lnSpc>
              <a:buNone/>
            </a:pPr>
            <a:endParaRPr lang="en-US" altLang="zh-CN" sz="2400"/>
          </a:p>
        </p:txBody>
      </p:sp>
      <p:sp>
        <p:nvSpPr>
          <p:cNvPr id="4099" name="WordArt 4"/>
          <p:cNvSpPr>
            <a:spLocks noTextEdit="1"/>
          </p:cNvSpPr>
          <p:nvPr/>
        </p:nvSpPr>
        <p:spPr>
          <a:xfrm>
            <a:off x="2339975" y="549275"/>
            <a:ext cx="36576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常见的诗类及主旨</a:t>
            </a:r>
            <a:endParaRPr lang="zh-CN" altLang="en-US" sz="3600"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2" name="Rectangle 3"/>
          <p:cNvSpPr>
            <a:spLocks noGrp="1"/>
          </p:cNvSpPr>
          <p:nvPr>
            <p:ph idx="1"/>
          </p:nvPr>
        </p:nvSpPr>
        <p:spPr>
          <a:xfrm>
            <a:off x="539750" y="1143635"/>
            <a:ext cx="8229600" cy="4570730"/>
          </a:xfrm>
          <a:ln>
            <a:solidFill>
              <a:schemeClr val="accent1"/>
            </a:solidFill>
          </a:ln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120000"/>
              </a:lnSpc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贬谪诗：</a:t>
            </a:r>
            <a:r>
              <a:rPr lang="zh-CN" altLang="en-US" sz="2400" b="1"/>
              <a:t>抒发离愁别绪，遭贬谪的伤感（愤懑）之情</a:t>
            </a:r>
            <a:r>
              <a:rPr lang="en-US" altLang="zh-CN" sz="2400" b="1"/>
              <a:t>;</a:t>
            </a:r>
            <a:r>
              <a:rPr lang="zh-CN" altLang="en-US" sz="2400" b="1"/>
              <a:t>表达自己坚定的信念和乐观的精神</a:t>
            </a:r>
            <a:endParaRPr lang="zh-CN" altLang="en-US" sz="2400" b="1"/>
          </a:p>
          <a:p>
            <a:pPr eaLnBrk="1" hangingPunct="1">
              <a:lnSpc>
                <a:spcPct val="120000"/>
              </a:lnSpc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羁旅诗：</a:t>
            </a:r>
            <a:r>
              <a:rPr lang="zh-CN" altLang="en-US" sz="2400" b="1"/>
              <a:t>游子漂泊在外（久戍边关、久宦在外）的孤独寂寞和对家乡、亲人的思念。</a:t>
            </a:r>
            <a:endParaRPr lang="zh-CN" altLang="en-US" sz="2400" b="1">
              <a:solidFill>
                <a:srgbClr val="FF0000"/>
              </a:solidFill>
            </a:endParaRPr>
          </a:p>
          <a:p>
            <a:pPr eaLnBrk="1" hangingPunct="1">
              <a:lnSpc>
                <a:spcPct val="120000"/>
              </a:lnSpc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咏物诗： </a:t>
            </a:r>
            <a:r>
              <a:rPr lang="zh-CN" altLang="en-US" sz="2400" b="1"/>
              <a:t>借某物的特点来表达自己的人格品性或追求。</a:t>
            </a:r>
            <a:endParaRPr lang="zh-CN" altLang="en-US" sz="2400" b="1"/>
          </a:p>
          <a:p>
            <a:pPr eaLnBrk="1" hangingPunct="1">
              <a:lnSpc>
                <a:spcPct val="120000"/>
              </a:lnSpc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怀古诗：</a:t>
            </a:r>
            <a:r>
              <a:rPr lang="zh-CN" altLang="en-US" sz="2400" b="1"/>
              <a:t>悲叹怀才不遇的感慨；抒发昔盛今衰的愤慨；忧国伤时，揭露统治者的昏庸腐朽，同情下层人民的疾苦。</a:t>
            </a:r>
            <a:endParaRPr lang="zh-CN" altLang="en-US" sz="2400" b="1"/>
          </a:p>
          <a:p>
            <a:pPr eaLnBrk="1" hangingPunct="1">
              <a:lnSpc>
                <a:spcPct val="120000"/>
              </a:lnSpc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闺怨诗：</a:t>
            </a:r>
            <a:r>
              <a:rPr lang="zh-CN" altLang="en-US" sz="2400" b="1"/>
              <a:t>对丈夫的思念，离别的孤独寂寞之感；对自由幸福生活的</a:t>
            </a:r>
            <a:r>
              <a:rPr lang="zh-CN" altLang="en-US" sz="2400" b="1">
                <a:hlinkClick action="ppaction://noaction"/>
              </a:rPr>
              <a:t>向往</a:t>
            </a:r>
            <a:r>
              <a:rPr lang="zh-CN" altLang="en-US" sz="2400" b="1"/>
              <a:t>。</a:t>
            </a:r>
            <a:endParaRPr lang="zh-CN" altLang="en-US" sz="2400" b="1"/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TABLE_ENDDRAG_ORIGIN_RECT" val="608*220"/>
  <p:tag name="TABLE_ENDDRAG_RECT" val="53*87*608*220"/>
</p:tagLst>
</file>

<file path=ppt/tags/tag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ZDBhMzQ5YzcxYWFkNmU4YzIyNWU2NDYzZTcyYzgxMDUifQ=="/>
</p:tagLst>
</file>

<file path=ppt/theme/theme1.xml><?xml version="1.0" encoding="utf-8"?>
<a:theme xmlns:r="http://schemas.openxmlformats.org/officeDocument/2006/relationships"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183</Paragraphs>
  <Slides>25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baseType="lpstr" size="33">
      <vt:lpstr>Arial</vt:lpstr>
      <vt:lpstr>宋体</vt:lpstr>
      <vt:lpstr>Calibri</vt:lpstr>
      <vt:lpstr>微软雅黑</vt:lpstr>
      <vt:lpstr>隶书</vt:lpstr>
      <vt:lpstr>华文楷体</vt:lpstr>
      <vt:lpstr>楷体</vt:lpstr>
      <vt:lpstr>默认设计模板</vt:lpstr>
      <vt:lpstr>古诗鉴赏复习 </vt:lpstr>
      <vt:lpstr>考点一 析意象</vt:lpstr>
      <vt:lpstr>PowerPoint Presentation</vt:lpstr>
      <vt:lpstr>古诗中常见特殊意象的含义 </vt:lpstr>
      <vt:lpstr>PowerPoint Presentation</vt:lpstr>
      <vt:lpstr>考点二 悟诗情</vt:lpstr>
      <vt:lpstr>PowerPoint Presentation</vt:lpstr>
      <vt:lpstr>PowerPoint Presentation</vt:lpstr>
      <vt:lpstr>PowerPoint Presentation</vt:lpstr>
      <vt:lpstr>PowerPoint Presentation</vt:lpstr>
      <vt:lpstr>考点三 绘诗境</vt:lpstr>
      <vt:lpstr>PowerPoint Presentation</vt:lpstr>
      <vt:lpstr>PowerPoint Presentation</vt:lpstr>
      <vt:lpstr>PowerPoint Presentation</vt:lpstr>
      <vt:lpstr>考点四 炼字</vt:lpstr>
      <vt:lpstr>PowerPoint Presentation</vt:lpstr>
      <vt:lpstr>考点五  赏手法</vt:lpstr>
      <vt:lpstr>PowerPoint Presentation</vt:lpstr>
      <vt:lpstr>诗歌表现技巧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明确: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2022-06-17T17:48:59.164</cp:lastPrinted>
  <dcterms:created xsi:type="dcterms:W3CDTF">2022-06-17T17:48:59Z</dcterms:created>
  <dcterms:modified xsi:type="dcterms:W3CDTF">2022-06-17T09:48:59Z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