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09" r:id="rId4"/>
    <p:sldId id="410" r:id="rId5"/>
    <p:sldId id="411" r:id="rId6"/>
    <p:sldId id="412" r:id="rId7"/>
    <p:sldId id="413" r:id="rId8"/>
    <p:sldId id="414" r:id="rId9"/>
    <p:sldId id="415" r:id="rId10"/>
    <p:sldId id="416" r:id="rId11"/>
    <p:sldId id="417" r:id="rId12"/>
    <p:sldId id="418" r:id="rId13"/>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tags" Target="tags/tag83.xml" /><Relationship Id="rId15" Type="http://schemas.openxmlformats.org/officeDocument/2006/relationships/presProps" Target="presProps.xml" /><Relationship Id="rId16" Type="http://schemas.openxmlformats.org/officeDocument/2006/relationships/viewProps" Target="viewProps.xml" /><Relationship Id="rId17" Type="http://schemas.openxmlformats.org/officeDocument/2006/relationships/theme" Target="theme/theme1.xml" /><Relationship Id="rId18" Type="http://schemas.openxmlformats.org/officeDocument/2006/relationships/tableStyles" Target="tableStyles.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9.xml" /><Relationship Id="rId11"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tags" Target="../tags/tag63.xml" /><Relationship Id="rId8" Type="http://schemas.openxmlformats.org/officeDocument/2006/relationships/tags" Target="../tags/tag64.xml" /><Relationship Id="rId9"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image" Target="../media/image2.png"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4" name="图片 11"/>
          <p:cNvPicPr>
            <a:picLocks noChangeAspect="1" noChangeArrowheads="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bwMode="auto">
          <a:xfrm>
            <a:off x="0" y="3938588"/>
            <a:ext cx="12192000"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custDataLst>
              <p:tags r:id="rId3"/>
            </p:custDataLst>
          </p:nvPr>
        </p:nvCxnSpPr>
        <p:spPr>
          <a:xfrm flipH="1">
            <a:off x="0" y="2298700"/>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4"/>
            </p:custDataLst>
          </p:nvPr>
        </p:nvCxnSpPr>
        <p:spPr>
          <a:xfrm flipH="1" flipV="1">
            <a:off x="9605963" y="2298700"/>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矩形: 圆角 6"/>
          <p:cNvSpPr/>
          <p:nvPr>
            <p:custDataLst>
              <p:tags r:id="rId5"/>
            </p:custDataLst>
          </p:nvPr>
        </p:nvSpPr>
        <p:spPr>
          <a:xfrm>
            <a:off x="4900613" y="752475"/>
            <a:ext cx="2390775" cy="75565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 name="标题 1"/>
          <p:cNvSpPr>
            <a:spLocks noGrp="1"/>
          </p:cNvSpPr>
          <p:nvPr>
            <p:ph type="ctrTitle" hasCustomPrompt="1"/>
            <p:custDataLst>
              <p:tags r:id="rId6"/>
            </p:custDataLst>
          </p:nvPr>
        </p:nvSpPr>
        <p:spPr>
          <a:xfrm>
            <a:off x="2495600" y="1826578"/>
            <a:ext cx="7200800" cy="949878"/>
          </a:xfrm>
        </p:spPr>
        <p:txBody>
          <a:bodyPr>
            <a:normAutofit/>
          </a:bodyPr>
          <a:lstStyle>
            <a:lvl1pPr algn="ctr">
              <a:defRPr sz="4800" b="0">
                <a:solidFill>
                  <a:schemeClr val="tx2"/>
                </a:solidFill>
                <a:effectLst/>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7"/>
            </p:custDataLst>
          </p:nvPr>
        </p:nvSpPr>
        <p:spPr>
          <a:xfrm>
            <a:off x="2495600" y="2826092"/>
            <a:ext cx="7200800" cy="465746"/>
          </a:xfrm>
        </p:spPr>
        <p:txBody>
          <a:bodyPr anchor="t">
            <a:normAutofit/>
          </a:bodyPr>
          <a:lstStyle>
            <a:lvl1pPr marL="0" indent="0" algn="ctr">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8" name="日期占位符 3"/>
          <p:cNvSpPr>
            <a:spLocks noGrp="1"/>
          </p:cNvSpPr>
          <p:nvPr>
            <p:ph type="dt" sz="half" idx="10"/>
            <p:custDataLst>
              <p:tags r:id="rId8"/>
            </p:custDataLst>
          </p:nvPr>
        </p:nvSpPr>
        <p:spPr/>
        <p:txBody>
          <a:bodyPr/>
          <a:lstStyle>
            <a:lvl1pPr>
              <a:defRPr/>
            </a:lvl1pPr>
          </a:lstStyle>
          <a:p>
            <a:fld id="{760FBDFE-C587-4B4C-A407-44438C67B59E}" type="datetimeFigureOut">
              <a:rPr lang="zh-CN" altLang="en-US" smtClean="0"/>
              <a:t/>
            </a:fld>
            <a:endParaRPr lang="zh-CN" altLang="en-US"/>
          </a:p>
        </p:txBody>
      </p:sp>
      <p:sp>
        <p:nvSpPr>
          <p:cNvPr id="9" name="页脚占位符 4"/>
          <p:cNvSpPr>
            <a:spLocks noGrp="1"/>
          </p:cNvSpPr>
          <p:nvPr>
            <p:ph type="ftr" sz="quarter" idx="11"/>
            <p:custDataLst>
              <p:tags r:id="rId9"/>
            </p:custDataLst>
          </p:nvPr>
        </p:nvSpPr>
        <p:spPr/>
        <p:txBody>
          <a:bodyPr/>
          <a:lstStyle>
            <a:lvl1pPr>
              <a:defRPr/>
            </a:lvl1pPr>
          </a:lstStyle>
          <a:p>
            <a:endParaRPr lang="zh-CN" altLang="en-US"/>
          </a:p>
        </p:txBody>
      </p:sp>
      <p:sp>
        <p:nvSpPr>
          <p:cNvPr id="10" name="灯片编号占位符 5"/>
          <p:cNvSpPr>
            <a:spLocks noGrp="1"/>
          </p:cNvSpPr>
          <p:nvPr>
            <p:ph type="sldNum" sz="quarter" idx="12"/>
            <p:custDataLst>
              <p:tags r:id="rId10"/>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custDataLst>
              <p:tags r:id="rId1"/>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2"/>
            </p:custDataLst>
          </p:nvPr>
        </p:nvSpPr>
        <p:spPr/>
        <p:txBody>
          <a:bodyPr/>
          <a:lstStyle>
            <a:lvl1pPr>
              <a:defRPr/>
            </a:lvl1pPr>
          </a:lstStyle>
          <a:p>
            <a:fld id="{760FBDFE-C587-4B4C-A407-44438C67B59E}" type="datetimeFigureOut">
              <a:rPr lang="zh-CN" altLang="en-US" smtClean="0"/>
              <a:t/>
            </a:fld>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3" name="图片 9"/>
          <p:cNvPicPr>
            <a:picLocks noChangeAspect="1" noChangeArrowheads="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bwMode="auto">
          <a:xfrm>
            <a:off x="0" y="3938588"/>
            <a:ext cx="12192000"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custDataLst>
              <p:tags r:id="rId3"/>
            </p:custDataLst>
          </p:nvPr>
        </p:nvCxnSpPr>
        <p:spPr>
          <a:xfrm flipH="1">
            <a:off x="0" y="2995613"/>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4"/>
            </p:custDataLst>
          </p:nvPr>
        </p:nvCxnSpPr>
        <p:spPr>
          <a:xfrm flipH="1" flipV="1">
            <a:off x="9605963" y="2995613"/>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5"/>
            </p:custDataLst>
          </p:nvPr>
        </p:nvSpPr>
        <p:spPr>
          <a:xfrm>
            <a:off x="2726808" y="2313806"/>
            <a:ext cx="6738385" cy="1448117"/>
          </a:xfrm>
        </p:spPr>
        <p:txBody>
          <a:bodyPr rIns="25400" rtlCol="0" anchor="ctr">
            <a:no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a:solidFill>
                  <a:schemeClr val="tx2"/>
                </a:solidFill>
                <a:uFillTx/>
                <a:latin typeface="微软雅黑" panose="020b0503020204020204" pitchFamily="34" charset="-122"/>
                <a:ea typeface="微软雅黑" panose="020b0503020204020204" pitchFamily="34" charset="-122"/>
                <a:cs typeface="+mj-cs"/>
                <a:sym typeface="+mn-ea"/>
              </a:defRPr>
            </a:lvl1pPr>
          </a:lstStyle>
          <a:p>
            <a:pPr lvl="0"/>
            <a:r>
              <a:rPr noProof="1">
                <a:sym typeface="+mn-ea"/>
              </a:rPr>
              <a:t>编辑标题</a:t>
            </a:r>
            <a:endParaRPr noProof="1">
              <a:sym typeface="+mn-ea"/>
            </a:endParaRPr>
          </a:p>
        </p:txBody>
      </p:sp>
      <p:sp>
        <p:nvSpPr>
          <p:cNvPr id="6" name="日期占位符 2"/>
          <p:cNvSpPr>
            <a:spLocks noGrp="1"/>
          </p:cNvSpPr>
          <p:nvPr>
            <p:ph type="dt" sz="half" idx="10"/>
            <p:custDataLst>
              <p:tags r:id="rId6"/>
            </p:custDataLst>
          </p:nvPr>
        </p:nvSpPr>
        <p:spPr/>
        <p:txBody>
          <a:bodyPr/>
          <a:lstStyle>
            <a:lvl1pPr>
              <a:defRPr/>
            </a:lvl1pPr>
          </a:lstStyle>
          <a:p>
            <a:pPr>
              <a:defRPr/>
            </a:pPr>
            <a:endParaRPr lang="zh-CN" altLang="en-US"/>
          </a:p>
        </p:txBody>
      </p:sp>
      <p:sp>
        <p:nvSpPr>
          <p:cNvPr id="7" name="页脚占位符 3"/>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8" name="灯片编号占位符 4"/>
          <p:cNvSpPr>
            <a:spLocks noGrp="1"/>
          </p:cNvSpPr>
          <p:nvPr>
            <p:ph type="sldNum" sz="quarter" idx="12"/>
            <p:custDataLst>
              <p:tags r:id="rId8"/>
            </p:custDataLst>
          </p:nvPr>
        </p:nvSpPr>
        <p:spPr/>
        <p:txBody>
          <a:bodyPr/>
          <a:lstStyle>
            <a:lvl1pPr>
              <a:defRPr/>
            </a:lvl1pPr>
          </a:lstStyle>
          <a:p>
            <a:pPr>
              <a:defRPr/>
            </a:pPr>
            <a:fld id="{3D74DE4A-AF88-4CC7-8A46-288F8CD57ECB}" type="slidenum">
              <a:rPr lang="zh-CN"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4" name="矩形 3"/>
          <p:cNvSpPr/>
          <p:nvPr>
            <p:custDataLst>
              <p:tags r:id="rId1"/>
            </p:custDataLst>
          </p:nvPr>
        </p:nvSpPr>
        <p:spPr>
          <a:xfrm>
            <a:off x="3038475" y="2284413"/>
            <a:ext cx="6115050" cy="766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5" name="Picture 3" descr="D:\Desktop\素材\素描城市.png"/>
          <p:cNvPicPr>
            <a:picLocks noChangeAspect="1" noChangeArrowheads="1"/>
          </p:cNvPicPr>
          <p:nvPr>
            <p:custDataLst>
              <p:tags r:id="rId3"/>
            </p:custDataLst>
          </p:nvPr>
        </p:nvPicPr>
        <p:blipFill>
          <a:blip r:embed="rId2">
            <a:biLevel thresh="50000"/>
            <a:extLst>
              <a:ext uri="{28A0092B-C50C-407E-A947-70E740481C1C}">
                <a14:useLocalDpi xmlns:a14="http://schemas.microsoft.com/office/drawing/2010/main" val="0"/>
              </a:ext>
            </a:extLst>
          </a:blip>
          <a:stretch>
            <a:fillRect/>
          </a:stretch>
        </p:blipFill>
        <p:spPr bwMode="auto">
          <a:xfrm>
            <a:off x="0" y="0"/>
            <a:ext cx="1219200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4"/>
            </p:custDataLst>
          </p:nvPr>
        </p:nvSpPr>
        <p:spPr>
          <a:xfrm>
            <a:off x="831850" y="3373606"/>
            <a:ext cx="10515600" cy="1061467"/>
          </a:xfrm>
        </p:spPr>
        <p:txBody>
          <a:bodyPr>
            <a:normAutofit/>
          </a:bodyPr>
          <a:lstStyle>
            <a:lvl1pPr algn="ctr">
              <a:defRPr sz="4800" b="0">
                <a:solidFill>
                  <a:schemeClr val="tx2"/>
                </a:solidFill>
                <a:effectLst/>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5"/>
            </p:custDataLst>
          </p:nvPr>
        </p:nvSpPr>
        <p:spPr>
          <a:xfrm>
            <a:off x="2207568" y="4527773"/>
            <a:ext cx="7776864" cy="1061467"/>
          </a:xfrm>
        </p:spPr>
        <p:txBody>
          <a:bodyPr>
            <a:normAutofit/>
          </a:bodyPr>
          <a:lstStyle>
            <a:lvl1pPr marL="0" indent="0" algn="ctr">
              <a:buNone/>
              <a:defRPr sz="2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单击此处编辑文本</a:t>
            </a:r>
            <a:endParaRPr lang="zh-CN" altLang="en-US" noProof="1"/>
          </a:p>
        </p:txBody>
      </p:sp>
      <p:sp>
        <p:nvSpPr>
          <p:cNvPr id="6" name="日期占位符 3"/>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t/>
            </a:fld>
            <a:endParaRPr lang="zh-CN" altLang="en-US"/>
          </a:p>
        </p:txBody>
      </p:sp>
      <p:sp>
        <p:nvSpPr>
          <p:cNvPr id="7" name="页脚占位符 4"/>
          <p:cNvSpPr>
            <a:spLocks noGrp="1"/>
          </p:cNvSpPr>
          <p:nvPr>
            <p:ph type="ftr" sz="quarter" idx="11"/>
            <p:custDataLst>
              <p:tags r:id="rId7"/>
            </p:custDataLst>
          </p:nvPr>
        </p:nvSpPr>
        <p:spPr/>
        <p:txBody>
          <a:bodyPr/>
          <a:lstStyle>
            <a:lvl1pPr>
              <a:defRPr/>
            </a:lvl1pPr>
          </a:lstStyle>
          <a:p>
            <a:endParaRPr lang="zh-CN" altLang="en-US"/>
          </a:p>
        </p:txBody>
      </p:sp>
      <p:sp>
        <p:nvSpPr>
          <p:cNvPr id="8" name="灯片编号占位符 5"/>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单击此处编辑文本</a:t>
            </a:r>
            <a:endParaRPr lang="zh-CN" altLang="en-US" noProof="1"/>
          </a:p>
        </p:txBody>
      </p:sp>
      <p:sp>
        <p:nvSpPr>
          <p:cNvPr id="4" name="内容占位符 3"/>
          <p:cNvSpPr>
            <a:spLocks noGrp="1"/>
          </p:cNvSpPr>
          <p:nvPr>
            <p:ph sz="half" idx="2"/>
            <p:custDataLst>
              <p:tags r:id="rId3"/>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noProof="1">
                <a:sym typeface="+mn-ea"/>
              </a:rPr>
              <a:t>单击此处编辑文本</a:t>
            </a:r>
            <a:endParaRPr noProof="1">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t/>
            </a:fld>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D6949C00-89D8-4D4A-9FDA-96A9C7BBE615}" type="slidenum">
              <a:rPr lang="zh-CN" altLang="en-US"/>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smtClean="0"/>
              <a:t/>
            </a:fld>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r>
              <a:rPr lang="zh-CN" altLang="en-US" noProof="1">
                <a:sym typeface="+mn-ea"/>
              </a:rPr>
              <a:t>单击图标添加图片</a:t>
            </a:r>
            <a:endParaRPr noProof="1">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4"/>
            </p:custDataLst>
          </p:nvPr>
        </p:nvSpPr>
        <p:spPr/>
        <p:txBody>
          <a:bodyPr/>
          <a:lstStyle>
            <a:lvl1pPr>
              <a:defRPr/>
            </a:lvl1pPr>
          </a:lstStyle>
          <a:p>
            <a:fld id="{9EFD9D74-47D9-4702-A33C-335B63B48DBF}" type="datetimeFigureOut">
              <a:rPr lang="zh-CN" altLang="en-US" smtClean="0"/>
              <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5.xml" /><Relationship Id="rId13" Type="http://schemas.openxmlformats.org/officeDocument/2006/relationships/tags" Target="../tags/tag66.xml" /><Relationship Id="rId14" Type="http://schemas.openxmlformats.org/officeDocument/2006/relationships/tags" Target="../tags/tag67.xml" /><Relationship Id="rId15" Type="http://schemas.openxmlformats.org/officeDocument/2006/relationships/tags" Target="../tags/tag68.xml" /><Relationship Id="rId16" Type="http://schemas.openxmlformats.org/officeDocument/2006/relationships/tags" Target="../tags/tag69.xml" /><Relationship Id="rId17" Type="http://schemas.openxmlformats.org/officeDocument/2006/relationships/tags" Target="../tags/tag70.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smtClean="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smtClean="0">
                <a:solidFill>
                  <a:schemeClr val="tx1">
                    <a:tint val="75000"/>
                  </a:schemeClr>
                </a:solidFill>
              </a:defRPr>
            </a:lvl1pPr>
          </a:lstStyle>
          <a:p>
            <a:fld id="{49AE70B2-8BF9-45C0-BB95-33D1B9D3A854}" type="slidenum">
              <a:rPr lang="zh-CN" altLang="en-US" smtClean="0"/>
              <a:t>0</a:t>
            </a:fld>
            <a:endParaRPr lang="zh-CN" altLang="en-US"/>
          </a:p>
        </p:txBody>
      </p:sp>
      <p:sp>
        <p:nvSpPr>
          <p:cNvPr id="2"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1" fontAlgn="base" hangingPunct="1">
        <a:spcBef>
          <a:spcPct val="0"/>
        </a:spcBef>
        <a:spcAft>
          <a:spcPct val="0"/>
        </a:spcAft>
        <a:defRPr sz="24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1.xml" /><Relationship Id="rId3" Type="http://schemas.openxmlformats.org/officeDocument/2006/relationships/tags" Target="../tags/tag7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8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tags" Target="../tags/tag7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tags" Target="../tags/tag74.xml" /><Relationship Id="rId4" Type="http://schemas.openxmlformats.org/officeDocument/2006/relationships/tags" Target="../tags/tag7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2">
            <a:lumMod val="75000"/>
          </a:schemeClr>
        </a:solidFill>
        <a:effectLst/>
      </p:bgPr>
    </p:bg>
    <p:spTree>
      <p:nvGrpSpPr>
        <p:cNvPr id="1" name=""/>
        <p:cNvGrpSpPr/>
        <p:nvPr/>
      </p:nvGrpSpPr>
      <p:grpSpPr>
        <a:xfrm>
          <a:off x="0" y="0"/>
          <a:ext cx="0" cy="0"/>
        </a:xfrm>
      </p:grpSpPr>
      <p:sp>
        <p:nvSpPr>
          <p:cNvPr id="2" name="标题 1"/>
          <p:cNvSpPr>
            <a:spLocks noGrp="1"/>
          </p:cNvSpPr>
          <p:nvPr>
            <p:ph type="ctrTitle"/>
            <p:custDataLst>
              <p:tags r:id="rId2"/>
            </p:custDataLst>
          </p:nvPr>
        </p:nvSpPr>
        <p:spPr>
          <a:xfrm>
            <a:off x="2495600" y="1185863"/>
            <a:ext cx="7200800" cy="949878"/>
          </a:xfrm>
        </p:spPr>
        <p:txBody>
          <a:bodyPr>
            <a:noAutofit/>
          </a:bodyPr>
          <a:lstStyle/>
          <a:p>
            <a:r>
              <a:rPr lang="zh-CN" altLang="zh-CN" sz="6600"/>
              <a:t>复       活</a:t>
            </a:r>
            <a:endParaRPr lang="zh-CN" altLang="zh-CN" sz="6600"/>
          </a:p>
        </p:txBody>
      </p:sp>
      <p:sp>
        <p:nvSpPr>
          <p:cNvPr id="11" name="副标题 10"/>
          <p:cNvSpPr>
            <a:spLocks noGrp="1"/>
          </p:cNvSpPr>
          <p:nvPr>
            <p:ph type="subTitle" idx="1"/>
          </p:nvPr>
        </p:nvSpPr>
        <p:spPr>
          <a:xfrm>
            <a:off x="1573530" y="2962275"/>
            <a:ext cx="8607425" cy="934085"/>
          </a:xfrm>
        </p:spPr>
        <p:txBody>
          <a:bodyPr>
            <a:noAutofit/>
          </a:bodyPr>
          <a:lstStyle/>
          <a:p>
            <a:r>
              <a:rPr lang="zh-CN" altLang="en-US" sz="4800"/>
              <a:t>列夫</a:t>
            </a:r>
            <a:r>
              <a:rPr lang="zh-CN" altLang="en-US" sz="4800">
                <a:latin typeface="Arial" panose="020b0604020202020204" pitchFamily="34" charset="0"/>
                <a:cs typeface="Arial" panose="020b0604020202020204" pitchFamily="34" charset="0"/>
              </a:rPr>
              <a:t>∙</a:t>
            </a:r>
            <a:r>
              <a:rPr lang="zh-CN" altLang="en-US" sz="4800"/>
              <a:t>尼古拉耶维奇</a:t>
            </a:r>
            <a:r>
              <a:rPr lang="zh-CN" altLang="en-US" sz="4800">
                <a:latin typeface="Arial" panose="020b0604020202020204" pitchFamily="34" charset="0"/>
                <a:cs typeface="Arial" panose="020b0604020202020204" pitchFamily="34" charset="0"/>
                <a:sym typeface="+mn-ea"/>
              </a:rPr>
              <a:t>∙</a:t>
            </a:r>
            <a:r>
              <a:rPr lang="zh-CN" altLang="en-US" sz="4800"/>
              <a:t>托尔斯泰</a:t>
            </a:r>
            <a:endParaRPr lang="zh-CN" altLang="en-US" sz="4800"/>
          </a:p>
          <a:p>
            <a:endParaRPr lang="zh-CN" altLang="en-US" sz="4800"/>
          </a:p>
          <a:p>
            <a:endParaRPr lang="zh-CN" altLang="en-US" sz="4800"/>
          </a:p>
          <a:p>
            <a:endParaRPr lang="zh-CN" altLang="en-US" sz="4800"/>
          </a:p>
          <a:p>
            <a:endParaRPr lang="zh-CN" altLang="en-US" sz="4800"/>
          </a:p>
          <a:p>
            <a:endParaRPr lang="zh-CN" altLang="en-US" sz="4800"/>
          </a:p>
          <a:p>
            <a:endParaRPr lang="zh-CN" altLang="en-US" sz="4800"/>
          </a:p>
          <a:p>
            <a:endParaRPr lang="zh-CN" altLang="en-US" sz="4800"/>
          </a:p>
          <a:p>
            <a:endParaRPr lang="zh-CN" altLang="en-US" sz="4800"/>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xfrm>
      </p:grpSpPr>
      <p:sp>
        <p:nvSpPr>
          <p:cNvPr id="3" name="内容占位符 2"/>
          <p:cNvSpPr>
            <a:spLocks noGrp="1"/>
          </p:cNvSpPr>
          <p:nvPr>
            <p:ph idx="1"/>
          </p:nvPr>
        </p:nvSpPr>
        <p:spPr>
          <a:solidFill>
            <a:schemeClr val="tx2">
              <a:lumMod val="40000"/>
              <a:lumOff val="60000"/>
            </a:schemeClr>
          </a:solidFill>
        </p:spPr>
        <p:txBody>
          <a:bodyPr/>
          <a:lstStyle/>
          <a:p>
            <a:r>
              <a:rPr lang="zh-CN" altLang="en-US" sz="2400">
                <a:solidFill>
                  <a:schemeClr val="tx1"/>
                </a:solidFill>
              </a:rPr>
              <a:t>聂赫留朵夫的精神复活，不再追求无欲享受，从豪华的庄园搬出、将随身带的钱财分给穷人、将土地分出。在上流社会过惯了那种奢侈挥霍的生活，能够在如此短暂的时间里找到自己灵魂的归宿，这不只感动了玛丝洛娃也是感动了读者，作者也正是借此表达对社会觉醒的呼吁。</a:t>
            </a:r>
            <a:endParaRPr lang="zh-CN" altLang="en-US" sz="2400">
              <a:solidFill>
                <a:schemeClr val="tx1"/>
              </a:solidFill>
            </a:endParaRPr>
          </a:p>
          <a:p>
            <a:r>
              <a:rPr lang="zh-CN" altLang="en-US" sz="2400">
                <a:solidFill>
                  <a:schemeClr val="tx1"/>
                </a:solidFill>
              </a:rPr>
              <a:t>　　经历了千万曲折，不论是玛丝洛娃最终的复活，还是聂赫留朵夫的努力执着，在我们看来他们最终都应该幸福地在一起，然而结局是有情人没能终成眷属。或许是玛丝洛娃不想阻碍聂赫留朵夫的前途，或许是聂赫留朵夫对玛丝洛娃的成全，但不管是出于什么原因，我们都不能忘了托尔斯泰是现实主义文学作家。</a:t>
            </a:r>
            <a:endParaRPr lang="zh-CN" altLang="en-US" sz="2400">
              <a:solidFill>
                <a:schemeClr val="tx1"/>
              </a:solidFill>
            </a:endParaRPr>
          </a:p>
        </p:txBody>
      </p:sp>
      <p:pic>
        <p:nvPicPr>
          <p:cNvPr id="4" name="New picture" hidden="1"/>
          <p:cNvPicPr/>
          <p:nvPr/>
        </p:nvPicPr>
        <p:blipFill>
          <a:blip r:embed="rId2"/>
          <a:stretch>
            <a:fillRect/>
          </a:stretch>
        </p:blipFill>
        <p:spPr>
          <a:xfrm>
            <a:off x="11887200" y="11861800"/>
            <a:ext cx="419100" cy="419100"/>
          </a:xfrm>
          <a:prstGeom prst="cube">
            <a:avLst/>
          </a:prstGeom>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xfrm>
      </p:grpSpPr>
      <p:sp>
        <p:nvSpPr>
          <p:cNvPr id="2" name="标题 1"/>
          <p:cNvSpPr>
            <a:spLocks noGrp="1"/>
          </p:cNvSpPr>
          <p:nvPr>
            <p:ph type="title"/>
          </p:nvPr>
        </p:nvSpPr>
        <p:spPr>
          <a:xfrm>
            <a:off x="669925" y="443230"/>
            <a:ext cx="10852150" cy="909955"/>
          </a:xfrm>
        </p:spPr>
        <p:txBody>
          <a:bodyPr>
            <a:scene3d>
              <a:camera prst="orthographicFront"/>
              <a:lightRig rig="threePt" dir="t"/>
            </a:scene3d>
          </a:bodyPr>
          <a:lstStyle/>
          <a:p>
            <a:r>
              <a:rPr lang="zh-CN" altLang="en-US" sz="4000">
                <a:solidFill>
                  <a:schemeClr val="tx1"/>
                </a:solidFill>
                <a:effectLst>
                  <a:outerShdw blurRad="38100" dist="19050" dir="2700000" algn="tl" rotWithShape="0">
                    <a:schemeClr val="dk1">
                      <a:alpha val="40000"/>
                    </a:schemeClr>
                  </a:outerShdw>
                </a:effectLst>
              </a:rPr>
              <a:t>一、作者简介</a:t>
            </a:r>
            <a:endParaRPr lang="zh-CN" altLang="en-US" sz="4000">
              <a:solidFill>
                <a:schemeClr val="tx1"/>
              </a:solidFill>
              <a:effectLst>
                <a:outerShdw blurRad="38100" dist="19050" dir="2700000" algn="tl" rotWithShape="0">
                  <a:schemeClr val="dk1">
                    <a:alpha val="40000"/>
                  </a:schemeClr>
                </a:outerShdw>
              </a:effectLst>
            </a:endParaRPr>
          </a:p>
        </p:txBody>
      </p:sp>
      <p:pic>
        <p:nvPicPr>
          <p:cNvPr id="4" name="内容占位符 3" descr="t01b3c50f52bc5e3f9f"/>
          <p:cNvPicPr>
            <a:picLocks noChangeAspect="1"/>
          </p:cNvPicPr>
          <p:nvPr>
            <p:ph idx="1"/>
          </p:nvPr>
        </p:nvPicPr>
        <p:blipFill>
          <a:blip r:embed="rId2"/>
          <a:stretch>
            <a:fillRect/>
          </a:stretch>
        </p:blipFill>
        <p:spPr>
          <a:xfrm>
            <a:off x="351155" y="1524000"/>
            <a:ext cx="4814570" cy="3810000"/>
          </a:xfrm>
          <a:prstGeom prst="rect">
            <a:avLst/>
          </a:prstGeom>
        </p:spPr>
      </p:pic>
      <p:sp>
        <p:nvSpPr>
          <p:cNvPr id="5" name="文本框 4"/>
          <p:cNvSpPr txBox="1"/>
          <p:nvPr/>
        </p:nvSpPr>
        <p:spPr>
          <a:xfrm>
            <a:off x="5418455" y="850900"/>
            <a:ext cx="5775325" cy="4831080"/>
          </a:xfrm>
          <a:prstGeom prst="rect">
            <a:avLst/>
          </a:prstGeom>
          <a:noFill/>
        </p:spPr>
        <p:txBody>
          <a:bodyPr wrap="square" rtlCol="0" anchor="t">
            <a:spAutoFit/>
          </a:bodyPr>
          <a:lstStyle/>
          <a:p>
            <a:r>
              <a:rPr lang="zh-CN" altLang="en-US" sz="2800" b="1">
                <a:solidFill>
                  <a:schemeClr val="accent2">
                    <a:lumMod val="50000"/>
                  </a:schemeClr>
                </a:solidFill>
                <a:latin typeface="Arial" panose="020b0604020202020204" pitchFamily="34" charset="0"/>
              </a:rPr>
              <a:t>♦</a:t>
            </a:r>
            <a:r>
              <a:rPr lang="zh-CN" altLang="en-US" sz="2800" b="1">
                <a:solidFill>
                  <a:schemeClr val="accent2">
                    <a:lumMod val="50000"/>
                  </a:schemeClr>
                </a:solidFill>
              </a:rPr>
              <a:t>托尔斯泰（1828年-1910年），俄国作家、思想家，哲学家，19世纪末20世纪初最伟大的文学家，19世纪俄国伟大的批判现实主义作家，是世界文学史上最杰出的作家之一，他被称颂为具有“最清醒的现实主义”的“天才艺术家”。</a:t>
            </a:r>
            <a:endParaRPr lang="zh-CN" altLang="en-US" sz="2800" b="1">
              <a:solidFill>
                <a:schemeClr val="accent2">
                  <a:lumMod val="50000"/>
                </a:schemeClr>
              </a:solidFill>
            </a:endParaRPr>
          </a:p>
          <a:p>
            <a:endParaRPr lang="zh-CN" altLang="en-US" sz="2800" b="1">
              <a:solidFill>
                <a:schemeClr val="accent2">
                  <a:lumMod val="50000"/>
                </a:schemeClr>
              </a:solidFill>
              <a:latin typeface="Arial" pitchFamily="34" charset="0"/>
              <a:sym typeface="+mn-ea"/>
            </a:endParaRPr>
          </a:p>
          <a:p>
            <a:r>
              <a:rPr lang="zh-CN" altLang="en-US" sz="2800" b="1">
                <a:solidFill>
                  <a:schemeClr val="accent2">
                    <a:lumMod val="50000"/>
                  </a:schemeClr>
                </a:solidFill>
                <a:latin typeface="Arial" panose="020b0604020202020204" pitchFamily="34" charset="0"/>
                <a:sym typeface="+mn-ea"/>
              </a:rPr>
              <a:t>♦</a:t>
            </a:r>
            <a:r>
              <a:rPr lang="zh-CN" altLang="en-US" sz="2800" b="1">
                <a:solidFill>
                  <a:schemeClr val="accent2">
                    <a:lumMod val="50000"/>
                  </a:schemeClr>
                </a:solidFill>
              </a:rPr>
              <a:t>代表作：《战争与和平》、《安娜·卡列尼娜》、《复活》、《忏悔录》和若干短篇小说与评论。</a:t>
            </a:r>
            <a:endParaRPr lang="zh-CN" altLang="en-US" sz="2800" b="1">
              <a:solidFill>
                <a:schemeClr val="accent2">
                  <a:lumMod val="50000"/>
                </a:schemeClr>
              </a:solidFill>
            </a:endParaRP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z="4000">
                <a:solidFill>
                  <a:schemeClr val="accent1"/>
                </a:solidFill>
                <a:effectLst>
                  <a:outerShdw blurRad="38100" dist="25400" dir="5400000" algn="ctr" rotWithShape="0">
                    <a:srgbClr val="6E747A">
                      <a:alpha val="43000"/>
                    </a:srgbClr>
                  </a:outerShdw>
                </a:effectLst>
              </a:rPr>
              <a:t>二、复活的含义</a:t>
            </a:r>
            <a:endParaRPr lang="zh-CN" altLang="en-US" sz="4000">
              <a:solidFill>
                <a:schemeClr val="accent1"/>
              </a:solidFill>
              <a:effectLst>
                <a:outerShdw blurRad="38100" dist="25400" dir="5400000" algn="ctr" rotWithShape="0">
                  <a:srgbClr val="6E747A">
                    <a:alpha val="43000"/>
                  </a:srgbClr>
                </a:outerShdw>
              </a:effectLst>
            </a:endParaRPr>
          </a:p>
        </p:txBody>
      </p:sp>
      <p:pic>
        <p:nvPicPr>
          <p:cNvPr id="4" name="内容占位符 3" descr="3"/>
          <p:cNvPicPr>
            <a:picLocks noChangeAspect="1"/>
          </p:cNvPicPr>
          <p:nvPr>
            <p:ph idx="1"/>
            <p:custDataLst>
              <p:tags r:id="rId3"/>
            </p:custDataLst>
          </p:nvPr>
        </p:nvPicPr>
        <p:blipFill>
          <a:blip r:embed="rId2"/>
          <a:stretch>
            <a:fillRect/>
          </a:stretch>
        </p:blipFill>
        <p:spPr>
          <a:xfrm>
            <a:off x="545465" y="1595755"/>
            <a:ext cx="3392170" cy="4742815"/>
          </a:xfrm>
          <a:prstGeom prst="rect">
            <a:avLst/>
          </a:prstGeom>
        </p:spPr>
      </p:pic>
      <p:sp>
        <p:nvSpPr>
          <p:cNvPr id="5" name="文本框 4"/>
          <p:cNvSpPr txBox="1"/>
          <p:nvPr/>
        </p:nvSpPr>
        <p:spPr>
          <a:xfrm>
            <a:off x="4826000" y="2275205"/>
            <a:ext cx="6900545" cy="3415030"/>
          </a:xfrm>
          <a:prstGeom prst="rect">
            <a:avLst/>
          </a:prstGeom>
          <a:noFill/>
        </p:spPr>
        <p:txBody>
          <a:bodyPr wrap="square" rtlCol="0" anchor="t">
            <a:spAutoFit/>
          </a:bodyPr>
          <a:lstStyle/>
          <a:p>
            <a:r>
              <a:rPr lang="zh-CN" altLang="en-US" sz="3600">
                <a:latin typeface="Arial" panose="020b0604020202020204" pitchFamily="34" charset="0"/>
              </a:rPr>
              <a:t>♦</a:t>
            </a:r>
            <a:r>
              <a:rPr lang="zh-CN" altLang="en-US" sz="3600">
                <a:solidFill>
                  <a:srgbClr val="00B050"/>
                </a:solidFill>
              </a:rPr>
              <a:t>思想的复活，灵魂的复活，人性的复活，良心的复活，道德的复活（作者列夫·托尔斯泰晚年写此作，他的道德观、思想观、人生价值观、宗教观发生了很大的变化）</a:t>
            </a:r>
            <a:endParaRPr lang="zh-CN" altLang="en-US" sz="3600">
              <a:solidFill>
                <a:srgbClr val="00B050"/>
              </a:solidFill>
            </a:endParaRPr>
          </a:p>
        </p:txBody>
      </p:sp>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xfrm>
      </p:grpSpPr>
      <p:sp>
        <p:nvSpPr>
          <p:cNvPr id="2" name="标题 1"/>
          <p:cNvSpPr>
            <a:spLocks noGrp="1"/>
          </p:cNvSpPr>
          <p:nvPr>
            <p:ph type="title"/>
          </p:nvPr>
        </p:nvSpPr>
        <p:spPr>
          <a:xfrm>
            <a:off x="311150" y="443230"/>
            <a:ext cx="925830" cy="5568315"/>
          </a:xfrm>
        </p:spPr>
        <p:txBody>
          <a:bodyPr/>
          <a:lstStyle/>
          <a:p>
            <a:pPr algn="ctr"/>
            <a:r>
              <a:rPr lang="en-US" altLang="zh-CN" sz="4000">
                <a:solidFill>
                  <a:schemeClr val="accent4"/>
                </a:solidFill>
              </a:rPr>
              <a:t> </a:t>
            </a:r>
            <a:br>
              <a:rPr lang="en-US" altLang="zh-CN" sz="4000">
                <a:solidFill>
                  <a:schemeClr val="accent4"/>
                </a:solidFill>
              </a:rPr>
            </a:br>
            <a:br>
              <a:rPr lang="en-US" altLang="zh-CN" sz="4000">
                <a:solidFill>
                  <a:schemeClr val="accent4"/>
                </a:solidFill>
              </a:rPr>
            </a:br>
            <a:r>
              <a:rPr lang="en-US" altLang="zh-CN" sz="4000">
                <a:solidFill>
                  <a:schemeClr val="accent4"/>
                </a:solidFill>
              </a:rPr>
              <a:t> </a:t>
            </a:r>
            <a:r>
              <a:rPr lang="zh-CN" altLang="en-US" sz="4000">
                <a:gradFill>
                  <a:gsLst>
                    <a:gs pos="21000">
                      <a:srgbClr val="53575C"/>
                    </a:gs>
                    <a:gs pos="88000">
                      <a:srgbClr val="C5C7CA"/>
                    </a:gs>
                  </a:gsLst>
                  <a:lin ang="5400000"/>
                </a:gradFill>
                <a:effectLst/>
              </a:rPr>
              <a:t>三、</a:t>
            </a:r>
            <a:br>
              <a:rPr lang="zh-CN" altLang="en-US" sz="4000">
                <a:gradFill>
                  <a:gsLst>
                    <a:gs pos="21000">
                      <a:srgbClr val="53575C"/>
                    </a:gs>
                    <a:gs pos="88000">
                      <a:srgbClr val="C5C7CA"/>
                    </a:gs>
                  </a:gsLst>
                  <a:lin ang="5400000"/>
                </a:gradFill>
                <a:effectLst/>
              </a:rPr>
            </a:br>
            <a:br>
              <a:rPr lang="zh-CN" altLang="en-US" sz="4000">
                <a:gradFill>
                  <a:gsLst>
                    <a:gs pos="21000">
                      <a:srgbClr val="53575C"/>
                    </a:gs>
                    <a:gs pos="88000">
                      <a:srgbClr val="C5C7CA"/>
                    </a:gs>
                  </a:gsLst>
                  <a:lin ang="5400000"/>
                </a:gradFill>
                <a:effectLst/>
              </a:rPr>
            </a:br>
            <a:r>
              <a:rPr lang="zh-CN" altLang="en-US" sz="4000">
                <a:gradFill>
                  <a:gsLst>
                    <a:gs pos="21000">
                      <a:srgbClr val="53575C"/>
                    </a:gs>
                    <a:gs pos="88000">
                      <a:srgbClr val="C5C7CA"/>
                    </a:gs>
                  </a:gsLst>
                  <a:lin ang="5400000"/>
                </a:gradFill>
                <a:effectLst/>
              </a:rPr>
              <a:t>内容概况</a:t>
            </a:r>
            <a:endParaRPr lang="zh-CN" altLang="en-US" sz="4000">
              <a:gradFill>
                <a:gsLst>
                  <a:gs pos="21000">
                    <a:srgbClr val="53575C"/>
                  </a:gs>
                  <a:gs pos="88000">
                    <a:srgbClr val="C5C7CA"/>
                  </a:gs>
                </a:gsLst>
                <a:lin ang="5400000"/>
              </a:gradFill>
              <a:effectLst/>
            </a:endParaRPr>
          </a:p>
        </p:txBody>
      </p:sp>
      <p:sp>
        <p:nvSpPr>
          <p:cNvPr id="3" name="内容占位符 2"/>
          <p:cNvSpPr>
            <a:spLocks noGrp="1"/>
          </p:cNvSpPr>
          <p:nvPr>
            <p:ph idx="1"/>
          </p:nvPr>
        </p:nvSpPr>
        <p:spPr>
          <a:xfrm>
            <a:off x="1236980" y="278765"/>
            <a:ext cx="10285095" cy="5897245"/>
          </a:xfrm>
        </p:spPr>
        <p:txBody>
          <a:bodyPr/>
          <a:lstStyle/>
          <a:p>
            <a:pPr marL="0" indent="0">
              <a:buNone/>
            </a:pPr>
            <a:r>
              <a:rPr lang="zh-CN" altLang="en-US" sz="2400">
                <a:solidFill>
                  <a:schemeClr val="tx1"/>
                </a:solidFill>
                <a:latin typeface="Arial" panose="020b0604020202020204" pitchFamily="34" charset="0"/>
              </a:rPr>
              <a:t>♦</a:t>
            </a:r>
            <a:r>
              <a:rPr lang="zh-CN" altLang="en-US" sz="2400">
                <a:solidFill>
                  <a:srgbClr val="FF0000"/>
                </a:solidFill>
              </a:rPr>
              <a:t>玛丝洛娃</a:t>
            </a:r>
            <a:r>
              <a:rPr lang="zh-CN" altLang="en-US" sz="2000"/>
              <a:t>原是一个农奴的私生女，她天真，善良，真诚地爱上</a:t>
            </a:r>
            <a:r>
              <a:rPr lang="zh-CN" altLang="en-US" sz="2400">
                <a:solidFill>
                  <a:srgbClr val="FF0000"/>
                </a:solidFill>
              </a:rPr>
              <a:t>聂赫留朵夫</a:t>
            </a:r>
            <a:r>
              <a:rPr lang="zh-CN" altLang="en-US" sz="2000"/>
              <a:t>。但这个腐化堕落的贵族少爷却诱奸了她，把她抛弃，使她陷入种种悲惨遭遇，</a:t>
            </a:r>
            <a:r>
              <a:rPr lang="zh-CN" altLang="en-US" sz="2400">
                <a:solidFill>
                  <a:srgbClr val="7030A0"/>
                </a:solidFill>
              </a:rPr>
              <a:t>最后沦为妓女</a:t>
            </a:r>
            <a:r>
              <a:rPr lang="zh-CN" altLang="en-US" sz="2000"/>
              <a:t>。妓女生活使她身心受到严重摧残，她再也不相信什么善了。于是拼命吸烟、喝酒，麻醉自己。一次</a:t>
            </a:r>
            <a:r>
              <a:rPr lang="zh-CN" altLang="en-US" sz="2400">
                <a:solidFill>
                  <a:srgbClr val="7030A0"/>
                </a:solidFill>
              </a:rPr>
              <a:t>被诬告谋财害命，关进监狱</a:t>
            </a:r>
            <a:r>
              <a:rPr lang="zh-CN" altLang="en-US" sz="2000"/>
              <a:t>，"并被昏庸的法官</a:t>
            </a:r>
            <a:r>
              <a:rPr lang="zh-CN" altLang="en-US" sz="2400">
                <a:solidFill>
                  <a:srgbClr val="7030A0"/>
                </a:solidFill>
              </a:rPr>
              <a:t>判处四年苦役，流放西伯利亚。</a:t>
            </a:r>
            <a:endParaRPr lang="zh-CN" altLang="en-US" sz="2000"/>
          </a:p>
          <a:p>
            <a:pPr marL="0" indent="0">
              <a:buNone/>
            </a:pPr>
            <a:r>
              <a:rPr sz="2000">
                <a:latin typeface="Arial" panose="020b0604020202020204" pitchFamily="34" charset="0"/>
                <a:sym typeface="+mn-ea"/>
              </a:rPr>
              <a:t>♦</a:t>
            </a:r>
            <a:r>
              <a:rPr lang="zh-CN" altLang="en-US" sz="2000"/>
              <a:t>在审判</a:t>
            </a:r>
            <a:r>
              <a:rPr lang="zh-CN" altLang="en-US" sz="2400">
                <a:solidFill>
                  <a:srgbClr val="FF0000"/>
                </a:solidFill>
              </a:rPr>
              <a:t>玛丝洛娃</a:t>
            </a:r>
            <a:r>
              <a:rPr lang="zh-CN" altLang="en-US" sz="2000"/>
              <a:t>时，正巧</a:t>
            </a:r>
            <a:r>
              <a:rPr lang="zh-CN" altLang="en-US" sz="2400">
                <a:solidFill>
                  <a:srgbClr val="FF0000"/>
                </a:solidFill>
              </a:rPr>
              <a:t>聂赫留朵夫</a:t>
            </a:r>
            <a:r>
              <a:rPr lang="zh-CN" altLang="en-US" sz="2000"/>
              <a:t>作陪审员。当他认出她肘，</a:t>
            </a:r>
            <a:r>
              <a:rPr lang="zh-CN" altLang="en-US" sz="2400">
                <a:solidFill>
                  <a:srgbClr val="7030A0"/>
                </a:solidFill>
              </a:rPr>
              <a:t>良心受到谴责</a:t>
            </a:r>
            <a:r>
              <a:rPr lang="zh-CN" altLang="en-US" sz="2000"/>
              <a:t>，想通过拯救她以赎前罪，并准备和她结婚。</a:t>
            </a:r>
            <a:r>
              <a:rPr lang="zh-CN" altLang="en-US" sz="2400">
                <a:solidFill>
                  <a:srgbClr val="FF0000"/>
                </a:solidFill>
              </a:rPr>
              <a:t>玛丝洛娃</a:t>
            </a:r>
            <a:r>
              <a:rPr lang="zh-CN" altLang="en-US" sz="2000"/>
              <a:t>在</a:t>
            </a:r>
            <a:r>
              <a:rPr lang="zh-CN" altLang="en-US" sz="2400">
                <a:solidFill>
                  <a:srgbClr val="FF0000"/>
                </a:solidFill>
              </a:rPr>
              <a:t>聂赫留朵夫</a:t>
            </a:r>
            <a:r>
              <a:rPr lang="zh-CN" altLang="en-US" sz="2000"/>
              <a:t>的真诚忏悔和关怀下，消除前怨，逐步恢复过去的爱情，</a:t>
            </a:r>
            <a:r>
              <a:rPr lang="zh-CN" altLang="en-US" sz="2400">
                <a:solidFill>
                  <a:srgbClr val="7030A0"/>
                </a:solidFill>
              </a:rPr>
              <a:t>重新唤起埋藏在内心深处的美德，</a:t>
            </a:r>
            <a:r>
              <a:rPr lang="zh-CN" altLang="en-US" sz="2000"/>
              <a:t>自动戒了烟酒，为了不损害</a:t>
            </a:r>
            <a:r>
              <a:rPr lang="zh-CN" altLang="en-US" sz="2400">
                <a:solidFill>
                  <a:srgbClr val="FF0000"/>
                </a:solidFill>
              </a:rPr>
              <a:t>聂赫留朵夫</a:t>
            </a:r>
            <a:r>
              <a:rPr lang="zh-CN" altLang="en-US" sz="2000"/>
              <a:t>的名誉地位便拒绝与他结婚，而与另一她心爱的犯人</a:t>
            </a:r>
            <a:r>
              <a:rPr lang="zh-CN" altLang="en-US" sz="2400">
                <a:solidFill>
                  <a:srgbClr val="FF0000"/>
                </a:solidFill>
              </a:rPr>
              <a:t>西蒙斯</a:t>
            </a:r>
            <a:r>
              <a:rPr lang="zh-CN" altLang="en-US" sz="2000"/>
              <a:t>结合，</a:t>
            </a:r>
            <a:r>
              <a:rPr lang="zh-CN" altLang="en-US" sz="2400">
                <a:solidFill>
                  <a:srgbClr val="7030A0"/>
                </a:solidFill>
              </a:rPr>
              <a:t>从而走向"新生"</a:t>
            </a:r>
            <a:r>
              <a:rPr lang="zh-CN" altLang="en-US" sz="2000"/>
              <a:t>。</a:t>
            </a:r>
            <a:endParaRPr lang="zh-CN" altLang="en-US" sz="2000"/>
          </a:p>
          <a:p>
            <a:pPr marL="0" indent="0">
              <a:buNone/>
            </a:pPr>
            <a:r>
              <a:rPr sz="2400">
                <a:latin typeface="Arial" panose="020b0604020202020204" pitchFamily="34" charset="0"/>
                <a:sym typeface="+mn-ea"/>
              </a:rPr>
              <a:t>♦</a:t>
            </a:r>
            <a:r>
              <a:rPr lang="zh-CN" altLang="en-US" sz="2400">
                <a:solidFill>
                  <a:srgbClr val="FF0000"/>
                </a:solidFill>
              </a:rPr>
              <a:t>聂赫留朵夫</a:t>
            </a:r>
            <a:r>
              <a:rPr lang="zh-CN" altLang="en-US" sz="2000"/>
              <a:t>也</a:t>
            </a:r>
            <a:r>
              <a:rPr lang="zh-CN" altLang="en-US" sz="2400">
                <a:solidFill>
                  <a:srgbClr val="7030A0"/>
                </a:solidFill>
              </a:rPr>
              <a:t>放弃贵族生活，</a:t>
            </a:r>
            <a:r>
              <a:rPr lang="zh-CN" altLang="en-US" sz="2000"/>
              <a:t>把土地分给农民，与上流社会断绝交往，</a:t>
            </a:r>
            <a:r>
              <a:rPr lang="zh-CN" altLang="en-US" sz="2400">
                <a:solidFill>
                  <a:srgbClr val="7030A0"/>
                </a:solidFill>
              </a:rPr>
              <a:t>虔诚信奉宗教，</a:t>
            </a:r>
            <a:r>
              <a:rPr lang="zh-CN" altLang="en-US" sz="2000"/>
              <a:t>相信《圣经》中说的："人不但不可恨仇敌，而要爱仇敌"，认为这是克服种种社会罪恶的做法。</a:t>
            </a:r>
            <a:endParaRPr lang="zh-CN" altLang="en-US" sz="2000"/>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xfrm>
      </p:grpSpPr>
      <p:sp>
        <p:nvSpPr>
          <p:cNvPr id="2" name="标题 1"/>
          <p:cNvSpPr>
            <a:spLocks noGrp="1"/>
          </p:cNvSpPr>
          <p:nvPr>
            <p:ph type="title"/>
          </p:nvPr>
        </p:nvSpPr>
        <p:spPr>
          <a:xfrm>
            <a:off x="669925" y="142240"/>
            <a:ext cx="10852150" cy="707390"/>
          </a:xfrm>
        </p:spPr>
        <p:txBody>
          <a:bodyPr/>
          <a:lstStyle/>
          <a:p>
            <a:pPr algn="ctr"/>
            <a:r>
              <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rPr>
              <a:t>四、人物形象</a:t>
            </a:r>
            <a:endPar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 name="内容占位符 2"/>
          <p:cNvSpPr>
            <a:spLocks noGrp="1"/>
          </p:cNvSpPr>
          <p:nvPr>
            <p:ph idx="1"/>
          </p:nvPr>
        </p:nvSpPr>
        <p:spPr>
          <a:xfrm>
            <a:off x="163195" y="849630"/>
            <a:ext cx="11817985" cy="6008370"/>
          </a:xfr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a:lstStyle/>
          <a:p>
            <a:pPr marL="0" indent="0">
              <a:buNone/>
            </a:pPr>
            <a:r>
              <a:rPr sz="2800">
                <a:solidFill>
                  <a:srgbClr val="0070C0"/>
                </a:solidFill>
                <a:sym typeface="+mn-ea"/>
              </a:rPr>
              <a:t>（</a:t>
            </a:r>
            <a:r>
              <a:rPr lang="en-US" altLang="zh-CN" sz="2800">
                <a:solidFill>
                  <a:srgbClr val="0070C0"/>
                </a:solidFill>
                <a:sym typeface="+mn-ea"/>
              </a:rPr>
              <a:t>1</a:t>
            </a:r>
            <a:r>
              <a:rPr sz="2800">
                <a:solidFill>
                  <a:srgbClr val="0070C0"/>
                </a:solidFill>
                <a:sym typeface="+mn-ea"/>
              </a:rPr>
              <a:t>）聂赫留朵夫</a:t>
            </a:r>
            <a:endParaRPr sz="2800">
              <a:solidFill>
                <a:srgbClr val="0070C0"/>
              </a:solidFill>
              <a:sym typeface="+mn-ea"/>
            </a:endParaRPr>
          </a:p>
          <a:p>
            <a:pPr marL="0" indent="0">
              <a:buNone/>
            </a:pPr>
            <a:r>
              <a:rPr lang="zh-CN" altLang="en-US" sz="2000">
                <a:latin typeface="Arial" panose="020b0604020202020204" pitchFamily="34" charset="0"/>
              </a:rPr>
              <a:t>♦</a:t>
            </a:r>
            <a:r>
              <a:rPr lang="zh-CN" altLang="en-US" sz="2000"/>
              <a:t>聂赫留朵夫是十九世纪俄罗斯文学中忏悔贵族的典型，有着自己丰富、独特的风格，他既是贵族社会的体现者，又是贵族社会的叛逆者。他的叛逆经历了艰巨的过程，突破了贵族阶级的思想局限，达到了向劳动人民靠拢的地步，完整而充分地体现了"道德自我完善"的过程和思想。他经过返归和自我完善在精神上获得了新生。</a:t>
            </a:r>
            <a:endParaRPr lang="zh-CN" altLang="en-US" sz="2000"/>
          </a:p>
          <a:p>
            <a:pPr marL="0" indent="0">
              <a:buNone/>
            </a:pPr>
            <a:r>
              <a:rPr lang="zh-CN" altLang="en-US" sz="2000">
                <a:latin typeface="Arial" panose="020b0604020202020204" pitchFamily="34" charset="0"/>
              </a:rPr>
              <a:t>♦</a:t>
            </a:r>
            <a:r>
              <a:rPr lang="zh-CN" altLang="en-US" sz="2000"/>
              <a:t>聂赫留朵夫的思想变化可以分为：第一阶段是纯洁善良、追求理想的阶段。这时他健康、真诚、充实、崇高，乐于为一切美好的事业而献身。真挚地爱着玛丝洛娃。那时的爱是纯洁美好的。"在他眼里，只有妻子才是女人，凡是不能成为他妻子的女人都不是女人，而只是人"。第二阶段是放纵情欲，走向堕落。踏上社会后，聂赫留朵夫变得猥琐、低下、空虚、渺小。认为女人无非是一种"享乐工具"。他诱骗了玛丝洛娃，之后给了她一笔钱。这种做法是兽性的表现更是对纯洁的爱的侮辱，但那时他无法控制自己，导致了一个女人的悲剧。第三阶段是从仟悔走向复活。法庭审判之后，他内心痛苦，认清了自己虚伪可耻的面目，决心悔过自新。在他忏悔的过程中，通过对他的所见所闻，揭露和批判了沙皇俄国社会的腐败和黑暗。批判了沙俄专制的国家制度，揭露了政府机关的黑暗和官吏的残暴。</a:t>
            </a:r>
            <a:endParaRPr lang="zh-CN" altLang="en-US" sz="20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xfrm>
      </p:grpSpPr>
      <p:sp>
        <p:nvSpPr>
          <p:cNvPr id="4" name="流程图: 可选过程 3"/>
          <p:cNvSpPr/>
          <p:nvPr/>
        </p:nvSpPr>
        <p:spPr>
          <a:xfrm>
            <a:off x="302895" y="113030"/>
            <a:ext cx="11603355" cy="6553835"/>
          </a:xfrm>
          <a:prstGeom prst="flowChartAlternateProcess">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zh-CN" altLang="en-US" sz="2400">
                <a:solidFill>
                  <a:srgbClr val="0070C0"/>
                </a:solidFill>
                <a:sym typeface="+mn-ea"/>
              </a:rPr>
              <a:t>（</a:t>
            </a:r>
            <a:r>
              <a:rPr lang="en-US" altLang="zh-CN" sz="2400">
                <a:solidFill>
                  <a:srgbClr val="0070C0"/>
                </a:solidFill>
                <a:sym typeface="+mn-ea"/>
              </a:rPr>
              <a:t>2</a:t>
            </a:r>
            <a:r>
              <a:rPr lang="zh-CN" altLang="en-US" sz="2400">
                <a:solidFill>
                  <a:srgbClr val="0070C0"/>
                </a:solidFill>
                <a:sym typeface="+mn-ea"/>
              </a:rPr>
              <a:t>）</a:t>
            </a:r>
            <a:r>
              <a:rPr sz="2400">
                <a:solidFill>
                  <a:srgbClr val="0070C0"/>
                </a:solidFill>
                <a:sym typeface="+mn-ea"/>
              </a:rPr>
              <a:t>玛丝洛娃</a:t>
            </a:r>
            <a:endParaRPr sz="2400">
              <a:solidFill>
                <a:srgbClr val="0070C0"/>
              </a:solidFill>
              <a:sym typeface="+mn-ea"/>
            </a:endParaRPr>
          </a:p>
          <a:p>
            <a:pPr marL="0" indent="0">
              <a:buNone/>
            </a:pPr>
            <a:r>
              <a:rPr lang="zh-CN" altLang="en-US" sz="2400">
                <a:solidFill>
                  <a:schemeClr val="tx1"/>
                </a:solidFill>
                <a:latin typeface="Arial" panose="020b0604020202020204" pitchFamily="34" charset="0"/>
                <a:sym typeface="+mn-ea"/>
              </a:rPr>
              <a:t>♦</a:t>
            </a:r>
            <a:r>
              <a:rPr lang="zh-CN" altLang="en-US" sz="2400">
                <a:solidFill>
                  <a:schemeClr val="tx1"/>
                </a:solidFill>
                <a:sym typeface="+mn-ea"/>
              </a:rPr>
              <a:t>作者通过玛丝洛娃体现了俄罗斯人民所遭受的深重苦难和对整个黑暗社会的无比憎恨。她在拒绝聂赫留朵夫的"善行"时，一再表现出自己内心的屈辱、瘸苦和按耐不住的愤怒。正是这种感情触动了她麻木不仁的灵魂，并最后使她觉醒过来。由于她的灵魂深处始终保存着善良的天性和与聂赫留朵夫初恋时的美好回亿，"悔罪"的聂赫留朵夫才能获得她的宽恕，井使她重新"爱"上他。玛丝洛娃最终拒绝聂赫留朵夫要求和他结婚的建议，表现出玛丝洛娃的崇高品质，也是她为了爱他而做出的自我牺牲。玛丝洛娃的"宽恕"精神使她的灵魂获得了"复活"，然而，我们却看到作者在寻求玛丝洛娃"复活"的过程中，逐步接近了托尔斯泰过去所否定和厌恶的"革命者"。作者让玛丝洛娃进入政治犯的圈子；跟这些人接触，使玛丝洛娃感到亲切和自然。西蒙松对玛丝洛娃的爱情，虽然说是出于同情，确也是合适的。这能使她的灵魂感到轻松和慰藉。尤其重要的是，他们的结合将会把玛丝洛娃带入革命者的队伍。而聂赫留朵夫的那种仁慈的"忏悔"，无论怎样真诚，却终究免不了带有居高临下的态度和宽宏大量的意味。玛丝洛娃意识到过去的爱情已经永远不能"复活"，她也不再需要这一切了。而此时在她面前展现的是她所渴望的、有意义的、鲜活的、真实生活，这才是玛丝洛娃真正的新生和灵魂的"复活"。</a:t>
            </a:r>
            <a:endParaRPr lang="zh-CN" altLang="en-US" sz="24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z="4000">
                <a:solidFill>
                  <a:srgbClr val="00B0F0"/>
                </a:solidFill>
              </a:rPr>
              <a:t>五、评  价</a:t>
            </a:r>
            <a:endParaRPr lang="zh-CN" altLang="en-US" sz="4000">
              <a:solidFill>
                <a:srgbClr val="00B0F0"/>
              </a:solidFill>
            </a:endParaRPr>
          </a:p>
        </p:txBody>
      </p:sp>
      <p:sp>
        <p:nvSpPr>
          <p:cNvPr id="7" name="剪去单角的矩形 6"/>
          <p:cNvSpPr/>
          <p:nvPr/>
        </p:nvSpPr>
        <p:spPr>
          <a:xfrm>
            <a:off x="6483985" y="1421765"/>
            <a:ext cx="5311140" cy="2248535"/>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a:latin typeface="Calibri"/>
                <a:sym typeface="+mn-ea"/>
              </a:rPr>
              <a:t>①</a:t>
            </a:r>
            <a:r>
              <a:rPr lang="zh-CN" altLang="en-US" sz="2000">
                <a:sym typeface="+mn-ea"/>
              </a:rPr>
              <a:t>《复活》是歌颂人类同情的最美的诗--最真实的诗，书中体现了卑劣与德性，一切都以不宽不猛的态度、镇静的智慧与博爱的怜悯去观察。</a:t>
            </a:r>
            <a:endParaRPr lang="zh-CN" altLang="en-US" sz="2000"/>
          </a:p>
          <a:p>
            <a:pPr algn="l"/>
            <a:endParaRPr lang="zh-CN" altLang="en-US" sz="2000">
              <a:sym typeface="+mn-ea"/>
            </a:endParaRPr>
          </a:p>
          <a:p>
            <a:pPr algn="l"/>
            <a:r>
              <a:rPr lang="zh-CN" altLang="en-US" sz="2000">
                <a:sym typeface="+mn-ea"/>
              </a:rPr>
              <a:t>--法国著名评论家 罗曼·罗兰</a:t>
            </a:r>
            <a:endParaRPr lang="zh-CN" altLang="en-US" sz="2000"/>
          </a:p>
        </p:txBody>
      </p:sp>
      <p:sp>
        <p:nvSpPr>
          <p:cNvPr id="8" name="单圆角矩形 7"/>
          <p:cNvSpPr/>
          <p:nvPr/>
        </p:nvSpPr>
        <p:spPr>
          <a:xfrm>
            <a:off x="6376035" y="4304030"/>
            <a:ext cx="5419090" cy="2037080"/>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a:latin typeface="Calibri"/>
                <a:sym typeface="+mn-ea"/>
              </a:rPr>
              <a:t>②</a:t>
            </a:r>
            <a:r>
              <a:rPr lang="zh-CN" altLang="en-US" sz="2000">
                <a:sym typeface="+mn-ea"/>
              </a:rPr>
              <a:t>整个19世纪还不曾有过《复活》这样的作品，它高于《悲惨世界》，因为这里没有一点幻想的、虚构的、编造的东西，全都是生活本身。</a:t>
            </a:r>
            <a:endParaRPr lang="zh-CN" altLang="en-US" sz="2000"/>
          </a:p>
          <a:p>
            <a:pPr algn="l"/>
            <a:r>
              <a:rPr lang="zh-CN" altLang="en-US" sz="2000">
                <a:sym typeface="+mn-ea"/>
              </a:rPr>
              <a:t>--俄国著名评论家 斯塔索夫</a:t>
            </a:r>
            <a:endParaRPr lang="zh-CN" altLang="en-US" sz="2000"/>
          </a:p>
        </p:txBody>
      </p:sp>
      <p:sp>
        <p:nvSpPr>
          <p:cNvPr id="9" name="流程图: 资料带 8"/>
          <p:cNvSpPr/>
          <p:nvPr/>
        </p:nvSpPr>
        <p:spPr>
          <a:xfrm>
            <a:off x="669290" y="1205865"/>
            <a:ext cx="5542915" cy="5135245"/>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ym typeface="+mn-ea"/>
              </a:rPr>
              <a:t>《复活》</a:t>
            </a:r>
            <a:endParaRPr lang="zh-CN" altLang="en-US" sz="2400"/>
          </a:p>
          <a:p>
            <a:pPr algn="l"/>
            <a:r>
              <a:rPr lang="zh-CN" altLang="en-US" sz="2400">
                <a:latin typeface="Arial" panose="020b0604020202020204" pitchFamily="34" charset="0"/>
                <a:sym typeface="+mn-ea"/>
              </a:rPr>
              <a:t>♦</a:t>
            </a:r>
            <a:r>
              <a:rPr lang="zh-CN" altLang="en-US" sz="2400">
                <a:sym typeface="+mn-ea"/>
              </a:rPr>
              <a:t>揭示了人的道德的自我完善和做人良心的问题</a:t>
            </a:r>
            <a:endParaRPr lang="zh-CN" altLang="en-US" sz="2400"/>
          </a:p>
          <a:p>
            <a:pPr algn="l"/>
            <a:r>
              <a:rPr lang="zh-CN" altLang="en-US" sz="2400">
                <a:latin typeface="Arial" panose="020b0604020202020204" pitchFamily="34" charset="0"/>
                <a:sym typeface="+mn-ea"/>
              </a:rPr>
              <a:t>♦</a:t>
            </a:r>
            <a:r>
              <a:rPr lang="zh-CN" altLang="en-US" sz="2400">
                <a:sym typeface="+mn-ea"/>
              </a:rPr>
              <a:t>人类最美好的感情的复活</a:t>
            </a:r>
            <a:endParaRPr lang="zh-CN" altLang="en-US" sz="2400"/>
          </a:p>
          <a:p>
            <a:pPr algn="l"/>
            <a:r>
              <a:rPr lang="zh-CN" altLang="en-US" sz="2400">
                <a:latin typeface="Arial" panose="020b0604020202020204" pitchFamily="34" charset="0"/>
                <a:sym typeface="+mn-ea"/>
              </a:rPr>
              <a:t>♦</a:t>
            </a:r>
            <a:r>
              <a:rPr lang="zh-CN" altLang="en-US" sz="2400">
                <a:sym typeface="+mn-ea"/>
              </a:rPr>
              <a:t>体现了一位伟人暮年心灵的稳健和悲天悯人的大气</a:t>
            </a:r>
            <a:endParaRPr lang="zh-CN" altLang="en-US" sz="2400"/>
          </a:p>
          <a:p>
            <a:pPr algn="l"/>
            <a:r>
              <a:rPr lang="zh-CN" altLang="en-US" sz="2400">
                <a:latin typeface="Arial" panose="020b0604020202020204" pitchFamily="34" charset="0"/>
                <a:sym typeface="+mn-ea"/>
              </a:rPr>
              <a:t>♦</a:t>
            </a:r>
            <a:r>
              <a:rPr lang="zh-CN" altLang="en-US" sz="2400">
                <a:sym typeface="+mn-ea"/>
              </a:rPr>
              <a:t>世界百部经典著作之一</a:t>
            </a:r>
            <a:endParaRPr lang="zh-CN" altLang="en-US" sz="2400"/>
          </a:p>
          <a:p>
            <a:pPr algn="l"/>
            <a:r>
              <a:rPr lang="zh-CN" altLang="en-US" sz="2400">
                <a:latin typeface="Arial" panose="020b0604020202020204" pitchFamily="34" charset="0"/>
                <a:sym typeface="+mn-ea"/>
              </a:rPr>
              <a:t>♦</a:t>
            </a:r>
            <a:r>
              <a:rPr lang="zh-CN" altLang="en-US" sz="2400">
                <a:sym typeface="+mn-ea"/>
              </a:rPr>
              <a:t>俄国文学史上的经典名作</a:t>
            </a:r>
            <a:endParaRPr lang="zh-CN" altLang="en-US" sz="2400"/>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2">
            <a:lumMod val="75000"/>
          </a:schemeClr>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rPr>
              <a:t>六、读 后 感</a:t>
            </a:r>
            <a:endParaRPr lang="zh-CN" altLang="en-US" sz="400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3" name="内容占位符 2"/>
          <p:cNvSpPr>
            <a:spLocks noGrp="1"/>
          </p:cNvSpPr>
          <p:nvPr>
            <p:ph idx="1"/>
          </p:nvPr>
        </p:nvSpPr>
        <p:spPr>
          <a:xfrm>
            <a:off x="669925" y="1331595"/>
            <a:ext cx="10852150" cy="5009515"/>
          </a:xfrm>
        </p:spPr>
        <p:txBody>
          <a:bodyPr/>
          <a:lstStyle/>
          <a:p>
            <a:r>
              <a:rPr lang="en-US" altLang="zh-CN" sz="2000"/>
              <a:t>    </a:t>
            </a:r>
            <a:r>
              <a:rPr lang="zh-CN" altLang="en-US" sz="2000">
                <a:solidFill>
                  <a:srgbClr val="FFFF00"/>
                </a:solidFill>
              </a:rPr>
              <a:t>托尔斯泰是俄国19世纪现实主义文学家最杰出的代表，《复活》于他71岁所作，是最后一部长篇小说，是他长期思想的结晶，是他文学艺术探索之路上一部不朽的杰作。</a:t>
            </a:r>
            <a:endParaRPr lang="zh-CN" altLang="en-US" sz="2000">
              <a:solidFill>
                <a:srgbClr val="FFFF00"/>
              </a:solidFill>
            </a:endParaRPr>
          </a:p>
          <a:p>
            <a:r>
              <a:rPr lang="zh-CN" altLang="en-US" sz="2000">
                <a:solidFill>
                  <a:srgbClr val="FFFF00"/>
                </a:solidFill>
              </a:rPr>
              <a:t>    托尔斯泰笔下的女主人公玛丝洛娃是一个平民女子，是俄国社会中最为普通的一员。一开始她是一个天真纯洁活泼开朗的少女，结果遇上上层社会的聂赫留朵夫，被他玷污然后抛弃，被赶出家门接着沦落为妓女，最后又受人诬陷被告上法庭，由于陪审员的误判、法官的不负责任使她被放逐西伯利亚服苦役。这一系列的打击，经历的种种使她褪去天真，取而代之的是对社会的失望和对上层社会的憎恨。她的一部血泪史是对统治阶级和官僚主义最有力的控诉和最无情的鞭笞。但是整个过程中玛丝洛娃并没有完全失去人性中最可贵的善良，她关心监狱中受尽折磨的无辜的人们，并要求聂赫留朵夫去帮助他们早日离开监狱。并且在发现聂赫留朵夫的真诚之后也从心底里原谅了他。最后从政治犯身上看到了值得敬佩的斗志，慢慢的使自己的精神得到复活。这些也代表了最底层劳动人民的朴实善良，和对美好生活的向往与憧憬。</a:t>
            </a:r>
            <a:endParaRPr lang="zh-CN" altLang="en-US" sz="2000">
              <a:solidFill>
                <a:srgbClr val="FFFF00"/>
              </a:solidFill>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BFB11"/>
            </a:gs>
            <a:gs pos="100000">
              <a:srgbClr val="838309"/>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p:txBody>
          <a:bodyPr/>
          <a:lstStyle/>
          <a:p>
            <a:r>
              <a:rPr lang="en-US" altLang="zh-CN"/>
              <a:t>  </a:t>
            </a:r>
            <a:r>
              <a:rPr lang="en-US" altLang="zh-CN" sz="2000"/>
              <a:t> </a:t>
            </a:r>
            <a:r>
              <a:rPr lang="en-US" altLang="zh-CN" sz="2000">
                <a:solidFill>
                  <a:schemeClr val="bg1"/>
                </a:solidFill>
              </a:rPr>
              <a:t> </a:t>
            </a:r>
            <a:r>
              <a:rPr lang="zh-CN" altLang="en-US" sz="2000">
                <a:solidFill>
                  <a:schemeClr val="tx1"/>
                </a:solidFill>
              </a:rPr>
              <a:t>我认为读托尔斯泰的书，千万不能忘了他的细腻，其中有很多细节都是不可以一掠而过的，不然你会损失很多。其中，当玛丝洛娃作为女犯被士兵押往法庭时，她对路人的轻蔑目光毫不在乎，可是当一个买煤的乡下人走到她身旁，画了个十字送给她一戈比时，她却脸红的低下头去。这个羞涩的表情像一束光芒，虽然微弱却照亮了她的灵魂，露出她纯洁的天性。这处伏笔预示她的灵魂必将复活。我认为托尔斯泰塑造玛丝洛娃这一艺术形象，深刻反映出他对下层人民的关怀之情。</a:t>
            </a:r>
            <a:endParaRPr lang="zh-CN" altLang="en-US" sz="2000">
              <a:solidFill>
                <a:schemeClr val="tx1"/>
              </a:solidFill>
            </a:endParaRPr>
          </a:p>
          <a:p>
            <a:r>
              <a:rPr lang="zh-CN" altLang="en-US" sz="2000">
                <a:solidFill>
                  <a:schemeClr val="tx1"/>
                </a:solidFill>
              </a:rPr>
              <a:t>    再说说聂赫留朵夫这一人物形象，他在小说中的经历比玛丝洛娃更为复杂。他所接触到的形形色色的人和事物真正的反映出主题深刻形象。在拯救玛丝洛娃的艰难途中，他游荡在各种官员之间，从内心深处意识到官僚以权压人的荒诞行为和有钱人的腐朽思想。此外，他还走访玛丝洛娃的家乡，看到他从未看见过的触目惊心的景象，瘦弱的孩子、乞讨的妇女……此时，他又唤起了少年时代的灵魂，坚定地站在了农民的立场上，决心将农民的土地还给农民，这件事在上流社会中引起了如同暴风雨般的强烈争议。</a:t>
            </a:r>
            <a:endParaRPr lang="zh-CN" altLang="en-US" sz="2000">
              <a:solidFill>
                <a:schemeClr val="tx1"/>
              </a:solidFill>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TEMPLATE_CATEGORY" val="custom"/>
  <p:tag name="KSO_WM_TEMPLATE_INDEX" val="20196579"/>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p="http://schemas.openxmlformats.org/presentationml/2006/main">
  <p:tag name="KSO_WM_BEAUTIFY_FLAG" val="#wm#"/>
  <p:tag name="KSO_WM_TAG_VERSION" val="1.0"/>
  <p:tag name="KSO_WM_TEMPLATE_CATEGORY" val="custom"/>
  <p:tag name="KSO_WM_TEMPLATE_INDEX" val="20196579"/>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COMBINE_RELATE_SLIDE_ID" val="custom925310_1"/>
  <p:tag name="KSO_WM_TAG_VERSION" val="1.0"/>
  <p:tag name="KSO_WM_TEMPLATE_CATEGORY" val="custom"/>
  <p:tag name="KSO_WM_TEMPLATE_INDEX" val="20196579"/>
  <p:tag name="KSO_WM_TEMPLATE_SUBCATEGORY" val="0"/>
  <p:tag name="KSO_WM_TEMPLATE_THUMBS_INDEX" val="1"/>
</p:tagLst>
</file>

<file path=ppt/tags/tag7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UNIT_PLACING_PICTURE_USER_VIEWPORT" val="{&quot;height&quot;:4395,&quot;width&quot;:3300}"/>
  <p:tag name="REFSHAPE" val="670421004"/>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r="http://schemas.openxmlformats.org/officeDocument/2006/relationships" xmlns:a="http://schemas.openxmlformats.org/drawingml/2006/main" name="Office 主题​​">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35</Paragraphs>
  <Slides>10</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10</vt:i4>
      </vt:variant>
    </vt:vector>
  </HeadingPairs>
  <TitlesOfParts>
    <vt:vector baseType="lpstr" size="17">
      <vt:lpstr>Arial</vt:lpstr>
      <vt:lpstr>微软雅黑</vt:lpstr>
      <vt:lpstr>等线 Light</vt:lpstr>
      <vt:lpstr>等线</vt:lpstr>
      <vt:lpstr>Calibri</vt:lpstr>
      <vt:lpstr>Calibri Light</vt:lpstr>
      <vt:lpstr>Office 主题​​</vt:lpstr>
      <vt:lpstr>复       活</vt:lpstr>
      <vt:lpstr>一、作者简介</vt:lpstr>
      <vt:lpstr>二、复活的含义</vt:lpstr>
      <vt:lpstr>  三、内容概况</vt:lpstr>
      <vt:lpstr>四、人物形象</vt:lpstr>
      <vt:lpstr>PowerPoint Presentation</vt:lpstr>
      <vt:lpstr>五、评  价</vt:lpstr>
      <vt:lpstr>六、读 后 感</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美好的回忆</cp:lastModifiedBy>
  <cp:revision>169</cp:revision>
  <dcterms:created xsi:type="dcterms:W3CDTF">2019-06-19T02:08:00Z</dcterms:created>
  <dcterms:modified xsi:type="dcterms:W3CDTF">2020-09-08T00:45:37Z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2052-11.1.0.9584</vt:lpwstr>
  </property>
</Properties>
</file>