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9"/>
  </p:handoutMasterIdLst>
  <p:sldIdLst>
    <p:sldId id="256" r:id="rId3"/>
    <p:sldId id="331" r:id="rId5"/>
    <p:sldId id="336" r:id="rId6"/>
    <p:sldId id="335" r:id="rId7"/>
    <p:sldId id="442" r:id="rId8"/>
    <p:sldId id="402" r:id="rId9"/>
    <p:sldId id="362" r:id="rId10"/>
    <p:sldId id="338" r:id="rId11"/>
    <p:sldId id="339" r:id="rId12"/>
    <p:sldId id="340" r:id="rId13"/>
    <p:sldId id="650" r:id="rId14"/>
    <p:sldId id="363" r:id="rId15"/>
    <p:sldId id="365" r:id="rId16"/>
    <p:sldId id="366" r:id="rId17"/>
    <p:sldId id="579" r:id="rId18"/>
    <p:sldId id="371" r:id="rId19"/>
    <p:sldId id="372" r:id="rId20"/>
    <p:sldId id="332" r:id="rId21"/>
    <p:sldId id="346" r:id="rId22"/>
    <p:sldId id="347" r:id="rId23"/>
    <p:sldId id="348" r:id="rId24"/>
    <p:sldId id="349" r:id="rId25"/>
    <p:sldId id="620" r:id="rId26"/>
    <p:sldId id="357" r:id="rId27"/>
    <p:sldId id="543" r:id="rId28"/>
    <p:sldId id="358" r:id="rId29"/>
    <p:sldId id="678" r:id="rId30"/>
    <p:sldId id="677" r:id="rId31"/>
    <p:sldId id="356" r:id="rId32"/>
    <p:sldId id="359" r:id="rId33"/>
    <p:sldId id="355" r:id="rId34"/>
    <p:sldId id="374" r:id="rId35"/>
    <p:sldId id="375" r:id="rId36"/>
    <p:sldId id="376" r:id="rId37"/>
    <p:sldId id="582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01BC0"/>
    <a:srgbClr val="FF3300"/>
    <a:srgbClr val="CC0000"/>
    <a:srgbClr val="007370"/>
    <a:srgbClr val="FBE5D6"/>
    <a:srgbClr val="009999"/>
    <a:srgbClr val="4F855D"/>
    <a:srgbClr val="B2B2B2"/>
    <a:srgbClr val="20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33"/>
        <p:guide pos="37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3" Type="http://schemas.openxmlformats.org/officeDocument/2006/relationships/commentAuthors" Target="commentAuthors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321731" y="2149076"/>
            <a:ext cx="518436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4</a:t>
            </a:r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孙权劝学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98672" y="3459258"/>
            <a:ext cx="2918207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《</a:t>
            </a:r>
            <a:r>
              <a:rPr lang="zh-CN" altLang="en-US" sz="4000" b="1" dirty="0" smtClean="0">
                <a:ln w="28575">
                  <a:noFill/>
                </a:ln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资治通鉴</a:t>
            </a:r>
            <a:r>
              <a:rPr lang="en-US" altLang="zh-CN" sz="4000" b="1" dirty="0" smtClean="0">
                <a:ln w="28575">
                  <a:noFill/>
                </a:ln>
                <a:solidFill>
                  <a:srgbClr val="FF3300"/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》</a:t>
            </a:r>
            <a:endParaRPr lang="en-US" altLang="zh-CN" sz="4000" b="1" dirty="0" smtClean="0">
              <a:ln w="28575">
                <a:noFill/>
              </a:ln>
              <a:solidFill>
                <a:srgbClr val="FF3300"/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矩形 11266" descr="中国教育出版网"/>
          <p:cNvSpPr>
            <a:spLocks noChangeArrowheads="1"/>
          </p:cNvSpPr>
          <p:nvPr/>
        </p:nvSpPr>
        <p:spPr bwMode="auto">
          <a:xfrm>
            <a:off x="4611370" y="1073785"/>
            <a:ext cx="5951220" cy="346900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en-US" sz="2800" b="1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字子敬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三国时吴王的得意谋臣</a:t>
            </a:r>
            <a:r>
              <a:rPr lang="en-US" altLang="zh-CN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倍受赏识。从小丧父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靠祖母抚养。他少有大志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轻财好施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喜欢习武骑射。鲁肃也是三国历史上的一个重要人物。他一生的最大功绩是倡导、促成并终身不易地竭力维护孙刘联盟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使三足鼎立之势能够形成。 </a:t>
            </a:r>
            <a:endParaRPr lang="zh-CN" altLang="en-US" sz="28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356" y="1073862"/>
            <a:ext cx="3144347" cy="373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01" name="文本框 4"/>
          <p:cNvSpPr txBox="1"/>
          <p:nvPr/>
        </p:nvSpPr>
        <p:spPr>
          <a:xfrm>
            <a:off x="2176463" y="1882775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孤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7" name="文本框 7"/>
          <p:cNvSpPr txBox="1"/>
          <p:nvPr/>
        </p:nvSpPr>
        <p:spPr>
          <a:xfrm>
            <a:off x="3036888" y="1882775"/>
            <a:ext cx="302418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古时王侯的自称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204" name="文本框 4"/>
          <p:cNvSpPr txBox="1"/>
          <p:nvPr/>
        </p:nvSpPr>
        <p:spPr>
          <a:xfrm>
            <a:off x="2176463" y="1141413"/>
            <a:ext cx="576262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卿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5" name="文本框 7"/>
          <p:cNvSpPr txBox="1"/>
          <p:nvPr/>
        </p:nvSpPr>
        <p:spPr>
          <a:xfrm>
            <a:off x="2976563" y="1141413"/>
            <a:ext cx="3421062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古代君对臣的爱称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8" name="文本框 4"/>
          <p:cNvSpPr txBox="1"/>
          <p:nvPr/>
        </p:nvSpPr>
        <p:spPr>
          <a:xfrm>
            <a:off x="2046288" y="2565400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大兄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3038475" y="2565400"/>
            <a:ext cx="57594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对朋友辈的敬称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10" name="文本框 4"/>
          <p:cNvSpPr txBox="1"/>
          <p:nvPr/>
        </p:nvSpPr>
        <p:spPr>
          <a:xfrm>
            <a:off x="2046288" y="4084003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自称：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11" name="文本框 4"/>
          <p:cNvSpPr txBox="1"/>
          <p:nvPr/>
        </p:nvSpPr>
        <p:spPr>
          <a:xfrm>
            <a:off x="2046288" y="5255578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他称：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3198495" y="4084320"/>
            <a:ext cx="56908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朕、寡人、愚、臣、仆、下官、小生、晚生、不才、老朽等。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3199130" y="5255895"/>
            <a:ext cx="60458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圣上、大王、麾下、令尊、贤侄、尊上、仁兄、爱卿、泰山等。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48520" y="426291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说称谓语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" name="文本框 4"/>
          <p:cNvSpPr txBox="1"/>
          <p:nvPr/>
        </p:nvSpPr>
        <p:spPr>
          <a:xfrm>
            <a:off x="2176463" y="3248025"/>
            <a:ext cx="1152525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阿ā</a:t>
            </a:r>
            <a:endParaRPr lang="zh-CN" altLang="en-US" sz="30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3129915" y="3248025"/>
            <a:ext cx="5759450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人名、人称代词之前表示敬称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55" grpId="0"/>
      <p:bldP spid="3" grpId="0"/>
      <p:bldP spid="2" grpId="0"/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05180" y="1054735"/>
            <a:ext cx="10963910" cy="1476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分角色朗读。请同学们以小组为单位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分别扮演文中的角色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模拟人物的语气进行对话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讨论每个角色应该运用什么神态、语气、语调、语速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读出什么情感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以符合人物身份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谈完试读。（任务一）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3760" y="2531110"/>
            <a:ext cx="10372090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朗读提示</a:t>
            </a:r>
            <a:r>
              <a:rPr lang="zh-CN" altLang="en-US" sz="3000" b="1">
                <a:solidFill>
                  <a:srgbClr val="32323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（1)</a:t>
            </a:r>
            <a:r>
              <a:rPr lang="zh-CN" altLang="zh-CN" sz="3000" b="1" dirty="0">
                <a:solidFill>
                  <a:srgbClr val="323232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揣摩体会孙权是怎样劝学的。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不可不学！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写出了怎样的口气？表现了怎样的心理？</a:t>
            </a:r>
            <a:endParaRPr lang="zh-CN" altLang="zh-CN" sz="3000" b="1" dirty="0">
              <a:solidFill>
                <a:srgbClr val="323232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用双重否定表达了果决的语气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不容推辞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,神态严肃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,言语铿锵,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表现了孙权对吕蒙要求严格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可见他对吕蒙的关心、厚望。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0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由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孤岂欲卿治经为博士邪！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可知孙权当时表现出怎样的神态？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邪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表示反问语气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译为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吗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孙权对吕蒙不听劝诫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,语气坚决,感叹号表现出他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不悦的神情和责备的意味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,又体现了恳切之情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1599" y="18923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24255" y="1147445"/>
            <a:ext cx="964946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卿言多务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孰若孤？孤常读书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自以为大有所益。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这样说有何作用？</a:t>
            </a:r>
            <a:endParaRPr lang="zh-CN" altLang="zh-CN" sz="3000" b="1" dirty="0">
              <a:solidFill>
                <a:schemeClr val="accent4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 fontAlgn="auto">
              <a:lnSpc>
                <a:spcPct val="100000"/>
              </a:lnSpc>
            </a:pPr>
            <a:r>
              <a:rPr lang="en-US" altLang="zh-CN" sz="30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现身说法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,推心置腹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鼓励吕蒙求学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可谓语重心长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言辞恳切</a:t>
            </a:r>
            <a:r>
              <a:rPr lang="zh-CN" altLang="zh-CN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1247" y="3551677"/>
            <a:ext cx="9682717" cy="20148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讲解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这番劝言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表现出孙权的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善劝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。既有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严格的要求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又有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殷切的期望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既责备吕蒙的不争、无志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又透出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关怀爱护之心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那种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庄重而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语重心长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的神态赫然可见。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44771" y="1946057"/>
            <a:ext cx="10129284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卿今者才略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非复吴下阿蒙！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一句可见鲁肃当时怎样的神情和心理？说明了什么？</a:t>
            </a:r>
            <a:endParaRPr lang="zh-CN" altLang="zh-CN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感叹照应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大惊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,尽显鲁肃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惊奇的神情和心理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侧面烘托出吕蒙因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r>
              <a:rPr lang="zh-CN" altLang="en-US" sz="3000" b="1">
                <a:solidFill>
                  <a:srgbClr val="FF33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而使才略有了惊人的长进。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4771" y="4065053"/>
            <a:ext cx="10154093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0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大兄何见事之晚乎！</a:t>
            </a:r>
            <a:r>
              <a:rPr lang="zh-CN" altLang="en-US" sz="30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这句话表现了吕蒙当时怎样的心情？</a:t>
            </a:r>
            <a:endParaRPr lang="zh-CN" altLang="zh-CN" sz="30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30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为自己的进步深感自豪（自得）与自信。感叹号体现了吕蒙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有学识的自得之态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,突出了吕蒙和鲁肃之间的兄弟情谊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4905" y="839470"/>
            <a:ext cx="1076007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孙权劝学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语重心长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循循善诱。吕蒙在他的感召下就学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效果如何？（朗读揣摩鲁肃、吕蒙的对话）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67869" y="1913523"/>
            <a:ext cx="1025687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sz="32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思考：孙权、吕蒙的对话与吕蒙、鲁肃的对话在语</a:t>
            </a:r>
            <a:endParaRPr lang="zh-CN" sz="3200" b="1">
              <a:solidFill>
                <a:srgbClr val="323232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r>
              <a:rPr lang="zh-CN" sz="3200" b="1">
                <a:solidFill>
                  <a:srgbClr val="32323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气上有区别吗？</a:t>
            </a:r>
            <a:r>
              <a:rPr lang="en-US" altLang="zh-CN" sz="2800" b="1" dirty="0" smtClean="0">
                <a:solidFill>
                  <a:schemeClr val="accent4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11599" y="18923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53465" y="2989580"/>
            <a:ext cx="95554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孙权的话是认真相劝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显得郑重亲切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表明了君臣的关系；</a:t>
            </a:r>
            <a:endParaRPr lang="zh-CN" altLang="en-US" sz="3000"/>
          </a:p>
        </p:txBody>
      </p:sp>
      <p:sp>
        <p:nvSpPr>
          <p:cNvPr id="4" name="文本框 3"/>
          <p:cNvSpPr txBox="1"/>
          <p:nvPr/>
        </p:nvSpPr>
        <p:spPr>
          <a:xfrm>
            <a:off x="1053465" y="3542665"/>
            <a:ext cx="95554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吕蒙的对话有一种调侃的意味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,语言率直、质朴,充满有学识的自信之态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63991" y="1089951"/>
            <a:ext cx="46526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解释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下列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词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语的意思。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8260" y="1611370"/>
            <a:ext cx="99274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谓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曰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（谓……曰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②卿今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掌事（当途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③蒙辞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军中多务（以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④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治经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为博士邪（</a:t>
            </a:r>
            <a:r>
              <a:rPr lang="en-US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y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é）（孤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；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⑤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当涉猎（但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38796" y="1723878"/>
            <a:ext cx="1627369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对……说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5114233" y="2372464"/>
            <a:ext cx="1988045" cy="52322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当道，当权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176463" y="3059668"/>
            <a:ext cx="125539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用，拿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176619" y="3692222"/>
            <a:ext cx="2709396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古时王侯的自称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2298062" y="4296957"/>
            <a:ext cx="2348720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研究儒家经典</a:t>
            </a:r>
            <a:endParaRPr lang="zh-CN" altLang="en-US" sz="2800" dirty="0"/>
          </a:p>
        </p:txBody>
      </p:sp>
      <p:sp>
        <p:nvSpPr>
          <p:cNvPr id="9" name="矩形 8"/>
          <p:cNvSpPr/>
          <p:nvPr/>
        </p:nvSpPr>
        <p:spPr>
          <a:xfrm>
            <a:off x="4089578" y="5019971"/>
            <a:ext cx="1627369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只，只是</a:t>
            </a:r>
            <a:endParaRPr lang="zh-CN" altLang="en-US" sz="2800" dirty="0"/>
          </a:p>
        </p:txBody>
      </p:sp>
      <p:grpSp>
        <p:nvGrpSpPr>
          <p:cNvPr id="10" name="组合 9"/>
          <p:cNvGrpSpPr/>
          <p:nvPr/>
        </p:nvGrpSpPr>
        <p:grpSpPr>
          <a:xfrm>
            <a:off x="494264" y="214771"/>
            <a:ext cx="2792616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1098" y="1137707"/>
            <a:ext cx="9955618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⑥卿言多务，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孰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若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孤（孰若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⑦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及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鲁肃过寻阳（及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⑧士别三日，即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更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刮目相待（更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⑨大兄何见事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之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晚乎（之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⑩肃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拜蒙母，结友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别（遂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  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en-US" altLang="zh-CN" sz="2800" b="1" dirty="0" smtClean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而：</a:t>
            </a:r>
            <a:r>
              <a:rPr lang="en-US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）</a:t>
            </a:r>
            <a:endParaRPr lang="zh-CN" altLang="zh-CN" sz="2800" b="1" dirty="0">
              <a:solidFill>
                <a:srgbClr val="0070C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31058" y="1299979"/>
            <a:ext cx="3400425" cy="52197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谁（哪一个）比得上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4715883" y="1915264"/>
            <a:ext cx="1627369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到，等到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6548349" y="2596471"/>
            <a:ext cx="1612900" cy="52197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另，另外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5433184" y="3244334"/>
            <a:ext cx="1988045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代词，这样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6196069" y="3892122"/>
            <a:ext cx="1627369" cy="52322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于是，就</a:t>
            </a:r>
            <a:endParaRPr lang="zh-CN" altLang="en-US" sz="2800" dirty="0"/>
          </a:p>
        </p:txBody>
      </p:sp>
      <p:sp>
        <p:nvSpPr>
          <p:cNvPr id="8" name="矩形 7"/>
          <p:cNvSpPr/>
          <p:nvPr/>
        </p:nvSpPr>
        <p:spPr>
          <a:xfrm>
            <a:off x="1901825" y="4507230"/>
            <a:ext cx="3829685" cy="52197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连词，表承</a:t>
            </a:r>
            <a:r>
              <a:rPr lang="zh-CN" altLang="zh-CN" sz="28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接关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系，就</a:t>
            </a:r>
            <a:endParaRPr lang="zh-CN" altLang="en-US" sz="28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animBg="1"/>
      <p:bldP spid="5" grpId="0" bldLvl="0" animBg="1"/>
      <p:bldP spid="6" grpId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51" y="2610793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文本框 17410" descr="中国教育出版网"/>
          <p:cNvSpPr txBox="1">
            <a:spLocks noChangeArrowheads="1"/>
          </p:cNvSpPr>
          <p:nvPr/>
        </p:nvSpPr>
        <p:spPr bwMode="auto">
          <a:xfrm>
            <a:off x="2918441" y="2435557"/>
            <a:ext cx="6432551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800" dirty="0">
                <a:solidFill>
                  <a:srgbClr val="000066"/>
                </a:solidFill>
                <a:ea typeface="华文行楷" panose="02010800040101010101" pitchFamily="2" charset="-122"/>
              </a:rPr>
              <a:t>读出语气</a:t>
            </a:r>
            <a:endParaRPr lang="zh-CN" altLang="en-US" sz="8800" dirty="0">
              <a:solidFill>
                <a:srgbClr val="000066"/>
              </a:solidFill>
              <a:ea typeface="华文行楷" panose="020108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3237" y="472722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诵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读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指导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占位符 18434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576474" y="1536963"/>
            <a:ext cx="11038417" cy="2375566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buFontTx/>
              <a:buNone/>
            </a:pPr>
            <a:r>
              <a:rPr lang="en-US" altLang="zh-CN" dirty="0" smtClean="0"/>
              <a:t>    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初，权谓吕蒙曰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：“卿今当涂掌事，不可不学！”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蒙辞以军中多务。权曰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：“孤岂欲卿治经为博士邪！但当涉猎，见往事耳。卿言多务，孰若孤？孤常读书，自以为大有所益。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”蒙乃始就学。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29" name="文本框 18445" descr="中国教育出版网"/>
          <p:cNvSpPr txBox="1">
            <a:spLocks noChangeArrowheads="1"/>
          </p:cNvSpPr>
          <p:nvPr/>
        </p:nvSpPr>
        <p:spPr bwMode="auto">
          <a:xfrm>
            <a:off x="2451101" y="5446714"/>
            <a:ext cx="84476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8447" name="文本框 18446" descr="中国教育出版网"/>
          <p:cNvSpPr txBox="1">
            <a:spLocks noChangeArrowheads="1"/>
          </p:cNvSpPr>
          <p:nvPr/>
        </p:nvSpPr>
        <p:spPr bwMode="auto">
          <a:xfrm>
            <a:off x="1670050" y="683260"/>
            <a:ext cx="863409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语气坚决、严厉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中又可见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关心、爱护、厚望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48" name="文本框 18447" descr="中国教育出版网"/>
          <p:cNvSpPr txBox="1">
            <a:spLocks noChangeArrowheads="1"/>
          </p:cNvSpPr>
          <p:nvPr/>
        </p:nvSpPr>
        <p:spPr bwMode="auto">
          <a:xfrm>
            <a:off x="663574" y="3876600"/>
            <a:ext cx="11254317" cy="10763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反问句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，</a:t>
            </a:r>
            <a:r>
              <a:rPr lang="zh-CN" altLang="en-US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强调并不是要吕蒙研究儒家经典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当专掌经学传授的学官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而是有别的目的。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不悦（恼怒）、责备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49" name="文本框 18448" descr="中国教育出版网"/>
          <p:cNvSpPr txBox="1">
            <a:spLocks noChangeArrowheads="1"/>
          </p:cNvSpPr>
          <p:nvPr/>
        </p:nvSpPr>
        <p:spPr bwMode="auto">
          <a:xfrm>
            <a:off x="663575" y="5447030"/>
            <a:ext cx="1053655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反问句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，</a:t>
            </a:r>
            <a:r>
              <a:rPr lang="zh-CN" altLang="en-US" sz="30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否定吕蒙辞以多务的理由。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语重心长，言辞恳切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80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1805305" y="2573020"/>
            <a:ext cx="1841500" cy="13036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1308233" y="3396497"/>
            <a:ext cx="1616149" cy="20503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  <p:bldP spid="18448" grpId="0" bldLvl="0" animBg="1"/>
      <p:bldP spid="18449" grpId="0" bldLvl="0" animBg="1"/>
      <p:bldP spid="1844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占位符 19458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719668" y="704850"/>
            <a:ext cx="10657417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初，权谓吕蒙曰：“卿今当涂掌事，不可不学！”蒙辞 以军中多务。权曰：“孤岂欲卿治经为博士邪！但当涉猎，见往事耳。卿言多务，孰若孤？孤常读书，自以为大有所益。”蒙乃始就学。及鲁肃过寻阳，与蒙论议，</a:t>
            </a: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大惊曰：“卿今者才略，非复吴下阿蒙！”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蒙曰：“士别三日，即更刮目相待，大兄何见事之晚乎！”肃遂拜蒙母，结友而别。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文本框 19461" descr="中国教育出版网"/>
          <p:cNvSpPr txBox="1">
            <a:spLocks noChangeArrowheads="1"/>
          </p:cNvSpPr>
          <p:nvPr/>
        </p:nvSpPr>
        <p:spPr bwMode="auto">
          <a:xfrm>
            <a:off x="1101090" y="4954905"/>
            <a:ext cx="7821295" cy="5340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感叹句，要读出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惊讶（惊奇）赞叹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的语气。</a:t>
            </a:r>
            <a:endParaRPr lang="zh-CN" altLang="en-US" sz="3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7201638" y="3189768"/>
            <a:ext cx="1036675" cy="17650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uild="p"/>
      <p:bldP spid="1946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文本占位符 20482" descr="中国教育出版网"/>
          <p:cNvSpPr>
            <a:spLocks noGrp="1" noChangeArrowheads="1"/>
          </p:cNvSpPr>
          <p:nvPr>
            <p:ph idx="4294967295"/>
          </p:nvPr>
        </p:nvSpPr>
        <p:spPr>
          <a:xfrm>
            <a:off x="666504" y="687757"/>
            <a:ext cx="10752667" cy="4171322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初，权谓吕蒙曰：“卿今当涂掌事，不可不学！”蒙辞 以军中多务。权曰：“孤岂欲卿治经为博士邪！但当涉猎，见往事耳。卿言多务，孰若孤？孤常读书，自以为大有所益。”蒙乃始就学。及鲁肃过寻阳，与蒙论议，大惊曰：“卿今者才略，非复吴下阿蒙！”</a:t>
            </a:r>
            <a:r>
              <a:rPr lang="zh-CN" altLang="en-US" sz="2800" b="1" u="sng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蒙曰：“士别三日，即更刮目相待，大兄何见事之晚乎！”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肃遂拜蒙母，结友而别。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8" name="文本框 20487" descr="中国教育出版网"/>
          <p:cNvSpPr txBox="1">
            <a:spLocks noChangeArrowheads="1"/>
          </p:cNvSpPr>
          <p:nvPr/>
        </p:nvSpPr>
        <p:spPr bwMode="auto">
          <a:xfrm>
            <a:off x="2773045" y="4906010"/>
            <a:ext cx="8414385" cy="6451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反问句，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指责中带有自得（自豪）自信</a:t>
            </a:r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的语气</a:t>
            </a:r>
            <a:r>
              <a:rPr lang="zh-CN" altLang="en-US" sz="3600" b="1" dirty="0">
                <a:solidFill>
                  <a:srgbClr val="FF0000"/>
                </a:solidFill>
              </a:rPr>
              <a:t>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4631587" y="3912782"/>
            <a:ext cx="1254642" cy="9931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uild="p"/>
      <p:bldP spid="2048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1205865" y="903605"/>
            <a:ext cx="100977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体会句末语气词的表情达意的作用（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课后思考探究三</a:t>
            </a:r>
            <a:r>
              <a:rPr lang="zh-CN" altLang="en-US" sz="3200" b="1" dirty="0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200" b="1" dirty="0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25" name="Rectangle 5"/>
          <p:cNvSpPr/>
          <p:nvPr/>
        </p:nvSpPr>
        <p:spPr>
          <a:xfrm>
            <a:off x="1992313" y="1636713"/>
            <a:ext cx="8207375" cy="2960687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孤岂欲卿治经为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博士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邪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但当涉猎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见往事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耳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endParaRPr lang="zh-CN" altLang="en-US" sz="3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大兄何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见事之晚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乎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！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             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288" y="2157413"/>
            <a:ext cx="88684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342900" indent="-342900" algn="l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“邪”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有对吕蒙辞学的责备、恼怒。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9288" y="3351213"/>
            <a:ext cx="88684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“耳”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限止语气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流露出对吕蒙的关心、爱护。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文本框 2"/>
          <p:cNvSpPr txBox="1"/>
          <p:nvPr/>
        </p:nvSpPr>
        <p:spPr>
          <a:xfrm>
            <a:off x="1992630" y="4597400"/>
            <a:ext cx="89814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“乎”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反问语气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吕蒙为自己的进步自得、自信的神态。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ldLvl="0" animBg="1"/>
      <p:bldP spid="5" grpId="0"/>
      <p:bldP spid="2" grpId="0"/>
      <p:bldP spid="194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1459" y="616009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问题探究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36338" y="3292683"/>
            <a:ext cx="56705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鲁肃为什么与吕蒙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结友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226" y="3876128"/>
            <a:ext cx="1055344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是因为鲁肃为吕蒙的才略所</a:t>
            </a:r>
            <a:r>
              <a:rPr lang="zh-CN" altLang="en-US" sz="30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折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服而愿与之深交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表明鲁肃敬才、爱才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二人志趣相投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,从</a:t>
            </a:r>
            <a:r>
              <a:rPr lang="zh-CN" altLang="en-US" sz="30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侧面衬托了吕蒙才略的惊人长进。</a:t>
            </a:r>
            <a:endParaRPr lang="zh-CN" altLang="en-US" sz="30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78908" y="1545798"/>
            <a:ext cx="6828790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“士别三日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即更刮目相待”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6625" y="2098675"/>
            <a:ext cx="106508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因为情况是在不断变化的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人也是在不断变化的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不能拿老眼光看人</a:t>
            </a:r>
            <a:r>
              <a:rPr lang="zh-CN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要用发展的眼光看待人和事。</a:t>
            </a:r>
            <a:endParaRPr lang="zh-CN" altLang="en-US" sz="30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4513" name="文本框 1"/>
          <p:cNvSpPr txBox="1"/>
          <p:nvPr/>
        </p:nvSpPr>
        <p:spPr>
          <a:xfrm>
            <a:off x="1908175" y="1041400"/>
            <a:ext cx="60350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简要</a:t>
            </a:r>
            <a:r>
              <a:rPr lang="zh-CN" altLang="en-US" sz="3200" b="1">
                <a:solidFill>
                  <a:srgbClr val="0D0D0D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概括文中三人的性格特征。</a:t>
            </a:r>
            <a:endParaRPr lang="zh-CN" altLang="en-US" sz="3200" b="1">
              <a:solidFill>
                <a:srgbClr val="0D0D0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2" name="文本框 25601"/>
          <p:cNvSpPr txBox="1"/>
          <p:nvPr/>
        </p:nvSpPr>
        <p:spPr>
          <a:xfrm>
            <a:off x="2425700" y="198755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3" name="文本框 25602"/>
          <p:cNvSpPr txBox="1"/>
          <p:nvPr/>
        </p:nvSpPr>
        <p:spPr>
          <a:xfrm>
            <a:off x="2425700" y="3521075"/>
            <a:ext cx="1149350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文本框 25603"/>
          <p:cNvSpPr txBox="1"/>
          <p:nvPr/>
        </p:nvSpPr>
        <p:spPr>
          <a:xfrm>
            <a:off x="2425700" y="4828540"/>
            <a:ext cx="1149985" cy="58356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鲁肃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6" name="文本框 25606"/>
          <p:cNvSpPr txBox="1"/>
          <p:nvPr/>
        </p:nvSpPr>
        <p:spPr>
          <a:xfrm>
            <a:off x="3575050" y="1916430"/>
            <a:ext cx="56838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爱才、关爱部下、勤学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善劝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、目光长远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609" name="文本框 25608"/>
          <p:cNvSpPr txBox="1"/>
          <p:nvPr/>
        </p:nvSpPr>
        <p:spPr>
          <a:xfrm>
            <a:off x="3763010" y="4828223"/>
            <a:ext cx="56578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爱才、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敬才</a:t>
            </a:r>
            <a:endParaRPr lang="zh-CN" altLang="en-US" sz="32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020" name="文本框 4"/>
          <p:cNvSpPr txBox="1"/>
          <p:nvPr/>
        </p:nvSpPr>
        <p:spPr>
          <a:xfrm>
            <a:off x="3659505" y="3520758"/>
            <a:ext cx="6691313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坦诚豪爽、善于听取别人的建议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3" grpId="0"/>
      <p:bldP spid="43016" grpId="0" bldLvl="0" animBg="1"/>
      <p:bldP spid="25609" grpId="0" bldLvl="0" animBg="1"/>
      <p:bldP spid="430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5134" y="47778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22325" y="1308735"/>
            <a:ext cx="11009630" cy="9531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班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里举行了《孙权劝学》课本剧表演活动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以下是课本剧的一个片段</a:t>
            </a:r>
            <a:r>
              <a:rPr lang="zh-CN" altLang="zh-CN" sz="2800" b="1"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请根据你对课文的理解填空。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6765" y="2263140"/>
            <a:ext cx="10952480" cy="3969385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金碧辉煌的大殿里。孙权坐在龙椅上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人物神态）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孙权：（自言自语）示例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设计独白）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吕蒙：（从门外大步进入大殿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行礼）主公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不知您找微臣有何事？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孙权：爱卿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今天孤找你是想劝你读书！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吕蒙：主公您有所不知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军中事务那么多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我哪有空啊？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孙权：你事务有孤多吗？孤常常读书</a:t>
            </a:r>
            <a:r>
              <a:rPr lang="zh-CN" altLang="zh-CN" sz="2800" b="1">
                <a:solidFill>
                  <a:schemeClr val="tx1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觉得挺有收获。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吕蒙：（不住地点头）示例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（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设计人物语言）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03831" y="2263219"/>
            <a:ext cx="1612900" cy="52197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2800" b="1" dirty="0">
                <a:solidFill>
                  <a:srgbClr val="CC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微皱眉</a:t>
            </a:r>
            <a:r>
              <a:rPr lang="zh-CN" altLang="zh-CN" sz="28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头</a:t>
            </a:r>
            <a:endParaRPr lang="zh-CN" altLang="zh-CN" sz="28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62599" y="2704322"/>
            <a:ext cx="10600659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</a:t>
            </a:r>
            <a:r>
              <a:rPr lang="zh-CN" altLang="zh-CN" sz="2800" b="1" dirty="0" smtClean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这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个吕蒙啊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行伍出身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打仗还行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就是感觉有点粗鲁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得让他读书。</a:t>
            </a:r>
            <a:endParaRPr lang="zh-CN" altLang="zh-CN" sz="28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2251" y="5279707"/>
            <a:ext cx="10703542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4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        </a:t>
            </a:r>
            <a:r>
              <a:rPr lang="zh-CN" altLang="zh-CN" sz="2800" b="1" dirty="0" smtClean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您这么一说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我应该抽出时间读书</a:t>
            </a:r>
            <a:r>
              <a:rPr lang="zh-CN" altLang="zh-CN" sz="2800" b="1">
                <a:solidFill>
                  <a:srgbClr val="C000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才不辜负您对我的期望和关怀。</a:t>
            </a:r>
            <a:endParaRPr lang="zh-CN" altLang="en-US" sz="2800" dirty="0">
              <a:solidFill>
                <a:srgbClr val="CC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626671" y="423743"/>
            <a:ext cx="10618381" cy="583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课后拓展：阅读下列材料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完成后面的任务。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6745" y="1007110"/>
            <a:ext cx="11009630" cy="5077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参考课后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积累拓展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第五题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根据提示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把下面的语句翻译成现代汉语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①诸将皆曰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上岸击贼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洗足入船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! ”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贼、坞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皆、曰、击、何、为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                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 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何用坞为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调整为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坞为何用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②操语诸将曰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孙权不欺孤。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乃彻军还。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【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翻译提示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】“</a:t>
            </a:r>
            <a:r>
              <a:rPr lang="zh-CN" altLang="en-US" sz="30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留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操、孙权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替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诸将、欺、还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; 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为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乃彻车还</a:t>
            </a:r>
            <a:r>
              <a:rPr lang="en-US" altLang="zh-CN" sz="30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补上主语。</a:t>
            </a:r>
            <a:endParaRPr lang="zh-CN" altLang="en-US" sz="30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译：</a:t>
            </a:r>
            <a:r>
              <a:rPr lang="en-US" altLang="zh-CN"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1276350" y="3462020"/>
            <a:ext cx="9595485" cy="55308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各位将军都说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上岸击打贼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洗干净脚进船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用坞做什么？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244" name="矩形 10243"/>
          <p:cNvSpPr/>
          <p:nvPr/>
        </p:nvSpPr>
        <p:spPr>
          <a:xfrm>
            <a:off x="1276350" y="5419725"/>
            <a:ext cx="10142220" cy="1014730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曹操对各位将军说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:“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孙权没有欺骗我。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（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曹操）于是撤军回（北方）去了。</a:t>
            </a:r>
            <a:endParaRPr lang="zh-CN" altLang="en-US" sz="30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4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7" name="矩形 11266"/>
          <p:cNvSpPr/>
          <p:nvPr/>
        </p:nvSpPr>
        <p:spPr>
          <a:xfrm>
            <a:off x="911225" y="416560"/>
            <a:ext cx="9700260" cy="1076325"/>
          </a:xfrm>
          <a:prstGeom prst="rect">
            <a:avLst/>
          </a:prstGeom>
          <a:noFill/>
          <a:ln w="6350">
            <a:noFill/>
          </a:ln>
        </p:spPr>
        <p:txBody>
          <a:bodyPr wrap="squar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lang="en-US" altLang="zh-CN" sz="3200" b="1" strike="noStrike" noProof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4</a:t>
            </a:r>
            <a:r>
              <a:rPr lang="zh-CN" altLang="en-US" sz="3200" b="1" strike="noStrike" noProof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）结合课文和三则材料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strike="noStrike" noProof="1" dirty="0">
                <a:solidFill>
                  <a:srgbClr val="00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你对孙权劝学带来的结果有什么发现？说一说你的依据。</a:t>
            </a:r>
            <a:endParaRPr lang="zh-CN" altLang="en-US" sz="3200" b="1" strike="noStrike" noProof="1" dirty="0">
              <a:solidFill>
                <a:srgbClr val="00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0" name="矩形 9219"/>
          <p:cNvSpPr/>
          <p:nvPr/>
        </p:nvSpPr>
        <p:spPr>
          <a:xfrm>
            <a:off x="985520" y="1492885"/>
            <a:ext cx="98342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/>
            <a:r>
              <a:rPr lang="en-US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我发现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濡须立坞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一事与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孙权劝学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有一定的关系。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矩形 9220"/>
          <p:cNvSpPr/>
          <p:nvPr/>
        </p:nvSpPr>
        <p:spPr>
          <a:xfrm>
            <a:off x="985520" y="2045970"/>
            <a:ext cx="971994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理由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:①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由材料可知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建安十七年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曹操想要攻打东吴。这时吕蒙经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劝学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苦读兵书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已经具备了出色的战略眼光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他向孙权献上一计</a:t>
            </a:r>
            <a:r>
              <a:rPr lang="en-US" altLang="zh-CN" sz="3000" b="1">
                <a:solidFill>
                  <a:srgbClr val="401B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夹濡须水口立坞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矩形 9221"/>
          <p:cNvSpPr/>
          <p:nvPr/>
        </p:nvSpPr>
        <p:spPr>
          <a:xfrm>
            <a:off x="1060450" y="3522345"/>
            <a:ext cx="955103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②当时心高气傲的东吴将军起先不赞成吕蒙的夹水立坞计策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吕蒙耐心地晓之以理。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矩形 9222"/>
          <p:cNvSpPr/>
          <p:nvPr/>
        </p:nvSpPr>
        <p:spPr>
          <a:xfrm>
            <a:off x="1060450" y="4537075"/>
            <a:ext cx="94608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③孙权采纳吕蒙的计策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在濡须口修建防御工事</a:t>
            </a:r>
            <a:r>
              <a:rPr lang="en-US" altLang="zh-CN" sz="3000" b="1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401BC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这在第二年的濡须大战中发挥了重要的作用。</a:t>
            </a:r>
            <a:endParaRPr lang="zh-CN" altLang="en-US" sz="3000" b="1" dirty="0">
              <a:solidFill>
                <a:srgbClr val="401BC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1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1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2" grpId="0"/>
      <p:bldP spid="922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矩形 27650" descr="中国教育出版网"/>
          <p:cNvSpPr>
            <a:spLocks noChangeArrowheads="1"/>
          </p:cNvSpPr>
          <p:nvPr/>
        </p:nvSpPr>
        <p:spPr bwMode="auto">
          <a:xfrm>
            <a:off x="4199468" y="908844"/>
            <a:ext cx="32639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孙权劝学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3" name="矩形 27652" descr="中国教育出版网"/>
          <p:cNvSpPr>
            <a:spLocks noChangeArrowheads="1"/>
          </p:cNvSpPr>
          <p:nvPr/>
        </p:nvSpPr>
        <p:spPr bwMode="auto">
          <a:xfrm>
            <a:off x="5316773" y="1927783"/>
            <a:ext cx="112033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吕蒙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54" name="矩形 27653" descr="中国教育出版网"/>
          <p:cNvSpPr>
            <a:spLocks noChangeArrowheads="1"/>
          </p:cNvSpPr>
          <p:nvPr/>
        </p:nvSpPr>
        <p:spPr bwMode="auto">
          <a:xfrm>
            <a:off x="1794789" y="1952959"/>
            <a:ext cx="1186266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孙权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55" name="矩形 27654" descr="中国教育出版网"/>
          <p:cNvSpPr>
            <a:spLocks noChangeArrowheads="1"/>
          </p:cNvSpPr>
          <p:nvPr/>
        </p:nvSpPr>
        <p:spPr bwMode="auto">
          <a:xfrm>
            <a:off x="8636222" y="1952960"/>
            <a:ext cx="148968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鲁肃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56" name="矩形 27655" descr="中国教育出版网"/>
          <p:cNvSpPr>
            <a:spLocks noChangeArrowheads="1"/>
          </p:cNvSpPr>
          <p:nvPr/>
        </p:nvSpPr>
        <p:spPr bwMode="auto">
          <a:xfrm>
            <a:off x="1365885" y="4151630"/>
            <a:ext cx="2043430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善</a:t>
            </a: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劝</a:t>
            </a:r>
            <a:b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</a:b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关爱部下</a:t>
            </a:r>
            <a:b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</a:br>
            <a:r>
              <a:rPr lang="zh-CN" altLang="en-US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勤</a:t>
            </a: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57" name="矩形 27656" descr="中国教育出版网"/>
          <p:cNvSpPr>
            <a:spLocks noChangeArrowheads="1"/>
          </p:cNvSpPr>
          <p:nvPr/>
        </p:nvSpPr>
        <p:spPr bwMode="auto">
          <a:xfrm>
            <a:off x="4965764" y="4913389"/>
            <a:ext cx="1944157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 smtClean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en-US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听</a:t>
            </a: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劝</a:t>
            </a:r>
            <a:b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</a:b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学有长进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58" name="矩形 27657" descr="中国教育出版网"/>
          <p:cNvSpPr>
            <a:spLocks noChangeArrowheads="1"/>
          </p:cNvSpPr>
          <p:nvPr/>
        </p:nvSpPr>
        <p:spPr bwMode="auto">
          <a:xfrm>
            <a:off x="8745334" y="4151314"/>
            <a:ext cx="154285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爱才</a:t>
            </a:r>
            <a:b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</a:br>
            <a:r>
              <a:rPr lang="zh-CN" altLang="en-US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敬才</a:t>
            </a:r>
            <a:endParaRPr lang="zh-CN" altLang="en-US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7661" name="矩形 27660" descr="中国教育出版网"/>
          <p:cNvSpPr>
            <a:spLocks noChangeArrowheads="1"/>
          </p:cNvSpPr>
          <p:nvPr/>
        </p:nvSpPr>
        <p:spPr bwMode="auto">
          <a:xfrm>
            <a:off x="5403781" y="3575051"/>
            <a:ext cx="1221906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就学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" name="左箭头 4" descr="中国教育出版网"/>
          <p:cNvSpPr/>
          <p:nvPr/>
        </p:nvSpPr>
        <p:spPr>
          <a:xfrm>
            <a:off x="6625687" y="2051126"/>
            <a:ext cx="1742136" cy="485775"/>
          </a:xfrm>
          <a:prstGeom prst="left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右箭头 5" descr="中国教育出版网"/>
          <p:cNvSpPr/>
          <p:nvPr/>
        </p:nvSpPr>
        <p:spPr>
          <a:xfrm>
            <a:off x="3094074" y="2018271"/>
            <a:ext cx="1871331" cy="485775"/>
          </a:xfrm>
          <a:prstGeom prst="right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C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7" name="矩形 6" descr="中国教育出版网"/>
          <p:cNvSpPr>
            <a:spLocks noChangeArrowheads="1"/>
          </p:cNvSpPr>
          <p:nvPr/>
        </p:nvSpPr>
        <p:spPr bwMode="auto">
          <a:xfrm>
            <a:off x="3258633" y="2637633"/>
            <a:ext cx="138779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劝学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7" descr="中国教育出版网"/>
          <p:cNvSpPr>
            <a:spLocks noChangeArrowheads="1"/>
          </p:cNvSpPr>
          <p:nvPr/>
        </p:nvSpPr>
        <p:spPr bwMode="auto">
          <a:xfrm>
            <a:off x="7113384" y="2815432"/>
            <a:ext cx="163195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赞学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下箭头 8" descr="中国教育出版网"/>
          <p:cNvSpPr/>
          <p:nvPr/>
        </p:nvSpPr>
        <p:spPr>
          <a:xfrm>
            <a:off x="5604245" y="2600659"/>
            <a:ext cx="535517" cy="820737"/>
          </a:xfrm>
          <a:prstGeom prst="down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下箭头 10" descr="中国教育出版网"/>
          <p:cNvSpPr/>
          <p:nvPr/>
        </p:nvSpPr>
        <p:spPr>
          <a:xfrm>
            <a:off x="5620271" y="4294189"/>
            <a:ext cx="535517" cy="619125"/>
          </a:xfrm>
          <a:prstGeom prst="down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2" name="下箭头 11" descr="中国教育出版网"/>
          <p:cNvSpPr/>
          <p:nvPr/>
        </p:nvSpPr>
        <p:spPr>
          <a:xfrm>
            <a:off x="2010833" y="2637633"/>
            <a:ext cx="533400" cy="1285080"/>
          </a:xfrm>
          <a:prstGeom prst="down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下箭头 12" descr="中国教育出版网"/>
          <p:cNvSpPr/>
          <p:nvPr/>
        </p:nvSpPr>
        <p:spPr>
          <a:xfrm>
            <a:off x="8845549" y="2637633"/>
            <a:ext cx="535517" cy="1420608"/>
          </a:xfrm>
          <a:prstGeom prst="downArrow">
            <a:avLst/>
          </a:prstGeom>
          <a:solidFill>
            <a:schemeClr val="accent3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80316" y="509683"/>
            <a:ext cx="2792616" cy="713740"/>
            <a:chOff x="2371" y="690"/>
            <a:chExt cx="3471" cy="1124"/>
          </a:xfrm>
        </p:grpSpPr>
        <p:sp>
          <p:nvSpPr>
            <p:cNvPr id="2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3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2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/>
      <p:bldP spid="27655" grpId="0"/>
      <p:bldP spid="27656" grpId="0"/>
      <p:bldP spid="27657" grpId="0"/>
      <p:bldP spid="27658" grpId="0"/>
      <p:bldP spid="27661" grpId="0"/>
      <p:bldP spid="5" grpId="0" animBg="1"/>
      <p:bldP spid="6" grpId="0" animBg="1"/>
      <p:bldP spid="7" grpId="0"/>
      <p:bldP spid="8" grpId="0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" descr="中国教育出版网"/>
          <p:cNvSpPr txBox="1">
            <a:spLocks noChangeArrowheads="1"/>
          </p:cNvSpPr>
          <p:nvPr/>
        </p:nvSpPr>
        <p:spPr bwMode="auto">
          <a:xfrm>
            <a:off x="1384300" y="1690688"/>
            <a:ext cx="9264651" cy="3169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/>
              <a:t>        </a:t>
            </a:r>
            <a:r>
              <a:rPr lang="zh-CN" altLang="en-US" sz="3200" b="1" dirty="0"/>
              <a:t>三国时期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英雄辈出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其中孙权手下有员大将叫吕蒙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此人武艺高强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战功卓著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深受孙权信赖。可是他就是不爱读书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孙权多次劝说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他总是推三阻四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不肯就学。现在孙权又来劝说了</a:t>
            </a:r>
            <a:r>
              <a:rPr lang="en-US" altLang="zh-CN" sz="32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/>
              <a:t>今天的结果如何呢？我们一起来从《孙权劝学》中了解。</a:t>
            </a:r>
            <a:endParaRPr lang="zh-CN" altLang="en-US" sz="3200" b="1" dirty="0"/>
          </a:p>
        </p:txBody>
      </p:sp>
      <p:grpSp>
        <p:nvGrpSpPr>
          <p:cNvPr id="4" name="组合 3"/>
          <p:cNvGrpSpPr/>
          <p:nvPr/>
        </p:nvGrpSpPr>
        <p:grpSpPr>
          <a:xfrm>
            <a:off x="1148418" y="552214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86815" y="467596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写法归纳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03698" y="1308438"/>
            <a:ext cx="10508512" cy="51695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）言简意丰的语言描写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。白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描式的语言描写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既表现出人物的口吻、神态、心理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又交代了故事的起因、结果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非常精彩。看似简略的闲笔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实则匠心独运。依事实来写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不造作。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）详略得当的叙述安排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。文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章重点写了孙权劝学及劝学的结果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对于吕蒙的具体学习过程则一笔带过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而后通过鲁肃叹学来揭示吕蒙学习的结果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即才略非复吴下阿蒙。这样的描写既给读者留下了想象的空间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又节省了笔墨。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）侧面烘托与对比</a:t>
            </a:r>
            <a:r>
              <a:rPr lang="zh-CN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。吕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蒙读书的效果正是通过鲁肃的话从侧面展现出来的。鲁肃话中的</a:t>
            </a:r>
            <a:r>
              <a:rPr lang="zh-CN" altLang="zh-CN" sz="3000" b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“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非复吴下阿蒙</a:t>
            </a:r>
            <a:r>
              <a:rPr lang="zh-CN" altLang="zh-CN" sz="3000" b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又将吕蒙的现在与过去进行了纵向的对比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突出了吕蒙的</a:t>
            </a:r>
            <a:r>
              <a:rPr lang="zh-CN" altLang="zh-CN" sz="3000" b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“变”</a:t>
            </a:r>
            <a:r>
              <a:rPr lang="zh-CN" altLang="zh-CN" sz="3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从而写出了孙权劝学和吕蒙就学的效果。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26625" descr="中国教育出版网"/>
          <p:cNvSpPr txBox="1">
            <a:spLocks noChangeArrowheads="1"/>
          </p:cNvSpPr>
          <p:nvPr/>
        </p:nvSpPr>
        <p:spPr bwMode="auto">
          <a:xfrm>
            <a:off x="714165" y="1984694"/>
            <a:ext cx="10763249" cy="260159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文通过孙权劝勉吕蒙学习的故事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突出了孙权关心下级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耐心说服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不以权势压人的行为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赞扬了吕蒙接受意见并努力学习并有所成就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告诉了我们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开卷有益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的道理</a:t>
            </a:r>
            <a:r>
              <a:rPr lang="zh-CN" altLang="zh-CN" sz="3200" b="1"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说明了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人只要肯学</a:t>
            </a:r>
            <a:r>
              <a:rPr lang="zh-CN" altLang="zh-CN" sz="32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就会大有长进</a:t>
            </a:r>
            <a:r>
              <a:rPr lang="zh-CN" altLang="zh-CN" sz="32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成年人也是如此</a:t>
            </a:r>
            <a:r>
              <a:rPr lang="zh-CN" altLang="en-US" sz="3200" b="1" dirty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8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18539" y="679804"/>
            <a:ext cx="2792616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65544" y="499051"/>
            <a:ext cx="3583172" cy="1112520"/>
            <a:chOff x="2371" y="690"/>
            <a:chExt cx="3471" cy="1752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1701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文言词语积累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52869" y="2225556"/>
            <a:ext cx="10030046" cy="2953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孤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岂欲卿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治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经为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博士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邪（古义：    。今义：治理。）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（古义：                       。  今义：一种学位。）</a:t>
            </a:r>
            <a:endParaRPr lang="zh-CN" altLang="en-US" sz="2800" b="1" dirty="0" smtClean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当涉猎（古义：         。   今义：表转折的连词。）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③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见</a:t>
            </a:r>
            <a:r>
              <a:rPr lang="zh-CN" altLang="zh-CN" sz="3200" b="1" u="sng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耳（古义：      。        今义：过去的事。）</a:t>
            </a:r>
            <a:endParaRPr lang="zh-CN" altLang="zh-CN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2869" y="1640781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2"/>
          <p:cNvSpPr/>
          <p:nvPr/>
        </p:nvSpPr>
        <p:spPr>
          <a:xfrm>
            <a:off x="6308408" y="2471580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研究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矩形 2"/>
          <p:cNvSpPr/>
          <p:nvPr/>
        </p:nvSpPr>
        <p:spPr>
          <a:xfrm>
            <a:off x="2832100" y="3152458"/>
            <a:ext cx="41814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专掌经学传授的学官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2"/>
          <p:cNvSpPr/>
          <p:nvPr/>
        </p:nvSpPr>
        <p:spPr>
          <a:xfrm>
            <a:off x="4116388" y="3774600"/>
            <a:ext cx="143764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</a:t>
            </a:r>
            <a:r>
              <a:rPr lang="zh-CN" altLang="zh-CN" sz="30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只是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4"/>
          <p:cNvSpPr/>
          <p:nvPr/>
        </p:nvSpPr>
        <p:spPr>
          <a:xfrm>
            <a:off x="4227830" y="4515962"/>
            <a:ext cx="94869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历史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12833" y="4610624"/>
            <a:ext cx="91688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与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蒙论议，大惊（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1555" y="756315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2781" y="163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84744" y="1450239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往事耳（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兄何见事之晚乎（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986" y="26995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3986" y="36598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4766" y="47952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C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大</a:t>
            </a:r>
            <a:endParaRPr lang="zh-CN" altLang="en-US" sz="3200" dirty="0">
              <a:solidFill>
                <a:srgbClr val="CC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91568" y="2413856"/>
            <a:ext cx="797645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以军中多务（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以为大有所益（           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94632" y="3475165"/>
            <a:ext cx="6096000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当涂掌事（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但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当涉猎（          ）</a:t>
            </a:r>
            <a:endParaRPr lang="zh-CN" altLang="zh-CN" sz="28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1916908" y="1499456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1935109" y="2560765"/>
            <a:ext cx="155448" cy="807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1895626" y="3514872"/>
            <a:ext cx="155448" cy="9144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左大括号 13"/>
          <p:cNvSpPr/>
          <p:nvPr/>
        </p:nvSpPr>
        <p:spPr>
          <a:xfrm>
            <a:off x="1916908" y="4746024"/>
            <a:ext cx="155448" cy="818707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888740" y="1450340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endParaRPr lang="zh-CN" altLang="en-US" sz="2800"/>
          </a:p>
        </p:txBody>
      </p:sp>
      <p:sp>
        <p:nvSpPr>
          <p:cNvPr id="16" name="文本框 15"/>
          <p:cNvSpPr txBox="1"/>
          <p:nvPr/>
        </p:nvSpPr>
        <p:spPr>
          <a:xfrm>
            <a:off x="5309235" y="188150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知晓</a:t>
            </a:r>
            <a:endParaRPr lang="zh-CN" altLang="en-US" sz="2800"/>
          </a:p>
        </p:txBody>
      </p:sp>
      <p:sp>
        <p:nvSpPr>
          <p:cNvPr id="17" name="文本框 16"/>
          <p:cNvSpPr txBox="1"/>
          <p:nvPr/>
        </p:nvSpPr>
        <p:spPr>
          <a:xfrm>
            <a:off x="4355465" y="2403475"/>
            <a:ext cx="13544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介词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</a:t>
            </a:r>
            <a:endParaRPr lang="zh-CN" altLang="en-US" sz="2800"/>
          </a:p>
        </p:txBody>
      </p:sp>
      <p:sp>
        <p:nvSpPr>
          <p:cNvPr id="18" name="文本框 17"/>
          <p:cNvSpPr txBox="1"/>
          <p:nvPr/>
        </p:nvSpPr>
        <p:spPr>
          <a:xfrm>
            <a:off x="5068570" y="2846070"/>
            <a:ext cx="359664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与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为</a:t>
            </a:r>
            <a:r>
              <a:rPr lang="en-US" altLang="zh-CN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连用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认为</a:t>
            </a:r>
            <a:endParaRPr lang="zh-CN" altLang="en-US" sz="2800"/>
          </a:p>
        </p:txBody>
      </p:sp>
      <p:sp>
        <p:nvSpPr>
          <p:cNvPr id="19" name="文本框 18"/>
          <p:cNvSpPr txBox="1"/>
          <p:nvPr/>
        </p:nvSpPr>
        <p:spPr>
          <a:xfrm>
            <a:off x="3888740" y="347535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担当</a:t>
            </a:r>
            <a:endParaRPr lang="zh-CN" altLang="en-US" sz="2800"/>
          </a:p>
        </p:txBody>
      </p:sp>
      <p:sp>
        <p:nvSpPr>
          <p:cNvPr id="20" name="文本框 19"/>
          <p:cNvSpPr txBox="1"/>
          <p:nvPr/>
        </p:nvSpPr>
        <p:spPr>
          <a:xfrm>
            <a:off x="3888740" y="390715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动词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应当</a:t>
            </a:r>
            <a:endParaRPr lang="zh-CN" altLang="en-US" sz="2800"/>
          </a:p>
        </p:txBody>
      </p:sp>
      <p:sp>
        <p:nvSpPr>
          <p:cNvPr id="21" name="文本框 20"/>
          <p:cNvSpPr txBox="1"/>
          <p:nvPr/>
        </p:nvSpPr>
        <p:spPr>
          <a:xfrm>
            <a:off x="5309235" y="4520565"/>
            <a:ext cx="17119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副词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十分</a:t>
            </a:r>
            <a:endParaRPr lang="zh-CN" altLang="en-US" sz="2800"/>
          </a:p>
        </p:txBody>
      </p:sp>
      <p:sp>
        <p:nvSpPr>
          <p:cNvPr id="22" name="文本框 21"/>
          <p:cNvSpPr txBox="1"/>
          <p:nvPr/>
        </p:nvSpPr>
        <p:spPr>
          <a:xfrm>
            <a:off x="5217160" y="5042535"/>
            <a:ext cx="24269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形容词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年长的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5284" y="1276483"/>
            <a:ext cx="8924260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吴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下阿蒙：             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刮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目相待：</a:t>
            </a:r>
            <a:endParaRPr lang="zh-CN" altLang="zh-CN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9058" y="691708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成语释义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99058" y="2812610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文言句式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5436" y="3397382"/>
            <a:ext cx="9863109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①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辞以军中多务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0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②</a:t>
            </a:r>
            <a:r>
              <a:rPr lang="zh-CN" altLang="zh-CN" sz="30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肃</a:t>
            </a:r>
            <a:r>
              <a:rPr lang="zh-CN" altLang="zh-CN" sz="30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遂拜蒙母，结友而别</a:t>
            </a:r>
            <a:endParaRPr lang="zh-CN" altLang="zh-CN" sz="30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7380" y="1462405"/>
            <a:ext cx="718121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泛指缺少学识才干的人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比喻人学识尚浅。</a:t>
            </a:r>
            <a:endParaRPr lang="zh-CN" altLang="en-US" sz="3000"/>
          </a:p>
        </p:txBody>
      </p:sp>
      <p:sp>
        <p:nvSpPr>
          <p:cNvPr id="7" name="文本框 6"/>
          <p:cNvSpPr txBox="1"/>
          <p:nvPr/>
        </p:nvSpPr>
        <p:spPr>
          <a:xfrm>
            <a:off x="3253105" y="2199640"/>
            <a:ext cx="48837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拭目相看</a:t>
            </a:r>
            <a:r>
              <a:rPr lang="zh-CN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用新的眼光看待。</a:t>
            </a:r>
            <a:endParaRPr lang="zh-CN" altLang="en-US" sz="3000"/>
          </a:p>
        </p:txBody>
      </p:sp>
      <p:sp>
        <p:nvSpPr>
          <p:cNvPr id="8" name="文本框 7"/>
          <p:cNvSpPr txBox="1"/>
          <p:nvPr/>
        </p:nvSpPr>
        <p:spPr>
          <a:xfrm>
            <a:off x="1198880" y="399732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（倒装句。介词结构后置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蒙以军中多务辞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）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0630" y="5150485"/>
            <a:ext cx="8710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［省略句。应为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肃遂拜蒙母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（与蒙）结友而别</a:t>
            </a:r>
            <a:r>
              <a:rPr lang="en-US" altLang="zh-CN" sz="30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zh-CN" sz="30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］</a:t>
            </a:r>
            <a:endParaRPr lang="zh-CN" altLang="zh-CN" sz="30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67664" y="499051"/>
            <a:ext cx="2792616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209040" y="5850890"/>
            <a:ext cx="31889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乐羊子妻劝夫读</a:t>
            </a:r>
            <a:r>
              <a:rPr lang="zh-CN" altLang="zh-CN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书</a:t>
            </a:r>
            <a:endParaRPr lang="zh-CN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590" y="1330459"/>
            <a:ext cx="5545455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吕蒙的变化对你有什么启示？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87590" y="1783517"/>
            <a:ext cx="9912987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告诉了我们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“开卷有益”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的道理。读书有益于人的发展和完善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0665" y="2305685"/>
            <a:ext cx="388620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什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么时候学习都不晚。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96865" y="2305685"/>
            <a:ext cx="5393055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识让人自信</a:t>
            </a:r>
            <a:r>
              <a:rPr lang="zh-CN" altLang="zh-CN" sz="2800" b="1">
                <a:solidFill>
                  <a:srgbClr val="FF330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自信赢得尊重</a:t>
            </a:r>
            <a:r>
              <a:rPr lang="zh-CN" altLang="zh-CN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28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10805" y="2827457"/>
            <a:ext cx="9912987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不足者好学</a:t>
            </a:r>
            <a:r>
              <a:rPr lang="zh-CN" altLang="zh-CN" sz="2800" b="1">
                <a:solidFill>
                  <a:srgbClr val="0070C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耻</a:t>
            </a:r>
            <a:r>
              <a:rPr lang="zh-CN" altLang="zh-CN" sz="2800" b="1" dirty="0">
                <a:solidFill>
                  <a:srgbClr val="0070C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下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问者自满</a:t>
            </a:r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93485" y="2827655"/>
            <a:ext cx="480695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能力显实力</a:t>
            </a:r>
            <a:r>
              <a:rPr lang="zh-CN" altLang="zh-CN" sz="2800" b="1">
                <a:solidFill>
                  <a:srgbClr val="0070C0"/>
                </a:solidFill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用行动来证明。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31075" y="5378584"/>
            <a:ext cx="516255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你还知道哪些劝学的故事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1075" y="3429769"/>
            <a:ext cx="7948930" cy="5530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pPr algn="l"/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从文中人物的角度</a:t>
            </a:r>
            <a:r>
              <a:rPr lang="zh-CN" altLang="zh-CN" sz="3000" b="1">
                <a:sym typeface="宋体" panose="02010600030101010101" pitchFamily="2" charset="-122"/>
              </a:rPr>
              <a:t>,</a:t>
            </a:r>
            <a:r>
              <a:rPr lang="zh-CN" altLang="zh-CN" sz="30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说一说故事给你的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启示？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92365" y="3982854"/>
            <a:ext cx="1255395" cy="1383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p>
            <a:pPr algn="l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吕蒙：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鲁肃：</a:t>
            </a:r>
            <a:endParaRPr 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9111" name="Text Box 41"/>
          <p:cNvSpPr txBox="1"/>
          <p:nvPr/>
        </p:nvSpPr>
        <p:spPr>
          <a:xfrm>
            <a:off x="2331085" y="3982720"/>
            <a:ext cx="84588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劝人要讲策略，以理服人，循循善诱。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54314" name="Text Box 42"/>
          <p:cNvSpPr txBox="1"/>
          <p:nvPr/>
        </p:nvSpPr>
        <p:spPr>
          <a:xfrm>
            <a:off x="2331085" y="4413885"/>
            <a:ext cx="92779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要知错就改，虚心听取正确意见，重视学习、勤于学习。</a:t>
            </a:r>
            <a:endParaRPr lang="zh-CN" altLang="en-US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  <p:sp>
        <p:nvSpPr>
          <p:cNvPr id="89116" name="Text Box 65"/>
          <p:cNvSpPr txBox="1"/>
          <p:nvPr/>
        </p:nvSpPr>
        <p:spPr>
          <a:xfrm>
            <a:off x="2331085" y="4856480"/>
            <a:ext cx="64649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charset="-122"/>
              </a:rPr>
              <a:t>要用发展的观点看问题，学会欣赏他人。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9365" y="5850890"/>
            <a:ext cx="1785620" cy="52197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zh-CN" altLang="zh-CN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师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旷劝</a:t>
            </a:r>
            <a:r>
              <a:rPr lang="zh-CN" altLang="zh-CN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学</a:t>
            </a:r>
            <a:endParaRPr lang="zh-CN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63130" y="5850890"/>
            <a:ext cx="28670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zh-CN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孔</a:t>
            </a:r>
            <a:r>
              <a:rPr lang="zh-CN" altLang="zh-CN" sz="28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子劝子路学</a:t>
            </a:r>
            <a:r>
              <a:rPr lang="zh-CN" altLang="zh-CN" sz="28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习</a:t>
            </a:r>
            <a:endParaRPr lang="zh-CN" altLang="zh-CN" sz="2800" b="1" dirty="0" smtClean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9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9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0" grpId="0"/>
      <p:bldP spid="11" grpId="0"/>
      <p:bldP spid="12" grpId="0"/>
      <p:bldP spid="89111" grpId="0"/>
      <p:bldP spid="54314" grpId="0"/>
      <p:bldP spid="89116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1380280" y="1858645"/>
            <a:ext cx="10181167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宋体" panose="02010600030101010101" pitchFamily="2" charset="-122"/>
              </a:rPr>
              <a:t>1</a:t>
            </a:r>
            <a:r>
              <a:rPr lang="en-US" altLang="zh-CN" sz="28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熟</a:t>
            </a:r>
            <a:r>
              <a:rPr lang="zh-CN" altLang="en-US" sz="2800" b="1" dirty="0">
                <a:latin typeface="宋体" panose="02010600030101010101" pitchFamily="2" charset="-122"/>
              </a:rPr>
              <a:t>读并背诵课文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</a:rPr>
              <a:t>了解作者及相关文学常识。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 descr="中国教育出版网"/>
          <p:cNvSpPr txBox="1">
            <a:spLocks noChangeArrowheads="1"/>
          </p:cNvSpPr>
          <p:nvPr/>
        </p:nvSpPr>
        <p:spPr bwMode="auto">
          <a:xfrm>
            <a:off x="1380280" y="3215640"/>
            <a:ext cx="10179049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宋体" panose="02010600030101010101" pitchFamily="2" charset="-122"/>
              </a:rPr>
              <a:t>3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分析人物对话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把握人物的性格特点。（</a:t>
            </a:r>
            <a:r>
              <a:rPr lang="zh-CN" altLang="en-US" sz="2800" b="1" dirty="0">
                <a:latin typeface="宋体" panose="02010600030101010101" pitchFamily="2" charset="-122"/>
              </a:rPr>
              <a:t>重点）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2092" y="605376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380357" y="2537653"/>
            <a:ext cx="60039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借助注释和工具书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理解课文大意。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80490" y="3943985"/>
            <a:ext cx="10385425" cy="1038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2800" b="1" dirty="0" smtClean="0">
                <a:latin typeface="宋体" panose="02010600030101010101" pitchFamily="2" charset="-122"/>
                <a:sym typeface="+mn-ea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把握课文中文言实词的基础上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理解文中语气词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“邪”</a:t>
            </a:r>
            <a:endParaRPr lang="en-US" altLang="zh-CN" sz="2800" b="1" dirty="0" smtClean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    “耳”“乎”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和称谓语</a:t>
            </a:r>
            <a:r>
              <a:rPr lang="zh-CN" altLang="en-US" sz="2800" b="1" dirty="0" smtClean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“卿”“孤”“大兄”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等的含义</a:t>
            </a:r>
            <a:r>
              <a:rPr lang="zh-CN" altLang="en-US" b="1" dirty="0" smtClean="0">
                <a:latin typeface="宋体" panose="02010600030101010101" pitchFamily="2" charset="-122"/>
              </a:rPr>
              <a:t>。</a:t>
            </a:r>
            <a:endParaRPr lang="zh-CN" altLang="en-US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54019" y="1322648"/>
            <a:ext cx="7350125" cy="15671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给下面的生字注音。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卿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岂               为博士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邪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孰        即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更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刮目相待           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229" y="2868200"/>
            <a:ext cx="6309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释下列文言词语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（预学一）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9730" y="3382065"/>
            <a:ext cx="11047228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辞：         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但：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涉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猎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往事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  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及：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 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非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复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：</a:t>
            </a:r>
            <a:endParaRPr lang="en-US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更：         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见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事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：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endParaRPr lang="zh-CN" altLang="zh-CN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68155" y="3382213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031634" y="3864178"/>
            <a:ext cx="222440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粗略地阅读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25314" y="3864017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历史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1620" y="4357565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到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等到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725032" y="4357592"/>
            <a:ext cx="1407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不再是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25146" y="4859869"/>
            <a:ext cx="18161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知晓事情</a:t>
            </a:r>
            <a:endParaRPr lang="zh-CN" altLang="zh-CN" sz="3200" b="1" dirty="0">
              <a:solidFill>
                <a:srgbClr val="C0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2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8" name="Text Box 4"/>
          <p:cNvSpPr txBox="1"/>
          <p:nvPr/>
        </p:nvSpPr>
        <p:spPr>
          <a:xfrm>
            <a:off x="1432243" y="1765300"/>
            <a:ext cx="7815262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5000"/>
              </a:lnSpc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qīng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qǐ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yé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shú                     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黑体" panose="02010609060101010101" charset="-122"/>
              </a:rPr>
              <a:t>gēng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su</a:t>
            </a:r>
            <a:r>
              <a:rPr lang="zh-CN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ì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            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4834" y="3382065"/>
            <a:ext cx="99949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C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推托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1620" y="4858580"/>
            <a:ext cx="1520825" cy="583565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</a:t>
            </a:r>
            <a:r>
              <a:rPr lang="zh-CN" altLang="zh-CN" sz="3200" b="1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C0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另外</a:t>
            </a:r>
            <a:endParaRPr lang="zh-CN" altLang="zh-CN" sz="3200" b="1" dirty="0">
              <a:solidFill>
                <a:srgbClr val="C00000"/>
              </a:solidFill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  <p:bldP spid="25" grpId="0"/>
      <p:bldP spid="28" grpId="0" bldLvl="0"/>
      <p:bldP spid="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8195" descr="中国教育出版网"/>
          <p:cNvSpPr txBox="1">
            <a:spLocks noChangeArrowheads="1"/>
          </p:cNvSpPr>
          <p:nvPr/>
        </p:nvSpPr>
        <p:spPr bwMode="auto">
          <a:xfrm>
            <a:off x="994834" y="1092200"/>
            <a:ext cx="1107996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20000"/>
              </a:spcBef>
            </a:pPr>
            <a:r>
              <a:rPr lang="en-US" altLang="zh-CN" sz="3600" b="1">
                <a:solidFill>
                  <a:srgbClr val="3366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      </a:t>
            </a:r>
            <a:endParaRPr lang="en-US" altLang="zh-CN" sz="3600" b="1">
              <a:solidFill>
                <a:srgbClr val="3366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检查预学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219" name="Rectangle 3"/>
          <p:cNvSpPr>
            <a:spLocks noGrp="1"/>
          </p:cNvSpPr>
          <p:nvPr/>
        </p:nvSpPr>
        <p:spPr>
          <a:xfrm>
            <a:off x="673100" y="1345565"/>
            <a:ext cx="10624820" cy="46177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28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简介《资治通鉴》及作者司马光（预学二）。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《孙权劝学》选自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这是由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填朝代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政治家、史学家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填人名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)主持编纂的一部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       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通史。主要以时间为纲、事件为目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,记载了从</a:t>
            </a:r>
            <a:r>
              <a:rPr lang="en-US" altLang="zh-CN" sz="3200" b="1" u="sng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</a:t>
            </a:r>
            <a:endParaRPr lang="en-US" altLang="zh-CN" sz="3200" b="1" u="sng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（    ）到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（    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共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1362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年间的史事。                                                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宋神宗认为此书</a:t>
            </a: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鉴于往事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有资于治道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即以历史的得失作为鉴戒来加强统治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由此定名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(3)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此书与</a:t>
            </a:r>
            <a:r>
              <a:rPr lang="zh-CN" altLang="en-US" sz="3200" b="1" u="sng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西汉司马迁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</a:rPr>
              <a:t>《     》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都是中国史学的不朽巨著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两书作者并称</a:t>
            </a:r>
            <a:r>
              <a:rPr lang="zh-CN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pitchFamily="49" charset="-122"/>
              </a:rPr>
              <a:t>“史学两司马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25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  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35588" y="1751648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资治通鉴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1448" y="181324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北宋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02480" y="233553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司马光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351598" y="278130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编年体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8100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战国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63595" y="3424238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五代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92483" y="4947285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史记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790" y="1586230"/>
            <a:ext cx="10236200" cy="332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章所叙故事发生在东汉末年。孙权大将周瑜和刘备在赤壁之战中大破曹操军队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不久周瑜病死江陵。鲁肃代替周瑜辅佐孙权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劝孙权将荆州借给刘备共拒曹操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刘备很快取得益州</a:t>
            </a:r>
            <a:r>
              <a:rPr lang="en-US" altLang="zh-CN" sz="2800" b="1">
                <a:ea typeface="SimSun-ExtB" panose="02010609060101010101" pitchFamily="49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形成了曹、刘、孙三方鼎峙的局面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权劝吕蒙注意学习的故事就发生在此时。</a:t>
            </a:r>
            <a:endParaRPr lang="zh-CN" altLang="zh-CN" sz="28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94834" y="551180"/>
            <a:ext cx="2792616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背景资料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217" descr="中国教育出版网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921" y="2537143"/>
            <a:ext cx="3627967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矩形 9218" descr="中国教育出版网"/>
          <p:cNvSpPr>
            <a:spLocks noChangeArrowheads="1"/>
          </p:cNvSpPr>
          <p:nvPr/>
        </p:nvSpPr>
        <p:spPr bwMode="auto">
          <a:xfrm>
            <a:off x="1253490" y="1788160"/>
            <a:ext cx="6237605" cy="3301365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孙</a:t>
            </a:r>
            <a:r>
              <a:rPr lang="zh-CN" altLang="en-US" sz="3600" b="1" u="sng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权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字仲谋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三国时吴国的创建者。自幼文武双全,早年随父兄征战天下。他从兄长孙策遇害身亡之日起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在五十多年的时间内占有江东。其最大功绩就是开发了东南地区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促进了东南地区经济的繁荣发展。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073" y="484823"/>
            <a:ext cx="2792616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人物链接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242" descr="中国教育出版网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6" t="-517" r="5879" b="12093"/>
          <a:stretch>
            <a:fillRect/>
          </a:stretch>
        </p:blipFill>
        <p:spPr bwMode="auto">
          <a:xfrm>
            <a:off x="6758371" y="1052512"/>
            <a:ext cx="3774584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10243" descr="中国教育出版网"/>
          <p:cNvSpPr>
            <a:spLocks noChangeArrowheads="1"/>
          </p:cNvSpPr>
          <p:nvPr/>
        </p:nvSpPr>
        <p:spPr bwMode="auto">
          <a:xfrm>
            <a:off x="596900" y="1052830"/>
            <a:ext cx="5785485" cy="4954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600" b="1" u="sng" dirty="0" smtClean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吕</a:t>
            </a:r>
            <a:r>
              <a:rPr lang="zh-CN" altLang="en-US" sz="3600" b="1" u="sng" dirty="0">
                <a:solidFill>
                  <a:srgbClr val="FFFF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蒙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东吴国大将。字</a:t>
            </a:r>
            <a:r>
              <a:rPr lang="zh-CN" altLang="en-US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子明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少年时不读书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后接受孙权劝告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努力修习经典,遍读群书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智勇双全。跟随孙权打仗有功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官拜虎威将军。倍受孙权、鲁肃的信赖。鲁肃死后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掌管东吴军事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率军暗袭荆州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擒杀关羽父子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名扬三国。杀关羽后不久病死。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吕蒙发愤勤学的事迹</a:t>
            </a:r>
            <a:r>
              <a:rPr lang="zh-CN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,成为中国古代将勤补拙、笃志力学的代表,与其有关的成语有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刮目相待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吴下阿蒙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8436" name="矩形 10244" descr="中国教育出版网"/>
          <p:cNvSpPr>
            <a:spLocks noChangeArrowheads="1"/>
          </p:cNvSpPr>
          <p:nvPr/>
        </p:nvSpPr>
        <p:spPr bwMode="auto">
          <a:xfrm>
            <a:off x="7967133" y="1404938"/>
            <a:ext cx="422486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br>
              <a:rPr lang="en-US" altLang="zh-CN" sz="3200" b="1">
                <a:solidFill>
                  <a:srgbClr val="990000"/>
                </a:solidFill>
                <a:ea typeface="华文行楷" panose="02010800040101010101" pitchFamily="2" charset="-122"/>
              </a:rPr>
            </a:br>
            <a:endParaRPr lang="en-US" altLang="zh-CN" sz="3200" b="1">
              <a:solidFill>
                <a:srgbClr val="990000"/>
              </a:solidFill>
              <a:ea typeface="华文行楷" panose="0201080004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  <a:ln>
          <a:noFill/>
        </a:ln>
      </a:spPr>
      <a:bodyPr wrap="none">
        <a:spAutoFit/>
      </a:bodyPr>
      <a:lstStyle>
        <a:defPPr>
          <a:defRPr lang="en-US" altLang="zh-CN" sz="2800" b="1" dirty="0"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a:style>
    </a:spDef>
    <a:txDef>
      <a:spPr/>
      <a:bodyPr>
        <a:spAutoFit/>
      </a:bodyPr>
      <a:lstStyle>
        <a:defPPr algn="just" eaLnBrk="1" hangingPunct="1">
          <a:lnSpc>
            <a:spcPct val="120000"/>
          </a:lnSpc>
          <a:spcBef>
            <a:spcPct val="50000"/>
          </a:spcBef>
          <a:defRPr lang="zh-CN" altLang="en-US" sz="4000" b="1" dirty="0">
            <a:solidFill>
              <a:srgbClr val="800000"/>
            </a:solidFill>
            <a:latin typeface="宋体" panose="02010600030101010101" pitchFamily="2" charset="-122"/>
            <a:ea typeface="宋体" panose="02010600030101010101" pitchFamily="2" charset="-122"/>
          </a:defRPr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5834</Words>
  <Application>WPS 演示</Application>
  <PresentationFormat>自定义</PresentationFormat>
  <Paragraphs>433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53" baseType="lpstr">
      <vt:lpstr>Arial</vt:lpstr>
      <vt:lpstr>宋体</vt:lpstr>
      <vt:lpstr>Wingdings</vt:lpstr>
      <vt:lpstr>思源黑体 CN Bold</vt:lpstr>
      <vt:lpstr>黑体</vt:lpstr>
      <vt:lpstr>思源黑体 CN Regular</vt:lpstr>
      <vt:lpstr>SimSun-ExtB</vt:lpstr>
      <vt:lpstr>Calibri</vt:lpstr>
      <vt:lpstr>思源宋体 CN SemiBold</vt:lpstr>
      <vt:lpstr>新宋体</vt:lpstr>
      <vt:lpstr>Times New Roman</vt:lpstr>
      <vt:lpstr>隶书</vt:lpstr>
      <vt:lpstr>华文行楷</vt:lpstr>
      <vt:lpstr>微软雅黑</vt:lpstr>
      <vt:lpstr>Arial Unicode MS</vt:lpstr>
      <vt:lpstr>等线</vt:lpstr>
      <vt:lpstr>华文楷体</vt:lpstr>
      <vt:lpstr>Office 主题​​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685</cp:revision>
  <dcterms:created xsi:type="dcterms:W3CDTF">2017-08-03T09:01:00Z</dcterms:created>
  <dcterms:modified xsi:type="dcterms:W3CDTF">2021-03-11T03:35:23Z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