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335" r:id="rId4"/>
    <p:sldId id="340" r:id="rId5"/>
    <p:sldId id="334" r:id="rId6"/>
    <p:sldId id="273" r:id="rId7"/>
    <p:sldId id="332" r:id="rId8"/>
    <p:sldId id="318" r:id="rId9"/>
    <p:sldId id="341" r:id="rId10"/>
    <p:sldId id="315" r:id="rId11"/>
    <p:sldId id="333" r:id="rId12"/>
    <p:sldId id="320" r:id="rId13"/>
    <p:sldId id="326" r:id="rId14"/>
    <p:sldId id="328" r:id="rId15"/>
    <p:sldId id="329" r:id="rId16"/>
    <p:sldId id="331" r:id="rId17"/>
    <p:sldId id="342" r:id="rId18"/>
    <p:sldId id="346" r:id="rId19"/>
    <p:sldId id="345" r:id="rId20"/>
    <p:sldId id="347" r:id="rId21"/>
    <p:sldId id="343" r:id="rId22"/>
    <p:sldId id="344" r:id="rId23"/>
    <p:sldId id="336" r:id="rId24"/>
    <p:sldId id="337" r:id="rId25"/>
    <p:sldId id="338" r:id="rId26"/>
    <p:sldId id="348" r:id="rId27"/>
    <p:sldId id="349" r:id="rId28"/>
    <p:sldId id="298" r:id="rId29"/>
  </p:sldIdLst>
  <p:sldSz cx="12192000" cy="6858000"/>
  <p:notesSz cx="6858000" cy="9144000"/>
  <p:custDataLst>
    <p:tags r:id="rId30"/>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77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p:restoredTop sz="94660"/>
  </p:normalViewPr>
  <p:slideViewPr>
    <p:cSldViewPr snapToGrid="0" showGuides="1">
      <p:cViewPr varScale="1">
        <p:scale>
          <a:sx n="70" d="100"/>
          <a:sy n="70" d="100"/>
        </p:scale>
        <p:origin x="48" y="66"/>
      </p:cViewPr>
      <p:guideLst>
        <p:guide orient="horz" pos="2186"/>
        <p:guide pos="3771"/>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2.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050"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C7F556D-2A8E-4999-BA74-A3464AC737E5}"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2021/8/5</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268" name="幻灯片图像占位符 3"/>
          <p:cNvSpPr>
            <a:spLocks noGrp="1" noRot="1" noChangeAspect="1"/>
          </p:cNvSpPr>
          <p:nvPr>
            <p:ph type="sldImg" idx="2"/>
          </p:nvPr>
        </p:nvSpPr>
        <p:spPr>
          <a:xfrm>
            <a:off x="685800" y="1143000"/>
            <a:ext cx="5486400" cy="3086100"/>
          </a:xfrm>
          <a:prstGeom prst="rect">
            <a:avLst/>
          </a:prstGeom>
          <a:noFill/>
          <a:ln w="12700">
            <a:noFill/>
          </a:ln>
        </p:spPr>
      </p:sp>
      <p:sp>
        <p:nvSpPr>
          <p:cNvPr id="2053"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p>
        </p:txBody>
      </p:sp>
      <p:sp>
        <p:nvSpPr>
          <p:cNvPr id="2054" name="页脚占位符 5"/>
          <p:cNvSpPr>
            <a:spLocks noGrp="1" noChangeArrowheads="1"/>
          </p:cNvSpPr>
          <p:nvPr>
            <p:ph type="ftr" sz="quarter" idx="4"/>
          </p:nvPr>
        </p:nvSpPr>
        <p:spPr bwMode="auto">
          <a:xfrm>
            <a:off x="0"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C4232CE-7DEB-4830-9F7B-F6AE63FE725B}"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367391937"/>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p:cSld>
    <p:bg>
      <p:bgPr>
        <a:solidFill>
          <a:srgbClr val="FFFFFF"/>
        </a:solidFill>
        <a:effectLst/>
      </p:bgPr>
    </p:bg>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ln w="12700"/>
        </p:spPr>
        <p:txBody>
          <a:bodyPr wrap="square" lIns="91440" tIns="45720" rIns="91440" bIns="45720" anchor="t" anchorCtr="0"/>
          <a:lstStyle/>
          <a:p>
            <a:pPr lvl="0" eaLnBrk="1" hangingPunct="1">
              <a:spcBef>
                <a:spcPct val="0"/>
              </a:spcBef>
            </a:pPr>
            <a:r>
              <a:rPr lang="zh-CN" altLang="en-US"/>
              <a:t>该封面标题为特殊字体</a:t>
            </a:r>
            <a:r>
              <a:rPr lang="en-US" altLang="zh-CN"/>
              <a:t>-</a:t>
            </a:r>
            <a:r>
              <a:rPr lang="zh-CN" altLang="en-US"/>
              <a:t>方正粗谭黑简体</a:t>
            </a:r>
          </a:p>
        </p:txBody>
      </p:sp>
      <p:sp>
        <p:nvSpPr>
          <p:cNvPr id="13316"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1</a:t>
            </a:fld>
            <a:endParaRPr lang="zh-CN" altLang="en-US" sz="1200"/>
          </a:p>
        </p:txBody>
      </p:sp>
    </p:spTree>
    <p:extLst>
      <p:ext uri="{BB962C8B-B14F-4D97-AF65-F5344CB8AC3E}">
        <p14:creationId xmlns:p14="http://schemas.microsoft.com/office/powerpoint/2010/main" val="3058279712"/>
      </p:ext>
    </p:extLst>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193" name="幻灯片图像占位符 1"/>
          <p:cNvSpPr>
            <a:spLocks noGrp="1" noRot="1" noChangeAspect="1"/>
          </p:cNvSpPr>
          <p:nvPr>
            <p:ph type="sldImg"/>
          </p:nvPr>
        </p:nvSpPr>
        <p:spPr/>
      </p:sp>
      <p:sp>
        <p:nvSpPr>
          <p:cNvPr id="8194" name="文本占位符 2"/>
          <p:cNvSpPr>
            <a:spLocks noGrp="1"/>
          </p:cNvSpPr>
          <p:nvPr>
            <p:ph type="body" idx="1"/>
          </p:nvPr>
        </p:nvSpPr>
        <p:spPr/>
        <p:txBody>
          <a:bodyPr lIns="91440" tIns="45720" rIns="91440" bIns="45720" anchor="t" anchorCtr="0"/>
          <a:lstStyle/>
          <a:p>
            <a:pPr lvl="0"/>
            <a:endParaRPr lang="zh-CN" altLang="en-US"/>
          </a:p>
        </p:txBody>
      </p:sp>
    </p:spTree>
    <p:extLst>
      <p:ext uri="{BB962C8B-B14F-4D97-AF65-F5344CB8AC3E}">
        <p14:creationId xmlns:p14="http://schemas.microsoft.com/office/powerpoint/2010/main" val="1735666822"/>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193" name="幻灯片图像占位符 1"/>
          <p:cNvSpPr>
            <a:spLocks noGrp="1" noRot="1" noChangeAspect="1"/>
          </p:cNvSpPr>
          <p:nvPr>
            <p:ph type="sldImg"/>
          </p:nvPr>
        </p:nvSpPr>
        <p:spPr/>
      </p:sp>
      <p:sp>
        <p:nvSpPr>
          <p:cNvPr id="8194" name="文本占位符 2"/>
          <p:cNvSpPr>
            <a:spLocks noGrp="1"/>
          </p:cNvSpPr>
          <p:nvPr>
            <p:ph type="body" idx="1"/>
          </p:nvPr>
        </p:nvSpPr>
        <p:spPr/>
        <p:txBody>
          <a:bodyPr lIns="91440" tIns="45720" rIns="91440" bIns="45720" anchor="t" anchorCtr="0"/>
          <a:lstStyle/>
          <a:p>
            <a:pPr lvl="0"/>
            <a:endParaRPr lang="zh-CN" altLang="en-US"/>
          </a:p>
        </p:txBody>
      </p:sp>
    </p:spTree>
    <p:extLst>
      <p:ext uri="{BB962C8B-B14F-4D97-AF65-F5344CB8AC3E}">
        <p14:creationId xmlns:p14="http://schemas.microsoft.com/office/powerpoint/2010/main" val="2654416752"/>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p:cSld>
    <p:bg>
      <p:bgPr>
        <a:solidFill>
          <a:srgbClr val="FFFFFF"/>
        </a:solidFill>
        <a:effectLst/>
      </p:bgPr>
    </p:bg>
    <p:spTree>
      <p:nvGrpSpPr>
        <p:cNvPr id="1" name=""/>
        <p:cNvGrpSpPr/>
        <p:nvPr/>
      </p:nvGrpSpPr>
      <p:grpSpPr>
        <a:xfrm>
          <a:off x="0" y="0"/>
          <a:ext cx="0" cy="0"/>
        </a:xfrm>
      </p:grpSpPr>
      <p:sp>
        <p:nvSpPr>
          <p:cNvPr id="64514" name="幻灯片图像占位符 1"/>
          <p:cNvSpPr>
            <a:spLocks noGrp="1" noRot="1" noChangeAspect="1" noTextEdit="1"/>
          </p:cNvSpPr>
          <p:nvPr>
            <p:ph type="sldImg"/>
          </p:nvPr>
        </p:nvSpPr>
        <p:spPr>
          <a:ln>
            <a:solidFill>
              <a:srgbClr val="000000">
                <a:alpha val="100000"/>
              </a:srgbClr>
            </a:solidFill>
            <a:miter lim="800000"/>
          </a:ln>
        </p:spPr>
      </p:sp>
      <p:sp>
        <p:nvSpPr>
          <p:cNvPr id="64515" name="备注占位符 2"/>
          <p:cNvSpPr>
            <a:spLocks noGrp="1"/>
          </p:cNvSpPr>
          <p:nvPr>
            <p:ph type="body" idx="1"/>
          </p:nvPr>
        </p:nvSpPr>
        <p:spPr>
          <a:ln w="12700"/>
        </p:spPr>
        <p:txBody>
          <a:bodyPr wrap="square" lIns="91440" tIns="45720" rIns="91440" bIns="45720" anchor="t" anchorCtr="0"/>
          <a:lstStyle/>
          <a:p>
            <a:pPr lvl="0" eaLnBrk="1" hangingPunct="1">
              <a:spcBef>
                <a:spcPct val="0"/>
              </a:spcBef>
            </a:pPr>
            <a:r>
              <a:rPr lang="zh-CN" altLang="en-US"/>
              <a:t>该封面标题为特殊字体</a:t>
            </a:r>
            <a:r>
              <a:rPr lang="en-US" altLang="zh-CN"/>
              <a:t>-</a:t>
            </a:r>
            <a:r>
              <a:rPr lang="zh-CN" altLang="en-US"/>
              <a:t>方正粗谭黑简体</a:t>
            </a:r>
          </a:p>
        </p:txBody>
      </p:sp>
      <p:sp>
        <p:nvSpPr>
          <p:cNvPr id="64516"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27</a:t>
            </a:fld>
            <a:endParaRPr lang="zh-CN" altLang="en-US" sz="1200"/>
          </a:p>
        </p:txBody>
      </p:sp>
    </p:spTree>
    <p:extLst>
      <p:ext uri="{BB962C8B-B14F-4D97-AF65-F5344CB8AC3E}">
        <p14:creationId xmlns:p14="http://schemas.microsoft.com/office/powerpoint/2010/main" val="1508993322"/>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a:ln w="12700"/>
        </p:spPr>
        <p:txBody>
          <a:bodyPr wrap="square" lIns="91440" tIns="45720" rIns="91440" bIns="45720" anchor="ctr" anchorCtr="0"/>
          <a:lstStyle/>
          <a:p>
            <a:pPr lvl="0"/>
            <a:endParaRPr lang="zh-CN" altLang="en-US"/>
          </a:p>
        </p:txBody>
      </p:sp>
      <p:sp>
        <p:nvSpPr>
          <p:cNvPr id="1536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2</a:t>
            </a:fld>
            <a:endParaRPr lang="zh-CN" altLang="en-US" sz="1200"/>
          </a:p>
        </p:txBody>
      </p:sp>
    </p:spTree>
    <p:extLst>
      <p:ext uri="{BB962C8B-B14F-4D97-AF65-F5344CB8AC3E}">
        <p14:creationId xmlns:p14="http://schemas.microsoft.com/office/powerpoint/2010/main" val="204640933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a:ln w="12700"/>
        </p:spPr>
        <p:txBody>
          <a:bodyPr wrap="square" lIns="91440" tIns="45720" rIns="91440" bIns="45720" anchor="ctr" anchorCtr="0"/>
          <a:lstStyle/>
          <a:p>
            <a:pPr lvl="0"/>
            <a:endParaRPr lang="zh-CN" altLang="en-US"/>
          </a:p>
        </p:txBody>
      </p:sp>
      <p:sp>
        <p:nvSpPr>
          <p:cNvPr id="1536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3</a:t>
            </a:fld>
            <a:endParaRPr lang="zh-CN" altLang="en-US" sz="1200"/>
          </a:p>
        </p:txBody>
      </p:sp>
    </p:spTree>
    <p:extLst>
      <p:ext uri="{BB962C8B-B14F-4D97-AF65-F5344CB8AC3E}">
        <p14:creationId xmlns:p14="http://schemas.microsoft.com/office/powerpoint/2010/main" val="2239901140"/>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a:ln w="12700"/>
        </p:spPr>
        <p:txBody>
          <a:bodyPr wrap="square" lIns="91440" tIns="45720" rIns="91440" bIns="45720" anchor="ctr" anchorCtr="0"/>
          <a:lstStyle/>
          <a:p>
            <a:pPr lvl="0"/>
            <a:endParaRPr lang="zh-CN" altLang="en-US"/>
          </a:p>
        </p:txBody>
      </p:sp>
      <p:sp>
        <p:nvSpPr>
          <p:cNvPr id="174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4</a:t>
            </a:fld>
            <a:endParaRPr lang="zh-CN" altLang="en-US" sz="1200"/>
          </a:p>
        </p:txBody>
      </p:sp>
    </p:spTree>
    <p:extLst>
      <p:ext uri="{BB962C8B-B14F-4D97-AF65-F5344CB8AC3E}">
        <p14:creationId xmlns:p14="http://schemas.microsoft.com/office/powerpoint/2010/main" val="779576395"/>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a:ln w="12700"/>
        </p:spPr>
        <p:txBody>
          <a:bodyPr wrap="square" lIns="91440" tIns="45720" rIns="91440" bIns="45720" anchor="ctr" anchorCtr="0"/>
          <a:lstStyle/>
          <a:p>
            <a:pPr lvl="0"/>
            <a:endParaRPr lang="zh-CN" altLang="en-US"/>
          </a:p>
        </p:txBody>
      </p:sp>
      <p:sp>
        <p:nvSpPr>
          <p:cNvPr id="174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5</a:t>
            </a:fld>
            <a:endParaRPr lang="zh-CN" altLang="en-US" sz="1200"/>
          </a:p>
        </p:txBody>
      </p:sp>
    </p:spTree>
    <p:extLst>
      <p:ext uri="{BB962C8B-B14F-4D97-AF65-F5344CB8AC3E}">
        <p14:creationId xmlns:p14="http://schemas.microsoft.com/office/powerpoint/2010/main" val="325303784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a:ln w="12700"/>
        </p:spPr>
        <p:txBody>
          <a:bodyPr wrap="square" lIns="91440" tIns="45720" rIns="91440" bIns="45720" anchor="ctr" anchorCtr="0"/>
          <a:lstStyle/>
          <a:p>
            <a:pPr lvl="0"/>
            <a:endParaRPr lang="zh-CN" altLang="en-US"/>
          </a:p>
        </p:txBody>
      </p:sp>
      <p:sp>
        <p:nvSpPr>
          <p:cNvPr id="174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t>6</a:t>
            </a:fld>
            <a:endParaRPr lang="zh-CN" altLang="en-US" sz="1200"/>
          </a:p>
        </p:txBody>
      </p:sp>
    </p:spTree>
    <p:extLst>
      <p:ext uri="{BB962C8B-B14F-4D97-AF65-F5344CB8AC3E}">
        <p14:creationId xmlns:p14="http://schemas.microsoft.com/office/powerpoint/2010/main" val="3550891007"/>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193" name="幻灯片图像占位符 1"/>
          <p:cNvSpPr>
            <a:spLocks noGrp="1" noRot="1" noChangeAspect="1"/>
          </p:cNvSpPr>
          <p:nvPr>
            <p:ph type="sldImg"/>
          </p:nvPr>
        </p:nvSpPr>
        <p:spPr/>
      </p:sp>
      <p:sp>
        <p:nvSpPr>
          <p:cNvPr id="8194" name="文本占位符 2"/>
          <p:cNvSpPr>
            <a:spLocks noGrp="1"/>
          </p:cNvSpPr>
          <p:nvPr>
            <p:ph type="body" idx="1"/>
          </p:nvPr>
        </p:nvSpPr>
        <p:spPr/>
        <p:txBody>
          <a:bodyPr lIns="91440" tIns="45720" rIns="91440" bIns="45720" anchor="t" anchorCtr="0"/>
          <a:lstStyle/>
          <a:p>
            <a:pPr lvl="0"/>
            <a:endParaRPr lang="zh-CN" altLang="en-US"/>
          </a:p>
        </p:txBody>
      </p:sp>
    </p:spTree>
    <p:extLst>
      <p:ext uri="{BB962C8B-B14F-4D97-AF65-F5344CB8AC3E}">
        <p14:creationId xmlns:p14="http://schemas.microsoft.com/office/powerpoint/2010/main" val="618442055"/>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193" name="幻灯片图像占位符 1"/>
          <p:cNvSpPr>
            <a:spLocks noGrp="1" noRot="1" noChangeAspect="1"/>
          </p:cNvSpPr>
          <p:nvPr>
            <p:ph type="sldImg"/>
          </p:nvPr>
        </p:nvSpPr>
        <p:spPr/>
      </p:sp>
      <p:sp>
        <p:nvSpPr>
          <p:cNvPr id="8194" name="文本占位符 2"/>
          <p:cNvSpPr>
            <a:spLocks noGrp="1"/>
          </p:cNvSpPr>
          <p:nvPr>
            <p:ph type="body" idx="1"/>
          </p:nvPr>
        </p:nvSpPr>
        <p:spPr/>
        <p:txBody>
          <a:bodyPr lIns="91440" tIns="45720" rIns="91440" bIns="45720" anchor="t" anchorCtr="0"/>
          <a:lstStyle/>
          <a:p>
            <a:pPr lvl="0"/>
            <a:endParaRPr lang="zh-CN" altLang="en-US"/>
          </a:p>
        </p:txBody>
      </p:sp>
    </p:spTree>
    <p:extLst>
      <p:ext uri="{BB962C8B-B14F-4D97-AF65-F5344CB8AC3E}">
        <p14:creationId xmlns:p14="http://schemas.microsoft.com/office/powerpoint/2010/main" val="355009157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193" name="幻灯片图像占位符 1"/>
          <p:cNvSpPr>
            <a:spLocks noGrp="1" noRot="1" noChangeAspect="1"/>
          </p:cNvSpPr>
          <p:nvPr>
            <p:ph type="sldImg"/>
          </p:nvPr>
        </p:nvSpPr>
        <p:spPr/>
      </p:sp>
      <p:sp>
        <p:nvSpPr>
          <p:cNvPr id="8194" name="文本占位符 2"/>
          <p:cNvSpPr>
            <a:spLocks noGrp="1"/>
          </p:cNvSpPr>
          <p:nvPr>
            <p:ph type="body" idx="1"/>
          </p:nvPr>
        </p:nvSpPr>
        <p:spPr/>
        <p:txBody>
          <a:bodyPr lIns="91440" tIns="45720" rIns="91440" bIns="45720" anchor="t" anchorCtr="0"/>
          <a:lstStyle/>
          <a:p>
            <a:pPr lvl="0"/>
            <a:endParaRPr lang="zh-CN" altLang="en-US"/>
          </a:p>
        </p:txBody>
      </p:sp>
    </p:spTree>
    <p:extLst>
      <p:ext uri="{BB962C8B-B14F-4D97-AF65-F5344CB8AC3E}">
        <p14:creationId xmlns:p14="http://schemas.microsoft.com/office/powerpoint/2010/main" val="59637749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xfrm>
      </p:grpSpPr>
      <p:pic>
        <p:nvPicPr>
          <p:cNvPr id="13" name="图片 12"/>
          <p:cNvPicPr>
            <a:picLocks noChangeAspect="1"/>
          </p:cNvPicPr>
          <p:nvPr userDrawn="1"/>
        </p:nvPicPr>
        <p:blipFill>
          <a:blip r:embed="rId1"/>
          <a:stretch>
            <a:fillRect/>
          </a:stretch>
        </p:blipFill>
        <p:spPr>
          <a:xfrm>
            <a:off x="233363" y="279400"/>
            <a:ext cx="620712" cy="622300"/>
          </a:xfrm>
          <a:prstGeom prst="rect">
            <a:avLst/>
          </a:prstGeom>
          <a:noFill/>
          <a:ln w="9525">
            <a:noFill/>
          </a:ln>
        </p:spPr>
      </p:pic>
      <p:pic>
        <p:nvPicPr>
          <p:cNvPr id="2051" name="Picture 85"/>
          <p:cNvPicPr>
            <a:picLocks noChangeAspect="1"/>
          </p:cNvPicPr>
          <p:nvPr userDrawn="1"/>
        </p:nvPicPr>
        <p:blipFill>
          <a:blip r:embed="rId2"/>
          <a:stretch>
            <a:fillRect/>
          </a:stretch>
        </p:blipFill>
        <p:spPr>
          <a:xfrm>
            <a:off x="457200" y="5634038"/>
            <a:ext cx="1778000" cy="8016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2" name="日期占位符 3"/>
          <p:cNvSpPr>
            <a:spLocks noGrp="1" noChangeArrowheads="1"/>
          </p:cNvSpPr>
          <p:nvPr>
            <p:ph type="dt" sz="half" idx="2"/>
          </p:nvPr>
        </p:nvSpPr>
        <p:spPr>
          <a:xfrm>
            <a:off x="8382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6C5771C-EDE7-4DE3-99CE-4435BB5FFB5A}" type="datetimeFigureOut">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2021/8/5</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 name="页脚占位符 4"/>
          <p:cNvSpPr>
            <a:spLocks noGrp="1" noChangeArrowheads="1"/>
          </p:cNvSpPr>
          <p:nvPr>
            <p:ph type="ftr" sz="quarter" idx="3"/>
          </p:nvPr>
        </p:nvSpPr>
        <p:spPr>
          <a:xfrm>
            <a:off x="4038600" y="6356350"/>
            <a:ext cx="411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 name="灯片编号占位符 5"/>
          <p:cNvSpPr>
            <a:spLocks noGrp="1" noChangeArrowheads="1"/>
          </p:cNvSpPr>
          <p:nvPr>
            <p:ph type="sldNum" sz="quarter" idx="4"/>
          </p:nvPr>
        </p:nvSpPr>
        <p:spPr>
          <a:xfrm>
            <a:off x="86106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4E3FC93-7184-4FDD-9DEF-E0B6260572C4}"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节标题">
    <p:bg>
      <p:bgPr>
        <a:blipFill dpi="0" rotWithShape="1">
          <a:blip r:embed="rId1">
            <a:lum/>
          </a:blip>
          <a:stretch>
            <a:fillRect t="-9000" b="-9000"/>
          </a:stretch>
        </a:blipFill>
        <a:effectLst/>
      </p:bgPr>
    </p:bg>
    <p:spTree>
      <p:nvGrpSpPr>
        <p:cNvPr id="1" name=""/>
        <p:cNvGrpSpPr/>
        <p:nvPr/>
      </p:nvGrpSpPr>
      <p:grpSpPr>
        <a:xfrm>
          <a:off x="0" y="0"/>
          <a:ext cx="0" cy="0"/>
        </a:xfrm>
      </p:grpSpPr>
      <p:sp>
        <p:nvSpPr>
          <p:cNvPr id="28" name="矩形 27"/>
          <p:cNvSpPr/>
          <p:nvPr userDrawn="1"/>
        </p:nvSpPr>
        <p:spPr>
          <a:xfrm>
            <a:off x="0" y="6778172"/>
            <a:ext cx="12192000" cy="79828"/>
          </a:xfrm>
          <a:prstGeom prst="rect">
            <a:avLst/>
          </a:prstGeom>
          <a:solidFill>
            <a:srgbClr val="D74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TextBox 20"/>
          <p:cNvSpPr txBox="1"/>
          <p:nvPr userDrawn="1"/>
        </p:nvSpPr>
        <p:spPr>
          <a:xfrm>
            <a:off x="120991" y="183230"/>
            <a:ext cx="5366180" cy="337185"/>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rgbClr val="D74945"/>
                </a:solidFill>
                <a:effectLst/>
                <a:uLnTx/>
                <a:uFillTx/>
                <a:latin typeface="思源黑体 Light" panose="020b0300000000000000" charset="-122"/>
                <a:ea typeface="思源黑体 Light" panose="020b0300000000000000" charset="-122"/>
                <a:cs typeface="+mn-cs"/>
              </a:rPr>
              <a:t>中国共产党</a:t>
            </a:r>
          </a:p>
        </p:txBody>
      </p:sp>
      <p:sp>
        <p:nvSpPr>
          <p:cNvPr id="11" name="TextBox 19"/>
          <p:cNvSpPr txBox="1"/>
          <p:nvPr userDrawn="1"/>
        </p:nvSpPr>
        <p:spPr>
          <a:xfrm>
            <a:off x="2274840" y="458165"/>
            <a:ext cx="1892935" cy="245110"/>
          </a:xfrm>
          <a:prstGeom prst="rect">
            <a:avLst/>
          </a:prstGeom>
          <a:noFill/>
          <a:effectLst/>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D74945"/>
                </a:solidFill>
                <a:effectLst/>
                <a:uLnTx/>
                <a:uFillTx/>
                <a:latin typeface="思源黑体 Light" panose="020b0300000000000000" charset="-122"/>
                <a:ea typeface="思源黑体 Light" panose="020b0300000000000000" charset="-122"/>
                <a:cs typeface="+mn-cs"/>
              </a:rPr>
              <a:t>COMMUNIST PARTY OF CHINA</a:t>
            </a:r>
          </a:p>
        </p:txBody>
      </p:sp>
      <p:grpSp>
        <p:nvGrpSpPr>
          <p:cNvPr id="14" name="组合 13"/>
          <p:cNvGrpSpPr/>
          <p:nvPr userDrawn="1"/>
        </p:nvGrpSpPr>
        <p:grpSpPr>
          <a:xfrm>
            <a:off x="-1217657" y="325290"/>
            <a:ext cx="13409657" cy="710508"/>
            <a:chOff x="-1217657" y="325290"/>
            <a:chExt cx="13409657" cy="710508"/>
          </a:xfrm>
        </p:grpSpPr>
        <p:sp>
          <p:nvSpPr>
            <p:cNvPr id="15" name="平行四边形 14"/>
            <p:cNvSpPr/>
            <p:nvPr userDrawn="1"/>
          </p:nvSpPr>
          <p:spPr>
            <a:xfrm>
              <a:off x="775833" y="325290"/>
              <a:ext cx="1372572" cy="707457"/>
            </a:xfrm>
            <a:prstGeom prst="parallelogram">
              <a:avLst>
                <a:gd name="adj" fmla="val 18268"/>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Light" panose="020b0300000000000000" charset="-122"/>
                <a:ea typeface="思源黑体 Light" panose="020b0300000000000000" charset="-122"/>
              </a:endParaRPr>
            </a:p>
          </p:txBody>
        </p:sp>
        <p:cxnSp>
          <p:nvCxnSpPr>
            <p:cNvPr id="17" name="直接连接符 16"/>
            <p:cNvCxnSpPr/>
            <p:nvPr userDrawn="1"/>
          </p:nvCxnSpPr>
          <p:spPr>
            <a:xfrm flipH="1">
              <a:off x="738837" y="325290"/>
              <a:ext cx="103347" cy="710508"/>
            </a:xfrm>
            <a:prstGeom prst="line">
              <a:avLst/>
            </a:prstGeom>
            <a:ln>
              <a:solidFill>
                <a:srgbClr val="D3181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706541" y="325290"/>
              <a:ext cx="103347" cy="710508"/>
            </a:xfrm>
            <a:prstGeom prst="line">
              <a:avLst/>
            </a:prstGeom>
            <a:ln w="38100">
              <a:solidFill>
                <a:srgbClr val="D3181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2055860" y="325290"/>
              <a:ext cx="103347" cy="710508"/>
            </a:xfrm>
            <a:prstGeom prst="line">
              <a:avLst/>
            </a:prstGeom>
            <a:ln>
              <a:solidFill>
                <a:srgbClr val="D3181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2101074" y="325290"/>
              <a:ext cx="103347" cy="710508"/>
            </a:xfrm>
            <a:prstGeom prst="line">
              <a:avLst/>
            </a:prstGeom>
            <a:ln w="38100">
              <a:solidFill>
                <a:srgbClr val="D3181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0" y="680544"/>
              <a:ext cx="758215" cy="0"/>
            </a:xfrm>
            <a:prstGeom prst="line">
              <a:avLst/>
            </a:prstGeom>
            <a:ln w="28575">
              <a:solidFill>
                <a:srgbClr val="D3181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2159207" y="680544"/>
              <a:ext cx="10032793" cy="0"/>
            </a:xfrm>
            <a:prstGeom prst="line">
              <a:avLst/>
            </a:prstGeom>
            <a:ln w="28575">
              <a:solidFill>
                <a:srgbClr val="D31813"/>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userDrawn="1"/>
          </p:nvGrpSpPr>
          <p:grpSpPr>
            <a:xfrm>
              <a:off x="303057" y="383258"/>
              <a:ext cx="455158" cy="238496"/>
              <a:chOff x="119377" y="923927"/>
              <a:chExt cx="675960" cy="488223"/>
            </a:xfrm>
          </p:grpSpPr>
          <p:sp>
            <p:nvSpPr>
              <p:cNvPr id="38" name="弧形 37"/>
              <p:cNvSpPr/>
              <p:nvPr userDrawn="1"/>
            </p:nvSpPr>
            <p:spPr>
              <a:xfrm rot="5727223">
                <a:off x="491646" y="1161325"/>
                <a:ext cx="250825" cy="250825"/>
              </a:xfrm>
              <a:prstGeom prst="arc">
                <a:avLst>
                  <a:gd name="adj1" fmla="val 15987980"/>
                  <a:gd name="adj2" fmla="val 21328136"/>
                </a:avLst>
              </a:prstGeom>
              <a:ln>
                <a:solidFill>
                  <a:srgbClr val="D3181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Light" panose="020b0300000000000000" charset="-122"/>
                  <a:ea typeface="思源黑体 Light" panose="020b0300000000000000" charset="-122"/>
                </a:endParaRPr>
              </a:p>
            </p:txBody>
          </p:sp>
          <p:cxnSp>
            <p:nvCxnSpPr>
              <p:cNvPr id="39" name="直接连接符 38"/>
              <p:cNvCxnSpPr/>
              <p:nvPr userDrawn="1"/>
            </p:nvCxnSpPr>
            <p:spPr>
              <a:xfrm flipH="1">
                <a:off x="740381" y="923927"/>
                <a:ext cx="54956" cy="377825"/>
              </a:xfrm>
              <a:prstGeom prst="line">
                <a:avLst/>
              </a:prstGeom>
              <a:ln>
                <a:gradFill>
                  <a:gsLst>
                    <a:gs pos="0">
                      <a:srgbClr val="D31813">
                        <a:alpha val="0"/>
                      </a:srgbClr>
                    </a:gs>
                    <a:gs pos="34000">
                      <a:srgbClr val="D31813"/>
                    </a:gs>
                    <a:gs pos="84000">
                      <a:srgbClr val="D31813"/>
                    </a:gs>
                    <a:gs pos="68000">
                      <a:srgbClr val="D31813"/>
                    </a:gs>
                    <a:gs pos="50000">
                      <a:srgbClr val="D31813"/>
                    </a:gs>
                    <a:gs pos="100000">
                      <a:srgbClr val="D31813"/>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userDrawn="1"/>
            </p:nvCxnSpPr>
            <p:spPr>
              <a:xfrm>
                <a:off x="119377" y="1411112"/>
                <a:ext cx="497681" cy="0"/>
              </a:xfrm>
              <a:prstGeom prst="line">
                <a:avLst/>
              </a:prstGeom>
              <a:ln>
                <a:gradFill>
                  <a:gsLst>
                    <a:gs pos="0">
                      <a:srgbClr val="D31813">
                        <a:alpha val="0"/>
                      </a:srgbClr>
                    </a:gs>
                    <a:gs pos="34000">
                      <a:srgbClr val="D31813"/>
                    </a:gs>
                    <a:gs pos="84000">
                      <a:srgbClr val="D31813"/>
                    </a:gs>
                    <a:gs pos="68000">
                      <a:srgbClr val="D31813"/>
                    </a:gs>
                    <a:gs pos="50000">
                      <a:srgbClr val="D31813"/>
                    </a:gs>
                    <a:gs pos="100000">
                      <a:srgbClr val="D31813"/>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userDrawn="1"/>
          </p:nvGrpSpPr>
          <p:grpSpPr>
            <a:xfrm>
              <a:off x="2204421" y="752453"/>
              <a:ext cx="5216104" cy="255754"/>
              <a:chOff x="-250955" y="1633599"/>
              <a:chExt cx="7691924" cy="377147"/>
            </a:xfrm>
          </p:grpSpPr>
          <p:grpSp>
            <p:nvGrpSpPr>
              <p:cNvPr id="32" name="组合 31"/>
              <p:cNvGrpSpPr/>
              <p:nvPr userDrawn="1"/>
            </p:nvGrpSpPr>
            <p:grpSpPr>
              <a:xfrm flipH="1" flipV="1">
                <a:off x="2790825" y="1633599"/>
                <a:ext cx="4650144" cy="339047"/>
                <a:chOff x="-3887793" y="943757"/>
                <a:chExt cx="4683130" cy="470663"/>
              </a:xfrm>
            </p:grpSpPr>
            <p:sp>
              <p:nvSpPr>
                <p:cNvPr id="35" name="弧形 34"/>
                <p:cNvSpPr/>
                <p:nvPr userDrawn="1"/>
              </p:nvSpPr>
              <p:spPr>
                <a:xfrm rot="5727223">
                  <a:off x="491646" y="1161325"/>
                  <a:ext cx="250825" cy="250825"/>
                </a:xfrm>
                <a:prstGeom prst="arc">
                  <a:avLst>
                    <a:gd name="adj1" fmla="val 16507791"/>
                    <a:gd name="adj2" fmla="val 20714511"/>
                  </a:avLst>
                </a:prstGeom>
                <a:ln>
                  <a:solidFill>
                    <a:srgbClr val="D3181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Light" panose="020b0300000000000000" charset="-122"/>
                    <a:ea typeface="思源黑体 Light" panose="020b0300000000000000" charset="-122"/>
                  </a:endParaRPr>
                </a:p>
              </p:txBody>
            </p:sp>
            <p:cxnSp>
              <p:nvCxnSpPr>
                <p:cNvPr id="36" name="直接连接符 35"/>
                <p:cNvCxnSpPr/>
                <p:nvPr userDrawn="1"/>
              </p:nvCxnSpPr>
              <p:spPr>
                <a:xfrm flipH="1">
                  <a:off x="740381" y="943757"/>
                  <a:ext cx="54956" cy="377826"/>
                </a:xfrm>
                <a:prstGeom prst="line">
                  <a:avLst/>
                </a:prstGeom>
                <a:ln>
                  <a:gradFill>
                    <a:gsLst>
                      <a:gs pos="0">
                        <a:srgbClr val="D31813"/>
                      </a:gs>
                      <a:gs pos="84000">
                        <a:srgbClr val="D31813"/>
                      </a:gs>
                      <a:gs pos="68000">
                        <a:srgbClr val="D31813"/>
                      </a:gs>
                      <a:gs pos="50000">
                        <a:srgbClr val="D31813"/>
                      </a:gs>
                      <a:gs pos="100000">
                        <a:srgbClr val="D31813"/>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V="1">
                  <a:off x="-3887793" y="1414420"/>
                  <a:ext cx="4526433" cy="0"/>
                </a:xfrm>
                <a:prstGeom prst="line">
                  <a:avLst/>
                </a:prstGeom>
                <a:ln>
                  <a:gradFill>
                    <a:gsLst>
                      <a:gs pos="0">
                        <a:srgbClr val="D31813">
                          <a:alpha val="0"/>
                        </a:srgbClr>
                      </a:gs>
                      <a:gs pos="34000">
                        <a:srgbClr val="D31813"/>
                      </a:gs>
                      <a:gs pos="84000">
                        <a:srgbClr val="D31813"/>
                      </a:gs>
                      <a:gs pos="68000">
                        <a:srgbClr val="D31813"/>
                      </a:gs>
                      <a:gs pos="50000">
                        <a:srgbClr val="D31813"/>
                      </a:gs>
                      <a:gs pos="100000">
                        <a:srgbClr val="D31813"/>
                      </a:gs>
                    </a:gsLst>
                    <a:lin ang="0" scaled="0"/>
                  </a:gradFill>
                </a:ln>
              </p:spPr>
              <p:style>
                <a:lnRef idx="1">
                  <a:schemeClr val="accent1"/>
                </a:lnRef>
                <a:fillRef idx="0">
                  <a:schemeClr val="accent1"/>
                </a:fillRef>
                <a:effectRef idx="0">
                  <a:schemeClr val="accent1"/>
                </a:effectRef>
                <a:fontRef idx="minor">
                  <a:schemeClr val="tx1"/>
                </a:fontRef>
              </p:style>
            </p:cxnSp>
          </p:grpSp>
          <p:cxnSp>
            <p:nvCxnSpPr>
              <p:cNvPr id="33" name="直接连接符 32"/>
              <p:cNvCxnSpPr/>
              <p:nvPr userDrawn="1"/>
            </p:nvCxnSpPr>
            <p:spPr>
              <a:xfrm>
                <a:off x="-250955" y="2010746"/>
                <a:ext cx="2973813" cy="0"/>
              </a:xfrm>
              <a:prstGeom prst="line">
                <a:avLst/>
              </a:prstGeom>
              <a:ln>
                <a:gradFill>
                  <a:gsLst>
                    <a:gs pos="0">
                      <a:srgbClr val="D31813">
                        <a:alpha val="0"/>
                      </a:srgbClr>
                    </a:gs>
                    <a:gs pos="34000">
                      <a:srgbClr val="D31813"/>
                    </a:gs>
                    <a:gs pos="84000">
                      <a:srgbClr val="D31813"/>
                    </a:gs>
                    <a:gs pos="68000">
                      <a:srgbClr val="D31813"/>
                    </a:gs>
                    <a:gs pos="50000">
                      <a:srgbClr val="D31813"/>
                    </a:gs>
                    <a:gs pos="100000">
                      <a:srgbClr val="D31813"/>
                    </a:gs>
                  </a:gsLst>
                  <a:lin ang="0" scaled="0"/>
                </a:gradFill>
              </a:ln>
            </p:spPr>
            <p:style>
              <a:lnRef idx="1">
                <a:schemeClr val="accent1"/>
              </a:lnRef>
              <a:fillRef idx="0">
                <a:schemeClr val="accent1"/>
              </a:fillRef>
              <a:effectRef idx="0">
                <a:schemeClr val="accent1"/>
              </a:effectRef>
              <a:fontRef idx="minor">
                <a:schemeClr val="tx1"/>
              </a:fontRef>
            </p:style>
          </p:cxnSp>
          <p:sp>
            <p:nvSpPr>
              <p:cNvPr id="34" name="弧形 33"/>
              <p:cNvSpPr/>
              <p:nvPr userDrawn="1"/>
            </p:nvSpPr>
            <p:spPr>
              <a:xfrm rot="17592982" flipH="1" flipV="1">
                <a:off x="2593153" y="1790287"/>
                <a:ext cx="180685" cy="249058"/>
              </a:xfrm>
              <a:prstGeom prst="arc">
                <a:avLst>
                  <a:gd name="adj1" fmla="val 16507791"/>
                  <a:gd name="adj2" fmla="val 18904524"/>
                </a:avLst>
              </a:prstGeom>
              <a:ln>
                <a:solidFill>
                  <a:srgbClr val="D3181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Light" panose="020b0300000000000000" charset="-122"/>
                  <a:ea typeface="思源黑体 Light" panose="020b0300000000000000" charset="-122"/>
                </a:endParaRPr>
              </a:p>
            </p:txBody>
          </p:sp>
        </p:grpSp>
        <p:sp>
          <p:nvSpPr>
            <p:cNvPr id="29" name="平行四边形 28"/>
            <p:cNvSpPr/>
            <p:nvPr userDrawn="1"/>
          </p:nvSpPr>
          <p:spPr>
            <a:xfrm>
              <a:off x="2248442" y="732315"/>
              <a:ext cx="1829073" cy="264231"/>
            </a:xfrm>
            <a:prstGeom prst="parallelogram">
              <a:avLst>
                <a:gd name="adj" fmla="val 16600"/>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92500"/>
            </a:bodyPr>
            <a:lstStyle/>
            <a:p>
              <a:pPr algn="ctr"/>
              <a:r>
                <a:rPr lang="zh-CN" altLang="en-US" sz="1000">
                  <a:latin typeface="思源黑体 Light" panose="020b0300000000000000" charset="-122"/>
                  <a:ea typeface="思源黑体 Light" panose="020b0300000000000000" charset="-122"/>
                  <a:cs typeface="思源黑体 Light" panose="020b0300000000000000" charset="-122"/>
                  <a:sym typeface="微软雅黑" panose="020b0503020204020204" pitchFamily="34" charset="-122"/>
                </a:rPr>
                <a:t>庆祝中国共产党成立</a:t>
              </a:r>
              <a:r>
                <a:rPr lang="en-US" altLang="zh-CN" sz="1000">
                  <a:latin typeface="思源黑体 Light" panose="020b0300000000000000" charset="-122"/>
                  <a:ea typeface="思源黑体 Light" panose="020b0300000000000000" charset="-122"/>
                  <a:cs typeface="思源黑体 Light" panose="020b0300000000000000" charset="-122"/>
                  <a:sym typeface="微软雅黑" panose="020b0503020204020204" pitchFamily="34" charset="-122"/>
                </a:rPr>
                <a:t>100</a:t>
              </a:r>
              <a:r>
                <a:rPr lang="zh-CN" altLang="en-US" sz="1000">
                  <a:latin typeface="思源黑体 Light" panose="020b0300000000000000" charset="-122"/>
                  <a:ea typeface="思源黑体 Light" panose="020b0300000000000000" charset="-122"/>
                  <a:cs typeface="思源黑体 Light" panose="020b0300000000000000" charset="-122"/>
                  <a:sym typeface="微软雅黑" panose="020b0503020204020204" pitchFamily="34" charset="-122"/>
                </a:rPr>
                <a:t>周年</a:t>
              </a:r>
            </a:p>
          </p:txBody>
        </p:sp>
        <p:sp>
          <p:nvSpPr>
            <p:cNvPr id="30" name="TextBox 20"/>
            <p:cNvSpPr txBox="1"/>
            <p:nvPr userDrawn="1"/>
          </p:nvSpPr>
          <p:spPr>
            <a:xfrm>
              <a:off x="-1217657" y="399074"/>
              <a:ext cx="5366180" cy="337185"/>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600" b="0" i="1" u="none" strike="noStrike" kern="1200" cap="none" spc="0" normalizeH="0" baseline="0" noProof="0">
                  <a:ln>
                    <a:noFill/>
                  </a:ln>
                  <a:solidFill>
                    <a:srgbClr val="D74945"/>
                  </a:solidFill>
                  <a:effectLst/>
                  <a:uLnTx/>
                  <a:uFillTx/>
                  <a:latin typeface="思源黑体 Light" panose="020b0300000000000000" charset="-122"/>
                  <a:ea typeface="思源黑体 Light" panose="020b0300000000000000" charset="-122"/>
                  <a:cs typeface="+mn-cs"/>
                </a:rPr>
                <a:t>奋斗百年路</a:t>
              </a:r>
            </a:p>
          </p:txBody>
        </p:sp>
        <p:sp>
          <p:nvSpPr>
            <p:cNvPr id="31" name="TextBox 20"/>
            <p:cNvSpPr txBox="1"/>
            <p:nvPr userDrawn="1"/>
          </p:nvSpPr>
          <p:spPr>
            <a:xfrm>
              <a:off x="-1217657" y="657992"/>
              <a:ext cx="5366180" cy="337185"/>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600" b="0" i="1" u="none" strike="noStrike" kern="1200" cap="none" spc="0" normalizeH="0" baseline="0" noProof="0">
                  <a:ln>
                    <a:noFill/>
                  </a:ln>
                  <a:solidFill>
                    <a:srgbClr val="D74945"/>
                  </a:solidFill>
                  <a:effectLst/>
                  <a:uLnTx/>
                  <a:uFillTx/>
                  <a:latin typeface="思源黑体 Light" panose="020b0300000000000000" charset="-122"/>
                  <a:ea typeface="思源黑体 Light" panose="020b0300000000000000" charset="-122"/>
                  <a:cs typeface="+mn-cs"/>
                </a:rPr>
                <a:t>启航新征程</a:t>
              </a:r>
            </a:p>
          </p:txBody>
        </p:sp>
      </p:grpSp>
    </p:spTree>
  </p:cSld>
  <p:clrMapOvr>
    <a:masterClrMapping/>
  </p:clrMapOvr>
  <p:transition advTm="5000">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2" name="日期占位符 3"/>
          <p:cNvSpPr>
            <a:spLocks noGrp="1" noChangeArrowheads="1"/>
          </p:cNvSpPr>
          <p:nvPr>
            <p:ph type="dt" sz="half" idx="12"/>
          </p:nvPr>
        </p:nvSpPr>
        <p:spPr>
          <a:xfrm>
            <a:off x="8382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FB165E03-BC72-4E01-820C-F7BFAB5B29AD}" type="datetimeFigureOut">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2021/8/5</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 name="页脚占位符 4"/>
          <p:cNvSpPr>
            <a:spLocks noGrp="1" noChangeArrowheads="1"/>
          </p:cNvSpPr>
          <p:nvPr>
            <p:ph type="ftr" sz="quarter" idx="3"/>
          </p:nvPr>
        </p:nvSpPr>
        <p:spPr>
          <a:xfrm>
            <a:off x="4038600" y="6356350"/>
            <a:ext cx="411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 name="灯片编号占位符 5"/>
          <p:cNvSpPr>
            <a:spLocks noGrp="1" noChangeArrowheads="1"/>
          </p:cNvSpPr>
          <p:nvPr>
            <p:ph type="sldNum" sz="quarter" idx="4"/>
          </p:nvPr>
        </p:nvSpPr>
        <p:spPr>
          <a:xfrm>
            <a:off x="86106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D89E1D8-00DE-4F97-8827-8265494751C8}"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2" name="日期占位符 3"/>
          <p:cNvSpPr>
            <a:spLocks noGrp="1" noChangeArrowheads="1"/>
          </p:cNvSpPr>
          <p:nvPr>
            <p:ph type="dt" sz="half" idx="12"/>
          </p:nvPr>
        </p:nvSpPr>
        <p:spPr>
          <a:xfrm>
            <a:off x="8382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2358E589-ABF9-4D55-8506-BF7A3E57F713}" type="datetimeFigureOut">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2021/8/5</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 name="页脚占位符 4"/>
          <p:cNvSpPr>
            <a:spLocks noGrp="1" noChangeArrowheads="1"/>
          </p:cNvSpPr>
          <p:nvPr>
            <p:ph type="ftr" sz="quarter" idx="13"/>
          </p:nvPr>
        </p:nvSpPr>
        <p:spPr>
          <a:xfrm>
            <a:off x="4038600" y="6356350"/>
            <a:ext cx="411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 name="灯片编号占位符 5"/>
          <p:cNvSpPr>
            <a:spLocks noGrp="1" noChangeArrowheads="1"/>
          </p:cNvSpPr>
          <p:nvPr>
            <p:ph type="sldNum" sz="quarter" idx="14"/>
          </p:nvPr>
        </p:nvSpPr>
        <p:spPr>
          <a:xfrm>
            <a:off x="86106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0DFA39F-BF77-4398-8E0D-4967FE5A5054}"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12" name="日期占位符 3"/>
          <p:cNvSpPr>
            <a:spLocks noGrp="1" noChangeArrowheads="1"/>
          </p:cNvSpPr>
          <p:nvPr>
            <p:ph type="dt" sz="half" idx="2"/>
          </p:nvPr>
        </p:nvSpPr>
        <p:spPr>
          <a:xfrm>
            <a:off x="8382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A8FFA51D-3411-4001-92F8-E8AA83E6ED98}" type="datetimeFigureOut">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2021/8/5</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 name="页脚占位符 4"/>
          <p:cNvSpPr>
            <a:spLocks noGrp="1" noChangeArrowheads="1"/>
          </p:cNvSpPr>
          <p:nvPr>
            <p:ph type="ftr" sz="quarter" idx="3"/>
          </p:nvPr>
        </p:nvSpPr>
        <p:spPr>
          <a:xfrm>
            <a:off x="4038600" y="6356350"/>
            <a:ext cx="411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 name="灯片编号占位符 5"/>
          <p:cNvSpPr>
            <a:spLocks noGrp="1" noChangeArrowheads="1"/>
          </p:cNvSpPr>
          <p:nvPr>
            <p:ph type="sldNum" sz="quarter" idx="4"/>
          </p:nvPr>
        </p:nvSpPr>
        <p:spPr>
          <a:xfrm>
            <a:off x="86106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EE6AB3D-8730-4011-A7C9-B0CF7BB7E466}"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12" name="日期占位符 3"/>
          <p:cNvSpPr>
            <a:spLocks noGrp="1" noChangeArrowheads="1"/>
          </p:cNvSpPr>
          <p:nvPr>
            <p:ph type="dt" sz="half" idx="2"/>
          </p:nvPr>
        </p:nvSpPr>
        <p:spPr>
          <a:xfrm>
            <a:off x="8382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F41DEBA-E9B2-4558-A697-F566086B6C3A}" type="datetimeFigureOut">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2021/8/5</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 name="页脚占位符 4"/>
          <p:cNvSpPr>
            <a:spLocks noGrp="1" noChangeArrowheads="1"/>
          </p:cNvSpPr>
          <p:nvPr>
            <p:ph type="ftr" sz="quarter" idx="3"/>
          </p:nvPr>
        </p:nvSpPr>
        <p:spPr>
          <a:xfrm>
            <a:off x="4038600" y="6356350"/>
            <a:ext cx="411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 name="灯片编号占位符 5"/>
          <p:cNvSpPr>
            <a:spLocks noGrp="1" noChangeArrowheads="1"/>
          </p:cNvSpPr>
          <p:nvPr>
            <p:ph type="sldNum" sz="quarter" idx="4"/>
          </p:nvPr>
        </p:nvSpPr>
        <p:spPr>
          <a:xfrm>
            <a:off x="86106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13A12737-BF21-4598-8C5A-C3111FCF446A}"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12" name="日期占位符 3"/>
          <p:cNvSpPr>
            <a:spLocks noGrp="1" noChangeArrowheads="1"/>
          </p:cNvSpPr>
          <p:nvPr>
            <p:ph type="dt" sz="half" idx="12"/>
          </p:nvPr>
        </p:nvSpPr>
        <p:spPr>
          <a:xfrm>
            <a:off x="8382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4C77BF4-5E81-489B-A3AF-FF888DF6C7D1}" type="datetimeFigureOut">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2021/8/5</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 name="页脚占位符 4"/>
          <p:cNvSpPr>
            <a:spLocks noGrp="1" noChangeArrowheads="1"/>
          </p:cNvSpPr>
          <p:nvPr>
            <p:ph type="ftr" sz="quarter" idx="3"/>
          </p:nvPr>
        </p:nvSpPr>
        <p:spPr>
          <a:xfrm>
            <a:off x="4038600" y="6356350"/>
            <a:ext cx="411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 name="灯片编号占位符 5"/>
          <p:cNvSpPr>
            <a:spLocks noGrp="1" noChangeArrowheads="1"/>
          </p:cNvSpPr>
          <p:nvPr>
            <p:ph type="sldNum" sz="quarter" idx="4"/>
          </p:nvPr>
        </p:nvSpPr>
        <p:spPr>
          <a:xfrm>
            <a:off x="86106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C794B2B-034D-4B53-89AF-358E54F06CC2}"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12" name="日期占位符 3"/>
          <p:cNvSpPr>
            <a:spLocks noGrp="1" noChangeArrowheads="1"/>
          </p:cNvSpPr>
          <p:nvPr>
            <p:ph type="dt" sz="half" idx="12"/>
          </p:nvPr>
        </p:nvSpPr>
        <p:spPr>
          <a:xfrm>
            <a:off x="8382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E0E5B79-1256-47EB-9129-E34CF79F3015}" type="datetimeFigureOut">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2021/8/5</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 name="页脚占位符 4"/>
          <p:cNvSpPr>
            <a:spLocks noGrp="1" noChangeArrowheads="1"/>
          </p:cNvSpPr>
          <p:nvPr>
            <p:ph type="ftr" sz="quarter" idx="3"/>
          </p:nvPr>
        </p:nvSpPr>
        <p:spPr>
          <a:xfrm>
            <a:off x="4038600" y="6356350"/>
            <a:ext cx="411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 name="灯片编号占位符 5"/>
          <p:cNvSpPr>
            <a:spLocks noGrp="1" noChangeArrowheads="1"/>
          </p:cNvSpPr>
          <p:nvPr>
            <p:ph type="sldNum" sz="quarter" idx="4"/>
          </p:nvPr>
        </p:nvSpPr>
        <p:spPr>
          <a:xfrm>
            <a:off x="86106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D32E028-1060-4C4A-B985-EFB600A9E5EF}"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2" name="日期占位符 3"/>
          <p:cNvSpPr>
            <a:spLocks noGrp="1" noChangeArrowheads="1"/>
          </p:cNvSpPr>
          <p:nvPr>
            <p:ph type="dt" sz="half" idx="2"/>
          </p:nvPr>
        </p:nvSpPr>
        <p:spPr>
          <a:xfrm>
            <a:off x="8382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7186DD2-B977-49C9-8A76-582797BB7343}" type="datetimeFigureOut">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2021/8/5</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 name="页脚占位符 4"/>
          <p:cNvSpPr>
            <a:spLocks noGrp="1" noChangeArrowheads="1"/>
          </p:cNvSpPr>
          <p:nvPr>
            <p:ph type="ftr" sz="quarter" idx="3"/>
          </p:nvPr>
        </p:nvSpPr>
        <p:spPr>
          <a:xfrm>
            <a:off x="4038600" y="6356350"/>
            <a:ext cx="41148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 name="灯片编号占位符 5"/>
          <p:cNvSpPr>
            <a:spLocks noGrp="1" noChangeArrowheads="1"/>
          </p:cNvSpPr>
          <p:nvPr>
            <p:ph type="sldNum" sz="quarter" idx="4"/>
          </p:nvPr>
        </p:nvSpPr>
        <p:spPr>
          <a:xfrm>
            <a:off x="8610600" y="6356350"/>
            <a:ext cx="2743200" cy="365125"/>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474E974-9CEA-475E-970B-E9019630546D}"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4.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1026" name="组合 10"/>
          <p:cNvGrpSpPr/>
          <p:nvPr userDrawn="1"/>
        </p:nvGrpSpPr>
        <p:grpSpPr>
          <a:xfrm>
            <a:off x="0" y="-12700"/>
            <a:ext cx="12326938" cy="7246938"/>
            <a:chOff x="0" y="-13448"/>
            <a:chExt cx="12326470" cy="7247965"/>
          </a:xfrm>
        </p:grpSpPr>
        <p:grpSp>
          <p:nvGrpSpPr>
            <p:cNvPr id="1027" name="组合 1"/>
            <p:cNvGrpSpPr/>
            <p:nvPr userDrawn="1"/>
          </p:nvGrpSpPr>
          <p:grpSpPr>
            <a:xfrm>
              <a:off x="0" y="64564"/>
              <a:ext cx="12326470" cy="7169953"/>
              <a:chOff x="0" y="64564"/>
              <a:chExt cx="12192000" cy="7169953"/>
            </a:xfrm>
          </p:grpSpPr>
          <p:pic>
            <p:nvPicPr>
              <p:cNvPr id="1031" name="图片 2"/>
              <p:cNvPicPr>
                <a:picLocks noChangeAspect="1"/>
              </p:cNvPicPr>
              <p:nvPr/>
            </p:nvPicPr>
            <p:blipFill>
              <a:blip r:embed="rId12"/>
              <a:stretch>
                <a:fillRect/>
              </a:stretch>
            </p:blipFill>
            <p:spPr>
              <a:xfrm>
                <a:off x="0" y="4625788"/>
                <a:ext cx="12192000" cy="2608729"/>
              </a:xfrm>
              <a:prstGeom prst="rect">
                <a:avLst/>
              </a:prstGeom>
              <a:noFill/>
              <a:ln w="9525">
                <a:noFill/>
              </a:ln>
            </p:spPr>
          </p:pic>
          <p:pic>
            <p:nvPicPr>
              <p:cNvPr id="1032" name="图片 3"/>
              <p:cNvPicPr>
                <a:picLocks noChangeAspect="1"/>
              </p:cNvPicPr>
              <p:nvPr/>
            </p:nvPicPr>
            <p:blipFill>
              <a:blip r:embed="rId12"/>
              <a:srcRect b="76563"/>
              <a:stretch>
                <a:fillRect/>
              </a:stretch>
            </p:blipFill>
            <p:spPr>
              <a:xfrm>
                <a:off x="0" y="1170791"/>
                <a:ext cx="12192000" cy="1119674"/>
              </a:xfrm>
              <a:prstGeom prst="rect">
                <a:avLst/>
              </a:prstGeom>
              <a:noFill/>
              <a:ln w="9525">
                <a:noFill/>
              </a:ln>
            </p:spPr>
          </p:pic>
          <p:pic>
            <p:nvPicPr>
              <p:cNvPr id="1033" name="图片 4"/>
              <p:cNvPicPr>
                <a:picLocks noChangeAspect="1"/>
              </p:cNvPicPr>
              <p:nvPr/>
            </p:nvPicPr>
            <p:blipFill>
              <a:blip r:embed="rId12"/>
              <a:srcRect b="76563"/>
              <a:stretch>
                <a:fillRect/>
              </a:stretch>
            </p:blipFill>
            <p:spPr>
              <a:xfrm>
                <a:off x="0" y="64564"/>
                <a:ext cx="12192000" cy="1119674"/>
              </a:xfrm>
              <a:prstGeom prst="rect">
                <a:avLst/>
              </a:prstGeom>
              <a:noFill/>
              <a:ln w="9525">
                <a:noFill/>
              </a:ln>
            </p:spPr>
          </p:pic>
          <p:pic>
            <p:nvPicPr>
              <p:cNvPr id="1034" name="图片 5"/>
              <p:cNvPicPr>
                <a:picLocks noChangeAspect="1"/>
              </p:cNvPicPr>
              <p:nvPr/>
            </p:nvPicPr>
            <p:blipFill>
              <a:blip r:embed="rId12"/>
              <a:srcRect b="76563"/>
              <a:stretch>
                <a:fillRect/>
              </a:stretch>
            </p:blipFill>
            <p:spPr>
              <a:xfrm>
                <a:off x="0" y="2290465"/>
                <a:ext cx="12192000" cy="961790"/>
              </a:xfrm>
              <a:prstGeom prst="rect">
                <a:avLst/>
              </a:prstGeom>
              <a:noFill/>
              <a:ln w="9525">
                <a:noFill/>
              </a:ln>
            </p:spPr>
          </p:pic>
        </p:grpSp>
        <p:pic>
          <p:nvPicPr>
            <p:cNvPr id="1028" name="图片 6"/>
            <p:cNvPicPr>
              <a:picLocks noChangeAspect="1"/>
            </p:cNvPicPr>
            <p:nvPr userDrawn="1"/>
          </p:nvPicPr>
          <p:blipFill>
            <a:blip r:embed="rId12"/>
            <a:srcRect b="76563"/>
            <a:stretch>
              <a:fillRect/>
            </a:stretch>
          </p:blipFill>
          <p:spPr>
            <a:xfrm>
              <a:off x="0" y="3241164"/>
              <a:ext cx="12326470" cy="1119674"/>
            </a:xfrm>
            <a:prstGeom prst="rect">
              <a:avLst/>
            </a:prstGeom>
            <a:noFill/>
            <a:ln w="9525">
              <a:noFill/>
            </a:ln>
          </p:spPr>
        </p:pic>
        <p:pic>
          <p:nvPicPr>
            <p:cNvPr id="1029" name="图片 8"/>
            <p:cNvPicPr>
              <a:picLocks noChangeAspect="1"/>
            </p:cNvPicPr>
            <p:nvPr userDrawn="1"/>
          </p:nvPicPr>
          <p:blipFill>
            <a:blip r:embed="rId12"/>
            <a:srcRect b="76563"/>
            <a:stretch>
              <a:fillRect/>
            </a:stretch>
          </p:blipFill>
          <p:spPr>
            <a:xfrm>
              <a:off x="0" y="4360838"/>
              <a:ext cx="12326470" cy="961790"/>
            </a:xfrm>
            <a:prstGeom prst="rect">
              <a:avLst/>
            </a:prstGeom>
            <a:noFill/>
            <a:ln w="9525">
              <a:noFill/>
            </a:ln>
          </p:spPr>
        </p:pic>
        <p:pic>
          <p:nvPicPr>
            <p:cNvPr id="1030" name="图片 9"/>
            <p:cNvPicPr>
              <a:picLocks noChangeAspect="1"/>
            </p:cNvPicPr>
            <p:nvPr userDrawn="1"/>
          </p:nvPicPr>
          <p:blipFill>
            <a:blip r:embed="rId12"/>
            <a:srcRect t="19595" b="76563"/>
            <a:stretch>
              <a:fillRect/>
            </a:stretch>
          </p:blipFill>
          <p:spPr>
            <a:xfrm>
              <a:off x="0" y="-13448"/>
              <a:ext cx="12326470" cy="183591"/>
            </a:xfrm>
            <a:prstGeom prst="rect">
              <a:avLst/>
            </a:prstGeom>
            <a:noFill/>
            <a:ln w="9525">
              <a:noFill/>
            </a:ln>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xml" /><Relationship Id="rId3"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1.xml" /><Relationship Id="rId3" Type="http://schemas.openxmlformats.org/officeDocument/2006/relationships/notesSlide" Target="../notesSlides/notesSlide1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5.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8.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2.xml" /><Relationship Id="rId3" Type="http://schemas.openxmlformats.org/officeDocument/2006/relationships/image" Target="../media/image4.jpeg" /><Relationship Id="rId4" Type="http://schemas.openxmlformats.org/officeDocument/2006/relationships/image" Target="../media/image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12290" name="组合 2"/>
          <p:cNvGrpSpPr/>
          <p:nvPr/>
        </p:nvGrpSpPr>
        <p:grpSpPr>
          <a:xfrm>
            <a:off x="0" y="-10795"/>
            <a:ext cx="12326938" cy="7248525"/>
            <a:chOff x="0" y="-20496"/>
            <a:chExt cx="12192000" cy="6878496"/>
          </a:xfrm>
        </p:grpSpPr>
        <p:pic>
          <p:nvPicPr>
            <p:cNvPr id="12295" name="图片 1"/>
            <p:cNvPicPr>
              <a:picLocks noChangeAspect="1"/>
            </p:cNvPicPr>
            <p:nvPr/>
          </p:nvPicPr>
          <p:blipFill>
            <a:blip r:embed="rId3"/>
            <a:stretch>
              <a:fillRect/>
            </a:stretch>
          </p:blipFill>
          <p:spPr>
            <a:xfrm>
              <a:off x="0" y="2080727"/>
              <a:ext cx="12192000" cy="4777273"/>
            </a:xfrm>
            <a:prstGeom prst="rect">
              <a:avLst/>
            </a:prstGeom>
            <a:noFill/>
            <a:ln w="9525">
              <a:noFill/>
            </a:ln>
          </p:spPr>
        </p:pic>
        <p:pic>
          <p:nvPicPr>
            <p:cNvPr id="12296" name="图片 41"/>
            <p:cNvPicPr>
              <a:picLocks noChangeAspect="1"/>
            </p:cNvPicPr>
            <p:nvPr/>
          </p:nvPicPr>
          <p:blipFill>
            <a:blip r:embed="rId3"/>
            <a:srcRect b="76563"/>
            <a:stretch>
              <a:fillRect/>
            </a:stretch>
          </p:blipFill>
          <p:spPr>
            <a:xfrm>
              <a:off x="0" y="1170791"/>
              <a:ext cx="12192000" cy="1119674"/>
            </a:xfrm>
            <a:prstGeom prst="rect">
              <a:avLst/>
            </a:prstGeom>
            <a:noFill/>
            <a:ln w="9525">
              <a:noFill/>
            </a:ln>
          </p:spPr>
        </p:pic>
        <p:pic>
          <p:nvPicPr>
            <p:cNvPr id="12297" name="图片 47"/>
            <p:cNvPicPr>
              <a:picLocks noChangeAspect="1"/>
            </p:cNvPicPr>
            <p:nvPr/>
          </p:nvPicPr>
          <p:blipFill>
            <a:blip r:embed="rId3"/>
            <a:srcRect b="76563"/>
            <a:stretch>
              <a:fillRect/>
            </a:stretch>
          </p:blipFill>
          <p:spPr>
            <a:xfrm>
              <a:off x="0" y="51117"/>
              <a:ext cx="12192000" cy="1119674"/>
            </a:xfrm>
            <a:prstGeom prst="rect">
              <a:avLst/>
            </a:prstGeom>
            <a:noFill/>
            <a:ln w="9525">
              <a:noFill/>
            </a:ln>
          </p:spPr>
        </p:pic>
        <p:pic>
          <p:nvPicPr>
            <p:cNvPr id="12298" name="图片 53"/>
            <p:cNvPicPr>
              <a:picLocks noChangeAspect="1"/>
            </p:cNvPicPr>
            <p:nvPr/>
          </p:nvPicPr>
          <p:blipFill>
            <a:blip r:embed="rId3"/>
            <a:srcRect b="76563"/>
            <a:stretch>
              <a:fillRect/>
            </a:stretch>
          </p:blipFill>
          <p:spPr>
            <a:xfrm>
              <a:off x="0" y="-20496"/>
              <a:ext cx="12192000" cy="961790"/>
            </a:xfrm>
            <a:prstGeom prst="rect">
              <a:avLst/>
            </a:prstGeom>
            <a:noFill/>
            <a:ln w="9525">
              <a:noFill/>
            </a:ln>
          </p:spPr>
        </p:pic>
      </p:grpSp>
      <p:sp>
        <p:nvSpPr>
          <p:cNvPr id="12291" name="文本框 15"/>
          <p:cNvSpPr txBox="1"/>
          <p:nvPr/>
        </p:nvSpPr>
        <p:spPr>
          <a:xfrm>
            <a:off x="6729413" y="5710238"/>
            <a:ext cx="1543050" cy="457200"/>
          </a:xfrm>
          <a:prstGeom prst="rect">
            <a:avLst/>
          </a:prstGeom>
          <a:noFill/>
          <a:ln w="9525">
            <a:noFill/>
          </a:ln>
        </p:spPr>
        <p:txBody>
          <a:bodyPr>
            <a:spAutoFit/>
          </a:bodyPr>
          <a:lstStyle/>
          <a:p>
            <a:endParaRPr lang="zh-CN" altLang="en-US">
              <a:latin typeface="Calibri" panose="020f0502020204030204" pitchFamily="34" charset="0"/>
            </a:endParaRPr>
          </a:p>
        </p:txBody>
      </p:sp>
      <p:sp>
        <p:nvSpPr>
          <p:cNvPr id="2" name="文本框 1"/>
          <p:cNvSpPr txBox="1"/>
          <p:nvPr/>
        </p:nvSpPr>
        <p:spPr>
          <a:xfrm>
            <a:off x="1783715" y="1373505"/>
            <a:ext cx="9158605" cy="922020"/>
          </a:xfrm>
          <a:prstGeom prst="rect">
            <a:avLst/>
          </a:prstGeom>
          <a:noFill/>
        </p:spPr>
        <p:txBody>
          <a:bodyPr wrap="square" rtlCol="0">
            <a:spAutoFit/>
          </a:bodyPr>
          <a:lstStyle/>
          <a:p>
            <a:r>
              <a:rPr lang="en-US" altLang="zh-CN" sz="5400" b="1">
                <a:solidFill>
                  <a:schemeClr val="tx1"/>
                </a:solidFill>
                <a:latin typeface="楷体" panose="02010609060101010101" charset="-122"/>
                <a:ea typeface="楷体" panose="02010609060101010101" charset="-122"/>
                <a:cs typeface="楷体" panose="02010609060101010101" charset="-122"/>
              </a:rPr>
              <a:t> </a:t>
            </a:r>
            <a:r>
              <a:rPr lang="zh-CN" altLang="en-US" sz="5400" b="1">
                <a:solidFill>
                  <a:schemeClr val="tx1"/>
                </a:solidFill>
                <a:latin typeface="楷体" panose="02010609060101010101" charset="-122"/>
                <a:ea typeface="楷体" panose="02010609060101010101" charset="-122"/>
                <a:cs typeface="楷体" panose="02010609060101010101" charset="-122"/>
              </a:rPr>
              <a:t>县委书记的榜样——焦裕禄</a:t>
            </a:r>
          </a:p>
        </p:txBody>
      </p:sp>
      <p:sp>
        <p:nvSpPr>
          <p:cNvPr id="3" name="文本框 2"/>
          <p:cNvSpPr txBox="1"/>
          <p:nvPr/>
        </p:nvSpPr>
        <p:spPr>
          <a:xfrm>
            <a:off x="7212965" y="3622675"/>
            <a:ext cx="3514725" cy="645160"/>
          </a:xfrm>
          <a:prstGeom prst="rect">
            <a:avLst/>
          </a:prstGeom>
          <a:noFill/>
        </p:spPr>
        <p:txBody>
          <a:bodyPr wrap="square" rtlCol="0">
            <a:spAutoFit/>
          </a:bodyPr>
          <a:lstStyle/>
          <a:p>
            <a:r>
              <a:rPr lang="zh-CN" altLang="en-US" sz="3600" b="1">
                <a:solidFill>
                  <a:schemeClr val="tx1"/>
                </a:solidFill>
                <a:latin typeface="楷体" panose="02010609060101010101" charset="-122"/>
                <a:ea typeface="楷体" panose="02010609060101010101" charset="-122"/>
                <a:cs typeface="楷体" panose="02010609060101010101" charset="-122"/>
              </a:rPr>
              <a:t>穆青 冯健 周原</a:t>
            </a:r>
          </a:p>
        </p:txBody>
      </p:sp>
    </p:spTree>
  </p:cSld>
  <p:clrMapOvr>
    <a:masterClrMapping/>
  </p:clrMapOvr>
  <p:transition spd="slow"/>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91215" y="588810"/>
            <a:ext cx="11409887" cy="859155"/>
          </a:xfrm>
          <a:prstGeom prst="rect">
            <a:avLst/>
          </a:prstGeom>
        </p:spPr>
        <p:txBody>
          <a:bodyPr wrap="square" lIns="121875" tIns="60936" rIns="121875" bIns="60936">
            <a:spAutoFit/>
          </a:bodyPr>
          <a:lstStyle/>
          <a:p>
            <a:pPr indent="457200" algn="just">
              <a:lnSpc>
                <a:spcPct val="150000"/>
              </a:lnSpc>
              <a:spcAft>
                <a:spcPct val="0"/>
              </a:spcAft>
            </a:pP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请分析</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利用小标题的形式组织典型材料的</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作用。</a:t>
            </a:r>
            <a:endParaRPr lang="zh-CN" altLang="zh-CN" sz="32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nvSpPr>
        <p:spPr>
          <a:xfrm>
            <a:off x="526470" y="1520859"/>
            <a:ext cx="11409887" cy="3352165"/>
          </a:xfrm>
          <a:prstGeom prst="rect">
            <a:avLst/>
          </a:prstGeom>
        </p:spPr>
        <p:txBody>
          <a:bodyPr wrap="square" lIns="121875" tIns="60936" rIns="121875" bIns="60936">
            <a:spAutoFit/>
          </a:bodyPr>
          <a:lstStyle/>
          <a:p>
            <a:pPr indent="457200" algn="just">
              <a:lnSpc>
                <a:spcPct val="150000"/>
              </a:lnSpc>
              <a:spcAft>
                <a:spcPct val="0"/>
              </a:spcAft>
            </a:pPr>
            <a:r>
              <a:rPr lang="en-US" altLang="zh-CN" sz="2800" kern="100">
                <a:solidFill>
                  <a:srgbClr val="C00000"/>
                </a:solidFill>
                <a:latin typeface="宋体" panose="02010600030101010101" pitchFamily="2" charset="-122"/>
                <a:cs typeface="Times New Roman" panose="02020603050405020304" pitchFamily="18" charset="0"/>
              </a:rPr>
              <a:t>①</a:t>
            </a:r>
            <a:r>
              <a:rPr lang="zh-CN" altLang="zh-CN" sz="2800" kern="100">
                <a:solidFill>
                  <a:srgbClr val="C00000"/>
                </a:solidFill>
                <a:latin typeface="Times New Roman" panose="02020603050405020304" pitchFamily="18" charset="0"/>
                <a:cs typeface="Times New Roman" panose="02020603050405020304" pitchFamily="18" charset="0"/>
              </a:rPr>
              <a:t>以小标题的形式将焦裕禄在兰考的典型事迹组合起来，以时间为线索进行安排，使各部分之间衔接自然，逻辑清晰</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indent="457200" algn="just">
              <a:lnSpc>
                <a:spcPct val="150000"/>
              </a:lnSpc>
              <a:spcAft>
                <a:spcPct val="0"/>
              </a:spcAft>
            </a:pPr>
            <a:r>
              <a:rPr lang="en-US" altLang="zh-CN" sz="2800" kern="100" smtClean="0">
                <a:solidFill>
                  <a:srgbClr val="C00000"/>
                </a:solidFill>
                <a:latin typeface="宋体" panose="02010600030101010101" pitchFamily="2" charset="-122"/>
                <a:cs typeface="Times New Roman" panose="02020603050405020304" pitchFamily="18" charset="0"/>
              </a:rPr>
              <a:t>②</a:t>
            </a:r>
            <a:r>
              <a:rPr lang="zh-CN" altLang="zh-CN" sz="2800" kern="100">
                <a:solidFill>
                  <a:srgbClr val="C00000"/>
                </a:solidFill>
                <a:latin typeface="Times New Roman" panose="02020603050405020304" pitchFamily="18" charset="0"/>
                <a:cs typeface="Times New Roman" panose="02020603050405020304" pitchFamily="18" charset="0"/>
              </a:rPr>
              <a:t>每个小标题所代表的部分都围绕一个核心主题，都能彰显焦裕禄精神品质的一个侧面，而加起来则形成了一个立体的焦裕禄。</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结合</a:t>
            </a:r>
            <a:r>
              <a:rPr lang="en-US" altLang="zh-CN" sz="2800" kern="100">
                <a:solidFill>
                  <a:srgbClr val="C00000"/>
                </a:solidFill>
                <a:latin typeface="Times New Roman" panose="02020603050405020304" pitchFamily="18" charset="0"/>
                <a:cs typeface="Courier New" panose="02070309020205020404" pitchFamily="49" charset="0"/>
              </a:rPr>
              <a:t>1</a:t>
            </a:r>
            <a:r>
              <a:rPr lang="zh-CN" altLang="zh-CN" sz="2800" kern="100">
                <a:solidFill>
                  <a:srgbClr val="C00000"/>
                </a:solidFill>
                <a:latin typeface="Times New Roman" panose="02020603050405020304" pitchFamily="18" charset="0"/>
                <a:cs typeface="Times New Roman" panose="02020603050405020304" pitchFamily="18" charset="0"/>
              </a:rPr>
              <a:t>～</a:t>
            </a:r>
            <a:r>
              <a:rPr lang="en-US" altLang="zh-CN" sz="2800" kern="100">
                <a:solidFill>
                  <a:srgbClr val="C00000"/>
                </a:solidFill>
                <a:latin typeface="Times New Roman" panose="02020603050405020304" pitchFamily="18" charset="0"/>
                <a:cs typeface="Courier New" panose="02070309020205020404" pitchFamily="49" charset="0"/>
              </a:rPr>
              <a:t>2</a:t>
            </a:r>
            <a:r>
              <a:rPr lang="zh-CN" altLang="zh-CN" sz="2800" kern="100">
                <a:solidFill>
                  <a:srgbClr val="C00000"/>
                </a:solidFill>
                <a:latin typeface="Times New Roman" panose="02020603050405020304" pitchFamily="18" charset="0"/>
                <a:cs typeface="Times New Roman" panose="02020603050405020304" pitchFamily="18" charset="0"/>
              </a:rPr>
              <a:t>个小标题，进行分析。</a:t>
            </a:r>
            <a:r>
              <a:rPr lang="en-US" altLang="zh-CN" sz="2800" kern="100">
                <a:solidFill>
                  <a:srgbClr val="C00000"/>
                </a:solidFill>
                <a:latin typeface="Times New Roman" panose="02020603050405020304" pitchFamily="18" charset="0"/>
                <a:cs typeface="Courier New" panose="02070309020205020404" pitchFamily="49" charset="0"/>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Rectangle 3"/>
          <p:cNvSpPr/>
          <p:nvPr/>
        </p:nvSpPr>
        <p:spPr>
          <a:xfrm>
            <a:off x="1347271" y="290859"/>
            <a:ext cx="9642130" cy="584775"/>
          </a:xfrm>
          <a:prstGeom prst="rect">
            <a:avLst/>
          </a:prstGeom>
          <a:noFill/>
        </p:spPr>
        <p:txBody>
          <a:bodyPr wrap="square" rtlCol="0">
            <a:spAutoFit/>
          </a:bodyPr>
          <a:lstStyle/>
          <a:p>
            <a:pPr lvl="0">
              <a:defRPr/>
            </a:pPr>
            <a:r>
              <a:rPr lang="zh-CN" altLang="en-US" sz="3200">
                <a:solidFill>
                  <a:srgbClr val="C60A04"/>
                </a:solidFill>
                <a:latin typeface="思源黑体 Light" panose="020b0300000000000000" charset="-122"/>
                <a:ea typeface="思源黑体 Light" panose="020b0300000000000000" charset="-122"/>
                <a:cs typeface="思源黑体 Light" panose="020b0300000000000000" charset="-122"/>
                <a:sym typeface="字魂5号-无外润黑体" panose="00000500000000000000" pitchFamily="2" charset="-122"/>
              </a:rPr>
              <a:t>“吃别人嚼过的馍没味道”</a:t>
            </a:r>
            <a:endParaRPr kumimoji="0" lang="zh-CN" altLang="en-US" sz="3200" b="0" i="0" u="none" strike="noStrike" kern="1200" cap="none" spc="0" normalizeH="0" baseline="0" noProof="0">
              <a:ln>
                <a:noFill/>
              </a:ln>
              <a:solidFill>
                <a:srgbClr val="C60A04"/>
              </a:solidFill>
              <a:effectLst/>
              <a:uLnTx/>
              <a:uFillTx/>
              <a:latin typeface="思源黑体 Light" panose="020b0300000000000000" charset="-122"/>
              <a:ea typeface="思源黑体 Light" panose="020b0300000000000000" charset="-122"/>
              <a:cs typeface="思源黑体 Light" panose="020b0300000000000000" charset="-122"/>
              <a:sym typeface="字魂5号-无外润黑体" panose="00000500000000000000" pitchFamily="2" charset="-122"/>
            </a:endParaRPr>
          </a:p>
        </p:txBody>
      </p:sp>
      <p:sp>
        <p:nvSpPr>
          <p:cNvPr id="11" name="矩形 10"/>
          <p:cNvSpPr/>
          <p:nvPr/>
        </p:nvSpPr>
        <p:spPr>
          <a:xfrm>
            <a:off x="271033" y="290857"/>
            <a:ext cx="560951" cy="560951"/>
          </a:xfrm>
          <a:prstGeom prst="rect">
            <a:avLst/>
          </a:prstGeom>
          <a:gradFill>
            <a:gsLst>
              <a:gs pos="100000">
                <a:srgbClr val="FF0000"/>
              </a:gs>
              <a:gs pos="49000">
                <a:srgbClr val="EB541B"/>
              </a:gs>
              <a:gs pos="0">
                <a:srgbClr val="D21305"/>
              </a:gs>
            </a:gsLst>
            <a:lin ang="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a:ln>
                  <a:noFill/>
                </a:ln>
                <a:solidFill>
                  <a:prstClr val="white"/>
                </a:solidFill>
                <a:effectLst/>
                <a:uLnTx/>
                <a:uFillTx/>
                <a:latin typeface="思源黑体 Light" panose="020b0300000000000000" charset="-122"/>
                <a:ea typeface="思源黑体 Light" panose="020b0300000000000000" charset="-122"/>
                <a:cs typeface="+mn-cs"/>
                <a:sym typeface="字魂58号-创中黑-Regular" panose="00000500000000000000" pitchFamily="2" charset="-122"/>
              </a:rPr>
              <a:t>1</a:t>
            </a:r>
          </a:p>
        </p:txBody>
      </p:sp>
      <p:sp>
        <p:nvSpPr>
          <p:cNvPr id="12" name="矩形 11"/>
          <p:cNvSpPr/>
          <p:nvPr/>
        </p:nvSpPr>
        <p:spPr>
          <a:xfrm>
            <a:off x="0" y="2257506"/>
            <a:ext cx="12191999" cy="4443739"/>
          </a:xfrm>
          <a:prstGeom prst="rect">
            <a:avLst/>
          </a:prstGeom>
          <a:solidFill>
            <a:srgbClr val="FFFFFF">
              <a:lumMod val="85000"/>
              <a:alpha val="23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Light" panose="020b0300000000000000" charset="-122"/>
              <a:ea typeface="思源黑体 Light" panose="020b0300000000000000" charset="-122"/>
              <a:cs typeface="+mn-cs"/>
            </a:endParaRPr>
          </a:p>
        </p:txBody>
      </p:sp>
      <p:sp>
        <p:nvSpPr>
          <p:cNvPr id="20" name="矩形 19"/>
          <p:cNvSpPr/>
          <p:nvPr/>
        </p:nvSpPr>
        <p:spPr>
          <a:xfrm>
            <a:off x="4268470" y="1240790"/>
            <a:ext cx="7669530" cy="4208780"/>
          </a:xfrm>
          <a:prstGeom prst="rect">
            <a:avLst/>
          </a:prstGeom>
        </p:spPr>
        <p:txBody>
          <a:bodyPr wrap="square" lIns="105571" tIns="52784" rIns="105571" bIns="52784">
            <a:spAutoFit/>
          </a:bodyPr>
          <a:lstStyle/>
          <a:p>
            <a:pPr indent="457200" algn="just">
              <a:lnSpc>
                <a:spcPts val="3200"/>
              </a:lnSpc>
              <a:defRPr/>
            </a:pP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rPr>
              <a:t>县委先后抽调了一百二十个干部、老农和技术员，组成一支三结合的“三害”调查队，在全县展开了大规模的追洪水，查风口，探流沙的调查研究工作。焦裕禄和县委其他领导，都参加了这次调查。</a:t>
            </a:r>
          </a:p>
          <a:p>
            <a:pPr indent="457200" algn="just">
              <a:lnSpc>
                <a:spcPts val="3200"/>
              </a:lnSpc>
              <a:defRPr/>
            </a:pP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rPr>
              <a:t>那时候，焦裕禄正患着慢性的肝病，许多同志担心他在大风大雨中奔波，会加剧病情的发展，劝他不要参加，但他毫不犹豫地拒绝了同志们的劝告，他说：“吃别人嚼过的馍没味道。”他不愿意坐在办公室里依靠别人的汇报来进行工作，说完就背着干粮，拿着雨伞，和大家一起出发了。</a:t>
            </a:r>
          </a:p>
        </p:txBody>
      </p:sp>
      <p:sp>
        <p:nvSpPr>
          <p:cNvPr id="4" name="矩形 3"/>
          <p:cNvSpPr/>
          <p:nvPr/>
        </p:nvSpPr>
        <p:spPr>
          <a:xfrm>
            <a:off x="271145" y="2005330"/>
            <a:ext cx="3569970" cy="3016885"/>
          </a:xfrm>
          <a:prstGeom prst="rect">
            <a:avLst/>
          </a:prstGeom>
          <a:solidFill>
            <a:srgbClr val="FF0000"/>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5" name="文本框 4"/>
          <p:cNvSpPr txBox="1"/>
          <p:nvPr/>
        </p:nvSpPr>
        <p:spPr>
          <a:xfrm>
            <a:off x="485140" y="2620010"/>
            <a:ext cx="3141980" cy="2061210"/>
          </a:xfrm>
          <a:prstGeom prst="rect">
            <a:avLst/>
          </a:prstGeom>
          <a:noFill/>
        </p:spPr>
        <p:txBody>
          <a:bodyPr wrap="square" rtlCol="0">
            <a:spAutoFit/>
          </a:bodyPr>
          <a:lstStyle/>
          <a:p>
            <a:r>
              <a:rPr lang="zh-CN" altLang="zh-CN" sz="3200" b="1" kern="100">
                <a:solidFill>
                  <a:schemeClr val="bg1"/>
                </a:solidFill>
                <a:latin typeface="Times New Roman" panose="02020603050405020304" pitchFamily="18" charset="0"/>
                <a:cs typeface="Times New Roman" panose="02020603050405020304" pitchFamily="18" charset="0"/>
                <a:sym typeface="+mn-ea"/>
              </a:rPr>
              <a:t>体现了焦裕禄亲临一线、身先士卒的精神。</a:t>
            </a:r>
            <a:endParaRPr lang="zh-CN" altLang="zh-CN" sz="3200" b="1" kern="100">
              <a:solidFill>
                <a:schemeClr val="bg1"/>
              </a:solidFill>
              <a:latin typeface="宋体" panose="02010600030101010101" pitchFamily="2" charset="-122"/>
              <a:ea typeface="宋体" panose="02010600030101010101" pitchFamily="2" charset="-122"/>
              <a:cs typeface="Courier New" panose="02070309020205020404" pitchFamily="49" charset="0"/>
            </a:endParaRPr>
          </a:p>
          <a:p>
            <a:endParaRPr lang="zh-CN" altLang="zh-CN" sz="3200" b="1" kern="100">
              <a:solidFill>
                <a:schemeClr val="bg1"/>
              </a:solidFill>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Rectangle 3"/>
          <p:cNvSpPr/>
          <p:nvPr/>
        </p:nvSpPr>
        <p:spPr>
          <a:xfrm>
            <a:off x="1243330" y="290830"/>
            <a:ext cx="10370185" cy="583565"/>
          </a:xfrm>
          <a:prstGeom prst="rect">
            <a:avLst/>
          </a:prstGeom>
          <a:noFill/>
        </p:spPr>
        <p:txBody>
          <a:bodyPr wrap="square" rtlCol="0">
            <a:spAutoFit/>
          </a:bodyPr>
          <a:lstStyle/>
          <a:p>
            <a:pPr lvl="0">
              <a:defRPr/>
            </a:pPr>
            <a:r>
              <a:rPr lang="zh-CN" altLang="en-US" sz="3200">
                <a:solidFill>
                  <a:srgbClr val="C60A04"/>
                </a:solidFill>
                <a:latin typeface="思源黑体 Light" panose="020b0300000000000000" charset="-122"/>
                <a:ea typeface="思源黑体 Light" panose="020b0300000000000000" charset="-122"/>
                <a:cs typeface="思源黑体 Light" panose="020b0300000000000000" charset="-122"/>
                <a:sym typeface="字魂5号-无外润黑体" panose="00000500000000000000" pitchFamily="2" charset="-122"/>
              </a:rPr>
              <a:t>“当群众最困难的时候，共产党员要出现在群众面前”</a:t>
            </a:r>
            <a:endParaRPr kumimoji="0" lang="zh-CN" altLang="en-US" sz="3200" b="0" i="0" u="none" strike="noStrike" kern="1200" cap="none" spc="0" normalizeH="0" baseline="0" noProof="0">
              <a:ln>
                <a:noFill/>
              </a:ln>
              <a:solidFill>
                <a:srgbClr val="C60A04"/>
              </a:solidFill>
              <a:effectLst/>
              <a:uLnTx/>
              <a:uFillTx/>
              <a:latin typeface="思源黑体 Light" panose="020b0300000000000000" charset="-122"/>
              <a:ea typeface="思源黑体 Light" panose="020b0300000000000000" charset="-122"/>
              <a:cs typeface="思源黑体 Light" panose="020b0300000000000000" charset="-122"/>
              <a:sym typeface="字魂5号-无外润黑体" panose="00000500000000000000" pitchFamily="2" charset="-122"/>
            </a:endParaRPr>
          </a:p>
        </p:txBody>
      </p:sp>
      <p:sp>
        <p:nvSpPr>
          <p:cNvPr id="11" name="矩形 10"/>
          <p:cNvSpPr/>
          <p:nvPr/>
        </p:nvSpPr>
        <p:spPr>
          <a:xfrm>
            <a:off x="271033" y="290857"/>
            <a:ext cx="560951" cy="560951"/>
          </a:xfrm>
          <a:prstGeom prst="rect">
            <a:avLst/>
          </a:prstGeom>
          <a:gradFill>
            <a:gsLst>
              <a:gs pos="100000">
                <a:srgbClr val="FF0000"/>
              </a:gs>
              <a:gs pos="49000">
                <a:srgbClr val="EB541B"/>
              </a:gs>
              <a:gs pos="0">
                <a:srgbClr val="D21305"/>
              </a:gs>
            </a:gsLst>
            <a:lin ang="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a:ln>
                  <a:noFill/>
                </a:ln>
                <a:solidFill>
                  <a:prstClr val="white"/>
                </a:solidFill>
                <a:effectLst/>
                <a:uLnTx/>
                <a:uFillTx/>
                <a:latin typeface="思源黑体 Light" panose="020b0300000000000000" charset="-122"/>
                <a:ea typeface="思源黑体 Light" panose="020b0300000000000000" charset="-122"/>
                <a:cs typeface="+mn-cs"/>
                <a:sym typeface="字魂58号-创中黑-Regular" panose="00000500000000000000" pitchFamily="2" charset="-122"/>
              </a:rPr>
              <a:t>2</a:t>
            </a:r>
          </a:p>
        </p:txBody>
      </p:sp>
      <p:sp>
        <p:nvSpPr>
          <p:cNvPr id="12" name="矩形 11"/>
          <p:cNvSpPr/>
          <p:nvPr/>
        </p:nvSpPr>
        <p:spPr>
          <a:xfrm>
            <a:off x="0" y="2247346"/>
            <a:ext cx="12191999" cy="4443739"/>
          </a:xfrm>
          <a:prstGeom prst="rect">
            <a:avLst/>
          </a:prstGeom>
          <a:solidFill>
            <a:srgbClr val="FFFFFF">
              <a:lumMod val="85000"/>
              <a:alpha val="23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Light" panose="020b0300000000000000" charset="-122"/>
              <a:ea typeface="思源黑体 Light" panose="020b0300000000000000" charset="-122"/>
              <a:cs typeface="+mn-cs"/>
            </a:endParaRPr>
          </a:p>
        </p:txBody>
      </p:sp>
      <p:sp>
        <p:nvSpPr>
          <p:cNvPr id="20" name="矩形 19"/>
          <p:cNvSpPr/>
          <p:nvPr/>
        </p:nvSpPr>
        <p:spPr>
          <a:xfrm>
            <a:off x="4082415" y="1170940"/>
            <a:ext cx="7870190" cy="4537075"/>
          </a:xfrm>
          <a:prstGeom prst="rect">
            <a:avLst/>
          </a:prstGeom>
        </p:spPr>
        <p:txBody>
          <a:bodyPr wrap="square" lIns="105571" tIns="52784" rIns="105571" bIns="52784">
            <a:spAutoFit/>
          </a:bodyPr>
          <a:lstStyle/>
          <a:p>
            <a:pPr indent="457200" algn="just">
              <a:lnSpc>
                <a:spcPct val="150000"/>
              </a:lnSpc>
              <a:defRPr/>
            </a:pP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这天，外面的大风雪刮了一夜。焦裕禄的房子里，电灯也亮了一夜。</a:t>
            </a:r>
          </a:p>
          <a:p>
            <a:pPr indent="457200" algn="just">
              <a:lnSpc>
                <a:spcPct val="150000"/>
              </a:lnSpc>
              <a:defRPr/>
            </a:pP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第二天，窗户纸刚刚透亮，他就挨门把全院的同志们叫起来开会。焦裕禄说：“同志们，你们看，这场雪越下越大，这会给群众带来很多困难，在这大雪拥门的时候，我们不能坐在办公室里烤火，应该到群众中间去。共产党员应该在群众最困难的时候，出现在群众的面前，在群众最需要帮助的时候，去关心群众，帮助群众。”</a:t>
            </a:r>
          </a:p>
        </p:txBody>
      </p:sp>
      <p:sp>
        <p:nvSpPr>
          <p:cNvPr id="4" name="矩形 3"/>
          <p:cNvSpPr/>
          <p:nvPr/>
        </p:nvSpPr>
        <p:spPr>
          <a:xfrm>
            <a:off x="271145" y="2005330"/>
            <a:ext cx="3569970" cy="3016885"/>
          </a:xfrm>
          <a:prstGeom prst="rect">
            <a:avLst/>
          </a:prstGeom>
          <a:solidFill>
            <a:srgbClr val="FF0000"/>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5" name="文本框 4"/>
          <p:cNvSpPr txBox="1"/>
          <p:nvPr/>
        </p:nvSpPr>
        <p:spPr>
          <a:xfrm>
            <a:off x="485140" y="2620010"/>
            <a:ext cx="3141980" cy="1568450"/>
          </a:xfrm>
          <a:prstGeom prst="rect">
            <a:avLst/>
          </a:prstGeom>
          <a:noFill/>
        </p:spPr>
        <p:txBody>
          <a:bodyPr wrap="square" rtlCol="0">
            <a:spAutoFit/>
          </a:bodyPr>
          <a:lstStyle/>
          <a:p>
            <a:r>
              <a:rPr lang="zh-CN" altLang="zh-CN" sz="3200" b="1" kern="100">
                <a:solidFill>
                  <a:schemeClr val="bg1"/>
                </a:solidFill>
                <a:latin typeface="Times New Roman" panose="02020603050405020304" pitchFamily="18" charset="0"/>
                <a:cs typeface="Times New Roman" panose="02020603050405020304" pitchFamily="18" charset="0"/>
                <a:sym typeface="+mn-ea"/>
              </a:rPr>
              <a:t>体现了焦裕禄心系群众、忘我工作的精神。</a:t>
            </a:r>
            <a:endParaRPr lang="zh-CN" altLang="zh-CN" sz="3200" b="1" kern="10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271033" y="290857"/>
            <a:ext cx="560951" cy="560951"/>
          </a:xfrm>
          <a:prstGeom prst="rect">
            <a:avLst/>
          </a:prstGeom>
          <a:gradFill>
            <a:gsLst>
              <a:gs pos="100000">
                <a:srgbClr val="FF0000"/>
              </a:gs>
              <a:gs pos="49000">
                <a:srgbClr val="EB541B"/>
              </a:gs>
              <a:gs pos="0">
                <a:srgbClr val="D21305"/>
              </a:gs>
            </a:gsLst>
            <a:lin ang="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a:ln>
                  <a:noFill/>
                </a:ln>
                <a:solidFill>
                  <a:prstClr val="white"/>
                </a:solidFill>
                <a:effectLst/>
                <a:uLnTx/>
                <a:uFillTx/>
                <a:latin typeface="思源黑体 Light" panose="020b0300000000000000" charset="-122"/>
                <a:ea typeface="思源黑体 Light" panose="020b0300000000000000" charset="-122"/>
                <a:cs typeface="+mn-cs"/>
                <a:sym typeface="字魂58号-创中黑-Regular" panose="00000500000000000000" pitchFamily="2" charset="-122"/>
              </a:rPr>
              <a:t>3</a:t>
            </a:r>
          </a:p>
        </p:txBody>
      </p:sp>
      <p:sp>
        <p:nvSpPr>
          <p:cNvPr id="12" name="矩形 11"/>
          <p:cNvSpPr/>
          <p:nvPr/>
        </p:nvSpPr>
        <p:spPr>
          <a:xfrm>
            <a:off x="0" y="2247346"/>
            <a:ext cx="12191999" cy="4443739"/>
          </a:xfrm>
          <a:prstGeom prst="rect">
            <a:avLst/>
          </a:prstGeom>
          <a:solidFill>
            <a:srgbClr val="FFFFFF">
              <a:lumMod val="85000"/>
              <a:alpha val="23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Light" panose="020b0300000000000000" charset="-122"/>
              <a:ea typeface="思源黑体 Light" panose="020b0300000000000000" charset="-122"/>
              <a:cs typeface="+mn-cs"/>
            </a:endParaRPr>
          </a:p>
        </p:txBody>
      </p:sp>
      <p:sp>
        <p:nvSpPr>
          <p:cNvPr id="20" name="矩形 19"/>
          <p:cNvSpPr/>
          <p:nvPr/>
        </p:nvSpPr>
        <p:spPr>
          <a:xfrm>
            <a:off x="3841115" y="1113790"/>
            <a:ext cx="8147685" cy="4168140"/>
          </a:xfrm>
          <a:prstGeom prst="rect">
            <a:avLst/>
          </a:prstGeom>
        </p:spPr>
        <p:txBody>
          <a:bodyPr wrap="square" lIns="105571" tIns="52784" rIns="105571" bIns="52784">
            <a:spAutoFit/>
          </a:bodyPr>
          <a:lstStyle/>
          <a:p>
            <a:pPr indent="457200" algn="just">
              <a:lnSpc>
                <a:spcPct val="100000"/>
              </a:lnSpc>
              <a:defRPr/>
            </a:pP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县委一位副书记在乡下患感冒，焦裕禄几次打电话，要他回来休息；组织部一位同志有慢性病，焦裕禄不给他分配工作，要他安心疗养；财委一位同志患病，焦裕禄多次催他到医院检查……焦裕禄心里，装着全体党员和全体人民，唯独没有他自己。</a:t>
            </a:r>
            <a:endPar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endParaRPr>
          </a:p>
          <a:p>
            <a:pPr indent="457200" algn="just">
              <a:lnSpc>
                <a:spcPct val="100000"/>
              </a:lnSpc>
              <a:defRPr/>
            </a:pP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很多人都发现，无论开会、作报告，他经常把右脚踩在椅子上，用右膝顶住肝部。他棉袄上的第二和第三个扣子是不扣的，左手经常揣在怀里。人们留心观察，原来他越来越多地用左手按着时时作痛的肝部，或者用一根硬东西顶在右边的椅靠上。日子久了，他办公坐的藤椅上，右边被顶出了一个大窟窿。他对自己的病，是从来不在意的。</a:t>
            </a:r>
          </a:p>
        </p:txBody>
      </p:sp>
      <p:sp>
        <p:nvSpPr>
          <p:cNvPr id="2" name="Rectangle 3"/>
          <p:cNvSpPr/>
          <p:nvPr/>
        </p:nvSpPr>
        <p:spPr>
          <a:xfrm>
            <a:off x="1441886" y="290859"/>
            <a:ext cx="9642130" cy="583565"/>
          </a:xfrm>
          <a:prstGeom prst="rect">
            <a:avLst/>
          </a:prstGeom>
          <a:noFill/>
        </p:spPr>
        <p:txBody>
          <a:bodyPr wrap="square" rtlCol="0">
            <a:spAutoFit/>
          </a:bodyPr>
          <a:lstStyle/>
          <a:p>
            <a:pPr lvl="0">
              <a:defRPr/>
            </a:pPr>
            <a:r>
              <a:rPr lang="zh-CN" altLang="en-US" sz="3200">
                <a:solidFill>
                  <a:srgbClr val="C60A04"/>
                </a:solidFill>
                <a:latin typeface="思源黑体 Light" panose="020b0300000000000000" charset="-122"/>
                <a:ea typeface="思源黑体 Light" panose="020b0300000000000000" charset="-122"/>
                <a:sym typeface="字魂5号-无外润黑体" panose="00000500000000000000" pitchFamily="2" charset="-122"/>
              </a:rPr>
              <a:t>他心里装着全体人民，唯独没有他自己</a:t>
            </a:r>
            <a:endParaRPr kumimoji="0" lang="zh-CN" altLang="en-US" sz="3200" b="0" i="0" u="none" strike="noStrike" kern="1200" cap="none" spc="0" normalizeH="0" baseline="0" noProof="0">
              <a:ln>
                <a:noFill/>
              </a:ln>
              <a:solidFill>
                <a:srgbClr val="C60A04"/>
              </a:solidFill>
              <a:effectLst/>
              <a:uLnTx/>
              <a:uFillTx/>
              <a:latin typeface="思源黑体 Light" panose="020b0300000000000000" charset="-122"/>
              <a:ea typeface="思源黑体 Light" panose="020b0300000000000000" charset="-122"/>
              <a:cs typeface="思源黑体 Light" panose="020b0300000000000000" charset="-122"/>
              <a:sym typeface="字魂5号-无外润黑体" panose="00000500000000000000" pitchFamily="2" charset="-122"/>
            </a:endParaRPr>
          </a:p>
        </p:txBody>
      </p:sp>
      <p:sp>
        <p:nvSpPr>
          <p:cNvPr id="3" name="矩形 2"/>
          <p:cNvSpPr/>
          <p:nvPr/>
        </p:nvSpPr>
        <p:spPr>
          <a:xfrm>
            <a:off x="271145" y="1786890"/>
            <a:ext cx="3569970" cy="3016885"/>
          </a:xfrm>
          <a:prstGeom prst="rect">
            <a:avLst/>
          </a:prstGeom>
          <a:solidFill>
            <a:srgbClr val="FF0000"/>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6" name="文本框 5"/>
          <p:cNvSpPr txBox="1"/>
          <p:nvPr/>
        </p:nvSpPr>
        <p:spPr>
          <a:xfrm>
            <a:off x="485140" y="2401570"/>
            <a:ext cx="3141980" cy="2061210"/>
          </a:xfrm>
          <a:prstGeom prst="rect">
            <a:avLst/>
          </a:prstGeom>
          <a:noFill/>
        </p:spPr>
        <p:txBody>
          <a:bodyPr wrap="square" rtlCol="0">
            <a:spAutoFit/>
          </a:bodyPr>
          <a:lstStyle/>
          <a:p>
            <a:r>
              <a:rPr lang="zh-CN" altLang="zh-CN" sz="3200" b="1" kern="100">
                <a:solidFill>
                  <a:schemeClr val="bg1"/>
                </a:solidFill>
                <a:latin typeface="Times New Roman" panose="02020603050405020304" pitchFamily="18" charset="0"/>
                <a:cs typeface="Times New Roman" panose="02020603050405020304" pitchFamily="18" charset="0"/>
                <a:sym typeface="+mn-ea"/>
              </a:rPr>
              <a:t>体现了焦裕禄热爱群众、无私奉献的精神。</a:t>
            </a:r>
            <a:endParaRPr lang="zh-CN" altLang="zh-CN" sz="3200" kern="100">
              <a:latin typeface="宋体" panose="02010600030101010101" pitchFamily="2" charset="-122"/>
              <a:ea typeface="宋体" panose="02010600030101010101" pitchFamily="2" charset="-122"/>
              <a:cs typeface="Courier New" panose="02070309020205020404" pitchFamily="49" charset="0"/>
            </a:endParaRPr>
          </a:p>
          <a:p>
            <a:endParaRPr lang="zh-CN" altLang="zh-CN" sz="3200" b="1" kern="10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1" name="矩形 10"/>
          <p:cNvSpPr/>
          <p:nvPr/>
        </p:nvSpPr>
        <p:spPr>
          <a:xfrm>
            <a:off x="271033" y="290857"/>
            <a:ext cx="560951" cy="560951"/>
          </a:xfrm>
          <a:prstGeom prst="rect">
            <a:avLst/>
          </a:prstGeom>
          <a:gradFill>
            <a:gsLst>
              <a:gs pos="100000">
                <a:srgbClr val="FF0000"/>
              </a:gs>
              <a:gs pos="49000">
                <a:srgbClr val="EB541B"/>
              </a:gs>
              <a:gs pos="0">
                <a:srgbClr val="D21305"/>
              </a:gs>
            </a:gsLst>
            <a:lin ang="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a:ln>
                  <a:noFill/>
                </a:ln>
                <a:solidFill>
                  <a:prstClr val="white"/>
                </a:solidFill>
                <a:effectLst/>
                <a:uLnTx/>
                <a:uFillTx/>
                <a:latin typeface="思源黑体 Light" panose="020b0300000000000000" charset="-122"/>
                <a:ea typeface="思源黑体 Light" panose="020b0300000000000000" charset="-122"/>
                <a:cs typeface="+mn-cs"/>
                <a:sym typeface="字魂58号-创中黑-Regular" panose="00000500000000000000" pitchFamily="2" charset="-122"/>
              </a:rPr>
              <a:t>4</a:t>
            </a:r>
          </a:p>
        </p:txBody>
      </p:sp>
      <p:sp>
        <p:nvSpPr>
          <p:cNvPr id="12" name="矩形 11"/>
          <p:cNvSpPr/>
          <p:nvPr/>
        </p:nvSpPr>
        <p:spPr>
          <a:xfrm>
            <a:off x="0" y="2247346"/>
            <a:ext cx="12191999" cy="4443739"/>
          </a:xfrm>
          <a:prstGeom prst="rect">
            <a:avLst/>
          </a:prstGeom>
          <a:solidFill>
            <a:srgbClr val="FFFFFF">
              <a:lumMod val="85000"/>
              <a:alpha val="23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Light" panose="020b0300000000000000" charset="-122"/>
              <a:ea typeface="思源黑体 Light" panose="020b0300000000000000" charset="-122"/>
              <a:cs typeface="+mn-cs"/>
            </a:endParaRPr>
          </a:p>
        </p:txBody>
      </p:sp>
      <p:sp>
        <p:nvSpPr>
          <p:cNvPr id="20" name="矩形 19"/>
          <p:cNvSpPr/>
          <p:nvPr/>
        </p:nvSpPr>
        <p:spPr>
          <a:xfrm>
            <a:off x="4112260" y="1293495"/>
            <a:ext cx="7898765" cy="4537075"/>
          </a:xfrm>
          <a:prstGeom prst="rect">
            <a:avLst/>
          </a:prstGeom>
        </p:spPr>
        <p:txBody>
          <a:bodyPr wrap="square" lIns="105571" tIns="52784" rIns="105571" bIns="52784">
            <a:spAutoFit/>
          </a:bodyPr>
          <a:lstStyle/>
          <a:p>
            <a:pPr indent="457200" algn="just">
              <a:lnSpc>
                <a:spcPct val="100000"/>
              </a:lnSpc>
              <a:defRPr/>
            </a:pP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隔了一会儿，焦裕禄从怀里掏出一张自己的照片，颤颤地交给这位副书记，然后说道：“现在有句话我不能不说了。回去对同志们说，我不行了，你们要领导兰考人民坚决地斗争下去。党相信我们，派我们去领导，我们是有信心的。我们是灾区，我死了，不要多花钱。我死后只有一个要求，要求组织上把我运回兰考，埋在沙堆上，活着我没有治好沙丘，死了也要看着你们把沙丘治好！”</a:t>
            </a:r>
          </a:p>
          <a:p>
            <a:pPr indent="457200" algn="just">
              <a:lnSpc>
                <a:spcPct val="100000"/>
              </a:lnSpc>
              <a:defRPr/>
            </a:pP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在他生命的最后时刻，中共河南省委和开封地委有两位负责同志守在他的床前。他对这两位上级党组织的代表断断续续地说出了最后一句话：“我</a:t>
            </a:r>
            <a:r>
              <a:rPr lang="en-US" altLang="zh-CN"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a:t>
            </a: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没有</a:t>
            </a:r>
            <a:r>
              <a:rPr lang="en-US" altLang="zh-CN"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a:t>
            </a: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完成</a:t>
            </a:r>
            <a:r>
              <a:rPr lang="en-US" altLang="zh-CN"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a:t>
            </a: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党交给我的</a:t>
            </a:r>
            <a:r>
              <a:rPr lang="en-US" altLang="zh-CN"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a:t>
            </a:r>
            <a:r>
              <a:rPr lang="zh-CN" altLang="en-US"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rPr>
              <a:t>任务。”</a:t>
            </a:r>
            <a:endParaRPr lang="en-US" altLang="zh-CN"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endParaRPr>
          </a:p>
          <a:p>
            <a:pPr indent="457200" algn="just">
              <a:lnSpc>
                <a:spcPct val="100000"/>
              </a:lnSpc>
              <a:defRPr/>
            </a:pPr>
            <a:endParaRPr lang="en-US" altLang="zh-CN"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endParaRPr>
          </a:p>
        </p:txBody>
      </p:sp>
      <p:sp>
        <p:nvSpPr>
          <p:cNvPr id="2" name="Rectangle 3"/>
          <p:cNvSpPr/>
          <p:nvPr/>
        </p:nvSpPr>
        <p:spPr>
          <a:xfrm>
            <a:off x="1388110" y="290830"/>
            <a:ext cx="11004550" cy="583565"/>
          </a:xfrm>
          <a:prstGeom prst="rect">
            <a:avLst/>
          </a:prstGeom>
          <a:noFill/>
        </p:spPr>
        <p:txBody>
          <a:bodyPr wrap="square" rtlCol="0">
            <a:spAutoFit/>
          </a:bodyPr>
          <a:lstStyle/>
          <a:p>
            <a:pPr lvl="0">
              <a:defRPr/>
            </a:pPr>
            <a:r>
              <a:rPr lang="zh-CN" altLang="en-US" sz="3200">
                <a:solidFill>
                  <a:srgbClr val="C60A04"/>
                </a:solidFill>
                <a:latin typeface="思源黑体 Light" panose="020b0300000000000000" charset="-122"/>
                <a:ea typeface="思源黑体 Light" panose="020b0300000000000000" charset="-122"/>
                <a:cs typeface="思源黑体 Light" panose="020b0300000000000000" charset="-122"/>
                <a:sym typeface="字魂5号-无外润黑体" panose="00000500000000000000" pitchFamily="2" charset="-122"/>
              </a:rPr>
              <a:t>“活着我没有治好沙丘，死了也要看着你们把沙丘治好！”</a:t>
            </a:r>
            <a:endParaRPr kumimoji="0" lang="zh-CN" altLang="en-US" sz="3200" b="0" i="0" u="none" strike="noStrike" kern="1200" cap="none" spc="0" normalizeH="0" baseline="0" noProof="0">
              <a:ln>
                <a:noFill/>
              </a:ln>
              <a:solidFill>
                <a:srgbClr val="C60A04"/>
              </a:solidFill>
              <a:effectLst/>
              <a:uLnTx/>
              <a:uFillTx/>
              <a:latin typeface="思源黑体 Light" panose="020b0300000000000000" charset="-122"/>
              <a:ea typeface="思源黑体 Light" panose="020b0300000000000000" charset="-122"/>
              <a:cs typeface="思源黑体 Light" panose="020b0300000000000000" charset="-122"/>
              <a:sym typeface="字魂5号-无外润黑体" panose="00000500000000000000" pitchFamily="2" charset="-122"/>
            </a:endParaRPr>
          </a:p>
        </p:txBody>
      </p:sp>
      <p:sp>
        <p:nvSpPr>
          <p:cNvPr id="3" name="矩形 2"/>
          <p:cNvSpPr/>
          <p:nvPr/>
        </p:nvSpPr>
        <p:spPr>
          <a:xfrm>
            <a:off x="271145" y="1920240"/>
            <a:ext cx="3569970" cy="3016885"/>
          </a:xfrm>
          <a:prstGeom prst="rect">
            <a:avLst/>
          </a:prstGeom>
          <a:solidFill>
            <a:srgbClr val="FF0000"/>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6" name="文本框 5"/>
          <p:cNvSpPr txBox="1"/>
          <p:nvPr/>
        </p:nvSpPr>
        <p:spPr>
          <a:xfrm>
            <a:off x="485140" y="2534920"/>
            <a:ext cx="3141980" cy="2061210"/>
          </a:xfrm>
          <a:prstGeom prst="rect">
            <a:avLst/>
          </a:prstGeom>
          <a:noFill/>
        </p:spPr>
        <p:txBody>
          <a:bodyPr wrap="square" rtlCol="0">
            <a:spAutoFit/>
          </a:bodyPr>
          <a:lstStyle/>
          <a:p>
            <a:r>
              <a:rPr lang="zh-CN" altLang="zh-CN" sz="3200" b="1" kern="100">
                <a:solidFill>
                  <a:schemeClr val="bg1"/>
                </a:solidFill>
                <a:latin typeface="Times New Roman" panose="02020603050405020304" pitchFamily="18" charset="0"/>
                <a:cs typeface="Times New Roman" panose="02020603050405020304" pitchFamily="18" charset="0"/>
                <a:sym typeface="+mn-ea"/>
              </a:rPr>
              <a:t>体现了焦裕禄鞠躬尽瘁、死而后已的精神。</a:t>
            </a:r>
            <a:endParaRPr lang="zh-CN" altLang="zh-CN" sz="3200" kern="100">
              <a:latin typeface="宋体" panose="02010600030101010101" pitchFamily="2" charset="-122"/>
              <a:ea typeface="宋体" panose="02010600030101010101" pitchFamily="2" charset="-122"/>
              <a:cs typeface="Courier New" panose="02070309020205020404" pitchFamily="49" charset="0"/>
            </a:endParaRPr>
          </a:p>
          <a:p>
            <a:endParaRPr lang="zh-CN" altLang="zh-CN" sz="3200" b="1" kern="10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271033" y="290857"/>
            <a:ext cx="560951" cy="560951"/>
          </a:xfrm>
          <a:prstGeom prst="rect">
            <a:avLst/>
          </a:prstGeom>
          <a:gradFill>
            <a:gsLst>
              <a:gs pos="100000">
                <a:srgbClr val="FF0000"/>
              </a:gs>
              <a:gs pos="49000">
                <a:srgbClr val="EB541B"/>
              </a:gs>
              <a:gs pos="0">
                <a:srgbClr val="D21305"/>
              </a:gs>
            </a:gsLst>
            <a:lin ang="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a:ln>
                  <a:noFill/>
                </a:ln>
                <a:solidFill>
                  <a:prstClr val="white"/>
                </a:solidFill>
                <a:effectLst/>
                <a:uLnTx/>
                <a:uFillTx/>
                <a:latin typeface="思源黑体 Light" panose="020b0300000000000000" charset="-122"/>
                <a:ea typeface="思源黑体 Light" panose="020b0300000000000000" charset="-122"/>
                <a:cs typeface="+mn-cs"/>
                <a:sym typeface="字魂58号-创中黑-Regular" panose="00000500000000000000" pitchFamily="2" charset="-122"/>
              </a:rPr>
              <a:t>5</a:t>
            </a:r>
          </a:p>
        </p:txBody>
      </p:sp>
      <p:sp>
        <p:nvSpPr>
          <p:cNvPr id="12" name="矩形 11"/>
          <p:cNvSpPr/>
          <p:nvPr/>
        </p:nvSpPr>
        <p:spPr>
          <a:xfrm>
            <a:off x="0" y="2247346"/>
            <a:ext cx="12191999" cy="4443739"/>
          </a:xfrm>
          <a:prstGeom prst="rect">
            <a:avLst/>
          </a:prstGeom>
          <a:solidFill>
            <a:srgbClr val="FFFFFF">
              <a:lumMod val="85000"/>
              <a:alpha val="23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Light" panose="020b0300000000000000" charset="-122"/>
              <a:ea typeface="思源黑体 Light" panose="020b0300000000000000" charset="-122"/>
              <a:cs typeface="+mn-cs"/>
            </a:endParaRPr>
          </a:p>
        </p:txBody>
      </p:sp>
      <p:sp>
        <p:nvSpPr>
          <p:cNvPr id="20" name="矩形 19"/>
          <p:cNvSpPr/>
          <p:nvPr/>
        </p:nvSpPr>
        <p:spPr>
          <a:xfrm>
            <a:off x="3686810" y="698500"/>
            <a:ext cx="8372475" cy="6014720"/>
          </a:xfrm>
          <a:prstGeom prst="rect">
            <a:avLst/>
          </a:prstGeom>
        </p:spPr>
        <p:txBody>
          <a:bodyPr wrap="square" lIns="105571" tIns="52784" rIns="105571" bIns="52784">
            <a:spAutoFit/>
          </a:bodyPr>
          <a:lstStyle/>
          <a:p>
            <a:pPr indent="457200" algn="just">
              <a:lnSpc>
                <a:spcPct val="150000"/>
              </a:lnSpc>
              <a:defRPr/>
            </a:pPr>
            <a:r>
              <a:rPr lang="en-US" altLang="zh-CN"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rPr>
              <a:t>事隔一年以后，一九六五年春天，兰考县几十个贫农代表和干部，专程来到焦裕禄的坟前。贫农们一看见焦裕禄的坟墓，就仿佛看见了他们的县委书记，看见了他们永远也不会忘记的那个人。</a:t>
            </a:r>
          </a:p>
          <a:p>
            <a:pPr indent="457200" algn="just">
              <a:lnSpc>
                <a:spcPct val="150000"/>
              </a:lnSpc>
              <a:defRPr/>
            </a:pPr>
            <a:r>
              <a:rPr lang="en-US" altLang="zh-CN"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rPr>
              <a:t>焦裕禄同志，你没有辜负党的希望，你出色地完成了党交给你的任务，兰考人民将永远忘不了你。你不愧为毛泽东思想哺育成长起来的好党员，不愧为党的好干部，不愧为人民的好儿子！你是千千万万在严重自然灾害面前，巍然屹立的共产党员英雄形象的代表。你没有死，你将永远活在千万人的心里！</a:t>
            </a:r>
          </a:p>
          <a:p>
            <a:pPr indent="457200" algn="just">
              <a:lnSpc>
                <a:spcPct val="100000"/>
              </a:lnSpc>
              <a:defRPr/>
            </a:pPr>
            <a:endParaRPr lang="en-US" altLang="zh-CN" sz="2400">
              <a:solidFill>
                <a:srgbClr val="294A5A">
                  <a:lumMod val="50000"/>
                </a:srgbClr>
              </a:solidFill>
              <a:latin typeface="思源黑体 Light" panose="020b0300000000000000" charset="-122"/>
              <a:ea typeface="思源黑体 Light" panose="020b0300000000000000" charset="-122"/>
              <a:cs typeface="思源黑体 Light" panose="020b0300000000000000" charset="-122"/>
              <a:sym typeface="+mn-ea"/>
            </a:endParaRPr>
          </a:p>
        </p:txBody>
      </p:sp>
      <p:sp>
        <p:nvSpPr>
          <p:cNvPr id="2" name="Rectangle 3"/>
          <p:cNvSpPr/>
          <p:nvPr/>
        </p:nvSpPr>
        <p:spPr>
          <a:xfrm>
            <a:off x="1055370" y="290830"/>
            <a:ext cx="11004550" cy="583565"/>
          </a:xfrm>
          <a:prstGeom prst="rect">
            <a:avLst/>
          </a:prstGeom>
          <a:noFill/>
        </p:spPr>
        <p:txBody>
          <a:bodyPr wrap="square" rtlCol="0">
            <a:spAutoFit/>
          </a:bodyPr>
          <a:lstStyle/>
          <a:p>
            <a:pPr lvl="0">
              <a:defRPr/>
            </a:pPr>
            <a:r>
              <a:rPr lang="zh-CN" altLang="en-US" sz="3200">
                <a:solidFill>
                  <a:srgbClr val="C60A04"/>
                </a:solidFill>
                <a:latin typeface="思源黑体 Light" panose="020b0300000000000000" charset="-122"/>
                <a:ea typeface="思源黑体 Light" panose="020b0300000000000000" charset="-122"/>
                <a:cs typeface="思源黑体 Light" panose="020b0300000000000000" charset="-122"/>
                <a:sym typeface="字魂5号-无外润黑体" panose="00000500000000000000" pitchFamily="2" charset="-122"/>
              </a:rPr>
              <a:t>　他没有死，他还活着</a:t>
            </a:r>
            <a:endParaRPr kumimoji="0" lang="zh-CN" altLang="en-US" sz="3200" b="0" i="0" u="none" strike="noStrike" kern="1200" cap="none" spc="0" normalizeH="0" baseline="0" noProof="0">
              <a:ln>
                <a:noFill/>
              </a:ln>
              <a:solidFill>
                <a:srgbClr val="C60A04"/>
              </a:solidFill>
              <a:effectLst/>
              <a:uLnTx/>
              <a:uFillTx/>
              <a:latin typeface="思源黑体 Light" panose="020b0300000000000000" charset="-122"/>
              <a:ea typeface="思源黑体 Light" panose="020b0300000000000000" charset="-122"/>
              <a:cs typeface="思源黑体 Light" panose="020b0300000000000000" charset="-122"/>
              <a:sym typeface="字魂5号-无外润黑体" panose="00000500000000000000" pitchFamily="2" charset="-122"/>
            </a:endParaRPr>
          </a:p>
        </p:txBody>
      </p:sp>
      <p:sp>
        <p:nvSpPr>
          <p:cNvPr id="3" name="矩形 2"/>
          <p:cNvSpPr/>
          <p:nvPr/>
        </p:nvSpPr>
        <p:spPr>
          <a:xfrm>
            <a:off x="116840" y="2005330"/>
            <a:ext cx="3569970" cy="3016885"/>
          </a:xfrm>
          <a:prstGeom prst="rect">
            <a:avLst/>
          </a:prstGeom>
          <a:solidFill>
            <a:srgbClr val="FF0000"/>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6" name="文本框 5"/>
          <p:cNvSpPr txBox="1"/>
          <p:nvPr/>
        </p:nvSpPr>
        <p:spPr>
          <a:xfrm>
            <a:off x="330835" y="2468880"/>
            <a:ext cx="3141980" cy="2553335"/>
          </a:xfrm>
          <a:prstGeom prst="rect">
            <a:avLst/>
          </a:prstGeom>
          <a:noFill/>
        </p:spPr>
        <p:txBody>
          <a:bodyPr wrap="square" rtlCol="0">
            <a:spAutoFit/>
          </a:bodyPr>
          <a:lstStyle/>
          <a:p>
            <a:r>
              <a:rPr lang="zh-CN" altLang="zh-CN" sz="3200" b="1" kern="100">
                <a:solidFill>
                  <a:schemeClr val="bg1"/>
                </a:solidFill>
                <a:latin typeface="Times New Roman" panose="02020603050405020304" pitchFamily="18" charset="0"/>
                <a:cs typeface="Times New Roman" panose="02020603050405020304" pitchFamily="18" charset="0"/>
                <a:sym typeface="+mn-ea"/>
              </a:rPr>
              <a:t>体肉体虽死，精神永存，彰显了焦裕禄精神的永恒意义。</a:t>
            </a:r>
            <a:endParaRPr lang="zh-CN" altLang="zh-CN" sz="3200" kern="100">
              <a:effectLst/>
              <a:latin typeface="宋体" panose="02010600030101010101" pitchFamily="2" charset="-122"/>
              <a:ea typeface="宋体" panose="02010600030101010101" pitchFamily="2" charset="-122"/>
              <a:cs typeface="Courier New" panose="02070309020205020404" pitchFamily="49" charset="0"/>
            </a:endParaRPr>
          </a:p>
          <a:p>
            <a:endParaRPr lang="zh-CN" altLang="zh-CN" sz="3200" b="1" kern="10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64240" y="471970"/>
            <a:ext cx="11409887" cy="1412875"/>
          </a:xfrm>
          <a:prstGeom prst="rect">
            <a:avLst/>
          </a:prstGeom>
        </p:spPr>
        <p:txBody>
          <a:bodyPr wrap="square" lIns="121875" tIns="60936" rIns="121875" bIns="60936">
            <a:spAutoFit/>
          </a:bodyPr>
          <a:lstStyle/>
          <a:p>
            <a:pPr indent="457200" algn="just">
              <a:lnSpc>
                <a:spcPct val="150000"/>
              </a:lnSpc>
              <a:spcAft>
                <a:spcPct val="0"/>
              </a:spcAf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这篇通讯很重视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以言见人</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，在文中直接引用人物的原话表现人物性格，凸显作品思想内涵，试举例分析。</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662360" y="1999014"/>
            <a:ext cx="11409887" cy="3352165"/>
          </a:xfrm>
          <a:prstGeom prst="rect">
            <a:avLst/>
          </a:prstGeom>
        </p:spPr>
        <p:txBody>
          <a:bodyPr wrap="square" lIns="121875" tIns="60936" rIns="121875" bIns="60936">
            <a:spAutoFit/>
          </a:bodyPr>
          <a:lstStyle/>
          <a:p>
            <a:pPr algn="just">
              <a:lnSpc>
                <a:spcPct val="150000"/>
              </a:lnSpc>
              <a:spcAft>
                <a:spcPct val="0"/>
              </a:spcAf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kern="100">
                <a:solidFill>
                  <a:srgbClr val="C00000"/>
                </a:solidFill>
                <a:latin typeface="Times New Roman" panose="02020603050405020304" pitchFamily="18" charset="0"/>
                <a:cs typeface="Times New Roman" panose="02020603050405020304" pitchFamily="18" charset="0"/>
              </a:rPr>
              <a:t>写焦裕禄对待自己肝病的态度时，三次描写了他的语言：</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病是个欺软怕硬的东西，你压住他，他就不欺侮你了。</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春天要安排一年的工作，离不开！</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灾区群众生活很困难，花这么多钱买药，我能吃得下吗？</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表现了焦裕禄同疾病做斗争的顽强意志和</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他心里装着全体人民，唯独没有他自己</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的崇高品质。</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文本框 26"/>
          <p:cNvSpPr txBox="1"/>
          <p:nvPr/>
        </p:nvSpPr>
        <p:spPr>
          <a:xfrm>
            <a:off x="427995" y="2183683"/>
            <a:ext cx="11336645" cy="1116965"/>
          </a:xfrm>
          <a:prstGeom prst="rect">
            <a:avLst/>
          </a:prstGeom>
          <a:noFill/>
        </p:spPr>
        <p:txBody>
          <a:bodyPr wrap="square" rtlCol="0">
            <a:spAutoFit/>
          </a:bodyPr>
          <a:lstStyle/>
          <a:p>
            <a:pPr algn="ctr">
              <a:lnSpc>
                <a:spcPts val="8000"/>
              </a:lnSpc>
              <a:buSzPct val="80000"/>
              <a:defRPr/>
            </a:pPr>
            <a:r>
              <a:rPr lang="zh-CN" altLang="en-US" sz="8000">
                <a:gradFill>
                  <a:gsLst>
                    <a:gs pos="0">
                      <a:srgbClr val="FF0000"/>
                    </a:gs>
                    <a:gs pos="100000">
                      <a:srgbClr val="C00000"/>
                    </a:gs>
                  </a:gsLst>
                  <a:lin ang="5400000" scaled="1"/>
                </a:gradFill>
                <a:latin typeface="楷体" panose="02010609060101010101" charset="-122"/>
                <a:ea typeface="楷体" panose="02010609060101010101" charset="-122"/>
              </a:rPr>
              <a:t>焦裕禄语录</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6" name="组合 25"/>
          <p:cNvGrpSpPr/>
          <p:nvPr/>
        </p:nvGrpSpPr>
        <p:grpSpPr>
          <a:xfrm>
            <a:off x="932724" y="416663"/>
            <a:ext cx="10936696" cy="4975005"/>
            <a:chOff x="1255304" y="1405358"/>
            <a:chExt cx="10936696" cy="4975005"/>
          </a:xfrm>
        </p:grpSpPr>
        <p:grpSp>
          <p:nvGrpSpPr>
            <p:cNvPr id="2" name="组合 1"/>
            <p:cNvGrpSpPr/>
            <p:nvPr/>
          </p:nvGrpSpPr>
          <p:grpSpPr>
            <a:xfrm>
              <a:off x="1255304" y="1405358"/>
              <a:ext cx="7690485" cy="1127711"/>
              <a:chOff x="877933" y="1436914"/>
              <a:chExt cx="7690485" cy="1127711"/>
            </a:xfrm>
          </p:grpSpPr>
          <p:sp>
            <p:nvSpPr>
              <p:cNvPr id="5" name="星形: 五角 3"/>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3"/>
              <p:cNvSpPr/>
              <p:nvPr/>
            </p:nvSpPr>
            <p:spPr>
              <a:xfrm>
                <a:off x="1203688" y="1436914"/>
                <a:ext cx="7364730" cy="1127711"/>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干劲不足的时候查思想，思想不通的时候，就要加紧读毛主席的书。</a:t>
                </a:r>
              </a:p>
            </p:txBody>
          </p:sp>
        </p:grpSp>
        <p:grpSp>
          <p:nvGrpSpPr>
            <p:cNvPr id="7" name="组合 6"/>
            <p:cNvGrpSpPr/>
            <p:nvPr/>
          </p:nvGrpSpPr>
          <p:grpSpPr>
            <a:xfrm>
              <a:off x="1255304" y="2080505"/>
              <a:ext cx="10936696" cy="369332"/>
              <a:chOff x="877933" y="1436914"/>
              <a:chExt cx="10936696" cy="369332"/>
            </a:xfrm>
          </p:grpSpPr>
          <p:sp>
            <p:nvSpPr>
              <p:cNvPr id="8" name="星形: 五角 7"/>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3"/>
              <p:cNvSpPr/>
              <p:nvPr/>
            </p:nvSpPr>
            <p:spPr>
              <a:xfrm>
                <a:off x="1203723" y="1436914"/>
                <a:ext cx="10610906" cy="369332"/>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干革命工作吗！总会有因难的。越是有困难，越在有雄心斗志，越有困难，越要学习毛主席著作。</a:t>
                </a:r>
              </a:p>
            </p:txBody>
          </p:sp>
        </p:grpSp>
        <p:grpSp>
          <p:nvGrpSpPr>
            <p:cNvPr id="10" name="组合 9"/>
            <p:cNvGrpSpPr/>
            <p:nvPr/>
          </p:nvGrpSpPr>
          <p:grpSpPr>
            <a:xfrm>
              <a:off x="1255304" y="2682122"/>
              <a:ext cx="10936696" cy="369332"/>
              <a:chOff x="877933" y="1436914"/>
              <a:chExt cx="10936696" cy="369332"/>
            </a:xfrm>
          </p:grpSpPr>
          <p:sp>
            <p:nvSpPr>
              <p:cNvPr id="11" name="星形: 五角 10"/>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3"/>
              <p:cNvSpPr/>
              <p:nvPr/>
            </p:nvSpPr>
            <p:spPr>
              <a:xfrm>
                <a:off x="1203723" y="1436914"/>
                <a:ext cx="10610906" cy="369332"/>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“干部不领，水牛掉井”。要改变兰考的面貌，必须首先改变县委的精神状态。</a:t>
                </a:r>
              </a:p>
            </p:txBody>
          </p:sp>
        </p:grpSp>
        <p:grpSp>
          <p:nvGrpSpPr>
            <p:cNvPr id="13" name="组合 12"/>
            <p:cNvGrpSpPr/>
            <p:nvPr/>
          </p:nvGrpSpPr>
          <p:grpSpPr>
            <a:xfrm>
              <a:off x="1255304" y="3272757"/>
              <a:ext cx="10298067" cy="646331"/>
              <a:chOff x="877933" y="1436914"/>
              <a:chExt cx="10298067" cy="646331"/>
            </a:xfrm>
          </p:grpSpPr>
          <p:sp>
            <p:nvSpPr>
              <p:cNvPr id="14" name="星形: 五角 13"/>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3"/>
              <p:cNvSpPr/>
              <p:nvPr/>
            </p:nvSpPr>
            <p:spPr>
              <a:xfrm>
                <a:off x="1203723" y="1436914"/>
                <a:ext cx="9972277" cy="646331"/>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一个落后地区的转变，首先是领导思想的转变。如果领导思想还没有转变过来，广大群众的积极性就不能得到充分发挥。</a:t>
                </a:r>
              </a:p>
            </p:txBody>
          </p:sp>
        </p:grpSp>
        <p:grpSp>
          <p:nvGrpSpPr>
            <p:cNvPr id="16" name="组合 15"/>
            <p:cNvGrpSpPr/>
            <p:nvPr/>
          </p:nvGrpSpPr>
          <p:grpSpPr>
            <a:xfrm>
              <a:off x="1255304" y="4114268"/>
              <a:ext cx="10298067" cy="646331"/>
              <a:chOff x="877933" y="1436914"/>
              <a:chExt cx="10298067" cy="646331"/>
            </a:xfrm>
          </p:grpSpPr>
          <p:sp>
            <p:nvSpPr>
              <p:cNvPr id="17" name="星形: 五角 16"/>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Rectangle 3"/>
              <p:cNvSpPr/>
              <p:nvPr/>
            </p:nvSpPr>
            <p:spPr>
              <a:xfrm>
                <a:off x="1203723" y="1436914"/>
                <a:ext cx="9972277" cy="646331"/>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我们对兰考的一草一木都有着深厚的感情，面对着当前严重的灾害，我们有革命的胆略，坚决领导全县人民苦战三五年，改变兰考面貌，不达目的，我们死不瞑目。</a:t>
                </a:r>
              </a:p>
            </p:txBody>
          </p:sp>
        </p:grpSp>
        <p:grpSp>
          <p:nvGrpSpPr>
            <p:cNvPr id="19" name="组合 18"/>
            <p:cNvGrpSpPr/>
            <p:nvPr/>
          </p:nvGrpSpPr>
          <p:grpSpPr>
            <a:xfrm>
              <a:off x="1255304" y="4857009"/>
              <a:ext cx="10298067" cy="646331"/>
              <a:chOff x="877933" y="1436914"/>
              <a:chExt cx="10298067" cy="646331"/>
            </a:xfrm>
          </p:grpSpPr>
          <p:sp>
            <p:nvSpPr>
              <p:cNvPr id="20" name="星形: 五角 19"/>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3"/>
              <p:cNvSpPr/>
              <p:nvPr/>
            </p:nvSpPr>
            <p:spPr>
              <a:xfrm>
                <a:off x="1203723" y="1436914"/>
                <a:ext cx="9972277" cy="646331"/>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我死后只有一个要求，要求组织上把我运回兰考，埋在沙堆土，活着我没有治好沙丘，死了也要看着你们把沙丘治好。</a:t>
                </a:r>
              </a:p>
            </p:txBody>
          </p:sp>
        </p:grpSp>
        <p:grpSp>
          <p:nvGrpSpPr>
            <p:cNvPr id="22" name="组合 21"/>
            <p:cNvGrpSpPr/>
            <p:nvPr/>
          </p:nvGrpSpPr>
          <p:grpSpPr>
            <a:xfrm>
              <a:off x="1255304" y="5717092"/>
              <a:ext cx="10298067" cy="646331"/>
              <a:chOff x="877933" y="1436914"/>
              <a:chExt cx="10298067" cy="646331"/>
            </a:xfrm>
          </p:grpSpPr>
          <p:sp>
            <p:nvSpPr>
              <p:cNvPr id="23" name="星形: 五角 22"/>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3"/>
              <p:cNvSpPr/>
              <p:nvPr/>
            </p:nvSpPr>
            <p:spPr>
              <a:xfrm>
                <a:off x="1203723" y="1436914"/>
                <a:ext cx="9972277" cy="646331"/>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要经常提高警惕，增抵抗力，经常地向一切违反国家利益、侵犯集体经济的错误行为，做坚持不懈的斗争。</a:t>
                </a:r>
              </a:p>
            </p:txBody>
          </p:sp>
        </p:grpSp>
        <p:cxnSp>
          <p:nvCxnSpPr>
            <p:cNvPr id="25" name="直接连接符 24"/>
            <p:cNvCxnSpPr/>
            <p:nvPr/>
          </p:nvCxnSpPr>
          <p:spPr>
            <a:xfrm>
              <a:off x="1255304" y="1803718"/>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255304" y="2558461"/>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255304" y="3084429"/>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255304" y="3919088"/>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255304" y="4731801"/>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255304" y="5503340"/>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255304" y="6380363"/>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1192439" y="865245"/>
            <a:ext cx="9833610" cy="4165809"/>
            <a:chOff x="1255304" y="1405358"/>
            <a:chExt cx="9833610" cy="4165809"/>
          </a:xfrm>
        </p:grpSpPr>
        <p:grpSp>
          <p:nvGrpSpPr>
            <p:cNvPr id="3" name="组合 2"/>
            <p:cNvGrpSpPr/>
            <p:nvPr/>
          </p:nvGrpSpPr>
          <p:grpSpPr>
            <a:xfrm>
              <a:off x="1255304" y="1405358"/>
              <a:ext cx="9833610" cy="646331"/>
              <a:chOff x="877933" y="1436914"/>
              <a:chExt cx="9833610" cy="646331"/>
            </a:xfrm>
          </p:grpSpPr>
          <p:sp>
            <p:nvSpPr>
              <p:cNvPr id="4" name="星形: 五角 3"/>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3"/>
              <p:cNvSpPr/>
              <p:nvPr/>
            </p:nvSpPr>
            <p:spPr>
              <a:xfrm>
                <a:off x="1203723" y="1436914"/>
                <a:ext cx="9507820" cy="646331"/>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应该教育我们的干部，树立为人民服务的观点，</a:t>
                </a:r>
                <a:r>
                  <a:rPr lang="en-US" altLang="zh-CN">
                    <a:solidFill>
                      <a:srgbClr val="C00000"/>
                    </a:solidFill>
                    <a:latin typeface="字魂59号-创粗黑" pitchFamily="2" charset="-122"/>
                    <a:ea typeface="字魂59号-创粗黑" pitchFamily="2" charset="-122"/>
                    <a:sym typeface="字魂59号-创粗黑" pitchFamily="2" charset="-122"/>
                  </a:rPr>
                  <a:t>……</a:t>
                </a:r>
                <a:r>
                  <a:rPr lang="zh-CN" altLang="en-US">
                    <a:solidFill>
                      <a:srgbClr val="C00000"/>
                    </a:solidFill>
                    <a:latin typeface="字魂59号-创粗黑" pitchFamily="2" charset="-122"/>
                    <a:ea typeface="字魂59号-创粗黑" pitchFamily="2" charset="-122"/>
                    <a:sym typeface="字魂59号-创粗黑" pitchFamily="2" charset="-122"/>
                  </a:rPr>
                  <a:t>在困难情况下，为人民服务，大公无私，廉洁奉公，与群众同甘共苦。</a:t>
                </a:r>
              </a:p>
            </p:txBody>
          </p:sp>
        </p:grpSp>
        <p:cxnSp>
          <p:nvCxnSpPr>
            <p:cNvPr id="25" name="直接连接符 24"/>
            <p:cNvCxnSpPr/>
            <p:nvPr/>
          </p:nvCxnSpPr>
          <p:spPr>
            <a:xfrm>
              <a:off x="1255304" y="2051689"/>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255304" y="2386534"/>
              <a:ext cx="9833610" cy="646331"/>
              <a:chOff x="877933" y="1436914"/>
              <a:chExt cx="9833610" cy="646331"/>
            </a:xfrm>
          </p:grpSpPr>
          <p:sp>
            <p:nvSpPr>
              <p:cNvPr id="34" name="星形: 五角 33"/>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3"/>
              <p:cNvSpPr/>
              <p:nvPr/>
            </p:nvSpPr>
            <p:spPr>
              <a:xfrm>
                <a:off x="1203723" y="1436914"/>
                <a:ext cx="9507820" cy="646331"/>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贪污、挥霍浪费、相面、算卦、拜把子、求神拜佛，这些都是封建主义的东西。</a:t>
                </a:r>
                <a:r>
                  <a:rPr lang="en-US" altLang="zh-CN">
                    <a:solidFill>
                      <a:srgbClr val="C00000"/>
                    </a:solidFill>
                    <a:latin typeface="字魂59号-创粗黑" pitchFamily="2" charset="-122"/>
                    <a:ea typeface="字魂59号-创粗黑" pitchFamily="2" charset="-122"/>
                    <a:sym typeface="字魂59号-创粗黑" pitchFamily="2" charset="-122"/>
                  </a:rPr>
                  <a:t>……</a:t>
                </a:r>
                <a:r>
                  <a:rPr lang="zh-CN" altLang="en-US">
                    <a:solidFill>
                      <a:srgbClr val="C00000"/>
                    </a:solidFill>
                    <a:latin typeface="字魂59号-创粗黑" pitchFamily="2" charset="-122"/>
                    <a:ea typeface="字魂59号-创粗黑" pitchFamily="2" charset="-122"/>
                    <a:sym typeface="字魂59号-创粗黑" pitchFamily="2" charset="-122"/>
                  </a:rPr>
                  <a:t>必须引起我们高度注意，不然影响自己，甚至被敌人利用，严重影响生产。</a:t>
                </a:r>
              </a:p>
            </p:txBody>
          </p:sp>
        </p:grpSp>
        <p:cxnSp>
          <p:nvCxnSpPr>
            <p:cNvPr id="36" name="直接连接符 35"/>
            <p:cNvCxnSpPr/>
            <p:nvPr/>
          </p:nvCxnSpPr>
          <p:spPr>
            <a:xfrm>
              <a:off x="1255304" y="3032865"/>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1255304" y="3242036"/>
              <a:ext cx="9833610" cy="646331"/>
              <a:chOff x="877933" y="1436914"/>
              <a:chExt cx="9833610" cy="646331"/>
            </a:xfrm>
          </p:grpSpPr>
          <p:sp>
            <p:nvSpPr>
              <p:cNvPr id="38" name="星形: 五角 37"/>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ectangle 3"/>
              <p:cNvSpPr/>
              <p:nvPr/>
            </p:nvSpPr>
            <p:spPr>
              <a:xfrm>
                <a:off x="1203723" y="1436914"/>
                <a:ext cx="9507820" cy="646331"/>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我们干部对待困难，一是不怕，二是顶着干。怨天尤人不可有，悲观丧气不足取，无所作为不能要！</a:t>
                </a:r>
              </a:p>
            </p:txBody>
          </p:sp>
        </p:grpSp>
        <p:cxnSp>
          <p:nvCxnSpPr>
            <p:cNvPr id="40" name="直接连接符 39"/>
            <p:cNvCxnSpPr/>
            <p:nvPr/>
          </p:nvCxnSpPr>
          <p:spPr>
            <a:xfrm>
              <a:off x="1255304" y="3888367"/>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255304" y="4223212"/>
              <a:ext cx="9833610" cy="369332"/>
              <a:chOff x="877933" y="1436914"/>
              <a:chExt cx="9833610" cy="369332"/>
            </a:xfrm>
          </p:grpSpPr>
          <p:sp>
            <p:nvSpPr>
              <p:cNvPr id="42" name="星形: 五角 41"/>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ectangle 3"/>
              <p:cNvSpPr/>
              <p:nvPr/>
            </p:nvSpPr>
            <p:spPr>
              <a:xfrm>
                <a:off x="1203723" y="1436914"/>
                <a:ext cx="9507820" cy="369332"/>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要提倡少开会，多做工作，少讲空话，多办实事，坚决纠正走马观花，一般化的领导方法。</a:t>
                </a:r>
              </a:p>
            </p:txBody>
          </p:sp>
        </p:grpSp>
        <p:cxnSp>
          <p:nvCxnSpPr>
            <p:cNvPr id="44" name="直接连接符 43"/>
            <p:cNvCxnSpPr/>
            <p:nvPr/>
          </p:nvCxnSpPr>
          <p:spPr>
            <a:xfrm>
              <a:off x="1255304" y="4592544"/>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255304" y="4924836"/>
              <a:ext cx="9833610" cy="646331"/>
              <a:chOff x="877933" y="1436914"/>
              <a:chExt cx="9833610" cy="646331"/>
            </a:xfrm>
          </p:grpSpPr>
          <p:sp>
            <p:nvSpPr>
              <p:cNvPr id="46" name="星形: 五角 45"/>
              <p:cNvSpPr/>
              <p:nvPr/>
            </p:nvSpPr>
            <p:spPr>
              <a:xfrm>
                <a:off x="877933" y="1436914"/>
                <a:ext cx="325790" cy="325790"/>
              </a:xfrm>
              <a:prstGeom prst="star7">
                <a:avLst/>
              </a:prstGeom>
              <a:solidFill>
                <a:srgbClr val="D31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3"/>
              <p:cNvSpPr/>
              <p:nvPr/>
            </p:nvSpPr>
            <p:spPr>
              <a:xfrm>
                <a:off x="1203723" y="1436914"/>
                <a:ext cx="9507820" cy="646331"/>
              </a:xfrm>
              <a:prstGeom prst="rect">
                <a:avLst/>
              </a:prstGeom>
              <a:noFill/>
            </p:spPr>
            <p:txBody>
              <a:bodyPr wrap="square" rtlCol="0">
                <a:spAutoFit/>
              </a:bodyPr>
              <a:lstStyle/>
              <a:p>
                <a:pPr lvl="0">
                  <a:defRPr/>
                </a:pPr>
                <a:r>
                  <a:rPr lang="zh-CN" altLang="en-US">
                    <a:solidFill>
                      <a:srgbClr val="C00000"/>
                    </a:solidFill>
                    <a:latin typeface="字魂59号-创粗黑" pitchFamily="2" charset="-122"/>
                    <a:ea typeface="字魂59号-创粗黑" pitchFamily="2" charset="-122"/>
                    <a:sym typeface="字魂59号-创粗黑" pitchFamily="2" charset="-122"/>
                  </a:rPr>
                  <a:t>调查时一定要实事求是，不扩大也不缩小，是什么情况就是什么情况，不要先划一个圈圈，以自己主观想象去收集材料。</a:t>
                </a:r>
              </a:p>
            </p:txBody>
          </p:sp>
        </p:grpSp>
        <p:cxnSp>
          <p:nvCxnSpPr>
            <p:cNvPr id="48" name="直接连接符 47"/>
            <p:cNvCxnSpPr/>
            <p:nvPr/>
          </p:nvCxnSpPr>
          <p:spPr>
            <a:xfrm>
              <a:off x="1255304" y="5571167"/>
              <a:ext cx="9702982" cy="0"/>
            </a:xfrm>
            <a:prstGeom prst="line">
              <a:avLst/>
            </a:prstGeom>
            <a:ln>
              <a:solidFill>
                <a:srgbClr val="C60A0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1" name="矩形 2"/>
          <p:cNvSpPr/>
          <p:nvPr/>
        </p:nvSpPr>
        <p:spPr>
          <a:xfrm>
            <a:off x="598488" y="301625"/>
            <a:ext cx="1826260" cy="645160"/>
          </a:xfrm>
          <a:prstGeom prst="rect">
            <a:avLst/>
          </a:prstGeom>
          <a:noFill/>
          <a:ln w="9525">
            <a:noFill/>
          </a:ln>
        </p:spPr>
        <p:txBody>
          <a:bodyPr wrap="none">
            <a:spAutoFit/>
          </a:bodyPr>
          <a:lstStyle/>
          <a:p>
            <a:r>
              <a:rPr lang="zh-CN" altLang="en-US" sz="3600" b="1">
                <a:solidFill>
                  <a:srgbClr val="018697"/>
                </a:solidFill>
                <a:latin typeface="微软雅黑" panose="020b0503020204020204" pitchFamily="34" charset="-122"/>
                <a:ea typeface="微软雅黑" panose="020b0503020204020204" pitchFamily="34" charset="-122"/>
              </a:rPr>
              <a:t>  </a:t>
            </a:r>
            <a:r>
              <a:rPr lang="zh-CN" altLang="en-US" sz="3600" b="1">
                <a:solidFill>
                  <a:srgbClr val="6D0913"/>
                </a:solidFill>
                <a:latin typeface="微软雅黑" panose="020b0503020204020204" pitchFamily="34" charset="-122"/>
                <a:ea typeface="微软雅黑" panose="020b0503020204020204" pitchFamily="34" charset="-122"/>
              </a:rPr>
              <a:t>焦裕禄</a:t>
            </a:r>
          </a:p>
        </p:txBody>
      </p:sp>
      <p:sp>
        <p:nvSpPr>
          <p:cNvPr id="4" name="半闭框 3"/>
          <p:cNvSpPr/>
          <p:nvPr/>
        </p:nvSpPr>
        <p:spPr bwMode="auto">
          <a:xfrm>
            <a:off x="5007293" y="1164908"/>
            <a:ext cx="584200" cy="573088"/>
          </a:xfrm>
          <a:prstGeom prst="halfFrame">
            <a:avLst>
              <a:gd name="adj1" fmla="val 15525"/>
              <a:gd name="adj2" fmla="val 16895"/>
            </a:avLst>
          </a:prstGeom>
          <a:solidFill>
            <a:srgbClr val="B0000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 name="半闭框 13"/>
          <p:cNvSpPr/>
          <p:nvPr/>
        </p:nvSpPr>
        <p:spPr bwMode="auto">
          <a:xfrm rot="16200000" flipV="1">
            <a:off x="11355229" y="5018881"/>
            <a:ext cx="561975" cy="595313"/>
          </a:xfrm>
          <a:prstGeom prst="halfFrame">
            <a:avLst>
              <a:gd name="adj1" fmla="val 15525"/>
              <a:gd name="adj2" fmla="val 16895"/>
            </a:avLst>
          </a:prstGeom>
          <a:solidFill>
            <a:srgbClr val="B0000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文本框 1"/>
          <p:cNvSpPr txBox="1"/>
          <p:nvPr/>
        </p:nvSpPr>
        <p:spPr>
          <a:xfrm>
            <a:off x="5106670" y="1266825"/>
            <a:ext cx="6701155" cy="3969385"/>
          </a:xfrm>
          <a:prstGeom prst="rect">
            <a:avLst/>
          </a:prstGeom>
          <a:noFill/>
        </p:spPr>
        <p:txBody>
          <a:bodyPr wrap="square" rtlCol="0">
            <a:spAutoFit/>
          </a:bodyPr>
          <a:lstStyle/>
          <a:p>
            <a:pPr indent="457200" algn="just" eaLnBrk="1" hangingPunct="1">
              <a:lnSpc>
                <a:spcPct val="150000"/>
              </a:lnSpc>
              <a:defRPr/>
            </a:pPr>
            <a:r>
              <a:rPr sz="2400" kern="0">
                <a:solidFill>
                  <a:schemeClr val="bg2">
                    <a:lumMod val="10000"/>
                  </a:schemeClr>
                </a:solidFill>
                <a:latin typeface="思源黑体 Light" panose="020b0300000000000000" charset="-122"/>
                <a:ea typeface="思源黑体 Light" panose="020b0300000000000000" charset="-122"/>
                <a:cs typeface="思源黑体 Light" panose="020b0300000000000000" charset="-122"/>
                <a:sym typeface="字魂58号-创中黑-Regular" panose="00000500000000000000" pitchFamily="2" charset="-122"/>
              </a:rPr>
              <a:t>焦裕禄(1922年8月16日~1964年5月14日)， 男，汉族， 山东淄博博山县北崮山村人，原兰考县委书记，干部楷模，中国共产党革命烈士。在兰考担任县委书记时所表现出来的"亲民爱民、艰苦奋斗、科学求实、迎难而上、无私奉献"的精神，被后人称之为"焦裕禄精神"。</a:t>
            </a:r>
          </a:p>
          <a:p>
            <a:pPr indent="457200" algn="just" eaLnBrk="1" hangingPunct="1">
              <a:lnSpc>
                <a:spcPct val="150000"/>
              </a:lnSpc>
              <a:defRPr/>
            </a:pPr>
            <a:r>
              <a:rPr sz="2400" kern="0">
                <a:solidFill>
                  <a:schemeClr val="bg2">
                    <a:lumMod val="10000"/>
                  </a:schemeClr>
                </a:solidFill>
                <a:latin typeface="思源黑体 Light" panose="020b0300000000000000" charset="-122"/>
                <a:ea typeface="思源黑体 Light" panose="020b0300000000000000" charset="-122"/>
                <a:cs typeface="思源黑体 Light" panose="020b0300000000000000" charset="-122"/>
                <a:sym typeface="字魂58号-创中黑-Regular" panose="00000500000000000000" pitchFamily="2" charset="-122"/>
              </a:rPr>
              <a:t>1964年5月14日因肝癌病逝于郑州，终年42岁。</a:t>
            </a:r>
          </a:p>
        </p:txBody>
      </p:sp>
      <p:pic>
        <p:nvPicPr>
          <p:cNvPr id="3" name="图片 2"/>
          <p:cNvPicPr/>
          <p:nvPr/>
        </p:nvPicPr>
        <p:blipFill>
          <a:blip r:embed="rId3"/>
          <a:stretch>
            <a:fillRect/>
          </a:stretch>
        </p:blipFill>
        <p:spPr>
          <a:xfrm>
            <a:off x="1014730" y="1577976"/>
            <a:ext cx="2794000" cy="3848099"/>
          </a:xfrm>
          <a:prstGeom prst="rect">
            <a:avLst/>
          </a:prstGeom>
          <a:noFill/>
          <a:ln w="9525">
            <a:noFill/>
          </a:ln>
        </p:spPr>
      </p:pic>
    </p:spTree>
  </p:cSld>
  <p:clrMapOvr>
    <a:masterClrMapping/>
  </p:clrMapOvr>
  <p:transition spd="slow"/>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88395" y="1163194"/>
            <a:ext cx="11409887" cy="3567430"/>
          </a:xfrm>
          <a:prstGeom prst="rect">
            <a:avLst/>
          </a:prstGeom>
        </p:spPr>
        <p:txBody>
          <a:bodyPr wrap="square" lIns="121875" tIns="60936" rIns="121875" bIns="60936">
            <a:spAutoFit/>
          </a:bodyPr>
          <a:lstStyle/>
          <a:p>
            <a:pPr indent="457200" algn="just">
              <a:lnSpc>
                <a:spcPct val="200000"/>
              </a:lnSpc>
              <a:spcAft>
                <a:spcPct val="0"/>
              </a:spcAf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联系《别了，不列颠尼亚》与《</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县委书记的榜样——焦裕禄》</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这两篇新闻作品的历史背景，深入反思和探究：以焦裕禄为代表的一代人倾尽全力建设祖国的热情和不畏艰难、艰苦奋斗、无私奉献的精神与香港历经沧桑之后回归祖国这一重大历史事件有何必然联系？</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2454" y="-98580"/>
            <a:ext cx="1145873" cy="1022886"/>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91215" y="333388"/>
            <a:ext cx="11409887" cy="5106670"/>
          </a:xfrm>
          <a:prstGeom prst="rect">
            <a:avLst/>
          </a:prstGeom>
        </p:spPr>
        <p:txBody>
          <a:bodyPr wrap="square" lIns="121875" tIns="60936" rIns="121875" bIns="60936">
            <a:spAutoFit/>
          </a:bodyPr>
          <a:lstStyle/>
          <a:p>
            <a:pPr indent="457200" algn="just">
              <a:lnSpc>
                <a:spcPct val="150000"/>
              </a:lnSpc>
              <a:spcAft>
                <a:spcPct val="0"/>
              </a:spcAft>
            </a:pPr>
            <a:r>
              <a:rPr lang="en-US" altLang="zh-CN" sz="2400" b="1" kern="100">
                <a:solidFill>
                  <a:schemeClr val="tx1"/>
                </a:solidFill>
                <a:latin typeface="宋体" panose="02010600030101010101" pitchFamily="2" charset="-122"/>
                <a:cs typeface="Times New Roman" panose="02020603050405020304" pitchFamily="18" charset="0"/>
              </a:rPr>
              <a:t>①</a:t>
            </a:r>
            <a:r>
              <a:rPr lang="zh-CN" altLang="zh-CN" sz="2400" b="1" kern="100">
                <a:solidFill>
                  <a:schemeClr val="tx1"/>
                </a:solidFill>
                <a:latin typeface="Times New Roman" panose="02020603050405020304" pitchFamily="18" charset="0"/>
                <a:cs typeface="Times New Roman" panose="02020603050405020304" pitchFamily="18" charset="0"/>
              </a:rPr>
              <a:t>前者是原因，后者是结果；前者是基础，后者是发展。</a:t>
            </a:r>
            <a:endParaRPr lang="zh-CN" altLang="zh-CN" sz="2400" b="1" kern="100">
              <a:solidFill>
                <a:schemeClr val="tx1"/>
              </a:solidFill>
              <a:latin typeface="宋体" panose="02010600030101010101" pitchFamily="2" charset="-122"/>
              <a:ea typeface="宋体" panose="02010600030101010101" pitchFamily="2" charset="-122"/>
              <a:cs typeface="Courier New" panose="02070309020205020404" pitchFamily="49" charset="0"/>
            </a:endParaRPr>
          </a:p>
          <a:p>
            <a:pPr indent="457200" algn="just">
              <a:lnSpc>
                <a:spcPct val="150000"/>
              </a:lnSpc>
              <a:spcAft>
                <a:spcPct val="0"/>
              </a:spcAft>
            </a:pPr>
            <a:r>
              <a:rPr lang="en-US" altLang="zh-CN" sz="2400" b="1" kern="100">
                <a:solidFill>
                  <a:schemeClr val="tx1"/>
                </a:solidFill>
                <a:latin typeface="宋体" panose="02010600030101010101" pitchFamily="2" charset="-122"/>
                <a:cs typeface="Times New Roman" panose="02020603050405020304" pitchFamily="18" charset="0"/>
              </a:rPr>
              <a:t>②</a:t>
            </a:r>
            <a:r>
              <a:rPr lang="zh-CN" altLang="zh-CN" sz="2400" b="1" kern="100">
                <a:solidFill>
                  <a:schemeClr val="tx1"/>
                </a:solidFill>
                <a:latin typeface="Times New Roman" panose="02020603050405020304" pitchFamily="18" charset="0"/>
                <a:cs typeface="Times New Roman" panose="02020603050405020304" pitchFamily="18" charset="0"/>
              </a:rPr>
              <a:t>如果没有以焦裕禄为代表的一代人倾尽全力建设祖国的热情和不畏艰难、艰苦奋斗、无私奉献的精神，改革开放不可能取得巨大成功，中国经济不可能迅猛发展，中国广大人民也难以从贫苦饥寒中脱身而出，中国综合国力更不会由弱变强；一个积贫积弱的国家怎么可能和发达的西方殖民国家谈条件，香港的回归定然难以企及。</a:t>
            </a:r>
            <a:endParaRPr lang="zh-CN" altLang="zh-CN" sz="2400" b="1" kern="100">
              <a:solidFill>
                <a:schemeClr val="tx1"/>
              </a:solidFill>
              <a:latin typeface="宋体" panose="02010600030101010101" pitchFamily="2" charset="-122"/>
              <a:ea typeface="宋体" panose="02010600030101010101" pitchFamily="2" charset="-122"/>
              <a:cs typeface="Courier New" panose="02070309020205020404" pitchFamily="49" charset="0"/>
            </a:endParaRPr>
          </a:p>
          <a:p>
            <a:pPr indent="457200" algn="just">
              <a:lnSpc>
                <a:spcPct val="150000"/>
              </a:lnSpc>
              <a:spcAft>
                <a:spcPct val="0"/>
              </a:spcAft>
            </a:pPr>
            <a:r>
              <a:rPr lang="en-US" altLang="zh-CN" sz="2400" b="1" kern="100">
                <a:solidFill>
                  <a:schemeClr val="tx1"/>
                </a:solidFill>
                <a:latin typeface="宋体" panose="02010600030101010101" pitchFamily="2" charset="-122"/>
                <a:cs typeface="Times New Roman" panose="02020603050405020304" pitchFamily="18" charset="0"/>
              </a:rPr>
              <a:t>③</a:t>
            </a:r>
            <a:r>
              <a:rPr lang="zh-CN" altLang="zh-CN" sz="2400" b="1" kern="100">
                <a:solidFill>
                  <a:schemeClr val="tx1"/>
                </a:solidFill>
                <a:latin typeface="Times New Roman" panose="02020603050405020304" pitchFamily="18" charset="0"/>
                <a:cs typeface="Times New Roman" panose="02020603050405020304" pitchFamily="18" charset="0"/>
              </a:rPr>
              <a:t>任何事物在它发展壮大的阶段都面临着重重挑战，任何事物的发展壮大阶段都是一个相对较长的过程；在这一过程中，努力建设的热情当时时相随，不畏艰难、艰苦奋斗、无私奉献的精神更是不可或缺。</a:t>
            </a:r>
            <a:endParaRPr lang="zh-CN" altLang="zh-CN" sz="2400" b="1"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5575" y="506730"/>
            <a:ext cx="12036425" cy="5475605"/>
          </a:xfrm>
          <a:prstGeom prst="rect">
            <a:avLst/>
          </a:prstGeom>
        </p:spPr>
        <p:txBody>
          <a:bodyPr wrap="square" lIns="121875" tIns="60936" rIns="121875" bIns="60936">
            <a:spAutoFit/>
          </a:bodyPr>
          <a:lstStyle/>
          <a:p>
            <a:pPr indent="457200" algn="just">
              <a:lnSpc>
                <a:spcPct val="150000"/>
              </a:lnSpc>
              <a:spcAft>
                <a:spcPct val="0"/>
              </a:spcAf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习近平曾写作《念奴娇</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追思焦裕禄》，表达对焦裕禄同志的敬佩之情。</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ct val="0"/>
              </a:spcAft>
            </a:pPr>
            <a:r>
              <a:rPr lang="zh-CN" altLang="zh-CN" sz="3600"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念奴娇</a:t>
            </a:r>
            <a:r>
              <a:rPr lang="en-US" altLang="zh-CN" sz="3600"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a:t>
            </a:r>
            <a:r>
              <a:rPr lang="zh-CN" altLang="zh-CN" sz="3600"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追思焦裕禄</a:t>
            </a:r>
          </a:p>
          <a:p>
            <a:pPr indent="713105" algn="just">
              <a:lnSpc>
                <a:spcPct val="150000"/>
              </a:lnSpc>
              <a:spcAft>
                <a:spcPct val="0"/>
              </a:spcAft>
            </a:pP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中夜，读《人民呼唤焦裕禄》一文，是时霁月如银，文思萦系</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indent="713105" algn="just">
              <a:lnSpc>
                <a:spcPct val="150000"/>
              </a:lnSpc>
              <a:spcAft>
                <a:spcPct val="0"/>
              </a:spcAf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魂飞万里，盼归来，此水此山此地。百姓谁不爱好官？把泪焦桐成雨。生也沙丘，死也沙丘，父老生死系。暮雪朝霜，毋改英雄意气！</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indent="713105" algn="just">
              <a:lnSpc>
                <a:spcPct val="150000"/>
              </a:lnSpc>
              <a:spcAft>
                <a:spcPct val="0"/>
              </a:spcAf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依然月明如昔，思君夜夜，肝胆长如洗。路漫漫其修远矣，两袖清风来去。为官一任，造福一方，遂了平生意。绿我涓滴，会它千顷澄碧。</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indent="266700" algn="r">
              <a:lnSpc>
                <a:spcPct val="150000"/>
              </a:lnSpc>
              <a:spcAft>
                <a:spcPct val="0"/>
              </a:spcAft>
            </a:pP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一九九</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七</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十五</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84560" y="602304"/>
            <a:ext cx="11409887" cy="5291455"/>
          </a:xfrm>
          <a:prstGeom prst="rect">
            <a:avLst/>
          </a:prstGeom>
        </p:spPr>
        <p:txBody>
          <a:bodyPr wrap="square" lIns="121875" tIns="60936" rIns="121875" bIns="60936">
            <a:spAutoFit/>
          </a:bodyPr>
          <a:lstStyle/>
          <a:p>
            <a:pPr indent="457200" algn="just">
              <a:lnSpc>
                <a:spcPct val="150000"/>
              </a:lnSpc>
              <a:spcAft>
                <a:spcPct val="0"/>
              </a:spcAft>
            </a:pP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《念奴娇</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追思焦裕禄》是时任中共福州市委书记的习近平于</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1990</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7</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月</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15</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日所作的一首词，最先发表在</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1990</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7</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月</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16</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日的《福州晚报》上。</a:t>
            </a:r>
          </a:p>
          <a:p>
            <a:pPr indent="457200" algn="just">
              <a:lnSpc>
                <a:spcPct val="150000"/>
              </a:lnSpc>
              <a:spcAft>
                <a:spcPct val="0"/>
              </a:spcAft>
            </a:pPr>
            <a:r>
              <a:rPr lang="en-US" altLang="zh-CN" sz="2800" kern="10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上阕追思，以记叙为主，写焦裕禄的功绩，百姓对他的爱戴、缅怀，作者对他的评价。下阕明志，以抒情为主，写焦裕禄精神对作者的影响，表达执政为民、造福百姓、恩泽万众的理想和宏愿。全词深深地表达了作者对焦裕禄的崇敬之情，表现了作者亲民爱民，与大地山川、人民百姓相依为命的高尚情操，以及关心国家前途命运的赤子情怀。</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indent="713105" algn="just">
              <a:lnSpc>
                <a:spcPct val="150000"/>
              </a:lnSpc>
              <a:spcAft>
                <a:spcPct val="0"/>
              </a:spcAft>
            </a:pP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42290" y="873125"/>
            <a:ext cx="11107420" cy="5506720"/>
          </a:xfrm>
          <a:prstGeom prst="rect">
            <a:avLst/>
          </a:prstGeom>
        </p:spPr>
        <p:txBody>
          <a:bodyPr wrap="square" lIns="121875" tIns="60936" rIns="121875" bIns="60936">
            <a:spAutoFit/>
          </a:bodyPr>
          <a:lstStyle/>
          <a:p>
            <a:pPr indent="713105" algn="just">
              <a:lnSpc>
                <a:spcPct val="150000"/>
              </a:lnSpc>
              <a:spcAft>
                <a:spcPct val="0"/>
              </a:spcAft>
            </a:pPr>
            <a:r>
              <a:rPr lang="en-US" altLang="zh-CN" sz="2800" kern="100">
                <a:latin typeface="Times New Roman" panose="02020603050405020304" pitchFamily="18" charset="0"/>
                <a:ea typeface="宋体" panose="02010600030101010101" pitchFamily="2" charset="-122"/>
                <a:cs typeface="Courier New" panose="02070309020205020404" pitchFamily="49" charset="0"/>
              </a:rPr>
              <a:t>2014</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3</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月，习近平总书记访问河南兰考县，有感于焦裕禄为人民服务之精神，重诵此词，希望通过学习焦裕禄精神，为推进党和人民事业发展、实现中华民族伟大复兴的中国梦提供强大的正能量。</a:t>
            </a:r>
          </a:p>
          <a:p>
            <a:pPr indent="713105" algn="just">
              <a:lnSpc>
                <a:spcPct val="150000"/>
              </a:lnSpc>
              <a:spcAft>
                <a:spcPct val="0"/>
              </a:spcAft>
            </a:pPr>
            <a:r>
              <a:rPr lang="zh-CN" altLang="zh-CN" sz="2800" kern="100">
                <a:latin typeface="Times New Roman" panose="02020603050405020304" pitchFamily="18" charset="0"/>
                <a:cs typeface="Times New Roman" panose="02020603050405020304" pitchFamily="18" charset="0"/>
                <a:sym typeface="+mn-ea"/>
              </a:rPr>
              <a:t>习近平这样评价焦裕禄同志的精神：“无论过去、现在还是将来，都永远是亿万人们心中一座永不磨灭的丰碑，永远是鼓舞我们艰苦奋斗、执政为民的强大思想动力，永远是激励我们求真务实、开拓进取的宝贵精神财富，永远不会过时。”</a:t>
            </a:r>
            <a:endParaRPr lang="zh-CN" altLang="zh-CN" sz="2800" kern="100">
              <a:latin typeface="Times New Roman" panose="02020603050405020304" pitchFamily="18" charset="0"/>
              <a:ea typeface="宋体" panose="02010600030101010101" pitchFamily="2" charset="-122"/>
              <a:cs typeface="Times New Roman" panose="02020603050405020304" pitchFamily="18" charset="0"/>
            </a:endParaRPr>
          </a:p>
          <a:p>
            <a:pPr indent="713105" algn="just">
              <a:lnSpc>
                <a:spcPct val="200000"/>
              </a:lnSpc>
              <a:spcAft>
                <a:spcPct val="0"/>
              </a:spcAft>
            </a:pP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2410460" y="746760"/>
            <a:ext cx="9407525" cy="4661535"/>
          </a:xfrm>
          <a:prstGeom prst="rect">
            <a:avLst/>
          </a:prstGeom>
          <a:solidFill>
            <a:srgbClr val="FF0000"/>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6" name="文本框 5"/>
          <p:cNvSpPr txBox="1"/>
          <p:nvPr/>
        </p:nvSpPr>
        <p:spPr>
          <a:xfrm>
            <a:off x="2951480" y="1277620"/>
            <a:ext cx="8493760" cy="3599815"/>
          </a:xfrm>
          <a:prstGeom prst="rect">
            <a:avLst/>
          </a:prstGeom>
          <a:noFill/>
        </p:spPr>
        <p:txBody>
          <a:bodyPr wrap="square" rtlCol="0">
            <a:spAutoFit/>
          </a:bodyPr>
          <a:lstStyle/>
          <a:p>
            <a:pPr lvl="0">
              <a:lnSpc>
                <a:spcPct val="130000"/>
              </a:lnSpc>
            </a:pPr>
            <a:r>
              <a:rPr lang="zh-CN" altLang="en-US" sz="2000" b="1">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亲民爱民</a:t>
            </a:r>
            <a:r>
              <a:rPr lang="zh-CN" altLang="en-US" sz="2000">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a:t>
            </a:r>
            <a:r>
              <a:rPr lang="zh-CN" altLang="en-US" sz="2000">
                <a:solidFill>
                  <a:schemeClr val="bg1"/>
                </a:solidFill>
                <a:latin typeface="思源黑体 Light" panose="020b0300000000000000" charset="-122"/>
                <a:ea typeface="思源黑体 Light" panose="020b0300000000000000" charset="-122"/>
                <a:cs typeface="思源黑体 Light" panose="020b0300000000000000" charset="-122"/>
                <a:sym typeface="字魂58号-创中黑-Regular" panose="00000500000000000000" pitchFamily="2" charset="-122"/>
              </a:rPr>
              <a:t>牢记宗旨、心系群众，“心里装着全体人民、唯独没有他自己”的公仆精神</a:t>
            </a:r>
          </a:p>
          <a:p>
            <a:pPr lvl="0">
              <a:lnSpc>
                <a:spcPct val="130000"/>
              </a:lnSpc>
            </a:pPr>
            <a:r>
              <a:rPr lang="zh-CN" altLang="en-US" sz="2000" b="1">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艰苦奋斗</a:t>
            </a:r>
            <a:r>
              <a:rPr lang="zh-CN" altLang="en-US" sz="2000">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：勤俭节约、艰苦创业，“敢教日月换新天”的奋斗精神</a:t>
            </a:r>
          </a:p>
          <a:p>
            <a:pPr lvl="0">
              <a:lnSpc>
                <a:spcPct val="130000"/>
              </a:lnSpc>
            </a:pPr>
            <a:r>
              <a:rPr lang="zh-CN" altLang="en-US" sz="2000" b="1">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科学求实</a:t>
            </a:r>
            <a:r>
              <a:rPr lang="zh-CN" altLang="en-US" sz="2000">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：实事求是、调查研究，坚持一切从实际出发的求实精神</a:t>
            </a:r>
          </a:p>
          <a:p>
            <a:pPr lvl="0">
              <a:lnSpc>
                <a:spcPct val="130000"/>
              </a:lnSpc>
            </a:pPr>
            <a:r>
              <a:rPr lang="zh-CN" altLang="en-US" sz="2000" b="1">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迎难而上</a:t>
            </a:r>
            <a:r>
              <a:rPr lang="zh-CN" altLang="en-US" sz="2000">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：不怕困难、不惧风险，“革命者要在困难面前逞英雄”的大无畏精神</a:t>
            </a:r>
          </a:p>
          <a:p>
            <a:pPr lvl="0">
              <a:lnSpc>
                <a:spcPct val="130000"/>
              </a:lnSpc>
            </a:pPr>
            <a:r>
              <a:rPr lang="zh-CN" altLang="en-US" sz="2000" b="1">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无私奉献</a:t>
            </a:r>
            <a:r>
              <a:rPr lang="zh-CN" altLang="en-US" sz="2000">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：廉洁奉公、勤政为民，为党和人民事业鞠躬尽瘁、死而后已的奉献精神</a:t>
            </a:r>
          </a:p>
          <a:p>
            <a:endParaRPr lang="zh-CN" altLang="en-US" sz="2000" b="1" kern="100">
              <a:solidFill>
                <a:schemeClr val="bg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endParaRPr>
          </a:p>
        </p:txBody>
      </p:sp>
      <p:sp>
        <p:nvSpPr>
          <p:cNvPr id="21" name="文本框 20"/>
          <p:cNvSpPr txBox="1"/>
          <p:nvPr/>
        </p:nvSpPr>
        <p:spPr>
          <a:xfrm>
            <a:off x="613410" y="746760"/>
            <a:ext cx="1113155" cy="4092575"/>
          </a:xfrm>
          <a:prstGeom prst="rect">
            <a:avLst/>
          </a:prstGeom>
          <a:noFill/>
        </p:spPr>
        <p:txBody>
          <a:bodyPr wrap="square" rtlCol="0">
            <a:spAutoFit/>
          </a:bodyPr>
          <a:lstStyle/>
          <a:p>
            <a:pPr lvl="0" algn="just">
              <a:lnSpc>
                <a:spcPct val="130000"/>
              </a:lnSpc>
            </a:pPr>
            <a:r>
              <a:rPr kumimoji="0" lang="zh-CN" altLang="en-US" sz="4000" b="1" i="0" u="none" strike="noStrike" kern="1200" cap="none" spc="0" normalizeH="0" baseline="0" noProof="0">
                <a:ln>
                  <a:noFill/>
                </a:ln>
                <a:solidFill>
                  <a:srgbClr val="C00000"/>
                </a:solidFill>
                <a:effectLst/>
                <a:uLnTx/>
                <a:uFillTx/>
                <a:latin typeface="楷体" panose="02010609060101010101" charset="-122"/>
                <a:ea typeface="楷体" panose="02010609060101010101" charset="-122"/>
                <a:cs typeface="+mn-ea"/>
                <a:sym typeface="字魂35号-经典雅黑" panose="00000500000000000000" pitchFamily="2" charset="-122"/>
              </a:rPr>
              <a:t>焦裕禄精神</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2221230" y="1777365"/>
            <a:ext cx="9970770" cy="2584450"/>
          </a:xfrm>
          <a:prstGeom prst="rect">
            <a:avLst/>
          </a:prstGeom>
          <a:noFill/>
        </p:spPr>
        <p:txBody>
          <a:bodyPr wrap="square" rtlCol="0">
            <a:spAutoFit/>
          </a:bodyPr>
          <a:lstStyle/>
          <a:p>
            <a:pPr lvl="0">
              <a:lnSpc>
                <a:spcPct val="150000"/>
              </a:lnSpc>
            </a:pPr>
            <a:r>
              <a:rPr lang="en-US" altLang="zh-CN" sz="3600" b="1">
                <a:solidFill>
                  <a:schemeClr val="tx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1.</a:t>
            </a:r>
            <a:r>
              <a:rPr lang="zh-CN" altLang="en-US" sz="3600" b="1">
                <a:solidFill>
                  <a:schemeClr val="tx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观看《我的父亲焦裕禄》</a:t>
            </a:r>
          </a:p>
          <a:p>
            <a:pPr lvl="0">
              <a:lnSpc>
                <a:spcPct val="150000"/>
              </a:lnSpc>
            </a:pPr>
            <a:r>
              <a:rPr lang="en-US" altLang="zh-CN" sz="3600" b="1">
                <a:solidFill>
                  <a:schemeClr val="tx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2.</a:t>
            </a:r>
            <a:r>
              <a:rPr lang="zh-CN" altLang="en-US" sz="3600" b="1">
                <a:solidFill>
                  <a:schemeClr val="tx1"/>
                </a:solidFill>
                <a:latin typeface="思源黑体 Light" panose="020b0300000000000000" charset="-122"/>
                <a:ea typeface="思源黑体 Light" panose="020b0300000000000000" charset="-122"/>
                <a:cs typeface="思源黑体 Light" panose="020b0300000000000000" charset="-122"/>
                <a:sym typeface="字魂59号-创粗黑" pitchFamily="2" charset="-122"/>
              </a:rPr>
              <a:t>写一写</a:t>
            </a:r>
            <a:r>
              <a:rPr lang="zh-CN" altLang="en-US" sz="3600" b="1">
                <a:latin typeface="思源黑体 Light" panose="020b0300000000000000" charset="-122"/>
                <a:ea typeface="思源黑体 Light" panose="020b0300000000000000" charset="-122"/>
                <a:cs typeface="思源黑体 Light" panose="020b0300000000000000" charset="-122"/>
                <a:sym typeface="字魂59号-创粗黑" pitchFamily="2" charset="-122"/>
              </a:rPr>
              <a:t>焦裕禄精神在今天的传承</a:t>
            </a:r>
          </a:p>
          <a:p>
            <a:pPr lvl="0">
              <a:lnSpc>
                <a:spcPct val="150000"/>
              </a:lnSpc>
            </a:pPr>
            <a:r>
              <a:rPr lang="en-US" altLang="zh-CN" sz="3600" b="1">
                <a:latin typeface="思源黑体 Light" panose="020b0300000000000000" charset="-122"/>
                <a:ea typeface="思源黑体 Light" panose="020b0300000000000000" charset="-122"/>
                <a:cs typeface="思源黑体 Light" panose="020b0300000000000000" charset="-122"/>
                <a:sym typeface="字魂59号-创粗黑" pitchFamily="2" charset="-122"/>
              </a:rPr>
              <a:t>3.</a:t>
            </a:r>
            <a:r>
              <a:rPr lang="zh-CN" altLang="en-US" sz="3600" b="1">
                <a:latin typeface="思源黑体 Light" panose="020b0300000000000000" charset="-122"/>
                <a:ea typeface="思源黑体 Light" panose="020b0300000000000000" charset="-122"/>
                <a:cs typeface="思源黑体 Light" panose="020b0300000000000000" charset="-122"/>
                <a:sym typeface="字魂59号-创粗黑" pitchFamily="2" charset="-122"/>
              </a:rPr>
              <a:t>走访前辈，初写一篇新闻人物通讯</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63490" name="组合 2"/>
          <p:cNvGrpSpPr/>
          <p:nvPr/>
        </p:nvGrpSpPr>
        <p:grpSpPr>
          <a:xfrm>
            <a:off x="0" y="0"/>
            <a:ext cx="12326938" cy="7248525"/>
            <a:chOff x="0" y="-20496"/>
            <a:chExt cx="12192000" cy="6878496"/>
          </a:xfrm>
        </p:grpSpPr>
        <p:pic>
          <p:nvPicPr>
            <p:cNvPr id="63495" name="图片 1"/>
            <p:cNvPicPr>
              <a:picLocks noChangeAspect="1"/>
            </p:cNvPicPr>
            <p:nvPr/>
          </p:nvPicPr>
          <p:blipFill>
            <a:blip r:embed="rId3"/>
            <a:stretch>
              <a:fillRect/>
            </a:stretch>
          </p:blipFill>
          <p:spPr>
            <a:xfrm>
              <a:off x="0" y="2080727"/>
              <a:ext cx="12192000" cy="4777273"/>
            </a:xfrm>
            <a:prstGeom prst="rect">
              <a:avLst/>
            </a:prstGeom>
            <a:noFill/>
            <a:ln w="9525">
              <a:noFill/>
            </a:ln>
          </p:spPr>
        </p:pic>
        <p:pic>
          <p:nvPicPr>
            <p:cNvPr id="63496" name="图片 41"/>
            <p:cNvPicPr>
              <a:picLocks noChangeAspect="1"/>
            </p:cNvPicPr>
            <p:nvPr/>
          </p:nvPicPr>
          <p:blipFill>
            <a:blip r:embed="rId3"/>
            <a:srcRect b="76563"/>
            <a:stretch>
              <a:fillRect/>
            </a:stretch>
          </p:blipFill>
          <p:spPr>
            <a:xfrm>
              <a:off x="0" y="1170791"/>
              <a:ext cx="12192000" cy="1119674"/>
            </a:xfrm>
            <a:prstGeom prst="rect">
              <a:avLst/>
            </a:prstGeom>
            <a:noFill/>
            <a:ln w="9525">
              <a:noFill/>
            </a:ln>
          </p:spPr>
        </p:pic>
        <p:pic>
          <p:nvPicPr>
            <p:cNvPr id="63497" name="图片 47"/>
            <p:cNvPicPr>
              <a:picLocks noChangeAspect="1"/>
            </p:cNvPicPr>
            <p:nvPr/>
          </p:nvPicPr>
          <p:blipFill>
            <a:blip r:embed="rId3"/>
            <a:srcRect b="76563"/>
            <a:stretch>
              <a:fillRect/>
            </a:stretch>
          </p:blipFill>
          <p:spPr>
            <a:xfrm>
              <a:off x="0" y="51117"/>
              <a:ext cx="12192000" cy="1119674"/>
            </a:xfrm>
            <a:prstGeom prst="rect">
              <a:avLst/>
            </a:prstGeom>
            <a:noFill/>
            <a:ln w="9525">
              <a:noFill/>
            </a:ln>
          </p:spPr>
        </p:pic>
        <p:pic>
          <p:nvPicPr>
            <p:cNvPr id="63498" name="图片 53"/>
            <p:cNvPicPr>
              <a:picLocks noChangeAspect="1"/>
            </p:cNvPicPr>
            <p:nvPr/>
          </p:nvPicPr>
          <p:blipFill>
            <a:blip r:embed="rId3"/>
            <a:srcRect b="76563"/>
            <a:stretch>
              <a:fillRect/>
            </a:stretch>
          </p:blipFill>
          <p:spPr>
            <a:xfrm>
              <a:off x="0" y="-20496"/>
              <a:ext cx="12192000" cy="961790"/>
            </a:xfrm>
            <a:prstGeom prst="rect">
              <a:avLst/>
            </a:prstGeom>
            <a:noFill/>
            <a:ln w="9525">
              <a:noFill/>
            </a:ln>
          </p:spPr>
        </p:pic>
      </p:grpSp>
      <p:sp>
        <p:nvSpPr>
          <p:cNvPr id="63491" name="文本框 15"/>
          <p:cNvSpPr txBox="1"/>
          <p:nvPr/>
        </p:nvSpPr>
        <p:spPr>
          <a:xfrm>
            <a:off x="6729413" y="5710238"/>
            <a:ext cx="1543050" cy="457200"/>
          </a:xfrm>
          <a:prstGeom prst="rect">
            <a:avLst/>
          </a:prstGeom>
          <a:noFill/>
          <a:ln w="9525">
            <a:noFill/>
          </a:ln>
        </p:spPr>
        <p:txBody>
          <a:bodyPr>
            <a:spAutoFit/>
          </a:bodyPr>
          <a:lstStyle/>
          <a:p>
            <a:endParaRPr lang="zh-CN" altLang="en-US">
              <a:latin typeface="Calibri" panose="020f0502020204030204" pitchFamily="34" charset="0"/>
            </a:endParaRPr>
          </a:p>
        </p:txBody>
      </p:sp>
      <p:sp>
        <p:nvSpPr>
          <p:cNvPr id="2" name="文本框 1"/>
          <p:cNvSpPr txBox="1"/>
          <p:nvPr/>
        </p:nvSpPr>
        <p:spPr>
          <a:xfrm>
            <a:off x="4136390" y="2214245"/>
            <a:ext cx="5439410" cy="1198880"/>
          </a:xfrm>
          <a:prstGeom prst="rect">
            <a:avLst/>
          </a:prstGeom>
          <a:noFill/>
        </p:spPr>
        <p:txBody>
          <a:bodyPr wrap="square" rtlCol="0">
            <a:spAutoFit/>
          </a:bodyPr>
          <a:lstStyle/>
          <a:p>
            <a:r>
              <a:rPr lang="zh-CN" altLang="en-US" sz="7200"/>
              <a:t>谢谢观看！</a:t>
            </a:r>
          </a:p>
        </p:txBody>
      </p:sp>
      <p:pic>
        <p:nvPicPr>
          <p:cNvPr id="63499" name="New picture"/>
          <p:cNvPicPr/>
          <p:nvPr/>
        </p:nvPicPr>
        <p:blipFill>
          <a:blip r:embed="rId4"/>
          <a:stretch>
            <a:fillRect/>
          </a:stretch>
        </p:blipFill>
        <p:spPr>
          <a:xfrm>
            <a:off x="12382500" y="10375900"/>
            <a:ext cx="317500" cy="241300"/>
          </a:xfrm>
          <a:prstGeom prst="cube">
            <a:avLst/>
          </a:prstGeom>
        </p:spPr>
      </p:pic>
    </p:spTree>
  </p:cSld>
  <p:clrMapOvr>
    <a:masterClrMapping/>
  </p:clrMapOvr>
  <p:transition spd="slow">
    <p:blinds dir="vert"/>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1" name="矩形 2"/>
          <p:cNvSpPr/>
          <p:nvPr/>
        </p:nvSpPr>
        <p:spPr>
          <a:xfrm>
            <a:off x="598488" y="291465"/>
            <a:ext cx="1826260" cy="645160"/>
          </a:xfrm>
          <a:prstGeom prst="rect">
            <a:avLst/>
          </a:prstGeom>
          <a:noFill/>
          <a:ln w="9525">
            <a:noFill/>
          </a:ln>
        </p:spPr>
        <p:txBody>
          <a:bodyPr wrap="none">
            <a:spAutoFit/>
          </a:bodyPr>
          <a:lstStyle/>
          <a:p>
            <a:r>
              <a:rPr lang="zh-CN" altLang="en-US" sz="3600" b="1">
                <a:solidFill>
                  <a:srgbClr val="018697"/>
                </a:solidFill>
                <a:latin typeface="微软雅黑" panose="020b0503020204020204" pitchFamily="34" charset="-122"/>
                <a:ea typeface="微软雅黑" panose="020b0503020204020204" pitchFamily="34" charset="-122"/>
              </a:rPr>
              <a:t>  </a:t>
            </a:r>
            <a:r>
              <a:rPr lang="zh-CN" altLang="en-US" sz="3600" b="1">
                <a:solidFill>
                  <a:srgbClr val="6D0913"/>
                </a:solidFill>
                <a:latin typeface="微软雅黑" panose="020b0503020204020204" pitchFamily="34" charset="-122"/>
                <a:ea typeface="微软雅黑" panose="020b0503020204020204" pitchFamily="34" charset="-122"/>
              </a:rPr>
              <a:t>焦裕禄</a:t>
            </a:r>
          </a:p>
        </p:txBody>
      </p:sp>
      <p:sp>
        <p:nvSpPr>
          <p:cNvPr id="4" name="半闭框 3"/>
          <p:cNvSpPr/>
          <p:nvPr/>
        </p:nvSpPr>
        <p:spPr bwMode="auto">
          <a:xfrm>
            <a:off x="5262563" y="1422718"/>
            <a:ext cx="584200" cy="573088"/>
          </a:xfrm>
          <a:prstGeom prst="halfFrame">
            <a:avLst>
              <a:gd name="adj1" fmla="val 15525"/>
              <a:gd name="adj2" fmla="val 16895"/>
            </a:avLst>
          </a:prstGeom>
          <a:solidFill>
            <a:srgbClr val="B0000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 name="半闭框 13"/>
          <p:cNvSpPr/>
          <p:nvPr/>
        </p:nvSpPr>
        <p:spPr bwMode="auto">
          <a:xfrm rot="16200000" flipV="1">
            <a:off x="11185049" y="5203666"/>
            <a:ext cx="561975" cy="595313"/>
          </a:xfrm>
          <a:prstGeom prst="halfFrame">
            <a:avLst>
              <a:gd name="adj1" fmla="val 15525"/>
              <a:gd name="adj2" fmla="val 16895"/>
            </a:avLst>
          </a:prstGeom>
          <a:solidFill>
            <a:srgbClr val="B0000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文本框 1"/>
          <p:cNvSpPr txBox="1"/>
          <p:nvPr/>
        </p:nvSpPr>
        <p:spPr>
          <a:xfrm>
            <a:off x="5522595" y="1485900"/>
            <a:ext cx="6127115" cy="3969385"/>
          </a:xfrm>
          <a:prstGeom prst="rect">
            <a:avLst/>
          </a:prstGeom>
          <a:noFill/>
        </p:spPr>
        <p:txBody>
          <a:bodyPr wrap="square" rtlCol="0">
            <a:spAutoFit/>
          </a:bodyPr>
          <a:lstStyle/>
          <a:p>
            <a:pPr indent="457200" algn="just" eaLnBrk="1" hangingPunct="1">
              <a:lnSpc>
                <a:spcPct val="150000"/>
              </a:lnSpc>
              <a:defRPr/>
            </a:pPr>
            <a:r>
              <a:rPr sz="2400" kern="0">
                <a:solidFill>
                  <a:schemeClr val="bg2">
                    <a:lumMod val="10000"/>
                  </a:schemeClr>
                </a:solidFill>
                <a:latin typeface="思源黑体 Light" panose="020b0300000000000000" charset="-122"/>
                <a:ea typeface="思源黑体 Light" panose="020b0300000000000000" charset="-122"/>
                <a:cs typeface="思源黑体 Light" panose="020b0300000000000000" charset="-122"/>
                <a:sym typeface="字魂58号-创中黑-Regular" panose="00000500000000000000" pitchFamily="2" charset="-122"/>
              </a:rPr>
              <a:t>他被誉为“县委书记的榜样”。1966年，他被河南省人民政府追认为革命烈士。</a:t>
            </a:r>
          </a:p>
          <a:p>
            <a:pPr indent="457200" algn="just" eaLnBrk="1" hangingPunct="1">
              <a:lnSpc>
                <a:spcPct val="150000"/>
              </a:lnSpc>
              <a:defRPr/>
            </a:pPr>
            <a:r>
              <a:rPr sz="2400" kern="0">
                <a:solidFill>
                  <a:schemeClr val="bg2">
                    <a:lumMod val="10000"/>
                  </a:schemeClr>
                </a:solidFill>
                <a:latin typeface="思源黑体 Light" panose="020b0300000000000000" charset="-122"/>
                <a:ea typeface="思源黑体 Light" panose="020b0300000000000000" charset="-122"/>
                <a:cs typeface="思源黑体 Light" panose="020b0300000000000000" charset="-122"/>
                <a:sym typeface="字魂58号-创中黑-Regular" panose="00000500000000000000" pitchFamily="2" charset="-122"/>
              </a:rPr>
              <a:t>2009年9月10日，在中央宣传部、中央组织部等11个部门联合组织的评选活动中，焦裕禄被评为"100位新中国成立以来感动中国人物"。 2019年9月25日，焦裕禄获"最美奋斗者"个人称号。</a:t>
            </a:r>
          </a:p>
        </p:txBody>
      </p:sp>
      <p:pic>
        <p:nvPicPr>
          <p:cNvPr id="3" name="图片 2"/>
          <p:cNvPicPr/>
          <p:nvPr/>
        </p:nvPicPr>
        <p:blipFill>
          <a:blip r:embed="rId3"/>
          <a:stretch>
            <a:fillRect/>
          </a:stretch>
        </p:blipFill>
        <p:spPr>
          <a:xfrm>
            <a:off x="878840" y="1609725"/>
            <a:ext cx="3241675" cy="3739515"/>
          </a:xfrm>
          <a:prstGeom prst="rect">
            <a:avLst/>
          </a:prstGeom>
          <a:noFill/>
          <a:ln w="9525">
            <a:noFill/>
          </a:ln>
        </p:spPr>
      </p:pic>
    </p:spTree>
  </p:cSld>
  <p:clrMapOvr>
    <a:masterClrMapping/>
  </p:clrMapOvr>
  <p:transition spd="slow"/>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9" name="矩形 2"/>
          <p:cNvSpPr/>
          <p:nvPr/>
        </p:nvSpPr>
        <p:spPr>
          <a:xfrm>
            <a:off x="1257935" y="363538"/>
            <a:ext cx="1233170" cy="645160"/>
          </a:xfrm>
          <a:prstGeom prst="rect">
            <a:avLst/>
          </a:prstGeom>
          <a:noFill/>
          <a:ln w="9525">
            <a:noFill/>
          </a:ln>
        </p:spPr>
        <p:txBody>
          <a:bodyPr wrap="none">
            <a:spAutoFit/>
          </a:bodyPr>
          <a:lstStyle/>
          <a:p>
            <a:r>
              <a:rPr lang="zh-CN" altLang="en-US" sz="3600" b="1">
                <a:solidFill>
                  <a:srgbClr val="6D0913"/>
                </a:solidFill>
                <a:latin typeface="微软雅黑" panose="020b0503020204020204" pitchFamily="34" charset="-122"/>
                <a:ea typeface="微软雅黑" panose="020b0503020204020204" pitchFamily="34" charset="-122"/>
              </a:rPr>
              <a:t> 背景</a:t>
            </a:r>
          </a:p>
        </p:txBody>
      </p:sp>
      <p:sp>
        <p:nvSpPr>
          <p:cNvPr id="3" name="文本框 2"/>
          <p:cNvSpPr txBox="1"/>
          <p:nvPr/>
        </p:nvSpPr>
        <p:spPr>
          <a:xfrm>
            <a:off x="1257935" y="1446530"/>
            <a:ext cx="10354945" cy="3322955"/>
          </a:xfrm>
          <a:prstGeom prst="rect">
            <a:avLst/>
          </a:prstGeom>
          <a:noFill/>
        </p:spPr>
        <p:txBody>
          <a:bodyPr wrap="square" rtlCol="0" anchor="t">
            <a:spAutoFit/>
          </a:bodyPr>
          <a:lstStyle/>
          <a:p>
            <a:pPr indent="457200" algn="just">
              <a:lnSpc>
                <a:spcPct val="150000"/>
              </a:lnSpc>
              <a:spcAft>
                <a:spcPct val="0"/>
              </a:spcAf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sym typeface="+mn-ea"/>
              </a:rPr>
              <a:t>1962</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年冬，焦裕禄来到兰考。当时兰考遭遇严重的灾荒，全县的粮食产量下降到历史的最低水平。在除</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三害</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的斗争中，为了取得经验，焦裕禄亲自率领干部、群众进行小面积翻淤压沙、翻淤压碱、封闭沙丘试验。然后以点带面，全面铺开，总结出了整治</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三害</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的具体策略，探索出了大规模栽种泡桐的办法</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p>
        </p:txBody>
      </p:sp>
    </p:spTree>
  </p:cSld>
  <p:clrMapOvr>
    <a:masterClrMapping/>
  </p:clrMapOvr>
  <p:transition spd="slow"/>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9" name="矩形 2"/>
          <p:cNvSpPr/>
          <p:nvPr/>
        </p:nvSpPr>
        <p:spPr>
          <a:xfrm>
            <a:off x="1257935" y="363538"/>
            <a:ext cx="1233170" cy="645160"/>
          </a:xfrm>
          <a:prstGeom prst="rect">
            <a:avLst/>
          </a:prstGeom>
          <a:noFill/>
          <a:ln w="9525">
            <a:noFill/>
          </a:ln>
        </p:spPr>
        <p:txBody>
          <a:bodyPr wrap="none">
            <a:spAutoFit/>
          </a:bodyPr>
          <a:lstStyle/>
          <a:p>
            <a:r>
              <a:rPr lang="zh-CN" altLang="en-US" sz="3600" b="1">
                <a:solidFill>
                  <a:srgbClr val="6D0913"/>
                </a:solidFill>
                <a:latin typeface="微软雅黑" panose="020b0503020204020204" pitchFamily="34" charset="-122"/>
                <a:ea typeface="微软雅黑" panose="020b0503020204020204" pitchFamily="34" charset="-122"/>
              </a:rPr>
              <a:t> 背景</a:t>
            </a:r>
          </a:p>
        </p:txBody>
      </p:sp>
      <p:sp>
        <p:nvSpPr>
          <p:cNvPr id="3" name="文本框 2"/>
          <p:cNvSpPr txBox="1"/>
          <p:nvPr/>
        </p:nvSpPr>
        <p:spPr>
          <a:xfrm>
            <a:off x="1257935" y="949960"/>
            <a:ext cx="10583545" cy="5908040"/>
          </a:xfrm>
          <a:prstGeom prst="rect">
            <a:avLst/>
          </a:prstGeom>
          <a:noFill/>
        </p:spPr>
        <p:txBody>
          <a:bodyPr wrap="square" rtlCol="0" anchor="t">
            <a:spAutoFit/>
          </a:bodyPr>
          <a:lstStyle/>
          <a:p>
            <a:pPr indent="457200">
              <a:lnSpc>
                <a:spcPct val="150000"/>
              </a:lnSpc>
            </a:pPr>
            <a:r>
              <a:rPr lang="zh-CN" altLang="en-US" sz="2800"/>
              <a:t>1965年12月17日，在兰考县委的会议室里，穆青第一次听到焦裕禄身边的干部介绍焦书记的事迹。大家说着哭着，会议室里哭声一片。穆青坐不住了，他放下笔，不停地掏出手帕擦眼泪。他走到焦裕禄曾经坐过的因肝癌剧痛顶出窟窿的藤椅前，久久无语。接下来，他和同事冒着严寒，沿着焦裕禄走过的路，访问焦裕禄慰问过的农户，寻找焦裕禄的足迹和精神，多少次，泪水模糊了他的眼睛。穆青说，不把这篇文章写好，那简直对不起老百姓。三天以后，在开封宾馆，穆青和冯建、周原组成了一个写作班子。</a:t>
            </a:r>
          </a:p>
          <a:p>
            <a:pPr indent="457200">
              <a:lnSpc>
                <a:spcPct val="150000"/>
              </a:lnSpc>
            </a:pPr>
            <a:endParaRPr lang="zh-CN" altLang="en-US" sz="2800"/>
          </a:p>
        </p:txBody>
      </p:sp>
    </p:spTree>
  </p:cSld>
  <p:clrMapOvr>
    <a:masterClrMapping/>
  </p:clrMapOvr>
  <p:transition spd="slow"/>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9" name="矩形 2"/>
          <p:cNvSpPr/>
          <p:nvPr/>
        </p:nvSpPr>
        <p:spPr>
          <a:xfrm>
            <a:off x="1257935" y="363538"/>
            <a:ext cx="1233170" cy="645160"/>
          </a:xfrm>
          <a:prstGeom prst="rect">
            <a:avLst/>
          </a:prstGeom>
          <a:noFill/>
          <a:ln w="9525">
            <a:noFill/>
          </a:ln>
        </p:spPr>
        <p:txBody>
          <a:bodyPr wrap="none">
            <a:spAutoFit/>
          </a:bodyPr>
          <a:lstStyle/>
          <a:p>
            <a:r>
              <a:rPr lang="zh-CN" altLang="en-US" sz="3600" b="1">
                <a:solidFill>
                  <a:srgbClr val="6D0913"/>
                </a:solidFill>
                <a:latin typeface="微软雅黑" panose="020b0503020204020204" pitchFamily="34" charset="-122"/>
                <a:ea typeface="微软雅黑" panose="020b0503020204020204" pitchFamily="34" charset="-122"/>
              </a:rPr>
              <a:t> 背景</a:t>
            </a:r>
          </a:p>
        </p:txBody>
      </p:sp>
      <p:sp>
        <p:nvSpPr>
          <p:cNvPr id="3" name="文本框 2"/>
          <p:cNvSpPr txBox="1"/>
          <p:nvPr/>
        </p:nvSpPr>
        <p:spPr>
          <a:xfrm>
            <a:off x="1372235" y="1009015"/>
            <a:ext cx="10583545" cy="4615815"/>
          </a:xfrm>
          <a:prstGeom prst="rect">
            <a:avLst/>
          </a:prstGeom>
          <a:noFill/>
        </p:spPr>
        <p:txBody>
          <a:bodyPr wrap="square" rtlCol="0" anchor="t">
            <a:spAutoFit/>
          </a:bodyPr>
          <a:lstStyle/>
          <a:p>
            <a:pPr indent="457200">
              <a:lnSpc>
                <a:spcPct val="150000"/>
              </a:lnSpc>
            </a:pPr>
            <a:r>
              <a:rPr lang="zh-CN" altLang="en-US" sz="2800"/>
              <a:t>1966年2月7日清晨，中央人民广播电台第一次打破常规，占用新闻节目的时间，用1小时20分钟，播出了长篇人物通讯《县委书记的榜样--焦裕禄》。而著名播音员齐越，则是含着热泪、几经哽咽才完成播音。焦裕禄的光辉形象影响了几代人的精神世界。30多年后，一位开封科技干部在北京的一次会议上，起身对素不相识的穆青恭恭敬敬鞠了一个九十度的躬说:"为了焦裕禄，为了表达家乡人对您的尊重……"</a:t>
            </a:r>
          </a:p>
        </p:txBody>
      </p:sp>
    </p:spTree>
  </p:cSld>
  <p:clrMapOvr>
    <a:masterClrMapping/>
  </p:clrMapOvr>
  <p:transition spd="slow"/>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70205" y="389255"/>
            <a:ext cx="11701145" cy="5291455"/>
          </a:xfrm>
          <a:prstGeom prst="rect">
            <a:avLst/>
          </a:prstGeom>
        </p:spPr>
        <p:txBody>
          <a:bodyPr wrap="square" lIns="121875" tIns="60936" rIns="121875" bIns="60936">
            <a:spAutoFit/>
          </a:bodyPr>
          <a:lstStyle/>
          <a:p>
            <a:pPr algn="just">
              <a:lnSpc>
                <a:spcPct val="150000"/>
              </a:lnSpc>
              <a:spcAft>
                <a:spcPct val="0"/>
              </a:spcAf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通讯的种类：</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按内容分，通讯一般分为</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人物</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通讯、</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事件</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通讯、</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概貌</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通讯、</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工作</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通讯。</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按形式分，通讯分为一般记事通讯、访问记</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专访、人物专访</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、小故事、纪实、见闻、特写、速写、侧记、散记、采访札记等。</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通讯的特点：按著名记者梁衡的说法，一条消息应具有三点基本要求，一是要有一件真实的事情；二是这事件必须是新发生的，新鲜的；三是这事件要有足够的受众，有传播价值。概括起来就是</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真实性</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、时效性和受众性。这是构成消息的核心。在通讯中，这个核心亦然存在。</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6" descr="资料图"/>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2521585" y="443865"/>
            <a:ext cx="5233670" cy="5343525"/>
          </a:xfrm>
          <a:prstGeom prst="rect">
            <a:avLst/>
          </a:prstGeom>
          <a:noFill/>
          <a:ln>
            <a:noFill/>
          </a:ln>
        </p:spPr>
      </p:pic>
      <p:sp>
        <p:nvSpPr>
          <p:cNvPr id="102" name="文本框 101"/>
          <p:cNvSpPr txBox="1"/>
          <p:nvPr/>
        </p:nvSpPr>
        <p:spPr>
          <a:xfrm>
            <a:off x="7988935" y="4860925"/>
            <a:ext cx="3498850" cy="829945"/>
          </a:xfrm>
          <a:prstGeom prst="rect">
            <a:avLst/>
          </a:prstGeom>
          <a:noFill/>
          <a:ln w="9525">
            <a:noFill/>
          </a:ln>
        </p:spPr>
        <p:txBody>
          <a:bodyPr wrap="square">
            <a:spAutoFit/>
          </a:bodyPr>
          <a:lstStyle/>
          <a:p>
            <a:r>
              <a:rPr lang="zh-CN" sz="2400" b="1">
                <a:solidFill>
                  <a:srgbClr val="333333"/>
                </a:solidFill>
                <a:ea typeface="微软雅黑" panose="020b0503020204020204" pitchFamily="34" charset="-122"/>
              </a:rPr>
              <a:t>　原稿1966年2月7日发表于《人民日报》。</a:t>
            </a:r>
            <a:endParaRPr lang="zh-CN" altLang="en-US" sz="2400" b="1">
              <a:solidFill>
                <a:srgbClr val="333333"/>
              </a:solidFill>
              <a:ea typeface="微软雅黑" panose="020b0503020204020204" pitchFamily="34"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9" name="表格 8"/>
          <p:cNvGraphicFramePr>
            <a:graphicFrameLocks noGrp="1"/>
          </p:cNvGraphicFramePr>
          <p:nvPr>
            <p:custDataLst>
              <p:tags r:id="rId2"/>
            </p:custDataLst>
          </p:nvPr>
        </p:nvGraphicFramePr>
        <p:xfrm>
          <a:off x="552569" y="1502718"/>
          <a:ext cx="11087100" cy="4992879"/>
        </p:xfrm>
        <a:graphic>
          <a:graphicData uri="http://schemas.openxmlformats.org/drawingml/2006/table">
            <a:tbl>
              <a:tblPr/>
              <a:tblGrid>
                <a:gridCol w="4967605"/>
                <a:gridCol w="6119495"/>
              </a:tblGrid>
              <a:tr h="554355">
                <a:tc>
                  <a:txBody>
                    <a:bodyPr vert="horz" wrap="square"/>
                    <a:lstStyle/>
                    <a:p>
                      <a:pPr algn="ctr">
                        <a:lnSpc>
                          <a:spcPct val="13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小标题</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3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典型事例</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4990">
                <a:tc>
                  <a:txBody>
                    <a:bodyPr vert="horz" wrap="square"/>
                    <a:lstStyle/>
                    <a:p>
                      <a:pPr algn="ctr">
                        <a:lnSpc>
                          <a:spcPct val="130000"/>
                        </a:lnSpc>
                        <a:spcAft>
                          <a:spcPct val="0"/>
                        </a:spcAft>
                      </a:pP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吃别人嚼过的馍没味道</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3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(1)</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8710">
                <a:tc>
                  <a:txBody>
                    <a:bodyPr vert="horz" wrap="square"/>
                    <a:lstStyle/>
                    <a:p>
                      <a:pPr marL="71755" algn="l">
                        <a:lnSpc>
                          <a:spcPct val="13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当群众最困难的时候，共产党员要出现在群众面前</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3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(2)</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9345">
                <a:tc>
                  <a:txBody>
                    <a:bodyPr vert="horz" wrap="square"/>
                    <a:lstStyle/>
                    <a:p>
                      <a:pPr marL="71755" algn="l">
                        <a:lnSpc>
                          <a:spcPct val="13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他心里装着全体人民，唯独没有他自己</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3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忍受肝病痛苦，坚持除</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三害</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斗争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9345">
                <a:tc>
                  <a:txBody>
                    <a:bodyPr vert="horz" wrap="square"/>
                    <a:lstStyle/>
                    <a:p>
                      <a:pPr marL="71755" algn="l">
                        <a:lnSpc>
                          <a:spcPct val="130000"/>
                        </a:lnSpc>
                        <a:spcAft>
                          <a:spcPct val="0"/>
                        </a:spcAft>
                      </a:pP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活着我没有治好沙丘，死了也要看着你们把沙丘治好！</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3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(3)</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4355">
                <a:tc>
                  <a:txBody>
                    <a:bodyPr vert="horz" wrap="square"/>
                    <a:lstStyle/>
                    <a:p>
                      <a:pPr algn="ctr">
                        <a:lnSpc>
                          <a:spcPct val="13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他没有死，他还活着</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3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焦裕禄精神的影响</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67" marR="68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391215" y="-9170"/>
            <a:ext cx="11409887" cy="1412875"/>
          </a:xfrm>
          <a:prstGeom prst="rect">
            <a:avLst/>
          </a:prstGeom>
        </p:spPr>
        <p:txBody>
          <a:bodyPr wrap="square" lIns="121875" tIns="60936" rIns="121875" bIns="60936">
            <a:spAutoFit/>
          </a:bodyPr>
          <a:lstStyle/>
          <a:p>
            <a:pPr indent="457200" algn="just">
              <a:lnSpc>
                <a:spcPct val="150000"/>
              </a:lnSpc>
              <a:spcAft>
                <a:spcPct val="0"/>
              </a:spcAf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《县委书记的榜样</a:t>
            </a:r>
            <a:r>
              <a:rPr lang="en-US" altLang="zh-CN" sz="2800" kern="100">
                <a:latin typeface="Times New Roman" panose="02020603050405020304" pitchFamily="18" charset="0"/>
                <a:ea typeface="方正中等线简体" panose="03000509000000000000" pitchFamily="65" charset="-122"/>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焦裕禄》作为一篇新闻人物通讯，特别注意选取典型材料，通过典型事例表现人物。请通读全文，补全下表。</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矩形 5"/>
          <p:cNvSpPr/>
          <p:nvPr/>
        </p:nvSpPr>
        <p:spPr>
          <a:xfrm>
            <a:off x="6008158" y="2107133"/>
            <a:ext cx="3738880" cy="52197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实地调查兰考</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三害</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sz="2800"/>
          </a:p>
        </p:txBody>
      </p:sp>
      <p:sp>
        <p:nvSpPr>
          <p:cNvPr id="7" name="矩形 6"/>
          <p:cNvSpPr/>
          <p:nvPr/>
        </p:nvSpPr>
        <p:spPr>
          <a:xfrm>
            <a:off x="5997873" y="2971069"/>
            <a:ext cx="1960880" cy="52197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风雪天送粮</a:t>
            </a:r>
            <a:endParaRPr lang="zh-CN" altLang="en-US" sz="2800"/>
          </a:p>
        </p:txBody>
      </p:sp>
      <p:sp>
        <p:nvSpPr>
          <p:cNvPr id="8" name="矩形 7"/>
          <p:cNvSpPr/>
          <p:nvPr/>
        </p:nvSpPr>
        <p:spPr>
          <a:xfrm>
            <a:off x="5986826" y="5165738"/>
            <a:ext cx="5161280" cy="52197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因肝癌住院，依旧心念兰考人民</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tags/tag1.xml><?xml version="1.0" encoding="utf-8"?>
<p:tagLst xmlns:p="http://schemas.openxmlformats.org/presentationml/2006/main">
  <p:tag name="KSO_WM_UNIT_TABLE_BEAUTIFY" val="smartTable{77c894e4-a5c2-4b26-ba5e-d4ce8b872b3f}"/>
</p:tagLst>
</file>

<file path=ppt/tags/tag2.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90</Paragraphs>
  <Slides>27</Slides>
  <Notes>12</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27</vt:i4>
      </vt:variant>
    </vt:vector>
  </HeadingPairs>
  <TitlesOfParts>
    <vt:vector baseType="lpstr" size="45">
      <vt:lpstr>Arial</vt:lpstr>
      <vt:lpstr>Calibri Light</vt:lpstr>
      <vt:lpstr>宋体</vt:lpstr>
      <vt:lpstr>Calibri</vt:lpstr>
      <vt:lpstr>等线</vt:lpstr>
      <vt:lpstr>思源黑体 Light</vt:lpstr>
      <vt:lpstr>微软雅黑</vt:lpstr>
      <vt:lpstr>楷体</vt:lpstr>
      <vt:lpstr>字魂58号-创中黑-Regular</vt:lpstr>
      <vt:lpstr>Times New Roman</vt:lpstr>
      <vt:lpstr>方正中等线简体</vt:lpstr>
      <vt:lpstr>Courier New</vt:lpstr>
      <vt:lpstr>字魂5号-无外润黑体</vt:lpstr>
      <vt:lpstr>字魂59号-创粗黑</vt:lpstr>
      <vt:lpstr>隶书</vt:lpstr>
      <vt:lpstr>楷体_GB2312</vt:lpstr>
      <vt:lpstr>字魂35号-经典雅黑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2021-08-05T11:14:24.679</cp:lastPrinted>
  <dcterms:created xsi:type="dcterms:W3CDTF">2021-08-05T11:14:24Z</dcterms:created>
  <dcterms:modified xsi:type="dcterms:W3CDTF">2021-08-05T03:14:27Z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