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5" r:id="rId5"/>
    <p:sldMasterId id="2147483697" r:id="rId6"/>
    <p:sldMasterId id="2147483709" r:id="rId7"/>
    <p:sldMasterId id="2147483721" r:id="rId8"/>
    <p:sldMasterId id="2147483733" r:id="rId9"/>
    <p:sldMasterId id="2147483745" r:id="rId10"/>
  </p:sldMasterIdLst>
  <p:sldIdLst>
    <p:sldId id="257" r:id="rId11"/>
    <p:sldId id="260" r:id="rId12"/>
    <p:sldId id="421" r:id="rId13"/>
    <p:sldId id="262" r:id="rId14"/>
    <p:sldId id="261" r:id="rId15"/>
    <p:sldId id="318" r:id="rId16"/>
    <p:sldId id="319" r:id="rId17"/>
    <p:sldId id="264" r:id="rId18"/>
    <p:sldId id="424" r:id="rId19"/>
    <p:sldId id="425" r:id="rId20"/>
    <p:sldId id="474" r:id="rId21"/>
    <p:sldId id="476" r:id="rId22"/>
    <p:sldId id="487" r:id="rId23"/>
    <p:sldId id="426" r:id="rId24"/>
    <p:sldId id="427" r:id="rId25"/>
    <p:sldId id="438" r:id="rId26"/>
    <p:sldId id="482" r:id="rId27"/>
    <p:sldId id="470" r:id="rId28"/>
    <p:sldId id="459" r:id="rId29"/>
    <p:sldId id="442" r:id="rId30"/>
    <p:sldId id="469" r:id="rId31"/>
    <p:sldId id="483" r:id="rId32"/>
    <p:sldId id="373" r:id="rId33"/>
    <p:sldId id="466" r:id="rId34"/>
    <p:sldId id="465" r:id="rId35"/>
    <p:sldId id="461" r:id="rId36"/>
    <p:sldId id="284" r:id="rId37"/>
    <p:sldId id="448" r:id="rId38"/>
    <p:sldId id="304" r:id="rId39"/>
    <p:sldId id="524" r:id="rId40"/>
    <p:sldId id="463" r:id="rId41"/>
    <p:sldId id="394" r:id="rId42"/>
    <p:sldId id="396" r:id="rId43"/>
    <p:sldId id="397" r:id="rId44"/>
    <p:sldId id="398" r:id="rId45"/>
    <p:sldId id="399" r:id="rId46"/>
    <p:sldId id="400" r:id="rId47"/>
    <p:sldId id="401" r:id="rId48"/>
    <p:sldId id="402" r:id="rId49"/>
    <p:sldId id="457" r:id="rId50"/>
    <p:sldId id="473" r:id="rId51"/>
    <p:sldId id="451" r:id="rId52"/>
    <p:sldId id="455" r:id="rId53"/>
    <p:sldId id="486" r:id="rId54"/>
    <p:sldId id="484" r:id="rId55"/>
    <p:sldId id="434" r:id="rId56"/>
    <p:sldId id="488" r:id="rId57"/>
    <p:sldId id="525" r:id="rId58"/>
    <p:sldId id="485" r:id="rId59"/>
    <p:sldId id="456" r:id="rId6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80000"/>
      </a:lnSpc>
      <a:spcBef>
        <a:spcPct val="2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80000"/>
      </a:lnSpc>
      <a:spcBef>
        <a:spcPct val="2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80000"/>
      </a:lnSpc>
      <a:spcBef>
        <a:spcPct val="2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80000"/>
      </a:lnSpc>
      <a:spcBef>
        <a:spcPct val="2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80000"/>
      </a:lnSpc>
      <a:spcBef>
        <a:spcPct val="2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80000"/>
      </a:lnSpc>
      <a:spcBef>
        <a:spcPct val="2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80000"/>
      </a:lnSpc>
      <a:spcBef>
        <a:spcPct val="2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80000"/>
      </a:lnSpc>
      <a:spcBef>
        <a:spcPct val="2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80000"/>
      </a:lnSpc>
      <a:spcBef>
        <a:spcPct val="2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0066"/>
    <a:srgbClr val="FF66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9"/>
    <p:restoredTop sz="94660"/>
  </p:normalViewPr>
  <p:slideViewPr>
    <p:cSldViewPr showGuides="1">
      <p:cViewPr varScale="1">
        <p:scale>
          <a:sx n="77" d="100"/>
          <a:sy n="77" d="100"/>
        </p:scale>
        <p:origin x="-918" y="-90"/>
      </p:cViewPr>
      <p:guideLst>
        <p:guide orient="horz" pos="2201"/>
        <p:guide pos="287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0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9.xml"/><Relationship Id="rId58" Type="http://schemas.openxmlformats.org/officeDocument/2006/relationships/slide" Target="slides/slide48.xml"/><Relationship Id="rId57" Type="http://schemas.openxmlformats.org/officeDocument/2006/relationships/slide" Target="slides/slide47.xml"/><Relationship Id="rId56" Type="http://schemas.openxmlformats.org/officeDocument/2006/relationships/slide" Target="slides/slide46.xml"/><Relationship Id="rId55" Type="http://schemas.openxmlformats.org/officeDocument/2006/relationships/slide" Target="slides/slide45.xml"/><Relationship Id="rId54" Type="http://schemas.openxmlformats.org/officeDocument/2006/relationships/slide" Target="slides/slide44.xml"/><Relationship Id="rId53" Type="http://schemas.openxmlformats.org/officeDocument/2006/relationships/slide" Target="slides/slide43.xml"/><Relationship Id="rId52" Type="http://schemas.openxmlformats.org/officeDocument/2006/relationships/slide" Target="slides/slide42.xml"/><Relationship Id="rId51" Type="http://schemas.openxmlformats.org/officeDocument/2006/relationships/slide" Target="slides/slide41.xml"/><Relationship Id="rId50" Type="http://schemas.openxmlformats.org/officeDocument/2006/relationships/slide" Target="slides/slide40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9.xml"/><Relationship Id="rId48" Type="http://schemas.openxmlformats.org/officeDocument/2006/relationships/slide" Target="slides/slide38.xml"/><Relationship Id="rId47" Type="http://schemas.openxmlformats.org/officeDocument/2006/relationships/slide" Target="slides/slide37.xml"/><Relationship Id="rId46" Type="http://schemas.openxmlformats.org/officeDocument/2006/relationships/slide" Target="slides/slide36.xml"/><Relationship Id="rId45" Type="http://schemas.openxmlformats.org/officeDocument/2006/relationships/slide" Target="slides/slide35.xml"/><Relationship Id="rId44" Type="http://schemas.openxmlformats.org/officeDocument/2006/relationships/slide" Target="slides/slide34.xml"/><Relationship Id="rId43" Type="http://schemas.openxmlformats.org/officeDocument/2006/relationships/slide" Target="slides/slide33.xml"/><Relationship Id="rId42" Type="http://schemas.openxmlformats.org/officeDocument/2006/relationships/slide" Target="slides/slide32.xml"/><Relationship Id="rId41" Type="http://schemas.openxmlformats.org/officeDocument/2006/relationships/slide" Target="slides/slide31.xml"/><Relationship Id="rId40" Type="http://schemas.openxmlformats.org/officeDocument/2006/relationships/slide" Target="slides/slide30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9.xml"/><Relationship Id="rId38" Type="http://schemas.openxmlformats.org/officeDocument/2006/relationships/slide" Target="slides/slide28.xml"/><Relationship Id="rId37" Type="http://schemas.openxmlformats.org/officeDocument/2006/relationships/slide" Target="slides/slide27.xml"/><Relationship Id="rId36" Type="http://schemas.openxmlformats.org/officeDocument/2006/relationships/slide" Target="slides/slide26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506" name="任意多边形 350214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07" name="直接连接符 350215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0210" name="标题 350209"/>
          <p:cNvSpPr>
            <a:spLocks noGrp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 sz="50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50211" name="副标题 350210"/>
          <p:cNvSpPr>
            <a:spLocks noGrp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800"/>
            </a:lvl1pPr>
            <a:lvl2pPr marL="344805" lvl="1" indent="0" algn="ctr">
              <a:buNone/>
              <a:defRPr sz="2800"/>
            </a:lvl2pPr>
            <a:lvl3pPr marL="671830" lvl="2" indent="0" algn="ctr">
              <a:buNone/>
              <a:defRPr sz="2800"/>
            </a:lvl3pPr>
            <a:lvl4pPr marL="1024255" lvl="3" indent="0" algn="ctr">
              <a:buNone/>
              <a:defRPr sz="2800"/>
            </a:lvl4pPr>
            <a:lvl5pPr marL="1341755" lvl="4" indent="0" algn="ctr">
              <a:buNone/>
              <a:defRPr sz="28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350212" name="日期占位符 350211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/>
            <a:endParaRPr lang="zh-CN" altLang="en-US" noProof="1" dirty="0">
              <a:latin typeface="Garamond" panose="02020404030301010803" pitchFamily="18" charset="0"/>
            </a:endParaRPr>
          </a:p>
        </p:txBody>
      </p:sp>
      <p:sp>
        <p:nvSpPr>
          <p:cNvPr id="350213" name="页脚占位符 350212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/>
            <a:endParaRPr lang="zh-CN" noProof="1" dirty="0">
              <a:latin typeface="Garamond" panose="02020404030301010803" pitchFamily="18" charset="0"/>
            </a:endParaRPr>
          </a:p>
        </p:txBody>
      </p:sp>
      <p:sp>
        <p:nvSpPr>
          <p:cNvPr id="350214" name="灯片编号占位符 350213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/>
            <a:fld id="{9A0DB2DC-4C9A-4742-B13C-FB6460FD3503}" type="slidenum">
              <a:rPr lang="zh-CN" noProof="1" dirty="0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</a:fld>
            <a:endParaRPr lang="zh-CN" noProof="1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altLang="en-US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altLang="en-US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altLang="en-US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endParaRPr lang="zh-CN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har char="•"/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9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8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7.xml"/><Relationship Id="rId8" Type="http://schemas.openxmlformats.org/officeDocument/2006/relationships/slideLayout" Target="../slideLayouts/slideLayout86.xml"/><Relationship Id="rId7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2.xml"/><Relationship Id="rId3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0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9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8.xml"/><Relationship Id="rId8" Type="http://schemas.openxmlformats.org/officeDocument/2006/relationships/slideLayout" Target="../slideLayouts/slideLayout97.xml"/><Relationship Id="rId7" Type="http://schemas.openxmlformats.org/officeDocument/2006/relationships/slideLayout" Target="../slideLayouts/slideLayout96.xml"/><Relationship Id="rId6" Type="http://schemas.openxmlformats.org/officeDocument/2006/relationships/slideLayout" Target="../slideLayouts/slideLayout95.xml"/><Relationship Id="rId5" Type="http://schemas.openxmlformats.org/officeDocument/2006/relationships/slideLayout" Target="../slideLayouts/slideLayout94.xml"/><Relationship Id="rId4" Type="http://schemas.openxmlformats.org/officeDocument/2006/relationships/slideLayout" Target="../slideLayouts/slideLayout93.xml"/><Relationship Id="rId3" Type="http://schemas.openxmlformats.org/officeDocument/2006/relationships/slideLayout" Target="../slideLayouts/slideLayout92.xml"/><Relationship Id="rId2" Type="http://schemas.openxmlformats.org/officeDocument/2006/relationships/slideLayout" Target="../slideLayouts/slideLayout91.xml"/><Relationship Id="rId12" Type="http://schemas.openxmlformats.org/officeDocument/2006/relationships/theme" Target="../theme/theme9.xml"/><Relationship Id="rId11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6553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65538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5540" name="日期占位符 6553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>
              <a:buChar char="•"/>
            </a:pPr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5541" name="页脚占位符 6554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65542" name="灯片编号占位符 6554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9148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91490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91492" name="日期占位符 19149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191493" name="页脚占位符 19149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191494" name="灯片编号占位符 19149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29593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295938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95940" name="日期占位符 29593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295941" name="页脚占位符 29594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295942" name="灯片编号占位符 29594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33894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33894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38948" name="日期占位符 33894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338949" name="页脚占位符 3389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338950" name="灯片编号占位符 3389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349185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文本占位符 34918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25120"/>
            <a:r>
              <a:rPr lang="zh-CN" altLang="en-US" dirty="0"/>
              <a:t>第二级</a:t>
            </a:r>
            <a:endParaRPr lang="zh-CN" altLang="en-US" dirty="0"/>
          </a:p>
          <a:p>
            <a:pPr lvl="2" indent="-350520"/>
            <a:r>
              <a:rPr lang="zh-CN" altLang="en-US" dirty="0"/>
              <a:t>第三级</a:t>
            </a:r>
            <a:endParaRPr lang="zh-CN" altLang="en-US" dirty="0"/>
          </a:p>
          <a:p>
            <a:pPr lvl="3" indent="-315595"/>
            <a:r>
              <a:rPr lang="zh-CN" altLang="en-US" dirty="0"/>
              <a:t>第四级</a:t>
            </a:r>
            <a:endParaRPr lang="zh-CN" altLang="en-US" dirty="0"/>
          </a:p>
          <a:p>
            <a:pPr lvl="4" indent="-339725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49188" name="日期占位符 349187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latin typeface="Garamond" panose="02020404030301010803" pitchFamily="18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349189" name="页脚占位符 34918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latin typeface="Garamond" panose="02020404030301010803" pitchFamily="18" charset="0"/>
              </a:defRPr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349190" name="灯片编号占位符 349189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latin typeface="Garamond" panose="02020404030301010803" pitchFamily="18" charset="0"/>
              </a:defRPr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5127" name="任意多边形 349190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28" name="直接连接符 349191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9925" lvl="1" indent="-32512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2350" lvl="2" indent="-35052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39850" lvl="3" indent="-31559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81480" lvl="4" indent="-33972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 36659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7" name="文本占位符 36659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6596" name="日期占位符 36659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366597" name="页脚占位符 36659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366598" name="灯片编号占位符 36659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标题 37888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1" name="文本占位符 37888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78884" name="日期占位符 37888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378885" name="页脚占位符 37888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378886" name="灯片编号占位符 37888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 39219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195" name="文本占位符 39219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92196" name="日期占位符 39219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392197" name="页脚占位符 39219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392198" name="灯片编号占位符 39219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 40243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219" name="文本占位符 40243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02436" name="日期占位符 40243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>
              <a:buChar char="•"/>
            </a:pPr>
            <a:endParaRPr lang="zh-CN" altLang="en-US" strike="noStrike" noProof="1" dirty="0"/>
          </a:p>
        </p:txBody>
      </p:sp>
      <p:sp>
        <p:nvSpPr>
          <p:cNvPr id="402437" name="页脚占位符 40243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>
              <a:buChar char="•"/>
            </a:pPr>
            <a:endParaRPr lang="zh-CN" strike="noStrike" noProof="1" dirty="0"/>
          </a:p>
        </p:txBody>
      </p:sp>
      <p:sp>
        <p:nvSpPr>
          <p:cNvPr id="402438" name="灯片编号占位符 40243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>
              <a:buChar char="•"/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6.xml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5.xml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5.xml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1.xml"/><Relationship Id="rId3" Type="http://schemas.openxmlformats.org/officeDocument/2006/relationships/image" Target="../media/image9.png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audio" Target="../media/audio1.wav"/><Relationship Id="rId2" Type="http://schemas.openxmlformats.org/officeDocument/2006/relationships/image" Target="../media/image11.jpeg"/><Relationship Id="rId1" Type="http://schemas.openxmlformats.org/officeDocument/2006/relationships/image" Target="../media/image10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3.xml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6.xml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hyperlink" Target="http://baike.baidu.com/view/76587.htm" TargetMode="External"/><Relationship Id="rId6" Type="http://schemas.openxmlformats.org/officeDocument/2006/relationships/hyperlink" Target="http://baike.baidu.com/view/135346.htm" TargetMode="External"/><Relationship Id="rId5" Type="http://schemas.openxmlformats.org/officeDocument/2006/relationships/hyperlink" Target="http://baike.baidu.com/view/746466.htm" TargetMode="External"/><Relationship Id="rId4" Type="http://schemas.openxmlformats.org/officeDocument/2006/relationships/hyperlink" Target="http://baike.baidu.com/view/48504.htm" TargetMode="External"/><Relationship Id="rId3" Type="http://schemas.openxmlformats.org/officeDocument/2006/relationships/hyperlink" Target="http://baike.baidu.com/view/223768.htm" TargetMode="External"/><Relationship Id="rId2" Type="http://schemas.openxmlformats.org/officeDocument/2006/relationships/hyperlink" Target="http://baike.baidu.com/view/863911.htm" TargetMode="External"/><Relationship Id="rId1" Type="http://schemas.openxmlformats.org/officeDocument/2006/relationships/hyperlink" Target="http://baike.baidu.com/view/109800.htm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矩形 66561"/>
          <p:cNvSpPr/>
          <p:nvPr/>
        </p:nvSpPr>
        <p:spPr>
          <a:xfrm>
            <a:off x="684213" y="549275"/>
            <a:ext cx="8101012" cy="2520950"/>
          </a:xfrm>
          <a:prstGeom prst="rect">
            <a:avLst/>
          </a:prstGeom>
          <a:solidFill>
            <a:schemeClr val="tx1"/>
          </a:solidFill>
          <a:ln w="5715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6000" dirty="0">
                <a:solidFill>
                  <a:srgbClr val="FF66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古汉语特殊句式</a:t>
            </a:r>
            <a:endParaRPr lang="zh-CN" altLang="en-US" sz="6000" b="0" dirty="0">
              <a:solidFill>
                <a:srgbClr val="FF66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6564" name="文本框 66563"/>
          <p:cNvSpPr txBox="1"/>
          <p:nvPr/>
        </p:nvSpPr>
        <p:spPr>
          <a:xfrm>
            <a:off x="4500563" y="3098800"/>
            <a:ext cx="4176712" cy="3040063"/>
          </a:xfrm>
          <a:prstGeom prst="rect">
            <a:avLst/>
          </a:prstGeom>
          <a:noFill/>
          <a:ln w="38100" cap="flat" cmpd="sng">
            <a:solidFill>
              <a:srgbClr val="CC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endParaRPr lang="en-US" altLang="zh-CN" sz="200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x-none" sz="6000">
                <a:solidFill>
                  <a:srgbClr val="CC66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——</a:t>
            </a:r>
            <a:r>
              <a:rPr lang="zh-CN" altLang="en-US" sz="6000" dirty="0">
                <a:solidFill>
                  <a:srgbClr val="CC6600"/>
                </a:solidFill>
                <a:latin typeface="Arial" panose="020B0604020202020204" pitchFamily="34" charset="0"/>
                <a:ea typeface="楷体_GB2312" pitchFamily="49" charset="-122"/>
              </a:rPr>
              <a:t>倒装句</a:t>
            </a:r>
            <a:endParaRPr lang="zh-CN" altLang="en-US" sz="6000" dirty="0">
              <a:solidFill>
                <a:srgbClr val="CC66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endParaRPr lang="zh-CN" altLang="en-US" sz="54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66565" name="图片 66564" descr="6964f785ef4945d284e04fb561920e60_inde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3141663"/>
            <a:ext cx="3816350" cy="3024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nimBg="1"/>
      <p:bldP spid="6656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274434"/>
          <p:cNvSpPr txBox="1"/>
          <p:nvPr/>
        </p:nvSpPr>
        <p:spPr>
          <a:xfrm>
            <a:off x="107950" y="-100012"/>
            <a:ext cx="8496300" cy="3019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48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状语后置组题</a:t>
            </a:r>
            <a:r>
              <a:rPr lang="en-US" altLang="zh-CN" sz="48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48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试用划分句子成分的方式判断下列是那种特殊句式，并译之</a:t>
            </a:r>
            <a:endParaRPr lang="zh-CN" altLang="en-US" sz="48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</a:pPr>
            <a:endParaRPr lang="zh-CN" altLang="en-US" sz="48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6" name="文本占位符 274435"/>
          <p:cNvSpPr>
            <a:spLocks noGrp="1"/>
          </p:cNvSpPr>
          <p:nvPr>
            <p:ph idx="1"/>
          </p:nvPr>
        </p:nvSpPr>
        <p:spPr>
          <a:xfrm>
            <a:off x="179388" y="2138363"/>
            <a:ext cx="8553450" cy="4530725"/>
          </a:xfrm>
        </p:spPr>
        <p:txBody>
          <a:bodyPr wrap="square" anchor="t"/>
          <a:p>
            <a:pPr>
              <a:buNone/>
            </a:pPr>
            <a:r>
              <a:rPr lang="en-US" altLang="zh-CN" sz="4000" b="1" dirty="0"/>
              <a:t>①</a:t>
            </a:r>
            <a:r>
              <a:rPr lang="zh-CN" altLang="en-US" sz="4000" b="1"/>
              <a:t>将军</a:t>
            </a:r>
            <a:r>
              <a:rPr lang="zh-CN" altLang="en-US" sz="4000" b="1" u="sng"/>
              <a:t>战河北</a:t>
            </a:r>
            <a:r>
              <a:rPr lang="zh-CN" altLang="en-US" sz="4000" b="1"/>
              <a:t>，臣</a:t>
            </a:r>
            <a:r>
              <a:rPr lang="zh-CN" altLang="en-US" sz="4000" b="1" u="sng"/>
              <a:t>战河南</a:t>
            </a:r>
            <a:r>
              <a:rPr lang="zh-CN" altLang="en-US" sz="4000" b="1"/>
              <a:t>。</a:t>
            </a:r>
            <a:endParaRPr lang="zh-CN" altLang="en-US" sz="4000" b="1"/>
          </a:p>
          <a:p>
            <a:pPr>
              <a:buNone/>
            </a:pPr>
            <a:endParaRPr lang="zh-CN" altLang="en-US" sz="2800" b="1"/>
          </a:p>
          <a:p>
            <a:pPr>
              <a:buNone/>
            </a:pPr>
            <a:r>
              <a:rPr lang="en-US" altLang="zh-CN" sz="4000" b="1"/>
              <a:t>②</a:t>
            </a:r>
            <a:r>
              <a:rPr lang="zh-CN" altLang="en-US" sz="4000" b="1"/>
              <a:t>遂与秦王</a:t>
            </a:r>
            <a:r>
              <a:rPr lang="zh-CN" altLang="en-US" sz="4000" b="1" u="sng"/>
              <a:t>会渑池</a:t>
            </a:r>
            <a:r>
              <a:rPr lang="zh-CN" altLang="en-US" sz="4000" b="1"/>
              <a:t>。</a:t>
            </a:r>
            <a:endParaRPr lang="zh-CN" altLang="en-US" sz="4000" b="1" u="sng"/>
          </a:p>
          <a:p>
            <a:endParaRPr lang="zh-CN" altLang="en-US" sz="2800" b="1" u="sng"/>
          </a:p>
          <a:p>
            <a:pPr>
              <a:buNone/>
            </a:pPr>
            <a:r>
              <a:rPr lang="en-US" altLang="zh-CN" sz="4000" b="1" dirty="0"/>
              <a:t>③</a:t>
            </a:r>
            <a:r>
              <a:rPr lang="zh-CN" altLang="en-US" sz="4000" b="1" dirty="0"/>
              <a:t>威振四海。</a:t>
            </a:r>
            <a:endParaRPr lang="zh-CN" altLang="en-US" sz="4000" b="1"/>
          </a:p>
          <a:p>
            <a:endParaRPr lang="zh-CN" altLang="en-US" sz="2800" b="1" u="sng"/>
          </a:p>
          <a:p>
            <a:pPr>
              <a:buNone/>
            </a:pPr>
            <a:r>
              <a:rPr lang="en-US" altLang="zh-CN" sz="4000" b="1"/>
              <a:t>④</a:t>
            </a:r>
            <a:r>
              <a:rPr lang="zh-CN" altLang="en-US" sz="4000" b="1"/>
              <a:t>请</a:t>
            </a:r>
            <a:r>
              <a:rPr lang="zh-CN" altLang="en-US" sz="4000" b="1" u="sng"/>
              <a:t>奉盆缶秦王</a:t>
            </a:r>
            <a:r>
              <a:rPr lang="zh-CN" altLang="en-US" sz="4000" b="1"/>
              <a:t>，以相娱乐。</a:t>
            </a:r>
            <a:endParaRPr lang="zh-CN" altLang="en-US" sz="4000" b="1"/>
          </a:p>
        </p:txBody>
      </p:sp>
      <p:pic>
        <p:nvPicPr>
          <p:cNvPr id="274439" name="图片 274438" descr="bki-20110825155835-6470075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025" y="4076700"/>
            <a:ext cx="2376488" cy="277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4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369665"/>
          <p:cNvSpPr>
            <a:spLocks noGrp="1"/>
          </p:cNvSpPr>
          <p:nvPr>
            <p:ph type="title"/>
          </p:nvPr>
        </p:nvSpPr>
        <p:spPr/>
        <p:txBody>
          <a:bodyPr anchor="t"/>
          <a:p>
            <a:r>
              <a:rPr lang="zh-CN" altLang="en-US" sz="5000" b="1" dirty="0">
                <a:solidFill>
                  <a:schemeClr val="tx1"/>
                </a:solidFill>
              </a:rPr>
              <a:t>判断方法一</a:t>
            </a:r>
            <a:endParaRPr lang="zh-CN" altLang="en-US" sz="5000" b="1" dirty="0">
              <a:solidFill>
                <a:schemeClr val="tx1"/>
              </a:solidFill>
            </a:endParaRPr>
          </a:p>
        </p:txBody>
      </p:sp>
      <p:sp>
        <p:nvSpPr>
          <p:cNvPr id="32770" name="文本占位符 369666"/>
          <p:cNvSpPr>
            <a:spLocks noGrp="1"/>
          </p:cNvSpPr>
          <p:nvPr>
            <p:ph idx="1"/>
          </p:nvPr>
        </p:nvSpPr>
        <p:spPr>
          <a:xfrm>
            <a:off x="1320800" y="1711325"/>
            <a:ext cx="6491288" cy="4525963"/>
          </a:xfrm>
        </p:spPr>
        <p:txBody>
          <a:bodyPr anchor="t"/>
          <a:p>
            <a:r>
              <a:rPr lang="en-US" altLang="x-none" sz="44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、确定</a:t>
            </a:r>
            <a:r>
              <a:rPr lang="zh-CN" altLang="en-US" sz="44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主谓宾</a:t>
            </a:r>
            <a:endParaRPr lang="zh-CN" altLang="en-US" sz="4400" b="1" dirty="0">
              <a:solidFill>
                <a:srgbClr val="000066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x-none" sz="44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、明确</a:t>
            </a:r>
            <a:r>
              <a:rPr lang="zh-CN" altLang="en-US" sz="44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定状补</a:t>
            </a:r>
            <a:endParaRPr lang="zh-CN" altLang="en-US" sz="4400" b="1" dirty="0">
              <a:solidFill>
                <a:srgbClr val="000066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x-none" sz="44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、是否</a:t>
            </a:r>
            <a:r>
              <a:rPr lang="zh-CN" altLang="en-US" sz="44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在其位</a:t>
            </a:r>
            <a:endParaRPr lang="zh-CN" altLang="en-US" sz="4400" b="1" dirty="0">
              <a:solidFill>
                <a:srgbClr val="000066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x-none" sz="44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44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调换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归各位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5" name="Line 7"/>
          <p:cNvSpPr/>
          <p:nvPr/>
        </p:nvSpPr>
        <p:spPr>
          <a:xfrm>
            <a:off x="2627313" y="2781300"/>
            <a:ext cx="122396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79907" name="WordArt 8"/>
          <p:cNvSpPr>
            <a:spLocks noTextEdit="1"/>
          </p:cNvSpPr>
          <p:nvPr/>
        </p:nvSpPr>
        <p:spPr>
          <a:xfrm>
            <a:off x="3924300" y="2492375"/>
            <a:ext cx="1655763" cy="6715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 normalizeH="1">
                <a:ln w="952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3366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谓语</a:t>
            </a:r>
            <a:endParaRPr lang="zh-CN" altLang="en-US" sz="4000" b="1" normalizeH="1"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3366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377" name="Line 9"/>
          <p:cNvSpPr/>
          <p:nvPr/>
        </p:nvSpPr>
        <p:spPr>
          <a:xfrm>
            <a:off x="5581650" y="2781300"/>
            <a:ext cx="12954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79909" name="WordArt 10"/>
          <p:cNvSpPr>
            <a:spLocks noTextEdit="1"/>
          </p:cNvSpPr>
          <p:nvPr/>
        </p:nvSpPr>
        <p:spPr>
          <a:xfrm>
            <a:off x="6948488" y="2420938"/>
            <a:ext cx="1368425" cy="671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 normalizeH="1">
                <a:ln w="952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宾语</a:t>
            </a:r>
            <a:endParaRPr lang="zh-CN" altLang="en-US" sz="4000" b="1" normalizeH="1">
              <a:ln w="952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379" name="Text Box 11"/>
          <p:cNvSpPr txBox="1"/>
          <p:nvPr/>
        </p:nvSpPr>
        <p:spPr>
          <a:xfrm>
            <a:off x="-327025" y="2636838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（定语）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58380" name="Text Box 12"/>
          <p:cNvSpPr txBox="1"/>
          <p:nvPr/>
        </p:nvSpPr>
        <p:spPr>
          <a:xfrm>
            <a:off x="2265363" y="2708275"/>
            <a:ext cx="29527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〔状语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〕</a:t>
            </a:r>
            <a:endParaRPr lang="zh-CN" altLang="en-US" sz="3600">
              <a:solidFill>
                <a:srgbClr val="0000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379912" name="Rectangle 13"/>
          <p:cNvSpPr/>
          <p:nvPr/>
        </p:nvSpPr>
        <p:spPr>
          <a:xfrm>
            <a:off x="5295900" y="2716213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（定语）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33800" name="Line 14"/>
          <p:cNvSpPr/>
          <p:nvPr/>
        </p:nvSpPr>
        <p:spPr>
          <a:xfrm flipH="1">
            <a:off x="1736725" y="3930650"/>
            <a:ext cx="71438" cy="714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8383" name="Line 15"/>
          <p:cNvSpPr/>
          <p:nvPr/>
        </p:nvSpPr>
        <p:spPr>
          <a:xfrm flipH="1" flipV="1">
            <a:off x="4498975" y="1917700"/>
            <a:ext cx="2881313" cy="50323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8384" name="Line 16"/>
          <p:cNvSpPr/>
          <p:nvPr/>
        </p:nvSpPr>
        <p:spPr>
          <a:xfrm flipH="1">
            <a:off x="3635375" y="1989138"/>
            <a:ext cx="792163" cy="6492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8385" name="AutoShape 17"/>
          <p:cNvSpPr/>
          <p:nvPr/>
        </p:nvSpPr>
        <p:spPr>
          <a:xfrm>
            <a:off x="827088" y="3357563"/>
            <a:ext cx="2376487" cy="576262"/>
          </a:xfrm>
          <a:prstGeom prst="curvedUpArrow">
            <a:avLst>
              <a:gd name="adj1" fmla="val 82479"/>
              <a:gd name="adj2" fmla="val 164958"/>
              <a:gd name="adj3" fmla="val 3332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86" name="AutoShape 18"/>
          <p:cNvSpPr/>
          <p:nvPr/>
        </p:nvSpPr>
        <p:spPr>
          <a:xfrm>
            <a:off x="6516688" y="3500438"/>
            <a:ext cx="2232025" cy="649287"/>
          </a:xfrm>
          <a:prstGeom prst="curvedUpArrow">
            <a:avLst>
              <a:gd name="adj1" fmla="val 42241"/>
              <a:gd name="adj2" fmla="val 137506"/>
              <a:gd name="adj3" fmla="val 3332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87" name="AutoShape 19"/>
          <p:cNvSpPr/>
          <p:nvPr/>
        </p:nvSpPr>
        <p:spPr>
          <a:xfrm>
            <a:off x="3419475" y="3355975"/>
            <a:ext cx="2581275" cy="649288"/>
          </a:xfrm>
          <a:prstGeom prst="curvedUpArrow">
            <a:avLst>
              <a:gd name="adj1" fmla="val 79510"/>
              <a:gd name="adj2" fmla="val 159021"/>
              <a:gd name="adj3" fmla="val 3332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88" name="Line 20"/>
          <p:cNvSpPr/>
          <p:nvPr/>
        </p:nvSpPr>
        <p:spPr>
          <a:xfrm flipH="1" flipV="1">
            <a:off x="3203575" y="1628775"/>
            <a:ext cx="1439863" cy="6477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8389" name="Line 21"/>
          <p:cNvSpPr/>
          <p:nvPr/>
        </p:nvSpPr>
        <p:spPr>
          <a:xfrm flipH="1">
            <a:off x="971550" y="1628775"/>
            <a:ext cx="2197100" cy="9366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3808" name="Text Box 24"/>
          <p:cNvSpPr txBox="1"/>
          <p:nvPr/>
        </p:nvSpPr>
        <p:spPr>
          <a:xfrm>
            <a:off x="993775" y="-1430337"/>
            <a:ext cx="2209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课堂小结</a:t>
            </a:r>
            <a:endParaRPr lang="zh-CN" altLang="en-US" sz="36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9922" name="WordArt 6"/>
          <p:cNvSpPr>
            <a:spLocks noTextEdit="1"/>
          </p:cNvSpPr>
          <p:nvPr/>
        </p:nvSpPr>
        <p:spPr>
          <a:xfrm>
            <a:off x="1403350" y="2492375"/>
            <a:ext cx="1216025" cy="696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normalizeH="1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993300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主语</a:t>
            </a:r>
            <a:endParaRPr lang="zh-CN" altLang="en-US" sz="3600" normalizeH="1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993300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810" name="矩形 379922"/>
          <p:cNvSpPr/>
          <p:nvPr/>
        </p:nvSpPr>
        <p:spPr>
          <a:xfrm>
            <a:off x="-2268537" y="48577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lnSpc>
                <a:spcPct val="100000"/>
              </a:lnSpc>
              <a:spcBef>
                <a:spcPct val="0"/>
              </a:spcBef>
              <a:buClrTx/>
            </a:pPr>
            <a:r>
              <a:rPr lang="zh-CN" altLang="en-US" sz="5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倒 装 句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b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5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9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9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9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9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8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9" grpId="0"/>
      <p:bldP spid="58380" grpId="0"/>
      <p:bldP spid="379912" grpId="0"/>
      <p:bldP spid="58385" grpId="0" animBg="1"/>
      <p:bldP spid="58386" grpId="0" animBg="1"/>
      <p:bldP spid="5838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4818" name="Picture 3" descr="http://aunimages.animfactory.com/animations/animals/horses_mule/donkey_kissing_hg_clr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063" y="1412875"/>
            <a:ext cx="3270250" cy="432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Text Box 4"/>
          <p:cNvSpPr txBox="1"/>
          <p:nvPr/>
        </p:nvSpPr>
        <p:spPr>
          <a:xfrm>
            <a:off x="250825" y="3806825"/>
            <a:ext cx="74168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000" dirty="0">
                <a:latin typeface="Tahoma" panose="020B0604030504040204" pitchFamily="34" charset="0"/>
                <a:ea typeface="宋体" panose="02010600030101010101" pitchFamily="2" charset="-122"/>
              </a:rPr>
              <a:t>认真听哦，亲爱的同学们！</a:t>
            </a:r>
            <a:endParaRPr lang="en-US" altLang="x-none" sz="40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4820" name="矩形 403459"/>
          <p:cNvSpPr/>
          <p:nvPr/>
        </p:nvSpPr>
        <p:spPr>
          <a:xfrm>
            <a:off x="14288" y="4143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lnSpc>
                <a:spcPct val="100000"/>
              </a:lnSpc>
              <a:spcBef>
                <a:spcPct val="0"/>
              </a:spcBef>
              <a:buClrTx/>
            </a:pPr>
            <a:r>
              <a:rPr lang="zh-CN" altLang="en-US" sz="48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文言文倒装句系统归纳整理</a:t>
            </a:r>
            <a:endParaRPr lang="zh-CN" altLang="en-US" sz="48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内容占位符 2"/>
          <p:cNvSpPr>
            <a:spLocks noGrp="1"/>
          </p:cNvSpPr>
          <p:nvPr>
            <p:ph idx="4294967295"/>
          </p:nvPr>
        </p:nvSpPr>
        <p:spPr>
          <a:xfrm>
            <a:off x="179388" y="2211388"/>
            <a:ext cx="8748712" cy="4530725"/>
          </a:xfrm>
        </p:spPr>
        <p:txBody>
          <a:bodyPr wrap="square" lIns="91440" tIns="45720" rIns="91440" bIns="45720" anchor="t"/>
          <a:p>
            <a:pPr>
              <a:lnSpc>
                <a:spcPct val="80000"/>
              </a:lnSpc>
            </a:pPr>
            <a:r>
              <a:rPr lang="en-US" altLang="zh-CN" sz="4800" b="1" dirty="0">
                <a:latin typeface="宋体" panose="02010600030101010101" pitchFamily="2" charset="-122"/>
              </a:rPr>
              <a:t>1. “</a:t>
            </a:r>
            <a:r>
              <a:rPr lang="zh-CN" altLang="en-US" sz="4800" b="1" dirty="0">
                <a:latin typeface="宋体" panose="02010600030101010101" pitchFamily="2" charset="-122"/>
              </a:rPr>
              <a:t>于”“以”“乎”为标志词的状语后置。 </a:t>
            </a:r>
            <a:endParaRPr lang="zh-CN" altLang="en-US" sz="4800" b="1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4800" b="1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4800" b="1" dirty="0">
                <a:latin typeface="宋体" panose="02010600030101010101" pitchFamily="2" charset="-122"/>
              </a:rPr>
              <a:t>2.</a:t>
            </a:r>
            <a:r>
              <a:rPr lang="zh-CN" altLang="en-US" sz="4800" b="1" dirty="0">
                <a:latin typeface="宋体" panose="02010600030101010101" pitchFamily="2" charset="-122"/>
              </a:rPr>
              <a:t>介词省略的状语后置。</a:t>
            </a:r>
            <a:endParaRPr lang="zh-CN" altLang="en-US" sz="4800" b="1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4800" b="1" dirty="0"/>
          </a:p>
        </p:txBody>
      </p:sp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 wrap="square" lIns="91440" tIns="45720" rIns="91440" bIns="45720" anchor="ctr"/>
          <a:p>
            <a:r>
              <a:rPr lang="zh-CN" altLang="en-US" sz="5400" b="1" dirty="0">
                <a:solidFill>
                  <a:srgbClr val="0000FF"/>
                </a:solidFill>
                <a:latin typeface="宋体" panose="02010600030101010101" pitchFamily="2" charset="-122"/>
              </a:rPr>
              <a:t>小结：状语后置有两种类型</a:t>
            </a:r>
            <a:endParaRPr lang="zh-CN" altLang="en-US" sz="5400" b="1" dirty="0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标题 276481"/>
          <p:cNvSpPr>
            <a:spLocks noGrp="1"/>
          </p:cNvSpPr>
          <p:nvPr>
            <p:ph type="title"/>
          </p:nvPr>
        </p:nvSpPr>
        <p:spPr>
          <a:xfrm>
            <a:off x="-3060700" y="273050"/>
            <a:ext cx="8229600" cy="1139825"/>
          </a:xfrm>
        </p:spPr>
        <p:txBody>
          <a:bodyPr anchor="ctr"/>
          <a:p>
            <a:r>
              <a:rPr lang="zh-CN" altLang="en-US" b="1" dirty="0">
                <a:solidFill>
                  <a:srgbClr val="000066"/>
                </a:solidFill>
              </a:rPr>
              <a:t>组题</a:t>
            </a:r>
            <a:r>
              <a:rPr lang="en-US" altLang="zh-CN" b="1">
                <a:solidFill>
                  <a:srgbClr val="000066"/>
                </a:solidFill>
              </a:rPr>
              <a:t>3.</a:t>
            </a:r>
            <a:br>
              <a:rPr lang="en-US" altLang="zh-CN" sz="5400" b="1">
                <a:solidFill>
                  <a:srgbClr val="000066"/>
                </a:solidFill>
              </a:rPr>
            </a:br>
            <a:endParaRPr lang="en-US" altLang="zh-CN" sz="5400" b="1">
              <a:solidFill>
                <a:srgbClr val="000066"/>
              </a:solidFill>
            </a:endParaRPr>
          </a:p>
        </p:txBody>
      </p:sp>
      <p:sp>
        <p:nvSpPr>
          <p:cNvPr id="276483" name="矩形 276482"/>
          <p:cNvSpPr/>
          <p:nvPr/>
        </p:nvSpPr>
        <p:spPr>
          <a:xfrm>
            <a:off x="0" y="620713"/>
            <a:ext cx="9070975" cy="51577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30000"/>
              </a:lnSpc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凡是出现“于”“以”这样的标志性词语的都是状语后置句吗？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x-none" sz="400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而智勇多困于所溺</a:t>
            </a:r>
            <a:r>
              <a:rPr lang="zh-CN" altLang="x-none" sz="40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en-US" altLang="x-none" sz="4000"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endParaRPr lang="en-US" altLang="x-none" sz="4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x-none" sz="4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、令骑将灌婴</a:t>
            </a:r>
            <a:r>
              <a:rPr lang="zh-CN" altLang="en-US" sz="40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五千骑追之。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x-none" sz="4000">
                <a:latin typeface="Arial" panose="020B0604020202020204" pitchFamily="34" charset="0"/>
                <a:ea typeface="宋体" panose="02010600030101010101" pitchFamily="2" charset="-122"/>
              </a:rPr>
              <a:t>3 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、不拘</a:t>
            </a:r>
            <a:r>
              <a:rPr lang="zh-CN" altLang="en-US" sz="40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时，学</a:t>
            </a:r>
            <a:r>
              <a:rPr lang="zh-CN" altLang="en-US" sz="40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余。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x-none" sz="400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、吾不能举全吴之地，十万之众受制</a:t>
            </a:r>
            <a:r>
              <a:rPr lang="zh-CN" altLang="en-US" sz="40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人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30000"/>
              </a:lnSpc>
            </a:pP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30000"/>
              </a:lnSpc>
            </a:pPr>
            <a:endParaRPr lang="en-US" altLang="x-none" sz="4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x-none" sz="400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6867" name="图片 276484" descr="图发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188913"/>
            <a:ext cx="2159000" cy="86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48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charRg st="2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483">
                                            <p:txEl>
                                              <p:charRg st="29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charRg st="56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483">
                                            <p:txEl>
                                              <p:charRg st="56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charRg st="7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483">
                                            <p:txEl>
                                              <p:charRg st="71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charRg st="84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483">
                                            <p:txEl>
                                              <p:charRg st="84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charRg st="106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6483">
                                            <p:txEl>
                                              <p:charRg st="106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Text Box 2"/>
          <p:cNvSpPr txBox="1"/>
          <p:nvPr/>
        </p:nvSpPr>
        <p:spPr>
          <a:xfrm>
            <a:off x="323850" y="2032000"/>
            <a:ext cx="8208963" cy="7950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居</a:t>
            </a:r>
            <a:r>
              <a:rPr lang="zh-CN" altLang="en-US" sz="3600" u="sng" dirty="0">
                <a:latin typeface="Arial" panose="020B0604020202020204" pitchFamily="34" charset="0"/>
                <a:ea typeface="宋体" panose="02010600030101010101" pitchFamily="2" charset="-122"/>
              </a:rPr>
              <a:t>庙堂之高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则忧其民，处</a:t>
            </a:r>
            <a:r>
              <a:rPr lang="zh-CN" altLang="en-US" sz="3600" u="sng" dirty="0">
                <a:latin typeface="Arial" panose="020B0604020202020204" pitchFamily="34" charset="0"/>
                <a:ea typeface="宋体" panose="02010600030101010101" pitchFamily="2" charset="-122"/>
              </a:rPr>
              <a:t>江湖之远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则忧其君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蚓无</a:t>
            </a:r>
            <a:r>
              <a:rPr lang="zh-CN" altLang="en-US" sz="3600" u="sng" dirty="0">
                <a:latin typeface="Arial" panose="020B0604020202020204" pitchFamily="34" charset="0"/>
                <a:ea typeface="宋体" panose="02010600030101010101" pitchFamily="2" charset="-122"/>
              </a:rPr>
              <a:t>爪牙之利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600" u="sng" dirty="0">
                <a:latin typeface="Arial" panose="020B0604020202020204" pitchFamily="34" charset="0"/>
                <a:ea typeface="宋体" panose="02010600030101010101" pitchFamily="2" charset="-122"/>
              </a:rPr>
              <a:t>筋骨之强</a:t>
            </a:r>
            <a:endParaRPr lang="zh-CN" altLang="en-US" sz="3600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太子及</a:t>
            </a:r>
            <a:r>
              <a:rPr lang="zh-CN" altLang="en-US" sz="3600" u="sng" dirty="0">
                <a:latin typeface="Arial" panose="020B0604020202020204" pitchFamily="34" charset="0"/>
                <a:ea typeface="宋体" panose="02010600030101010101" pitchFamily="2" charset="-122"/>
              </a:rPr>
              <a:t>宾客知其事者</a:t>
            </a:r>
            <a:endParaRPr lang="zh-CN" altLang="en-US" sz="3600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求</a:t>
            </a:r>
            <a:r>
              <a:rPr lang="zh-CN" altLang="en-US" sz="3600" u="sng" dirty="0">
                <a:latin typeface="Arial" panose="020B0604020202020204" pitchFamily="34" charset="0"/>
                <a:ea typeface="宋体" panose="02010600030101010101" pitchFamily="2" charset="-122"/>
              </a:rPr>
              <a:t>人可使报秦者</a:t>
            </a:r>
            <a:endParaRPr lang="zh-CN" altLang="en-US" sz="3600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⑤</a:t>
            </a:r>
            <a:r>
              <a:rPr lang="zh-CN" altLang="en-US" sz="3600" u="sng" dirty="0">
                <a:latin typeface="Arial" panose="020B0604020202020204" pitchFamily="34" charset="0"/>
                <a:ea typeface="宋体" panose="02010600030101010101" pitchFamily="2" charset="-122"/>
              </a:rPr>
              <a:t>马之千里者</a:t>
            </a:r>
            <a:endParaRPr lang="zh-CN" altLang="en-US" sz="3600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endParaRPr lang="zh-CN" altLang="en-US" sz="3600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endParaRPr lang="zh-CN" altLang="en-US" sz="3600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endParaRPr lang="zh-CN" altLang="en-US" sz="3600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endParaRPr lang="zh-CN" altLang="en-US" sz="3600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endParaRPr lang="zh-CN" altLang="en-US" sz="3600" u="sng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0" name="AutoShape 3" descr="5phqaqpr"/>
          <p:cNvSpPr>
            <a:spLocks noChangeAspect="1"/>
          </p:cNvSpPr>
          <p:nvPr/>
        </p:nvSpPr>
        <p:spPr>
          <a:xfrm>
            <a:off x="1671638" y="752475"/>
            <a:ext cx="5800725" cy="53530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AutoShape 4" descr="5phqaqpr"/>
          <p:cNvSpPr>
            <a:spLocks noChangeAspect="1"/>
          </p:cNvSpPr>
          <p:nvPr/>
        </p:nvSpPr>
        <p:spPr>
          <a:xfrm>
            <a:off x="1671638" y="752475"/>
            <a:ext cx="5800725" cy="53530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Text Box 6"/>
          <p:cNvSpPr txBox="1"/>
          <p:nvPr/>
        </p:nvSpPr>
        <p:spPr>
          <a:xfrm>
            <a:off x="144463" y="166688"/>
            <a:ext cx="8820150" cy="2347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4400" dirty="0">
                <a:latin typeface="Arial" panose="020B0604020202020204" pitchFamily="34" charset="0"/>
                <a:ea typeface="华文中宋" panose="02010600040101010101" pitchFamily="2" charset="-122"/>
              </a:rPr>
              <a:t>组题</a:t>
            </a:r>
            <a:r>
              <a:rPr lang="en-US" altLang="zh-CN" sz="4400">
                <a:latin typeface="Arial" panose="020B0604020202020204" pitchFamily="34" charset="0"/>
                <a:ea typeface="华文中宋" panose="02010600040101010101" pitchFamily="2" charset="-122"/>
              </a:rPr>
              <a:t>4. </a:t>
            </a:r>
            <a:endParaRPr lang="en-US" altLang="zh-CN" sz="4400"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3600" dirty="0">
                <a:latin typeface="Arial" panose="020B0604020202020204" pitchFamily="34" charset="0"/>
                <a:ea typeface="华文中宋" panose="02010600040101010101" pitchFamily="2" charset="-122"/>
              </a:rPr>
              <a:t>1.</a:t>
            </a:r>
            <a:r>
              <a:rPr lang="zh-CN" altLang="en-US" sz="3600" dirty="0">
                <a:latin typeface="Arial" panose="020B0604020202020204" pitchFamily="34" charset="0"/>
                <a:ea typeface="华文中宋" panose="02010600040101010101" pitchFamily="2" charset="-122"/>
              </a:rPr>
              <a:t>翻译下列句子，找到标志词并判断是何种倒装。</a:t>
            </a:r>
            <a:endParaRPr lang="zh-CN" altLang="en-US" sz="3600" dirty="0"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endParaRPr lang="zh-CN" altLang="en-US" sz="3200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pic>
        <p:nvPicPr>
          <p:cNvPr id="289805" name="图片 289804" descr="bki-20110825155835-6470075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0" y="4086225"/>
            <a:ext cx="2736850" cy="277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9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8914" name="Picture 3" descr="http://aunimages.animfactory.com/animations/animals/horses_mule/donkey_kissing_hg_clr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295400"/>
            <a:ext cx="2765425" cy="400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Text Box 4"/>
          <p:cNvSpPr txBox="1"/>
          <p:nvPr/>
        </p:nvSpPr>
        <p:spPr>
          <a:xfrm>
            <a:off x="304800" y="2743200"/>
            <a:ext cx="58674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400" dirty="0">
                <a:latin typeface="Tahoma" panose="020B0604030504040204" pitchFamily="34" charset="0"/>
                <a:ea typeface="宋体" panose="02010600030101010101" pitchFamily="2" charset="-122"/>
              </a:rPr>
              <a:t>认真听哦，亲爱的！</a:t>
            </a:r>
            <a:endParaRPr lang="en-US" altLang="x-none" sz="4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Rectangle 2"/>
          <p:cNvSpPr>
            <a:spLocks noGrp="1"/>
          </p:cNvSpPr>
          <p:nvPr>
            <p:ph type="title"/>
          </p:nvPr>
        </p:nvSpPr>
        <p:spPr>
          <a:xfrm>
            <a:off x="-107950" y="188913"/>
            <a:ext cx="8229600" cy="1143000"/>
          </a:xfrm>
        </p:spPr>
        <p:txBody>
          <a:bodyPr wrap="square" lIns="91440" tIns="45720" rIns="91440" bIns="45720" anchor="ctr"/>
          <a:p>
            <a:r>
              <a:rPr lang="zh-CN" altLang="en-US" b="1" dirty="0">
                <a:solidFill>
                  <a:srgbClr val="000066"/>
                </a:solidFill>
              </a:rPr>
              <a:t>定语后置句小结</a:t>
            </a:r>
            <a:endParaRPr lang="zh-CN" altLang="en-US" b="1" dirty="0">
              <a:solidFill>
                <a:srgbClr val="000066"/>
              </a:solidFill>
            </a:endParaRPr>
          </a:p>
        </p:txBody>
      </p:sp>
      <p:sp>
        <p:nvSpPr>
          <p:cNvPr id="65539" name="Rectangle 3"/>
          <p:cNvSpPr>
            <a:spLocks noGrp="1"/>
          </p:cNvSpPr>
          <p:nvPr>
            <p:ph type="body"/>
          </p:nvPr>
        </p:nvSpPr>
        <p:spPr>
          <a:xfrm>
            <a:off x="395288" y="1736725"/>
            <a:ext cx="8686800" cy="4572000"/>
          </a:xfrm>
        </p:spPr>
        <p:txBody>
          <a:bodyPr wrap="square" lIns="91440" tIns="45720" rIns="91440" bIns="45720" anchor="t"/>
          <a:p>
            <a:pPr>
              <a:buFont typeface="Wingdings" panose="05000000000000000000" pitchFamily="2" charset="2"/>
              <a:buNone/>
            </a:pPr>
            <a:r>
              <a:rPr lang="en-US" altLang="zh-CN" sz="3400" b="1">
                <a:solidFill>
                  <a:srgbClr val="000066"/>
                </a:solidFill>
              </a:rPr>
              <a:t>  </a:t>
            </a:r>
            <a:r>
              <a:rPr lang="en-US" altLang="zh-CN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、中心语</a:t>
            </a:r>
            <a:r>
              <a:rPr lang="en-US" altLang="zh-CN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+</a:t>
            </a:r>
            <a:r>
              <a:rPr lang="zh-CN" altLang="en-US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定语</a:t>
            </a:r>
            <a:r>
              <a:rPr lang="en-US" altLang="zh-CN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+</a:t>
            </a:r>
            <a:r>
              <a:rPr lang="zh-CN" altLang="en-US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者</a:t>
            </a:r>
            <a:endParaRPr lang="zh-CN" altLang="en-US" sz="4400" b="1" dirty="0">
              <a:solidFill>
                <a:srgbClr val="000066"/>
              </a:solidFill>
              <a:latin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、中心语</a:t>
            </a:r>
            <a:r>
              <a:rPr lang="en-US" altLang="zh-CN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+</a:t>
            </a:r>
            <a:r>
              <a:rPr lang="zh-CN" altLang="en-US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之</a:t>
            </a:r>
            <a:r>
              <a:rPr lang="en-US" altLang="zh-CN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+</a:t>
            </a:r>
            <a:r>
              <a:rPr lang="zh-CN" altLang="en-US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定语</a:t>
            </a:r>
            <a:r>
              <a:rPr lang="en-US" altLang="zh-CN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+</a:t>
            </a:r>
            <a:r>
              <a:rPr lang="zh-CN" altLang="en-US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者</a:t>
            </a:r>
            <a:endParaRPr lang="zh-CN" altLang="en-US" sz="4400" b="1" dirty="0">
              <a:solidFill>
                <a:srgbClr val="000066"/>
              </a:solidFill>
              <a:latin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、中心语</a:t>
            </a:r>
            <a:r>
              <a:rPr lang="en-US" altLang="zh-CN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+</a:t>
            </a:r>
            <a:r>
              <a:rPr lang="zh-CN" altLang="en-US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之</a:t>
            </a:r>
            <a:r>
              <a:rPr lang="en-US" altLang="zh-CN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+</a:t>
            </a:r>
            <a:r>
              <a:rPr lang="zh-CN" altLang="en-US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定语</a:t>
            </a:r>
            <a:endParaRPr lang="zh-CN" altLang="en-US" sz="4400" b="1" dirty="0">
              <a:solidFill>
                <a:srgbClr val="000066"/>
              </a:solidFill>
              <a:latin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000066"/>
                </a:solidFill>
                <a:latin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39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4" name="标题 330753"/>
          <p:cNvSpPr>
            <a:spLocks noGrp="1"/>
          </p:cNvSpPr>
          <p:nvPr>
            <p:ph type="title"/>
          </p:nvPr>
        </p:nvSpPr>
        <p:spPr>
          <a:xfrm>
            <a:off x="250825" y="5022850"/>
            <a:ext cx="8229600" cy="1143000"/>
          </a:xfrm>
        </p:spPr>
        <p:txBody>
          <a:bodyPr anchor="ctr"/>
          <a:p>
            <a:r>
              <a:rPr lang="zh-CN" altLang="en-US" sz="5400" b="1" dirty="0">
                <a:solidFill>
                  <a:srgbClr val="000066"/>
                </a:solidFill>
                <a:latin typeface="宋体" panose="02010600030101010101" pitchFamily="2" charset="-122"/>
              </a:rPr>
              <a:t>中心语＋数量词（作定语）</a:t>
            </a:r>
            <a:endParaRPr lang="zh-CN" altLang="en-US" sz="5400" b="1" dirty="0">
              <a:solidFill>
                <a:srgbClr val="000066"/>
              </a:solidFill>
              <a:latin typeface="宋体" panose="02010600030101010101" pitchFamily="2" charset="-122"/>
            </a:endParaRPr>
          </a:p>
        </p:txBody>
      </p:sp>
      <p:sp>
        <p:nvSpPr>
          <p:cNvPr id="40962" name="文本占位符 330754"/>
          <p:cNvSpPr>
            <a:spLocks noGrp="1"/>
          </p:cNvSpPr>
          <p:nvPr>
            <p:ph idx="1"/>
          </p:nvPr>
        </p:nvSpPr>
        <p:spPr>
          <a:xfrm>
            <a:off x="250825" y="835025"/>
            <a:ext cx="8229600" cy="3889375"/>
          </a:xfrm>
        </p:spPr>
        <p:txBody>
          <a:bodyPr anchor="t"/>
          <a:p>
            <a:pPr>
              <a:lnSpc>
                <a:spcPct val="80000"/>
              </a:lnSpc>
            </a:pPr>
            <a:r>
              <a:rPr lang="zh-CN" altLang="en-US" sz="4400" b="1" dirty="0">
                <a:solidFill>
                  <a:srgbClr val="000066"/>
                </a:solidFill>
              </a:rPr>
              <a:t>组题</a:t>
            </a:r>
            <a:r>
              <a:rPr lang="en-US" altLang="zh-CN" sz="4400" b="1">
                <a:solidFill>
                  <a:srgbClr val="000066"/>
                </a:solidFill>
              </a:rPr>
              <a:t>5</a:t>
            </a:r>
            <a:r>
              <a:rPr lang="en-US" altLang="zh-CN" sz="2400" b="1"/>
              <a:t>. </a:t>
            </a:r>
            <a:endParaRPr lang="en-US" altLang="zh-CN" sz="2400" b="1"/>
          </a:p>
          <a:p>
            <a:pPr>
              <a:lnSpc>
                <a:spcPct val="80000"/>
              </a:lnSpc>
            </a:pPr>
            <a:endParaRPr lang="en-US" altLang="zh-CN" sz="2400" b="1"/>
          </a:p>
          <a:p>
            <a:pPr>
              <a:lnSpc>
                <a:spcPct val="80000"/>
              </a:lnSpc>
            </a:pPr>
            <a:r>
              <a:rPr lang="en-US" altLang="zh-CN" sz="3600" b="1" dirty="0">
                <a:solidFill>
                  <a:srgbClr val="000808"/>
                </a:solidFill>
              </a:rPr>
              <a:t>1</a:t>
            </a:r>
            <a:r>
              <a:rPr lang="zh-CN" altLang="en-US" sz="3600" b="1" dirty="0">
                <a:solidFill>
                  <a:srgbClr val="000808"/>
                </a:solidFill>
              </a:rPr>
              <a:t>、今闻购将军之首，金千斤，邑万户</a:t>
            </a:r>
            <a:endParaRPr lang="zh-CN" altLang="en-US" sz="3600" b="1" dirty="0">
              <a:solidFill>
                <a:srgbClr val="000808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000808"/>
                </a:solidFill>
              </a:rPr>
              <a:t>   </a:t>
            </a:r>
            <a:r>
              <a:rPr lang="en-US" altLang="zh-CN" sz="3600" b="1" dirty="0">
                <a:solidFill>
                  <a:srgbClr val="000808"/>
                </a:solidFill>
              </a:rPr>
              <a:t>2</a:t>
            </a:r>
            <a:r>
              <a:rPr lang="zh-CN" altLang="en-US" sz="3600" b="1" dirty="0">
                <a:solidFill>
                  <a:srgbClr val="000808"/>
                </a:solidFill>
              </a:rPr>
              <a:t>、铸以为金人十二</a:t>
            </a:r>
            <a:endParaRPr lang="zh-CN" altLang="en-US" sz="3600" b="1" dirty="0">
              <a:solidFill>
                <a:srgbClr val="000808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   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、尝遗余</a:t>
            </a:r>
            <a:r>
              <a:rPr lang="zh-CN" altLang="en-US" sz="3600" b="1" u="sng" dirty="0"/>
              <a:t>核舟一</a:t>
            </a:r>
            <a:endParaRPr lang="zh-CN" altLang="en-US" sz="3600" b="1" u="sng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   </a:t>
            </a:r>
            <a:r>
              <a:rPr lang="en-US" altLang="zh-CN" sz="3600" b="1" dirty="0"/>
              <a:t>4</a:t>
            </a:r>
            <a:r>
              <a:rPr lang="zh-CN" altLang="en-US" sz="3600" b="1" dirty="0"/>
              <a:t>、我有</a:t>
            </a:r>
            <a:r>
              <a:rPr lang="zh-CN" altLang="en-US" sz="3600" b="1" u="sng" dirty="0"/>
              <a:t>白璧一双</a:t>
            </a:r>
            <a:r>
              <a:rPr lang="zh-CN" altLang="en-US" sz="3600" b="1" dirty="0"/>
              <a:t>，欲献项王；</a:t>
            </a:r>
            <a:r>
              <a:rPr lang="zh-CN" altLang="en-US" sz="3600" b="1" u="sng" dirty="0"/>
              <a:t>玉斗一双</a:t>
            </a:r>
            <a:r>
              <a:rPr lang="zh-CN" altLang="en-US" sz="3600" b="1" dirty="0"/>
              <a:t>，欲与亚父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7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7168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23554" name="文本占位符 71682"/>
          <p:cNvSpPr>
            <a:spLocks noGrp="1"/>
          </p:cNvSpPr>
          <p:nvPr>
            <p:ph idx="1"/>
          </p:nvPr>
        </p:nvSpPr>
        <p:spPr>
          <a:xfrm>
            <a:off x="-36512" y="2708275"/>
            <a:ext cx="9144000" cy="4176713"/>
          </a:xfrm>
          <a:solidFill>
            <a:srgbClr val="F7FB53"/>
          </a:solidFill>
        </p:spPr>
        <p:txBody>
          <a:bodyPr anchor="t"/>
          <a:p>
            <a:r>
              <a:rPr lang="zh-CN" altLang="en-US" sz="3600" b="1" dirty="0">
                <a:solidFill>
                  <a:srgbClr val="000066"/>
                </a:solidFill>
              </a:rPr>
              <a:t>咬牛奶，喝面包，夹着火车上皮包；</a:t>
            </a:r>
            <a:endParaRPr lang="zh-CN" altLang="en-US" sz="3600" b="1" dirty="0">
              <a:solidFill>
                <a:srgbClr val="000066"/>
              </a:solidFill>
            </a:endParaRPr>
          </a:p>
          <a:p>
            <a:r>
              <a:rPr lang="zh-CN" altLang="en-US" sz="3600" b="1" dirty="0">
                <a:solidFill>
                  <a:srgbClr val="000066"/>
                </a:solidFill>
              </a:rPr>
              <a:t>东西街，南北走，出门看见人咬狗；</a:t>
            </a:r>
            <a:endParaRPr lang="zh-CN" altLang="en-US" sz="3600" b="1" dirty="0">
              <a:solidFill>
                <a:srgbClr val="000066"/>
              </a:solidFill>
            </a:endParaRPr>
          </a:p>
          <a:p>
            <a:r>
              <a:rPr lang="zh-CN" altLang="en-US" sz="3600" b="1" dirty="0">
                <a:solidFill>
                  <a:srgbClr val="000066"/>
                </a:solidFill>
              </a:rPr>
              <a:t>拿起狗来打砖头，又怕砖头咬着手；</a:t>
            </a:r>
            <a:endParaRPr lang="zh-CN" altLang="en-US" sz="3600" b="1" dirty="0">
              <a:solidFill>
                <a:srgbClr val="000066"/>
              </a:solidFill>
            </a:endParaRPr>
          </a:p>
          <a:p>
            <a:r>
              <a:rPr lang="zh-CN" altLang="en-US" sz="3600" b="1" dirty="0">
                <a:solidFill>
                  <a:srgbClr val="000066"/>
                </a:solidFill>
              </a:rPr>
              <a:t>稀奇稀奇真稀奇，麻雀踩死老母鸡；</a:t>
            </a:r>
            <a:endParaRPr lang="zh-CN" altLang="en-US" sz="3600" b="1" dirty="0">
              <a:solidFill>
                <a:srgbClr val="000066"/>
              </a:solidFill>
            </a:endParaRPr>
          </a:p>
          <a:p>
            <a:r>
              <a:rPr lang="zh-CN" altLang="en-US" sz="3600" b="1" dirty="0">
                <a:solidFill>
                  <a:srgbClr val="000066"/>
                </a:solidFill>
              </a:rPr>
              <a:t>蚂蚁身长三尺六，</a:t>
            </a:r>
            <a:endParaRPr lang="zh-CN" altLang="en-US" sz="3600" b="1" dirty="0">
              <a:solidFill>
                <a:srgbClr val="000066"/>
              </a:solidFill>
            </a:endParaRPr>
          </a:p>
          <a:p>
            <a:r>
              <a:rPr lang="zh-CN" altLang="en-US" sz="3600" b="1" dirty="0">
                <a:solidFill>
                  <a:srgbClr val="000066"/>
                </a:solidFill>
              </a:rPr>
              <a:t>八十岁的老头儿坐在摇篮里。 </a:t>
            </a:r>
            <a:endParaRPr lang="zh-CN" altLang="en-US" sz="3600" b="1" dirty="0">
              <a:solidFill>
                <a:srgbClr val="000066"/>
              </a:solidFill>
            </a:endParaRPr>
          </a:p>
        </p:txBody>
      </p:sp>
      <p:pic>
        <p:nvPicPr>
          <p:cNvPr id="71684" name="图片 71683" descr="%BB%C3%B5%C6%C6%AC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278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r>
              <a:rPr lang="zh-CN" altLang="en-US" b="1" dirty="0">
                <a:solidFill>
                  <a:srgbClr val="FF0000"/>
                </a:solidFill>
              </a:rPr>
              <a:t>定语后置句小结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5539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686800" cy="4572000"/>
          </a:xfrm>
        </p:spPr>
        <p:txBody>
          <a:bodyPr wrap="square" lIns="91440" tIns="45720" rIns="91440" bIns="45720" anchor="t"/>
          <a:p>
            <a:pPr>
              <a:buFont typeface="Wingdings" panose="05000000000000000000" pitchFamily="2" charset="2"/>
              <a:buNone/>
            </a:pPr>
            <a:r>
              <a:rPr lang="en-US" altLang="zh-CN" sz="3400" b="1"/>
              <a:t>  </a:t>
            </a:r>
            <a:r>
              <a:rPr lang="en-US" altLang="zh-CN" sz="4400" b="1" dirty="0">
                <a:latin typeface="宋体" panose="02010600030101010101" pitchFamily="2" charset="-122"/>
              </a:rPr>
              <a:t>1</a:t>
            </a:r>
            <a:r>
              <a:rPr lang="zh-CN" altLang="en-US" sz="4400" b="1" dirty="0">
                <a:latin typeface="宋体" panose="02010600030101010101" pitchFamily="2" charset="-122"/>
              </a:rPr>
              <a:t>、中心语</a:t>
            </a:r>
            <a:r>
              <a:rPr lang="en-US" altLang="zh-CN" sz="4400" b="1" dirty="0">
                <a:latin typeface="宋体" panose="02010600030101010101" pitchFamily="2" charset="-122"/>
              </a:rPr>
              <a:t>+</a:t>
            </a:r>
            <a:r>
              <a:rPr lang="zh-CN" altLang="en-US" sz="4400" b="1" dirty="0">
                <a:latin typeface="宋体" panose="02010600030101010101" pitchFamily="2" charset="-122"/>
              </a:rPr>
              <a:t>定语</a:t>
            </a:r>
            <a:r>
              <a:rPr lang="en-US" altLang="zh-CN" sz="4400" b="1" dirty="0">
                <a:latin typeface="宋体" panose="02010600030101010101" pitchFamily="2" charset="-122"/>
              </a:rPr>
              <a:t>+</a:t>
            </a:r>
            <a:r>
              <a:rPr lang="zh-CN" altLang="en-US" sz="4400" b="1" dirty="0">
                <a:latin typeface="宋体" panose="02010600030101010101" pitchFamily="2" charset="-122"/>
              </a:rPr>
              <a:t>者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</a:t>
            </a:r>
            <a:r>
              <a:rPr lang="en-US" altLang="zh-CN" sz="4400" b="1" dirty="0">
                <a:latin typeface="宋体" panose="02010600030101010101" pitchFamily="2" charset="-122"/>
              </a:rPr>
              <a:t>2</a:t>
            </a:r>
            <a:r>
              <a:rPr lang="zh-CN" altLang="en-US" sz="4400" b="1" dirty="0">
                <a:latin typeface="宋体" panose="02010600030101010101" pitchFamily="2" charset="-122"/>
              </a:rPr>
              <a:t>、中心语</a:t>
            </a:r>
            <a:r>
              <a:rPr lang="en-US" altLang="zh-CN" sz="4400" b="1" dirty="0">
                <a:latin typeface="宋体" panose="02010600030101010101" pitchFamily="2" charset="-122"/>
              </a:rPr>
              <a:t>+</a:t>
            </a:r>
            <a:r>
              <a:rPr lang="zh-CN" altLang="en-US" sz="4400" b="1" dirty="0">
                <a:latin typeface="宋体" panose="02010600030101010101" pitchFamily="2" charset="-122"/>
              </a:rPr>
              <a:t>之</a:t>
            </a:r>
            <a:r>
              <a:rPr lang="en-US" altLang="zh-CN" sz="4400" b="1" dirty="0">
                <a:latin typeface="宋体" panose="02010600030101010101" pitchFamily="2" charset="-122"/>
              </a:rPr>
              <a:t>+</a:t>
            </a:r>
            <a:r>
              <a:rPr lang="zh-CN" altLang="en-US" sz="4400" b="1" dirty="0">
                <a:latin typeface="宋体" panose="02010600030101010101" pitchFamily="2" charset="-122"/>
              </a:rPr>
              <a:t>定语</a:t>
            </a:r>
            <a:r>
              <a:rPr lang="en-US" altLang="zh-CN" sz="4400" b="1" dirty="0">
                <a:latin typeface="宋体" panose="02010600030101010101" pitchFamily="2" charset="-122"/>
              </a:rPr>
              <a:t>+</a:t>
            </a:r>
            <a:r>
              <a:rPr lang="zh-CN" altLang="en-US" sz="4400" b="1" dirty="0">
                <a:latin typeface="宋体" panose="02010600030101010101" pitchFamily="2" charset="-122"/>
              </a:rPr>
              <a:t>者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</a:t>
            </a:r>
            <a:r>
              <a:rPr lang="en-US" altLang="zh-CN" sz="4400" b="1" dirty="0">
                <a:latin typeface="宋体" panose="02010600030101010101" pitchFamily="2" charset="-122"/>
              </a:rPr>
              <a:t>3</a:t>
            </a:r>
            <a:r>
              <a:rPr lang="zh-CN" altLang="en-US" sz="4400" b="1" dirty="0">
                <a:latin typeface="宋体" panose="02010600030101010101" pitchFamily="2" charset="-122"/>
              </a:rPr>
              <a:t>、中心语</a:t>
            </a:r>
            <a:r>
              <a:rPr lang="en-US" altLang="zh-CN" sz="4400" b="1" dirty="0">
                <a:latin typeface="宋体" panose="02010600030101010101" pitchFamily="2" charset="-122"/>
              </a:rPr>
              <a:t>+</a:t>
            </a:r>
            <a:r>
              <a:rPr lang="zh-CN" altLang="en-US" sz="4400" b="1" dirty="0">
                <a:latin typeface="宋体" panose="02010600030101010101" pitchFamily="2" charset="-122"/>
              </a:rPr>
              <a:t>之</a:t>
            </a:r>
            <a:r>
              <a:rPr lang="en-US" altLang="zh-CN" sz="4400" b="1" dirty="0">
                <a:latin typeface="宋体" panose="02010600030101010101" pitchFamily="2" charset="-122"/>
              </a:rPr>
              <a:t>+</a:t>
            </a:r>
            <a:r>
              <a:rPr lang="zh-CN" altLang="en-US" sz="4400" b="1" dirty="0">
                <a:latin typeface="宋体" panose="02010600030101010101" pitchFamily="2" charset="-122"/>
              </a:rPr>
              <a:t>定语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</a:t>
            </a:r>
            <a:r>
              <a:rPr lang="en-US" altLang="zh-CN" sz="4400" b="1" dirty="0">
                <a:latin typeface="宋体" panose="02010600030101010101" pitchFamily="2" charset="-122"/>
              </a:rPr>
              <a:t>4</a:t>
            </a:r>
            <a:r>
              <a:rPr lang="zh-CN" altLang="en-US" sz="4400" b="1" dirty="0">
                <a:latin typeface="宋体" panose="02010600030101010101" pitchFamily="2" charset="-122"/>
              </a:rPr>
              <a:t>、中心语＋数量词（作定语）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翻译注意：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把后置定语提到中心词前面去翻译。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3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55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占位符 355330"/>
          <p:cNvSpPr>
            <a:spLocks noGrp="1"/>
          </p:cNvSpPr>
          <p:nvPr>
            <p:ph idx="1"/>
          </p:nvPr>
        </p:nvSpPr>
        <p:spPr>
          <a:xfrm>
            <a:off x="395288" y="765175"/>
            <a:ext cx="8929687" cy="4525963"/>
          </a:xfrm>
        </p:spPr>
        <p:txBody>
          <a:bodyPr anchor="t"/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0808"/>
                </a:solidFill>
              </a:rPr>
              <a:t>1.</a:t>
            </a:r>
            <a:r>
              <a:rPr lang="zh-CN" altLang="en-US" b="1" dirty="0">
                <a:solidFill>
                  <a:srgbClr val="000808"/>
                </a:solidFill>
              </a:rPr>
              <a:t>大王来何操？</a:t>
            </a:r>
            <a:endParaRPr lang="zh-CN" altLang="en-US" b="1" dirty="0">
              <a:solidFill>
                <a:srgbClr val="000808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0808"/>
                </a:solidFill>
              </a:rPr>
              <a:t>2.</a:t>
            </a:r>
            <a:r>
              <a:rPr lang="zh-CN" altLang="en-US" b="1" dirty="0">
                <a:solidFill>
                  <a:srgbClr val="000808"/>
                </a:solidFill>
              </a:rPr>
              <a:t>吾谁与归？</a:t>
            </a:r>
            <a:endParaRPr lang="zh-CN" altLang="en-US" b="1" dirty="0">
              <a:solidFill>
                <a:srgbClr val="000808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0808"/>
                </a:solidFill>
              </a:rPr>
              <a:t>3.</a:t>
            </a:r>
            <a:r>
              <a:rPr lang="zh-CN" altLang="en-US" b="1" dirty="0">
                <a:solidFill>
                  <a:srgbClr val="000808"/>
                </a:solidFill>
              </a:rPr>
              <a:t>复驾言兮焉求</a:t>
            </a:r>
            <a:r>
              <a:rPr lang="en-US" altLang="zh-CN" b="1">
                <a:solidFill>
                  <a:srgbClr val="000808"/>
                </a:solidFill>
              </a:rPr>
              <a:t>?</a:t>
            </a:r>
            <a:endParaRPr lang="en-US" altLang="zh-CN" b="1">
              <a:solidFill>
                <a:srgbClr val="000808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/>
              <a:t>4.</a:t>
            </a:r>
            <a:r>
              <a:rPr lang="zh-CN" altLang="en-US" b="1" dirty="0"/>
              <a:t>时人莫之许也。</a:t>
            </a:r>
            <a:endParaRPr lang="zh-CN" altLang="en-US" b="1"/>
          </a:p>
          <a:p>
            <a:pPr>
              <a:lnSpc>
                <a:spcPct val="90000"/>
              </a:lnSpc>
            </a:pPr>
            <a:r>
              <a:rPr lang="en-US" altLang="zh-CN" b="1" dirty="0"/>
              <a:t>5.</a:t>
            </a:r>
            <a:r>
              <a:rPr lang="zh-CN" altLang="en-US" b="1" dirty="0"/>
              <a:t>忌不自信。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en-US" altLang="zh-CN" b="1" dirty="0"/>
              <a:t>6.</a:t>
            </a:r>
            <a:r>
              <a:rPr lang="zh-CN" altLang="en-US" b="1" dirty="0"/>
              <a:t>自古以来未之有也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en-US" altLang="zh-CN" b="1" dirty="0"/>
              <a:t>7.</a:t>
            </a:r>
            <a:r>
              <a:rPr lang="zh-CN" altLang="en-US" b="1" dirty="0"/>
              <a:t>胡为乎遑遑欲何之？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en-US" altLang="zh-CN" b="1" dirty="0"/>
              <a:t>8</a:t>
            </a:r>
            <a:r>
              <a:rPr lang="zh-CN" altLang="en-US" b="1" dirty="0"/>
              <a:t>古之人不欺余也。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en-US" altLang="zh-CN" b="1" dirty="0"/>
              <a:t>9</a:t>
            </a:r>
            <a:r>
              <a:rPr lang="zh-CN" altLang="en-US" b="1" dirty="0"/>
              <a:t>何罪之有？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en-US" altLang="zh-CN" b="1" dirty="0"/>
              <a:t>10.</a:t>
            </a:r>
            <a:r>
              <a:rPr lang="zh-CN" altLang="en-US" b="1" dirty="0"/>
              <a:t>何厌之有？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en-US" altLang="zh-CN" b="1" dirty="0"/>
              <a:t>11.</a:t>
            </a:r>
            <a:r>
              <a:rPr lang="zh-CN" altLang="en-US" b="1" dirty="0"/>
              <a:t>惟兄嫂是依</a:t>
            </a:r>
            <a:endParaRPr lang="zh-CN" altLang="en-US" b="1" dirty="0"/>
          </a:p>
          <a:p>
            <a:pPr>
              <a:lnSpc>
                <a:spcPct val="90000"/>
              </a:lnSpc>
            </a:pP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endParaRPr lang="zh-CN" altLang="en-US" b="1" dirty="0"/>
          </a:p>
        </p:txBody>
      </p:sp>
      <p:sp>
        <p:nvSpPr>
          <p:cNvPr id="43010" name="标题 355331"/>
          <p:cNvSpPr>
            <a:spLocks noGrp="1"/>
          </p:cNvSpPr>
          <p:nvPr>
            <p:ph type="title"/>
          </p:nvPr>
        </p:nvSpPr>
        <p:spPr>
          <a:xfrm>
            <a:off x="-107950" y="53975"/>
            <a:ext cx="9217025" cy="1143000"/>
          </a:xfrm>
        </p:spPr>
        <p:txBody>
          <a:bodyPr wrap="square" lIns="91440" tIns="45720" rIns="91440" bIns="45720" anchor="ctr"/>
          <a:p>
            <a:r>
              <a:rPr lang="zh-CN" altLang="en-US" sz="4800" b="1" dirty="0">
                <a:solidFill>
                  <a:srgbClr val="000066"/>
                </a:solidFill>
              </a:rPr>
              <a:t>组题</a:t>
            </a:r>
            <a:r>
              <a:rPr lang="en-US" altLang="zh-CN" sz="4800" b="1">
                <a:solidFill>
                  <a:srgbClr val="000066"/>
                </a:solidFill>
              </a:rPr>
              <a:t>6 </a:t>
            </a:r>
            <a:r>
              <a:rPr lang="en-US" altLang="zh-CN" sz="4000" b="1">
                <a:solidFill>
                  <a:srgbClr val="000808"/>
                </a:solidFill>
              </a:rPr>
              <a:t>.</a:t>
            </a:r>
            <a:r>
              <a:rPr lang="zh-CN" altLang="en-US" sz="3600" b="1" dirty="0"/>
              <a:t>判断下列是那种特殊句式，并译之</a:t>
            </a:r>
            <a:br>
              <a:rPr lang="zh-CN" altLang="en-US" sz="3600" b="1" dirty="0"/>
            </a:br>
            <a:endParaRPr lang="zh-CN" altLang="en-US" sz="3600" b="1" dirty="0"/>
          </a:p>
        </p:txBody>
      </p:sp>
      <p:pic>
        <p:nvPicPr>
          <p:cNvPr id="355333" name="图片 355332" descr="bki-20110825155835-6470075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4365625"/>
            <a:ext cx="2195512" cy="249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5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4034" name="Text Box 3"/>
          <p:cNvSpPr txBox="1"/>
          <p:nvPr/>
        </p:nvSpPr>
        <p:spPr>
          <a:xfrm>
            <a:off x="288925" y="2492375"/>
            <a:ext cx="5867400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400" dirty="0">
                <a:latin typeface="Tahoma" panose="020B0604030504040204" pitchFamily="34" charset="0"/>
                <a:ea typeface="宋体" panose="02010600030101010101" pitchFamily="2" charset="-122"/>
              </a:rPr>
              <a:t>还有哦，很是很是重要，可要好好听哟！</a:t>
            </a:r>
            <a:endParaRPr lang="en-US" altLang="x-none" sz="4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44035" name="Picture 5" descr="C:\power_point\smart_uhh_donkey\donkey_sitting_dunce_ha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8" y="-747712"/>
            <a:ext cx="6016625" cy="838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占位符 210946"/>
          <p:cNvSpPr>
            <a:spLocks noGrp="1"/>
          </p:cNvSpPr>
          <p:nvPr>
            <p:ph idx="1"/>
          </p:nvPr>
        </p:nvSpPr>
        <p:spPr>
          <a:xfrm>
            <a:off x="250825" y="1196975"/>
            <a:ext cx="8507413" cy="2044700"/>
          </a:xfrm>
        </p:spPr>
        <p:txBody>
          <a:bodyPr anchor="t"/>
          <a:p>
            <a:r>
              <a:rPr lang="en-US" altLang="zh-CN" b="1" dirty="0"/>
              <a:t>1 </a:t>
            </a:r>
            <a:r>
              <a:rPr lang="zh-CN" altLang="en-US" b="1" dirty="0"/>
              <a:t>、否定句中代词作宾语，宾语前置</a:t>
            </a:r>
            <a:r>
              <a:rPr lang="en-US" altLang="zh-CN" b="1"/>
              <a:t>.</a:t>
            </a:r>
            <a:endParaRPr lang="en-US" altLang="zh-CN" b="1"/>
          </a:p>
          <a:p>
            <a:pPr>
              <a:buNone/>
            </a:pPr>
            <a:r>
              <a:rPr lang="en-US" altLang="zh-CN" b="1" dirty="0"/>
              <a:t>   2 </a:t>
            </a:r>
            <a:r>
              <a:rPr lang="zh-CN" altLang="en-US" b="1" dirty="0"/>
              <a:t>、疑问句中疑问代词作宾语时，宾语前置</a:t>
            </a:r>
            <a:endParaRPr lang="zh-CN" altLang="en-US" b="1" dirty="0"/>
          </a:p>
          <a:p>
            <a:pPr eaLnBrk="0" hangingPunc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/>
              <a:t>   </a:t>
            </a:r>
            <a:r>
              <a:rPr lang="en-US" altLang="zh-CN" b="1" dirty="0"/>
              <a:t>3</a:t>
            </a:r>
            <a:r>
              <a:rPr lang="zh-CN" altLang="en-US" b="1" dirty="0"/>
              <a:t>、以“之”“是” 或</a:t>
            </a:r>
            <a:r>
              <a:rPr lang="en-US" altLang="zh-CN" b="1" dirty="0"/>
              <a:t>“</a:t>
            </a:r>
            <a:r>
              <a:rPr lang="zh-CN" altLang="en-US" b="1" dirty="0"/>
              <a:t>惟……是</a:t>
            </a:r>
            <a:r>
              <a:rPr lang="en-US" altLang="zh-CN" b="1" dirty="0"/>
              <a:t>”</a:t>
            </a:r>
            <a:r>
              <a:rPr lang="zh-CN" altLang="en-US" b="1" dirty="0"/>
              <a:t>为标志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</p:txBody>
      </p:sp>
      <p:sp>
        <p:nvSpPr>
          <p:cNvPr id="45058" name="标题 210948"/>
          <p:cNvSpPr>
            <a:spLocks noGrp="1"/>
          </p:cNvSpPr>
          <p:nvPr>
            <p:ph type="title"/>
          </p:nvPr>
        </p:nvSpPr>
        <p:spPr>
          <a:xfrm>
            <a:off x="303213" y="-26987"/>
            <a:ext cx="8229600" cy="1139825"/>
          </a:xfrm>
        </p:spPr>
        <p:txBody>
          <a:bodyPr wrap="square" lIns="91440" tIns="45720" rIns="91440" bIns="45720" anchor="b"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</a:t>
            </a:r>
            <a:r>
              <a:rPr lang="en-US" altLang="x-none" sz="48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r>
              <a:rPr lang="zh-CN" altLang="en-US" sz="4800" b="1" dirty="0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宾语前置总结（高考重点）</a:t>
            </a:r>
            <a:endParaRPr lang="zh-CN" altLang="en-US" sz="4800" b="1" dirty="0">
              <a:solidFill>
                <a:srgbClr val="00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5059" name="文本框 210952"/>
          <p:cNvSpPr txBox="1"/>
          <p:nvPr/>
        </p:nvSpPr>
        <p:spPr>
          <a:xfrm flipV="1">
            <a:off x="5181600" y="4725988"/>
            <a:ext cx="403225" cy="674687"/>
          </a:xfrm>
          <a:prstGeom prst="rect">
            <a:avLst/>
          </a:prstGeom>
          <a:noFill/>
          <a:ln w="9525">
            <a:noFill/>
          </a:ln>
        </p:spPr>
        <p:txBody>
          <a:bodyPr rot="10800000" vert="eaVert" anchor="t">
            <a:spAutoFit/>
          </a:bodyPr>
          <a:p>
            <a:pPr marL="342900" indent="-3429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0954" name="文本框 210953"/>
          <p:cNvSpPr txBox="1"/>
          <p:nvPr/>
        </p:nvSpPr>
        <p:spPr>
          <a:xfrm>
            <a:off x="142875" y="3476625"/>
            <a:ext cx="9001125" cy="3382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x-none" sz="36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补充：</a:t>
            </a:r>
            <a:r>
              <a:rPr lang="en-US" altLang="x-none" sz="3600" dirty="0" err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否定词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en-US" altLang="x-none" sz="3600" dirty="0" err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莫、未、无、毋、不、</a:t>
            </a:r>
            <a:endParaRPr lang="en-US" altLang="x-none" sz="3600" dirty="0" err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3600" dirty="0" err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靡、</a:t>
            </a:r>
            <a:r>
              <a:rPr lang="en-US" altLang="x-none" sz="3600" dirty="0" err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弗</a:t>
            </a:r>
            <a:r>
              <a:rPr lang="zh-CN" altLang="en-US" sz="3600" dirty="0" err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、勿、否、非</a:t>
            </a:r>
            <a:r>
              <a:rPr lang="zh-CN" altLang="en-US" sz="36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       疑问代词：谁、何、奚、曷、胡、孰、安、焉等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endParaRPr lang="en-US" altLang="x-none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210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5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标题 34304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46082" name="文本占位符 343042"/>
          <p:cNvSpPr>
            <a:spLocks noGrp="1"/>
          </p:cNvSpPr>
          <p:nvPr>
            <p:ph idx="1"/>
          </p:nvPr>
        </p:nvSpPr>
        <p:spPr>
          <a:xfrm>
            <a:off x="323850" y="188913"/>
            <a:ext cx="8618538" cy="6669087"/>
          </a:xfrm>
        </p:spPr>
        <p:txBody>
          <a:bodyPr anchor="t"/>
          <a:p>
            <a:pPr>
              <a:buNone/>
            </a:pPr>
            <a:r>
              <a:rPr lang="zh-CN" altLang="en-US" sz="4000" b="1" dirty="0">
                <a:solidFill>
                  <a:srgbClr val="000066"/>
                </a:solidFill>
              </a:rPr>
              <a:t>组题</a:t>
            </a:r>
            <a:r>
              <a:rPr lang="en-US" altLang="zh-CN" sz="4000" b="1">
                <a:solidFill>
                  <a:srgbClr val="000066"/>
                </a:solidFill>
              </a:rPr>
              <a:t>7 </a:t>
            </a:r>
            <a:r>
              <a:rPr lang="en-US" altLang="zh-CN" b="1" dirty="0"/>
              <a:t>.</a:t>
            </a:r>
            <a:r>
              <a:rPr lang="zh-CN" altLang="en-US" b="1" dirty="0"/>
              <a:t>翻译下列句子，总结倒装的规律</a:t>
            </a:r>
            <a:endParaRPr lang="zh-CN" altLang="en-US" sz="4000" b="1" dirty="0">
              <a:solidFill>
                <a:srgbClr val="000066"/>
              </a:solidFill>
            </a:endParaRPr>
          </a:p>
          <a:p>
            <a:pPr>
              <a:buNone/>
            </a:pPr>
            <a:r>
              <a:rPr lang="en-US" altLang="zh-CN" b="1" dirty="0"/>
              <a:t>1.</a:t>
            </a:r>
            <a:r>
              <a:rPr lang="zh-CN" altLang="en-US" b="1" dirty="0"/>
              <a:t>是以区区不能废远。</a:t>
            </a:r>
            <a:endParaRPr lang="zh-CN" altLang="en-US" b="1" dirty="0"/>
          </a:p>
          <a:p>
            <a:pPr>
              <a:buNone/>
            </a:pPr>
            <a:r>
              <a:rPr lang="en-US" altLang="zh-CN" b="1" dirty="0"/>
              <a:t>2.</a:t>
            </a:r>
            <a:r>
              <a:rPr lang="zh-CN" altLang="en-US" b="1" dirty="0"/>
              <a:t>秋以为期。 </a:t>
            </a:r>
            <a:endParaRPr lang="zh-CN" altLang="en-US" b="1" dirty="0"/>
          </a:p>
          <a:p>
            <a:pPr>
              <a:buNone/>
            </a:pPr>
            <a:r>
              <a:rPr lang="en-US" altLang="zh-CN" b="1" dirty="0"/>
              <a:t>3.</a:t>
            </a:r>
            <a:r>
              <a:rPr lang="zh-CN" altLang="en-US" b="1" dirty="0"/>
              <a:t>项王、项伯东向坐。</a:t>
            </a:r>
            <a:endParaRPr lang="zh-CN" altLang="en-US" b="1" dirty="0"/>
          </a:p>
          <a:p>
            <a:pPr>
              <a:buNone/>
            </a:pPr>
            <a:r>
              <a:rPr lang="en-US" altLang="zh-CN" b="1" dirty="0"/>
              <a:t>4.</a:t>
            </a:r>
            <a:r>
              <a:rPr lang="zh-CN" altLang="en-US" b="1" dirty="0"/>
              <a:t>一言以蔽之。</a:t>
            </a:r>
            <a:endParaRPr lang="zh-CN" altLang="en-US" b="1" dirty="0"/>
          </a:p>
          <a:p>
            <a:pPr>
              <a:buNone/>
            </a:pPr>
            <a:r>
              <a:rPr lang="en-US" altLang="zh-CN" b="1" dirty="0"/>
              <a:t>6.</a:t>
            </a:r>
            <a:r>
              <a:rPr lang="zh-CN" altLang="en-US" b="1" dirty="0"/>
              <a:t>生孩六月，慈父见背。</a:t>
            </a:r>
            <a:endParaRPr lang="zh-CN" altLang="en-US" b="1" dirty="0"/>
          </a:p>
          <a:p>
            <a:pPr>
              <a:buNone/>
            </a:pPr>
            <a:r>
              <a:rPr lang="en-US" altLang="zh-CN" b="1" dirty="0"/>
              <a:t>7.</a:t>
            </a:r>
            <a:r>
              <a:rPr lang="zh-CN" altLang="en-US" b="1" dirty="0"/>
              <a:t>府吏见丁宁。</a:t>
            </a:r>
            <a:endParaRPr lang="zh-CN" altLang="en-US" b="1" dirty="0"/>
          </a:p>
          <a:p>
            <a:pPr>
              <a:buNone/>
            </a:pPr>
            <a:r>
              <a:rPr lang="en-US" altLang="zh-CN" b="1" dirty="0"/>
              <a:t>8.</a:t>
            </a:r>
            <a:r>
              <a:rPr lang="zh-CN" altLang="en-US" b="1" dirty="0"/>
              <a:t>及时相遣归</a:t>
            </a:r>
            <a:endParaRPr lang="zh-CN" altLang="en-US" b="1" dirty="0"/>
          </a:p>
          <a:p>
            <a:pPr>
              <a:buNone/>
            </a:pPr>
            <a:r>
              <a:rPr lang="en-US" altLang="zh-CN" b="1" dirty="0"/>
              <a:t>9 .</a:t>
            </a:r>
            <a:r>
              <a:rPr lang="zh-CN" altLang="en-US" b="1" dirty="0"/>
              <a:t>仁义不施而攻守之势异也。</a:t>
            </a:r>
            <a:endParaRPr lang="zh-CN" altLang="en-US" b="1" dirty="0"/>
          </a:p>
          <a:p>
            <a:pPr>
              <a:buNone/>
            </a:pPr>
            <a:r>
              <a:rPr lang="en-US" altLang="zh-CN" b="1" dirty="0"/>
              <a:t>10.</a:t>
            </a:r>
            <a:r>
              <a:rPr lang="zh-CN" altLang="en-US" b="1" dirty="0"/>
              <a:t>英雄无觅孙仲谋处。</a:t>
            </a:r>
            <a:endParaRPr lang="zh-CN" altLang="en-US" b="1" dirty="0"/>
          </a:p>
          <a:p>
            <a:pPr>
              <a:buNone/>
            </a:pPr>
            <a:r>
              <a:rPr lang="en-US" altLang="zh-CN" b="1" dirty="0"/>
              <a:t>11. </a:t>
            </a:r>
            <a:r>
              <a:rPr lang="zh-CN" altLang="en-US" b="1" dirty="0"/>
              <a:t>中原北望气如山。</a:t>
            </a:r>
            <a:endParaRPr lang="zh-CN" altLang="en-US" b="1" dirty="0"/>
          </a:p>
          <a:p>
            <a:endParaRPr lang="zh-CN" altLang="en-US" b="1" dirty="0"/>
          </a:p>
          <a:p>
            <a:endParaRPr lang="zh-CN" altLang="en-US" b="1" dirty="0"/>
          </a:p>
        </p:txBody>
      </p:sp>
      <p:pic>
        <p:nvPicPr>
          <p:cNvPr id="343050" name="图片 343049" descr="bki-20110825155835-6470075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0" y="4086225"/>
            <a:ext cx="2736850" cy="277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3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标题 34201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22263" y="4616450"/>
            <a:ext cx="8686800" cy="3403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20000"/>
              </a:lnSpc>
              <a:spcBef>
                <a:spcPct val="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古典诗词中，有时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为了平仄或压韵的需要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往往把宾语提到谓语动词的前面。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）英雄无觅孙仲谋处。</a:t>
            </a:r>
            <a:endParaRPr lang="zh-CN" altLang="en-US" sz="32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）中原北望气如山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ct val="0"/>
              </a:spcBef>
            </a:pP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ct val="0"/>
              </a:spcBef>
            </a:pPr>
            <a:endParaRPr lang="zh-CN" altLang="en-US" sz="32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5275" y="119063"/>
            <a:ext cx="7653338" cy="2430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20000"/>
              </a:lnSpc>
              <a:spcBef>
                <a:spcPct val="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为了强调介词宾语，将宾语放介词前。（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代词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新宋体" panose="02010609030101010101" charset="-122"/>
              </a:rPr>
              <a:t>方位词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做介词宾语）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2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）秋以为期 </a:t>
            </a:r>
            <a:endParaRPr lang="zh-CN" altLang="en-US" sz="3200" dirty="0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2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）项王、项伯东向坐</a:t>
            </a:r>
            <a:endParaRPr lang="zh-CN" altLang="en-US" sz="3200" dirty="0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6713" y="2492375"/>
            <a:ext cx="8382000" cy="2722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20000"/>
              </a:lnSpc>
              <a:spcBef>
                <a:spcPct val="0"/>
              </a:spcBef>
            </a:pP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相”、“见”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的特殊用法中，宾语前置。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）生孩六月，慈父见背。</a:t>
            </a:r>
            <a:endParaRPr lang="zh-CN" altLang="en-US" sz="32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）府吏见丁宁。</a:t>
            </a:r>
            <a:endParaRPr lang="zh-CN" altLang="en-US" sz="32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）及时相遣归</a:t>
            </a:r>
            <a:endParaRPr lang="zh-CN" altLang="en-US" sz="32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ct val="0"/>
              </a:spcBef>
            </a:pP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8130" name="Text Box 3"/>
          <p:cNvSpPr txBox="1"/>
          <p:nvPr/>
        </p:nvSpPr>
        <p:spPr>
          <a:xfrm>
            <a:off x="288925" y="2492375"/>
            <a:ext cx="5867400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400" dirty="0">
                <a:latin typeface="Tahoma" panose="020B0604030504040204" pitchFamily="34" charset="0"/>
                <a:ea typeface="宋体" panose="02010600030101010101" pitchFamily="2" charset="-122"/>
              </a:rPr>
              <a:t>还有第四种哦，有些难哟，可要好好听哟！</a:t>
            </a:r>
            <a:endParaRPr lang="en-US" altLang="x-none" sz="4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48131" name="Picture 5" descr="C:\power_point\smart_uhh_donkey\donkey_sitting_dunce_ha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8" y="-747712"/>
            <a:ext cx="6016625" cy="838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文本框 98305"/>
          <p:cNvSpPr txBox="1"/>
          <p:nvPr/>
        </p:nvSpPr>
        <p:spPr>
          <a:xfrm>
            <a:off x="215900" y="247650"/>
            <a:ext cx="8964613" cy="5578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x-none" sz="440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4.</a:t>
            </a:r>
            <a:r>
              <a:rPr lang="zh-CN" altLang="en-US" sz="440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主谓倒装</a:t>
            </a:r>
            <a:endParaRPr lang="zh-CN" altLang="en-US" sz="4400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400" dirty="0">
                <a:latin typeface="Times New Roman" panose="02020603050405020304" pitchFamily="18" charset="0"/>
                <a:ea typeface="隶书" panose="02010509060101010101" pitchFamily="49" charset="-122"/>
              </a:rPr>
              <a:t>　　古汉语中，谓语的位置也和现代汉语中一样，一般放在主语之后，但有时</a:t>
            </a:r>
            <a:r>
              <a:rPr lang="zh-CN" altLang="en-US" sz="54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为了强调和突出谓语的意义</a:t>
            </a:r>
            <a:r>
              <a:rPr lang="zh-CN" altLang="en-US" sz="5400" dirty="0">
                <a:latin typeface="Times New Roman" panose="02020603050405020304" pitchFamily="18" charset="0"/>
                <a:ea typeface="隶书" panose="02010509060101010101" pitchFamily="49" charset="-122"/>
              </a:rPr>
              <a:t>，</a:t>
            </a:r>
            <a:r>
              <a:rPr lang="zh-CN" altLang="en-US" sz="4400" dirty="0">
                <a:latin typeface="Times New Roman" panose="02020603050405020304" pitchFamily="18" charset="0"/>
                <a:ea typeface="隶书" panose="02010509060101010101" pitchFamily="49" charset="-122"/>
              </a:rPr>
              <a:t>在一些</a:t>
            </a:r>
            <a:r>
              <a:rPr lang="zh-CN" altLang="en-US" sz="54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疑问句或感叹句</a:t>
            </a:r>
            <a:r>
              <a:rPr lang="zh-CN" altLang="en-US" sz="4400" dirty="0">
                <a:latin typeface="Times New Roman" panose="02020603050405020304" pitchFamily="18" charset="0"/>
                <a:ea typeface="隶书" panose="02010509060101010101" pitchFamily="49" charset="-122"/>
              </a:rPr>
              <a:t>中，就把谓语提前到主语前面。</a:t>
            </a:r>
            <a:endParaRPr lang="zh-CN" altLang="en-US" sz="44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30515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4、谓语前置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78" name="文本占位符 305154"/>
          <p:cNvSpPr>
            <a:spLocks noGrp="1"/>
          </p:cNvSpPr>
          <p:nvPr>
            <p:ph idx="1"/>
          </p:nvPr>
        </p:nvSpPr>
        <p:spPr>
          <a:xfrm>
            <a:off x="287338" y="1384300"/>
            <a:ext cx="9109075" cy="4525963"/>
          </a:xfrm>
        </p:spPr>
        <p:txBody>
          <a:bodyPr anchor="t"/>
          <a:p>
            <a:r>
              <a:rPr lang="zh-CN" altLang="en-US" sz="4000" b="1" dirty="0">
                <a:solidFill>
                  <a:srgbClr val="002060"/>
                </a:solidFill>
                <a:latin typeface="宋体" panose="02010600030101010101" pitchFamily="2" charset="-122"/>
              </a:rPr>
              <a:t>形容词或动词短语作为主语的谓语，从主语后改放到主语前，表示强调。</a:t>
            </a:r>
            <a:endParaRPr lang="en-US" altLang="x-none" sz="4000" b="1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     </a:t>
            </a:r>
            <a:endParaRPr lang="en-US" altLang="zh-CN" sz="40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     </a:t>
            </a:r>
            <a:r>
              <a:rPr lang="en-US" altLang="zh-CN" sz="4000" b="1">
                <a:latin typeface="宋体" panose="02010600030101010101" pitchFamily="2" charset="-122"/>
              </a:rPr>
              <a:t>1.</a:t>
            </a:r>
            <a:r>
              <a:rPr lang="en-US" altLang="x-none" sz="3600" b="1">
                <a:latin typeface="宋体" panose="02010600030101010101" pitchFamily="2" charset="-122"/>
              </a:rPr>
              <a:t>甚矣</a:t>
            </a:r>
            <a:r>
              <a:rPr lang="en-US" altLang="x-none" sz="3600" b="1">
                <a:solidFill>
                  <a:srgbClr val="CC0000"/>
                </a:solidFill>
                <a:latin typeface="宋体" panose="02010600030101010101" pitchFamily="2" charset="-122"/>
              </a:rPr>
              <a:t>，</a:t>
            </a:r>
            <a:r>
              <a:rPr lang="en-US" altLang="x-none" sz="3600" b="1">
                <a:latin typeface="宋体" panose="02010600030101010101" pitchFamily="2" charset="-122"/>
              </a:rPr>
              <a:t>汝之不惠     </a:t>
            </a:r>
            <a:endParaRPr lang="en-US" altLang="zh-CN" sz="3600" b="1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      </a:t>
            </a:r>
            <a:r>
              <a:rPr lang="en-US" altLang="x-none" sz="3600" b="1">
                <a:latin typeface="宋体" panose="02010600030101010101" pitchFamily="2" charset="-122"/>
              </a:rPr>
              <a:t>2.美哉</a:t>
            </a:r>
            <a:r>
              <a:rPr lang="en-US" altLang="x-none" sz="3600" b="1">
                <a:solidFill>
                  <a:srgbClr val="CC0000"/>
                </a:solidFill>
                <a:latin typeface="宋体" panose="02010600030101010101" pitchFamily="2" charset="-122"/>
              </a:rPr>
              <a:t>，</a:t>
            </a:r>
            <a:r>
              <a:rPr lang="en-US" altLang="x-none" sz="3600" b="1">
                <a:latin typeface="宋体" panose="02010600030101010101" pitchFamily="2" charset="-122"/>
              </a:rPr>
              <a:t>我少年中国     </a:t>
            </a:r>
            <a:endParaRPr lang="en-US" altLang="zh-CN" sz="3600" b="1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      2.</a:t>
            </a:r>
            <a:r>
              <a:rPr lang="zh-CN" altLang="en-US" sz="3600" b="1" dirty="0">
                <a:latin typeface="宋体" panose="02010600030101010101" pitchFamily="2" charset="-122"/>
              </a:rPr>
              <a:t>安在</a:t>
            </a:r>
            <a:r>
              <a:rPr lang="zh-CN" altLang="en-US" sz="3600" b="1" dirty="0">
                <a:solidFill>
                  <a:srgbClr val="CC0000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3600" b="1" dirty="0">
                <a:latin typeface="宋体" panose="02010600030101010101" pitchFamily="2" charset="-122"/>
              </a:rPr>
              <a:t>公子能急人之困。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  </a:t>
            </a:r>
            <a:r>
              <a:rPr lang="en-US" altLang="zh-CN" sz="3600" b="1" dirty="0">
                <a:latin typeface="宋体" panose="02010600030101010101" pitchFamily="2" charset="-122"/>
              </a:rPr>
              <a:t>3.</a:t>
            </a:r>
            <a:r>
              <a:rPr lang="zh-CN" altLang="en-US" sz="3600" b="1" dirty="0">
                <a:latin typeface="宋体" panose="02010600030101010101" pitchFamily="2" charset="-122"/>
              </a:rPr>
              <a:t>渺渺兮 予怀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3600" b="1" dirty="0">
              <a:latin typeface="宋体" panose="02010600030101010101" pitchFamily="2" charset="-122"/>
            </a:endParaRPr>
          </a:p>
          <a:p>
            <a:endParaRPr lang="zh-CN" altLang="en-US" sz="40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标题 11878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b="1" dirty="0"/>
              <a:t>判断方法一</a:t>
            </a:r>
            <a:endParaRPr lang="zh-CN" altLang="en-US" sz="6000" b="1" dirty="0"/>
          </a:p>
        </p:txBody>
      </p:sp>
      <p:sp>
        <p:nvSpPr>
          <p:cNvPr id="51202" name="文本占位符 118786"/>
          <p:cNvSpPr>
            <a:spLocks noGrp="1"/>
          </p:cNvSpPr>
          <p:nvPr>
            <p:ph idx="1"/>
          </p:nvPr>
        </p:nvSpPr>
        <p:spPr>
          <a:xfrm>
            <a:off x="684213" y="1700213"/>
            <a:ext cx="7345362" cy="4525962"/>
          </a:xfrm>
        </p:spPr>
        <p:txBody>
          <a:bodyPr anchor="t"/>
          <a:p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先找</a:t>
            </a:r>
            <a:r>
              <a:rPr lang="zh-CN" altLang="en-US" sz="4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主谓宾</a:t>
            </a:r>
            <a:endParaRPr lang="zh-CN" altLang="en-US" sz="4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再找</a:t>
            </a:r>
            <a:r>
              <a:rPr lang="zh-CN" altLang="en-US" sz="4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定状补</a:t>
            </a:r>
            <a:endParaRPr lang="zh-CN" altLang="en-US" sz="4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如果有</a:t>
            </a:r>
            <a:r>
              <a:rPr lang="zh-CN" altLang="en-US" sz="4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异位</a:t>
            </a:r>
            <a:endParaRPr lang="zh-CN" altLang="en-US" sz="4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调换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各归位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26624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24578" name="文本占位符 266242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 altLang="en-US" dirty="0"/>
          </a:p>
        </p:txBody>
      </p:sp>
      <p:pic>
        <p:nvPicPr>
          <p:cNvPr id="266245" name="图片 266244" descr="hjtoujia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96413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标题 283649"/>
          <p:cNvSpPr>
            <a:spLocks noGrp="1"/>
          </p:cNvSpPr>
          <p:nvPr>
            <p:ph type="title"/>
          </p:nvPr>
        </p:nvSpPr>
        <p:spPr>
          <a:xfrm>
            <a:off x="-128587" y="269875"/>
            <a:ext cx="8229600" cy="1143000"/>
          </a:xfrm>
        </p:spPr>
        <p:txBody>
          <a:bodyPr anchor="ctr"/>
          <a:p>
            <a:r>
              <a:rPr lang="zh-CN" altLang="en-US" b="1" dirty="0"/>
              <a:t>判断方法二标志法</a:t>
            </a:r>
            <a:endParaRPr lang="zh-CN" altLang="en-US" b="1"/>
          </a:p>
        </p:txBody>
      </p:sp>
      <p:sp>
        <p:nvSpPr>
          <p:cNvPr id="52226" name="文本占位符 283650"/>
          <p:cNvSpPr>
            <a:spLocks noGrp="1"/>
          </p:cNvSpPr>
          <p:nvPr>
            <p:ph type="body" orient="vert" idx="1"/>
          </p:nvPr>
        </p:nvSpPr>
        <p:spPr>
          <a:xfrm>
            <a:off x="107950" y="1639888"/>
            <a:ext cx="8229600" cy="4525962"/>
          </a:xfrm>
          <a:ln>
            <a:solidFill>
              <a:schemeClr val="accent2"/>
            </a:solidFill>
            <a:miter/>
          </a:ln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en-US" altLang="zh-CN" sz="3600" b="1" dirty="0"/>
              <a:t> </a:t>
            </a:r>
            <a:endParaRPr lang="en-US" altLang="zh-CN" sz="3600" b="1" dirty="0"/>
          </a:p>
          <a:p>
            <a:pPr>
              <a:lnSpc>
                <a:spcPct val="80000"/>
              </a:lnSpc>
              <a:buNone/>
            </a:pPr>
            <a:endParaRPr lang="en-US" altLang="zh-CN" sz="2800" b="1" dirty="0">
              <a:solidFill>
                <a:srgbClr val="000066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   </a:t>
            </a:r>
            <a:endParaRPr lang="en-US" altLang="zh-CN" sz="2800" b="1" dirty="0">
              <a:solidFill>
                <a:srgbClr val="000066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 </a:t>
            </a:r>
            <a:endParaRPr lang="en-US" altLang="zh-CN" sz="2800" b="1" dirty="0">
              <a:solidFill>
                <a:srgbClr val="000066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   </a:t>
            </a:r>
            <a:r>
              <a:rPr lang="zh-CN" altLang="en-US" sz="3600" b="1" dirty="0"/>
              <a:t>看标志    定句式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慎深思    明辨之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CC0000"/>
                </a:solidFill>
              </a:rPr>
              <a:t>于乎以</a:t>
            </a:r>
            <a:r>
              <a:rPr lang="zh-CN" altLang="en-US" sz="3600" b="1" dirty="0"/>
              <a:t>    </a:t>
            </a:r>
            <a:r>
              <a:rPr lang="zh-CN" altLang="en-US" sz="3600" b="1" dirty="0">
                <a:solidFill>
                  <a:srgbClr val="CC0000"/>
                </a:solidFill>
              </a:rPr>
              <a:t>状</a:t>
            </a:r>
            <a:r>
              <a:rPr lang="zh-CN" altLang="en-US" sz="3600" b="1" dirty="0"/>
              <a:t>后置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CC0000"/>
                </a:solidFill>
              </a:rPr>
              <a:t>之与是</a:t>
            </a:r>
            <a:r>
              <a:rPr lang="zh-CN" altLang="en-US" sz="3600" b="1" dirty="0"/>
              <a:t>    </a:t>
            </a:r>
            <a:r>
              <a:rPr lang="zh-CN" altLang="en-US" sz="3600" b="1" dirty="0">
                <a:solidFill>
                  <a:srgbClr val="CC0000"/>
                </a:solidFill>
              </a:rPr>
              <a:t>宾</a:t>
            </a:r>
            <a:r>
              <a:rPr lang="zh-CN" altLang="en-US" sz="3600" b="1" dirty="0"/>
              <a:t>前置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谓主分    看句式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见</a:t>
            </a:r>
            <a:r>
              <a:rPr lang="zh-CN" altLang="en-US" sz="3600" b="1" dirty="0">
                <a:solidFill>
                  <a:srgbClr val="CC0000"/>
                </a:solidFill>
              </a:rPr>
              <a:t>之者</a:t>
            </a:r>
            <a:r>
              <a:rPr lang="zh-CN" altLang="en-US" sz="3600" b="1" dirty="0"/>
              <a:t>    </a:t>
            </a:r>
            <a:r>
              <a:rPr lang="zh-CN" altLang="en-US" sz="3600" b="1" dirty="0">
                <a:solidFill>
                  <a:srgbClr val="CC0000"/>
                </a:solidFill>
              </a:rPr>
              <a:t>定</a:t>
            </a:r>
            <a:r>
              <a:rPr lang="zh-CN" altLang="en-US" sz="3600" b="1" dirty="0"/>
              <a:t>后置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CC0000"/>
                </a:solidFill>
              </a:rPr>
              <a:t>于</a:t>
            </a:r>
            <a:r>
              <a:rPr lang="zh-CN" altLang="en-US" sz="3600" b="1" dirty="0"/>
              <a:t>和</a:t>
            </a:r>
            <a:r>
              <a:rPr lang="zh-CN" altLang="en-US" sz="3600" b="1" dirty="0">
                <a:solidFill>
                  <a:srgbClr val="CC0000"/>
                </a:solidFill>
              </a:rPr>
              <a:t>者 </a:t>
            </a:r>
            <a:r>
              <a:rPr lang="zh-CN" altLang="en-US" sz="3600" b="1" dirty="0"/>
              <a:t>   辩词义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CC0000"/>
                </a:solidFill>
              </a:rPr>
              <a:t>于</a:t>
            </a:r>
            <a:r>
              <a:rPr lang="zh-CN" altLang="en-US" sz="3600" b="1" dirty="0"/>
              <a:t>被动    </a:t>
            </a:r>
            <a:r>
              <a:rPr lang="zh-CN" altLang="en-US" sz="3600" b="1" dirty="0">
                <a:solidFill>
                  <a:srgbClr val="CC0000"/>
                </a:solidFill>
              </a:rPr>
              <a:t>者</a:t>
            </a:r>
            <a:r>
              <a:rPr lang="zh-CN" altLang="en-US" sz="3600" b="1" dirty="0"/>
              <a:t>判断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请同学    记心间</a:t>
            </a:r>
            <a:endParaRPr lang="zh-CN" altLang="en-US" sz="3600" b="1" dirty="0"/>
          </a:p>
        </p:txBody>
      </p:sp>
      <p:sp>
        <p:nvSpPr>
          <p:cNvPr id="52227" name="文本框 283651"/>
          <p:cNvSpPr txBox="1"/>
          <p:nvPr/>
        </p:nvSpPr>
        <p:spPr>
          <a:xfrm>
            <a:off x="7164388" y="2122488"/>
            <a:ext cx="803275" cy="2601912"/>
          </a:xfrm>
          <a:prstGeom prst="rect">
            <a:avLst/>
          </a:prstGeom>
          <a:noFill/>
          <a:ln w="9525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t">
            <a:spAutoFit/>
          </a:bodyPr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40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标志法口诀</a:t>
            </a:r>
            <a:endParaRPr lang="zh-CN" altLang="en-US" sz="40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3250" name="Picture 3" descr="http://aunimages.animfactory.com/animations/animals/horses_mule/donkey_kissing_hg_clr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25" y="2781300"/>
            <a:ext cx="3341688" cy="400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矩形 339971"/>
          <p:cNvSpPr/>
          <p:nvPr/>
        </p:nvSpPr>
        <p:spPr>
          <a:xfrm>
            <a:off x="-57150" y="70167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lnSpc>
                <a:spcPct val="100000"/>
              </a:lnSpc>
              <a:spcBef>
                <a:spcPct val="0"/>
              </a:spcBef>
              <a:buClrTx/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亲爱的同学们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沧海横流方显英雄本色</a:t>
            </a:r>
            <a:r>
              <a:rPr lang="zh-CN" altLang="en-US" sz="48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，英雄们，冲吧</a:t>
            </a:r>
            <a:r>
              <a: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﹗</a:t>
            </a:r>
            <a:endParaRPr lang="zh-CN" altLang="en-US" sz="44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3252" name="Picture 5" descr="C:\power_point\smart_uhh_donkey\donkey_sitting_dunce_ha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13" y="2347913"/>
            <a:ext cx="3857625" cy="3960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3" name="Picture 5" descr="C:\power_point\smart_uhh_donkey\donkey_sitting_dunce_ha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5" y="2347913"/>
            <a:ext cx="3857625" cy="3960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4" name="Picture 5" descr="C:\power_point\smart_uhh_donkey\donkey_sitting_dunce_ha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2563813"/>
            <a:ext cx="3857625" cy="3960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5" name="Picture 5" descr="C:\power_point\smart_uhh_donkey\donkey_sitting_dunce_ha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2779713"/>
            <a:ext cx="3857625" cy="3960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Rectangle 2"/>
          <p:cNvSpPr>
            <a:spLocks noGrp="1"/>
          </p:cNvSpPr>
          <p:nvPr>
            <p:ph type="body"/>
          </p:nvPr>
        </p:nvSpPr>
        <p:spPr>
          <a:xfrm>
            <a:off x="107950" y="1250950"/>
            <a:ext cx="9144000" cy="6858000"/>
          </a:xfrm>
        </p:spPr>
        <p:txBody>
          <a:bodyPr wrap="square" lIns="91440" tIns="45720" rIns="91440" bIns="45720" anchor="t"/>
          <a:p>
            <a:pPr>
              <a:lnSpc>
                <a:spcPct val="135000"/>
              </a:lnSpc>
              <a:buNone/>
            </a:pPr>
            <a:r>
              <a:rPr lang="en-US" altLang="zh-CN" sz="3600" b="1" dirty="0">
                <a:solidFill>
                  <a:srgbClr val="0066FF"/>
                </a:solidFill>
                <a:ea typeface="华文中宋" panose="02010600040101010101" pitchFamily="2" charset="-122"/>
              </a:rPr>
              <a:t>1</a:t>
            </a:r>
            <a:r>
              <a:rPr lang="zh-CN" altLang="en-US" sz="3600" b="1" dirty="0">
                <a:solidFill>
                  <a:srgbClr val="0066FF"/>
                </a:solidFill>
                <a:ea typeface="华文中宋" panose="02010600040101010101" pitchFamily="2" charset="-122"/>
              </a:rPr>
              <a:t>、下列句子与其他三项不同的一句是</a:t>
            </a:r>
            <a:r>
              <a:rPr lang="zh-CN" altLang="en-US" sz="3600" b="1" dirty="0">
                <a:solidFill>
                  <a:srgbClr val="0066FF"/>
                </a:solidFill>
                <a:ea typeface="华文中宋" panose="02010600040101010101" pitchFamily="2" charset="-122"/>
                <a:sym typeface="Wingdings" panose="05000000000000000000" pitchFamily="2" charset="2"/>
              </a:rPr>
              <a:t>（   ）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、惟命是从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、时人莫之许也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、人马烧溺死者甚众 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、然而不王者，未之有也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8243" name="Text Box 3"/>
          <p:cNvSpPr txBox="1"/>
          <p:nvPr/>
        </p:nvSpPr>
        <p:spPr>
          <a:xfrm>
            <a:off x="8091488" y="1381125"/>
            <a:ext cx="441325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r>
              <a:rPr lang="en-US" altLang="zh-CN" sz="4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4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5" name="TextBox 4"/>
          <p:cNvSpPr txBox="1"/>
          <p:nvPr/>
        </p:nvSpPr>
        <p:spPr>
          <a:xfrm>
            <a:off x="0" y="0"/>
            <a:ext cx="1752600" cy="7080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练习：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Rectangle 2"/>
          <p:cNvSpPr/>
          <p:nvPr/>
        </p:nvSpPr>
        <p:spPr>
          <a:xfrm>
            <a:off x="304800" y="381000"/>
            <a:ext cx="8839200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r>
              <a:rPr lang="en-US" altLang="zh-CN" sz="4400" dirty="0">
                <a:solidFill>
                  <a:srgbClr val="0066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2</a:t>
            </a:r>
            <a:r>
              <a:rPr lang="zh-CN" altLang="en-US" sz="4400" dirty="0">
                <a:solidFill>
                  <a:srgbClr val="0066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、下列句中不是宾语前置的一句是（    ）</a:t>
            </a:r>
            <a:endParaRPr lang="zh-CN" altLang="en-US" sz="4400" dirty="0">
              <a:solidFill>
                <a:srgbClr val="0066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55298" name="Rectangle 3"/>
          <p:cNvSpPr>
            <a:spLocks noGrp="1"/>
          </p:cNvSpPr>
          <p:nvPr>
            <p:ph type="body" sz="half"/>
          </p:nvPr>
        </p:nvSpPr>
        <p:spPr>
          <a:xfrm>
            <a:off x="323850" y="2363788"/>
            <a:ext cx="9144000" cy="4953000"/>
          </a:xfrm>
        </p:spPr>
        <p:txBody>
          <a:bodyPr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 indent="-342900">
              <a:lnSpc>
                <a:spcPct val="130000"/>
              </a:lnSpc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、 沛公安在？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 indent="-342900">
              <a:lnSpc>
                <a:spcPct val="130000"/>
              </a:lnSpc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、苟全性命于乱世，不求闻达于诸侯 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 indent="-342900">
              <a:lnSpc>
                <a:spcPct val="130000"/>
              </a:lnSpc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、吾谁与归？ 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 indent="-342900">
              <a:lnSpc>
                <a:spcPct val="130000"/>
              </a:lnSpc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、彼且奚适也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0292" name="Text Box 4"/>
          <p:cNvSpPr txBox="1"/>
          <p:nvPr/>
        </p:nvSpPr>
        <p:spPr>
          <a:xfrm>
            <a:off x="1447800" y="990600"/>
            <a:ext cx="838200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54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3200" dirty="0">
                <a:solidFill>
                  <a:srgbClr val="0066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　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Rectangle 2"/>
          <p:cNvSpPr/>
          <p:nvPr/>
        </p:nvSpPr>
        <p:spPr>
          <a:xfrm>
            <a:off x="304800" y="152400"/>
            <a:ext cx="8534400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r>
              <a:rPr lang="en-US" altLang="zh-CN" sz="4400" dirty="0">
                <a:solidFill>
                  <a:srgbClr val="0066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3</a:t>
            </a:r>
            <a:r>
              <a:rPr lang="zh-CN" altLang="en-US" sz="4400" dirty="0">
                <a:solidFill>
                  <a:srgbClr val="0066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、下列各句中不是宾语前置的一句是（　  ）</a:t>
            </a:r>
            <a:endParaRPr lang="zh-CN" altLang="en-US" sz="4400" dirty="0">
              <a:solidFill>
                <a:srgbClr val="0066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56322" name="Rectangle 3"/>
          <p:cNvSpPr>
            <a:spLocks noGrp="1"/>
          </p:cNvSpPr>
          <p:nvPr>
            <p:ph type="body" sz="half"/>
          </p:nvPr>
        </p:nvSpPr>
        <p:spPr>
          <a:xfrm>
            <a:off x="468313" y="1676400"/>
            <a:ext cx="8610600" cy="4876800"/>
          </a:xfrm>
        </p:spPr>
        <p:txBody>
          <a:bodyPr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 indent="-342900">
              <a:lnSpc>
                <a:spcPct val="130000"/>
              </a:lnSpc>
              <a:buNone/>
            </a:pP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、何陋之有？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 indent="-342900">
              <a:lnSpc>
                <a:spcPct val="130000"/>
              </a:lnSpc>
              <a:buNone/>
            </a:pP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、惟兄嫂是依。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 indent="-342900">
              <a:lnSpc>
                <a:spcPct val="130000"/>
              </a:lnSpc>
              <a:buNone/>
            </a:pP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、时不我待。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 indent="-342900">
              <a:lnSpc>
                <a:spcPct val="130000"/>
              </a:lnSpc>
              <a:buNone/>
            </a:pP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、马之千里者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1316" name="Text Box 4"/>
          <p:cNvSpPr txBox="1"/>
          <p:nvPr/>
        </p:nvSpPr>
        <p:spPr>
          <a:xfrm>
            <a:off x="2133600" y="762000"/>
            <a:ext cx="762000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54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54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Rectangle 2"/>
          <p:cNvSpPr>
            <a:spLocks noGrp="1"/>
          </p:cNvSpPr>
          <p:nvPr>
            <p:ph type="body" sz="half"/>
          </p:nvPr>
        </p:nvSpPr>
        <p:spPr>
          <a:xfrm>
            <a:off x="0" y="838200"/>
            <a:ext cx="9144000" cy="4678363"/>
          </a:xfrm>
        </p:spPr>
        <p:txBody>
          <a:bodyPr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 indent="-342900">
              <a:lnSpc>
                <a:spcPct val="130000"/>
              </a:lnSpc>
              <a:buNone/>
            </a:pPr>
            <a:r>
              <a:rPr lang="en-US" altLang="zh-CN" sz="4000" b="1" dirty="0">
                <a:solidFill>
                  <a:srgbClr val="0066FF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4000" b="1" dirty="0">
                <a:solidFill>
                  <a:srgbClr val="0066FF"/>
                </a:solidFill>
                <a:latin typeface="宋体" panose="02010600030101010101" pitchFamily="2" charset="-122"/>
              </a:rPr>
              <a:t>、不是宾语前置的一句是（      ）</a:t>
            </a:r>
            <a:endParaRPr lang="zh-CN" altLang="en-US" sz="4000" b="1" dirty="0">
              <a:solidFill>
                <a:srgbClr val="0066FF"/>
              </a:solidFill>
              <a:latin typeface="宋体" panose="02010600030101010101" pitchFamily="2" charset="-122"/>
            </a:endParaRPr>
          </a:p>
          <a:p>
            <a:pPr lvl="0" indent="-342900">
              <a:lnSpc>
                <a:spcPct val="130000"/>
              </a:lnSpc>
              <a:buNone/>
            </a:pPr>
            <a:r>
              <a:rPr lang="zh-CN" altLang="en-US" sz="4000" b="1" dirty="0">
                <a:solidFill>
                  <a:srgbClr val="0066FF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、 之二虫又何知？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 indent="-342900">
              <a:lnSpc>
                <a:spcPct val="130000"/>
              </a:lnSpc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、 </a:t>
            </a:r>
            <a:r>
              <a:rPr lang="zh-CN" altLang="en-US" sz="4000" b="1" dirty="0">
                <a:solidFill>
                  <a:srgbClr val="080001"/>
                </a:solidFill>
                <a:latin typeface="宋体" panose="02010600030101010101" pitchFamily="2" charset="-122"/>
              </a:rPr>
              <a:t>卿欲何言？</a:t>
            </a:r>
            <a:endParaRPr lang="zh-CN" altLang="en-US" sz="4000" b="1" dirty="0">
              <a:solidFill>
                <a:srgbClr val="080001"/>
              </a:solidFill>
              <a:latin typeface="宋体" panose="02010600030101010101" pitchFamily="2" charset="-122"/>
            </a:endParaRPr>
          </a:p>
          <a:p>
            <a:pPr lvl="0" indent="-342900">
              <a:lnSpc>
                <a:spcPct val="130000"/>
              </a:lnSpc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、月出于东山之上，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 indent="-342900">
              <a:lnSpc>
                <a:spcPct val="130000"/>
              </a:lnSpc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、 宋何罪之有？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4387" name="Text Box 3"/>
          <p:cNvSpPr txBox="1"/>
          <p:nvPr/>
        </p:nvSpPr>
        <p:spPr>
          <a:xfrm>
            <a:off x="6858000" y="914400"/>
            <a:ext cx="914400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5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5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Rectangle 2"/>
          <p:cNvSpPr>
            <a:spLocks noGrp="1"/>
          </p:cNvSpPr>
          <p:nvPr>
            <p:ph type="body"/>
          </p:nvPr>
        </p:nvSpPr>
        <p:spPr>
          <a:xfrm>
            <a:off x="0" y="228600"/>
            <a:ext cx="9144000" cy="6477000"/>
          </a:xfrm>
        </p:spPr>
        <p:txBody>
          <a:bodyPr wrap="square" lIns="91440" tIns="45720" rIns="91440" bIns="45720" anchor="t"/>
          <a:p>
            <a:pPr lvl="1">
              <a:lnSpc>
                <a:spcPct val="130000"/>
              </a:lnSpc>
              <a:buNone/>
            </a:pPr>
            <a:r>
              <a:rPr lang="en-US" altLang="zh-CN" sz="3600" b="1" dirty="0">
                <a:solidFill>
                  <a:srgbClr val="0066FF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600" b="1" dirty="0">
                <a:solidFill>
                  <a:srgbClr val="0066FF"/>
                </a:solidFill>
                <a:latin typeface="宋体" panose="02010600030101010101" pitchFamily="2" charset="-122"/>
              </a:rPr>
              <a:t>、下列各句，与“何为而至于此？”句式完全一致的一句是（  ）</a:t>
            </a:r>
            <a:endParaRPr lang="zh-CN" altLang="en-US" sz="3600" b="1" dirty="0">
              <a:solidFill>
                <a:srgbClr val="0066FF"/>
              </a:solidFill>
              <a:latin typeface="宋体" panose="02010600030101010101" pitchFamily="2" charset="-122"/>
            </a:endParaRPr>
          </a:p>
          <a:p>
            <a:pPr lvl="1">
              <a:lnSpc>
                <a:spcPct val="130000"/>
              </a:lnSpc>
              <a:buNone/>
            </a:pPr>
            <a:r>
              <a:rPr lang="zh-CN" altLang="en-US" sz="3600" b="1" dirty="0">
                <a:solidFill>
                  <a:srgbClr val="0066FF"/>
                </a:solidFill>
                <a:ea typeface="华文中宋" panose="02010600040101010101" pitchFamily="2" charset="-122"/>
              </a:rPr>
              <a:t>      </a:t>
            </a:r>
            <a:r>
              <a:rPr lang="en-US" altLang="zh-CN" sz="3600" b="1" dirty="0">
                <a:latin typeface="宋体" panose="02010600030101010101" pitchFamily="2" charset="-122"/>
              </a:rPr>
              <a:t>A</a:t>
            </a:r>
            <a:r>
              <a:rPr lang="zh-CN" altLang="en-US" sz="3600" b="1" dirty="0">
                <a:latin typeface="宋体" panose="02010600030101010101" pitchFamily="2" charset="-122"/>
              </a:rPr>
              <a:t>、君何以知燕王？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 </a:t>
            </a:r>
            <a:r>
              <a:rPr lang="en-US" altLang="zh-CN" sz="3600" b="1" dirty="0">
                <a:latin typeface="宋体" panose="02010600030101010101" pitchFamily="2" charset="-122"/>
              </a:rPr>
              <a:t>B</a:t>
            </a:r>
            <a:r>
              <a:rPr lang="zh-CN" altLang="en-US" sz="3600" b="1" dirty="0">
                <a:latin typeface="宋体" panose="02010600030101010101" pitchFamily="2" charset="-122"/>
              </a:rPr>
              <a:t>、夫子何哂由也？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 </a:t>
            </a:r>
            <a:r>
              <a:rPr lang="en-US" altLang="zh-CN" sz="3600" b="1" dirty="0">
                <a:latin typeface="宋体" panose="02010600030101010101" pitchFamily="2" charset="-122"/>
              </a:rPr>
              <a:t>C</a:t>
            </a:r>
            <a:r>
              <a:rPr lang="zh-CN" altLang="en-US" sz="3600" b="1" dirty="0">
                <a:latin typeface="宋体" panose="02010600030101010101" pitchFamily="2" charset="-122"/>
              </a:rPr>
              <a:t>、夫晋，何厌之有？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 </a:t>
            </a:r>
            <a:r>
              <a:rPr lang="en-US" altLang="zh-CN" sz="3600" b="1" dirty="0">
                <a:latin typeface="宋体" panose="02010600030101010101" pitchFamily="2" charset="-122"/>
              </a:rPr>
              <a:t>D</a:t>
            </a:r>
            <a:r>
              <a:rPr lang="zh-CN" altLang="en-US" sz="3600" b="1" dirty="0">
                <a:latin typeface="宋体" panose="02010600030101010101" pitchFamily="2" charset="-122"/>
              </a:rPr>
              <a:t>、何故而至此？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45411" name="Text Box 3"/>
          <p:cNvSpPr txBox="1"/>
          <p:nvPr/>
        </p:nvSpPr>
        <p:spPr>
          <a:xfrm>
            <a:off x="4859338" y="908050"/>
            <a:ext cx="8636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540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A</a:t>
            </a:r>
            <a:r>
              <a:rPr lang="en-US" altLang="zh-CN" sz="5400" b="0">
                <a:solidFill>
                  <a:srgbClr val="FF0066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</a:t>
            </a:r>
            <a:endParaRPr lang="en-US" altLang="zh-CN" sz="5400" b="0">
              <a:solidFill>
                <a:srgbClr val="FF0066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Rectangle 2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1524000"/>
          </a:xfrm>
        </p:spPr>
        <p:txBody>
          <a:bodyPr wrap="square" lIns="91440" tIns="45720" rIns="91440" bIns="45720" anchor="t"/>
          <a:p>
            <a:pPr algn="l"/>
            <a:r>
              <a:rPr lang="en-US" altLang="zh-CN" b="1" dirty="0">
                <a:solidFill>
                  <a:srgbClr val="0066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0066FF"/>
                </a:solidFill>
                <a:latin typeface="宋体" panose="02010600030101010101" pitchFamily="2" charset="-122"/>
              </a:rPr>
              <a:t>、下列句中不含定语后置的一项是（   ）</a:t>
            </a:r>
            <a:endParaRPr lang="zh-CN" altLang="en-US" b="1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sp>
        <p:nvSpPr>
          <p:cNvPr id="59394" name="Rectangle 3"/>
          <p:cNvSpPr>
            <a:spLocks noGrp="1"/>
          </p:cNvSpPr>
          <p:nvPr>
            <p:ph type="body"/>
          </p:nvPr>
        </p:nvSpPr>
        <p:spPr>
          <a:xfrm>
            <a:off x="381000" y="1905000"/>
            <a:ext cx="8763000" cy="4648200"/>
          </a:xfrm>
        </p:spPr>
        <p:txBody>
          <a:bodyPr wrap="square" lIns="91440" tIns="45720" rIns="91440" bIns="45720" anchor="t"/>
          <a:p>
            <a:pPr>
              <a:lnSpc>
                <a:spcPct val="150000"/>
              </a:lnSpc>
              <a:buNone/>
            </a:pPr>
            <a:r>
              <a:rPr lang="en-US" altLang="zh-CN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、人马烧溺死者甚众 。</a:t>
            </a:r>
            <a:endParaRPr lang="zh-CN" altLang="en-US" sz="4000" b="1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、客之美我者，欲有求于我也。</a:t>
            </a:r>
            <a:endParaRPr lang="zh-CN" altLang="en-US" sz="4000" b="1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、太子及宾客知其事者，皆白衣冠以送之。</a:t>
            </a:r>
            <a:endParaRPr lang="zh-CN" altLang="en-US" sz="4000" b="1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、军书十二卷，卷卷有爷名。</a:t>
            </a:r>
            <a:endParaRPr lang="zh-CN" altLang="en-US" sz="40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52580" name="Text Box 4"/>
          <p:cNvSpPr txBox="1">
            <a:spLocks noChangeArrowheads="1"/>
          </p:cNvSpPr>
          <p:nvPr/>
        </p:nvSpPr>
        <p:spPr bwMode="auto">
          <a:xfrm>
            <a:off x="685800" y="1219200"/>
            <a:ext cx="1143000" cy="923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rtl="0" eaLnBrk="0" hangingPunct="0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5400" kern="1200" cap="none" spc="0" normalizeH="0" baseline="0" noProof="0" dirty="0">
                <a:solidFill>
                  <a:srgbClr val="FF3300"/>
                </a:solidFill>
                <a:latin typeface="Times New Roman" panose="02020603050405020304" pitchFamily="18" charset="0"/>
                <a:ea typeface="+mn-ea"/>
                <a:cs typeface="+mn-cs"/>
              </a:rPr>
              <a:t>B</a:t>
            </a:r>
            <a:r>
              <a:rPr kumimoji="0" lang="zh-CN" altLang="en-US" sz="3200" kern="1200" cap="none" spc="0" normalizeH="0" baseline="0" noProof="0" dirty="0">
                <a:solidFill>
                  <a:srgbClr val="0066FF"/>
                </a:solidFill>
                <a:latin typeface="+mn-ea"/>
                <a:ea typeface="+mn-ea"/>
                <a:cs typeface="+mn-cs"/>
              </a:rPr>
              <a:t>　</a:t>
            </a:r>
            <a:endParaRPr kumimoji="1" lang="en-US" altLang="zh-CN" sz="3200" kern="1200" cap="none" spc="0" normalizeH="0" baseline="0" noProof="0" dirty="0">
              <a:solidFill>
                <a:srgbClr val="FF33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9396" name="TextBox 6"/>
          <p:cNvSpPr txBox="1"/>
          <p:nvPr/>
        </p:nvSpPr>
        <p:spPr>
          <a:xfrm>
            <a:off x="0" y="0"/>
            <a:ext cx="1752600" cy="7080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练习：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Rectangle 2"/>
          <p:cNvSpPr/>
          <p:nvPr/>
        </p:nvSpPr>
        <p:spPr>
          <a:xfrm>
            <a:off x="0" y="381000"/>
            <a:ext cx="9144000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r>
              <a:rPr lang="en-US" altLang="zh-CN" sz="4400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400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、选出下列句中不含定语后置的一项（</a:t>
            </a:r>
            <a:r>
              <a:rPr lang="zh-CN" altLang="en-US" sz="4400" b="0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4400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4400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418" name="Rectangle 3"/>
          <p:cNvSpPr>
            <a:spLocks noGrp="1"/>
          </p:cNvSpPr>
          <p:nvPr>
            <p:ph type="body"/>
          </p:nvPr>
        </p:nvSpPr>
        <p:spPr>
          <a:xfrm>
            <a:off x="381000" y="1981200"/>
            <a:ext cx="8763000" cy="4876800"/>
          </a:xfrm>
        </p:spPr>
        <p:txBody>
          <a:bodyPr wrap="square" lIns="91440" tIns="45720" rIns="91440" bIns="45720" anchor="t"/>
          <a:p>
            <a:pPr>
              <a:lnSpc>
                <a:spcPct val="150000"/>
              </a:lnSpc>
              <a:buNone/>
            </a:pPr>
            <a:r>
              <a:rPr lang="en-US" altLang="zh-CN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、太子及宾客知其事者。</a:t>
            </a:r>
            <a:endParaRPr lang="zh-CN" altLang="en-US" sz="4000" b="1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、村中少年好事者驯养一虫。</a:t>
            </a:r>
            <a:endParaRPr lang="zh-CN" altLang="en-US" sz="4000" b="1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、群臣侍殿上者。</a:t>
            </a:r>
            <a:endParaRPr lang="zh-CN" altLang="en-US" sz="4000" b="1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4000" b="1" dirty="0">
                <a:solidFill>
                  <a:schemeClr val="tx2"/>
                </a:solidFill>
                <a:latin typeface="宋体" panose="02010600030101010101" pitchFamily="2" charset="-122"/>
              </a:rPr>
              <a:t>、会于西河外渑池</a:t>
            </a:r>
            <a:endParaRPr lang="zh-CN" altLang="en-US" sz="40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60419" name="AutoShape 4"/>
          <p:cNvSpPr/>
          <p:nvPr/>
        </p:nvSpPr>
        <p:spPr>
          <a:xfrm>
            <a:off x="381000" y="1676400"/>
            <a:ext cx="381000" cy="2057400"/>
          </a:xfrm>
          <a:prstGeom prst="leftBrace">
            <a:avLst>
              <a:gd name="adj1" fmla="val 45000"/>
              <a:gd name="adj2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05" name="Text Box 5"/>
          <p:cNvSpPr txBox="1"/>
          <p:nvPr/>
        </p:nvSpPr>
        <p:spPr>
          <a:xfrm>
            <a:off x="1143000" y="1066800"/>
            <a:ext cx="914400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54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54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Rectangle 3"/>
          <p:cNvSpPr>
            <a:spLocks noGrp="1"/>
          </p:cNvSpPr>
          <p:nvPr>
            <p:ph type="body"/>
          </p:nvPr>
        </p:nvSpPr>
        <p:spPr>
          <a:xfrm>
            <a:off x="0" y="990600"/>
            <a:ext cx="9144000" cy="5867400"/>
          </a:xfrm>
        </p:spPr>
        <p:txBody>
          <a:bodyPr wrap="square" lIns="91440" tIns="45720" rIns="91440" bIns="45720" anchor="t"/>
          <a:p>
            <a:pPr>
              <a:lnSpc>
                <a:spcPct val="130000"/>
              </a:lnSpc>
              <a:buNone/>
            </a:pPr>
            <a:r>
              <a:rPr lang="zh-CN" altLang="en-US" sz="4000" b="1" dirty="0">
                <a:solidFill>
                  <a:srgbClr val="0066FF"/>
                </a:solidFill>
                <a:latin typeface="宋体" panose="02010600030101010101" pitchFamily="2" charset="-122"/>
              </a:rPr>
              <a:t>下列句子不属于状语后置的一句是</a:t>
            </a:r>
            <a:endParaRPr lang="zh-CN" altLang="en-US" sz="4000" b="1">
              <a:solidFill>
                <a:srgbClr val="0066FF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4000" b="1" dirty="0">
                <a:solidFill>
                  <a:srgbClr val="0066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（   ）</a:t>
            </a:r>
            <a:endParaRPr lang="zh-CN" altLang="en-US" sz="4000" b="1" dirty="0">
              <a:solidFill>
                <a:srgbClr val="0066FF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</a:t>
            </a:r>
            <a:r>
              <a:rPr lang="en-US" altLang="zh-CN" sz="4000" b="1" dirty="0">
                <a:latin typeface="宋体" panose="02010600030101010101" pitchFamily="2" charset="-122"/>
              </a:rPr>
              <a:t>A</a:t>
            </a:r>
            <a:r>
              <a:rPr lang="zh-CN" altLang="en-US" sz="4000" b="1" dirty="0">
                <a:latin typeface="宋体" panose="02010600030101010101" pitchFamily="2" charset="-122"/>
              </a:rPr>
              <a:t>、寡人之于国也，尽心焉耳矣。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</a:t>
            </a:r>
            <a:r>
              <a:rPr lang="en-US" altLang="zh-CN" sz="4000" b="1" dirty="0">
                <a:latin typeface="宋体" panose="02010600030101010101" pitchFamily="2" charset="-122"/>
              </a:rPr>
              <a:t>B</a:t>
            </a:r>
            <a:r>
              <a:rPr lang="zh-CN" altLang="en-US" sz="4000" b="1" dirty="0">
                <a:latin typeface="宋体" panose="02010600030101010101" pitchFamily="2" charset="-122"/>
              </a:rPr>
              <a:t>、得复见将军于此。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</a:t>
            </a:r>
            <a:r>
              <a:rPr lang="en-US" altLang="zh-CN" sz="4000" b="1" dirty="0">
                <a:latin typeface="宋体" panose="02010600030101010101" pitchFamily="2" charset="-122"/>
              </a:rPr>
              <a:t>C</a:t>
            </a:r>
            <a:r>
              <a:rPr lang="zh-CN" altLang="en-US" sz="4000" b="1" dirty="0">
                <a:latin typeface="宋体" panose="02010600030101010101" pitchFamily="2" charset="-122"/>
              </a:rPr>
              <a:t>、苟全性命于乱世，不求闻达于诸侯 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</a:t>
            </a:r>
            <a:r>
              <a:rPr lang="en-US" altLang="zh-CN" sz="4000" b="1" dirty="0">
                <a:latin typeface="宋体" panose="02010600030101010101" pitchFamily="2" charset="-122"/>
              </a:rPr>
              <a:t>D</a:t>
            </a:r>
            <a:r>
              <a:rPr lang="zh-CN" altLang="en-US" sz="4000" b="1" dirty="0">
                <a:latin typeface="宋体" panose="02010600030101010101" pitchFamily="2" charset="-122"/>
              </a:rPr>
              <a:t>、则无望民之多于邻国也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160773" name="Text Box 5"/>
          <p:cNvSpPr txBox="1"/>
          <p:nvPr/>
        </p:nvSpPr>
        <p:spPr>
          <a:xfrm>
            <a:off x="685800" y="1905000"/>
            <a:ext cx="647700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54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sz="540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3" name="TextBox 4"/>
          <p:cNvSpPr txBox="1"/>
          <p:nvPr/>
        </p:nvSpPr>
        <p:spPr>
          <a:xfrm>
            <a:off x="0" y="0"/>
            <a:ext cx="1752600" cy="7080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练习：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文本框 73729"/>
          <p:cNvSpPr txBox="1"/>
          <p:nvPr/>
        </p:nvSpPr>
        <p:spPr>
          <a:xfrm>
            <a:off x="323850" y="1557338"/>
            <a:ext cx="8351838" cy="3662362"/>
          </a:xfrm>
          <a:prstGeom prst="rect">
            <a:avLst/>
          </a:prstGeom>
          <a:solidFill>
            <a:srgbClr val="F8F6E8"/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dirty="0">
                <a:latin typeface="Times New Roman" panose="02020603050405020304" pitchFamily="18" charset="0"/>
                <a:ea typeface="幼圆" panose="02010509060101010101" pitchFamily="49" charset="-122"/>
              </a:rPr>
              <a:t>    </a:t>
            </a:r>
            <a:br>
              <a:rPr lang="en-US" altLang="zh-CN" sz="3600" dirty="0">
                <a:latin typeface="Times New Roman" panose="02020603050405020304" pitchFamily="18" charset="0"/>
                <a:ea typeface="幼圆" panose="02010509060101010101" pitchFamily="49" charset="-122"/>
              </a:rPr>
            </a:br>
            <a:r>
              <a:rPr lang="en-US" altLang="zh-CN" sz="3600" dirty="0">
                <a:latin typeface="Times New Roman" panose="02020603050405020304" pitchFamily="18" charset="0"/>
                <a:ea typeface="幼圆" panose="02010509060101010101" pitchFamily="49" charset="-122"/>
              </a:rPr>
              <a:t> </a:t>
            </a:r>
            <a:r>
              <a:rPr lang="en-US" altLang="x-none" sz="36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理解与现代汉语不同的句式和用法</a:t>
            </a:r>
            <a:b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不同的句式和用法：判断句、被动句、倒装句、成分省略和词类活用（属于理解层级</a:t>
            </a:r>
            <a:r>
              <a:rPr lang="en-US" altLang="x-none" sz="360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x-none" sz="3600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、题型：选择题和翻译题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731" name="文本框 73730"/>
          <p:cNvSpPr txBox="1"/>
          <p:nvPr/>
        </p:nvSpPr>
        <p:spPr>
          <a:xfrm>
            <a:off x="323850" y="692150"/>
            <a:ext cx="4319588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x-none" sz="4000"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4000" dirty="0">
                <a:latin typeface="Times New Roman" panose="02020603050405020304" pitchFamily="18" charset="0"/>
                <a:ea typeface="黑体" panose="02010609060101010101" pitchFamily="49" charset="-122"/>
              </a:rPr>
              <a:t>考试大纲</a:t>
            </a:r>
            <a:r>
              <a:rPr lang="en-US" altLang="x-none" sz="4000"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4000" dirty="0">
                <a:latin typeface="Times New Roman" panose="02020603050405020304" pitchFamily="18" charset="0"/>
                <a:ea typeface="黑体" panose="02010609060101010101" pitchFamily="49" charset="-122"/>
              </a:rPr>
              <a:t>要求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 animBg="1"/>
      <p:bldP spid="7373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标题 32768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62466" name="文本占位符 327682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 altLang="en-US" dirty="0"/>
          </a:p>
        </p:txBody>
      </p:sp>
      <p:pic>
        <p:nvPicPr>
          <p:cNvPr id="62467" name="图片 327684" descr="5e5d991fgx6D5BCPbNU2a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747712"/>
            <a:ext cx="9144000" cy="5400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8" name="图片 327685" descr="rightansw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4652963"/>
            <a:ext cx="8785225" cy="216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687" name="j0214098.wav">
            <a:hlinkClick r:id="" action="ppaction://media"/>
          </p:cNvPr>
          <p:cNvPicPr>
            <a:picLocks noRot="1" noChangeAspect="1"/>
          </p:cNvPicPr>
          <p:nvPr>
            <a:wavAudioFile r:embed="rId3" name="j0214098.wav"/>
          </p:nvPr>
        </p:nvPicPr>
        <p:blipFill>
          <a:blip r:embed="rId4"/>
          <a:stretch>
            <a:fillRect/>
          </a:stretch>
        </p:blipFill>
        <p:spPr>
          <a:xfrm>
            <a:off x="7883525" y="5983288"/>
            <a:ext cx="792163" cy="55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3276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687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3490" name="Picture 3" descr="http://aunimages.animfactory.com/animations/animals/horses_mule/donkey_kissing_hg_clr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2419350"/>
            <a:ext cx="4926013" cy="3817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1" name="Text Box 4"/>
          <p:cNvSpPr txBox="1"/>
          <p:nvPr/>
        </p:nvSpPr>
        <p:spPr>
          <a:xfrm>
            <a:off x="468313" y="1196975"/>
            <a:ext cx="74168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000" dirty="0">
                <a:latin typeface="Tahoma" panose="020B0604030504040204" pitchFamily="34" charset="0"/>
                <a:ea typeface="宋体" panose="02010600030101010101" pitchFamily="2" charset="-122"/>
              </a:rPr>
              <a:t>同学们！来个难点的试试？</a:t>
            </a:r>
            <a:endParaRPr lang="en-US" altLang="x-none" sz="40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标题 319489"/>
          <p:cNvSpPr>
            <a:spLocks noGrp="1"/>
          </p:cNvSpPr>
          <p:nvPr>
            <p:ph type="title"/>
          </p:nvPr>
        </p:nvSpPr>
        <p:spPr>
          <a:xfrm>
            <a:off x="206375" y="188913"/>
            <a:ext cx="8686800" cy="1143000"/>
          </a:xfrm>
        </p:spPr>
        <p:txBody>
          <a:bodyPr anchor="ctr"/>
          <a:p>
            <a:r>
              <a:rPr lang="en-US" altLang="zh-CN" sz="4000" b="1" dirty="0"/>
              <a:t>1. </a:t>
            </a:r>
            <a:r>
              <a:rPr lang="zh-CN" altLang="en-US" sz="4000" b="1" dirty="0"/>
              <a:t>判断下列句子是何种倒装，并译之</a:t>
            </a:r>
            <a:endParaRPr lang="zh-CN" altLang="en-US" sz="4000" b="1" dirty="0"/>
          </a:p>
        </p:txBody>
      </p:sp>
      <p:sp>
        <p:nvSpPr>
          <p:cNvPr id="64514" name="文本占位符 319490"/>
          <p:cNvSpPr>
            <a:spLocks noGrp="1"/>
          </p:cNvSpPr>
          <p:nvPr>
            <p:ph idx="1"/>
          </p:nvPr>
        </p:nvSpPr>
        <p:spPr>
          <a:xfrm>
            <a:off x="395288" y="404813"/>
            <a:ext cx="8362950" cy="4464050"/>
          </a:xfrm>
        </p:spPr>
        <p:txBody>
          <a:bodyPr anchor="t"/>
          <a:p>
            <a:pPr>
              <a:lnSpc>
                <a:spcPct val="80000"/>
              </a:lnSpc>
              <a:buNone/>
            </a:pPr>
            <a:endParaRPr lang="en-US" altLang="zh-CN" b="1" dirty="0"/>
          </a:p>
          <a:p>
            <a:pPr>
              <a:lnSpc>
                <a:spcPct val="80000"/>
              </a:lnSpc>
              <a:buNone/>
            </a:pPr>
            <a:endParaRPr lang="en-US" altLang="zh-CN" b="1" dirty="0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时不我待</a:t>
            </a:r>
            <a:endParaRPr lang="zh-CN" altLang="en-US" b="1" dirty="0"/>
          </a:p>
          <a:p>
            <a:pPr>
              <a:lnSpc>
                <a:spcPct val="80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客有吹洞箫者，倚歌而和之。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宋，何罪之有？</a:t>
            </a:r>
            <a:endParaRPr lang="en-US" altLang="x-none" b="1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夫晋，何厌之有？</a:t>
            </a:r>
            <a:endParaRPr lang="zh-CN" altLang="en-US" b="1" dirty="0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遂率子孙荷担者三夫</a:t>
            </a:r>
            <a:endParaRPr lang="zh-CN" altLang="en-US" b="1" dirty="0"/>
          </a:p>
          <a:p>
            <a:pPr>
              <a:lnSpc>
                <a:spcPct val="80000"/>
              </a:lnSpc>
              <a:buNone/>
            </a:pPr>
            <a:r>
              <a:rPr lang="en-US" altLang="x-none" b="1" dirty="0" err="1">
                <a:latin typeface="宋体" panose="02010600030101010101" pitchFamily="2" charset="-122"/>
              </a:rPr>
              <a:t>彼且奚适也</a:t>
            </a:r>
            <a:r>
              <a:rPr lang="en-US" altLang="x-none" b="1">
                <a:latin typeface="宋体" panose="02010600030101010101" pitchFamily="2" charset="-122"/>
              </a:rPr>
              <a:t> </a:t>
            </a:r>
            <a:endParaRPr lang="zh-CN" altLang="en-US" b="1" dirty="0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不吾知其亦已兮</a:t>
            </a:r>
            <a:endParaRPr lang="zh-CN" altLang="en-US" b="1" dirty="0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彼且恶（何）乎待哉？ </a:t>
            </a:r>
            <a:endParaRPr lang="zh-CN" altLang="en-US" b="1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吾实为之，其又何尤（怨）？ </a:t>
            </a:r>
            <a:endParaRPr lang="zh-CN" altLang="en-US" b="1" dirty="0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无情郎安在？</a:t>
            </a:r>
            <a:endParaRPr lang="zh-CN" altLang="en-US" b="1" dirty="0"/>
          </a:p>
        </p:txBody>
      </p:sp>
      <p:pic>
        <p:nvPicPr>
          <p:cNvPr id="319493" name="图片 319492" descr="4bda5fe3-da6f-4b33-a4a4-597d877c30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3913" y="3573463"/>
            <a:ext cx="3132137" cy="316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标题 32563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65538" name="文本占位符 325635"/>
          <p:cNvSpPr>
            <a:spLocks noGrp="1"/>
          </p:cNvSpPr>
          <p:nvPr>
            <p:ph idx="1"/>
          </p:nvPr>
        </p:nvSpPr>
        <p:spPr>
          <a:xfrm>
            <a:off x="-180975" y="144463"/>
            <a:ext cx="5257800" cy="6669087"/>
          </a:xfrm>
        </p:spPr>
        <p:txBody>
          <a:bodyPr wrap="square" lIns="91440" tIns="45720" rIns="91440" bIns="45720" anchor="t"/>
          <a:p>
            <a:pPr>
              <a:lnSpc>
                <a:spcPct val="80000"/>
              </a:lnSpc>
            </a:pPr>
            <a:r>
              <a:rPr lang="en-US" altLang="zh-CN" b="1" dirty="0">
                <a:solidFill>
                  <a:srgbClr val="000066"/>
                </a:solidFill>
              </a:rPr>
              <a:t>          </a:t>
            </a:r>
            <a:r>
              <a:rPr lang="zh-CN" altLang="en-US" b="1" dirty="0">
                <a:solidFill>
                  <a:srgbClr val="000066"/>
                </a:solidFill>
              </a:rPr>
              <a:t>秋水</a:t>
            </a:r>
            <a:r>
              <a:rPr lang="zh-CN" altLang="en-US" sz="2800" b="1" dirty="0"/>
              <a:t>              </a:t>
            </a:r>
            <a:r>
              <a:rPr lang="zh-CN" altLang="en-US" sz="2800" b="1" dirty="0">
                <a:solidFill>
                  <a:srgbClr val="000066"/>
                </a:solidFill>
              </a:rPr>
              <a:t>庄子</a:t>
            </a:r>
            <a:br>
              <a:rPr lang="zh-CN" altLang="en-US" sz="2800" b="1" dirty="0">
                <a:solidFill>
                  <a:srgbClr val="000066"/>
                </a:solidFill>
              </a:rPr>
            </a:br>
            <a:r>
              <a:rPr lang="zh-CN" altLang="en-US" sz="2800" b="1" dirty="0">
                <a:solidFill>
                  <a:srgbClr val="000066"/>
                </a:solidFill>
              </a:rPr>
              <a:t>        </a:t>
            </a:r>
            <a:r>
              <a:rPr lang="zh-CN" altLang="en-US" b="1" dirty="0"/>
              <a:t>秋水时至，百川灌河；</a:t>
            </a:r>
            <a:r>
              <a:rPr lang="zh-CN" altLang="en-US" b="1" u="sng" dirty="0"/>
              <a:t>泾</a:t>
            </a:r>
            <a:r>
              <a:rPr lang="zh-CN" altLang="en-US" b="1" dirty="0"/>
              <a:t>流之大，两</a:t>
            </a:r>
            <a:r>
              <a:rPr lang="zh-CN" altLang="en-US" b="1" u="sng" dirty="0"/>
              <a:t>涘渚崖</a:t>
            </a:r>
            <a:r>
              <a:rPr lang="zh-CN" altLang="en-US" b="1" dirty="0"/>
              <a:t>之间不辩牛马。于是焉</a:t>
            </a:r>
            <a:r>
              <a:rPr lang="zh-CN" altLang="en-US" b="1" u="sng" dirty="0"/>
              <a:t>河伯</a:t>
            </a:r>
            <a:r>
              <a:rPr lang="zh-CN" altLang="en-US" b="1" dirty="0"/>
              <a:t>欣然自喜，以天下之美为尽在己。顺流而东行，至于北海，东面而视，不见水端。于是焉河伯始旋其面目，</a:t>
            </a:r>
            <a:r>
              <a:rPr lang="zh-CN" altLang="en-US" b="1" u="sng" dirty="0"/>
              <a:t>望洋向若</a:t>
            </a:r>
            <a:r>
              <a:rPr lang="zh-CN" altLang="en-US" b="1" dirty="0"/>
              <a:t>而叹曰：“野语有之曰，‘闻道百，以为莫己若’者，我之谓也。且夫我尝闻</a:t>
            </a:r>
            <a:r>
              <a:rPr lang="zh-CN" altLang="en-US" b="1" u="sng" dirty="0"/>
              <a:t>少</a:t>
            </a:r>
            <a:r>
              <a:rPr lang="zh-CN" altLang="en-US" b="1" dirty="0"/>
              <a:t>仲尼之闻而</a:t>
            </a:r>
            <a:r>
              <a:rPr lang="zh-CN" altLang="en-US" b="1" u="sng" dirty="0"/>
              <a:t>轻</a:t>
            </a:r>
            <a:r>
              <a:rPr lang="zh-CN" altLang="en-US" b="1" dirty="0"/>
              <a:t>伯夷之义者，始吾弗信；今我睹子之难穷也，吾非至于子之门则</a:t>
            </a:r>
            <a:r>
              <a:rPr lang="zh-CN" altLang="en-US" b="1" u="sng" dirty="0"/>
              <a:t>殆</a:t>
            </a:r>
            <a:r>
              <a:rPr lang="zh-CN" altLang="en-US" b="1" dirty="0"/>
              <a:t>矣，吾长见笑于</a:t>
            </a:r>
            <a:r>
              <a:rPr lang="zh-CN" altLang="en-US" b="1" u="sng" dirty="0"/>
              <a:t>大方之家</a:t>
            </a:r>
            <a:r>
              <a:rPr lang="zh-CN" altLang="en-US" b="1" dirty="0"/>
              <a:t> </a:t>
            </a:r>
            <a:br>
              <a:rPr lang="zh-CN" altLang="en-US" b="1" dirty="0"/>
            </a:br>
            <a:endParaRPr lang="zh-CN" altLang="en-US" b="1" dirty="0"/>
          </a:p>
        </p:txBody>
      </p:sp>
      <p:sp>
        <p:nvSpPr>
          <p:cNvPr id="65539" name="矩形 325636"/>
          <p:cNvSpPr/>
          <p:nvPr/>
        </p:nvSpPr>
        <p:spPr>
          <a:xfrm>
            <a:off x="4859338" y="188913"/>
            <a:ext cx="4211637" cy="54340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buChar char="•"/>
            </a:pP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泾：同“径”，直。</a:t>
            </a:r>
            <a:endParaRPr lang="zh-CN" altLang="en-US" sz="24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har char="•"/>
            </a:pP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涘：水边，岸</a:t>
            </a:r>
            <a:endParaRPr lang="zh-CN" altLang="en-US" sz="24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har char="•"/>
            </a:pP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渚：水中的小块陆地。</a:t>
            </a:r>
            <a:endParaRPr lang="zh-CN" altLang="en-US" sz="24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har char="•"/>
            </a:pP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崖：高的河岸。</a:t>
            </a:r>
            <a:endParaRPr lang="zh-CN" altLang="en-US" sz="24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har char="•"/>
            </a:pP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辩：同“辨”，分辨，辨认。</a:t>
            </a:r>
            <a:endParaRPr lang="zh-CN" altLang="en-US" sz="24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har char="•"/>
            </a:pP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河伯：传说的黄河之神 </a:t>
            </a:r>
            <a:endParaRPr lang="zh-CN" altLang="en-US" sz="24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har char="•"/>
            </a:pP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望洋：仰视的样子。</a:t>
            </a:r>
            <a:endParaRPr lang="zh-CN" altLang="en-US" sz="24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har char="•"/>
            </a:pP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若：海神名。</a:t>
            </a:r>
            <a:endParaRPr lang="zh-CN" altLang="en-US" sz="24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har char="•"/>
            </a:pP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百</a:t>
            </a:r>
            <a:r>
              <a:rPr lang="en-US" altLang="zh-CN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泛指多。</a:t>
            </a:r>
            <a:endParaRPr lang="zh-CN" altLang="en-US" sz="24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har char="•"/>
            </a:pP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少：形容词的意动用法，认为</a:t>
            </a:r>
            <a:r>
              <a:rPr lang="en-US" altLang="zh-CN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少，小看。</a:t>
            </a:r>
            <a:endParaRPr lang="zh-CN" altLang="en-US" sz="24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har char="•"/>
            </a:pP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轻：形容词的意动用法，认为</a:t>
            </a:r>
            <a:r>
              <a:rPr lang="en-US" altLang="zh-CN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轻，轻视。</a:t>
            </a:r>
            <a:endParaRPr lang="zh-CN" altLang="en-US" sz="24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har char="•"/>
            </a:pP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弗：不。</a:t>
            </a:r>
            <a:endParaRPr lang="zh-CN" altLang="en-US" sz="24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har char="•"/>
            </a:pP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殆：危险。</a:t>
            </a:r>
            <a:endParaRPr lang="zh-CN" altLang="en-US" sz="24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har char="•"/>
            </a:pP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笑</a:t>
            </a:r>
            <a:r>
              <a:rPr lang="en-US" altLang="zh-CN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耻笑。</a:t>
            </a:r>
            <a:endParaRPr lang="zh-CN" altLang="en-US" sz="24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har char="•"/>
            </a:pPr>
            <a:r>
              <a:rPr lang="zh-CN" altLang="en-US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大方之家：指修养很高、明白道理的人。</a:t>
            </a:r>
            <a:endParaRPr lang="zh-CN" altLang="en-US" sz="24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标题 40038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66562" name="文本占位符 400386"/>
          <p:cNvSpPr>
            <a:spLocks noGrp="1"/>
          </p:cNvSpPr>
          <p:nvPr>
            <p:ph idx="1"/>
          </p:nvPr>
        </p:nvSpPr>
        <p:spPr>
          <a:xfrm>
            <a:off x="144463" y="476250"/>
            <a:ext cx="8820150" cy="5649913"/>
          </a:xfrm>
        </p:spPr>
        <p:txBody>
          <a:bodyPr anchor="t"/>
          <a:p>
            <a:r>
              <a:rPr lang="en-US" altLang="zh-CN" b="1" dirty="0">
                <a:solidFill>
                  <a:srgbClr val="000066"/>
                </a:solidFill>
              </a:rPr>
              <a:t>                    </a:t>
            </a:r>
            <a:r>
              <a:rPr lang="zh-CN" altLang="en-US" b="1" dirty="0">
                <a:solidFill>
                  <a:srgbClr val="000066"/>
                </a:solidFill>
              </a:rPr>
              <a:t>秋水</a:t>
            </a:r>
            <a:r>
              <a:rPr lang="zh-CN" altLang="en-US" sz="2800" b="1" dirty="0"/>
              <a:t>              </a:t>
            </a:r>
            <a:r>
              <a:rPr lang="zh-CN" altLang="en-US" sz="2800" b="1" dirty="0">
                <a:solidFill>
                  <a:srgbClr val="000066"/>
                </a:solidFill>
              </a:rPr>
              <a:t>庄子</a:t>
            </a:r>
            <a:br>
              <a:rPr lang="zh-CN" altLang="en-US" sz="2800" b="1" dirty="0">
                <a:solidFill>
                  <a:srgbClr val="000066"/>
                </a:solidFill>
              </a:rPr>
            </a:br>
            <a:r>
              <a:rPr lang="zh-CN" altLang="en-US" sz="2800" b="1" dirty="0">
                <a:solidFill>
                  <a:srgbClr val="000066"/>
                </a:solidFill>
              </a:rPr>
              <a:t>        </a:t>
            </a:r>
            <a:r>
              <a:rPr lang="zh-CN" altLang="en-US" b="1" dirty="0"/>
              <a:t>秋水时至，百川灌河；</a:t>
            </a:r>
            <a:r>
              <a:rPr lang="zh-CN" altLang="en-US" b="1" u="sng" dirty="0"/>
              <a:t>泾</a:t>
            </a:r>
            <a:r>
              <a:rPr lang="zh-CN" altLang="en-US" b="1" dirty="0"/>
              <a:t>流之大，两</a:t>
            </a:r>
            <a:r>
              <a:rPr lang="zh-CN" altLang="en-US" b="1" u="sng" dirty="0"/>
              <a:t>涘渚崖</a:t>
            </a:r>
            <a:r>
              <a:rPr lang="zh-CN" altLang="en-US" b="1" dirty="0"/>
              <a:t>之间不辩牛马。于是焉</a:t>
            </a:r>
            <a:r>
              <a:rPr lang="zh-CN" altLang="en-US" b="1" u="sng" dirty="0"/>
              <a:t>河伯</a:t>
            </a:r>
            <a:r>
              <a:rPr lang="zh-CN" altLang="en-US" b="1" dirty="0"/>
              <a:t>欣然自喜，以天下之美为尽在己。</a:t>
            </a:r>
            <a:r>
              <a:rPr lang="zh-CN" altLang="en-US" b="1" dirty="0">
                <a:solidFill>
                  <a:srgbClr val="CC0000"/>
                </a:solidFill>
              </a:rPr>
              <a:t>顺流而东行</a:t>
            </a:r>
            <a:r>
              <a:rPr lang="zh-CN" altLang="en-US" b="1" dirty="0"/>
              <a:t>，至于北海，东面而视，不见水端。于是焉河伯始旋其面目，</a:t>
            </a:r>
            <a:r>
              <a:rPr lang="zh-CN" altLang="en-US" b="1" u="sng" dirty="0"/>
              <a:t>望洋向若</a:t>
            </a:r>
            <a:r>
              <a:rPr lang="zh-CN" altLang="en-US" b="1" dirty="0"/>
              <a:t>而叹曰：“野语有之曰，</a:t>
            </a:r>
            <a:r>
              <a:rPr lang="zh-CN" altLang="en-US" b="1" dirty="0">
                <a:solidFill>
                  <a:srgbClr val="CC0000"/>
                </a:solidFill>
              </a:rPr>
              <a:t>‘闻道百，以为莫己若’者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rgbClr val="CC0000"/>
                </a:solidFill>
              </a:rPr>
              <a:t>我之谓</a:t>
            </a:r>
            <a:r>
              <a:rPr lang="zh-CN" altLang="en-US" b="1" dirty="0"/>
              <a:t>也。且夫我尝闻</a:t>
            </a:r>
            <a:r>
              <a:rPr lang="zh-CN" altLang="en-US" b="1" u="sng" dirty="0"/>
              <a:t>少</a:t>
            </a:r>
            <a:r>
              <a:rPr lang="zh-CN" altLang="en-US" b="1" dirty="0"/>
              <a:t>仲尼之闻而</a:t>
            </a:r>
            <a:r>
              <a:rPr lang="zh-CN" altLang="en-US" b="1" u="sng" dirty="0"/>
              <a:t>轻</a:t>
            </a:r>
            <a:r>
              <a:rPr lang="zh-CN" altLang="en-US" b="1" dirty="0"/>
              <a:t>伯夷之义者，始吾弗信；今我睹子之难穷也，</a:t>
            </a:r>
            <a:r>
              <a:rPr lang="zh-CN" altLang="en-US" b="1" dirty="0">
                <a:solidFill>
                  <a:srgbClr val="CC0000"/>
                </a:solidFill>
              </a:rPr>
              <a:t>吾非至于子之门则</a:t>
            </a:r>
            <a:r>
              <a:rPr lang="zh-CN" altLang="en-US" b="1" u="sng" dirty="0">
                <a:solidFill>
                  <a:srgbClr val="CC0000"/>
                </a:solidFill>
              </a:rPr>
              <a:t>殆</a:t>
            </a:r>
            <a:r>
              <a:rPr lang="zh-CN" altLang="en-US" b="1" dirty="0">
                <a:solidFill>
                  <a:srgbClr val="CC0000"/>
                </a:solidFill>
              </a:rPr>
              <a:t>矣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rgbClr val="CC0000"/>
                </a:solidFill>
              </a:rPr>
              <a:t>吾长见笑于</a:t>
            </a:r>
            <a:r>
              <a:rPr lang="zh-CN" altLang="en-US" b="1" u="sng" dirty="0">
                <a:solidFill>
                  <a:srgbClr val="CC0000"/>
                </a:solidFill>
              </a:rPr>
              <a:t>大方之家</a:t>
            </a:r>
            <a:r>
              <a:rPr lang="zh-CN" altLang="en-US" b="1" dirty="0">
                <a:solidFill>
                  <a:srgbClr val="CC0000"/>
                </a:solidFill>
              </a:rPr>
              <a:t> </a:t>
            </a:r>
            <a:br>
              <a:rPr lang="zh-CN" altLang="en-US" b="1" dirty="0">
                <a:solidFill>
                  <a:srgbClr val="CC0000"/>
                </a:solidFill>
              </a:rPr>
            </a:br>
            <a:endParaRPr lang="zh-CN" altLang="en-US" b="1" dirty="0">
              <a:solidFill>
                <a:srgbClr val="CC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标题 39833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b="1" dirty="0"/>
              <a:t>判断方法一</a:t>
            </a:r>
            <a:endParaRPr lang="zh-CN" altLang="en-US" sz="6000" b="1" dirty="0"/>
          </a:p>
        </p:txBody>
      </p:sp>
      <p:sp>
        <p:nvSpPr>
          <p:cNvPr id="67586" name="文本占位符 398338"/>
          <p:cNvSpPr>
            <a:spLocks noGrp="1"/>
          </p:cNvSpPr>
          <p:nvPr>
            <p:ph idx="1"/>
          </p:nvPr>
        </p:nvSpPr>
        <p:spPr>
          <a:xfrm>
            <a:off x="684213" y="1700213"/>
            <a:ext cx="7345362" cy="4525962"/>
          </a:xfrm>
        </p:spPr>
        <p:txBody>
          <a:bodyPr anchor="t"/>
          <a:p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先找</a:t>
            </a:r>
            <a:r>
              <a:rPr lang="zh-CN" altLang="en-US" sz="4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主谓宾</a:t>
            </a:r>
            <a:endParaRPr lang="zh-CN" altLang="en-US" sz="4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再找</a:t>
            </a:r>
            <a:r>
              <a:rPr lang="zh-CN" altLang="en-US" sz="4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定状补</a:t>
            </a:r>
            <a:endParaRPr lang="zh-CN" altLang="en-US" sz="4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如果有</a:t>
            </a:r>
            <a:r>
              <a:rPr lang="zh-CN" altLang="en-US" sz="4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异位</a:t>
            </a:r>
            <a:endParaRPr lang="zh-CN" altLang="en-US" sz="4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调换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各归位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标题 283649"/>
          <p:cNvSpPr>
            <a:spLocks noGrp="1"/>
          </p:cNvSpPr>
          <p:nvPr>
            <p:ph type="title"/>
          </p:nvPr>
        </p:nvSpPr>
        <p:spPr>
          <a:xfrm>
            <a:off x="-128587" y="269875"/>
            <a:ext cx="8229600" cy="1143000"/>
          </a:xfrm>
        </p:spPr>
        <p:txBody>
          <a:bodyPr anchor="ctr"/>
          <a:p>
            <a:r>
              <a:rPr lang="zh-CN" altLang="en-US" b="1" dirty="0"/>
              <a:t>判断方法二标志法</a:t>
            </a:r>
            <a:endParaRPr lang="zh-CN" altLang="en-US" b="1"/>
          </a:p>
        </p:txBody>
      </p:sp>
      <p:sp>
        <p:nvSpPr>
          <p:cNvPr id="68610" name="文本占位符 283650"/>
          <p:cNvSpPr>
            <a:spLocks noGrp="1"/>
          </p:cNvSpPr>
          <p:nvPr>
            <p:ph type="body" orient="vert" idx="1"/>
          </p:nvPr>
        </p:nvSpPr>
        <p:spPr>
          <a:xfrm>
            <a:off x="107950" y="1639888"/>
            <a:ext cx="8229600" cy="4525962"/>
          </a:xfrm>
          <a:ln>
            <a:solidFill>
              <a:schemeClr val="accent2"/>
            </a:solidFill>
            <a:miter/>
          </a:ln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en-US" altLang="zh-CN" sz="3600" b="1" dirty="0"/>
              <a:t> </a:t>
            </a:r>
            <a:endParaRPr lang="en-US" altLang="zh-CN" sz="3600" b="1" dirty="0"/>
          </a:p>
          <a:p>
            <a:pPr>
              <a:lnSpc>
                <a:spcPct val="80000"/>
              </a:lnSpc>
              <a:buNone/>
            </a:pPr>
            <a:endParaRPr lang="en-US" altLang="zh-CN" sz="2800" b="1" dirty="0">
              <a:solidFill>
                <a:srgbClr val="000066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   </a:t>
            </a:r>
            <a:endParaRPr lang="en-US" altLang="zh-CN" sz="2800" b="1" dirty="0">
              <a:solidFill>
                <a:srgbClr val="000066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 </a:t>
            </a:r>
            <a:endParaRPr lang="en-US" altLang="zh-CN" sz="2800" b="1" dirty="0">
              <a:solidFill>
                <a:srgbClr val="000066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   </a:t>
            </a:r>
            <a:r>
              <a:rPr lang="zh-CN" altLang="en-US" sz="3600" b="1" dirty="0"/>
              <a:t>看标志    定句式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慎深思    明辨之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CC0000"/>
                </a:solidFill>
              </a:rPr>
              <a:t>于乎以</a:t>
            </a:r>
            <a:r>
              <a:rPr lang="zh-CN" altLang="en-US" sz="3600" b="1" dirty="0"/>
              <a:t>    </a:t>
            </a:r>
            <a:r>
              <a:rPr lang="zh-CN" altLang="en-US" sz="3600" b="1" dirty="0">
                <a:solidFill>
                  <a:srgbClr val="CC0000"/>
                </a:solidFill>
              </a:rPr>
              <a:t>状</a:t>
            </a:r>
            <a:r>
              <a:rPr lang="zh-CN" altLang="en-US" sz="3600" b="1" dirty="0"/>
              <a:t>后置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CC0000"/>
                </a:solidFill>
              </a:rPr>
              <a:t>之与是</a:t>
            </a:r>
            <a:r>
              <a:rPr lang="zh-CN" altLang="en-US" sz="3600" b="1" dirty="0"/>
              <a:t>    </a:t>
            </a:r>
            <a:r>
              <a:rPr lang="zh-CN" altLang="en-US" sz="3600" b="1" dirty="0">
                <a:solidFill>
                  <a:srgbClr val="CC0000"/>
                </a:solidFill>
              </a:rPr>
              <a:t>宾</a:t>
            </a:r>
            <a:r>
              <a:rPr lang="zh-CN" altLang="en-US" sz="3600" b="1" dirty="0"/>
              <a:t>前置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谓主分    看句式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见</a:t>
            </a:r>
            <a:r>
              <a:rPr lang="zh-CN" altLang="en-US" sz="3600" b="1" dirty="0">
                <a:solidFill>
                  <a:srgbClr val="CC0000"/>
                </a:solidFill>
              </a:rPr>
              <a:t>之者</a:t>
            </a:r>
            <a:r>
              <a:rPr lang="zh-CN" altLang="en-US" sz="3600" b="1" dirty="0"/>
              <a:t>    </a:t>
            </a:r>
            <a:r>
              <a:rPr lang="zh-CN" altLang="en-US" sz="3600" b="1" dirty="0">
                <a:solidFill>
                  <a:srgbClr val="CC0000"/>
                </a:solidFill>
              </a:rPr>
              <a:t>定</a:t>
            </a:r>
            <a:r>
              <a:rPr lang="zh-CN" altLang="en-US" sz="3600" b="1" dirty="0"/>
              <a:t>后置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CC0000"/>
                </a:solidFill>
              </a:rPr>
              <a:t>于</a:t>
            </a:r>
            <a:r>
              <a:rPr lang="zh-CN" altLang="en-US" sz="3600" b="1" dirty="0"/>
              <a:t>和</a:t>
            </a:r>
            <a:r>
              <a:rPr lang="zh-CN" altLang="en-US" sz="3600" b="1" dirty="0">
                <a:solidFill>
                  <a:srgbClr val="CC0000"/>
                </a:solidFill>
              </a:rPr>
              <a:t>者 </a:t>
            </a:r>
            <a:r>
              <a:rPr lang="zh-CN" altLang="en-US" sz="3600" b="1" dirty="0"/>
              <a:t>   辩词义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CC0000"/>
                </a:solidFill>
              </a:rPr>
              <a:t>于</a:t>
            </a:r>
            <a:r>
              <a:rPr lang="zh-CN" altLang="en-US" sz="3600" b="1" dirty="0"/>
              <a:t>被动    </a:t>
            </a:r>
            <a:r>
              <a:rPr lang="zh-CN" altLang="en-US" sz="3600" b="1" dirty="0">
                <a:solidFill>
                  <a:srgbClr val="CC0000"/>
                </a:solidFill>
              </a:rPr>
              <a:t>者</a:t>
            </a:r>
            <a:r>
              <a:rPr lang="zh-CN" altLang="en-US" sz="3600" b="1" dirty="0"/>
              <a:t>判断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请同学    记心间</a:t>
            </a:r>
            <a:endParaRPr lang="zh-CN" altLang="en-US" sz="3600" b="1" dirty="0"/>
          </a:p>
        </p:txBody>
      </p:sp>
      <p:sp>
        <p:nvSpPr>
          <p:cNvPr id="68611" name="文本框 283651"/>
          <p:cNvSpPr txBox="1"/>
          <p:nvPr/>
        </p:nvSpPr>
        <p:spPr>
          <a:xfrm>
            <a:off x="7164388" y="2122488"/>
            <a:ext cx="803275" cy="2601912"/>
          </a:xfrm>
          <a:prstGeom prst="rect">
            <a:avLst/>
          </a:prstGeom>
          <a:noFill/>
          <a:ln w="9525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t">
            <a:spAutoFit/>
          </a:bodyPr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40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标志法口诀</a:t>
            </a:r>
            <a:endParaRPr lang="zh-CN" altLang="en-US" sz="40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9634" name="Picture 3" descr="http://aunimages.animfactory.com/animations/animals/horses_mule/donkey_kissing_hg_clr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295400"/>
            <a:ext cx="2765425" cy="400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Text Box 4"/>
          <p:cNvSpPr txBox="1"/>
          <p:nvPr/>
        </p:nvSpPr>
        <p:spPr>
          <a:xfrm>
            <a:off x="304800" y="2743200"/>
            <a:ext cx="58674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400" dirty="0">
                <a:latin typeface="Tahoma" panose="020B0604030504040204" pitchFamily="34" charset="0"/>
                <a:ea typeface="宋体" panose="02010600030101010101" pitchFamily="2" charset="-122"/>
              </a:rPr>
              <a:t>认真听哦，亲爱的！</a:t>
            </a:r>
            <a:endParaRPr lang="en-US" altLang="x-none" sz="4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标题 307201"/>
          <p:cNvSpPr>
            <a:spLocks noGrp="1"/>
          </p:cNvSpPr>
          <p:nvPr>
            <p:ph type="title"/>
          </p:nvPr>
        </p:nvSpPr>
        <p:spPr>
          <a:xfrm>
            <a:off x="-128587" y="269875"/>
            <a:ext cx="8229600" cy="1143000"/>
          </a:xfrm>
        </p:spPr>
        <p:txBody>
          <a:bodyPr anchor="ctr"/>
          <a:p>
            <a:r>
              <a:rPr lang="zh-CN" altLang="en-US" b="1" dirty="0"/>
              <a:t>判断方法一标志法</a:t>
            </a:r>
            <a:endParaRPr lang="zh-CN" altLang="en-US" b="1"/>
          </a:p>
        </p:txBody>
      </p:sp>
      <p:sp>
        <p:nvSpPr>
          <p:cNvPr id="70658" name="文本占位符 307202"/>
          <p:cNvSpPr>
            <a:spLocks noGrp="1"/>
          </p:cNvSpPr>
          <p:nvPr>
            <p:ph type="body" orient="vert" idx="1"/>
          </p:nvPr>
        </p:nvSpPr>
        <p:spPr>
          <a:xfrm>
            <a:off x="107950" y="1639888"/>
            <a:ext cx="8229600" cy="4525962"/>
          </a:xfrm>
          <a:ln>
            <a:solidFill>
              <a:schemeClr val="accent2"/>
            </a:solidFill>
            <a:miter/>
          </a:ln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en-US" altLang="zh-CN" sz="3600" b="1" dirty="0"/>
              <a:t> </a:t>
            </a:r>
            <a:endParaRPr lang="en-US" altLang="zh-CN" sz="3600" b="1" dirty="0"/>
          </a:p>
          <a:p>
            <a:pPr>
              <a:lnSpc>
                <a:spcPct val="80000"/>
              </a:lnSpc>
              <a:buNone/>
            </a:pPr>
            <a:endParaRPr lang="en-US" altLang="zh-CN" sz="2800" b="1" dirty="0">
              <a:solidFill>
                <a:srgbClr val="000066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   </a:t>
            </a:r>
            <a:endParaRPr lang="en-US" altLang="zh-CN" sz="2800" b="1" dirty="0">
              <a:solidFill>
                <a:srgbClr val="000066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 </a:t>
            </a:r>
            <a:endParaRPr lang="en-US" altLang="zh-CN" sz="2800" b="1" dirty="0">
              <a:solidFill>
                <a:srgbClr val="000066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   </a:t>
            </a:r>
            <a:r>
              <a:rPr lang="zh-CN" altLang="en-US" sz="3600" b="1" dirty="0"/>
              <a:t>看标志    定句式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慎深思    明辨之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CC0000"/>
                </a:solidFill>
              </a:rPr>
              <a:t>于乎以</a:t>
            </a:r>
            <a:r>
              <a:rPr lang="zh-CN" altLang="en-US" sz="3600" b="1" dirty="0"/>
              <a:t>    </a:t>
            </a:r>
            <a:r>
              <a:rPr lang="zh-CN" altLang="en-US" sz="3600" b="1" dirty="0">
                <a:solidFill>
                  <a:srgbClr val="CC0000"/>
                </a:solidFill>
              </a:rPr>
              <a:t>状</a:t>
            </a:r>
            <a:r>
              <a:rPr lang="zh-CN" altLang="en-US" sz="3600" b="1" dirty="0"/>
              <a:t>后置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CC0000"/>
                </a:solidFill>
              </a:rPr>
              <a:t>之与是</a:t>
            </a:r>
            <a:r>
              <a:rPr lang="zh-CN" altLang="en-US" sz="3600" b="1" dirty="0"/>
              <a:t>    </a:t>
            </a:r>
            <a:r>
              <a:rPr lang="zh-CN" altLang="en-US" sz="3600" b="1" dirty="0">
                <a:solidFill>
                  <a:srgbClr val="CC0000"/>
                </a:solidFill>
              </a:rPr>
              <a:t>宾</a:t>
            </a:r>
            <a:r>
              <a:rPr lang="zh-CN" altLang="en-US" sz="3600" b="1" dirty="0"/>
              <a:t>前置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谓主分    看句式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见</a:t>
            </a:r>
            <a:r>
              <a:rPr lang="zh-CN" altLang="en-US" sz="3600" b="1" dirty="0">
                <a:solidFill>
                  <a:srgbClr val="CC0000"/>
                </a:solidFill>
              </a:rPr>
              <a:t>之者</a:t>
            </a:r>
            <a:r>
              <a:rPr lang="zh-CN" altLang="en-US" sz="3600" b="1" dirty="0"/>
              <a:t>    </a:t>
            </a:r>
            <a:r>
              <a:rPr lang="zh-CN" altLang="en-US" sz="3600" b="1" dirty="0">
                <a:solidFill>
                  <a:srgbClr val="CC0000"/>
                </a:solidFill>
              </a:rPr>
              <a:t>定</a:t>
            </a:r>
            <a:r>
              <a:rPr lang="zh-CN" altLang="en-US" sz="3600" b="1" dirty="0"/>
              <a:t>后置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CC0000"/>
                </a:solidFill>
              </a:rPr>
              <a:t>于</a:t>
            </a:r>
            <a:r>
              <a:rPr lang="zh-CN" altLang="en-US" sz="3600" b="1" dirty="0"/>
              <a:t>和</a:t>
            </a:r>
            <a:r>
              <a:rPr lang="zh-CN" altLang="en-US" sz="3600" b="1" dirty="0">
                <a:solidFill>
                  <a:srgbClr val="CC0000"/>
                </a:solidFill>
              </a:rPr>
              <a:t>者 </a:t>
            </a:r>
            <a:r>
              <a:rPr lang="zh-CN" altLang="en-US" sz="3600" b="1" dirty="0"/>
              <a:t>   辩词义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CC0000"/>
                </a:solidFill>
              </a:rPr>
              <a:t>于</a:t>
            </a:r>
            <a:r>
              <a:rPr lang="zh-CN" altLang="en-US" sz="3600" b="1" dirty="0"/>
              <a:t>被动    </a:t>
            </a:r>
            <a:r>
              <a:rPr lang="zh-CN" altLang="en-US" sz="3600" b="1" dirty="0">
                <a:solidFill>
                  <a:srgbClr val="CC0000"/>
                </a:solidFill>
              </a:rPr>
              <a:t>者</a:t>
            </a:r>
            <a:r>
              <a:rPr lang="zh-CN" altLang="en-US" sz="3600" b="1" dirty="0"/>
              <a:t>判断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请同学    记心间</a:t>
            </a:r>
            <a:endParaRPr lang="zh-CN" altLang="en-US" sz="3600" b="1" dirty="0"/>
          </a:p>
        </p:txBody>
      </p:sp>
      <p:sp>
        <p:nvSpPr>
          <p:cNvPr id="70659" name="文本框 307203"/>
          <p:cNvSpPr txBox="1"/>
          <p:nvPr/>
        </p:nvSpPr>
        <p:spPr>
          <a:xfrm>
            <a:off x="7164388" y="2122488"/>
            <a:ext cx="803275" cy="2601912"/>
          </a:xfrm>
          <a:prstGeom prst="rect">
            <a:avLst/>
          </a:prstGeom>
          <a:noFill/>
          <a:ln w="9525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t">
            <a:spAutoFit/>
          </a:bodyPr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40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标志法口诀</a:t>
            </a:r>
            <a:endParaRPr lang="zh-CN" altLang="en-US" sz="40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标题 39936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7200" b="1" dirty="0">
                <a:solidFill>
                  <a:srgbClr val="CC0000"/>
                </a:solidFill>
              </a:rPr>
              <a:t>作 业</a:t>
            </a:r>
            <a:endParaRPr lang="zh-CN" altLang="en-US" sz="7200" b="1" dirty="0">
              <a:solidFill>
                <a:srgbClr val="CC0000"/>
              </a:solidFill>
            </a:endParaRPr>
          </a:p>
        </p:txBody>
      </p:sp>
      <p:sp>
        <p:nvSpPr>
          <p:cNvPr id="71682" name="文本占位符 399362"/>
          <p:cNvSpPr>
            <a:spLocks noGrp="1"/>
          </p:cNvSpPr>
          <p:nvPr>
            <p:ph idx="1"/>
          </p:nvPr>
        </p:nvSpPr>
        <p:spPr>
          <a:xfrm>
            <a:off x="457200" y="1887538"/>
            <a:ext cx="8229600" cy="4525962"/>
          </a:xfrm>
        </p:spPr>
        <p:txBody>
          <a:bodyPr anchor="t"/>
          <a:p>
            <a:r>
              <a:rPr lang="zh-CN" altLang="en-US" sz="4000" b="1" dirty="0"/>
              <a:t>课下搜集整理判断、被动、省略、固定句式的总结各句式特点。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72705"/>
          <p:cNvSpPr>
            <a:spLocks noGrp="1"/>
          </p:cNvSpPr>
          <p:nvPr>
            <p:ph type="title"/>
          </p:nvPr>
        </p:nvSpPr>
        <p:spPr>
          <a:xfrm>
            <a:off x="590550" y="260350"/>
            <a:ext cx="8229600" cy="1143000"/>
          </a:xfrm>
        </p:spPr>
        <p:txBody>
          <a:bodyPr anchor="t"/>
          <a:p>
            <a:r>
              <a:rPr lang="zh-CN" altLang="en-US" sz="5700" b="1" dirty="0"/>
              <a:t>学习目标</a:t>
            </a:r>
            <a:endParaRPr lang="zh-CN" altLang="en-US" sz="5700" b="1" dirty="0"/>
          </a:p>
        </p:txBody>
      </p:sp>
      <p:sp>
        <p:nvSpPr>
          <p:cNvPr id="26626" name="文本占位符 72706"/>
          <p:cNvSpPr>
            <a:spLocks noGrp="1"/>
          </p:cNvSpPr>
          <p:nvPr>
            <p:ph idx="1"/>
          </p:nvPr>
        </p:nvSpPr>
        <p:spPr>
          <a:xfrm>
            <a:off x="323850" y="1700213"/>
            <a:ext cx="8640763" cy="4352925"/>
          </a:xfrm>
        </p:spPr>
        <p:txBody>
          <a:bodyPr anchor="t"/>
          <a:p>
            <a:r>
              <a:rPr lang="zh-CN" altLang="en-US" sz="4300" b="1" dirty="0"/>
              <a:t>通过训练，发现并总结文言文倒装句的规律。</a:t>
            </a:r>
            <a:endParaRPr lang="zh-CN" altLang="en-US" sz="4300" b="1" dirty="0"/>
          </a:p>
          <a:p>
            <a:r>
              <a:rPr lang="zh-CN" altLang="en-US" sz="4300" b="1" dirty="0"/>
              <a:t>通过掌握的文言文倒装句的规律来判断并翻译文言文，力求使翻译规范，准确，流畅。</a:t>
            </a:r>
            <a:endParaRPr lang="zh-CN" altLang="en-US" sz="4300" b="1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5" name="标题 32665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72706" name="文本占位符 326658"/>
          <p:cNvSpPr>
            <a:spLocks noGrp="1"/>
          </p:cNvSpPr>
          <p:nvPr>
            <p:ph idx="1"/>
          </p:nvPr>
        </p:nvSpPr>
        <p:spPr>
          <a:xfrm>
            <a:off x="98425" y="595313"/>
            <a:ext cx="8443913" cy="4525962"/>
          </a:xfrm>
        </p:spPr>
        <p:txBody>
          <a:bodyPr anchor="t"/>
          <a:p>
            <a:r>
              <a:rPr lang="zh-CN" altLang="en-US" sz="4000" b="1" dirty="0"/>
              <a:t>伯夷叔齐</a:t>
            </a:r>
            <a:endParaRPr lang="zh-CN" altLang="en-US" sz="4000" b="1" dirty="0"/>
          </a:p>
          <a:p>
            <a:r>
              <a:rPr lang="zh-CN" altLang="en-US" sz="4000" dirty="0"/>
              <a:t>他们当作抱节守志的典范</a:t>
            </a:r>
            <a:endParaRPr lang="zh-CN" altLang="en-US" sz="4000" dirty="0"/>
          </a:p>
          <a:p>
            <a:r>
              <a:rPr lang="zh-CN" altLang="en-US" sz="4000" dirty="0">
                <a:hlinkClick r:id="rId1"/>
              </a:rPr>
              <a:t>伯夷</a:t>
            </a:r>
            <a:r>
              <a:rPr lang="zh-CN" altLang="en-US" sz="4000" dirty="0"/>
              <a:t>、叔齐是商末</a:t>
            </a:r>
            <a:r>
              <a:rPr lang="zh-CN" altLang="en-US" sz="4000" dirty="0">
                <a:hlinkClick r:id="rId2"/>
              </a:rPr>
              <a:t>孤竹君</a:t>
            </a:r>
            <a:r>
              <a:rPr lang="zh-CN" altLang="en-US" sz="4000" dirty="0"/>
              <a:t>的两个儿子。相传其父遗命要立次子叔齐为继承人。孤竹君死后，叔齐让位给伯夷，伯夷不受，叔齐也不愿登位，先后都逃到</a:t>
            </a:r>
            <a:r>
              <a:rPr lang="zh-CN" altLang="en-US" sz="4000" dirty="0">
                <a:hlinkClick r:id="rId3"/>
              </a:rPr>
              <a:t>周国</a:t>
            </a:r>
            <a:r>
              <a:rPr lang="zh-CN" altLang="en-US" sz="4000" dirty="0"/>
              <a:t>。周</a:t>
            </a:r>
            <a:r>
              <a:rPr lang="zh-CN" altLang="en-US" sz="4000" dirty="0">
                <a:hlinkClick r:id="rId4"/>
              </a:rPr>
              <a:t>武王伐纣</a:t>
            </a:r>
            <a:r>
              <a:rPr lang="zh-CN" altLang="en-US" sz="4000" dirty="0"/>
              <a:t>，二人叩马谏阻。武王灭商后，他们耻食</a:t>
            </a:r>
            <a:r>
              <a:rPr lang="zh-CN" altLang="en-US" sz="4000" dirty="0">
                <a:hlinkClick r:id="rId5"/>
              </a:rPr>
              <a:t>周粟</a:t>
            </a:r>
            <a:r>
              <a:rPr lang="zh-CN" altLang="en-US" sz="4000" dirty="0"/>
              <a:t>，</a:t>
            </a:r>
            <a:r>
              <a:rPr lang="zh-CN" altLang="en-US" sz="4000" dirty="0">
                <a:hlinkClick r:id="rId6"/>
              </a:rPr>
              <a:t>采薇</a:t>
            </a:r>
            <a:r>
              <a:rPr lang="zh-CN" altLang="en-US" sz="4000" dirty="0"/>
              <a:t>而食，饿死于</a:t>
            </a:r>
            <a:r>
              <a:rPr lang="zh-CN" altLang="en-US" sz="4000" dirty="0">
                <a:hlinkClick r:id="rId7"/>
              </a:rPr>
              <a:t>首阳山</a:t>
            </a:r>
            <a:r>
              <a:rPr lang="zh-CN" altLang="en-US" sz="4000" dirty="0"/>
              <a:t>。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5" name="Line 7"/>
          <p:cNvSpPr/>
          <p:nvPr/>
        </p:nvSpPr>
        <p:spPr>
          <a:xfrm>
            <a:off x="2627313" y="2781300"/>
            <a:ext cx="122396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24" name="WordArt 8"/>
          <p:cNvSpPr>
            <a:spLocks noTextEdit="1"/>
          </p:cNvSpPr>
          <p:nvPr/>
        </p:nvSpPr>
        <p:spPr>
          <a:xfrm>
            <a:off x="3924300" y="2492375"/>
            <a:ext cx="1655763" cy="6715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 normalizeH="1">
                <a:ln w="952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3366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谓语</a:t>
            </a:r>
            <a:endParaRPr lang="zh-CN" altLang="en-US" sz="4000" b="1" normalizeH="1"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3366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377" name="Line 9"/>
          <p:cNvSpPr/>
          <p:nvPr/>
        </p:nvSpPr>
        <p:spPr>
          <a:xfrm>
            <a:off x="5581650" y="2781300"/>
            <a:ext cx="1295400" cy="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26" name="WordArt 10"/>
          <p:cNvSpPr>
            <a:spLocks noTextEdit="1"/>
          </p:cNvSpPr>
          <p:nvPr/>
        </p:nvSpPr>
        <p:spPr>
          <a:xfrm>
            <a:off x="6948488" y="2420938"/>
            <a:ext cx="1368425" cy="671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 normalizeH="1">
                <a:ln w="952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宾语</a:t>
            </a:r>
            <a:endParaRPr lang="zh-CN" altLang="en-US" sz="4000" b="1" normalizeH="1">
              <a:ln w="952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379" name="Text Box 11"/>
          <p:cNvSpPr txBox="1"/>
          <p:nvPr/>
        </p:nvSpPr>
        <p:spPr>
          <a:xfrm>
            <a:off x="-327025" y="2636838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（定语）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58380" name="Text Box 12"/>
          <p:cNvSpPr txBox="1"/>
          <p:nvPr/>
        </p:nvSpPr>
        <p:spPr>
          <a:xfrm>
            <a:off x="2265363" y="2708275"/>
            <a:ext cx="29527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〔状语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〕</a:t>
            </a:r>
            <a:endParaRPr lang="zh-CN" altLang="en-US" sz="3600">
              <a:solidFill>
                <a:srgbClr val="0000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33129" name="Rectangle 13"/>
          <p:cNvSpPr/>
          <p:nvPr/>
        </p:nvSpPr>
        <p:spPr>
          <a:xfrm>
            <a:off x="5295900" y="2716213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（定语）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7656" name="Line 14"/>
          <p:cNvSpPr/>
          <p:nvPr/>
        </p:nvSpPr>
        <p:spPr>
          <a:xfrm flipH="1">
            <a:off x="1736725" y="3930650"/>
            <a:ext cx="71438" cy="714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8383" name="Line 15"/>
          <p:cNvSpPr/>
          <p:nvPr/>
        </p:nvSpPr>
        <p:spPr>
          <a:xfrm flipH="1" flipV="1">
            <a:off x="4498975" y="1917700"/>
            <a:ext cx="2881313" cy="50323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8384" name="Line 16"/>
          <p:cNvSpPr/>
          <p:nvPr/>
        </p:nvSpPr>
        <p:spPr>
          <a:xfrm flipH="1">
            <a:off x="3635375" y="1989138"/>
            <a:ext cx="792163" cy="6492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8385" name="AutoShape 17"/>
          <p:cNvSpPr/>
          <p:nvPr/>
        </p:nvSpPr>
        <p:spPr>
          <a:xfrm>
            <a:off x="827088" y="3357563"/>
            <a:ext cx="2376487" cy="576262"/>
          </a:xfrm>
          <a:prstGeom prst="curvedUpArrow">
            <a:avLst>
              <a:gd name="adj1" fmla="val 82479"/>
              <a:gd name="adj2" fmla="val 164958"/>
              <a:gd name="adj3" fmla="val 3332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86" name="AutoShape 18"/>
          <p:cNvSpPr/>
          <p:nvPr/>
        </p:nvSpPr>
        <p:spPr>
          <a:xfrm>
            <a:off x="6516688" y="3500438"/>
            <a:ext cx="2232025" cy="649287"/>
          </a:xfrm>
          <a:prstGeom prst="curvedUpArrow">
            <a:avLst>
              <a:gd name="adj1" fmla="val 42241"/>
              <a:gd name="adj2" fmla="val 137506"/>
              <a:gd name="adj3" fmla="val 3332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87" name="AutoShape 19"/>
          <p:cNvSpPr/>
          <p:nvPr/>
        </p:nvSpPr>
        <p:spPr>
          <a:xfrm>
            <a:off x="3419475" y="3355975"/>
            <a:ext cx="2581275" cy="649288"/>
          </a:xfrm>
          <a:prstGeom prst="curvedUpArrow">
            <a:avLst>
              <a:gd name="adj1" fmla="val 79510"/>
              <a:gd name="adj2" fmla="val 159021"/>
              <a:gd name="adj3" fmla="val 3332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88" name="Line 20"/>
          <p:cNvSpPr/>
          <p:nvPr/>
        </p:nvSpPr>
        <p:spPr>
          <a:xfrm flipH="1" flipV="1">
            <a:off x="3203575" y="1628775"/>
            <a:ext cx="1439863" cy="6477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8389" name="Line 21"/>
          <p:cNvSpPr/>
          <p:nvPr/>
        </p:nvSpPr>
        <p:spPr>
          <a:xfrm flipH="1">
            <a:off x="971550" y="1628775"/>
            <a:ext cx="2197100" cy="9366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7664" name="Text Box 24"/>
          <p:cNvSpPr txBox="1"/>
          <p:nvPr/>
        </p:nvSpPr>
        <p:spPr>
          <a:xfrm>
            <a:off x="993775" y="-1430337"/>
            <a:ext cx="2209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课堂小结</a:t>
            </a:r>
            <a:endParaRPr lang="zh-CN" altLang="en-US" sz="360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140" name="WordArt 6"/>
          <p:cNvSpPr>
            <a:spLocks noTextEdit="1"/>
          </p:cNvSpPr>
          <p:nvPr/>
        </p:nvSpPr>
        <p:spPr>
          <a:xfrm>
            <a:off x="1403350" y="2492375"/>
            <a:ext cx="1216025" cy="696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normalizeH="1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993300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主语</a:t>
            </a:r>
            <a:endParaRPr lang="zh-CN" altLang="en-US" sz="3600" normalizeH="1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993300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6" name="矩形 133144"/>
          <p:cNvSpPr/>
          <p:nvPr/>
        </p:nvSpPr>
        <p:spPr>
          <a:xfrm>
            <a:off x="-2268537" y="48577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lnSpc>
                <a:spcPct val="100000"/>
              </a:lnSpc>
              <a:spcBef>
                <a:spcPct val="0"/>
              </a:spcBef>
              <a:buClrTx/>
            </a:pPr>
            <a:r>
              <a:rPr lang="zh-CN" altLang="en-US" sz="5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倒 装 句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b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5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8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9" grpId="0"/>
      <p:bldP spid="58380" grpId="0"/>
      <p:bldP spid="133129" grpId="0"/>
      <p:bldP spid="58385" grpId="0" animBg="1"/>
      <p:bldP spid="58386" grpId="0" animBg="1"/>
      <p:bldP spid="5838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Text Box 3"/>
          <p:cNvSpPr txBox="1"/>
          <p:nvPr/>
        </p:nvSpPr>
        <p:spPr>
          <a:xfrm>
            <a:off x="1331913" y="3051175"/>
            <a:ext cx="4464050" cy="1196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65000"/>
              </a:lnSpc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　　　　　 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──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1796" name="Text Box 4"/>
          <p:cNvSpPr txBox="1"/>
          <p:nvPr/>
        </p:nvSpPr>
        <p:spPr>
          <a:xfrm>
            <a:off x="2339975" y="3051175"/>
            <a:ext cx="1657350" cy="1196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65000"/>
              </a:lnSpc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主语　</a:t>
            </a:r>
            <a:endParaRPr lang="zh-CN" altLang="en-US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1797" name="Text Box 5"/>
          <p:cNvSpPr txBox="1"/>
          <p:nvPr/>
        </p:nvSpPr>
        <p:spPr>
          <a:xfrm>
            <a:off x="6083300" y="2978150"/>
            <a:ext cx="1439863" cy="1196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65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谓语　　</a:t>
            </a:r>
            <a:endParaRPr lang="zh-CN" altLang="en-US" sz="4400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24" name="Text Box 4"/>
          <p:cNvSpPr txBox="1"/>
          <p:nvPr/>
        </p:nvSpPr>
        <p:spPr>
          <a:xfrm>
            <a:off x="2122488" y="3986213"/>
            <a:ext cx="2663825" cy="1196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65000"/>
              </a:lnSpc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谓（动）　</a:t>
            </a:r>
            <a:endParaRPr lang="zh-CN" altLang="en-US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25" name="Text Box 5"/>
          <p:cNvSpPr txBox="1"/>
          <p:nvPr/>
        </p:nvSpPr>
        <p:spPr>
          <a:xfrm>
            <a:off x="6299200" y="3914775"/>
            <a:ext cx="1152525" cy="1196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65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宾　　</a:t>
            </a:r>
            <a:endParaRPr lang="zh-CN" altLang="en-US" sz="4400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8" name="Text Box 6"/>
          <p:cNvSpPr txBox="1"/>
          <p:nvPr/>
        </p:nvSpPr>
        <p:spPr>
          <a:xfrm>
            <a:off x="1619250" y="5184775"/>
            <a:ext cx="4464050" cy="1196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65000"/>
              </a:lnSpc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　　　　　 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──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27" name="Text Box 7"/>
          <p:cNvSpPr txBox="1"/>
          <p:nvPr/>
        </p:nvSpPr>
        <p:spPr>
          <a:xfrm>
            <a:off x="2484438" y="5138738"/>
            <a:ext cx="1727200" cy="1196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65000"/>
              </a:lnSpc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介词　</a:t>
            </a:r>
            <a:endParaRPr lang="zh-CN" altLang="en-US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28" name="Text Box 8"/>
          <p:cNvSpPr txBox="1"/>
          <p:nvPr/>
        </p:nvSpPr>
        <p:spPr>
          <a:xfrm>
            <a:off x="6299200" y="4995863"/>
            <a:ext cx="1152525" cy="1196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65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宾　　</a:t>
            </a:r>
            <a:endParaRPr lang="zh-CN" altLang="en-US" sz="4400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81" name="Text Box 3"/>
          <p:cNvSpPr txBox="1"/>
          <p:nvPr/>
        </p:nvSpPr>
        <p:spPr>
          <a:xfrm>
            <a:off x="1547813" y="3960813"/>
            <a:ext cx="4464050" cy="1196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65000"/>
              </a:lnSpc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　　　　　 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──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82" name="Text Box 3"/>
          <p:cNvSpPr txBox="1"/>
          <p:nvPr/>
        </p:nvSpPr>
        <p:spPr>
          <a:xfrm>
            <a:off x="1331913" y="2043113"/>
            <a:ext cx="4464050" cy="1196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65000"/>
              </a:lnSpc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　　　　　 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──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6436" name="Text Box 4"/>
          <p:cNvSpPr txBox="1"/>
          <p:nvPr/>
        </p:nvSpPr>
        <p:spPr>
          <a:xfrm>
            <a:off x="2411413" y="2043113"/>
            <a:ext cx="1657350" cy="1196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65000"/>
              </a:lnSpc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定语　</a:t>
            </a:r>
            <a:endParaRPr lang="zh-CN" altLang="en-US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6437" name="Text Box 5"/>
          <p:cNvSpPr txBox="1"/>
          <p:nvPr/>
        </p:nvSpPr>
        <p:spPr>
          <a:xfrm>
            <a:off x="5940425" y="1898650"/>
            <a:ext cx="2232025" cy="1196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65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中心词　　</a:t>
            </a:r>
            <a:endParaRPr lang="zh-CN" altLang="en-US" sz="4400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4628" name="Text Box 4"/>
          <p:cNvSpPr txBox="1"/>
          <p:nvPr/>
        </p:nvSpPr>
        <p:spPr>
          <a:xfrm>
            <a:off x="2339975" y="935038"/>
            <a:ext cx="2016125" cy="1196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65000"/>
              </a:lnSpc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状语　</a:t>
            </a:r>
            <a:endParaRPr lang="zh-CN" altLang="en-US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4629" name="Text Box 5"/>
          <p:cNvSpPr txBox="1"/>
          <p:nvPr/>
        </p:nvSpPr>
        <p:spPr>
          <a:xfrm>
            <a:off x="5938838" y="819150"/>
            <a:ext cx="2232025" cy="1196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65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中心词　　</a:t>
            </a:r>
            <a:endParaRPr lang="zh-CN" altLang="en-US" sz="4400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87" name="文本框 134162"/>
          <p:cNvSpPr txBox="1"/>
          <p:nvPr/>
        </p:nvSpPr>
        <p:spPr>
          <a:xfrm>
            <a:off x="7473950" y="4922838"/>
            <a:ext cx="403225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marL="342900" indent="-3429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8" name="Text Box 3"/>
          <p:cNvSpPr txBox="1"/>
          <p:nvPr/>
        </p:nvSpPr>
        <p:spPr>
          <a:xfrm>
            <a:off x="1331913" y="935038"/>
            <a:ext cx="4464050" cy="1196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65000"/>
              </a:lnSpc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　　　　　 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──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89" name="矩形 134164"/>
          <p:cNvSpPr/>
          <p:nvPr/>
        </p:nvSpPr>
        <p:spPr>
          <a:xfrm>
            <a:off x="-2341562" y="26035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lnSpc>
                <a:spcPct val="100000"/>
              </a:lnSpc>
              <a:spcBef>
                <a:spcPct val="0"/>
              </a:spcBef>
              <a:buClrTx/>
            </a:pPr>
            <a:r>
              <a:rPr lang="zh-CN" altLang="en-US" sz="5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倒 装 句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b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5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2948E-6 L 0.08577 -0.03862 C 0.10417 -0.0474 0.13108 -0.05133 0.15938 -0.05133 C 0.19184 -0.05133 0.21771 -0.0474 0.23577 -0.03862 L 0.32275 3.2948E-6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0" y="-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32948E-6 L -0.10138 -0.05711 C -0.12204 -0.06936 -0.15364 -0.07329 -0.18645 -0.07329 C -0.22378 -0.07329 -0.25381 -0.06936 -0.27465 -0.05711 L -0.37395 -1.32948E-6 " pathEditMode="relative" rAng="0" ptsTypes="FffFF">
                                      <p:cBhvr>
                                        <p:cTn id="9" dur="20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00" y="-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2948E-6 L 0.08577 -0.03862 C 0.10417 -0.0474 0.13108 -0.05133 0.15938 -0.05133 C 0.19184 -0.05133 0.21771 -0.0474 0.23577 -0.03862 L 0.32275 3.2948E-6 " pathEditMode="relative" rAng="0" ptsTypes="FffFF">
                                      <p:cBhvr>
                                        <p:cTn id="13" dur="20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0" y="-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32948E-6 L -0.10138 -0.05711 C -0.12204 -0.06936 -0.15364 -0.07329 -0.18645 -0.07329 C -0.22378 -0.07329 -0.25381 -0.06936 -0.27465 -0.05711 L -0.37395 -1.32948E-6 " pathEditMode="relative" rAng="0" ptsTypes="FffFF">
                                      <p:cBhvr>
                                        <p:cTn id="16" dur="20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00" y="-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1087 L -0.06788 -0.04971 C -0.08194 -0.0585 -0.10312 -0.06289 -0.12517 -0.06289 C -0.15034 -0.06289 -0.17066 -0.0585 -0.18472 -0.04971 L -0.25208 -0.01087 " pathEditMode="relative" rAng="0" ptsTypes="FffFF">
                                      <p:cBhvr>
                                        <p:cTn id="20" dur="20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-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0.00023 L 0.11232 -0.05434 C 0.13628 -0.06659 0.17152 -0.07237 0.20833 -0.07237 C 0.25069 -0.07237 0.28437 -0.06659 0.30816 -0.05434 L 0.42152 -0.00023 " pathEditMode="relative" rAng="0" ptsTypes="FffFF">
                                      <p:cBhvr>
                                        <p:cTn id="23" dur="2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00" y="-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91329E-6 L -0.06788 -0.03884 C -0.08194 -0.04763 -0.10312 -0.05202 -0.12517 -0.05202 C -0.15035 -0.05202 -0.17066 -0.04763 -0.18472 -0.03884 L -0.25208 -4.91329E-6 " pathEditMode="relative" rAng="0" ptsTypes="FffFF">
                                      <p:cBhvr>
                                        <p:cTn id="26" dur="20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-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-0.01064 L 0.06198 -0.06567 C 0.08524 -0.07815 0.11944 -0.08393 0.15521 -0.08393 C 0.19635 -0.08393 0.22916 -0.07815 0.25208 -0.06567 L 0.36232 -0.01064 " pathEditMode="relative" rAng="0" ptsTypes="FffFF">
                                      <p:cBhvr>
                                        <p:cTn id="29" dur="20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00" y="-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2948E-6 L -0.08663 -0.04902 C -0.10416 -0.05943 -0.13107 -0.06243 -0.1592 -0.06243 C -0.19097 -0.06243 -0.21649 -0.05943 -0.23437 -0.04902 L -0.31875 3.2948E-6 " pathEditMode="relative" rAng="0" ptsTypes="FffFF">
                                      <p:cBhvr>
                                        <p:cTn id="33" dur="20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00" y="-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2948E-6 L 0.08577 -0.03862 C 0.10417 -0.0474 0.13108 -0.05133 0.15938 -0.05133 C 0.19184 -0.05133 0.21771 -0.0474 0.23577 -0.03862 L 0.32275 3.2948E-6 " pathEditMode="relative" rAng="0" ptsTypes="FffFF">
                                      <p:cBhvr>
                                        <p:cTn id="36" dur="20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0" y="-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6" grpId="0"/>
      <p:bldP spid="161797" grpId="0"/>
      <p:bldP spid="133124" grpId="0"/>
      <p:bldP spid="133125" grpId="0"/>
      <p:bldP spid="133127" grpId="0"/>
      <p:bldP spid="133128" grpId="0"/>
      <p:bldP spid="146436" grpId="0"/>
      <p:bldP spid="146437" grpId="0"/>
      <p:bldP spid="154628" grpId="0"/>
      <p:bldP spid="1546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标题 75777"/>
          <p:cNvSpPr>
            <a:spLocks noGrp="1"/>
          </p:cNvSpPr>
          <p:nvPr>
            <p:ph type="title"/>
          </p:nvPr>
        </p:nvSpPr>
        <p:spPr>
          <a:xfrm>
            <a:off x="684213" y="630238"/>
            <a:ext cx="7543800" cy="1143000"/>
          </a:xfrm>
        </p:spPr>
        <p:txBody>
          <a:bodyPr anchor="ctr"/>
          <a:p>
            <a:r>
              <a:rPr lang="zh-CN" altLang="en-US" sz="6000" dirty="0">
                <a:solidFill>
                  <a:schemeClr val="tx1"/>
                </a:solidFill>
                <a:ea typeface="隶书" panose="02010509060101010101" pitchFamily="49" charset="-122"/>
              </a:rPr>
              <a:t>特殊句式</a:t>
            </a:r>
            <a:r>
              <a:rPr lang="en-US" altLang="x-none" sz="6000">
                <a:solidFill>
                  <a:schemeClr val="tx1"/>
                </a:solidFill>
                <a:ea typeface="隶书" panose="02010509060101010101" pitchFamily="49" charset="-122"/>
              </a:rPr>
              <a:t>之</a:t>
            </a:r>
            <a:r>
              <a:rPr lang="zh-CN" altLang="en-US" sz="6000" dirty="0">
                <a:solidFill>
                  <a:schemeClr val="tx1"/>
                </a:solidFill>
                <a:ea typeface="隶书" panose="02010509060101010101" pitchFamily="49" charset="-122"/>
              </a:rPr>
              <a:t>倒装句</a:t>
            </a:r>
            <a:r>
              <a:rPr lang="en-US" altLang="x-none" sz="6000">
                <a:solidFill>
                  <a:schemeClr val="tx1"/>
                </a:solidFill>
                <a:ea typeface="隶书" panose="02010509060101010101" pitchFamily="49" charset="-122"/>
              </a:rPr>
              <a:t>:</a:t>
            </a:r>
            <a:br>
              <a:rPr lang="en-US" altLang="x-none" sz="6000">
                <a:solidFill>
                  <a:schemeClr val="tx1"/>
                </a:solidFill>
                <a:ea typeface="隶书" panose="02010509060101010101" pitchFamily="49" charset="-122"/>
              </a:rPr>
            </a:br>
            <a:endParaRPr lang="zh-CN" altLang="en-US" sz="6000">
              <a:solidFill>
                <a:schemeClr val="tx1"/>
              </a:solidFill>
              <a:ea typeface="隶书" panose="02010509060101010101" pitchFamily="49" charset="-122"/>
            </a:endParaRPr>
          </a:p>
        </p:txBody>
      </p:sp>
      <p:sp>
        <p:nvSpPr>
          <p:cNvPr id="75779" name="文本框 75778"/>
          <p:cNvSpPr txBox="1"/>
          <p:nvPr/>
        </p:nvSpPr>
        <p:spPr>
          <a:xfrm>
            <a:off x="1116013" y="2133600"/>
            <a:ext cx="2376487" cy="714375"/>
          </a:xfrm>
          <a:prstGeom prst="rect">
            <a:avLst/>
          </a:prstGeom>
          <a:solidFill>
            <a:schemeClr val="tx2"/>
          </a:solidFill>
          <a:ln w="12700" cap="sq" cmpd="sng">
            <a:solidFill>
              <a:srgbClr val="FF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状语后置</a:t>
            </a:r>
            <a:endParaRPr lang="en-US" altLang="zh-CN" sz="40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0" name="文本框 75779"/>
          <p:cNvSpPr txBox="1"/>
          <p:nvPr/>
        </p:nvSpPr>
        <p:spPr>
          <a:xfrm>
            <a:off x="4429125" y="4221163"/>
            <a:ext cx="3095625" cy="714375"/>
          </a:xfrm>
          <a:prstGeom prst="rect">
            <a:avLst/>
          </a:prstGeom>
          <a:solidFill>
            <a:schemeClr val="tx2"/>
          </a:solidFill>
          <a:ln w="12700" cap="sq" cmpd="sng">
            <a:solidFill>
              <a:srgbClr val="FF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buClr>
                <a:schemeClr val="tx2"/>
              </a:buClr>
              <a:buFont typeface="Wingdings" panose="05000000000000000000" pitchFamily="2" charset="2"/>
              <a:buChar char="w"/>
            </a:pPr>
            <a:r>
              <a:rPr lang="zh-CN" altLang="en-US" sz="4000" dirty="0">
                <a:solidFill>
                  <a:srgbClr val="FFFF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宾语前置</a:t>
            </a:r>
            <a:endParaRPr lang="zh-CN" altLang="en-US" sz="4000" dirty="0">
              <a:solidFill>
                <a:srgbClr val="FFFF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81" name="文本框 75780"/>
          <p:cNvSpPr txBox="1"/>
          <p:nvPr/>
        </p:nvSpPr>
        <p:spPr>
          <a:xfrm>
            <a:off x="2843213" y="3068638"/>
            <a:ext cx="2952750" cy="714375"/>
          </a:xfrm>
          <a:prstGeom prst="rect">
            <a:avLst/>
          </a:prstGeom>
          <a:solidFill>
            <a:schemeClr val="tx2"/>
          </a:solidFill>
          <a:ln w="12700" cap="sq" cmpd="sng">
            <a:solidFill>
              <a:srgbClr val="FF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buClr>
                <a:schemeClr val="tx2"/>
              </a:buClr>
              <a:buFont typeface="Wingdings" panose="05000000000000000000" pitchFamily="2" charset="2"/>
              <a:buChar char="w"/>
            </a:pPr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定语后置</a:t>
            </a:r>
            <a:endParaRPr lang="en-US" altLang="zh-CN" sz="40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2" name="文本框 75781"/>
          <p:cNvSpPr txBox="1"/>
          <p:nvPr/>
        </p:nvSpPr>
        <p:spPr>
          <a:xfrm>
            <a:off x="5589588" y="5451475"/>
            <a:ext cx="2727325" cy="714375"/>
          </a:xfrm>
          <a:prstGeom prst="rect">
            <a:avLst/>
          </a:prstGeom>
          <a:solidFill>
            <a:schemeClr val="tx2"/>
          </a:solidFill>
          <a:ln w="12700" cap="sq" cmpd="sng">
            <a:solidFill>
              <a:srgbClr val="FF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buClr>
                <a:schemeClr val="tx2"/>
              </a:buClr>
              <a:buFont typeface="Wingdings" panose="05000000000000000000" pitchFamily="2" charset="2"/>
              <a:buChar char="w"/>
            </a:pP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主谓倒装</a:t>
            </a:r>
            <a:endParaRPr lang="en-US" altLang="zh-CN" sz="40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animBg="1"/>
      <p:bldP spid="75779" grpId="0" animBg="1"/>
      <p:bldP spid="75780" grpId="0" animBg="1"/>
      <p:bldP spid="75781" grpId="0" animBg="1"/>
      <p:bldP spid="7578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3410" name="标题 27340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x-none" sz="60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6000" b="1" dirty="0">
                <a:solidFill>
                  <a:schemeClr val="bg2"/>
                </a:solidFill>
                <a:latin typeface="宋体" panose="02010600030101010101" pitchFamily="2" charset="-122"/>
              </a:rPr>
              <a:t>状语后置</a:t>
            </a:r>
            <a:endParaRPr lang="en-US" altLang="x-none" sz="6000" b="1">
              <a:solidFill>
                <a:schemeClr val="bg2"/>
              </a:solidFill>
              <a:latin typeface="宋体" panose="02010600030101010101" pitchFamily="2" charset="-122"/>
            </a:endParaRPr>
          </a:p>
        </p:txBody>
      </p:sp>
      <p:sp>
        <p:nvSpPr>
          <p:cNvPr id="30722" name="文本框 273410"/>
          <p:cNvSpPr txBox="1"/>
          <p:nvPr/>
        </p:nvSpPr>
        <p:spPr>
          <a:xfrm>
            <a:off x="250825" y="981075"/>
            <a:ext cx="8064500" cy="5387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4400" dirty="0">
                <a:latin typeface="Arial" panose="020B0604020202020204" pitchFamily="34" charset="0"/>
                <a:ea typeface="华文中宋" panose="02010600040101010101" pitchFamily="2" charset="-122"/>
              </a:rPr>
              <a:t>组题</a:t>
            </a:r>
            <a:r>
              <a:rPr lang="en-US" altLang="zh-CN" sz="4400">
                <a:latin typeface="Arial" panose="020B0604020202020204" pitchFamily="34" charset="0"/>
                <a:ea typeface="华文中宋" panose="02010600040101010101" pitchFamily="2" charset="-122"/>
              </a:rPr>
              <a:t>1</a:t>
            </a:r>
            <a:endParaRPr lang="en-US" altLang="zh-CN" sz="4400"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4400">
                <a:latin typeface="Arial" panose="020B0604020202020204" pitchFamily="34" charset="0"/>
                <a:ea typeface="华文中宋" panose="02010600040101010101" pitchFamily="2" charset="-122"/>
              </a:rPr>
              <a:t>1.</a:t>
            </a:r>
            <a:r>
              <a:rPr lang="zh-CN" altLang="en-US" sz="3600" dirty="0">
                <a:solidFill>
                  <a:srgbClr val="0066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翻译下列句子，判断是何种倒装，并找到标志词。</a:t>
            </a:r>
            <a:endParaRPr lang="zh-CN" altLang="en-US" sz="3600" dirty="0">
              <a:solidFill>
                <a:srgbClr val="0066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青，</a:t>
            </a:r>
            <a:r>
              <a:rPr lang="zh-CN" altLang="en-US" sz="3600" u="sng" dirty="0">
                <a:latin typeface="Arial" panose="020B0604020202020204" pitchFamily="34" charset="0"/>
                <a:ea typeface="宋体" panose="02010600030101010101" pitchFamily="2" charset="-122"/>
              </a:rPr>
              <a:t>取之于蓝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，而</a:t>
            </a:r>
            <a:r>
              <a:rPr lang="zh-CN" altLang="en-US" sz="3600" u="sng" dirty="0">
                <a:latin typeface="Arial" panose="020B0604020202020204" pitchFamily="34" charset="0"/>
                <a:ea typeface="宋体" panose="02010600030101010101" pitchFamily="2" charset="-122"/>
              </a:rPr>
              <a:t>青于蓝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为国以礼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sz="3600" u="sng" dirty="0">
                <a:latin typeface="Arial" panose="020B0604020202020204" pitchFamily="34" charset="0"/>
                <a:ea typeface="宋体" panose="02010600030101010101" pitchFamily="2" charset="-122"/>
              </a:rPr>
              <a:t>申之以孝悌之义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月出于东山之上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</a:pPr>
            <a:endParaRPr lang="zh-CN" altLang="en-US" sz="3600" dirty="0">
              <a:solidFill>
                <a:srgbClr val="0066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73412" name="文本框 273411"/>
          <p:cNvSpPr txBox="1"/>
          <p:nvPr/>
        </p:nvSpPr>
        <p:spPr>
          <a:xfrm>
            <a:off x="285750" y="5575300"/>
            <a:ext cx="3854450" cy="806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36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⑤</a:t>
            </a:r>
            <a:r>
              <a:rPr lang="zh-CN" altLang="en-US" sz="36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相与枕藉乎舟中</a:t>
            </a:r>
            <a:endParaRPr lang="zh-CN" altLang="en-US" sz="36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73414" name="图片 273413" descr="201111251414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0313" y="4375150"/>
            <a:ext cx="2149475" cy="200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文本占位符 27341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060825"/>
          </a:xfrm>
        </p:spPr>
        <p:txBody>
          <a:bodyPr anchor="t"/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3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3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10" grpId="0"/>
      <p:bldP spid="273412" grpId="0"/>
    </p:bldLst>
  </p:timing>
</p:sld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Edge">
  <a:themeElements>
    <a:clrScheme name="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47329"/>
      </a:accent6>
      <a:hlink>
        <a:srgbClr val="996600"/>
      </a:hlink>
      <a:folHlink>
        <a:srgbClr val="AFBF39"/>
      </a:folHlink>
    </a:clrScheme>
    <a:fontScheme name="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20000"/>
        </a:lt1>
        <a:dk2>
          <a:srgbClr val="FFFFFF"/>
        </a:dk2>
        <a:lt2>
          <a:srgbClr val="333333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CCFF"/>
        </a:dk1>
        <a:lt1>
          <a:srgbClr val="0B0506"/>
        </a:lt1>
        <a:dk2>
          <a:srgbClr val="FFFFFF"/>
        </a:dk2>
        <a:lt2>
          <a:srgbClr val="333333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FAFDC"/>
        </a:accent4>
        <a:accent5>
          <a:srgbClr val="ADB9E2"/>
        </a:accent5>
        <a:accent6>
          <a:srgbClr val="2D2DB7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21013"/>
        </a:lt1>
        <a:dk2>
          <a:srgbClr val="FFFFFF"/>
        </a:dk2>
        <a:lt2>
          <a:srgbClr val="333333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CDCDC"/>
        </a:accent4>
        <a:accent5>
          <a:srgbClr val="E2ADAA"/>
        </a:accent5>
        <a:accent6>
          <a:srgbClr val="B789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FF"/>
        </a:dk2>
        <a:lt2>
          <a:srgbClr val="11054B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CDCDC"/>
        </a:accent4>
        <a:accent5>
          <a:srgbClr val="FFB9AA"/>
        </a:accent5>
        <a:accent6>
          <a:srgbClr val="E52D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2600"/>
        </a:lt1>
        <a:dk2>
          <a:srgbClr val="FAFACC"/>
        </a:dk2>
        <a:lt2>
          <a:srgbClr val="9B8D65"/>
        </a:lt2>
        <a:accent1>
          <a:srgbClr val="CC9933"/>
        </a:accent1>
        <a:accent2>
          <a:srgbClr val="8F9967"/>
        </a:accent2>
        <a:accent3>
          <a:srgbClr val="AAABAA"/>
        </a:accent3>
        <a:accent4>
          <a:srgbClr val="D6D6D6"/>
        </a:accent4>
        <a:accent5>
          <a:srgbClr val="E2CAAD"/>
        </a:accent5>
        <a:accent6>
          <a:srgbClr val="80895C"/>
        </a:accent6>
        <a:hlink>
          <a:srgbClr val="33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FF9900"/>
        </a:accent2>
        <a:accent3>
          <a:srgbClr val="AAB9CA"/>
        </a:accent3>
        <a:accent4>
          <a:srgbClr val="DCDCDC"/>
        </a:accent4>
        <a:accent5>
          <a:srgbClr val="E2CAAA"/>
        </a:accent5>
        <a:accent6>
          <a:srgbClr val="E58900"/>
        </a:accent6>
        <a:hlink>
          <a:srgbClr val="FFCC00"/>
        </a:hlink>
        <a:folHlink>
          <a:srgbClr val="706F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47329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1C1C1"/>
        </a:accent5>
        <a:accent6>
          <a:srgbClr val="8989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36145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3724</Words>
  <Application>WPS 演示</Application>
  <PresentationFormat>在屏幕上显示</PresentationFormat>
  <Paragraphs>461</Paragraphs>
  <Slides>50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50</vt:i4>
      </vt:variant>
    </vt:vector>
  </HeadingPairs>
  <TitlesOfParts>
    <vt:vector size="75" baseType="lpstr">
      <vt:lpstr>Arial</vt:lpstr>
      <vt:lpstr>宋体</vt:lpstr>
      <vt:lpstr>Wingdings</vt:lpstr>
      <vt:lpstr>Garamond</vt:lpstr>
      <vt:lpstr>黑体</vt:lpstr>
      <vt:lpstr>楷体</vt:lpstr>
      <vt:lpstr>楷体_GB2312</vt:lpstr>
      <vt:lpstr>Times New Roman</vt:lpstr>
      <vt:lpstr>幼圆</vt:lpstr>
      <vt:lpstr>华文中宋</vt:lpstr>
      <vt:lpstr>隶书</vt:lpstr>
      <vt:lpstr>新宋体</vt:lpstr>
      <vt:lpstr>微软雅黑</vt:lpstr>
      <vt:lpstr>Arial Unicode MS</vt:lpstr>
      <vt:lpstr>Calibri</vt:lpstr>
      <vt:lpstr>Tahoma</vt:lpstr>
      <vt:lpstr>1_默认设计模板</vt:lpstr>
      <vt:lpstr>3_默认设计模板</vt:lpstr>
      <vt:lpstr>2_默认设计模板</vt:lpstr>
      <vt:lpstr>4_默认设计模板</vt:lpstr>
      <vt:lpstr>Edge</vt:lpstr>
      <vt:lpstr>5_默认设计模板</vt:lpstr>
      <vt:lpstr>6_默认设计模板</vt:lpstr>
      <vt:lpstr>7_默认设计模板</vt:lpstr>
      <vt:lpstr>8_默认设计模板</vt:lpstr>
      <vt:lpstr>PowerPoint 演示文稿</vt:lpstr>
      <vt:lpstr>PowerPoint 演示文稿</vt:lpstr>
      <vt:lpstr>PowerPoint 演示文稿</vt:lpstr>
      <vt:lpstr>PowerPoint 演示文稿</vt:lpstr>
      <vt:lpstr>学习目标</vt:lpstr>
      <vt:lpstr>PowerPoint 演示文稿</vt:lpstr>
      <vt:lpstr>PowerPoint 演示文稿</vt:lpstr>
      <vt:lpstr>特殊句式之倒装句: </vt:lpstr>
      <vt:lpstr>一.状语后置</vt:lpstr>
      <vt:lpstr>PowerPoint 演示文稿</vt:lpstr>
      <vt:lpstr>判断方法一</vt:lpstr>
      <vt:lpstr>PowerPoint 演示文稿</vt:lpstr>
      <vt:lpstr>PowerPoint 演示文稿</vt:lpstr>
      <vt:lpstr>小结：状语后置有两种类型</vt:lpstr>
      <vt:lpstr>组题3. </vt:lpstr>
      <vt:lpstr>PowerPoint 演示文稿</vt:lpstr>
      <vt:lpstr>PowerPoint 演示文稿</vt:lpstr>
      <vt:lpstr>定语后置句小结</vt:lpstr>
      <vt:lpstr>中心语＋数量词（作定语）</vt:lpstr>
      <vt:lpstr>定语后置句小结</vt:lpstr>
      <vt:lpstr>组题6 .判断下列是那种特殊句式，并译之 </vt:lpstr>
      <vt:lpstr>PowerPoint 演示文稿</vt:lpstr>
      <vt:lpstr>三.宾语前置总结（高考重点）</vt:lpstr>
      <vt:lpstr>PowerPoint 演示文稿</vt:lpstr>
      <vt:lpstr>PowerPoint 演示文稿</vt:lpstr>
      <vt:lpstr>PowerPoint 演示文稿</vt:lpstr>
      <vt:lpstr>PowerPoint 演示文稿</vt:lpstr>
      <vt:lpstr>4、谓语前置</vt:lpstr>
      <vt:lpstr>判断方法一</vt:lpstr>
      <vt:lpstr>判断方法二标志法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1、下列句中不含定语后置的一项是（   ）</vt:lpstr>
      <vt:lpstr>PowerPoint 演示文稿</vt:lpstr>
      <vt:lpstr>PowerPoint 演示文稿</vt:lpstr>
      <vt:lpstr>PowerPoint 演示文稿</vt:lpstr>
      <vt:lpstr>PowerPoint 演示文稿</vt:lpstr>
      <vt:lpstr>1. 判断下列句子是何种倒装，并译之</vt:lpstr>
      <vt:lpstr>PowerPoint 演示文稿</vt:lpstr>
      <vt:lpstr>PowerPoint 演示文稿</vt:lpstr>
      <vt:lpstr>判断方法一</vt:lpstr>
      <vt:lpstr>判断方法二标志法</vt:lpstr>
      <vt:lpstr>PowerPoint 演示文稿</vt:lpstr>
      <vt:lpstr>判断方法一标志法</vt:lpstr>
      <vt:lpstr>作 业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walkinnet</dc:creator>
  <cp:lastModifiedBy>太阳花</cp:lastModifiedBy>
  <cp:revision>137</cp:revision>
  <dcterms:created xsi:type="dcterms:W3CDTF">2015-05-13T13:18:00Z</dcterms:created>
  <dcterms:modified xsi:type="dcterms:W3CDTF">2018-09-30T01:16:10Z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