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1" r:id="rId2"/>
    <p:sldId id="261" r:id="rId3"/>
    <p:sldId id="317" r:id="rId4"/>
    <p:sldId id="318" r:id="rId5"/>
    <p:sldId id="262" r:id="rId6"/>
    <p:sldId id="319" r:id="rId7"/>
    <p:sldId id="260" r:id="rId8"/>
    <p:sldId id="270" r:id="rId9"/>
    <p:sldId id="272" r:id="rId10"/>
    <p:sldId id="34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51" r:id="rId21"/>
    <p:sldId id="343" r:id="rId22"/>
    <p:sldId id="275" r:id="rId23"/>
    <p:sldId id="276" r:id="rId24"/>
    <p:sldId id="277" r:id="rId25"/>
    <p:sldId id="352" r:id="rId26"/>
    <p:sldId id="353" r:id="rId27"/>
    <p:sldId id="356" r:id="rId28"/>
    <p:sldId id="357" r:id="rId29"/>
    <p:sldId id="358" r:id="rId30"/>
    <p:sldId id="360" r:id="rId31"/>
    <p:sldId id="361" r:id="rId32"/>
    <p:sldId id="362" r:id="rId33"/>
    <p:sldId id="363" r:id="rId34"/>
    <p:sldId id="365" r:id="rId35"/>
    <p:sldId id="366" r:id="rId36"/>
    <p:sldId id="367" r:id="rId37"/>
    <p:sldId id="368" r:id="rId38"/>
    <p:sldId id="369" r:id="rId39"/>
    <p:sldId id="370" r:id="rId40"/>
    <p:sldId id="371" r:id="rId41"/>
    <p:sldId id="372" r:id="rId42"/>
    <p:sldId id="373" r:id="rId43"/>
    <p:sldId id="375" r:id="rId44"/>
    <p:sldId id="376" r:id="rId45"/>
  </p:sldIdLst>
  <p:sldSz cx="12192000" cy="6858000"/>
  <p:notesSz cx="6858000" cy="9144000"/>
  <p:custDataLst>
    <p:tags r:id="rId4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0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50" d="100"/>
          <a:sy n="50" d="100"/>
        </p:scale>
        <p:origin x="-582" y="-8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commentAuthors" Target="commentAuthors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2021-3-31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2021-3-31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2021-3-31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2021-3-31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2021-3-31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2021-3-31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2021-3-31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2021-3-31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2021-3-31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2021-3-31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2021-3-31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2021-3-31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../../&#19968;&#20123;&#22791;&#29992;&#36164;&#26009;/&#25945;&#26696;/&#31532;&#22235;&#20876;/&#31532;&#19977;&#21333;&#20803;/&#12298;&#38463;Q&#27491;&#20256;&#12299;/RECORD18.WAV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0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193030" cy="68580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2291" name="Text Box 3"/>
          <p:cNvSpPr/>
          <p:nvPr/>
        </p:nvSpPr>
        <p:spPr>
          <a:xfrm>
            <a:off x="3856355" y="1353820"/>
            <a:ext cx="45085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kumimoji="1" lang="zh-CN" altLang="zh-CN" sz="2400">
              <a:latin typeface="Times New Roman" panose="02020603050405020304" pitchFamily="18" charset="0"/>
            </a:endParaRPr>
          </a:p>
        </p:txBody>
      </p:sp>
      <p:pic>
        <p:nvPicPr>
          <p:cNvPr id="12293" name="Picture 8" descr="图片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7060" y="0"/>
            <a:ext cx="5104765" cy="43434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2294" name="WordArt 9"/>
          <p:cNvSpPr>
            <a:spLocks noTextEdit="1"/>
          </p:cNvSpPr>
          <p:nvPr/>
        </p:nvSpPr>
        <p:spPr>
          <a:xfrm>
            <a:off x="8442325" y="5135880"/>
            <a:ext cx="2133600" cy="914400"/>
          </a:xfrm>
          <a:solidFill>
            <a:srgbClr val="800000"/>
          </a:solidFill>
          <a:ln>
            <a:solidFill>
              <a:srgbClr val="800000"/>
            </a:solidFill>
            <a:miter lim="800000"/>
          </a:ln>
          <a:effectLst>
            <a:outerShdw dist="35921" dir="2700000" algn="ctr">
              <a:srgbClr val="B2B2B2">
                <a:alpha val="79999"/>
              </a:srgbClr>
            </a:outerShdw>
          </a:effectLst>
        </p:spPr>
        <p:txBody>
          <a:bodyPr wrap="none" fromWordArt="1">
            <a:prstTxWarp prst="textPlain">
              <a:avLst/>
            </a:prstTxWarp>
          </a:bodyPr>
          <a:lstStyle/>
          <a:p>
            <a:pPr lvl="0" algn="ctr"/>
            <a:r>
              <a:rPr sz="3600" i="1" kern="10" err="1">
                <a:ln>
                  <a:solidFill>
                    <a:srgbClr val="800000"/>
                  </a:solidFill>
                </a:ln>
                <a:solidFill>
                  <a:srgbClr val="800000"/>
                </a:solidFill>
                <a:effectLst>
                  <a:outerShdw dist="35921" dir="2700000" algn="ctr">
                    <a:srgbClr val="B2B2B2">
                      <a:alpha val="79999"/>
                    </a:srgbClr>
                  </a:outerShdw>
                </a:effectLst>
                <a:latin typeface="宋体" panose="02010600030101010101" pitchFamily="2" charset="-122"/>
              </a:rPr>
              <a:t>鲁迅</a:t>
            </a:r>
            <a:endParaRPr sz="3600" i="1" kern="10">
              <a:ln>
                <a:solidFill>
                  <a:srgbClr val="800000"/>
                </a:solidFill>
              </a:ln>
              <a:solidFill>
                <a:srgbClr val="800000"/>
              </a:solidFill>
              <a:effectLst>
                <a:outerShdw dist="35921" dir="2700000" algn="ctr">
                  <a:srgbClr val="B2B2B2">
                    <a:alpha val="79999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70855" y="861695"/>
            <a:ext cx="104965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阿</a:t>
            </a:r>
            <a:r>
              <a:rPr lang="en-US" altLang="zh-CN" sz="6000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Q</a:t>
            </a:r>
            <a:r>
              <a:rPr lang="zh-CN" altLang="en-US" sz="6000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正传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822565" y="3975100"/>
            <a:ext cx="20885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梁山一中杨素文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97560" y="890270"/>
            <a:ext cx="1089660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序幕：</a:t>
            </a:r>
            <a:r>
              <a:rPr lang="zh-CN" sz="24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第一章《序》 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交代作传的缘起，概略介绍阿Q的身世、处境。</a:t>
            </a:r>
            <a:endParaRPr lang="zh-CN" sz="2400" b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开端：</a:t>
            </a:r>
            <a:r>
              <a:rPr lang="zh-CN" sz="24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第二章《优胜活动》</a:t>
            </a:r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描写阿Q性格的主要特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征——精神胜利法。</a:t>
            </a:r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</a:p>
          <a:p>
            <a:pPr indent="0" algn="l" fontAlgn="auto">
              <a:lnSpc>
                <a:spcPct val="150000"/>
              </a:lnSpc>
            </a:pPr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sz="24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第三章《续优胜记略》</a:t>
            </a: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</a:t>
            </a:r>
            <a:endParaRPr lang="zh-CN" sz="2400" b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发展：</a:t>
            </a:r>
            <a:r>
              <a:rPr lang="zh-CN" sz="24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第四章《恋爱的悲剧》</a:t>
            </a:r>
            <a:endParaRPr lang="zh-CN" sz="2400" b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en-US" altLang="zh-CN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sz="24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第五章《生计问题》</a:t>
            </a:r>
            <a:endParaRPr lang="zh-CN" sz="2400" b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en-US" altLang="zh-CN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sz="24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第六章《从中兴到末路》</a:t>
            </a:r>
            <a:r>
              <a:rPr lang="en-US" altLang="zh-CN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描写阿Q在现实生活中的各种遭遇和精神痛苦。</a:t>
            </a:r>
            <a:endParaRPr lang="zh-CN" sz="2400" b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高潮：</a:t>
            </a:r>
            <a:r>
              <a:rPr lang="zh-CN" sz="24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第七章《革命》</a:t>
            </a:r>
            <a:endParaRPr lang="zh-CN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sz="24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第八章《不准革命》</a:t>
            </a:r>
            <a:r>
              <a:rPr lang="en-US" altLang="zh-CN" sz="24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描写阿Q在未庄风传辛亥革命中的表现和遭遇。</a:t>
            </a:r>
          </a:p>
          <a:p>
            <a:pPr indent="0" algn="l" fontAlgn="auto">
              <a:lnSpc>
                <a:spcPct val="150000"/>
              </a:lnSpc>
            </a:pPr>
            <a:r>
              <a:rPr 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结局：</a:t>
            </a:r>
            <a:r>
              <a:rPr lang="zh-CN" sz="24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第九章《大团圆》</a:t>
            </a:r>
            <a:r>
              <a:rPr lang="en-US" altLang="zh-CN" sz="24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sz="24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阿Q被杀。辛亥革命的胜利果实被窃取。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75005" y="363220"/>
            <a:ext cx="12680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</a:rPr>
              <a:t>情    节</a:t>
            </a:r>
            <a:endParaRPr lang="zh-CN" sz="2800">
              <a:solidFill>
                <a:srgbClr val="0070C0"/>
              </a:solidFill>
              <a:latin typeface="华文隶书" panose="02010800040101010101" charset="-122"/>
              <a:ea typeface="华文隶书" panose="0201080004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470525" y="363220"/>
            <a:ext cx="17633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华文隶书" panose="02010800040101010101" charset="-122"/>
                <a:ea typeface="华文隶书" panose="02010800040101010101" charset="-122"/>
              </a:rPr>
              <a:t>章节内容</a:t>
            </a:r>
            <a:endParaRPr lang="en-US" altLang="zh-CN" sz="280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华文隶书" panose="02010800040101010101" charset="-122"/>
              <a:ea typeface="华文隶书" panose="020108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68985" y="1165860"/>
            <a:ext cx="10653395" cy="461518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8535" y="901700"/>
            <a:ext cx="10234295" cy="475424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2255" y="1318895"/>
            <a:ext cx="9321165" cy="411289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755" y="1286510"/>
            <a:ext cx="9516745" cy="428434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530" y="1170305"/>
            <a:ext cx="9466580" cy="441007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0975" y="1026795"/>
            <a:ext cx="9271635" cy="432625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4300" y="970280"/>
            <a:ext cx="9477375" cy="451231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9395" y="1095375"/>
            <a:ext cx="9418955" cy="466725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6855" y="1007110"/>
            <a:ext cx="9531350" cy="426085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33538" y="1206341"/>
            <a:ext cx="4916805" cy="4246721"/>
          </a:xfrm>
        </p:spPr>
        <p:txBody>
          <a:bodyPr/>
          <a:lstStyle/>
          <a:p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目标</a:t>
            </a:r>
            <a:r>
              <a:rPr lang="en-US" altLang="zh-CN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</a:t>
            </a:r>
          </a:p>
          <a:p>
            <a:r>
              <a:rPr lang="en-US" altLang="zh-CN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1 .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理清脉络，概括人物形象。</a:t>
            </a:r>
            <a:endParaRPr lang="zh-CN" altLang="zh-CN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en-US" altLang="zh-CN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2.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赏析写作特色。</a:t>
            </a:r>
          </a:p>
          <a:p>
            <a:r>
              <a:rPr lang="en-US" altLang="zh-CN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3.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反思阿</a:t>
            </a:r>
            <a:r>
              <a:rPr lang="en-US" altLang="zh-CN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Q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精神内涵。</a:t>
            </a:r>
          </a:p>
          <a:p>
            <a:r>
              <a:rPr 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鲁</a:t>
            </a:r>
            <a:r>
              <a:rPr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迅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sz="2400" b="1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著名文学家、思想家、民主战士，五四新文化运动的重要参与者，中国现代文学的奠基人。毛泽东曾评价：“鲁迅的方向，就是中华民族新文化的方向。”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4" name="图片 3" descr="ec7df9c522ac4eecb0c1df8400dcf2e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0234" y="1151890"/>
            <a:ext cx="4115753" cy="435578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占位符 47106"/>
          <p:cNvSpPr>
            <a:spLocks noGrp="1" noChangeArrowheads="1"/>
          </p:cNvSpPr>
          <p:nvPr>
            <p:ph type="body" idx="1"/>
          </p:nvPr>
        </p:nvSpPr>
        <p:spPr>
          <a:xfrm>
            <a:off x="654051" y="1052513"/>
            <a:ext cx="3746500" cy="681037"/>
          </a:xfrm>
        </p:spPr>
        <p:txBody>
          <a:bodyPr/>
          <a:lstStyle/>
          <a:p>
            <a:r>
              <a:rPr lang="en-US" altLang="zh-CN" sz="3600" smtClean="0"/>
              <a:t>1.</a:t>
            </a:r>
            <a:r>
              <a:rPr lang="zh-CN" altLang="en-US" sz="3600" b="0" smtClean="0">
                <a:latin typeface="黑体" panose="02010609060101010101" pitchFamily="49" charset="-122"/>
                <a:ea typeface="黑体" panose="02010609060101010101" pitchFamily="49" charset="-122"/>
              </a:rPr>
              <a:t>统治阶级：</a:t>
            </a:r>
          </a:p>
          <a:p>
            <a:pPr>
              <a:buFont typeface="Wingdings" panose="05000000000000000000" pitchFamily="2" charset="2"/>
              <a:buNone/>
            </a:pPr>
            <a:endParaRPr lang="zh-CN" altLang="en-US" sz="3600" b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54" name="矩形 47108"/>
          <p:cNvSpPr/>
          <p:nvPr/>
        </p:nvSpPr>
        <p:spPr>
          <a:xfrm>
            <a:off x="2990850" y="1776413"/>
            <a:ext cx="8597901" cy="206210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封建地主阶级的代表：    </a:t>
            </a:r>
          </a:p>
          <a:p>
            <a:r>
              <a:rPr lang="zh-CN" altLang="en-US" sz="3200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赵太爷、钱太爷</a:t>
            </a:r>
          </a:p>
          <a:p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受过奴化教育的假洋鬼子：</a:t>
            </a:r>
            <a:r>
              <a:rPr lang="zh-CN" altLang="en-US" sz="3200" b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钱少爷</a:t>
            </a:r>
          </a:p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（另：县城里有</a:t>
            </a:r>
            <a:r>
              <a:rPr lang="zh-CN" altLang="en-US" sz="3200" b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白举人</a:t>
            </a:r>
            <a:r>
              <a:rPr lang="zh-CN" altLang="en-US" sz="3200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55" name="矩形 47110"/>
          <p:cNvSpPr/>
          <p:nvPr/>
        </p:nvSpPr>
        <p:spPr>
          <a:xfrm>
            <a:off x="571500" y="4171950"/>
            <a:ext cx="11258550" cy="15696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被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压迫阶层：</a:t>
            </a:r>
          </a:p>
          <a:p>
            <a:r>
              <a:rPr lang="zh-CN" altLang="en-US" sz="3200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200" b="1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</a:t>
            </a:r>
            <a:r>
              <a:rPr lang="zh-CN" altLang="en-US" sz="3200" b="1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阿</a:t>
            </a:r>
            <a:r>
              <a:rPr lang="en-US" altLang="zh-CN" sz="3200" b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Q</a:t>
            </a:r>
            <a:r>
              <a:rPr lang="zh-CN" altLang="en-US" sz="3200" b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、王胡、小尼姑、小</a:t>
            </a:r>
            <a:r>
              <a:rPr lang="en-US" altLang="zh-CN" sz="3200" b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3200" b="1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endParaRPr lang="en-US" altLang="zh-CN" sz="3200" b="1" smtClean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b="1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</a:t>
            </a:r>
            <a:r>
              <a:rPr lang="zh-CN" altLang="en-US" sz="3200" b="1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吴</a:t>
            </a:r>
            <a:r>
              <a:rPr lang="zh-CN" altLang="en-US" sz="3200" b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妈以及闲人们</a:t>
            </a:r>
          </a:p>
        </p:txBody>
      </p:sp>
      <p:sp>
        <p:nvSpPr>
          <p:cNvPr id="22533" name="标题 47112"/>
          <p:cNvSpPr>
            <a:spLocks noGrp="1" noChangeArrowheads="1"/>
          </p:cNvSpPr>
          <p:nvPr>
            <p:ph type="title"/>
          </p:nvPr>
        </p:nvSpPr>
        <p:spPr>
          <a:xfrm>
            <a:off x="4301069" y="285750"/>
            <a:ext cx="2633132" cy="757238"/>
          </a:xfrm>
          <a:ln w="28575">
            <a:solidFill>
              <a:srgbClr val="FFFF00"/>
            </a:solidFill>
            <a:prstDash val="dashDot"/>
          </a:ln>
        </p:spPr>
        <p:txBody>
          <a:bodyPr>
            <a:normAutofit/>
          </a:bodyPr>
          <a:lstStyle/>
          <a:p>
            <a:r>
              <a:rPr lang="zh-CN" altLang="en-US" sz="2800" b="1" smtClean="0">
                <a:solidFill>
                  <a:srgbClr val="002060"/>
                </a:solidFill>
                <a:latin typeface="Arial" panose="020B0604020202020204" pitchFamily="34" charset="0"/>
              </a:rPr>
              <a:t>人物简介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5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uiExpand="1" build="p"/>
      <p:bldP spid="23555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991995" y="647700"/>
            <a:ext cx="667575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32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（二、三章）</a:t>
            </a:r>
            <a:r>
              <a:rPr lang="zh-CN" sz="32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人</a:t>
            </a:r>
            <a:r>
              <a:rPr 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物关系图</a:t>
            </a:r>
          </a:p>
        </p:txBody>
      </p:sp>
      <p:grpSp>
        <p:nvGrpSpPr>
          <p:cNvPr id="2" name="组合 7"/>
          <p:cNvGrpSpPr/>
          <p:nvPr/>
        </p:nvGrpSpPr>
        <p:grpSpPr>
          <a:xfrm>
            <a:off x="801788" y="2436343"/>
            <a:ext cx="6295958" cy="1870701"/>
            <a:chOff x="5037" y="25273"/>
            <a:chExt cx="5073" cy="1310"/>
          </a:xfrm>
        </p:grpSpPr>
        <p:sp>
          <p:nvSpPr>
            <p:cNvPr id="3" name="文本框 2"/>
            <p:cNvSpPr txBox="1"/>
            <p:nvPr/>
          </p:nvSpPr>
          <p:spPr>
            <a:xfrm>
              <a:off x="5037" y="25286"/>
              <a:ext cx="2455" cy="540"/>
            </a:xfrm>
            <a:prstGeom prst="ellipse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numCol="1" spcCol="0" rtlCol="0" fromWordArt="0" anchor="t" anchorCtr="0" forceAA="0" compatLnSpc="1"/>
            <a:lstStyle/>
            <a:p>
              <a:pPr algn="ctr"/>
              <a:r>
                <a:rPr lang="en-US" altLang="zh-CN" sz="3200" b="1" kern="1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Times New Roman" panose="02020603050405020304"/>
                </a:rPr>
                <a:t>闲  人</a:t>
              </a:r>
            </a:p>
          </p:txBody>
        </p:sp>
        <p:sp>
          <p:nvSpPr>
            <p:cNvPr id="6" name="文本框 3"/>
            <p:cNvSpPr txBox="1"/>
            <p:nvPr/>
          </p:nvSpPr>
          <p:spPr>
            <a:xfrm>
              <a:off x="7732" y="25273"/>
              <a:ext cx="2378" cy="540"/>
            </a:xfrm>
            <a:prstGeom prst="ellipse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numCol="1" spcCol="0" rtlCol="0" fromWordArt="0" anchor="t" anchorCtr="0" forceAA="0" compatLnSpc="1"/>
            <a:lstStyle/>
            <a:p>
              <a:pPr algn="ctr"/>
              <a:r>
                <a:rPr lang="en-US" altLang="zh-CN" sz="3200" b="1" kern="1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Times New Roman" panose="02020603050405020304"/>
                </a:rPr>
                <a:t>王  胡</a:t>
              </a:r>
            </a:p>
          </p:txBody>
        </p:sp>
        <p:sp>
          <p:nvSpPr>
            <p:cNvPr id="8" name="文本框 5"/>
            <p:cNvSpPr txBox="1"/>
            <p:nvPr/>
          </p:nvSpPr>
          <p:spPr>
            <a:xfrm>
              <a:off x="6464" y="25900"/>
              <a:ext cx="2381" cy="683"/>
            </a:xfrm>
            <a:prstGeom prst="ellipse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numCol="1" spcCol="0" rtlCol="0" fromWordArt="0" anchor="t" anchorCtr="0" forceAA="0" compatLnSpc="1"/>
            <a:lstStyle/>
            <a:p>
              <a:pPr algn="ctr"/>
              <a:r>
                <a:rPr lang="en-US" altLang="zh-CN" sz="3200" b="1" kern="1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Times New Roman" panose="02020603050405020304"/>
                </a:rPr>
                <a:t>阿Q</a:t>
              </a:r>
            </a:p>
          </p:txBody>
        </p:sp>
      </p:grpSp>
      <p:grpSp>
        <p:nvGrpSpPr>
          <p:cNvPr id="4" name="组合 9"/>
          <p:cNvGrpSpPr/>
          <p:nvPr/>
        </p:nvGrpSpPr>
        <p:grpSpPr>
          <a:xfrm>
            <a:off x="979382" y="4610100"/>
            <a:ext cx="6126268" cy="1028700"/>
            <a:chOff x="5115" y="26321"/>
            <a:chExt cx="5079" cy="540"/>
          </a:xfrm>
        </p:grpSpPr>
        <p:sp>
          <p:nvSpPr>
            <p:cNvPr id="10" name="文本框 2"/>
            <p:cNvSpPr txBox="1"/>
            <p:nvPr/>
          </p:nvSpPr>
          <p:spPr>
            <a:xfrm>
              <a:off x="5115" y="26321"/>
              <a:ext cx="2453" cy="540"/>
            </a:xfrm>
            <a:prstGeom prst="ellipse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numCol="1" spcCol="0" rtlCol="0" fromWordArt="0" anchor="t" anchorCtr="0" forceAA="0" compatLnSpc="1"/>
            <a:lstStyle/>
            <a:p>
              <a:pPr algn="ctr"/>
              <a:r>
                <a:rPr lang="en-US" altLang="zh-CN" sz="3200" b="1" kern="100" err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Times New Roman" panose="02020603050405020304"/>
                </a:rPr>
                <a:t>假洋鬼子</a:t>
              </a:r>
              <a:endParaRPr lang="en-US" altLang="zh-CN" sz="3200" b="1" kern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 panose="02020603050405020304"/>
              </a:endParaRPr>
            </a:p>
          </p:txBody>
        </p:sp>
        <p:sp>
          <p:nvSpPr>
            <p:cNvPr id="11" name="文本框 4"/>
            <p:cNvSpPr txBox="1"/>
            <p:nvPr/>
          </p:nvSpPr>
          <p:spPr>
            <a:xfrm>
              <a:off x="7777" y="26321"/>
              <a:ext cx="2417" cy="540"/>
            </a:xfrm>
            <a:prstGeom prst="ellipse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numCol="1" spcCol="0" rtlCol="0" fromWordArt="0" anchor="t" anchorCtr="0" forceAA="0" compatLnSpc="1"/>
            <a:lstStyle/>
            <a:p>
              <a:pPr algn="ctr"/>
              <a:r>
                <a:rPr lang="en-US" altLang="zh-CN" sz="3200" b="1" kern="100" err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Times New Roman" panose="02020603050405020304"/>
                </a:rPr>
                <a:t>小尼姑</a:t>
              </a:r>
              <a:endParaRPr lang="en-US" altLang="zh-CN" sz="3200" b="1" kern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 panose="02020603050405020304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7230745" y="2378710"/>
            <a:ext cx="4319270" cy="3138170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3960"/>
              </a:lnSpc>
            </a:pPr>
            <a:r>
              <a:rPr lang="zh-CN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闲人——</a:t>
            </a: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阿Q癞疮疤被笑话，反抗被打</a:t>
            </a:r>
            <a:endParaRPr 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ts val="3960"/>
              </a:lnSpc>
            </a:pPr>
            <a:r>
              <a:rPr lang="zh-CN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王胡——</a:t>
            </a: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比捉虱子，被打</a:t>
            </a:r>
            <a:endParaRPr 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ts val="3960"/>
              </a:lnSpc>
            </a:pPr>
            <a:r>
              <a:rPr lang="zh-CN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假洋鬼子——</a:t>
            </a: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挨假洋鬼子的哭丧棒</a:t>
            </a:r>
            <a:endParaRPr 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ts val="3960"/>
              </a:lnSpc>
            </a:pPr>
            <a:r>
              <a:rPr lang="zh-CN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小尼姑——</a:t>
            </a: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欺负小尼姑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401445" y="361950"/>
            <a:ext cx="747585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绘</a:t>
            </a:r>
            <a:r>
              <a:rPr lang="zh-CN" sz="32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制</a:t>
            </a:r>
            <a:r>
              <a:rPr lang="zh-CN" altLang="en-US" sz="32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主要</a:t>
            </a:r>
            <a:r>
              <a:rPr lang="zh-CN" sz="32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人物</a:t>
            </a:r>
            <a:r>
              <a:rPr lang="zh-CN" altLang="en-US" sz="32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“阿</a:t>
            </a:r>
            <a:r>
              <a:rPr lang="en-US" altLang="zh-CN" sz="32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Q</a:t>
            </a:r>
            <a:r>
              <a:rPr lang="zh-CN" altLang="en-US" sz="32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”阿</a:t>
            </a:r>
            <a:r>
              <a:rPr lang="en-US" altLang="zh-CN" sz="32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Q</a:t>
            </a:r>
            <a:r>
              <a:rPr lang="zh-CN" altLang="en-US" sz="32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出身</a:t>
            </a:r>
            <a:r>
              <a:rPr lang="zh-CN" sz="32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档</a:t>
            </a:r>
            <a:r>
              <a:rPr 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案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021080" y="1367790"/>
          <a:ext cx="10187940" cy="4692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46985"/>
                <a:gridCol w="2546985"/>
                <a:gridCol w="2546985"/>
                <a:gridCol w="2546985"/>
              </a:tblGrid>
              <a:tr h="93853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600" b="1" err="1"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姓名</a:t>
                      </a:r>
                      <a:endParaRPr lang="en-US" altLang="en-US" sz="3600" b="1"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32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籍贯</a:t>
                      </a:r>
                      <a:endParaRPr lang="en-US" altLang="en-US" sz="3200" b="1">
                        <a:solidFill>
                          <a:schemeClr val="accent6">
                            <a:lumMod val="7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3200" b="1"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</a:tr>
              <a:tr h="93853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600" b="1"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年龄</a:t>
                      </a:r>
                      <a:endParaRPr lang="en-US" altLang="en-US" sz="3600" b="1"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婚姻状况</a:t>
                      </a:r>
                      <a:endParaRPr lang="en-US" altLang="en-US" sz="3200" b="1">
                        <a:solidFill>
                          <a:schemeClr val="accent6">
                            <a:lumMod val="7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93853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600" b="1"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身份</a:t>
                      </a:r>
                      <a:endParaRPr lang="en-US" altLang="en-US" sz="3600" b="1"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工作</a:t>
                      </a:r>
                      <a:endParaRPr lang="en-US" altLang="en-US" sz="3200" b="1">
                        <a:solidFill>
                          <a:schemeClr val="accent6">
                            <a:lumMod val="7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93853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600" b="1"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家庭成员</a:t>
                      </a:r>
                      <a:endParaRPr lang="en-US" altLang="en-US" sz="3600" b="1"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住址</a:t>
                      </a:r>
                      <a:endParaRPr lang="en-US" altLang="en-US" sz="3200" b="1">
                        <a:solidFill>
                          <a:schemeClr val="accent6">
                            <a:lumMod val="7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93853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600" b="1"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爱好</a:t>
                      </a:r>
                      <a:endParaRPr lang="en-US" altLang="en-US" sz="3600" b="1"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外貌特征</a:t>
                      </a:r>
                      <a:endParaRPr lang="en-US" altLang="en-US" sz="3200" b="1">
                        <a:solidFill>
                          <a:schemeClr val="accent6">
                            <a:lumMod val="7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021080" y="1367790"/>
          <a:ext cx="10332720" cy="4729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83180"/>
                <a:gridCol w="2583180"/>
                <a:gridCol w="2583180"/>
                <a:gridCol w="2583180"/>
              </a:tblGrid>
              <a:tr h="93853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600" b="1" err="1"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姓名</a:t>
                      </a:r>
                      <a:endParaRPr lang="en-US" altLang="en-US" sz="3600" b="1"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阿Q</a:t>
                      </a:r>
                      <a:endParaRPr lang="en-US" altLang="en-US" sz="3200" b="1">
                        <a:solidFill>
                          <a:srgbClr val="7030A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籍贯</a:t>
                      </a:r>
                      <a:endParaRPr lang="en-US" altLang="en-US" sz="3200" b="1">
                        <a:solidFill>
                          <a:schemeClr val="accent6">
                            <a:lumMod val="7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1" err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不详</a:t>
                      </a:r>
                      <a:endParaRPr lang="en-US" altLang="en-US" sz="3200" b="1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</a:tr>
              <a:tr h="93853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600" b="1"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年龄</a:t>
                      </a:r>
                      <a:endParaRPr lang="en-US" altLang="en-US" sz="3600" b="1"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30左右</a:t>
                      </a:r>
                      <a:endParaRPr lang="en-US" altLang="en-US" sz="3200" b="1">
                        <a:solidFill>
                          <a:srgbClr val="7030A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婚姻状况</a:t>
                      </a:r>
                      <a:endParaRPr lang="en-US" altLang="en-US" sz="3200" b="1">
                        <a:solidFill>
                          <a:schemeClr val="accent6">
                            <a:lumMod val="7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未婚</a:t>
                      </a:r>
                      <a:endParaRPr lang="en-US" altLang="en-US" sz="3200" b="1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</a:tr>
              <a:tr h="93853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600" b="1"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身份</a:t>
                      </a:r>
                      <a:endParaRPr lang="en-US" altLang="en-US" sz="3600" b="1"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雇农</a:t>
                      </a:r>
                      <a:endParaRPr lang="en-US" altLang="en-US" sz="3200" b="1">
                        <a:solidFill>
                          <a:srgbClr val="7030A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工作</a:t>
                      </a:r>
                      <a:endParaRPr lang="en-US" altLang="en-US" sz="3200" b="1">
                        <a:solidFill>
                          <a:schemeClr val="accent6">
                            <a:lumMod val="7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打短工</a:t>
                      </a:r>
                      <a:endParaRPr lang="en-US" altLang="en-US" sz="3200" b="1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</a:tr>
              <a:tr h="93853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600" b="1"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家庭成员</a:t>
                      </a:r>
                      <a:endParaRPr lang="en-US" altLang="en-US" sz="3600" b="1"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无</a:t>
                      </a:r>
                      <a:endParaRPr lang="en-US" altLang="en-US" sz="3200" b="1">
                        <a:solidFill>
                          <a:srgbClr val="7030A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住址</a:t>
                      </a:r>
                      <a:endParaRPr lang="en-US" altLang="en-US" sz="3200" b="1">
                        <a:solidFill>
                          <a:schemeClr val="accent6">
                            <a:lumMod val="7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未庄土谷祠</a:t>
                      </a:r>
                      <a:endParaRPr lang="en-US" altLang="en-US" sz="3200" b="1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</a:tr>
              <a:tr h="93853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600" b="1"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爱好</a:t>
                      </a:r>
                      <a:endParaRPr lang="en-US" altLang="en-US" sz="3600" b="1"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喝酒、押牌宝</a:t>
                      </a:r>
                      <a:endParaRPr lang="en-US" altLang="en-US" sz="3200" b="1">
                        <a:solidFill>
                          <a:srgbClr val="7030A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外貌特征</a:t>
                      </a:r>
                      <a:endParaRPr lang="en-US" altLang="en-US" sz="3200" b="1">
                        <a:solidFill>
                          <a:schemeClr val="accent6">
                            <a:lumMod val="7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1" err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癞疮疤、黄辫子、破夹袄</a:t>
                      </a:r>
                      <a:endParaRPr lang="en-US" altLang="en-US" sz="3200" b="1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文本框 99"/>
          <p:cNvSpPr txBox="1"/>
          <p:nvPr/>
        </p:nvSpPr>
        <p:spPr>
          <a:xfrm>
            <a:off x="1553845" y="361950"/>
            <a:ext cx="747585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绘</a:t>
            </a:r>
            <a:r>
              <a:rPr lang="zh-CN" sz="32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制</a:t>
            </a:r>
            <a:r>
              <a:rPr lang="zh-CN" altLang="en-US" sz="32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主要</a:t>
            </a:r>
            <a:r>
              <a:rPr lang="zh-CN" sz="32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人物</a:t>
            </a:r>
            <a:r>
              <a:rPr lang="zh-CN" altLang="en-US" sz="32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“阿</a:t>
            </a:r>
            <a:r>
              <a:rPr lang="en-US" altLang="zh-CN" sz="32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Q</a:t>
            </a:r>
            <a:r>
              <a:rPr lang="zh-CN" altLang="en-US" sz="32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”阿</a:t>
            </a:r>
            <a:r>
              <a:rPr lang="en-US" altLang="zh-CN" sz="32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Q</a:t>
            </a:r>
            <a:r>
              <a:rPr lang="zh-CN" altLang="en-US" sz="32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出身</a:t>
            </a:r>
            <a:r>
              <a:rPr lang="zh-CN" sz="32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档</a:t>
            </a:r>
            <a:r>
              <a:rPr 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案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182495" y="628650"/>
            <a:ext cx="690435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阿Q是一</a:t>
            </a:r>
            <a:r>
              <a:rPr lang="zh-CN" sz="44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个</a:t>
            </a:r>
            <a:r>
              <a:rPr lang="zh-CN" altLang="en-US" sz="44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出身</a:t>
            </a:r>
            <a:r>
              <a:rPr lang="zh-CN" sz="44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怎</a:t>
            </a:r>
            <a:r>
              <a:rPr 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样的人？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64870" y="4996815"/>
            <a:ext cx="100190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阿</a:t>
            </a:r>
            <a:r>
              <a:rPr lang="en-US" sz="3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Q</a:t>
            </a:r>
            <a:r>
              <a:rPr lang="zh-CN" sz="3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是一个地位低下、无依无靠、贫困的雇农。</a:t>
            </a:r>
            <a:endParaRPr lang="zh-CN" altLang="en-US" sz="36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 descr="5bc682e03af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3830" y="1874520"/>
            <a:ext cx="4782820" cy="26974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64870" y="1715770"/>
            <a:ext cx="564896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noAutofit/>
          </a:bodyPr>
          <a:lstStyle/>
          <a:p>
            <a:pPr lvl="0" algn="l">
              <a:lnSpc>
                <a:spcPct val="15000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无名无姓，无家无根——地位低下</a:t>
            </a:r>
            <a:endParaRPr lang="zh-CN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没有家人，大龄未婚——无依无靠</a:t>
            </a:r>
            <a:endParaRPr lang="zh-CN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没有固定收入、穿破夹袄，头有癞疮疤——贫困 </a:t>
            </a: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zh-CN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76300" y="571500"/>
            <a:ext cx="1028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002060"/>
                </a:solidFill>
              </a:rPr>
              <a:t>总结</a:t>
            </a:r>
            <a:endParaRPr lang="zh-CN" altLang="en-US" sz="2800" b="1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6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占位符 80898"/>
          <p:cNvSpPr>
            <a:spLocks noGrp="1"/>
          </p:cNvSpPr>
          <p:nvPr>
            <p:ph type="body" idx="1"/>
          </p:nvPr>
        </p:nvSpPr>
        <p:spPr>
          <a:xfrm>
            <a:off x="529167" y="739777"/>
            <a:ext cx="10972800" cy="1317623"/>
          </a:xfrm>
          <a:noFill/>
        </p:spPr>
        <p:txBody>
          <a:bodyPr>
            <a:normAutofit/>
          </a:bodyPr>
          <a:lstStyle/>
          <a:p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阿</a:t>
            </a: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Q</a:t>
            </a: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正传</a:t>
            </a: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第二、三回分别叫“优胜记略”、“续优胜记略”，什么叫“优胜”？阿</a:t>
            </a: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Q</a:t>
            </a: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的性格集中体现在他的“精神胜利法”，什么叫“精神胜利法”？</a:t>
            </a:r>
          </a:p>
        </p:txBody>
      </p:sp>
      <p:graphicFrame>
        <p:nvGraphicFramePr>
          <p:cNvPr id="23556" name="对象 80900"/>
          <p:cNvGraphicFramePr>
            <a:graphicFrameLocks noChangeAspect="1"/>
          </p:cNvGraphicFramePr>
          <p:nvPr/>
        </p:nvGraphicFramePr>
        <p:xfrm>
          <a:off x="1710267" y="2711450"/>
          <a:ext cx="3369733" cy="321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r:id="rId3" imgW="1533525" imgH="1952625" progId="Paint.Picture">
                  <p:embed/>
                </p:oleObj>
              </mc:Choice>
              <mc:Fallback>
                <p:oleObj r:id="rId3" imgW="1533525" imgH="1952625" progId="Paint.Pictur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10267" y="2711450"/>
                        <a:ext cx="3369733" cy="3213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57" name="对象 80901"/>
          <p:cNvGraphicFramePr>
            <a:graphicFrameLocks noChangeAspect="1"/>
          </p:cNvGraphicFramePr>
          <p:nvPr/>
        </p:nvGraphicFramePr>
        <p:xfrm>
          <a:off x="6117168" y="2659063"/>
          <a:ext cx="4931833" cy="313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r:id="rId5" imgW="2381250" imgH="2019300" progId="Paint.Picture">
                  <p:embed/>
                </p:oleObj>
              </mc:Choice>
              <mc:Fallback>
                <p:oleObj r:id="rId5" imgW="2381250" imgH="2019300" progId="Paint.Pictur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117168" y="2659063"/>
                        <a:ext cx="4931833" cy="3136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占位符 81922"/>
          <p:cNvSpPr>
            <a:spLocks noGrp="1"/>
          </p:cNvSpPr>
          <p:nvPr>
            <p:ph type="body" idx="1"/>
          </p:nvPr>
        </p:nvSpPr>
        <p:spPr>
          <a:xfrm>
            <a:off x="812800" y="571500"/>
            <a:ext cx="10788650" cy="819150"/>
          </a:xfrm>
          <a:noFill/>
        </p:spPr>
        <p:txBody>
          <a:bodyPr/>
          <a:lstStyle/>
          <a:p>
            <a:pPr>
              <a:buNone/>
            </a:pPr>
            <a:r>
              <a:rPr lang="en-US" altLang="zh-CN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阿</a:t>
            </a:r>
            <a:r>
              <a:rPr lang="en-US" altLang="zh-CN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Q</a:t>
            </a:r>
            <a:r>
              <a:rPr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正传</a:t>
            </a:r>
            <a:r>
              <a:rPr lang="en-US" altLang="zh-CN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第二、三回分别叫“优胜记略”、“续优胜记略”，什么叫“优胜”？阿</a:t>
            </a:r>
            <a:r>
              <a:rPr lang="en-US" altLang="zh-CN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Q</a:t>
            </a:r>
            <a:r>
              <a:rPr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的性格集中体现在他的“精神胜利法”，什么叫“精神胜利法”？</a:t>
            </a:r>
          </a:p>
        </p:txBody>
      </p:sp>
      <p:sp>
        <p:nvSpPr>
          <p:cNvPr id="25603" name="文本框 81923"/>
          <p:cNvSpPr/>
          <p:nvPr/>
        </p:nvSpPr>
        <p:spPr>
          <a:xfrm>
            <a:off x="933450" y="1995071"/>
            <a:ext cx="10382250" cy="353943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/>
          <a:p>
            <a:pPr marL="342900" indent="-342900" eaLnBrk="0" hangingPunct="0">
              <a:buClr>
                <a:srgbClr val="FFFF00"/>
              </a:buClr>
            </a:pPr>
            <a:r>
              <a:rPr lang="en-US" altLang="zh-CN" sz="2800" b="1" smtClean="0">
                <a:ea typeface="黑体" panose="02010609060101010101" pitchFamily="49" charset="-122"/>
              </a:rPr>
              <a:t>1.</a:t>
            </a:r>
            <a:r>
              <a:rPr lang="zh-CN" altLang="en-US" sz="2800" b="1" smtClean="0">
                <a:ea typeface="黑体" panose="02010609060101010101" pitchFamily="49" charset="-122"/>
              </a:rPr>
              <a:t>优胜：           </a:t>
            </a:r>
            <a:r>
              <a:rPr lang="zh-CN" altLang="en-US" sz="2800" b="1" smtClean="0">
                <a:solidFill>
                  <a:srgbClr val="FF0000"/>
                </a:solidFill>
                <a:ea typeface="黑体" panose="02010609060101010101" pitchFamily="49" charset="-122"/>
              </a:rPr>
              <a:t>即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pitchFamily="49" charset="-122"/>
              </a:rPr>
              <a:t>胜利，如比赛得第一，赌博赢了，打架赢了</a:t>
            </a:r>
            <a:r>
              <a:rPr lang="zh-CN" altLang="en-US" sz="2800" b="1" smtClean="0">
                <a:solidFill>
                  <a:srgbClr val="FF0000"/>
                </a:solidFill>
                <a:ea typeface="黑体" panose="02010609060101010101" pitchFamily="49" charset="-122"/>
              </a:rPr>
              <a:t>，</a:t>
            </a:r>
            <a:endParaRPr lang="en-US" altLang="zh-CN" sz="2800" b="1" smtClean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 marL="342900" indent="-342900" eaLnBrk="0" hangingPunct="0">
              <a:buClr>
                <a:srgbClr val="FFFF00"/>
              </a:buClr>
            </a:pPr>
            <a:r>
              <a:rPr lang="en-US" altLang="zh-CN" sz="2800" b="1" smtClean="0">
                <a:solidFill>
                  <a:srgbClr val="FF0000"/>
                </a:solidFill>
                <a:ea typeface="黑体" panose="02010609060101010101" pitchFamily="49" charset="-122"/>
              </a:rPr>
              <a:t>                        </a:t>
            </a:r>
            <a:r>
              <a:rPr lang="zh-CN" altLang="en-US" sz="2800" b="1" smtClean="0">
                <a:solidFill>
                  <a:srgbClr val="FF0000"/>
                </a:solidFill>
                <a:ea typeface="黑体" panose="02010609060101010101" pitchFamily="49" charset="-122"/>
              </a:rPr>
              <a:t>辈 份比别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pitchFamily="49" charset="-122"/>
              </a:rPr>
              <a:t>人高了，见识比别人广了，自己的行</a:t>
            </a:r>
            <a:r>
              <a:rPr lang="zh-CN" altLang="en-US" sz="2800" b="1" smtClean="0">
                <a:solidFill>
                  <a:srgbClr val="FF0000"/>
                </a:solidFill>
                <a:ea typeface="黑体" panose="02010609060101010101" pitchFamily="49" charset="-122"/>
              </a:rPr>
              <a:t>为</a:t>
            </a:r>
            <a:endParaRPr lang="en-US" altLang="zh-CN" sz="2800" b="1" smtClean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 marL="342900" indent="-342900" eaLnBrk="0" hangingPunct="0">
              <a:buClr>
                <a:srgbClr val="FFFF00"/>
              </a:buClr>
            </a:pPr>
            <a:r>
              <a:rPr lang="en-US" altLang="zh-CN" sz="2800" b="1" smtClean="0">
                <a:solidFill>
                  <a:srgbClr val="FF0000"/>
                </a:solidFill>
                <a:ea typeface="黑体" panose="02010609060101010101" pitchFamily="49" charset="-122"/>
              </a:rPr>
              <a:t>                        </a:t>
            </a:r>
            <a:r>
              <a:rPr lang="zh-CN" altLang="en-US" sz="2800" b="1" smtClean="0">
                <a:solidFill>
                  <a:srgbClr val="FF0000"/>
                </a:solidFill>
                <a:ea typeface="黑体" panose="02010609060101010101" pitchFamily="49" charset="-122"/>
              </a:rPr>
              <a:t>得到别人 的赞赏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pitchFamily="49" charset="-122"/>
              </a:rPr>
              <a:t>了</a:t>
            </a:r>
            <a:r>
              <a:rPr lang="en-US" altLang="zh-CN" sz="2800" b="1">
                <a:solidFill>
                  <a:srgbClr val="FF0000"/>
                </a:solidFill>
                <a:ea typeface="黑体" panose="02010609060101010101" pitchFamily="49" charset="-122"/>
              </a:rPr>
              <a:t>……</a:t>
            </a:r>
          </a:p>
          <a:p>
            <a:pPr marL="342900" indent="-342900" eaLnBrk="0" hangingPunct="0">
              <a:buClr>
                <a:srgbClr val="FFFF00"/>
              </a:buClr>
            </a:pPr>
            <a:r>
              <a:rPr lang="en-US" altLang="zh-CN" sz="2800" b="1" smtClean="0">
                <a:ea typeface="黑体" panose="02010609060101010101" pitchFamily="49" charset="-122"/>
              </a:rPr>
              <a:t>2.</a:t>
            </a:r>
            <a:r>
              <a:rPr lang="zh-CN" altLang="en-US" sz="2800" b="1" smtClean="0">
                <a:ea typeface="黑体" panose="02010609060101010101" pitchFamily="49" charset="-122"/>
              </a:rPr>
              <a:t>精</a:t>
            </a:r>
            <a:r>
              <a:rPr lang="zh-CN" altLang="en-US" sz="2800" b="1">
                <a:ea typeface="黑体" panose="02010609060101010101" pitchFamily="49" charset="-122"/>
              </a:rPr>
              <a:t>神胜</a:t>
            </a:r>
            <a:r>
              <a:rPr lang="zh-CN" altLang="en-US" sz="2800" b="1" smtClean="0">
                <a:ea typeface="黑体" panose="02010609060101010101" pitchFamily="49" charset="-122"/>
              </a:rPr>
              <a:t>利：    </a:t>
            </a:r>
            <a:r>
              <a:rPr lang="zh-CN" altLang="en-US" sz="2800" b="1" smtClean="0">
                <a:solidFill>
                  <a:srgbClr val="FF0000"/>
                </a:solidFill>
                <a:ea typeface="黑体" panose="02010609060101010101" pitchFamily="49" charset="-122"/>
              </a:rPr>
              <a:t>就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pitchFamily="49" charset="-122"/>
              </a:rPr>
              <a:t>是精神上获得胜利，不是实实在在看得见的</a:t>
            </a:r>
            <a:r>
              <a:rPr lang="zh-CN" altLang="en-US" sz="2800" b="1" smtClean="0">
                <a:solidFill>
                  <a:srgbClr val="FF0000"/>
                </a:solidFill>
                <a:ea typeface="黑体" panose="02010609060101010101" pitchFamily="49" charset="-122"/>
              </a:rPr>
              <a:t>胜</a:t>
            </a:r>
            <a:endParaRPr lang="en-US" altLang="zh-CN" sz="2800" b="1" smtClean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 marL="342900" indent="-342900" eaLnBrk="0" hangingPunct="0">
              <a:buClr>
                <a:srgbClr val="FFFF00"/>
              </a:buClr>
            </a:pPr>
            <a:r>
              <a:rPr lang="en-US" altLang="zh-CN" sz="2800" b="1" smtClean="0">
                <a:solidFill>
                  <a:srgbClr val="FF0000"/>
                </a:solidFill>
                <a:ea typeface="黑体" panose="02010609060101010101" pitchFamily="49" charset="-122"/>
              </a:rPr>
              <a:t>                        </a:t>
            </a:r>
            <a:r>
              <a:rPr lang="zh-CN" altLang="en-US" sz="2800" b="1" smtClean="0">
                <a:solidFill>
                  <a:srgbClr val="FF0000"/>
                </a:solidFill>
                <a:ea typeface="黑体" panose="02010609060101010101" pitchFamily="49" charset="-122"/>
              </a:rPr>
              <a:t>利，是想象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pitchFamily="49" charset="-122"/>
              </a:rPr>
              <a:t>的或虚幻的胜利。</a:t>
            </a:r>
          </a:p>
          <a:p>
            <a:pPr marL="342900" indent="-342900" eaLnBrk="0" hangingPunct="0">
              <a:buClr>
                <a:srgbClr val="FFFF00"/>
              </a:buClr>
            </a:pPr>
            <a:r>
              <a:rPr lang="en-US" altLang="zh-CN" sz="2800" b="1" smtClean="0">
                <a:ea typeface="黑体" panose="02010609060101010101" pitchFamily="49" charset="-122"/>
              </a:rPr>
              <a:t>3.</a:t>
            </a:r>
            <a:r>
              <a:rPr lang="zh-CN" altLang="en-US" sz="2800" b="1" smtClean="0">
                <a:ea typeface="黑体" panose="02010609060101010101" pitchFamily="49" charset="-122"/>
              </a:rPr>
              <a:t>法：              </a:t>
            </a:r>
            <a:r>
              <a:rPr lang="zh-CN" altLang="en-US" sz="2800" b="1" smtClean="0">
                <a:solidFill>
                  <a:srgbClr val="FF0000"/>
                </a:solidFill>
                <a:ea typeface="黑体" panose="02010609060101010101" pitchFamily="49" charset="-122"/>
              </a:rPr>
              <a:t>方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pitchFamily="49" charset="-122"/>
              </a:rPr>
              <a:t>法。</a:t>
            </a:r>
          </a:p>
          <a:p>
            <a:pPr marL="342900" indent="-342900" eaLnBrk="0" hangingPunct="0">
              <a:buClr>
                <a:srgbClr val="FFFF00"/>
              </a:buClr>
            </a:pPr>
            <a:r>
              <a:rPr lang="en-US" altLang="zh-CN" sz="2800" b="1" smtClean="0">
                <a:ea typeface="黑体" panose="02010609060101010101" pitchFamily="49" charset="-122"/>
              </a:rPr>
              <a:t>4.</a:t>
            </a:r>
            <a:r>
              <a:rPr lang="zh-CN" altLang="en-US" sz="2800" b="1" smtClean="0">
                <a:ea typeface="黑体" panose="02010609060101010101" pitchFamily="49" charset="-122"/>
              </a:rPr>
              <a:t>精</a:t>
            </a:r>
            <a:r>
              <a:rPr lang="zh-CN" altLang="en-US" sz="2800" b="1">
                <a:ea typeface="黑体" panose="02010609060101010101" pitchFamily="49" charset="-122"/>
              </a:rPr>
              <a:t>神胜利</a:t>
            </a:r>
            <a:r>
              <a:rPr lang="zh-CN" altLang="en-US" sz="2800" b="1" smtClean="0">
                <a:ea typeface="黑体" panose="02010609060101010101" pitchFamily="49" charset="-122"/>
              </a:rPr>
              <a:t>法：</a:t>
            </a:r>
            <a:r>
              <a:rPr lang="zh-CN" altLang="en-US" sz="2800" b="1" smtClean="0">
                <a:solidFill>
                  <a:srgbClr val="FF0000"/>
                </a:solidFill>
                <a:ea typeface="黑体" panose="02010609060101010101" pitchFamily="49" charset="-122"/>
              </a:rPr>
              <a:t>即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pitchFamily="49" charset="-122"/>
              </a:rPr>
              <a:t>精神上获得胜利的方法，可以是一句话，一</a:t>
            </a:r>
            <a:r>
              <a:rPr lang="zh-CN" altLang="en-US" sz="2800" b="1" smtClean="0">
                <a:solidFill>
                  <a:srgbClr val="FF0000"/>
                </a:solidFill>
                <a:ea typeface="黑体" panose="02010609060101010101" pitchFamily="49" charset="-122"/>
              </a:rPr>
              <a:t>个</a:t>
            </a:r>
            <a:endParaRPr lang="en-US" altLang="zh-CN" sz="2800" b="1" smtClean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 marL="342900" indent="-342900" eaLnBrk="0" hangingPunct="0">
              <a:buClr>
                <a:srgbClr val="FFFF00"/>
              </a:buClr>
            </a:pPr>
            <a:r>
              <a:rPr lang="en-US" altLang="zh-CN" sz="2800" b="1" smtClean="0">
                <a:solidFill>
                  <a:srgbClr val="FF0000"/>
                </a:solidFill>
                <a:ea typeface="黑体" panose="02010609060101010101" pitchFamily="49" charset="-122"/>
              </a:rPr>
              <a:t>                        </a:t>
            </a:r>
            <a:r>
              <a:rPr lang="zh-CN" altLang="en-US" sz="2800" b="1" smtClean="0">
                <a:solidFill>
                  <a:srgbClr val="FF0000"/>
                </a:solidFill>
                <a:ea typeface="黑体" panose="02010609060101010101" pitchFamily="49" charset="-122"/>
              </a:rPr>
              <a:t>动作，一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pitchFamily="49" charset="-122"/>
              </a:rPr>
              <a:t>种想法，等等。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uiExpan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占位符 82946"/>
          <p:cNvSpPr>
            <a:spLocks noGrp="1"/>
          </p:cNvSpPr>
          <p:nvPr>
            <p:ph type="body" idx="1"/>
          </p:nvPr>
        </p:nvSpPr>
        <p:spPr>
          <a:xfrm>
            <a:off x="871042" y="1124744"/>
            <a:ext cx="10463708" cy="935434"/>
          </a:xfrm>
          <a:noFill/>
        </p:spPr>
        <p:txBody>
          <a:bodyPr>
            <a:normAutofit lnSpcReduction="10000"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+mn-ea"/>
              </a:rPr>
              <a:t>问题一：文中说：阿</a:t>
            </a:r>
            <a:r>
              <a:rPr lang="en-US" altLang="zh-CN" sz="2800" b="1" smtClean="0">
                <a:solidFill>
                  <a:srgbClr val="FF0000"/>
                </a:solidFill>
                <a:latin typeface="+mn-ea"/>
              </a:rPr>
              <a:t>Q“</a:t>
            </a:r>
            <a:r>
              <a:rPr lang="zh-CN" altLang="en-US" sz="2800" b="1" smtClean="0">
                <a:solidFill>
                  <a:srgbClr val="FF0000"/>
                </a:solidFill>
                <a:latin typeface="+mn-ea"/>
              </a:rPr>
              <a:t>先前阔”，见识高，表现在哪里？找出 </a:t>
            </a:r>
            <a:endParaRPr lang="en-US" altLang="zh-CN" sz="2800" b="1" smtClean="0">
              <a:solidFill>
                <a:srgbClr val="FF0000"/>
              </a:solidFill>
              <a:latin typeface="+mn-ea"/>
            </a:endParaRPr>
          </a:p>
          <a:p>
            <a:pPr>
              <a:buNone/>
            </a:pPr>
            <a:r>
              <a:rPr lang="zh-CN" altLang="en-US" sz="2800" b="1" smtClean="0">
                <a:solidFill>
                  <a:srgbClr val="FF0000"/>
                </a:solidFill>
                <a:latin typeface="+mn-ea"/>
              </a:rPr>
              <a:t>                有关语句。</a:t>
            </a:r>
          </a:p>
        </p:txBody>
      </p:sp>
      <p:sp>
        <p:nvSpPr>
          <p:cNvPr id="26628" name="文本框 82947"/>
          <p:cNvSpPr>
            <a:spLocks noChangeArrowheads="1"/>
          </p:cNvSpPr>
          <p:nvPr/>
        </p:nvSpPr>
        <p:spPr bwMode="auto">
          <a:xfrm>
            <a:off x="1103445" y="2215531"/>
            <a:ext cx="5468805" cy="206210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3200" b="1" smtClean="0">
                <a:solidFill>
                  <a:srgbClr val="002060"/>
                </a:solidFill>
              </a:rPr>
              <a:t>1.</a:t>
            </a:r>
            <a:r>
              <a:rPr lang="zh-CN" altLang="en-US" sz="3200" b="1" smtClean="0">
                <a:solidFill>
                  <a:srgbClr val="002060"/>
                </a:solidFill>
              </a:rPr>
              <a:t>与</a:t>
            </a:r>
            <a:r>
              <a:rPr lang="zh-CN" altLang="en-US" sz="3200" b="1">
                <a:solidFill>
                  <a:srgbClr val="002060"/>
                </a:solidFill>
              </a:rPr>
              <a:t>人口角：</a:t>
            </a:r>
          </a:p>
          <a:p>
            <a:pPr eaLnBrk="0" hangingPunct="0"/>
            <a:endParaRPr lang="zh-CN" altLang="en-US" sz="3200" b="1">
              <a:solidFill>
                <a:srgbClr val="FFFFFF"/>
              </a:solidFill>
            </a:endParaRPr>
          </a:p>
          <a:p>
            <a:pPr eaLnBrk="0" hangingPunct="0"/>
            <a:endParaRPr lang="zh-CN" altLang="en-US" sz="3200" b="1">
              <a:solidFill>
                <a:srgbClr val="FFFFFF"/>
              </a:solidFill>
            </a:endParaRPr>
          </a:p>
          <a:p>
            <a:pPr eaLnBrk="0" hangingPunct="0"/>
            <a:r>
              <a:rPr lang="en-US" altLang="zh-CN" sz="3200" b="1" smtClean="0">
                <a:solidFill>
                  <a:srgbClr val="002060"/>
                </a:solidFill>
              </a:rPr>
              <a:t>2.</a:t>
            </a:r>
            <a:r>
              <a:rPr lang="zh-CN" altLang="en-US" sz="3200" b="1" smtClean="0">
                <a:solidFill>
                  <a:srgbClr val="002060"/>
                </a:solidFill>
              </a:rPr>
              <a:t>看</a:t>
            </a:r>
            <a:r>
              <a:rPr lang="zh-CN" altLang="en-US" sz="3200" b="1">
                <a:solidFill>
                  <a:srgbClr val="002060"/>
                </a:solidFill>
              </a:rPr>
              <a:t>不起未庄人和城里人：</a:t>
            </a:r>
          </a:p>
        </p:txBody>
      </p:sp>
      <p:sp>
        <p:nvSpPr>
          <p:cNvPr id="27652" name="文本框 82949"/>
          <p:cNvSpPr/>
          <p:nvPr/>
        </p:nvSpPr>
        <p:spPr>
          <a:xfrm>
            <a:off x="2305051" y="2914279"/>
            <a:ext cx="9353550" cy="25545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我们先前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比你阔多啦！你算是什么东西</a:t>
            </a:r>
            <a:r>
              <a:rPr lang="zh-CN" altLang="en-US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！”</a:t>
            </a:r>
          </a:p>
          <a:p>
            <a:pPr eaLnBrk="0" hangingPunct="0"/>
            <a:endParaRPr lang="en-US" altLang="zh-CN" sz="3200" b="1" smtClean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/>
            <a:endParaRPr lang="zh-CN" altLang="en-US" sz="3200" b="1" smtClean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全不在他眼睛里，“我的儿子会阔得多啦！”“这是错的”“可笑”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3088"/>
          <p:cNvSpPr>
            <a:spLocks noChangeArrowheads="1"/>
          </p:cNvSpPr>
          <p:nvPr/>
        </p:nvSpPr>
        <p:spPr bwMode="auto">
          <a:xfrm>
            <a:off x="4271797" y="332656"/>
            <a:ext cx="2948153" cy="523220"/>
          </a:xfrm>
          <a:prstGeom prst="rect">
            <a:avLst/>
          </a:prstGeom>
          <a:noFill/>
          <a:ln w="31750" algn="ctr">
            <a:solidFill>
              <a:srgbClr val="FF00FF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smtClean="0">
                <a:solidFill>
                  <a:srgbClr val="0070C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细节中品味人物</a:t>
            </a:r>
            <a:endParaRPr lang="zh-CN" altLang="en-US" sz="2800" b="1">
              <a:solidFill>
                <a:srgbClr val="0070C0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文本框 3076"/>
          <p:cNvSpPr/>
          <p:nvPr/>
        </p:nvSpPr>
        <p:spPr>
          <a:xfrm>
            <a:off x="1162050" y="993775"/>
            <a:ext cx="10439400" cy="107721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问题二</a:t>
            </a:r>
            <a:r>
              <a:rPr lang="en-US" altLang="zh-CN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阿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Ｑ自尊又自负，瞧不起未庄人，又“鄙薄城</a:t>
            </a:r>
            <a:r>
              <a:rPr lang="zh-CN" altLang="en-US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里</a:t>
            </a:r>
            <a:endParaRPr lang="en-US" altLang="zh-CN" sz="3200" b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zh-CN" altLang="en-US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”，实际上表明了阿Ｑ什么样的思想性格？</a:t>
            </a:r>
          </a:p>
        </p:txBody>
      </p:sp>
      <p:sp>
        <p:nvSpPr>
          <p:cNvPr id="28674" name="文本框 3077"/>
          <p:cNvSpPr/>
          <p:nvPr/>
        </p:nvSpPr>
        <p:spPr>
          <a:xfrm>
            <a:off x="772585" y="2565400"/>
            <a:ext cx="6485466" cy="15696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我们先前比你阔多啦！</a:t>
            </a:r>
          </a:p>
          <a:p>
            <a:r>
              <a:rPr lang="zh-CN" altLang="en-US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城里人：“条凳”、“细葱丝”</a:t>
            </a:r>
          </a:p>
          <a:p>
            <a:r>
              <a:rPr lang="zh-CN" altLang="en-US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未庄人：没见过城里人煎</a:t>
            </a:r>
            <a:r>
              <a:rPr lang="zh-CN" altLang="en-US" sz="3200" b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鱼</a:t>
            </a:r>
            <a:endParaRPr lang="zh-CN" altLang="en-US" sz="3200" b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27652" name="对象 3075"/>
          <p:cNvGraphicFramePr>
            <a:graphicFrameLocks noChangeAspect="1"/>
          </p:cNvGraphicFramePr>
          <p:nvPr/>
        </p:nvGraphicFramePr>
        <p:xfrm>
          <a:off x="7109883" y="2340496"/>
          <a:ext cx="4301067" cy="410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r:id="rId3" imgW="1533525" imgH="1952625" progId="Paint.Picture">
                  <p:embed/>
                </p:oleObj>
              </mc:Choice>
              <mc:Fallback>
                <p:oleObj r:id="rId3" imgW="1533525" imgH="1952625" progId="Paint.Pictur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109883" y="2340496"/>
                        <a:ext cx="4301067" cy="4102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54" name="云形标注 3080"/>
          <p:cNvSpPr>
            <a:spLocks noChangeArrowheads="1"/>
          </p:cNvSpPr>
          <p:nvPr/>
        </p:nvSpPr>
        <p:spPr bwMode="auto">
          <a:xfrm>
            <a:off x="10225219" y="3047256"/>
            <a:ext cx="1536171" cy="1080120"/>
          </a:xfrm>
          <a:prstGeom prst="cloudCallout">
            <a:avLst>
              <a:gd name="adj1" fmla="val -90278"/>
              <a:gd name="adj2" fmla="val 133528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</a:ln>
        </p:spPr>
        <p:txBody>
          <a:bodyPr/>
          <a:lstStyle/>
          <a:p>
            <a:pPr algn="ctr"/>
            <a:r>
              <a:rPr lang="zh-CN" altLang="en-US" sz="2800" b="1">
                <a:ea typeface="黑体" panose="02010609060101010101" pitchFamily="49" charset="-122"/>
              </a:rPr>
              <a:t>可笑！</a:t>
            </a:r>
          </a:p>
        </p:txBody>
      </p:sp>
      <p:sp>
        <p:nvSpPr>
          <p:cNvPr id="28679" name="文本框 3090"/>
          <p:cNvSpPr/>
          <p:nvPr/>
        </p:nvSpPr>
        <p:spPr>
          <a:xfrm>
            <a:off x="662253" y="4598269"/>
            <a:ext cx="6336440" cy="584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妄自尊大，狭隘保</a:t>
            </a:r>
            <a:r>
              <a:rPr lang="zh-CN" altLang="en-US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守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3088"/>
          <p:cNvSpPr>
            <a:spLocks noChangeArrowheads="1"/>
          </p:cNvSpPr>
          <p:nvPr/>
        </p:nvSpPr>
        <p:spPr bwMode="auto">
          <a:xfrm>
            <a:off x="4271797" y="332656"/>
            <a:ext cx="3840427" cy="523220"/>
          </a:xfrm>
          <a:prstGeom prst="rect">
            <a:avLst/>
          </a:prstGeom>
          <a:noFill/>
          <a:ln w="31750" algn="ctr">
            <a:solidFill>
              <a:srgbClr val="FF00FF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smtClean="0">
                <a:solidFill>
                  <a:srgbClr val="0070C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细节中品味人物</a:t>
            </a:r>
            <a:endParaRPr lang="zh-CN" altLang="en-US" sz="2800" b="1">
              <a:solidFill>
                <a:srgbClr val="0070C0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 fill="hold"/>
                                        <p:tgtEl>
                                          <p:spTgt spid="286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框 18434"/>
          <p:cNvSpPr/>
          <p:nvPr/>
        </p:nvSpPr>
        <p:spPr>
          <a:xfrm>
            <a:off x="872069" y="2635251"/>
            <a:ext cx="9567331" cy="2751522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altLang="zh-CN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你还不配</a:t>
            </a:r>
            <a:r>
              <a:rPr lang="en-US" altLang="zh-CN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……” </a:t>
            </a:r>
          </a:p>
          <a:p>
            <a:pPr eaLnBrk="0" hangingPunct="0">
              <a:spcBef>
                <a:spcPct val="20000"/>
              </a:spcBef>
            </a:pPr>
            <a:r>
              <a:rPr lang="en-US" altLang="zh-CN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我总算被儿子打了，现在的世界真不像样</a:t>
            </a:r>
            <a:r>
              <a:rPr lang="en-US" altLang="zh-CN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 …”</a:t>
            </a:r>
          </a:p>
          <a:p>
            <a:pPr eaLnBrk="0" hangingPunct="0">
              <a:spcBef>
                <a:spcPct val="20000"/>
              </a:spcBef>
            </a:pPr>
            <a:r>
              <a:rPr lang="en-US" altLang="zh-CN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他觉得他是第一个能够自轻自贱的人，除了‘自轻自贱’不算外，余下就是‘第一个’，状元不也是‘第一个’么？”</a:t>
            </a:r>
          </a:p>
        </p:txBody>
      </p:sp>
      <p:sp>
        <p:nvSpPr>
          <p:cNvPr id="28676" name="矩形 18435"/>
          <p:cNvSpPr>
            <a:spLocks noChangeArrowheads="1"/>
          </p:cNvSpPr>
          <p:nvPr/>
        </p:nvSpPr>
        <p:spPr bwMode="auto">
          <a:xfrm>
            <a:off x="814917" y="981075"/>
            <a:ext cx="10272183" cy="156966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问题三：被取笑被打时，阿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是怎样说和想的</a:t>
            </a:r>
            <a:r>
              <a:rPr lang="zh-CN" altLang="en-US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？这体现了</a:t>
            </a:r>
            <a:endParaRPr lang="en-US" altLang="zh-CN" sz="3200" b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/>
            <a:r>
              <a:rPr lang="en-US" altLang="zh-CN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r>
              <a:rPr lang="zh-CN" altLang="en-US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阿</a:t>
            </a:r>
            <a:r>
              <a:rPr lang="en-US" altLang="zh-CN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</a:t>
            </a:r>
            <a:r>
              <a:rPr lang="zh-CN" altLang="en-US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怎样的性格特征？</a:t>
            </a:r>
            <a:endParaRPr lang="en-US" altLang="zh-CN" sz="3200" b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/>
            <a:r>
              <a:rPr lang="en-US" altLang="zh-CN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lang="zh-CN" altLang="en-US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读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出相</a:t>
            </a:r>
            <a:r>
              <a:rPr lang="zh-CN" altLang="en-US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关语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句。</a:t>
            </a:r>
          </a:p>
        </p:txBody>
      </p:sp>
      <p:sp>
        <p:nvSpPr>
          <p:cNvPr id="5" name="文本框 3088"/>
          <p:cNvSpPr>
            <a:spLocks noChangeArrowheads="1"/>
          </p:cNvSpPr>
          <p:nvPr/>
        </p:nvSpPr>
        <p:spPr bwMode="auto">
          <a:xfrm>
            <a:off x="4271797" y="332656"/>
            <a:ext cx="3840427" cy="523220"/>
          </a:xfrm>
          <a:prstGeom prst="rect">
            <a:avLst/>
          </a:prstGeom>
          <a:noFill/>
          <a:ln w="31750" algn="ctr">
            <a:solidFill>
              <a:srgbClr val="FF00FF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smtClean="0">
                <a:solidFill>
                  <a:srgbClr val="0070C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细节中品味人物</a:t>
            </a:r>
            <a:endParaRPr lang="zh-CN" altLang="en-US" sz="2800" b="1">
              <a:solidFill>
                <a:srgbClr val="0070C0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33750" y="5600700"/>
            <a:ext cx="2286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</a:rPr>
              <a:t>自欺欺人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846421" y="857250"/>
            <a:ext cx="3810000" cy="598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33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鲁迅及其创作</a:t>
            </a:r>
            <a:endParaRPr lang="zh-CN" altLang="en-US" sz="33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933" y="1940401"/>
            <a:ext cx="2647950" cy="330041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564640" y="1940560"/>
            <a:ext cx="5488305" cy="3554095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noAutofit/>
          </a:bodyPr>
          <a:lstStyle/>
          <a:p>
            <a:pPr lvl="0" algn="l">
              <a:lnSpc>
                <a:spcPct val="150000"/>
              </a:lnSpc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少年时家道衰落；</a:t>
            </a:r>
            <a:endParaRPr 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青年时留学日本，希望以医学拯救祖国；</a:t>
            </a:r>
            <a:endParaRPr 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弃医从文，力求改变国人的精神；</a:t>
            </a:r>
            <a:endParaRPr 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从日本回国，创办《新青年》；</a:t>
            </a:r>
            <a:endParaRPr 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发表了《孔乙己》《药》等短篇小说和大量杂文。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文本框 6149"/>
          <p:cNvSpPr/>
          <p:nvPr/>
        </p:nvSpPr>
        <p:spPr>
          <a:xfrm>
            <a:off x="0" y="2146300"/>
            <a:ext cx="11664951" cy="329320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lang="zh-CN" altLang="en-US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闲人“心满意足”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是指闲人在欺负阿Ｑ之后得到的一种卑微的精神愉悦，揭示了愚昧的民众缺乏起码的同情心。</a:t>
            </a:r>
          </a:p>
          <a:p>
            <a:r>
              <a:rPr lang="zh-CN" altLang="en-US" sz="3600" b="1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阿</a:t>
            </a:r>
            <a:r>
              <a:rPr lang="en-US" altLang="zh-CN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Q“</a:t>
            </a:r>
            <a:r>
              <a:rPr lang="zh-CN" altLang="en-US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心满意足”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则是指精神上的虚幻的胜利。阿Ｑ实际上是失败了，但是又不愿意面对失败，只得找些借口来安慰自己，甚至不惜</a:t>
            </a:r>
            <a:r>
              <a:rPr lang="zh-CN" altLang="en-US" sz="36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自轻自贱</a:t>
            </a:r>
            <a:r>
              <a:rPr lang="zh-CN" altLang="en-US" sz="3600" b="1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从而获得精神上的虚幻的胜利。</a:t>
            </a:r>
          </a:p>
          <a:p>
            <a:endParaRPr lang="zh-CN" altLang="en-US" sz="3600" b="1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46" name="文本框 6151"/>
          <p:cNvSpPr/>
          <p:nvPr/>
        </p:nvSpPr>
        <p:spPr>
          <a:xfrm>
            <a:off x="601134" y="831851"/>
            <a:ext cx="11233149" cy="97872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问题四：闲人们取笑欺负阿Ｑ之后“心满意足”，而阿Ｑ也</a:t>
            </a:r>
            <a:r>
              <a:rPr lang="zh-CN" altLang="en-US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很</a:t>
            </a:r>
            <a:endParaRPr lang="en-US" altLang="zh-CN" sz="3200" b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lnSpc>
                <a:spcPct val="80000"/>
              </a:lnSpc>
              <a:spcBef>
                <a:spcPct val="20000"/>
              </a:spcBef>
            </a:pPr>
            <a:r>
              <a:rPr lang="en-US" altLang="zh-CN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lang="zh-CN" altLang="en-US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快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就“心满意足”。两种“心满意足”有何不同？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 uiExpand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文本框 20481"/>
          <p:cNvSpPr/>
          <p:nvPr/>
        </p:nvSpPr>
        <p:spPr>
          <a:xfrm>
            <a:off x="544149" y="1549946"/>
            <a:ext cx="10771551" cy="1077218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问题五：第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三章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续优胜记略</a:t>
            </a:r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”</a:t>
            </a:r>
            <a:r>
              <a:rPr lang="zh-CN" altLang="en-US" sz="3200" b="1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这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一章，作者记叙阿</a:t>
            </a:r>
            <a:r>
              <a:rPr lang="en-US" altLang="zh-CN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Q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哪</a:t>
            </a:r>
            <a:r>
              <a:rPr lang="zh-CN" altLang="en-US" sz="3200" b="1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几</a:t>
            </a:r>
            <a:endParaRPr lang="en-US" altLang="zh-CN" sz="3200" b="1" smtClean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/>
            <a:r>
              <a:rPr lang="en-US" altLang="zh-CN" sz="3200" b="1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  </a:t>
            </a:r>
            <a:r>
              <a:rPr lang="zh-CN" altLang="en-US" sz="3200" b="1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件事？</a:t>
            </a:r>
            <a:endParaRPr lang="zh-CN" altLang="en-US" sz="32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7890" name="文本框 20482"/>
          <p:cNvSpPr/>
          <p:nvPr/>
        </p:nvSpPr>
        <p:spPr>
          <a:xfrm>
            <a:off x="1212421" y="2884562"/>
            <a:ext cx="9760379" cy="1840504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>
            <a:spAutoFit/>
          </a:bodyPr>
          <a:lstStyle/>
          <a:p>
            <a:pPr eaLnBrk="0" fontAlgn="t" hangingPunct="0">
              <a:lnSpc>
                <a:spcPct val="105000"/>
              </a:lnSpc>
              <a:spcBef>
                <a:spcPct val="20000"/>
              </a:spcBef>
            </a:pPr>
            <a:r>
              <a:rPr lang="en-US" altLang="zh-CN" sz="3200" b="1" smtClean="0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1.</a:t>
            </a:r>
            <a:r>
              <a:rPr lang="zh-CN" altLang="en-US" sz="3200" b="1" smtClean="0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败</a:t>
            </a:r>
            <a:r>
              <a:rPr lang="zh-CN" altLang="en-US" sz="32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在王胡手</a:t>
            </a:r>
            <a:r>
              <a:rPr lang="zh-CN" altLang="en-US" sz="3200" b="1" smtClean="0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下           </a:t>
            </a:r>
            <a:r>
              <a:rPr lang="zh-CN" altLang="en-US" sz="3200" b="1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生平第一件屈辱）</a:t>
            </a:r>
          </a:p>
          <a:p>
            <a:pPr eaLnBrk="0" fontAlgn="t" hangingPunct="0">
              <a:lnSpc>
                <a:spcPct val="105000"/>
              </a:lnSpc>
              <a:spcBef>
                <a:spcPct val="20000"/>
              </a:spcBef>
            </a:pPr>
            <a:r>
              <a:rPr lang="en-US" altLang="zh-CN" sz="3200" b="1" smtClean="0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2.</a:t>
            </a:r>
            <a:r>
              <a:rPr lang="zh-CN" altLang="en-US" sz="3200" b="1" smtClean="0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挨</a:t>
            </a:r>
            <a:r>
              <a:rPr lang="zh-CN" altLang="en-US" sz="32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了假洋鬼子</a:t>
            </a:r>
            <a:r>
              <a:rPr lang="zh-CN" altLang="en-US" sz="3200" b="1">
                <a:solidFill>
                  <a:srgbClr val="0070C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“</a:t>
            </a:r>
            <a:r>
              <a:rPr lang="zh-CN" altLang="en-US" sz="32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哭丧棒</a:t>
            </a:r>
            <a:r>
              <a:rPr lang="zh-CN" altLang="en-US" sz="3200" b="1" smtClean="0">
                <a:solidFill>
                  <a:srgbClr val="0070C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”  </a:t>
            </a:r>
            <a:r>
              <a:rPr lang="zh-CN" altLang="en-US" sz="3200" b="1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生平第二件屈辱）</a:t>
            </a:r>
          </a:p>
          <a:p>
            <a:pPr eaLnBrk="0" fontAlgn="t" hangingPunct="0">
              <a:lnSpc>
                <a:spcPct val="105000"/>
              </a:lnSpc>
              <a:spcBef>
                <a:spcPct val="20000"/>
              </a:spcBef>
            </a:pPr>
            <a:r>
              <a:rPr lang="en-US" altLang="zh-CN" sz="3200" b="1" smtClean="0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3.</a:t>
            </a:r>
            <a:r>
              <a:rPr lang="zh-CN" altLang="en-US" sz="3200" b="1" smtClean="0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调</a:t>
            </a:r>
            <a:r>
              <a:rPr lang="zh-CN" altLang="en-US" sz="32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戏小尼</a:t>
            </a:r>
            <a:r>
              <a:rPr lang="zh-CN" altLang="en-US" sz="3200" b="1" smtClean="0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姑             </a:t>
            </a:r>
            <a:r>
              <a:rPr lang="zh-CN" altLang="en-US" sz="3200" b="1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泄愤，报仇）</a:t>
            </a:r>
          </a:p>
        </p:txBody>
      </p:sp>
      <p:sp>
        <p:nvSpPr>
          <p:cNvPr id="5" name="文本框 3088"/>
          <p:cNvSpPr>
            <a:spLocks noChangeArrowheads="1"/>
          </p:cNvSpPr>
          <p:nvPr/>
        </p:nvSpPr>
        <p:spPr bwMode="auto">
          <a:xfrm>
            <a:off x="4271797" y="332656"/>
            <a:ext cx="3840427" cy="523220"/>
          </a:xfrm>
          <a:prstGeom prst="rect">
            <a:avLst/>
          </a:prstGeom>
          <a:noFill/>
          <a:ln w="31750" algn="ctr">
            <a:solidFill>
              <a:srgbClr val="FF00FF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smtClean="0">
                <a:solidFill>
                  <a:srgbClr val="0070C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事件中品味人物</a:t>
            </a:r>
            <a:endParaRPr lang="zh-CN" altLang="en-US" sz="2800" b="1">
              <a:solidFill>
                <a:srgbClr val="0070C0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7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uiExpand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文本占位符 91138"/>
          <p:cNvSpPr>
            <a:spLocks noGrp="1"/>
          </p:cNvSpPr>
          <p:nvPr>
            <p:ph type="body" idx="1"/>
          </p:nvPr>
        </p:nvSpPr>
        <p:spPr>
          <a:xfrm>
            <a:off x="781051" y="1733550"/>
            <a:ext cx="10572750" cy="4495800"/>
          </a:xfrm>
          <a:noFill/>
        </p:spPr>
        <p:txBody>
          <a:bodyPr>
            <a:noAutofit/>
          </a:bodyPr>
          <a:lstStyle/>
          <a:p>
            <a:pPr>
              <a:buNone/>
            </a:pPr>
            <a:r>
              <a:rPr lang="en-US" altLang="zh-CN" sz="3200" smtClean="0">
                <a:solidFill>
                  <a:srgbClr val="FF0000"/>
                </a:solidFill>
              </a:rPr>
              <a:t>1. </a:t>
            </a:r>
            <a:r>
              <a:rPr lang="zh-CN" altLang="en-US" sz="3200" smtClean="0">
                <a:solidFill>
                  <a:srgbClr val="FF0000"/>
                </a:solidFill>
              </a:rPr>
              <a:t>阿</a:t>
            </a:r>
            <a:r>
              <a:rPr lang="en-US" altLang="zh-CN" sz="3200" smtClean="0">
                <a:solidFill>
                  <a:srgbClr val="FF0000"/>
                </a:solidFill>
              </a:rPr>
              <a:t>Q</a:t>
            </a:r>
            <a:r>
              <a:rPr lang="zh-CN" altLang="en-US" sz="3200" smtClean="0">
                <a:solidFill>
                  <a:srgbClr val="FF0000"/>
                </a:solidFill>
              </a:rPr>
              <a:t>为什么讨厌甚至敢于打王胡？</a:t>
            </a:r>
            <a:endParaRPr lang="en-US" altLang="zh-CN" sz="320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3200" smtClean="0">
                <a:solidFill>
                  <a:srgbClr val="FF0000"/>
                </a:solidFill>
              </a:rPr>
              <a:t>   表现他怎样的思想性格？</a:t>
            </a:r>
          </a:p>
          <a:p>
            <a:pPr>
              <a:buNone/>
            </a:pPr>
            <a:r>
              <a:rPr lang="en-US" altLang="zh-CN" sz="3200" smtClean="0">
                <a:solidFill>
                  <a:srgbClr val="FF0000"/>
                </a:solidFill>
              </a:rPr>
              <a:t>2. </a:t>
            </a:r>
            <a:r>
              <a:rPr lang="zh-CN" altLang="en-US" sz="3200" smtClean="0">
                <a:solidFill>
                  <a:srgbClr val="FF0000"/>
                </a:solidFill>
              </a:rPr>
              <a:t>阿</a:t>
            </a:r>
            <a:r>
              <a:rPr lang="en-US" altLang="zh-CN" sz="3200" smtClean="0">
                <a:solidFill>
                  <a:srgbClr val="FF0000"/>
                </a:solidFill>
              </a:rPr>
              <a:t>Q</a:t>
            </a:r>
            <a:r>
              <a:rPr lang="zh-CN" altLang="en-US" sz="3200" smtClean="0">
                <a:solidFill>
                  <a:srgbClr val="FF0000"/>
                </a:solidFill>
              </a:rPr>
              <a:t>为什么讨厌假洋鬼子？ </a:t>
            </a:r>
            <a:endParaRPr lang="en-US" altLang="zh-CN" sz="320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3200" smtClean="0">
                <a:solidFill>
                  <a:srgbClr val="FF0000"/>
                </a:solidFill>
              </a:rPr>
              <a:t>    知道假洋鬼子要打他，他做了什么动作？</a:t>
            </a:r>
            <a:endParaRPr lang="en-US" altLang="zh-CN" sz="320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3200" smtClean="0">
                <a:solidFill>
                  <a:srgbClr val="FF0000"/>
                </a:solidFill>
              </a:rPr>
              <a:t>    说明他什么性格？他受了屈辱很快又高兴了，为什么？</a:t>
            </a:r>
          </a:p>
          <a:p>
            <a:pPr>
              <a:buNone/>
            </a:pPr>
            <a:r>
              <a:rPr lang="en-US" altLang="zh-CN" sz="3200" smtClean="0">
                <a:solidFill>
                  <a:srgbClr val="FF0000"/>
                </a:solidFill>
              </a:rPr>
              <a:t>3. </a:t>
            </a:r>
            <a:r>
              <a:rPr lang="zh-CN" altLang="en-US" sz="3200" smtClean="0">
                <a:solidFill>
                  <a:srgbClr val="FF0000"/>
                </a:solidFill>
              </a:rPr>
              <a:t>阿</a:t>
            </a:r>
            <a:r>
              <a:rPr lang="en-US" altLang="zh-CN" sz="3200" smtClean="0">
                <a:solidFill>
                  <a:srgbClr val="FF0000"/>
                </a:solidFill>
              </a:rPr>
              <a:t>Q</a:t>
            </a:r>
            <a:r>
              <a:rPr lang="zh-CN" altLang="en-US" sz="3200" smtClean="0">
                <a:solidFill>
                  <a:srgbClr val="FF0000"/>
                </a:solidFill>
              </a:rPr>
              <a:t>为什么要欺负小尼姑？</a:t>
            </a:r>
            <a:endParaRPr lang="en-US" altLang="zh-CN" sz="320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3200" smtClean="0">
                <a:solidFill>
                  <a:srgbClr val="FF0000"/>
                </a:solidFill>
              </a:rPr>
              <a:t>    </a:t>
            </a:r>
            <a:r>
              <a:rPr lang="zh-CN" altLang="en-US" sz="3200" smtClean="0">
                <a:solidFill>
                  <a:srgbClr val="FF0000"/>
                </a:solidFill>
              </a:rPr>
              <a:t>哪些语言动作体现阿</a:t>
            </a:r>
            <a:r>
              <a:rPr lang="en-US" altLang="zh-CN" sz="3200" smtClean="0">
                <a:solidFill>
                  <a:srgbClr val="FF0000"/>
                </a:solidFill>
              </a:rPr>
              <a:t>Q</a:t>
            </a:r>
            <a:r>
              <a:rPr lang="zh-CN" altLang="en-US" sz="3200" smtClean="0">
                <a:solidFill>
                  <a:srgbClr val="FF0000"/>
                </a:solidFill>
              </a:rPr>
              <a:t>的卑鄙无赖的嘴脸？</a:t>
            </a:r>
            <a:endParaRPr lang="en-US" altLang="zh-CN" sz="320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3200" smtClean="0">
                <a:solidFill>
                  <a:srgbClr val="FF0000"/>
                </a:solidFill>
              </a:rPr>
              <a:t>    </a:t>
            </a:r>
            <a:r>
              <a:rPr lang="zh-CN" altLang="en-US" sz="3200" smtClean="0">
                <a:solidFill>
                  <a:srgbClr val="FF0000"/>
                </a:solidFill>
              </a:rPr>
              <a:t>他用什么方法获得胜利？</a:t>
            </a:r>
          </a:p>
        </p:txBody>
      </p:sp>
      <p:sp>
        <p:nvSpPr>
          <p:cNvPr id="6" name="文本框 3088"/>
          <p:cNvSpPr>
            <a:spLocks noChangeArrowheads="1"/>
          </p:cNvSpPr>
          <p:nvPr/>
        </p:nvSpPr>
        <p:spPr bwMode="auto">
          <a:xfrm>
            <a:off x="4271797" y="332656"/>
            <a:ext cx="3840427" cy="523220"/>
          </a:xfrm>
          <a:prstGeom prst="rect">
            <a:avLst/>
          </a:prstGeom>
          <a:noFill/>
          <a:ln w="31750" algn="ctr">
            <a:solidFill>
              <a:srgbClr val="FF00FF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smtClean="0">
                <a:solidFill>
                  <a:srgbClr val="0070C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事件中品味人物</a:t>
            </a:r>
            <a:endParaRPr lang="zh-CN" altLang="en-US" sz="2800" b="1">
              <a:solidFill>
                <a:srgbClr val="0070C0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7750" y="933450"/>
            <a:ext cx="2171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问题六：</a:t>
            </a:r>
            <a:endParaRPr lang="zh-CN" altLang="en-US" sz="3200" b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 uiExpand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文本占位符 92162"/>
          <p:cNvSpPr>
            <a:spLocks noGrp="1"/>
          </p:cNvSpPr>
          <p:nvPr>
            <p:ph type="body" idx="1"/>
          </p:nvPr>
        </p:nvSpPr>
        <p:spPr>
          <a:xfrm>
            <a:off x="450421" y="1306488"/>
            <a:ext cx="11135783" cy="4903812"/>
          </a:xfrm>
          <a:noFill/>
        </p:spPr>
        <p:txBody>
          <a:bodyPr>
            <a:noAutofit/>
          </a:bodyPr>
          <a:lstStyle/>
          <a:p>
            <a:pPr>
              <a:lnSpc>
                <a:spcPct val="80000"/>
              </a:lnSpc>
              <a:buNone/>
            </a:pPr>
            <a:r>
              <a:rPr lang="en-US" altLang="zh-CN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 </a:t>
            </a:r>
            <a:r>
              <a:rPr lang="zh-CN" altLang="en-US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阿</a:t>
            </a:r>
            <a:r>
              <a:rPr lang="en-US" altLang="zh-CN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</a:t>
            </a:r>
            <a:r>
              <a:rPr lang="zh-CN" altLang="en-US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为什么讨厌甚至敢于打王胡？     </a:t>
            </a:r>
            <a:r>
              <a:rPr lang="zh-CN" altLang="en-US" sz="2400" b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（看不惯王胡的胡子）</a:t>
            </a:r>
            <a:endParaRPr lang="en-US" altLang="zh-CN" sz="2400" b="1" smtClean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sz="2400" b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表现他怎样的思想性格？            </a:t>
            </a:r>
            <a:r>
              <a:rPr lang="zh-CN" altLang="en-US" sz="2400" b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（蛮横霸道）</a:t>
            </a:r>
          </a:p>
          <a:p>
            <a:pPr>
              <a:lnSpc>
                <a:spcPct val="80000"/>
              </a:lnSpc>
              <a:buNone/>
            </a:pPr>
            <a:r>
              <a:rPr lang="en-US" altLang="zh-CN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 </a:t>
            </a:r>
            <a:r>
              <a:rPr lang="zh-CN" altLang="en-US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阿</a:t>
            </a:r>
            <a:r>
              <a:rPr lang="en-US" altLang="zh-CN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</a:t>
            </a:r>
            <a:r>
              <a:rPr lang="zh-CN" altLang="en-US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为什么讨厌假洋鬼子？</a:t>
            </a:r>
            <a:r>
              <a:rPr lang="zh-CN" altLang="en-US" sz="2400" b="1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</a:t>
            </a:r>
            <a:r>
              <a:rPr lang="zh-CN" altLang="en-US" sz="2400" b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（假辫子，憎恶权贵）</a:t>
            </a:r>
            <a:endParaRPr lang="en-US" altLang="zh-CN" sz="2400" b="1" smtClean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sz="2400" b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知道假洋鬼子要打，他做了什么动作？说明他什么性格？</a:t>
            </a:r>
            <a:endParaRPr lang="en-US" altLang="zh-CN" sz="2400" b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       </a:t>
            </a:r>
            <a:r>
              <a:rPr lang="zh-CN" altLang="en-US" sz="2400" b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（懦弱，奴性十足）</a:t>
            </a:r>
            <a:endParaRPr lang="en-US" altLang="zh-CN" sz="2400" b="1" smtClean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sz="2400" b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受了屈辱很快又高兴了，为什么？    </a:t>
            </a:r>
            <a:r>
              <a:rPr lang="zh-CN" altLang="en-US" sz="2400" b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 忘却）</a:t>
            </a:r>
          </a:p>
          <a:p>
            <a:pPr>
              <a:lnSpc>
                <a:spcPct val="80000"/>
              </a:lnSpc>
              <a:buNone/>
            </a:pPr>
            <a:r>
              <a:rPr lang="en-US" altLang="zh-CN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 </a:t>
            </a:r>
            <a:r>
              <a:rPr lang="zh-CN" altLang="en-US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阿</a:t>
            </a:r>
            <a:r>
              <a:rPr lang="en-US" altLang="zh-CN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</a:t>
            </a:r>
            <a:r>
              <a:rPr lang="zh-CN" altLang="en-US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为什么要欺负小尼姑？           </a:t>
            </a:r>
            <a:r>
              <a:rPr lang="zh-CN" altLang="en-US" sz="2400" b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（晦气，迁怒）</a:t>
            </a:r>
            <a:endParaRPr lang="en-US" altLang="zh-CN" sz="2400" b="1" smtClean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哪些语言动作体现阿</a:t>
            </a:r>
            <a:r>
              <a:rPr lang="en-US" altLang="zh-CN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</a:t>
            </a:r>
            <a:r>
              <a:rPr lang="zh-CN" altLang="en-US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的卑鄙无赖的嘴脸？</a:t>
            </a:r>
            <a:endParaRPr lang="en-US" altLang="zh-CN" sz="2400" b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       </a:t>
            </a:r>
            <a:r>
              <a:rPr lang="zh-CN" altLang="en-US" sz="2400" b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（摩，扭住伊的面颊，拧，“和 尚动</a:t>
            </a:r>
            <a:endParaRPr lang="en-US" altLang="zh-CN" sz="2400" b="1" smtClean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sz="2400" b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         </a:t>
            </a:r>
            <a:r>
              <a:rPr lang="zh-CN" altLang="en-US" sz="2400" b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得，我动不得”，十分得意地笑）</a:t>
            </a:r>
            <a:endParaRPr lang="en-US" altLang="zh-CN" sz="2400" b="1" smtClean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阿</a:t>
            </a:r>
            <a:r>
              <a:rPr lang="en-US" altLang="zh-CN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 </a:t>
            </a:r>
            <a:r>
              <a:rPr lang="zh-CN" altLang="en-US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用什么方法获得胜利           </a:t>
            </a:r>
            <a:r>
              <a:rPr lang="zh-CN" altLang="en-US" sz="2400" b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（欺凌弱小）</a:t>
            </a:r>
          </a:p>
        </p:txBody>
      </p:sp>
      <p:sp>
        <p:nvSpPr>
          <p:cNvPr id="4" name="文本框 3088"/>
          <p:cNvSpPr>
            <a:spLocks noChangeArrowheads="1"/>
          </p:cNvSpPr>
          <p:nvPr/>
        </p:nvSpPr>
        <p:spPr bwMode="auto">
          <a:xfrm>
            <a:off x="4309897" y="436290"/>
            <a:ext cx="1862303" cy="523220"/>
          </a:xfrm>
          <a:prstGeom prst="rect">
            <a:avLst/>
          </a:prstGeom>
          <a:noFill/>
          <a:ln w="31750" algn="ctr">
            <a:solidFill>
              <a:srgbClr val="FF00FF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smtClean="0">
                <a:solidFill>
                  <a:srgbClr val="0070C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品味人物</a:t>
            </a:r>
            <a:endParaRPr lang="zh-CN" altLang="en-US" sz="2800" b="1">
              <a:solidFill>
                <a:srgbClr val="0070C0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文本框 21505"/>
          <p:cNvSpPr/>
          <p:nvPr/>
        </p:nvSpPr>
        <p:spPr>
          <a:xfrm>
            <a:off x="857250" y="763589"/>
            <a:ext cx="10477500" cy="1077218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续优胜记略”中的三件事，说明阿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的“精神胜利法”还有哪些？表现他怎样的思想性格</a:t>
            </a:r>
            <a:r>
              <a:rPr lang="zh-CN" altLang="en-US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en-US" altLang="zh-CN" sz="3200" b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986" name="矩形 21506"/>
          <p:cNvSpPr/>
          <p:nvPr/>
        </p:nvSpPr>
        <p:spPr>
          <a:xfrm>
            <a:off x="6121401" y="4348163"/>
            <a:ext cx="4489450" cy="107721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蛮横霸道，奴性十足</a:t>
            </a:r>
          </a:p>
          <a:p>
            <a:pPr eaLnBrk="0" hangingPunct="0"/>
            <a:r>
              <a:rPr lang="zh-CN" altLang="en-US" sz="32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欺软怕硬，卑鄙无赖</a:t>
            </a:r>
          </a:p>
        </p:txBody>
      </p:sp>
      <p:sp>
        <p:nvSpPr>
          <p:cNvPr id="41987" name="文本框 21508"/>
          <p:cNvSpPr/>
          <p:nvPr/>
        </p:nvSpPr>
        <p:spPr>
          <a:xfrm>
            <a:off x="6026151" y="2509839"/>
            <a:ext cx="2832099" cy="132343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忘却失败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欺凌弱小</a:t>
            </a:r>
          </a:p>
        </p:txBody>
      </p:sp>
      <p:sp>
        <p:nvSpPr>
          <p:cNvPr id="40965" name="矩形 21509"/>
          <p:cNvSpPr>
            <a:spLocks noChangeArrowheads="1"/>
          </p:cNvSpPr>
          <p:nvPr/>
        </p:nvSpPr>
        <p:spPr bwMode="auto">
          <a:xfrm>
            <a:off x="2438400" y="2836864"/>
            <a:ext cx="2420660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algn="just" eaLnBrk="0" hangingPunct="0"/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精神胜利法</a:t>
            </a:r>
          </a:p>
        </p:txBody>
      </p:sp>
      <p:sp>
        <p:nvSpPr>
          <p:cNvPr id="40966" name="左大括号 21510"/>
          <p:cNvSpPr>
            <a:spLocks noChangeArrowheads="1"/>
          </p:cNvSpPr>
          <p:nvPr/>
        </p:nvSpPr>
        <p:spPr bwMode="auto">
          <a:xfrm>
            <a:off x="5261637" y="2562225"/>
            <a:ext cx="192021" cy="1224905"/>
          </a:xfrm>
          <a:prstGeom prst="leftBrace">
            <a:avLst>
              <a:gd name="adj1" fmla="val 83013"/>
              <a:gd name="adj2" fmla="val 50000"/>
            </a:avLst>
          </a:prstGeom>
          <a:noFill/>
          <a:ln w="38100" algn="ctr">
            <a:solidFill>
              <a:schemeClr val="tx1"/>
            </a:solidFill>
            <a:round/>
          </a:ln>
        </p:spPr>
        <p:txBody>
          <a:bodyPr/>
          <a:lstStyle/>
          <a:p>
            <a:pPr eaLnBrk="0" hangingPunct="0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40967" name="左大括号 21511"/>
          <p:cNvSpPr>
            <a:spLocks noChangeArrowheads="1"/>
          </p:cNvSpPr>
          <p:nvPr/>
        </p:nvSpPr>
        <p:spPr bwMode="auto">
          <a:xfrm>
            <a:off x="5281447" y="4329286"/>
            <a:ext cx="191624" cy="1080220"/>
          </a:xfrm>
          <a:prstGeom prst="leftBrace">
            <a:avLst>
              <a:gd name="adj1" fmla="val 83013"/>
              <a:gd name="adj2" fmla="val 50000"/>
            </a:avLst>
          </a:prstGeom>
          <a:noFill/>
          <a:ln w="38100" algn="ctr">
            <a:solidFill>
              <a:schemeClr val="tx1"/>
            </a:solidFill>
            <a:round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40968" name="矩形 21512"/>
          <p:cNvSpPr>
            <a:spLocks noChangeArrowheads="1"/>
          </p:cNvSpPr>
          <p:nvPr/>
        </p:nvSpPr>
        <p:spPr bwMode="auto">
          <a:xfrm>
            <a:off x="2400300" y="4514851"/>
            <a:ext cx="2667000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algn="just" eaLnBrk="0" hangingPunct="0"/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思 想 性 格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" dur="1000" fill="hold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 fill="hold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4198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文本占位符 95234"/>
          <p:cNvSpPr>
            <a:spLocks noGrp="1"/>
          </p:cNvSpPr>
          <p:nvPr>
            <p:ph type="body" idx="1"/>
          </p:nvPr>
        </p:nvSpPr>
        <p:spPr>
          <a:xfrm>
            <a:off x="2738967" y="639765"/>
            <a:ext cx="6481233" cy="598486"/>
          </a:xfrm>
          <a:noFill/>
        </p:spPr>
        <p:txBody>
          <a:bodyPr>
            <a:norm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阿</a:t>
            </a:r>
            <a:r>
              <a:rPr lang="en-US" altLang="zh-CN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</a:t>
            </a:r>
            <a:r>
              <a:rPr lang="zh-CN" altLang="en-US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的“精神胜利法”和思想性格：</a:t>
            </a:r>
          </a:p>
        </p:txBody>
      </p:sp>
      <p:sp>
        <p:nvSpPr>
          <p:cNvPr id="43011" name="矩形 95236"/>
          <p:cNvSpPr/>
          <p:nvPr/>
        </p:nvSpPr>
        <p:spPr>
          <a:xfrm>
            <a:off x="6335349" y="2204865"/>
            <a:ext cx="5856651" cy="206210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0070C0"/>
                </a:solidFill>
              </a:rPr>
              <a:t>妄自尊大，狭隘保守</a:t>
            </a:r>
          </a:p>
          <a:p>
            <a:pPr eaLnBrk="0" hangingPunct="0"/>
            <a:r>
              <a:rPr lang="zh-CN" altLang="en-US" sz="3200" b="1">
                <a:solidFill>
                  <a:srgbClr val="0070C0"/>
                </a:solidFill>
              </a:rPr>
              <a:t>争强好胜，懦弱卑怯</a:t>
            </a:r>
          </a:p>
          <a:p>
            <a:pPr eaLnBrk="0" hangingPunct="0"/>
            <a:r>
              <a:rPr lang="zh-CN" altLang="en-US" sz="32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蛮横霸道，奴性十足</a:t>
            </a:r>
          </a:p>
          <a:p>
            <a:pPr eaLnBrk="0" hangingPunct="0"/>
            <a:r>
              <a:rPr lang="zh-CN" altLang="en-US" sz="32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欺软怕硬，卑鄙无赖</a:t>
            </a:r>
          </a:p>
        </p:txBody>
      </p:sp>
      <p:sp>
        <p:nvSpPr>
          <p:cNvPr id="43012" name="文本框 95237"/>
          <p:cNvSpPr/>
          <p:nvPr/>
        </p:nvSpPr>
        <p:spPr>
          <a:xfrm>
            <a:off x="2366433" y="2038351"/>
            <a:ext cx="2377017" cy="25545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0070C0"/>
                </a:solidFill>
              </a:rPr>
              <a:t>自尊自负</a:t>
            </a:r>
          </a:p>
          <a:p>
            <a:pPr eaLnBrk="0" hangingPunct="0"/>
            <a:r>
              <a:rPr lang="zh-CN" altLang="en-US" sz="3200" b="1">
                <a:solidFill>
                  <a:srgbClr val="0070C0"/>
                </a:solidFill>
              </a:rPr>
              <a:t>自轻自贱</a:t>
            </a:r>
          </a:p>
          <a:p>
            <a:pPr eaLnBrk="0" hangingPunct="0"/>
            <a:r>
              <a:rPr lang="zh-CN" altLang="en-US" sz="3200" b="1">
                <a:solidFill>
                  <a:srgbClr val="0070C0"/>
                </a:solidFill>
              </a:rPr>
              <a:t>自打嘴巴</a:t>
            </a:r>
          </a:p>
          <a:p>
            <a:pPr eaLnBrk="0" hangingPunct="0"/>
            <a:r>
              <a:rPr lang="zh-CN" altLang="en-US" sz="32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忘却失败</a:t>
            </a:r>
          </a:p>
          <a:p>
            <a:pPr eaLnBrk="0" hangingPunct="0"/>
            <a:r>
              <a:rPr lang="zh-CN" altLang="en-US" sz="32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欺凌弱小</a:t>
            </a:r>
          </a:p>
        </p:txBody>
      </p:sp>
      <p:sp>
        <p:nvSpPr>
          <p:cNvPr id="43013" name="矩形 95238"/>
          <p:cNvSpPr/>
          <p:nvPr/>
        </p:nvSpPr>
        <p:spPr>
          <a:xfrm>
            <a:off x="1136876" y="2224089"/>
            <a:ext cx="677108" cy="214417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 wrap="none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00"/>
                </a:solidFill>
              </a:rPr>
              <a:t>精神胜利法</a:t>
            </a:r>
          </a:p>
        </p:txBody>
      </p:sp>
      <p:sp>
        <p:nvSpPr>
          <p:cNvPr id="41991" name="左大括号 95239"/>
          <p:cNvSpPr>
            <a:spLocks noChangeArrowheads="1"/>
          </p:cNvSpPr>
          <p:nvPr/>
        </p:nvSpPr>
        <p:spPr bwMode="auto">
          <a:xfrm>
            <a:off x="1907118" y="2128838"/>
            <a:ext cx="287503" cy="2376090"/>
          </a:xfrm>
          <a:prstGeom prst="leftBrace">
            <a:avLst>
              <a:gd name="adj1" fmla="val 79330"/>
              <a:gd name="adj2" fmla="val 50000"/>
            </a:avLst>
          </a:prstGeom>
          <a:noFill/>
          <a:ln w="38100" algn="ctr">
            <a:solidFill>
              <a:schemeClr val="tx1"/>
            </a:solidFill>
            <a:round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41992" name="左大括号 95240"/>
          <p:cNvSpPr>
            <a:spLocks noChangeArrowheads="1"/>
          </p:cNvSpPr>
          <p:nvPr/>
        </p:nvSpPr>
        <p:spPr bwMode="auto">
          <a:xfrm>
            <a:off x="5807968" y="2132857"/>
            <a:ext cx="384043" cy="2232248"/>
          </a:xfrm>
          <a:prstGeom prst="leftBrace">
            <a:avLst>
              <a:gd name="adj1" fmla="val 70955"/>
              <a:gd name="adj2" fmla="val 50000"/>
            </a:avLst>
          </a:prstGeom>
          <a:noFill/>
          <a:ln w="38100" algn="ctr">
            <a:solidFill>
              <a:schemeClr val="tx1"/>
            </a:solidFill>
            <a:round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43016" name="矩形 95241"/>
          <p:cNvSpPr/>
          <p:nvPr/>
        </p:nvSpPr>
        <p:spPr>
          <a:xfrm>
            <a:off x="5073564" y="2204864"/>
            <a:ext cx="677108" cy="259166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 wrap="square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00"/>
                </a:solidFill>
              </a:rPr>
              <a:t>思 想 性 格</a:t>
            </a:r>
          </a:p>
        </p:txBody>
      </p:sp>
      <p:sp>
        <p:nvSpPr>
          <p:cNvPr id="43017" name="矩形 95243"/>
          <p:cNvSpPr/>
          <p:nvPr/>
        </p:nvSpPr>
        <p:spPr>
          <a:xfrm>
            <a:off x="2793538" y="5000600"/>
            <a:ext cx="5088565" cy="7834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阿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的双重人格</a:t>
            </a:r>
          </a:p>
        </p:txBody>
      </p:sp>
      <p:sp>
        <p:nvSpPr>
          <p:cNvPr id="41995" name="标题 95244"/>
          <p:cNvSpPr>
            <a:spLocks noGrp="1" noChangeArrowheads="1"/>
          </p:cNvSpPr>
          <p:nvPr>
            <p:ph type="title"/>
          </p:nvPr>
        </p:nvSpPr>
        <p:spPr>
          <a:xfrm>
            <a:off x="1007435" y="476673"/>
            <a:ext cx="2063552" cy="404813"/>
          </a:xfrm>
        </p:spPr>
        <p:txBody>
          <a:bodyPr>
            <a:normAutofit fontScale="90000"/>
          </a:bodyPr>
          <a:lstStyle/>
          <a:p>
            <a:r>
              <a:rPr lang="zh-CN" altLang="en-US" sz="3600" smtClean="0">
                <a:solidFill>
                  <a:srgbClr val="0070C0"/>
                </a:solidFill>
                <a:latin typeface="Arial" panose="020B0604020202020204" pitchFamily="34" charset="0"/>
              </a:rPr>
              <a:t>总结</a:t>
            </a:r>
          </a:p>
        </p:txBody>
      </p:sp>
      <p:sp>
        <p:nvSpPr>
          <p:cNvPr id="41996" name="右弧形箭头 95250"/>
          <p:cNvSpPr>
            <a:spLocks noChangeArrowheads="1"/>
          </p:cNvSpPr>
          <p:nvPr/>
        </p:nvSpPr>
        <p:spPr bwMode="auto">
          <a:xfrm>
            <a:off x="8378925" y="4562078"/>
            <a:ext cx="768351" cy="1343422"/>
          </a:xfrm>
          <a:prstGeom prst="curvedLeftArrow">
            <a:avLst>
              <a:gd name="adj1" fmla="val 37466"/>
              <a:gd name="adj2" fmla="val 74931"/>
              <a:gd name="adj3" fmla="val 33329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" dur="1000" fill="hold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 fill="hold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 fill="hold"/>
                                        <p:tgtEl>
                                          <p:spTgt spid="41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 fill="hold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/>
      <p:bldP spid="43012" grpId="0"/>
      <p:bldP spid="4301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标题 9728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olidFill>
                  <a:srgbClr val="FF0000"/>
                </a:solidFill>
                <a:latin typeface="Arial" panose="020B0604020202020204" pitchFamily="34" charset="0"/>
              </a:rPr>
              <a:t>阿</a:t>
            </a:r>
            <a:r>
              <a:rPr lang="en-US" altLang="zh-CN" smtClean="0">
                <a:solidFill>
                  <a:srgbClr val="FF0000"/>
                </a:solidFill>
                <a:latin typeface="Arial" panose="020B0604020202020204" pitchFamily="34" charset="0"/>
              </a:rPr>
              <a:t>Q</a:t>
            </a:r>
            <a:r>
              <a:rPr lang="zh-CN" altLang="en-US" smtClean="0">
                <a:solidFill>
                  <a:srgbClr val="FF0000"/>
                </a:solidFill>
                <a:latin typeface="Arial" panose="020B0604020202020204" pitchFamily="34" charset="0"/>
              </a:rPr>
              <a:t>的双重人格：</a:t>
            </a:r>
          </a:p>
        </p:txBody>
      </p:sp>
      <p:sp>
        <p:nvSpPr>
          <p:cNvPr id="44034" name="矩形 97284"/>
          <p:cNvSpPr/>
          <p:nvPr/>
        </p:nvSpPr>
        <p:spPr>
          <a:xfrm>
            <a:off x="431800" y="1484784"/>
            <a:ext cx="11328829" cy="309634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/>
          <a:p>
            <a:pPr algn="just">
              <a:spcBef>
                <a:spcPct val="20000"/>
              </a:spcBef>
              <a:buClr>
                <a:srgbClr val="FFFFFF"/>
              </a:buClr>
            </a:pPr>
            <a:r>
              <a:rPr lang="en-US" altLang="zh-CN" sz="3600" b="1">
                <a:solidFill>
                  <a:srgbClr val="FFFF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</a:t>
            </a:r>
            <a:r>
              <a:rPr lang="zh-CN" altLang="en-US" sz="3200" b="1">
                <a:solidFill>
                  <a:srgbClr val="0070C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阿Ｑ是羊而同时又是狼，可怜可恨。</a:t>
            </a:r>
            <a:r>
              <a:rPr lang="zh-CN" altLang="en-US" sz="3200" b="1">
                <a:solidFill>
                  <a:srgbClr val="0070C0"/>
                </a:solidFill>
                <a:latin typeface="宋体" panose="02010600030101010101" pitchFamily="2" charset="-122"/>
                <a:ea typeface="隶书" panose="02010509060101010101" pitchFamily="1" charset="-122"/>
              </a:rPr>
              <a:t>“</a:t>
            </a:r>
            <a:r>
              <a:rPr lang="zh-CN" altLang="en-US" sz="3200" b="1">
                <a:solidFill>
                  <a:srgbClr val="0070C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自己被人凌虐，但也可以凌虐别人；自己被人吃，但也可以吃别人。</a:t>
            </a:r>
            <a:r>
              <a:rPr lang="zh-CN" altLang="en-US" sz="3200" b="1">
                <a:solidFill>
                  <a:srgbClr val="0070C0"/>
                </a:solidFill>
                <a:latin typeface="宋体" panose="02010600030101010101" pitchFamily="2" charset="-122"/>
                <a:ea typeface="隶书" panose="02010509060101010101" pitchFamily="1" charset="-122"/>
              </a:rPr>
              <a:t>”</a:t>
            </a:r>
            <a:r>
              <a:rPr lang="zh-CN" altLang="en-US" sz="3200" b="1">
                <a:solidFill>
                  <a:srgbClr val="0070C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（鲁迅</a:t>
            </a:r>
            <a:r>
              <a:rPr lang="en-US" altLang="zh-CN" sz="3200" b="1">
                <a:solidFill>
                  <a:srgbClr val="0070C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《</a:t>
            </a:r>
            <a:r>
              <a:rPr lang="zh-CN" altLang="en-US" sz="3200" b="1">
                <a:solidFill>
                  <a:srgbClr val="0070C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坟。灯下漫笔</a:t>
            </a:r>
            <a:r>
              <a:rPr lang="en-US" altLang="zh-CN" sz="3200" b="1">
                <a:solidFill>
                  <a:srgbClr val="0070C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》) “</a:t>
            </a:r>
            <a:r>
              <a:rPr lang="zh-CN" altLang="en-US" sz="3200" b="1">
                <a:solidFill>
                  <a:srgbClr val="0070C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对于羊显现凶兽相，而对于凶兽则显羊相，所以即使显得凶兽相，也还是卑怯的国民。”（鲁迅</a:t>
            </a:r>
            <a:r>
              <a:rPr lang="en-US" altLang="zh-CN" sz="3200" b="1">
                <a:solidFill>
                  <a:srgbClr val="0070C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《</a:t>
            </a:r>
            <a:r>
              <a:rPr lang="zh-CN" altLang="en-US" sz="3200" b="1">
                <a:solidFill>
                  <a:srgbClr val="0070C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华盖集 </a:t>
            </a:r>
            <a:r>
              <a:rPr lang="en-US" altLang="zh-CN" sz="3200" b="1">
                <a:solidFill>
                  <a:srgbClr val="0070C0"/>
                </a:solidFill>
                <a:ea typeface="隶书" panose="02010509060101010101" pitchFamily="1" charset="-122"/>
              </a:rPr>
              <a:t>·</a:t>
            </a:r>
            <a:r>
              <a:rPr lang="zh-CN" altLang="en-US" sz="3200" b="1">
                <a:solidFill>
                  <a:srgbClr val="0070C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忽然想到（七）</a:t>
            </a:r>
            <a:r>
              <a:rPr lang="en-US" altLang="zh-CN" sz="3200" b="1">
                <a:solidFill>
                  <a:srgbClr val="0070C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》 </a:t>
            </a:r>
            <a:r>
              <a:rPr lang="zh-CN" altLang="en-US" sz="3200" b="1">
                <a:solidFill>
                  <a:srgbClr val="0070C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23950" y="1790699"/>
            <a:ext cx="8890000" cy="4067175"/>
          </a:xfrm>
        </p:spPr>
        <p:txBody>
          <a:bodyPr>
            <a:normAutofit lnSpcReduction="10000"/>
          </a:bodyPr>
          <a:lstStyle/>
          <a:p>
            <a:pPr marL="0" algn="l">
              <a:lnSpc>
                <a:spcPct val="150000"/>
              </a:lnSpc>
              <a:buNone/>
            </a:pPr>
            <a:r>
              <a:rPr lang="zh-CN" altLang="en-US" sz="32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对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他人</a:t>
            </a:r>
            <a:r>
              <a:rPr lang="zh-CN" altLang="en-US" sz="32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：  </a:t>
            </a:r>
            <a:r>
              <a:rPr lang="en-US" altLang="zh-CN" sz="32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1</a:t>
            </a: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.</a:t>
            </a:r>
            <a:r>
              <a:rPr lang="zh-CN" altLang="en-US" sz="32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瞧不起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同等群众                </a:t>
            </a:r>
          </a:p>
          <a:p>
            <a:pPr marL="0" indent="0" algn="l">
              <a:lnSpc>
                <a:spcPct val="150000"/>
              </a:lnSpc>
              <a:buNone/>
            </a:pP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         </a:t>
            </a:r>
            <a:r>
              <a:rPr lang="zh-CN" altLang="en-US" sz="32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</a:t>
            </a: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2.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对乡绅等不表格外的崇奉   </a:t>
            </a:r>
          </a:p>
          <a:p>
            <a:pPr marL="0" indent="0" algn="l">
              <a:lnSpc>
                <a:spcPct val="150000"/>
              </a:lnSpc>
              <a:buNone/>
            </a:pP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         </a:t>
            </a:r>
            <a:r>
              <a:rPr lang="zh-CN" altLang="en-US" sz="32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</a:t>
            </a: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3.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欺负小尼姑          </a:t>
            </a:r>
            <a:endParaRPr lang="zh-CN" altLang="en-US" sz="32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algn="l">
              <a:lnSpc>
                <a:spcPct val="150000"/>
              </a:lnSpc>
              <a:buNone/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对自身</a:t>
            </a:r>
            <a:r>
              <a:rPr lang="zh-CN" altLang="en-US" sz="32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：  </a:t>
            </a:r>
            <a:r>
              <a:rPr lang="en-US" altLang="zh-CN" sz="32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1</a:t>
            </a: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.</a:t>
            </a:r>
            <a:r>
              <a:rPr lang="zh-CN" altLang="en-US" sz="32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忌讳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癞疮疤，打架失败自我安慰</a:t>
            </a:r>
          </a:p>
          <a:p>
            <a:pPr marL="0" indent="0" algn="l">
              <a:lnSpc>
                <a:spcPct val="150000"/>
              </a:lnSpc>
              <a:buNone/>
            </a:pP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         </a:t>
            </a:r>
            <a:r>
              <a:rPr lang="zh-CN" altLang="en-US" sz="32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</a:t>
            </a: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2.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丢钱打自己，自我麻醉</a:t>
            </a:r>
            <a:endParaRPr lang="zh-CN" altLang="en-US" sz="32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algn="l">
              <a:lnSpc>
                <a:spcPct val="150000"/>
              </a:lnSpc>
              <a:buNone/>
            </a:pPr>
            <a:endParaRPr lang="zh-CN" altLang="en-US" sz="32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3200"/>
          </a:p>
        </p:txBody>
      </p:sp>
      <p:sp>
        <p:nvSpPr>
          <p:cNvPr id="4" name="TextBox 3"/>
          <p:cNvSpPr txBox="1"/>
          <p:nvPr/>
        </p:nvSpPr>
        <p:spPr>
          <a:xfrm>
            <a:off x="1714500" y="628650"/>
            <a:ext cx="8915400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阿</a:t>
            </a:r>
            <a:r>
              <a:rPr lang="en-US" altLang="zh-CN" sz="3200" b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Q</a:t>
            </a:r>
            <a:r>
              <a:rPr lang="zh-CN" altLang="en-US" sz="3200" b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的优胜在对待别人、自身方面是如何体现的？</a:t>
            </a:r>
            <a:endParaRPr lang="zh-CN" altLang="en-US" sz="32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标题 101377"/>
          <p:cNvSpPr>
            <a:spLocks noGrp="1" noChangeArrowheads="1"/>
          </p:cNvSpPr>
          <p:nvPr>
            <p:ph type="title"/>
          </p:nvPr>
        </p:nvSpPr>
        <p:spPr>
          <a:xfrm>
            <a:off x="239185" y="1"/>
            <a:ext cx="7105649" cy="620713"/>
          </a:xfrm>
        </p:spPr>
        <p:txBody>
          <a:bodyPr/>
          <a:lstStyle/>
          <a:p>
            <a:r>
              <a:rPr lang="zh-CN" altLang="en-US" sz="32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阿</a:t>
            </a:r>
            <a:r>
              <a:rPr lang="en-US" altLang="zh-CN" sz="32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</a:t>
            </a:r>
            <a:r>
              <a:rPr lang="zh-CN" altLang="en-US" sz="32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精神胜利法的产生</a:t>
            </a:r>
          </a:p>
        </p:txBody>
      </p:sp>
      <p:sp>
        <p:nvSpPr>
          <p:cNvPr id="48130" name="文本框 101380"/>
          <p:cNvSpPr/>
          <p:nvPr/>
        </p:nvSpPr>
        <p:spPr>
          <a:xfrm>
            <a:off x="719403" y="3068960"/>
            <a:ext cx="2880784" cy="107721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0070C0"/>
                </a:solidFill>
              </a:rPr>
              <a:t>愚昧，受压迫欺凌</a:t>
            </a:r>
          </a:p>
        </p:txBody>
      </p:sp>
      <p:sp>
        <p:nvSpPr>
          <p:cNvPr id="48131" name="文本框 101381"/>
          <p:cNvSpPr/>
          <p:nvPr/>
        </p:nvSpPr>
        <p:spPr>
          <a:xfrm>
            <a:off x="2351584" y="1196753"/>
            <a:ext cx="2305051" cy="5847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0070C0"/>
                </a:solidFill>
              </a:rPr>
              <a:t>遇强者</a:t>
            </a:r>
          </a:p>
        </p:txBody>
      </p:sp>
      <p:sp>
        <p:nvSpPr>
          <p:cNvPr id="48132" name="文本框 101382"/>
          <p:cNvSpPr/>
          <p:nvPr/>
        </p:nvSpPr>
        <p:spPr>
          <a:xfrm>
            <a:off x="3119968" y="5300664"/>
            <a:ext cx="2111937" cy="5847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0070C0"/>
                </a:solidFill>
              </a:rPr>
              <a:t>遇弱者</a:t>
            </a:r>
          </a:p>
        </p:txBody>
      </p:sp>
      <p:sp>
        <p:nvSpPr>
          <p:cNvPr id="48133" name="文本框 101383"/>
          <p:cNvSpPr/>
          <p:nvPr/>
        </p:nvSpPr>
        <p:spPr>
          <a:xfrm>
            <a:off x="5903979" y="1196753"/>
            <a:ext cx="3359149" cy="5847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0070C0"/>
                </a:solidFill>
              </a:rPr>
              <a:t>憎恶、反抗</a:t>
            </a:r>
          </a:p>
        </p:txBody>
      </p:sp>
      <p:sp>
        <p:nvSpPr>
          <p:cNvPr id="48134" name="文本框 101384"/>
          <p:cNvSpPr/>
          <p:nvPr/>
        </p:nvSpPr>
        <p:spPr>
          <a:xfrm>
            <a:off x="5903979" y="2204865"/>
            <a:ext cx="3359149" cy="5847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0070C0"/>
                </a:solidFill>
              </a:rPr>
              <a:t>失  败</a:t>
            </a:r>
          </a:p>
        </p:txBody>
      </p:sp>
      <p:sp>
        <p:nvSpPr>
          <p:cNvPr id="48135" name="文本框 101385"/>
          <p:cNvSpPr/>
          <p:nvPr/>
        </p:nvSpPr>
        <p:spPr>
          <a:xfrm>
            <a:off x="8400256" y="3573016"/>
            <a:ext cx="3073400" cy="107721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0070C0"/>
                </a:solidFill>
              </a:rPr>
              <a:t>自负、自贱、忘却</a:t>
            </a:r>
          </a:p>
        </p:txBody>
      </p:sp>
      <p:sp>
        <p:nvSpPr>
          <p:cNvPr id="48136" name="文本框 101386"/>
          <p:cNvSpPr/>
          <p:nvPr/>
        </p:nvSpPr>
        <p:spPr>
          <a:xfrm>
            <a:off x="8592278" y="5373217"/>
            <a:ext cx="2784309" cy="5847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0070C0"/>
                </a:solidFill>
              </a:rPr>
              <a:t>胜利满足</a:t>
            </a:r>
          </a:p>
        </p:txBody>
      </p:sp>
      <p:sp>
        <p:nvSpPr>
          <p:cNvPr id="48137" name="文本框 101387"/>
          <p:cNvSpPr/>
          <p:nvPr/>
        </p:nvSpPr>
        <p:spPr>
          <a:xfrm>
            <a:off x="6096001" y="5373217"/>
            <a:ext cx="1536700" cy="5847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0070C0"/>
                </a:solidFill>
              </a:rPr>
              <a:t>欺凌</a:t>
            </a:r>
          </a:p>
        </p:txBody>
      </p:sp>
      <p:cxnSp>
        <p:nvCxnSpPr>
          <p:cNvPr id="47115" name="直接连接符 101399"/>
          <p:cNvCxnSpPr>
            <a:cxnSpLocks noChangeShapeType="1"/>
          </p:cNvCxnSpPr>
          <p:nvPr/>
        </p:nvCxnSpPr>
        <p:spPr bwMode="auto">
          <a:xfrm>
            <a:off x="5423926" y="5661248"/>
            <a:ext cx="576924" cy="0"/>
          </a:xfrm>
          <a:prstGeom prst="line">
            <a:avLst/>
          </a:prstGeom>
          <a:noFill/>
          <a:ln w="57150" algn="ctr">
            <a:solidFill>
              <a:schemeClr val="tx1"/>
            </a:solidFill>
            <a:round/>
            <a:tailEnd type="triangle" w="med" len="med"/>
          </a:ln>
        </p:spPr>
      </p:cxnSp>
      <p:cxnSp>
        <p:nvCxnSpPr>
          <p:cNvPr id="47116" name="直接连接符 101400"/>
          <p:cNvCxnSpPr>
            <a:cxnSpLocks noChangeShapeType="1"/>
          </p:cNvCxnSpPr>
          <p:nvPr/>
        </p:nvCxnSpPr>
        <p:spPr bwMode="auto">
          <a:xfrm>
            <a:off x="7824192" y="5733256"/>
            <a:ext cx="672075" cy="0"/>
          </a:xfrm>
          <a:prstGeom prst="line">
            <a:avLst/>
          </a:prstGeom>
          <a:noFill/>
          <a:ln w="57150" algn="ctr">
            <a:solidFill>
              <a:schemeClr val="tx1"/>
            </a:solidFill>
            <a:round/>
            <a:tailEnd type="triangle" w="med" len="med"/>
          </a:ln>
        </p:spPr>
      </p:cxnSp>
      <p:cxnSp>
        <p:nvCxnSpPr>
          <p:cNvPr id="47117" name="直接连接符 101403"/>
          <p:cNvCxnSpPr>
            <a:cxnSpLocks noChangeShapeType="1"/>
          </p:cNvCxnSpPr>
          <p:nvPr/>
        </p:nvCxnSpPr>
        <p:spPr bwMode="auto">
          <a:xfrm flipH="1">
            <a:off x="10320867" y="4581526"/>
            <a:ext cx="0" cy="720725"/>
          </a:xfrm>
          <a:prstGeom prst="line">
            <a:avLst/>
          </a:prstGeom>
          <a:noFill/>
          <a:ln w="57150" algn="ctr">
            <a:solidFill>
              <a:schemeClr val="tx1"/>
            </a:solidFill>
            <a:round/>
            <a:tailEnd type="triangle" w="med" len="med"/>
          </a:ln>
        </p:spPr>
      </p:cxnSp>
      <p:cxnSp>
        <p:nvCxnSpPr>
          <p:cNvPr id="47118" name="直接连接符 101406"/>
          <p:cNvCxnSpPr>
            <a:cxnSpLocks noChangeShapeType="1"/>
          </p:cNvCxnSpPr>
          <p:nvPr/>
        </p:nvCxnSpPr>
        <p:spPr bwMode="auto">
          <a:xfrm>
            <a:off x="4847862" y="1412777"/>
            <a:ext cx="863501" cy="347"/>
          </a:xfrm>
          <a:prstGeom prst="line">
            <a:avLst/>
          </a:prstGeom>
          <a:noFill/>
          <a:ln w="57150" algn="ctr">
            <a:solidFill>
              <a:schemeClr val="tx1"/>
            </a:solidFill>
            <a:round/>
            <a:tailEnd type="triangle" w="med" len="med"/>
          </a:ln>
        </p:spPr>
      </p:cxnSp>
      <p:cxnSp>
        <p:nvCxnSpPr>
          <p:cNvPr id="47119" name="直接连接符 101407"/>
          <p:cNvCxnSpPr>
            <a:cxnSpLocks noChangeShapeType="1"/>
            <a:stCxn id="48133" idx="2"/>
          </p:cNvCxnSpPr>
          <p:nvPr/>
        </p:nvCxnSpPr>
        <p:spPr bwMode="auto">
          <a:xfrm flipH="1">
            <a:off x="7536161" y="1781528"/>
            <a:ext cx="47393" cy="351527"/>
          </a:xfrm>
          <a:prstGeom prst="line">
            <a:avLst/>
          </a:prstGeom>
          <a:noFill/>
          <a:ln w="57150" algn="ctr">
            <a:solidFill>
              <a:schemeClr val="tx1"/>
            </a:solidFill>
            <a:round/>
            <a:tailEnd type="triangle" w="med" len="med"/>
          </a:ln>
        </p:spPr>
      </p:cxnSp>
      <p:grpSp>
        <p:nvGrpSpPr>
          <p:cNvPr id="2" name="组合 101417"/>
          <p:cNvGrpSpPr/>
          <p:nvPr/>
        </p:nvGrpSpPr>
        <p:grpSpPr>
          <a:xfrm>
            <a:off x="4368802" y="2708177"/>
            <a:ext cx="5855657" cy="2592486"/>
            <a:chOff x="2064" y="1620"/>
            <a:chExt cx="3039" cy="1719"/>
          </a:xfrm>
        </p:grpSpPr>
        <p:sp>
          <p:nvSpPr>
            <p:cNvPr id="47121" name="直接连接符 101396"/>
            <p:cNvSpPr>
              <a:spLocks noChangeShapeType="1"/>
            </p:cNvSpPr>
            <p:nvPr/>
          </p:nvSpPr>
          <p:spPr bwMode="auto">
            <a:xfrm>
              <a:off x="2064" y="1842"/>
              <a:ext cx="3039" cy="0"/>
            </a:xfrm>
            <a:prstGeom prst="line">
              <a:avLst/>
            </a:prstGeom>
            <a:noFill/>
            <a:ln w="57150" algn="ctr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22" name="直接连接符 101402"/>
            <p:cNvSpPr>
              <a:spLocks noChangeShapeType="1"/>
            </p:cNvSpPr>
            <p:nvPr/>
          </p:nvSpPr>
          <p:spPr bwMode="auto">
            <a:xfrm flipH="1">
              <a:off x="2064" y="1842"/>
              <a:ext cx="0" cy="1497"/>
            </a:xfrm>
            <a:prstGeom prst="line">
              <a:avLst/>
            </a:prstGeom>
            <a:noFill/>
            <a:ln w="57150" algn="ctr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23" name="直接连接符 101404"/>
            <p:cNvSpPr>
              <a:spLocks noChangeShapeType="1"/>
            </p:cNvSpPr>
            <p:nvPr/>
          </p:nvSpPr>
          <p:spPr bwMode="auto">
            <a:xfrm flipH="1">
              <a:off x="5103" y="1842"/>
              <a:ext cx="0" cy="273"/>
            </a:xfrm>
            <a:prstGeom prst="line">
              <a:avLst/>
            </a:prstGeom>
            <a:noFill/>
            <a:ln w="57150" algn="ctr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24" name="直接连接符 101409"/>
            <p:cNvSpPr>
              <a:spLocks noChangeShapeType="1"/>
            </p:cNvSpPr>
            <p:nvPr/>
          </p:nvSpPr>
          <p:spPr bwMode="auto">
            <a:xfrm flipH="1">
              <a:off x="3560" y="1620"/>
              <a:ext cx="0" cy="222"/>
            </a:xfrm>
            <a:prstGeom prst="line">
              <a:avLst/>
            </a:prstGeom>
            <a:noFill/>
            <a:ln w="57150" algn="ctr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组合 101415"/>
          <p:cNvGrpSpPr/>
          <p:nvPr/>
        </p:nvGrpSpPr>
        <p:grpSpPr>
          <a:xfrm>
            <a:off x="1295400" y="4221163"/>
            <a:ext cx="1729317" cy="1439862"/>
            <a:chOff x="612" y="2659"/>
            <a:chExt cx="499" cy="907"/>
          </a:xfrm>
        </p:grpSpPr>
        <p:sp>
          <p:nvSpPr>
            <p:cNvPr id="47126" name="直接连接符 101410"/>
            <p:cNvSpPr>
              <a:spLocks noChangeShapeType="1"/>
            </p:cNvSpPr>
            <p:nvPr/>
          </p:nvSpPr>
          <p:spPr bwMode="auto">
            <a:xfrm flipH="1">
              <a:off x="612" y="2659"/>
              <a:ext cx="0" cy="907"/>
            </a:xfrm>
            <a:prstGeom prst="line">
              <a:avLst/>
            </a:prstGeom>
            <a:noFill/>
            <a:ln w="57150" algn="ctr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27" name="直接连接符 101412"/>
            <p:cNvSpPr>
              <a:spLocks noChangeShapeType="1"/>
            </p:cNvSpPr>
            <p:nvPr/>
          </p:nvSpPr>
          <p:spPr bwMode="auto">
            <a:xfrm>
              <a:off x="612" y="3566"/>
              <a:ext cx="499" cy="0"/>
            </a:xfrm>
            <a:prstGeom prst="line">
              <a:avLst/>
            </a:prstGeom>
            <a:noFill/>
            <a:ln w="57150" algn="ctr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组合 101414"/>
          <p:cNvGrpSpPr/>
          <p:nvPr/>
        </p:nvGrpSpPr>
        <p:grpSpPr>
          <a:xfrm>
            <a:off x="1583499" y="1556793"/>
            <a:ext cx="768349" cy="1439863"/>
            <a:chOff x="657" y="618"/>
            <a:chExt cx="363" cy="907"/>
          </a:xfrm>
        </p:grpSpPr>
        <p:sp>
          <p:nvSpPr>
            <p:cNvPr id="47129" name="直接连接符 101411"/>
            <p:cNvSpPr>
              <a:spLocks noChangeShapeType="1"/>
            </p:cNvSpPr>
            <p:nvPr/>
          </p:nvSpPr>
          <p:spPr bwMode="auto">
            <a:xfrm flipH="1">
              <a:off x="657" y="618"/>
              <a:ext cx="0" cy="907"/>
            </a:xfrm>
            <a:prstGeom prst="line">
              <a:avLst/>
            </a:prstGeom>
            <a:noFill/>
            <a:ln w="57150" algn="ctr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30" name="直接连接符 101413"/>
            <p:cNvSpPr>
              <a:spLocks noChangeShapeType="1"/>
            </p:cNvSpPr>
            <p:nvPr/>
          </p:nvSpPr>
          <p:spPr bwMode="auto">
            <a:xfrm>
              <a:off x="657" y="618"/>
              <a:ext cx="363" cy="0"/>
            </a:xfrm>
            <a:prstGeom prst="line">
              <a:avLst/>
            </a:prstGeom>
            <a:noFill/>
            <a:ln w="57150" algn="ctr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标题 103425"/>
          <p:cNvSpPr>
            <a:spLocks noGrp="1" noChangeArrowheads="1"/>
          </p:cNvSpPr>
          <p:nvPr>
            <p:ph type="title"/>
          </p:nvPr>
        </p:nvSpPr>
        <p:spPr>
          <a:xfrm>
            <a:off x="4765577" y="781472"/>
            <a:ext cx="1825723" cy="504354"/>
          </a:xfrm>
        </p:spPr>
        <p:txBody>
          <a:bodyPr>
            <a:no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总   结</a:t>
            </a:r>
          </a:p>
        </p:txBody>
      </p:sp>
      <p:sp>
        <p:nvSpPr>
          <p:cNvPr id="49154" name="文本占位符 103426"/>
          <p:cNvSpPr>
            <a:spLocks noGrp="1"/>
          </p:cNvSpPr>
          <p:nvPr>
            <p:ph type="body" idx="1"/>
          </p:nvPr>
        </p:nvSpPr>
        <p:spPr>
          <a:xfrm>
            <a:off x="527382" y="1654177"/>
            <a:ext cx="11137900" cy="3813174"/>
          </a:xfrm>
          <a:noFill/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3200" b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当阿</a:t>
            </a:r>
            <a:r>
              <a:rPr lang="en-US" altLang="zh-CN" sz="3200" b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</a:t>
            </a:r>
            <a:r>
              <a:rPr lang="zh-CN" altLang="en-US" sz="3200" b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遇到强者如假洋鬼子之流，不自觉地流露出鄙夷憎恶，自然被欺负被痛打，以阿</a:t>
            </a:r>
            <a:r>
              <a:rPr lang="en-US" altLang="zh-CN" sz="3200" b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</a:t>
            </a:r>
            <a:r>
              <a:rPr lang="zh-CN" altLang="en-US" sz="3200" b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力量当然打不过人家，失败在所难免，但是他又不甘心失败，只得假想自己很了不起，或者自己作践自己以求得别人的饶恕，求得心理的平衡，或者干脆忘却，最终精神上轻松了，满足了。如果遇到的是弱者，如小尼姑，小</a:t>
            </a:r>
            <a:r>
              <a:rPr lang="en-US" altLang="zh-CN" sz="3200" b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en-US" sz="3200" b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等，就极尽无赖之能事或大打出手，他痛苦屈辱迁移到别人身上，以获得心理上平衡和精神上的愉悦，这样，他就“胜利”了。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846421" y="857250"/>
            <a:ext cx="3810000" cy="598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33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鲁迅及其创作</a:t>
            </a:r>
            <a:endParaRPr lang="zh-CN" altLang="en-US" sz="33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20875" y="1887220"/>
            <a:ext cx="8350250" cy="4112260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noAutofit/>
          </a:bodyPr>
          <a:lstStyle/>
          <a:p>
            <a:pPr lvl="0" algn="l">
              <a:lnSpc>
                <a:spcPct val="150000"/>
              </a:lnSpc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鲁迅的作品大体可分为小说、教文、散文诗和杂文：</a:t>
            </a:r>
            <a:endParaRPr 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小   说——《呐喊》《彷徨》《故事新编》；</a:t>
            </a:r>
            <a:endParaRPr 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散   文——《朝花夕拾》；</a:t>
            </a:r>
            <a:endParaRPr 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散文诗——《野草》；</a:t>
            </a:r>
            <a:endParaRPr 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杂   文——《坟》《热风》《华盖集》《华盖集续编》《且介亭杂文》《伪自由书》《准风月谈》《花边文学》等16部。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标题 104449"/>
          <p:cNvSpPr>
            <a:spLocks noGrp="1" noChangeArrowheads="1"/>
          </p:cNvSpPr>
          <p:nvPr>
            <p:ph type="title"/>
          </p:nvPr>
        </p:nvSpPr>
        <p:spPr>
          <a:xfrm>
            <a:off x="239184" y="115889"/>
            <a:ext cx="1344083" cy="288925"/>
          </a:xfrm>
        </p:spPr>
        <p:txBody>
          <a:bodyPr/>
          <a:lstStyle/>
          <a:p>
            <a:r>
              <a:rPr lang="zh-CN" altLang="en-US" sz="1400" smtClean="0">
                <a:solidFill>
                  <a:srgbClr val="FFFFFF"/>
                </a:solidFill>
                <a:latin typeface="Arial" panose="020B0604020202020204" pitchFamily="34" charset="0"/>
              </a:rPr>
              <a:t>根源</a:t>
            </a:r>
            <a:endParaRPr lang="zh-CN" altLang="en-US" sz="1400" smtClean="0">
              <a:latin typeface="Arial" panose="020B0604020202020204" pitchFamily="34" charset="0"/>
            </a:endParaRPr>
          </a:p>
        </p:txBody>
      </p:sp>
      <p:sp>
        <p:nvSpPr>
          <p:cNvPr id="50178" name="文本占位符 104450"/>
          <p:cNvSpPr>
            <a:spLocks noGrp="1"/>
          </p:cNvSpPr>
          <p:nvPr>
            <p:ph type="body" idx="1"/>
          </p:nvPr>
        </p:nvSpPr>
        <p:spPr>
          <a:xfrm>
            <a:off x="624417" y="1458913"/>
            <a:ext cx="10972800" cy="2579687"/>
          </a:xfrm>
          <a:noFill/>
        </p:spPr>
        <p:txBody>
          <a:bodyPr/>
          <a:lstStyle/>
          <a:p>
            <a:r>
              <a:rPr lang="zh-CN" altLang="en-US" sz="3600" smtClean="0">
                <a:solidFill>
                  <a:srgbClr val="FFFFFF"/>
                </a:solidFill>
              </a:rPr>
              <a:t>产生“精神胜利法”的</a:t>
            </a:r>
            <a:r>
              <a:rPr lang="zh-CN" altLang="en-US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根源</a:t>
            </a:r>
            <a:r>
              <a:rPr lang="zh-CN" altLang="en-US" sz="3200" b="1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</a:p>
          <a:p>
            <a:pPr>
              <a:buNone/>
            </a:pPr>
            <a:r>
              <a:rPr lang="zh-CN" altLang="en-US" sz="3200" b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他处于被压迫被欺凌的环境中却愚昧麻木、不觉悟，加上受封建思想的毒害，心理只有尊卑观念，而分不清敌与我，混淆了是与非。而这也就是阿</a:t>
            </a:r>
            <a:r>
              <a:rPr lang="en-US" altLang="zh-CN" sz="3200" b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</a:t>
            </a:r>
            <a:r>
              <a:rPr lang="zh-CN" altLang="en-US" sz="3200" b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后来走上“革命”道路却成了替死鬼白白送掉性命的原因</a:t>
            </a:r>
            <a:r>
              <a:rPr lang="zh-CN" altLang="en-US" sz="3600" b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 uiExpand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文本框 23553"/>
          <p:cNvSpPr/>
          <p:nvPr/>
        </p:nvSpPr>
        <p:spPr>
          <a:xfrm>
            <a:off x="933451" y="1584325"/>
            <a:ext cx="10115550" cy="1717393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3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精神胜利法”的实质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</a:p>
          <a:p>
            <a:pPr eaLnBrk="0" hangingPunct="0">
              <a:spcBef>
                <a:spcPct val="30000"/>
              </a:spcBef>
            </a:pPr>
            <a:r>
              <a:rPr lang="zh-CN" altLang="en-US" sz="3200" b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一种自我安慰的心理现象，一种不思进取，逃避现实，随遇而安的处事方式。</a:t>
            </a:r>
            <a:r>
              <a:rPr lang="zh-CN" altLang="en-US" sz="3200" b="1" smtClean="0">
                <a:solidFill>
                  <a:srgbClr val="FFFFFF"/>
                </a:solidFill>
              </a:rPr>
              <a:t>个</a:t>
            </a:r>
            <a:r>
              <a:rPr lang="zh-CN" altLang="en-US" sz="3200" b="1">
                <a:solidFill>
                  <a:srgbClr val="FFFFFF"/>
                </a:solidFill>
              </a:rPr>
              <a:t>人看法，仅供参考）</a:t>
            </a:r>
            <a:endParaRPr lang="zh-CN" altLang="en-US" sz="3200" b="1"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sp>
        <p:nvSpPr>
          <p:cNvPr id="51203" name="文本框 23556"/>
          <p:cNvSpPr/>
          <p:nvPr/>
        </p:nvSpPr>
        <p:spPr>
          <a:xfrm>
            <a:off x="1576917" y="4181476"/>
            <a:ext cx="8919633" cy="584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鲁迅对阿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的态度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:“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哀其不幸，怒其不争”。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1" grpId="0"/>
      <p:bldP spid="5120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标题 48129"/>
          <p:cNvSpPr>
            <a:spLocks noGrp="1" noChangeArrowheads="1"/>
          </p:cNvSpPr>
          <p:nvPr>
            <p:ph type="title"/>
          </p:nvPr>
        </p:nvSpPr>
        <p:spPr>
          <a:xfrm>
            <a:off x="1968501" y="1268413"/>
            <a:ext cx="7488767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阿</a:t>
            </a:r>
            <a:r>
              <a:rPr lang="en-US" altLang="zh-CN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</a:t>
            </a:r>
            <a:r>
              <a:rPr lang="zh-CN" altLang="en-US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形象的意义（主题）</a:t>
            </a:r>
          </a:p>
        </p:txBody>
      </p:sp>
      <p:sp>
        <p:nvSpPr>
          <p:cNvPr id="52226" name="文本占位符 48130"/>
          <p:cNvSpPr>
            <a:spLocks noGrp="1"/>
          </p:cNvSpPr>
          <p:nvPr>
            <p:ph type="body" idx="1"/>
          </p:nvPr>
        </p:nvSpPr>
        <p:spPr>
          <a:xfrm>
            <a:off x="1009651" y="2727327"/>
            <a:ext cx="10306050" cy="1330324"/>
          </a:xfrm>
          <a:noFill/>
        </p:spPr>
        <p:txBody>
          <a:bodyPr>
            <a:normAutofit lnSpcReduction="10000"/>
          </a:bodyPr>
          <a:lstStyle/>
          <a:p>
            <a:pPr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3200" b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3200" b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阿</a:t>
            </a:r>
            <a:r>
              <a:rPr lang="en-US" altLang="zh-CN" sz="3200" b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</a:t>
            </a:r>
            <a:r>
              <a:rPr lang="zh-CN" altLang="en-US" sz="3200" b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是旧中国广大愚昧的不觉悟的农民的代表。小说节选部分集中写他的“精神胜利法”，暴露了旧中国国民愚昧懦弱的劣根性， “引起疗救的注意”。</a:t>
            </a:r>
          </a:p>
        </p:txBody>
      </p:sp>
      <p:sp>
        <p:nvSpPr>
          <p:cNvPr id="52227" name="矩形 48132"/>
          <p:cNvSpPr>
            <a:spLocks noChangeArrowheads="1" noChangeShapeType="1" noTextEdit="1"/>
          </p:cNvSpPr>
          <p:nvPr/>
        </p:nvSpPr>
        <p:spPr bwMode="auto">
          <a:xfrm>
            <a:off x="2927351" y="260350"/>
            <a:ext cx="4993216" cy="8651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>
                <a:ln w="9525" algn="ctr">
                  <a:noFill/>
                  <a:rou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总结全文</a:t>
            </a:r>
          </a:p>
        </p:txBody>
      </p:sp>
      <p:sp>
        <p:nvSpPr>
          <p:cNvPr id="51205" name="动作按钮: 前进或下一项 48135"/>
          <p:cNvSpPr>
            <a:spLocks noChangeArrowheads="1"/>
          </p:cNvSpPr>
          <p:nvPr/>
        </p:nvSpPr>
        <p:spPr bwMode="auto">
          <a:xfrm>
            <a:off x="1968501" y="5040313"/>
            <a:ext cx="2495549" cy="792162"/>
          </a:xfrm>
          <a:prstGeom prst="actionButtonForwardNext">
            <a:avLst/>
          </a:prstGeom>
          <a:solidFill>
            <a:srgbClr val="003366"/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pPr algn="ctr" eaLnBrk="0" hangingPunct="0"/>
            <a:r>
              <a:rPr lang="zh-CN" altLang="en-US" sz="3200" b="1">
                <a:solidFill>
                  <a:srgbClr val="FFFF00"/>
                </a:solidFill>
              </a:rPr>
              <a:t>知人论世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矩形 134145"/>
          <p:cNvSpPr/>
          <p:nvPr/>
        </p:nvSpPr>
        <p:spPr>
          <a:xfrm>
            <a:off x="406400" y="1828800"/>
            <a:ext cx="11480800" cy="360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/>
          <a:p>
            <a:pPr marL="342900" indent="-342900" eaLnBrk="0" hangingPunct="0">
              <a:lnSpc>
                <a:spcPct val="11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99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意图有两点：</a:t>
            </a:r>
          </a:p>
          <a:p>
            <a:pPr marL="342900" indent="-342900" eaLnBrk="0" hangingPunct="0">
              <a:lnSpc>
                <a:spcPct val="110000"/>
              </a:lnSpc>
              <a:spcBef>
                <a:spcPct val="20000"/>
              </a:spcBef>
            </a:pP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     一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“画出沉默国民的灵魂”，“暴露国民的弱点”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，让读者了解长期封建统治所造成的可怕的国民的愚昧 ，意在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“引起疗救的注意”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</a:p>
          <a:p>
            <a:pPr marL="342900" indent="-342900" eaLnBrk="0" hangingPunct="0">
              <a:lnSpc>
                <a:spcPct val="110000"/>
              </a:lnSpc>
              <a:spcBef>
                <a:spcPct val="20000"/>
              </a:spcBef>
            </a:pP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     二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总结辛亥革命失败的教训，批判它的妥协性和不彻底性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53251" name="矩形 134146"/>
          <p:cNvSpPr>
            <a:spLocks noChangeArrowheads="1"/>
          </p:cNvSpPr>
          <p:nvPr/>
        </p:nvSpPr>
        <p:spPr bwMode="auto">
          <a:xfrm>
            <a:off x="2832100" y="381000"/>
            <a:ext cx="5721350" cy="4762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anchor="ctr"/>
          <a:lstStyle/>
          <a:p>
            <a:pPr algn="r"/>
            <a:r>
              <a:rPr lang="zh-CN" altLang="en-US" sz="2800" b="1">
                <a:solidFill>
                  <a:srgbClr val="FF0000"/>
                </a:solidFill>
                <a:ea typeface="黑体" panose="02010609060101010101" pitchFamily="49" charset="-122"/>
              </a:rPr>
              <a:t>鲁迅为什么要塑造这样的阿</a:t>
            </a:r>
            <a:r>
              <a:rPr lang="en-US" altLang="zh-CN" sz="2800" b="1">
                <a:solidFill>
                  <a:srgbClr val="FF0000"/>
                </a:solidFill>
                <a:ea typeface="黑体" panose="02010609060101010101" pitchFamily="49" charset="-122"/>
              </a:rPr>
              <a:t>Q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pitchFamily="49" charset="-122"/>
              </a:rPr>
              <a:t>形象？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4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42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42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 uiExpand="1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内容占位符 2"/>
          <p:cNvSpPr>
            <a:spLocks noGrp="1"/>
          </p:cNvSpPr>
          <p:nvPr>
            <p:ph idx="4294967295"/>
          </p:nvPr>
        </p:nvSpPr>
        <p:spPr>
          <a:xfrm>
            <a:off x="508000" y="381000"/>
            <a:ext cx="11684000" cy="6000750"/>
          </a:xfrm>
        </p:spPr>
        <p:txBody>
          <a:bodyPr>
            <a:noAutofit/>
          </a:bodyPr>
          <a:lstStyle/>
          <a:p>
            <a:pPr indent="0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b="1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具体地说，中国农民具有这种精神病态的原因还有三个：</a:t>
            </a:r>
            <a:endParaRPr lang="en-US" altLang="zh-CN" b="1" smtClean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endParaRPr lang="en-US" altLang="zh-CN" b="0" smtClean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第一，由于封建统治阶级的残酷压迫。</a:t>
            </a:r>
            <a:r>
              <a:rPr lang="zh-CN" altLang="en-US" b="1" smtClean="0">
                <a:latin typeface="宋体" panose="02010600030101010101" pitchFamily="2" charset="-122"/>
                <a:ea typeface="宋体" panose="02010600030101010101" pitchFamily="2" charset="-122"/>
              </a:rPr>
              <a:t>中国农民从一次次造反的失败中，错误地得出了造反没有出路的结论，而不造反又无法忍受现实和痛苦生活，只好寻求精神上的安慰，或求佛拜神，或寄希望于来世；</a:t>
            </a:r>
            <a:endParaRPr lang="en-US" altLang="zh-CN" b="1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第二，由于自然经济的闭塞环境。</a:t>
            </a:r>
            <a:r>
              <a:rPr lang="zh-CN" altLang="en-US" b="1" smtClean="0">
                <a:latin typeface="宋体" panose="02010600030101010101" pitchFamily="2" charset="-122"/>
                <a:ea typeface="宋体" panose="02010600030101010101" pitchFamily="2" charset="-122"/>
              </a:rPr>
              <a:t>中国农民长期生活在小国寡民、自给自足的环境中，稍有满足便夜郎自大，盲目排外；</a:t>
            </a:r>
            <a:endParaRPr lang="en-US" altLang="zh-CN" b="1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第三，由于封建家长制的家庭生活。</a:t>
            </a:r>
            <a:r>
              <a:rPr lang="zh-CN" altLang="en-US" b="1" smtClean="0">
                <a:latin typeface="宋体" panose="02010600030101010101" pitchFamily="2" charset="-122"/>
                <a:ea typeface="宋体" panose="02010600030101010101" pitchFamily="2" charset="-122"/>
              </a:rPr>
              <a:t>中国农民虽然其社会地位低贱，但在家庭中却具有至高无上的尊严，而且越是在外面受辱受压，就越是在家庭中称王称霸。</a:t>
            </a:r>
            <a:endParaRPr lang="en-US" altLang="zh-CN" b="1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b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b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精神胜利法</a:t>
            </a:r>
            <a:r>
              <a:rPr lang="en-US" altLang="zh-CN" b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b="1" smtClean="0">
                <a:latin typeface="宋体" panose="02010600030101010101" pitchFamily="2" charset="-122"/>
                <a:ea typeface="宋体" panose="02010600030101010101" pitchFamily="2" charset="-122"/>
              </a:rPr>
              <a:t>作为弱势群体的一种精神特征，不仅揭示出了中国国民性的劣根性，而且也揭示出了人类普遍的共同特征，</a:t>
            </a:r>
            <a:r>
              <a:rPr lang="zh-CN" altLang="en-US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因此，阿</a:t>
            </a:r>
            <a:r>
              <a:rPr lang="en-US" altLang="zh-CN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</a:t>
            </a:r>
            <a:r>
              <a:rPr lang="zh-CN" altLang="en-US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形象是一个具有世界意义的艺术典型</a:t>
            </a:r>
            <a:r>
              <a:rPr lang="zh-CN" altLang="en-US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92154" y="1684020"/>
            <a:ext cx="3601403" cy="232886"/>
          </a:xfrm>
        </p:spPr>
        <p:txBody>
          <a:bodyPr>
            <a:normAutofit fontScale="90000"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创作背景</a:t>
            </a:r>
            <a:b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</a:b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70221" y="1916430"/>
            <a:ext cx="4947285" cy="3280886"/>
          </a:xfrm>
        </p:spPr>
        <p:txBody>
          <a:bodyPr>
            <a:normAutofit lnSpcReduction="10000"/>
          </a:bodyPr>
          <a:lstStyle/>
          <a:p>
            <a:pPr marL="0" algn="l">
              <a:lnSpc>
                <a:spcPct val="100000"/>
              </a:lnSpc>
              <a:spcBef>
                <a:spcPct val="0"/>
              </a:spcBef>
            </a:pPr>
            <a:r>
              <a:rPr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辛亥革命推翻了两千多年的封建帝制，使民主共和的观念深入人心，但它没有完成反帝反封建的民主革命的伟大任务。资产阶级把有强烈革命要求的农民拒之门外。因此，广大农民在革命之后，仍处于帝国主义和封建主义的残酷剥削和压迫之下，承受着政治上的压迫，经济上的剥削和精神上的奴役。</a:t>
            </a:r>
          </a:p>
        </p:txBody>
      </p:sp>
      <p:pic>
        <p:nvPicPr>
          <p:cNvPr id="4" name="图片 3" descr="5-191024155405M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2763" y="1109186"/>
            <a:ext cx="3699510" cy="443293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846421" y="857250"/>
            <a:ext cx="4287679" cy="598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3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《阿Q正传》</a:t>
            </a:r>
            <a:r>
              <a:rPr lang="zh-CN" sz="33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的</a:t>
            </a:r>
            <a:r>
              <a:rPr lang="zh-CN" altLang="en-US" sz="33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问世</a:t>
            </a:r>
            <a:endParaRPr lang="zh-CN" sz="33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73860" y="2266950"/>
            <a:ext cx="539877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《阿Ｑ正传》于1921年12月4日至1922年2月12日在《晨报副刊》上连载，署名为巴人，后被收入《呐喊》中。《阿Q正传》出版后，深受中国和世界各国人民的喜爱，现已被译成多种文字，在世界上广泛流传。   </a:t>
            </a:r>
          </a:p>
        </p:txBody>
      </p:sp>
      <p:pic>
        <p:nvPicPr>
          <p:cNvPr id="2" name="图片 1" descr="c461b557d3834fb8b6aab6470097137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4971" y="2266633"/>
            <a:ext cx="2888933" cy="32861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4"/>
          <p:cNvSpPr/>
          <p:nvPr/>
        </p:nvSpPr>
        <p:spPr>
          <a:xfrm>
            <a:off x="540385" y="405130"/>
            <a:ext cx="10635615" cy="3413125"/>
          </a:xfrm>
          <a:prstGeom prst="rect">
            <a:avLst/>
          </a:prstGeom>
          <a:noFill/>
          <a:ln w="9525" cap="flat" cmpd="sng">
            <a:solidFill>
              <a:srgbClr val="F70D45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某报刊上有这么一则外国笑话：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华文新魏" panose="02010800040101010101" pitchFamily="2" charset="-122"/>
                <a:ea typeface="华文新魏" panose="02010800040101010101" pitchFamily="2" charset="-122"/>
              </a:rPr>
              <a:t>说一个人在路上丢了钱会怎么表现。美国人会兴师动众地报警，英国人会满不在乎继续赶路，德国人会在原地仔细寻找再寻找，日本人会马上回家面壁思过而耿耿于怀。</a:t>
            </a:r>
          </a:p>
          <a:p>
            <a:pPr>
              <a:lnSpc>
                <a:spcPct val="120000"/>
              </a:lnSpc>
            </a:pPr>
            <a:r>
              <a:rPr lang="zh-CN" altLang="en-US" sz="2800" b="1" smtClean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华文新魏" panose="02010800040101010101" pitchFamily="2" charset="-122"/>
                <a:ea typeface="华文新魏" panose="02010800040101010101" pitchFamily="2" charset="-122"/>
              </a:rPr>
              <a:t>    中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华文新魏" panose="02010800040101010101" pitchFamily="2" charset="-122"/>
                <a:ea typeface="华文新魏" panose="02010800040101010101" pitchFamily="2" charset="-122"/>
              </a:rPr>
              <a:t>国人呢？</a:t>
            </a:r>
          </a:p>
          <a:p>
            <a:pPr>
              <a:lnSpc>
                <a:spcPct val="120000"/>
              </a:lnSpc>
            </a:pPr>
            <a:r>
              <a:rPr lang="zh-CN" altLang="en-US" sz="2800" b="1" smtClean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华文新魏" panose="02010800040101010101" pitchFamily="2" charset="-122"/>
                <a:ea typeface="华文新魏" panose="02010800040101010101" pitchFamily="2" charset="-122"/>
              </a:rPr>
              <a:t>    他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华文新魏" panose="02010800040101010101" pitchFamily="2" charset="-122"/>
                <a:ea typeface="华文新魏" panose="02010800040101010101" pitchFamily="2" charset="-122"/>
              </a:rPr>
              <a:t>（她）会说：谁捡着钱只能买药去。</a:t>
            </a:r>
            <a:r>
              <a:rPr lang="zh-CN" altLang="en-US" sz="36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</a:p>
        </p:txBody>
      </p:sp>
      <p:sp>
        <p:nvSpPr>
          <p:cNvPr id="14339" name="矩形 110594"/>
          <p:cNvSpPr/>
          <p:nvPr/>
        </p:nvSpPr>
        <p:spPr>
          <a:xfrm>
            <a:off x="1594168" y="4338955"/>
            <a:ext cx="8964612" cy="1753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b="1">
                <a:solidFill>
                  <a:srgbClr val="FF3300"/>
                </a:solidFill>
              </a:rPr>
              <a:t>               </a:t>
            </a:r>
            <a:r>
              <a:rPr lang="zh-CN" altLang="en-US" sz="3600" b="1">
                <a:solidFill>
                  <a:srgbClr val="FF3300"/>
                </a:solidFill>
                <a:latin typeface="楷体_GB2312" charset="-122"/>
                <a:ea typeface="楷体_GB2312" charset="-122"/>
              </a:rPr>
              <a:t>这正印证了电影</a:t>
            </a:r>
            <a:r>
              <a:rPr lang="en-US" altLang="zh-CN" sz="3600" b="1">
                <a:solidFill>
                  <a:srgbClr val="FF3300"/>
                </a:solidFill>
                <a:latin typeface="楷体_GB2312" charset="-122"/>
                <a:ea typeface="楷体_GB2312" charset="-122"/>
              </a:rPr>
              <a:t>《</a:t>
            </a:r>
            <a:r>
              <a:rPr lang="zh-CN" altLang="en-US" sz="3600" b="1">
                <a:solidFill>
                  <a:srgbClr val="FF3300"/>
                </a:solidFill>
                <a:latin typeface="楷体_GB2312" charset="-122"/>
                <a:ea typeface="楷体_GB2312" charset="-122"/>
              </a:rPr>
              <a:t>阿</a:t>
            </a:r>
            <a:r>
              <a:rPr lang="en-US" altLang="zh-CN" sz="3600" b="1">
                <a:solidFill>
                  <a:srgbClr val="FF3300"/>
                </a:solidFill>
                <a:latin typeface="楷体_GB2312" charset="-122"/>
                <a:ea typeface="楷体_GB2312" charset="-122"/>
              </a:rPr>
              <a:t>Q</a:t>
            </a:r>
            <a:r>
              <a:rPr lang="zh-CN" altLang="en-US" sz="3600" b="1">
                <a:solidFill>
                  <a:srgbClr val="FF3300"/>
                </a:solidFill>
                <a:latin typeface="楷体_GB2312" charset="-122"/>
                <a:ea typeface="楷体_GB2312" charset="-122"/>
              </a:rPr>
              <a:t>正传</a:t>
            </a:r>
            <a:r>
              <a:rPr lang="en-US" altLang="zh-CN" sz="3600" b="1">
                <a:solidFill>
                  <a:srgbClr val="FF3300"/>
                </a:solidFill>
                <a:latin typeface="楷体_GB2312" charset="-122"/>
                <a:ea typeface="楷体_GB2312" charset="-122"/>
              </a:rPr>
              <a:t>》</a:t>
            </a:r>
            <a:r>
              <a:rPr lang="zh-CN" altLang="en-US" sz="3600" b="1">
                <a:solidFill>
                  <a:srgbClr val="FF3300"/>
                </a:solidFill>
                <a:latin typeface="楷体_GB2312" charset="-122"/>
                <a:ea typeface="楷体_GB2312" charset="-122"/>
              </a:rPr>
              <a:t>末尾说的那句话</a:t>
            </a:r>
            <a:r>
              <a:rPr lang="en-US" altLang="zh-CN" sz="3600" b="1">
                <a:solidFill>
                  <a:srgbClr val="FF3300"/>
                </a:solidFill>
                <a:latin typeface="Arial" panose="020B0604020202020204" pitchFamily="34" charset="0"/>
                <a:ea typeface="楷体_GB2312" charset="-122"/>
              </a:rPr>
              <a:t>——</a:t>
            </a:r>
            <a:r>
              <a:rPr lang="en-US" altLang="zh-CN" sz="3600" b="1">
                <a:solidFill>
                  <a:srgbClr val="FF3300"/>
                </a:solidFill>
                <a:latin typeface="楷体_GB2312" charset="-122"/>
                <a:ea typeface="楷体_GB2312" charset="-122"/>
              </a:rPr>
              <a:t>“</a:t>
            </a:r>
            <a:r>
              <a:rPr lang="zh-CN" altLang="en-US" sz="3600" b="1">
                <a:solidFill>
                  <a:srgbClr val="FF3300"/>
                </a:solidFill>
                <a:latin typeface="楷体_GB2312" charset="-122"/>
                <a:ea typeface="楷体_GB2312" charset="-122"/>
              </a:rPr>
              <a:t>阿</a:t>
            </a:r>
            <a:r>
              <a:rPr lang="en-US" altLang="zh-CN" sz="3600" b="1" err="1">
                <a:solidFill>
                  <a:srgbClr val="FF3300"/>
                </a:solidFill>
                <a:latin typeface="楷体_GB2312" charset="-122"/>
                <a:ea typeface="楷体_GB2312" charset="-122"/>
              </a:rPr>
              <a:t>Quei</a:t>
            </a:r>
            <a:r>
              <a:rPr lang="zh-CN" altLang="en-US" sz="3600" b="1">
                <a:solidFill>
                  <a:srgbClr val="FF3300"/>
                </a:solidFill>
                <a:latin typeface="楷体_GB2312" charset="-122"/>
                <a:ea typeface="楷体_GB2312" charset="-122"/>
              </a:rPr>
              <a:t>还是有后代的，而且子孙繁多，至今不绝。”</a:t>
            </a:r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/>
          <p:nvPr/>
        </p:nvSpPr>
        <p:spPr>
          <a:xfrm>
            <a:off x="1524000" y="1211263"/>
            <a:ext cx="6948488" cy="400939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 eaLnBrk="0" hangingPunct="0">
              <a:lnSpc>
                <a:spcPct val="130000"/>
              </a:lnSpc>
            </a:pPr>
            <a:endParaRPr lang="en-US" altLang="zh-CN" sz="2800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280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一是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画出沉默国民的灵魂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暴露国民的弱点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让读者了解长期封建统治所造成的可怕的国民的愚昧，意在</a:t>
            </a: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引起疗救的注意</a:t>
            </a: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endParaRPr lang="zh-CN" altLang="en-US" sz="28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二是</a:t>
            </a: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总结辛亥革命失败的教训，批判它的妥协性和不彻底性。</a:t>
            </a:r>
          </a:p>
        </p:txBody>
      </p:sp>
      <p:sp>
        <p:nvSpPr>
          <p:cNvPr id="16387" name="WordArt 3"/>
          <p:cNvSpPr>
            <a:spLocks noTextEdit="1"/>
          </p:cNvSpPr>
          <p:nvPr/>
        </p:nvSpPr>
        <p:spPr>
          <a:xfrm>
            <a:off x="3925570" y="365443"/>
            <a:ext cx="3095625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1138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2800" b="1" spc="640">
                <a:solidFill>
                  <a:schemeClr val="tx1"/>
                </a:solidFill>
                <a:effectLst>
                  <a:outerShdw dist="45791" dir="3378595" algn="ctr" rotWithShape="0">
                    <a:srgbClr val="4D4D4D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创作意图</a:t>
            </a:r>
          </a:p>
        </p:txBody>
      </p:sp>
      <p:pic>
        <p:nvPicPr>
          <p:cNvPr id="16388" name="Picture 4" descr="aq.gif (7254 字节)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8496300" y="3429000"/>
            <a:ext cx="2171700" cy="2835275"/>
          </a:xfrm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77825"/>
          <p:cNvSpPr>
            <a:spLocks noGrp="1"/>
          </p:cNvSpPr>
          <p:nvPr>
            <p:ph type="title"/>
          </p:nvPr>
        </p:nvSpPr>
        <p:spPr>
          <a:xfrm>
            <a:off x="3559175" y="311785"/>
            <a:ext cx="4185285" cy="624205"/>
          </a:xfrm>
          <a:ln w="38100">
            <a:solidFill>
              <a:srgbClr val="FFFF00"/>
            </a:solidFill>
            <a:prstDash val="dashDot"/>
            <a:miter/>
          </a:ln>
        </p:spPr>
        <p:txBody>
          <a:bodyPr lIns="91440" tIns="45720" rIns="91440" bIns="45720" anchor="ctr" anchorCtr="0">
            <a:normAutofit/>
          </a:bodyPr>
          <a:lstStyle/>
          <a:p>
            <a:r>
              <a:rPr lang="zh-CN" altLang="en-US" sz="28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内容简介：章回体标题</a:t>
            </a:r>
          </a:p>
        </p:txBody>
      </p:sp>
      <p:sp>
        <p:nvSpPr>
          <p:cNvPr id="19459" name="文本框 77827"/>
          <p:cNvSpPr/>
          <p:nvPr/>
        </p:nvSpPr>
        <p:spPr>
          <a:xfrm>
            <a:off x="1122045" y="1140460"/>
            <a:ext cx="387985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a typeface="黑体" panose="02010609060101010101" pitchFamily="49" charset="-122"/>
              </a:rPr>
              <a:t>一、序</a:t>
            </a:r>
          </a:p>
          <a:p>
            <a:r>
              <a:rPr lang="zh-CN" altLang="en-US" sz="36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二、优胜纪略</a:t>
            </a:r>
          </a:p>
          <a:p>
            <a:r>
              <a:rPr lang="zh-CN" altLang="en-US" sz="36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三、续优胜纪略</a:t>
            </a:r>
          </a:p>
          <a:p>
            <a:r>
              <a:rPr lang="zh-CN" altLang="en-US" sz="36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四、恋爱悲剧</a:t>
            </a:r>
          </a:p>
          <a:p>
            <a:r>
              <a:rPr lang="zh-CN" altLang="en-US" sz="36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五、生计问题</a:t>
            </a:r>
          </a:p>
          <a:p>
            <a:r>
              <a:rPr lang="zh-CN" altLang="en-US" sz="36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六、从中兴到末路</a:t>
            </a:r>
          </a:p>
          <a:p>
            <a:r>
              <a:rPr lang="zh-CN" altLang="en-US" sz="36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七、革命</a:t>
            </a:r>
          </a:p>
          <a:p>
            <a:r>
              <a:rPr lang="zh-CN" altLang="en-US" sz="36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八、不准革命</a:t>
            </a:r>
          </a:p>
          <a:p>
            <a:r>
              <a:rPr lang="zh-CN" altLang="en-US" sz="36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九、大团圆</a:t>
            </a:r>
          </a:p>
        </p:txBody>
      </p:sp>
      <p:sp>
        <p:nvSpPr>
          <p:cNvPr id="19460" name="矩形 77836"/>
          <p:cNvSpPr/>
          <p:nvPr/>
        </p:nvSpPr>
        <p:spPr>
          <a:xfrm>
            <a:off x="4384675" y="1294130"/>
            <a:ext cx="64458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姓名籍贯皆渺茫 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闲话休题言正传</a:t>
            </a:r>
          </a:p>
        </p:txBody>
      </p:sp>
      <p:sp>
        <p:nvSpPr>
          <p:cNvPr id="19461" name="矩形 77837"/>
          <p:cNvSpPr/>
          <p:nvPr/>
        </p:nvSpPr>
        <p:spPr>
          <a:xfrm>
            <a:off x="4384675" y="1868488"/>
            <a:ext cx="66414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marL="914400" lvl="2" indent="0" eaLnBrk="1" hangingPunct="1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自尊自负癞疮疤 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即使挨打也优胜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19462" name="矩形 77838"/>
          <p:cNvSpPr/>
          <p:nvPr/>
        </p:nvSpPr>
        <p:spPr>
          <a:xfrm>
            <a:off x="5293360" y="2390775"/>
            <a:ext cx="58178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耸肩等候哭丧棒 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欺软淫辱小尼姑</a:t>
            </a:r>
          </a:p>
        </p:txBody>
      </p:sp>
      <p:sp>
        <p:nvSpPr>
          <p:cNvPr id="19463" name="矩形 77839"/>
          <p:cNvSpPr/>
          <p:nvPr/>
        </p:nvSpPr>
        <p:spPr>
          <a:xfrm>
            <a:off x="4330065" y="2894965"/>
            <a:ext cx="65716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914400" lvl="2" indent="0" eaLnBrk="1" hangingPunct="1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土谷祠里想孤孀 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无处立足因吴妈</a:t>
            </a:r>
          </a:p>
        </p:txBody>
      </p:sp>
      <p:sp>
        <p:nvSpPr>
          <p:cNvPr id="19464" name="矩形 77840"/>
          <p:cNvSpPr/>
          <p:nvPr/>
        </p:nvSpPr>
        <p:spPr>
          <a:xfrm>
            <a:off x="4384675" y="3418205"/>
            <a:ext cx="72263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marL="914400" lvl="2" indent="0" eaLnBrk="1" hangingPunct="1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生计无着恨小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   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静修庵里偷萝卜</a:t>
            </a:r>
          </a:p>
        </p:txBody>
      </p:sp>
      <p:sp>
        <p:nvSpPr>
          <p:cNvPr id="19465" name="矩形 77841"/>
          <p:cNvSpPr/>
          <p:nvPr/>
        </p:nvSpPr>
        <p:spPr>
          <a:xfrm>
            <a:off x="4384675" y="3905250"/>
            <a:ext cx="69119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marL="914400" lvl="2" indent="0" eaLnBrk="1" hangingPunct="1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风风光光回未庄 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敬而远之一小偷</a:t>
            </a:r>
          </a:p>
        </p:txBody>
      </p:sp>
      <p:sp>
        <p:nvSpPr>
          <p:cNvPr id="19466" name="矩形 77842"/>
          <p:cNvSpPr/>
          <p:nvPr/>
        </p:nvSpPr>
        <p:spPr>
          <a:xfrm>
            <a:off x="4330065" y="4427220"/>
            <a:ext cx="66071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marL="914400" lvl="2" indent="0" eaLnBrk="1" hangingPunct="1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独自投身革命党  手执钢鞭将你打</a:t>
            </a:r>
          </a:p>
        </p:txBody>
      </p:sp>
      <p:sp>
        <p:nvSpPr>
          <p:cNvPr id="19467" name="矩形 77843"/>
          <p:cNvSpPr/>
          <p:nvPr/>
        </p:nvSpPr>
        <p:spPr>
          <a:xfrm>
            <a:off x="4330065" y="4949190"/>
            <a:ext cx="66548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914400" lvl="2" indent="0" eaLnBrk="1" hangingPunct="1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假洋鬼子真霸道  白盔白甲成碎片</a:t>
            </a:r>
          </a:p>
        </p:txBody>
      </p:sp>
      <p:sp>
        <p:nvSpPr>
          <p:cNvPr id="19468" name="矩形 77844"/>
          <p:cNvSpPr/>
          <p:nvPr/>
        </p:nvSpPr>
        <p:spPr>
          <a:xfrm>
            <a:off x="4330065" y="5561648"/>
            <a:ext cx="6781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marL="914400" lvl="2" indent="0" eaLnBrk="1" hangingPunct="1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稀里糊涂成死囚　圆圈不圆也嚓嚓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75005" y="363220"/>
            <a:ext cx="12680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</a:rPr>
              <a:t>情    节</a:t>
            </a:r>
            <a:endParaRPr lang="zh-CN" sz="2800">
              <a:solidFill>
                <a:srgbClr val="0070C0"/>
              </a:solidFill>
              <a:latin typeface="华文隶书" panose="02010800040101010101" charset="-122"/>
              <a:ea typeface="华文隶书" panose="02010800040101010101" charset="-122"/>
            </a:endParaRPr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60" grpId="0"/>
      <p:bldP spid="19461" grpId="0"/>
      <p:bldP spid="19462" grpId="0"/>
      <p:bldP spid="19463" grpId="0"/>
      <p:bldP spid="19464" grpId="0"/>
      <p:bldP spid="19465" grpId="0"/>
      <p:bldP spid="19466" grpId="0"/>
      <p:bldP spid="19467" grpId="0"/>
      <p:bldP spid="1946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65,&quot;width&quot;:10110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114ed714-fe8c-4953-9000-1a1bf8f55bf0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114ed714-fe8c-4953-9000-1a1bf8f55bf0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2440</Words>
  <Application>Microsoft Office PowerPoint</Application>
  <PresentationFormat>自定义</PresentationFormat>
  <Paragraphs>250</Paragraphs>
  <Slides>44</Slides>
  <Notes>0</Notes>
  <HiddenSlides>1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6" baseType="lpstr">
      <vt:lpstr>Office 主题</vt:lpstr>
      <vt:lpstr>位图图像</vt:lpstr>
      <vt:lpstr>PowerPoint 演示文稿</vt:lpstr>
      <vt:lpstr>PowerPoint 演示文稿</vt:lpstr>
      <vt:lpstr>PowerPoint 演示文稿</vt:lpstr>
      <vt:lpstr>PowerPoint 演示文稿</vt:lpstr>
      <vt:lpstr>创作背景 </vt:lpstr>
      <vt:lpstr>PowerPoint 演示文稿</vt:lpstr>
      <vt:lpstr>PowerPoint 演示文稿</vt:lpstr>
      <vt:lpstr>PowerPoint 演示文稿</vt:lpstr>
      <vt:lpstr>内容简介：章回体标题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人物简介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总结</vt:lpstr>
      <vt:lpstr>阿Q的双重人格：</vt:lpstr>
      <vt:lpstr>PowerPoint 演示文稿</vt:lpstr>
      <vt:lpstr>阿Q精神胜利法的产生</vt:lpstr>
      <vt:lpstr>总   结</vt:lpstr>
      <vt:lpstr>根源</vt:lpstr>
      <vt:lpstr>PowerPoint 演示文稿</vt:lpstr>
      <vt:lpstr>阿Q形象的意义（主题）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2021-03-23T08:47:32Z</cp:lastPrinted>
  <dcterms:created xsi:type="dcterms:W3CDTF">2021-03-23T08:47:32Z</dcterms:created>
  <dcterms:modified xsi:type="dcterms:W3CDTF">2021-03-31T06:24:37Z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