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handoutMasterIdLst>
    <p:handoutMasterId r:id="rId58"/>
  </p:handoutMasterIdLst>
  <p:sldIdLst>
    <p:sldId id="523" r:id="rId3"/>
    <p:sldId id="380" r:id="rId4"/>
    <p:sldId id="384" r:id="rId5"/>
    <p:sldId id="524" r:id="rId7"/>
    <p:sldId id="422" r:id="rId8"/>
    <p:sldId id="319" r:id="rId9"/>
    <p:sldId id="525" r:id="rId10"/>
    <p:sldId id="478" r:id="rId11"/>
    <p:sldId id="479" r:id="rId12"/>
    <p:sldId id="340" r:id="rId13"/>
    <p:sldId id="587" r:id="rId14"/>
    <p:sldId id="481" r:id="rId15"/>
    <p:sldId id="588" r:id="rId16"/>
    <p:sldId id="530" r:id="rId17"/>
    <p:sldId id="527" r:id="rId18"/>
    <p:sldId id="531" r:id="rId19"/>
    <p:sldId id="529" r:id="rId20"/>
    <p:sldId id="392" r:id="rId21"/>
    <p:sldId id="393" r:id="rId22"/>
    <p:sldId id="532" r:id="rId23"/>
    <p:sldId id="508" r:id="rId24"/>
    <p:sldId id="494" r:id="rId25"/>
    <p:sldId id="528" r:id="rId26"/>
    <p:sldId id="493" r:id="rId27"/>
    <p:sldId id="492" r:id="rId28"/>
    <p:sldId id="491" r:id="rId29"/>
    <p:sldId id="490" r:id="rId30"/>
    <p:sldId id="509" r:id="rId31"/>
    <p:sldId id="394" r:id="rId32"/>
    <p:sldId id="507" r:id="rId33"/>
    <p:sldId id="432" r:id="rId34"/>
    <p:sldId id="590" r:id="rId35"/>
    <p:sldId id="591" r:id="rId36"/>
    <p:sldId id="533" r:id="rId37"/>
    <p:sldId id="518" r:id="rId38"/>
    <p:sldId id="520" r:id="rId39"/>
    <p:sldId id="516" r:id="rId40"/>
    <p:sldId id="510" r:id="rId41"/>
    <p:sldId id="592" r:id="rId42"/>
    <p:sldId id="594" r:id="rId43"/>
    <p:sldId id="482" r:id="rId44"/>
    <p:sldId id="517" r:id="rId45"/>
    <p:sldId id="630" r:id="rId46"/>
    <p:sldId id="593" r:id="rId47"/>
    <p:sldId id="514" r:id="rId48"/>
    <p:sldId id="445" r:id="rId49"/>
    <p:sldId id="511" r:id="rId50"/>
    <p:sldId id="489" r:id="rId51"/>
    <p:sldId id="483" r:id="rId52"/>
    <p:sldId id="488" r:id="rId53"/>
    <p:sldId id="454" r:id="rId54"/>
    <p:sldId id="455" r:id="rId55"/>
    <p:sldId id="456" r:id="rId56"/>
    <p:sldId id="458" r:id="rId57"/>
  </p:sldIdLst>
  <p:sldSz cx="9144000" cy="5143500"/>
  <p:notesSz cx="6858000" cy="9144000"/>
  <p:embeddedFontLst>
    <p:embeddedFont>
      <p:font typeface="微软雅黑" panose="020B0503020204020204" pitchFamily="34" charset="-122"/>
      <p:regular r:id="rId62"/>
    </p:embeddedFont>
    <p:embeddedFont>
      <p:font typeface="Calibri" panose="020F0502020204030204" charset="0"/>
      <p:regular r:id="rId63"/>
      <p:bold r:id="rId64"/>
      <p:italic r:id="rId65"/>
      <p:boldItalic r:id="rId66"/>
    </p:embeddedFont>
    <p:embeddedFont>
      <p:font typeface="黑体" panose="02010609060101010101" pitchFamily="49" charset="-122"/>
      <p:regular r:id="rId67"/>
    </p:embeddedFont>
    <p:embeddedFont>
      <p:font typeface="楷体" panose="02010609060101010101" pitchFamily="49" charset="-122"/>
      <p:regular r:id="rId68"/>
    </p:embeddedFont>
    <p:embeddedFont>
      <p:font typeface="汉语拼音" panose="000B0604020202020204" pitchFamily="34" charset="0"/>
      <p:regular r:id="rId69"/>
    </p:embeddedFont>
    <p:embeddedFont>
      <p:font typeface="华文楷体" panose="02010600040101010101" charset="-122"/>
      <p:regular r:id="rId70"/>
    </p:embeddedFont>
  </p:embeddedFont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950"/>
    <p:restoredTop sz="94990"/>
  </p:normalViewPr>
  <p:slideViewPr>
    <p:cSldViewPr showGuides="1">
      <p:cViewPr>
        <p:scale>
          <a:sx n="100" d="100"/>
          <a:sy n="100" d="100"/>
        </p:scale>
        <p:origin x="-816" y="-300"/>
      </p:cViewPr>
      <p:guideLst>
        <p:guide orient="horz" pos="305"/>
        <p:guide pos="2880"/>
      </p:guideLst>
    </p:cSldViewPr>
  </p:slideViewPr>
  <p:outlineViewPr>
    <p:cViewPr>
      <p:scale>
        <a:sx n="33" d="100"/>
        <a:sy n="33" d="100"/>
      </p:scale>
      <p:origin x="0" y="456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0" Type="http://schemas.openxmlformats.org/officeDocument/2006/relationships/font" Target="fonts/font9.fntdata"/><Relationship Id="rId7" Type="http://schemas.openxmlformats.org/officeDocument/2006/relationships/slide" Target="slides/slide4.xml"/><Relationship Id="rId69" Type="http://schemas.openxmlformats.org/officeDocument/2006/relationships/font" Target="fonts/font8.fntdata"/><Relationship Id="rId68" Type="http://schemas.openxmlformats.org/officeDocument/2006/relationships/font" Target="fonts/font7.fntdata"/><Relationship Id="rId67" Type="http://schemas.openxmlformats.org/officeDocument/2006/relationships/font" Target="fonts/font6.fntdata"/><Relationship Id="rId66" Type="http://schemas.openxmlformats.org/officeDocument/2006/relationships/font" Target="fonts/font5.fntdata"/><Relationship Id="rId65" Type="http://schemas.openxmlformats.org/officeDocument/2006/relationships/font" Target="fonts/font4.fntdata"/><Relationship Id="rId64" Type="http://schemas.openxmlformats.org/officeDocument/2006/relationships/font" Target="fonts/font3.fntdata"/><Relationship Id="rId63" Type="http://schemas.openxmlformats.org/officeDocument/2006/relationships/font" Target="fonts/font2.fntdata"/><Relationship Id="rId62" Type="http://schemas.openxmlformats.org/officeDocument/2006/relationships/font" Target="fonts/font1.fntdata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notesMaster" Target="notesMasters/notesMaster1.xml"/><Relationship Id="rId59" Type="http://schemas.openxmlformats.org/officeDocument/2006/relationships/presProps" Target="presProps.xml"/><Relationship Id="rId58" Type="http://schemas.openxmlformats.org/officeDocument/2006/relationships/handoutMaster" Target="handoutMasters/handoutMaster1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706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867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867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6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716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6"/>
          <p:cNvGrpSpPr/>
          <p:nvPr userDrawn="1"/>
        </p:nvGrpSpPr>
        <p:grpSpPr>
          <a:xfrm>
            <a:off x="0" y="0"/>
            <a:ext cx="9144000" cy="5149850"/>
            <a:chOff x="0" y="1"/>
            <a:chExt cx="9144000" cy="5149200"/>
          </a:xfrm>
        </p:grpSpPr>
        <p:pic>
          <p:nvPicPr>
            <p:cNvPr id="9219" name="图片 11" descr="山底5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563542"/>
              <a:ext cx="9144000" cy="157995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0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"/>
              <a:ext cx="9144000" cy="193964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1" name="图片 9" descr="荣德基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8020" y="86514"/>
              <a:ext cx="1376509" cy="5029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2" name="Picture 2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172908" y="4731990"/>
              <a:ext cx="971092" cy="417211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2" name="直接连接符 19"/>
            <p:cNvCxnSpPr/>
            <p:nvPr/>
          </p:nvCxnSpPr>
          <p:spPr bwMode="auto">
            <a:xfrm>
              <a:off x="792163" y="4757138"/>
              <a:ext cx="7559675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Picture 22" descr="D:\我的文档\Tencent Files\923213587\FileRecv\初读感知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95650" y="85725"/>
            <a:ext cx="2552700" cy="598488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F3D2538-8E66-4267-94EC-BCA6CE1B7F0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slide" Target="slide31.xml"/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9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4" descr="https://timgsa.baidu.com/timg?image&amp;quality=80&amp;size=b9999_10000&amp;sec=1572411433082&amp;di=c3191382cd07928320747840e1705e2d&amp;imgtype=0&amp;src=http%3A%2F%2Fpic.51yuansu.com%2Fpic3%2Fcover%2F03%2F34%2F80%2F5b893ed5b6806_61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287" y="0"/>
            <a:ext cx="9158287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48"/>
          <p:cNvSpPr txBox="1"/>
          <p:nvPr/>
        </p:nvSpPr>
        <p:spPr>
          <a:xfrm>
            <a:off x="1187624" y="2869798"/>
            <a:ext cx="5472608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lIns="68580" tIns="34290" rIns="68580" bIns="34290">
            <a:spAutoFit/>
          </a:bodyPr>
          <a:p>
            <a:r>
              <a:rPr lang="en-US" altLang="zh-CN" sz="51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Kaiti SC"/>
              </a:rPr>
              <a:t>  </a:t>
            </a:r>
            <a:r>
              <a:rPr lang="zh-CN" altLang="en-US" sz="51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Kaiti SC"/>
              </a:rPr>
              <a:t>一棵小桃树</a:t>
            </a:r>
            <a:endParaRPr lang="zh-CN" altLang="en-US" sz="51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Kaiti SC"/>
            </a:endParaRPr>
          </a:p>
        </p:txBody>
      </p:sp>
      <p:grpSp>
        <p:nvGrpSpPr>
          <p:cNvPr id="4102" name="组合 1"/>
          <p:cNvGrpSpPr/>
          <p:nvPr/>
        </p:nvGrpSpPr>
        <p:grpSpPr>
          <a:xfrm>
            <a:off x="58738" y="50800"/>
            <a:ext cx="1920875" cy="369888"/>
            <a:chOff x="58738" y="50800"/>
            <a:chExt cx="1920875" cy="369332"/>
          </a:xfrm>
        </p:grpSpPr>
        <p:sp>
          <p:nvSpPr>
            <p:cNvPr id="6" name="圆角矩形 5"/>
            <p:cNvSpPr/>
            <p:nvPr/>
          </p:nvSpPr>
          <p:spPr>
            <a:xfrm>
              <a:off x="58738" y="98353"/>
              <a:ext cx="1920875" cy="31226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09" name="文本框 1"/>
            <p:cNvSpPr txBox="1"/>
            <p:nvPr/>
          </p:nvSpPr>
          <p:spPr>
            <a:xfrm>
              <a:off x="117475" y="50800"/>
              <a:ext cx="1800493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七年级语文下册</a:t>
              </a:r>
              <a:endParaRPr lang="zh-CN" altLang="en-US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2813" y="4238625"/>
            <a:ext cx="1630363" cy="37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2813" y="4630738"/>
            <a:ext cx="1630363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106" name="文本框 15"/>
          <p:cNvSpPr txBox="1"/>
          <p:nvPr/>
        </p:nvSpPr>
        <p:spPr>
          <a:xfrm>
            <a:off x="7275513" y="4227513"/>
            <a:ext cx="123031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3" action="ppaction://hlinksldjump"/>
              </a:rPr>
              <a:t>第一课时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07" name="文本框 14">
            <a:hlinkClick r:id="rId4" action="ppaction://hlinksldjump"/>
          </p:cNvPr>
          <p:cNvSpPr txBox="1"/>
          <p:nvPr/>
        </p:nvSpPr>
        <p:spPr>
          <a:xfrm>
            <a:off x="7275513" y="4619625"/>
            <a:ext cx="1230312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4" action="ppaction://hlinksldjump"/>
              </a:rPr>
              <a:t>第二课时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组合 1"/>
          <p:cNvGrpSpPr/>
          <p:nvPr/>
        </p:nvGrpSpPr>
        <p:grpSpPr>
          <a:xfrm>
            <a:off x="3057843" y="327978"/>
            <a:ext cx="1743075" cy="587692"/>
            <a:chOff x="3405505" y="953"/>
            <a:chExt cx="1743075" cy="587692"/>
          </a:xfrm>
        </p:grpSpPr>
        <p:sp>
          <p:nvSpPr>
            <p:cNvPr id="8" name="圆角矩形 7"/>
            <p:cNvSpPr/>
            <p:nvPr/>
          </p:nvSpPr>
          <p:spPr>
            <a:xfrm rot="555800">
              <a:off x="4698682" y="14065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20470821">
              <a:off x="4220210" y="16795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319204">
              <a:off x="3862070" y="127318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 rot="21148334">
              <a:off x="3417570" y="74295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29" name="矩形 1"/>
            <p:cNvSpPr/>
            <p:nvPr/>
          </p:nvSpPr>
          <p:spPr>
            <a:xfrm>
              <a:off x="3405505" y="953"/>
              <a:ext cx="1743075" cy="5667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315" name="组合 8"/>
          <p:cNvGrpSpPr/>
          <p:nvPr/>
        </p:nvGrpSpPr>
        <p:grpSpPr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13322" name="文本框 6"/>
            <p:cNvSpPr txBox="1"/>
            <p:nvPr/>
          </p:nvSpPr>
          <p:spPr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8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菱形 28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3316" name="矩形 11"/>
          <p:cNvSpPr/>
          <p:nvPr/>
        </p:nvSpPr>
        <p:spPr>
          <a:xfrm>
            <a:off x="604838" y="1334453"/>
            <a:ext cx="2270125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矜持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猥琐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渺小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幼稚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颤抖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00388" y="1452245"/>
            <a:ext cx="18875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严肃。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74963" y="2095500"/>
            <a:ext cx="405288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（容貌、举止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庸俗不大方。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17240" y="2765425"/>
            <a:ext cx="111283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微小。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030220" y="3462338"/>
            <a:ext cx="3897313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形容头脑简单或缺乏经验。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49918" y="4107180"/>
            <a:ext cx="18875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哆嗦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发抖。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Picture 6" descr="BS00554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5613" y="463550"/>
            <a:ext cx="503237" cy="330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650" name="组 23"/>
          <p:cNvGrpSpPr/>
          <p:nvPr/>
        </p:nvGrpSpPr>
        <p:grpSpPr>
          <a:xfrm>
            <a:off x="517525" y="331788"/>
            <a:ext cx="2660650" cy="461962"/>
            <a:chOff x="4725454" y="1714700"/>
            <a:chExt cx="2660845" cy="615674"/>
          </a:xfrm>
        </p:grpSpPr>
        <p:sp>
          <p:nvSpPr>
            <p:cNvPr id="33" name="圆角矩形 32"/>
            <p:cNvSpPr/>
            <p:nvPr/>
          </p:nvSpPr>
          <p:spPr>
            <a:xfrm>
              <a:off x="5198564" y="1805675"/>
              <a:ext cx="1898789" cy="450649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733393" y="1805675"/>
              <a:ext cx="461996" cy="463343"/>
            </a:xfrm>
            <a:prstGeom prst="ellipse">
              <a:avLst/>
            </a:prstGeom>
            <a:gradFill>
              <a:gsLst>
                <a:gs pos="0">
                  <a:srgbClr val="C3DD96"/>
                </a:gs>
                <a:gs pos="100000">
                  <a:schemeClr val="bg1"/>
                </a:gs>
              </a:gsLst>
            </a:gradFill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653" name="文本框 34"/>
            <p:cNvSpPr txBox="1"/>
            <p:nvPr/>
          </p:nvSpPr>
          <p:spPr>
            <a:xfrm>
              <a:off x="4725454" y="1714700"/>
              <a:ext cx="2660845" cy="6156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三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记一记词义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7654" name="矩形 4"/>
          <p:cNvSpPr/>
          <p:nvPr/>
        </p:nvSpPr>
        <p:spPr>
          <a:xfrm>
            <a:off x="582613" y="928688"/>
            <a:ext cx="7554912" cy="378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．踏青：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．楚楚：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．矜持：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．孱头：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．垂垂暮老：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01900" y="928688"/>
            <a:ext cx="4830763" cy="736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清明前后到郊外去游玩散步。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1900" y="1714500"/>
            <a:ext cx="2889250" cy="738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娇弱柔美。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01900" y="2405063"/>
            <a:ext cx="2786063" cy="738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拘谨，拘束。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2075" y="3143250"/>
            <a:ext cx="5153025" cy="736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称呼软弱无能的人。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8050" y="3821113"/>
            <a:ext cx="6780213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形容渐渐衰老的状态。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例句：他终日不说话，整个人看起来垂垂暮老。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组合 1"/>
          <p:cNvGrpSpPr/>
          <p:nvPr/>
        </p:nvGrpSpPr>
        <p:grpSpPr>
          <a:xfrm>
            <a:off x="2973388" y="915988"/>
            <a:ext cx="1743075" cy="566737"/>
            <a:chOff x="3406775" y="598488"/>
            <a:chExt cx="1743075" cy="566737"/>
          </a:xfrm>
        </p:grpSpPr>
        <p:sp>
          <p:nvSpPr>
            <p:cNvPr id="3" name="圆角矩形 2"/>
            <p:cNvSpPr/>
            <p:nvPr/>
          </p:nvSpPr>
          <p:spPr>
            <a:xfrm rot="555800">
              <a:off x="4675187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 rot="20470821">
              <a:off x="4270375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53" name="矩形 1"/>
            <p:cNvSpPr/>
            <p:nvPr/>
          </p:nvSpPr>
          <p:spPr>
            <a:xfrm>
              <a:off x="3406775" y="598488"/>
              <a:ext cx="1743075" cy="5667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39" name="组合 8"/>
          <p:cNvGrpSpPr/>
          <p:nvPr/>
        </p:nvGrpSpPr>
        <p:grpSpPr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14346" name="文本框 6"/>
            <p:cNvSpPr txBox="1"/>
            <p:nvPr/>
          </p:nvSpPr>
          <p:spPr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4340" name="矩形 12"/>
          <p:cNvSpPr/>
          <p:nvPr/>
        </p:nvSpPr>
        <p:spPr>
          <a:xfrm>
            <a:off x="1306513" y="1851025"/>
            <a:ext cx="204152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血气方刚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87675" y="1851025"/>
            <a:ext cx="49815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（年轻人）精力正旺盛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冲劲儿大。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2" name="矩形 15"/>
          <p:cNvSpPr/>
          <p:nvPr/>
        </p:nvSpPr>
        <p:spPr>
          <a:xfrm>
            <a:off x="1287463" y="2465388"/>
            <a:ext cx="204152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祸不单行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073400" y="2465388"/>
            <a:ext cx="358775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表示不幸的事接连发生。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4" name="矩形 1"/>
          <p:cNvSpPr/>
          <p:nvPr/>
        </p:nvSpPr>
        <p:spPr>
          <a:xfrm>
            <a:off x="1285875" y="2971800"/>
            <a:ext cx="2041525" cy="5603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垂垂暮老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132138" y="3060700"/>
            <a:ext cx="49688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形容渐渐衰老的状态。垂垂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渐渐。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暮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将尽、晚。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660400" y="911225"/>
            <a:ext cx="2476500" cy="504825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第一部分（①）：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9925" y="2127250"/>
            <a:ext cx="2474913" cy="504825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第二部分（②）：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73425" y="447675"/>
            <a:ext cx="5113338" cy="1081088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引文，交代“我”写小桃树的缘由，表达“我”对小桃树的深情。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92475" y="1698625"/>
            <a:ext cx="5138738" cy="157480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眼前的情景，写开花的小桃树经受风雨磨难，抒发一种怜悯、痛心、惋惜、自责、无可奈何的复杂情感。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2773" name="Picture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363" y="266700"/>
            <a:ext cx="4035425" cy="644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矩形 16"/>
          <p:cNvSpPr/>
          <p:nvPr/>
        </p:nvSpPr>
        <p:spPr>
          <a:xfrm>
            <a:off x="660400" y="3344863"/>
            <a:ext cx="2474913" cy="503238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第三部分（③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—⑧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）：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73425" y="3390900"/>
            <a:ext cx="5157788" cy="504825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回忆小桃树艰难曲折的生长过程。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9925" y="4192588"/>
            <a:ext cx="2474913" cy="504825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第四部分（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9-14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）：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92475" y="4184650"/>
            <a:ext cx="5157788" cy="503238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</a:schemeClr>
              </a:gs>
              <a:gs pos="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描绘眼前的小桃树与风雨搏斗的情形。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8" grpId="0" bldLvl="0" animBg="1"/>
      <p:bldP spid="10" grpId="0" bldLvl="0" animBg="1"/>
      <p:bldP spid="17" grpId="0" bldLvl="0" animBg="1"/>
      <p:bldP spid="19" grpId="0" bldLvl="0" animBg="1"/>
      <p:bldP spid="23" grpId="0" bldLvl="0" animBg="1"/>
      <p:bldP spid="2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6" name="组合 8"/>
          <p:cNvGrpSpPr/>
          <p:nvPr/>
        </p:nvGrpSpPr>
        <p:grpSpPr>
          <a:xfrm>
            <a:off x="0" y="-20637"/>
            <a:ext cx="2006600" cy="523875"/>
            <a:chOff x="70" y="-63"/>
            <a:chExt cx="3161" cy="824"/>
          </a:xfrm>
        </p:grpSpPr>
        <p:sp>
          <p:nvSpPr>
            <p:cNvPr id="16397" name="文本框 6"/>
            <p:cNvSpPr txBox="1"/>
            <p:nvPr/>
          </p:nvSpPr>
          <p:spPr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6387" name="矩形 10"/>
          <p:cNvSpPr/>
          <p:nvPr/>
        </p:nvSpPr>
        <p:spPr>
          <a:xfrm>
            <a:off x="474663" y="644525"/>
            <a:ext cx="8201025" cy="919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说一说：</a:t>
            </a:r>
            <a:r>
              <a:rPr lang="zh-CN" altLang="en-US" sz="2400" b="1" dirty="0">
                <a:latin typeface="宋体" panose="02010600030101010101" pitchFamily="2" charset="-122"/>
              </a:rPr>
              <a:t>文章在记叙顺序上有什么特点？勾画出表示叙事时间的短语。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87575" y="2716213"/>
            <a:ext cx="928688" cy="523875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现在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24300" y="2716213"/>
            <a:ext cx="928688" cy="523875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过去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80063" y="2716213"/>
            <a:ext cx="928688" cy="523875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现在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3330575" y="2859088"/>
            <a:ext cx="428625" cy="28575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5003800" y="2862263"/>
            <a:ext cx="428625" cy="28575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759200" y="3513138"/>
            <a:ext cx="1428750" cy="714375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插叙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394" name="矩形 15"/>
          <p:cNvSpPr/>
          <p:nvPr/>
        </p:nvSpPr>
        <p:spPr>
          <a:xfrm>
            <a:off x="712788" y="1851025"/>
            <a:ext cx="27082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“今天的黄昏”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5" name="矩形 17"/>
          <p:cNvSpPr/>
          <p:nvPr/>
        </p:nvSpPr>
        <p:spPr>
          <a:xfrm>
            <a:off x="3232150" y="1851025"/>
            <a:ext cx="34305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“好多年前的秋天”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6" name="矩形 18"/>
          <p:cNvSpPr/>
          <p:nvPr/>
        </p:nvSpPr>
        <p:spPr>
          <a:xfrm>
            <a:off x="6472238" y="1851025"/>
            <a:ext cx="16287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“如今”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394" grpId="0"/>
      <p:bldP spid="16395" grpId="0"/>
      <p:bldP spid="1639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10" name="组合 9"/>
          <p:cNvGrpSpPr/>
          <p:nvPr/>
        </p:nvGrpSpPr>
        <p:grpSpPr>
          <a:xfrm>
            <a:off x="44450" y="-39687"/>
            <a:ext cx="2006600" cy="522287"/>
            <a:chOff x="70" y="-63"/>
            <a:chExt cx="3160" cy="824"/>
          </a:xfrm>
        </p:grpSpPr>
        <p:sp>
          <p:nvSpPr>
            <p:cNvPr id="17414" name="文本框 6"/>
            <p:cNvSpPr txBox="1"/>
            <p:nvPr/>
          </p:nvSpPr>
          <p:spPr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5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17411" name="圆角矩形 14"/>
          <p:cNvPicPr/>
          <p:nvPr/>
        </p:nvPicPr>
        <p:blipFill>
          <a:blip r:embed="rId1"/>
          <a:stretch>
            <a:fillRect/>
          </a:stretch>
        </p:blipFill>
        <p:spPr>
          <a:xfrm>
            <a:off x="1574800" y="762000"/>
            <a:ext cx="6946900" cy="332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1635125"/>
            <a:ext cx="1104900" cy="1582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矩形 2"/>
          <p:cNvSpPr/>
          <p:nvPr/>
        </p:nvSpPr>
        <p:spPr>
          <a:xfrm>
            <a:off x="2268538" y="1660525"/>
            <a:ext cx="5975350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A96A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浏览课文前两段，说说你看到一棵什么样的小桃树。</a:t>
            </a:r>
            <a:endParaRPr lang="zh-CN" altLang="en-US" sz="2800" dirty="0">
              <a:solidFill>
                <a:srgbClr val="A96A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4" name="组合 9"/>
          <p:cNvGrpSpPr/>
          <p:nvPr/>
        </p:nvGrpSpPr>
        <p:grpSpPr>
          <a:xfrm>
            <a:off x="44450" y="-39687"/>
            <a:ext cx="2006600" cy="522287"/>
            <a:chOff x="70" y="-63"/>
            <a:chExt cx="3160" cy="824"/>
          </a:xfrm>
        </p:grpSpPr>
        <p:sp>
          <p:nvSpPr>
            <p:cNvPr id="18441" name="文本框 6"/>
            <p:cNvSpPr txBox="1"/>
            <p:nvPr/>
          </p:nvSpPr>
          <p:spPr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8435" name="TextBox 5"/>
          <p:cNvSpPr txBox="1"/>
          <p:nvPr/>
        </p:nvSpPr>
        <p:spPr>
          <a:xfrm>
            <a:off x="468313" y="911225"/>
            <a:ext cx="8207375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纤纤的生灵，枝条已经慌乱，桃花一片一片地落了，大半陷在泥里，三点两点地在黄水里打着旋儿。啊，它已经老了许多呢，瘦了许多呢，昨日楚楚的容颜全然褪尽了。可怜它年纪太小了，可怜它才开了第一次花儿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059113" y="1419225"/>
            <a:ext cx="1728788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8244408" y="1563638"/>
            <a:ext cx="288032" cy="429691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123728" y="2142059"/>
            <a:ext cx="288032" cy="429691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699792" y="2643758"/>
            <a:ext cx="648072" cy="432048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16250" y="3508375"/>
            <a:ext cx="2492375" cy="522288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可怜的小桃树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圆角矩形 14"/>
          <p:cNvPicPr/>
          <p:nvPr/>
        </p:nvPicPr>
        <p:blipFill>
          <a:blip r:embed="rId1"/>
          <a:stretch>
            <a:fillRect/>
          </a:stretch>
        </p:blipFill>
        <p:spPr>
          <a:xfrm>
            <a:off x="1574800" y="762000"/>
            <a:ext cx="6946900" cy="332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1635125"/>
            <a:ext cx="1104900" cy="1582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矩形 2"/>
          <p:cNvSpPr/>
          <p:nvPr/>
        </p:nvSpPr>
        <p:spPr>
          <a:xfrm>
            <a:off x="2339975" y="1492250"/>
            <a:ext cx="5832475" cy="1643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A96A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文中哪些地方表现了小桃树的“可怜”？自读课文，勾画出相关语句。</a:t>
            </a:r>
            <a:endParaRPr lang="zh-CN" altLang="en-US" sz="2800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461" name="组合 9"/>
          <p:cNvGrpSpPr/>
          <p:nvPr/>
        </p:nvGrpSpPr>
        <p:grpSpPr>
          <a:xfrm>
            <a:off x="44450" y="-39687"/>
            <a:ext cx="2006600" cy="522287"/>
            <a:chOff x="70" y="-63"/>
            <a:chExt cx="3160" cy="824"/>
          </a:xfrm>
        </p:grpSpPr>
        <p:sp>
          <p:nvSpPr>
            <p:cNvPr id="19462" name="文本框 6"/>
            <p:cNvSpPr txBox="1"/>
            <p:nvPr/>
          </p:nvSpPr>
          <p:spPr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2" name="组合 9"/>
          <p:cNvGrpSpPr/>
          <p:nvPr/>
        </p:nvGrpSpPr>
        <p:grpSpPr>
          <a:xfrm>
            <a:off x="44450" y="-39687"/>
            <a:ext cx="2006600" cy="522287"/>
            <a:chOff x="70" y="-63"/>
            <a:chExt cx="3160" cy="824"/>
          </a:xfrm>
        </p:grpSpPr>
        <p:sp>
          <p:nvSpPr>
            <p:cNvPr id="20490" name="文本框 6"/>
            <p:cNvSpPr txBox="1"/>
            <p:nvPr/>
          </p:nvSpPr>
          <p:spPr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2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11175" y="700088"/>
            <a:ext cx="8382000" cy="97726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4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它长得很委屈，是弯了头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紧抱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着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身子的。第二天才舒开身来，瘦瘦的，黄黄的，似乎一碰，便立即会断了去。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188" y="4074478"/>
            <a:ext cx="7999413" cy="830263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写小桃树长得很委屈，样子很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猥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琐，花儿单薄等来表现它的可怜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1505" y="2652078"/>
            <a:ext cx="8424863" cy="14204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却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开得太白了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太淡了，那瓣片儿单薄得似纸做的，没有肉的感觉，没有粉的感觉，像是患了重病的少女，苍白白的脸儿，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又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偏苦涩涩地笑着。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740" y="1822450"/>
            <a:ext cx="9065260" cy="4603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6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它长得很慢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一个春天，才长上二尺来高，样子也极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猥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琐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119188" y="1158875"/>
            <a:ext cx="1797050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732588" y="2284413"/>
            <a:ext cx="1871663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803775" y="3099753"/>
            <a:ext cx="3348038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6" name="组合 15"/>
          <p:cNvGrpSpPr/>
          <p:nvPr/>
        </p:nvGrpSpPr>
        <p:grpSpPr>
          <a:xfrm>
            <a:off x="44450" y="-39687"/>
            <a:ext cx="2006600" cy="522287"/>
            <a:chOff x="70" y="-63"/>
            <a:chExt cx="3160" cy="824"/>
          </a:xfrm>
        </p:grpSpPr>
        <p:sp>
          <p:nvSpPr>
            <p:cNvPr id="21515" name="文本框 6"/>
            <p:cNvSpPr txBox="1"/>
            <p:nvPr/>
          </p:nvSpPr>
          <p:spPr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1507" name="AutoShape 14" descr="https://timgsa.baidu.com/timg?image&amp;quality=80&amp;size=b9999_10000&amp;sec=1553149250721&amp;di=950678018b5cf9a4ff0d1b30217aa555&amp;imgtype=0&amp;src=http%3A%2F%2Fimg.zcool.cn%2Fcommunity%2F0143205ac2d60ca80121257357c658.jpg%401280w_1l_2o_100sh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96963" y="3651250"/>
            <a:ext cx="6931025" cy="461963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写小桃树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被人鄙视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和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孤独寂寞来表现它的可怜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0825" y="627063"/>
            <a:ext cx="8642350" cy="1050290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8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他们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曾嫌它长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得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是地方，又不好看，想砍掉它，奶奶却不同意，常常护着给它浇水。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72000" y="1173163"/>
            <a:ext cx="1416050" cy="461963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受人鄙视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0825" y="1874838"/>
            <a:ext cx="8821738" cy="1050290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就那么一树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孤孤地开在墙角。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我每每看着它，却发现从未有一只蜜蜂去恋过它，一只蝴蝶去飞过它。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27763" y="2397125"/>
            <a:ext cx="1416050" cy="461963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孤独冷落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555776" y="1903485"/>
            <a:ext cx="1152128" cy="498095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100392" y="1923678"/>
            <a:ext cx="720080" cy="47790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bldLvl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2" name="组合 11"/>
          <p:cNvGrpSpPr/>
          <p:nvPr/>
        </p:nvGrpSpPr>
        <p:grpSpPr>
          <a:xfrm>
            <a:off x="0" y="555625"/>
            <a:ext cx="2051050" cy="523875"/>
            <a:chOff x="0" y="-63"/>
            <a:chExt cx="3231" cy="824"/>
          </a:xfrm>
        </p:grpSpPr>
        <p:sp>
          <p:nvSpPr>
            <p:cNvPr id="5127" name="文本框 6"/>
            <p:cNvSpPr txBox="1"/>
            <p:nvPr/>
          </p:nvSpPr>
          <p:spPr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学习目标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菱形 15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5123" name="组合 5"/>
          <p:cNvGrpSpPr/>
          <p:nvPr/>
        </p:nvGrpSpPr>
        <p:grpSpPr>
          <a:xfrm>
            <a:off x="179388" y="123825"/>
            <a:ext cx="1630362" cy="400050"/>
            <a:chOff x="160049" y="525491"/>
            <a:chExt cx="1629583" cy="40011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0049" y="536606"/>
              <a:ext cx="1629583" cy="3778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5126" name="文本框 11"/>
            <p:cNvSpPr txBox="1"/>
            <p:nvPr/>
          </p:nvSpPr>
          <p:spPr>
            <a:xfrm>
              <a:off x="172162" y="525491"/>
              <a:ext cx="1231486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第一课时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124" name="TextBox 10"/>
          <p:cNvSpPr txBox="1">
            <a:spLocks noChangeArrowheads="1"/>
          </p:cNvSpPr>
          <p:nvPr/>
        </p:nvSpPr>
        <p:spPr bwMode="auto">
          <a:xfrm>
            <a:off x="390525" y="1249363"/>
            <a:ext cx="8358188" cy="31921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indent="457200" defTabSz="914400" eaLnBrk="1" hangingPunct="1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</a:t>
            </a:r>
            <a:r>
              <a:rPr kumimoji="0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理清文章的行文思路，梳理小桃树的成长过程，把握文章主要内容。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（重难点）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indent="457200" defTabSz="914400" eaLnBrk="1" hangingPunct="1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</a:t>
            </a:r>
            <a:r>
              <a:rPr kumimoji="0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学习托物言志的写作方法，品析描写小桃树的语句，体会作者对小桃树的独特情感。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难点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)</a:t>
            </a:r>
            <a:endParaRPr kumimoji="0" lang="en-US" altLang="zh-CN" sz="2400" b="1" kern="120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indent="457200" defTabSz="914400" eaLnBrk="1" hangingPunct="1">
              <a:lnSpc>
                <a:spcPct val="140000"/>
              </a:lnSpc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</a:t>
            </a:r>
            <a:r>
              <a:rPr kumimoji="0" lang="zh-CN" altLang="en-US" sz="24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感受</a:t>
            </a:r>
            <a:r>
              <a:rPr kumimoji="0" lang="zh-CN" altLang="en-US" sz="24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小桃树顽强的生命力，培养不屈不挠，勇于和困难作斗争的勇气</a:t>
            </a: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（素养）</a:t>
            </a:r>
            <a:endParaRPr kumimoji="0" lang="zh-CN" altLang="en-US" sz="2400" b="1" kern="120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0" name="组合 15"/>
          <p:cNvGrpSpPr/>
          <p:nvPr/>
        </p:nvGrpSpPr>
        <p:grpSpPr>
          <a:xfrm>
            <a:off x="44450" y="-39687"/>
            <a:ext cx="2006600" cy="522287"/>
            <a:chOff x="70" y="-63"/>
            <a:chExt cx="3160" cy="824"/>
          </a:xfrm>
        </p:grpSpPr>
        <p:sp>
          <p:nvSpPr>
            <p:cNvPr id="22540" name="文本框 6"/>
            <p:cNvSpPr txBox="1"/>
            <p:nvPr/>
          </p:nvSpPr>
          <p:spPr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07950" y="633413"/>
            <a:ext cx="8893175" cy="14204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8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伫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窗坐下，看我的小桃树在风雨里哆嗦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纤纤的生灵，枝条已经慌乱，桃花一片一片地落了，大半陷在泥里，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三点两点地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在黄水里打着旋儿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4213" y="1924050"/>
            <a:ext cx="8245475" cy="50482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弟弟说：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那桃树被猪拱折过一次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要不早就开花了。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8025" y="2432050"/>
            <a:ext cx="8112125" cy="1052513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雨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却这么大地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下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着，花瓣儿纷纷零落去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2400" b="1" i="0" u="sng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片片付给风了，雨了！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 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925" y="3378200"/>
            <a:ext cx="8894763" cy="977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我的小桃树千百次地俯下身去，又千百次地挣扎起来，一树的桃花，一片，一片，湿得深重，像一只天鹅，羽毛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渐渐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剥脱。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41425" y="4371975"/>
            <a:ext cx="6372225" cy="461963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写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小桃树遭受外部力量摧残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来表现它的可怜。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572000" y="1058863"/>
            <a:ext cx="1746250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916238" y="2427288"/>
            <a:ext cx="1493838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35038" y="3414713"/>
            <a:ext cx="2727325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87900" y="3867150"/>
            <a:ext cx="3097213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554" name="组合 15"/>
          <p:cNvGrpSpPr/>
          <p:nvPr/>
        </p:nvGrpSpPr>
        <p:grpSpPr>
          <a:xfrm>
            <a:off x="44450" y="-39687"/>
            <a:ext cx="2006600" cy="522287"/>
            <a:chOff x="70" y="-63"/>
            <a:chExt cx="3160" cy="824"/>
          </a:xfrm>
        </p:grpSpPr>
        <p:sp>
          <p:nvSpPr>
            <p:cNvPr id="23564" name="文本框 6"/>
            <p:cNvSpPr txBox="1"/>
            <p:nvPr/>
          </p:nvSpPr>
          <p:spPr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9688" y="627063"/>
            <a:ext cx="8924925" cy="977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4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秋天过去了，又过了一个冬天，孩子自有孩子的快活，我竟将它忘却了。……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这是什么呀？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我才恍然记起了是它。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31838" y="1820863"/>
            <a:ext cx="2351088" cy="53498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大家都笑话它。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32588" y="1533525"/>
            <a:ext cx="1112838" cy="461963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被遗忘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55925" y="1851025"/>
            <a:ext cx="1111250" cy="461963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被嘲笑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79388" y="2392363"/>
            <a:ext cx="8782050" cy="2120900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5</a:t>
            </a:r>
            <a:r>
              <a:rPr kumimoji="0" lang="zh-CN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因为它长得太不是地方，谁也再不理会，惹人费神的倒是那些盆景儿了。爷爷是喜欢服侍花的，在我们的屋里、院里、门道里，摆满了各种各样的花草。春天花事一盛，远近的人都来赞赏，爷爷便每天一早喊我们从屋里一盆一盆端出来，天一晚又让我们一盆一盆端进去；却从来不想到我的小桃树。</a:t>
            </a:r>
            <a:endParaRPr kumimoji="0" lang="zh-CN" altLang="zh-CN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95788" y="4054475"/>
            <a:ext cx="1112838" cy="461963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被漠视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27088" y="4443413"/>
            <a:ext cx="3097213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79388" y="1563688"/>
            <a:ext cx="1368425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547813" y="2284413"/>
            <a:ext cx="1008063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bldLvl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组合 15"/>
          <p:cNvGrpSpPr/>
          <p:nvPr/>
        </p:nvGrpSpPr>
        <p:grpSpPr>
          <a:xfrm>
            <a:off x="44450" y="-39687"/>
            <a:ext cx="2006600" cy="522287"/>
            <a:chOff x="70" y="-63"/>
            <a:chExt cx="3160" cy="824"/>
          </a:xfrm>
        </p:grpSpPr>
        <p:sp>
          <p:nvSpPr>
            <p:cNvPr id="24583" name="文本框 6"/>
            <p:cNvSpPr txBox="1"/>
            <p:nvPr/>
          </p:nvSpPr>
          <p:spPr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4579" name="AutoShape 14" descr="https://timgsa.baidu.com/timg?image&amp;quality=80&amp;size=b9999_10000&amp;sec=1553149250721&amp;di=950678018b5cf9a4ff0d1b30217aa555&amp;imgtype=0&amp;src=http%3A%2F%2Fimg.zcool.cn%2Fcommunity%2F0143205ac2d60ca80121257357c658.jpg%401280w_1l_2o_100sh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4580" name="矩形 6"/>
          <p:cNvSpPr/>
          <p:nvPr/>
        </p:nvSpPr>
        <p:spPr>
          <a:xfrm>
            <a:off x="539750" y="739775"/>
            <a:ext cx="5346700" cy="536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20000"/>
              </a:lnSpc>
            </a:pP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小桃树的“</a:t>
            </a:r>
            <a:r>
              <a:rPr lang="zh-CN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可怜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”表现在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这些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方面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7" name="矩形 7"/>
          <p:cNvSpPr/>
          <p:nvPr/>
        </p:nvSpPr>
        <p:spPr>
          <a:xfrm>
            <a:off x="431165" y="1714500"/>
            <a:ext cx="56089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57200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小桃树长得很委屈，样子很猥琐，花儿单薄；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小桃树被人鄙视，孤独寂寞；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小桃树遭受风雨等的摧残。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8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1779588"/>
            <a:ext cx="1628775" cy="2243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charRg st="2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7">
                                            <p:txEl>
                                              <p:charRg st="2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7">
                                            <p:txEl>
                                              <p:charRg st="2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charRg st="37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7">
                                            <p:txEl>
                                              <p:charRg st="37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7">
                                            <p:txEl>
                                              <p:charRg st="37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组合 15"/>
          <p:cNvGrpSpPr/>
          <p:nvPr/>
        </p:nvGrpSpPr>
        <p:grpSpPr>
          <a:xfrm>
            <a:off x="44450" y="-39687"/>
            <a:ext cx="2006600" cy="522287"/>
            <a:chOff x="70" y="-63"/>
            <a:chExt cx="3160" cy="824"/>
          </a:xfrm>
        </p:grpSpPr>
        <p:sp>
          <p:nvSpPr>
            <p:cNvPr id="25606" name="文本框 6"/>
            <p:cNvSpPr txBox="1"/>
            <p:nvPr/>
          </p:nvSpPr>
          <p:spPr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25603" name="圆角矩形 14"/>
          <p:cNvPicPr/>
          <p:nvPr/>
        </p:nvPicPr>
        <p:blipFill>
          <a:blip r:embed="rId1"/>
          <a:stretch>
            <a:fillRect/>
          </a:stretch>
        </p:blipFill>
        <p:spPr>
          <a:xfrm>
            <a:off x="1574800" y="762000"/>
            <a:ext cx="6946900" cy="332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1635125"/>
            <a:ext cx="1104900" cy="1582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矩形 2"/>
          <p:cNvSpPr/>
          <p:nvPr/>
        </p:nvSpPr>
        <p:spPr>
          <a:xfrm>
            <a:off x="2268538" y="1589088"/>
            <a:ext cx="5902325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A96A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小桃树除了“可怜”之外，还有哪些特点？表达了作者怎样的感情？</a:t>
            </a:r>
            <a:endParaRPr lang="zh-CN" altLang="en-US" sz="2800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626" name="组合 15"/>
          <p:cNvGrpSpPr/>
          <p:nvPr/>
        </p:nvGrpSpPr>
        <p:grpSpPr>
          <a:xfrm>
            <a:off x="44450" y="-39687"/>
            <a:ext cx="2006600" cy="522287"/>
            <a:chOff x="70" y="-63"/>
            <a:chExt cx="3160" cy="824"/>
          </a:xfrm>
        </p:grpSpPr>
        <p:sp>
          <p:nvSpPr>
            <p:cNvPr id="26637" name="文本框 6"/>
            <p:cNvSpPr txBox="1"/>
            <p:nvPr/>
          </p:nvSpPr>
          <p:spPr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6627" name="AutoShape 14" descr="https://timgsa.baidu.com/timg?image&amp;quality=80&amp;size=b9999_10000&amp;sec=1553149250721&amp;di=950678018b5cf9a4ff0d1b30217aa555&amp;imgtype=0&amp;src=http%3A%2F%2Fimg.zcool.cn%2Fcommunity%2F0143205ac2d60ca80121257357c658.jpg%401280w_1l_2o_100sh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6628" name="矩形 6"/>
          <p:cNvSpPr/>
          <p:nvPr/>
        </p:nvSpPr>
        <p:spPr>
          <a:xfrm>
            <a:off x="250825" y="584200"/>
            <a:ext cx="8858250" cy="979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1.</a:t>
            </a:r>
            <a:r>
              <a:rPr lang="zh-CN" altLang="en-US" sz="2400" b="1" dirty="0">
                <a:latin typeface="宋体" panose="02010600030101010101" pitchFamily="2" charset="-122"/>
              </a:rPr>
              <a:t>默读课文，画出描写小桃树在不同生长阶段中的形态、颜色、动作、神态的重点语句</a:t>
            </a:r>
            <a:r>
              <a:rPr lang="en-US" altLang="zh-CN" sz="2400" b="1" dirty="0">
                <a:latin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</a:rPr>
              <a:t>并说说表现了小桃树的什么特点。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9" name="Rectangle 3"/>
          <p:cNvSpPr txBox="1"/>
          <p:nvPr/>
        </p:nvSpPr>
        <p:spPr>
          <a:xfrm>
            <a:off x="179388" y="1708150"/>
            <a:ext cx="8570912" cy="10001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indent="514350" defTabSz="685800"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它长得很委屈，是弯了头，紧抱着身子的。第二天才舒开身来，瘦瘦的，黄黄的，似乎一碰，便立即会断了去。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3608388" y="2708275"/>
            <a:ext cx="928688" cy="928688"/>
          </a:xfrm>
          <a:prstGeom prst="downArrow">
            <a:avLst/>
          </a:prstGeom>
          <a:solidFill>
            <a:srgbClr val="FFC000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摹形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6" name="矩形 27"/>
          <p:cNvSpPr>
            <a:spLocks noChangeArrowheads="1"/>
          </p:cNvSpPr>
          <p:nvPr/>
        </p:nvSpPr>
        <p:spPr bwMode="auto">
          <a:xfrm>
            <a:off x="1908175" y="3708400"/>
            <a:ext cx="1008063" cy="5842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单薄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7" name="矩形 30"/>
          <p:cNvSpPr>
            <a:spLocks noChangeArrowheads="1"/>
          </p:cNvSpPr>
          <p:nvPr/>
        </p:nvSpPr>
        <p:spPr bwMode="auto">
          <a:xfrm>
            <a:off x="3479800" y="3708400"/>
            <a:ext cx="1008063" cy="5842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弱小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8" name="矩形 7"/>
          <p:cNvSpPr>
            <a:spLocks noChangeArrowheads="1"/>
          </p:cNvSpPr>
          <p:nvPr/>
        </p:nvSpPr>
        <p:spPr bwMode="auto">
          <a:xfrm>
            <a:off x="4979988" y="3724275"/>
            <a:ext cx="1420813" cy="5842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不旺盛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981424" y="1783656"/>
            <a:ext cx="648072" cy="42406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70494" y="2279155"/>
            <a:ext cx="954946" cy="428624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281982" y="2282577"/>
            <a:ext cx="1067594" cy="433189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26" grpId="0" animBg="1"/>
      <p:bldP spid="27" grpId="0" animBg="1"/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650" name="组合 15"/>
          <p:cNvGrpSpPr/>
          <p:nvPr/>
        </p:nvGrpSpPr>
        <p:grpSpPr>
          <a:xfrm>
            <a:off x="44450" y="-39687"/>
            <a:ext cx="2006600" cy="522287"/>
            <a:chOff x="70" y="-63"/>
            <a:chExt cx="3160" cy="824"/>
          </a:xfrm>
        </p:grpSpPr>
        <p:sp>
          <p:nvSpPr>
            <p:cNvPr id="27659" name="文本框 6"/>
            <p:cNvSpPr txBox="1"/>
            <p:nvPr/>
          </p:nvSpPr>
          <p:spPr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7651" name="AutoShape 14" descr="https://timgsa.baidu.com/timg?image&amp;quality=80&amp;size=b9999_10000&amp;sec=1553149250721&amp;di=950678018b5cf9a4ff0d1b30217aa555&amp;imgtype=0&amp;src=http%3A%2F%2Fimg.zcool.cn%2Fcommunity%2F0143205ac2d60ca80121257357c658.jpg%401280w_1l_2o_100sh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7652" name="矩形 6"/>
          <p:cNvSpPr/>
          <p:nvPr/>
        </p:nvSpPr>
        <p:spPr>
          <a:xfrm>
            <a:off x="569913" y="714375"/>
            <a:ext cx="8250237" cy="152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可我的小桃树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一颗“仙桃”的种子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却开得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太白了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太淡了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那瓣片儿单薄得似纸做的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没有肉的感觉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没有粉的感觉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像是患了重病的少女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苍白白的脸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又偏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苦涩涩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地笑着。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16013" y="1635125"/>
            <a:ext cx="3359150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3203575" y="2682875"/>
            <a:ext cx="5472113" cy="10414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小桃树虽单薄弱小，却顽强地开了花，只是仍显得那么孤单病态。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3" name="组合 14"/>
          <p:cNvGrpSpPr/>
          <p:nvPr/>
        </p:nvGrpSpPr>
        <p:grpSpPr>
          <a:xfrm>
            <a:off x="684213" y="2635250"/>
            <a:ext cx="2368550" cy="1089025"/>
            <a:chOff x="635508" y="2914152"/>
            <a:chExt cx="2368260" cy="1089329"/>
          </a:xfrm>
        </p:grpSpPr>
        <p:sp>
          <p:nvSpPr>
            <p:cNvPr id="16" name="右箭头 15"/>
            <p:cNvSpPr/>
            <p:nvPr/>
          </p:nvSpPr>
          <p:spPr>
            <a:xfrm>
              <a:off x="662492" y="2914152"/>
              <a:ext cx="2341276" cy="1089329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658" name="TextBox 4"/>
            <p:cNvSpPr txBox="1"/>
            <p:nvPr/>
          </p:nvSpPr>
          <p:spPr>
            <a:xfrm>
              <a:off x="635508" y="3166428"/>
              <a:ext cx="1987802" cy="5233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比喻、拟人</a:t>
              </a:r>
              <a:endPara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755650" y="2139950"/>
            <a:ext cx="4392613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674" name="组合 15"/>
          <p:cNvGrpSpPr/>
          <p:nvPr/>
        </p:nvGrpSpPr>
        <p:grpSpPr>
          <a:xfrm>
            <a:off x="44450" y="-39687"/>
            <a:ext cx="2006600" cy="522287"/>
            <a:chOff x="70" y="-63"/>
            <a:chExt cx="3160" cy="824"/>
          </a:xfrm>
        </p:grpSpPr>
        <p:sp>
          <p:nvSpPr>
            <p:cNvPr id="28685" name="文本框 6"/>
            <p:cNvSpPr txBox="1"/>
            <p:nvPr/>
          </p:nvSpPr>
          <p:spPr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8675" name="AutoShape 14" descr="https://timgsa.baidu.com/timg?image&amp;quality=80&amp;size=b9999_10000&amp;sec=1553149250721&amp;di=950678018b5cf9a4ff0d1b30217aa555&amp;imgtype=0&amp;src=http%3A%2F%2Fimg.zcool.cn%2Fcommunity%2F0143205ac2d60ca80121257357c658.jpg%401280w_1l_2o_100sh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8676" name="矩形 6"/>
          <p:cNvSpPr/>
          <p:nvPr/>
        </p:nvSpPr>
        <p:spPr>
          <a:xfrm>
            <a:off x="395288" y="987425"/>
            <a:ext cx="8143875" cy="152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3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雨还在下着，我的小桃树千百次地俯下身去，又千百次地挣扎起来，一树的桃花，一片，一片，湿得深重，像一只天鹅，羽毛渐渐剥脱，变得赤裸的了，黑枯的了。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324597" y="1059582"/>
            <a:ext cx="928694" cy="35718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396431" y="1059582"/>
            <a:ext cx="928694" cy="35718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7570788" y="1995488"/>
            <a:ext cx="712788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06413" y="2425700"/>
            <a:ext cx="6697663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3" name="组合 14"/>
          <p:cNvGrpSpPr/>
          <p:nvPr/>
        </p:nvGrpSpPr>
        <p:grpSpPr>
          <a:xfrm>
            <a:off x="539750" y="2787650"/>
            <a:ext cx="2341563" cy="1089025"/>
            <a:chOff x="662493" y="2914152"/>
            <a:chExt cx="2341275" cy="1089329"/>
          </a:xfrm>
        </p:grpSpPr>
        <p:sp>
          <p:nvSpPr>
            <p:cNvPr id="21" name="右箭头 20"/>
            <p:cNvSpPr/>
            <p:nvPr/>
          </p:nvSpPr>
          <p:spPr>
            <a:xfrm>
              <a:off x="662493" y="2914152"/>
              <a:ext cx="2341275" cy="1089329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684" name="TextBox 4"/>
            <p:cNvSpPr txBox="1"/>
            <p:nvPr/>
          </p:nvSpPr>
          <p:spPr>
            <a:xfrm>
              <a:off x="1169586" y="3166428"/>
              <a:ext cx="905906" cy="5233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比喻</a:t>
              </a:r>
              <a:endPara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2987675" y="3052763"/>
            <a:ext cx="5472113" cy="5365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倍受恶劣风雨的摧残，依旧顽强。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8" name="组合 15"/>
          <p:cNvGrpSpPr/>
          <p:nvPr/>
        </p:nvGrpSpPr>
        <p:grpSpPr>
          <a:xfrm>
            <a:off x="44450" y="-39687"/>
            <a:ext cx="2006600" cy="522287"/>
            <a:chOff x="70" y="-63"/>
            <a:chExt cx="3160" cy="824"/>
          </a:xfrm>
        </p:grpSpPr>
        <p:sp>
          <p:nvSpPr>
            <p:cNvPr id="29708" name="文本框 6"/>
            <p:cNvSpPr txBox="1"/>
            <p:nvPr/>
          </p:nvSpPr>
          <p:spPr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9699" name="AutoShape 14" descr="https://timgsa.baidu.com/timg?image&amp;quality=80&amp;size=b9999_10000&amp;sec=1553149250721&amp;di=950678018b5cf9a4ff0d1b30217aa555&amp;imgtype=0&amp;src=http%3A%2F%2Fimg.zcool.cn%2Fcommunity%2F0143205ac2d60ca80121257357c658.jpg%401280w_1l_2o_100sh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00" name="矩形 6"/>
          <p:cNvSpPr/>
          <p:nvPr/>
        </p:nvSpPr>
        <p:spPr>
          <a:xfrm>
            <a:off x="539750" y="700088"/>
            <a:ext cx="8001000" cy="200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那树的顶端，高高的一枝儿上，竟还保留着一个欲绽的花苞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抖着满身的雨水，几次要掉下来了，但却没有掉下去，像风浪里航道上的指示灯，闪着时隐时现的嫩黄的光，嫩红的光。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863725" y="2128838"/>
            <a:ext cx="3429000" cy="1588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387975" y="2128838"/>
            <a:ext cx="3000375" cy="1588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98500" y="2628900"/>
            <a:ext cx="2144713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3" name="组合 14"/>
          <p:cNvGrpSpPr/>
          <p:nvPr/>
        </p:nvGrpSpPr>
        <p:grpSpPr>
          <a:xfrm>
            <a:off x="574675" y="2787650"/>
            <a:ext cx="2341563" cy="1089025"/>
            <a:chOff x="662493" y="2914152"/>
            <a:chExt cx="2341275" cy="1089329"/>
          </a:xfrm>
        </p:grpSpPr>
        <p:sp>
          <p:nvSpPr>
            <p:cNvPr id="21" name="右箭头 20"/>
            <p:cNvSpPr/>
            <p:nvPr/>
          </p:nvSpPr>
          <p:spPr>
            <a:xfrm>
              <a:off x="662493" y="2914152"/>
              <a:ext cx="2341275" cy="1089329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07" name="TextBox 4"/>
            <p:cNvSpPr txBox="1"/>
            <p:nvPr/>
          </p:nvSpPr>
          <p:spPr>
            <a:xfrm>
              <a:off x="1169586" y="3166428"/>
              <a:ext cx="905906" cy="5233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1" hangingPunct="1"/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比喻</a:t>
              </a:r>
              <a:endPara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3132138" y="2797175"/>
            <a:ext cx="5472113" cy="9636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将花苞比作风浪里航道上的指示灯，表现了小桃树顽强的生命力。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22" name="组合 6"/>
          <p:cNvGrpSpPr/>
          <p:nvPr/>
        </p:nvGrpSpPr>
        <p:grpSpPr>
          <a:xfrm>
            <a:off x="44450" y="-39687"/>
            <a:ext cx="2006600" cy="522287"/>
            <a:chOff x="70" y="-63"/>
            <a:chExt cx="3160" cy="824"/>
          </a:xfrm>
        </p:grpSpPr>
        <p:sp>
          <p:nvSpPr>
            <p:cNvPr id="30728" name="文本框 6"/>
            <p:cNvSpPr txBox="1"/>
            <p:nvPr/>
          </p:nvSpPr>
          <p:spPr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0723" name="矩形 5"/>
          <p:cNvSpPr/>
          <p:nvPr/>
        </p:nvSpPr>
        <p:spPr>
          <a:xfrm>
            <a:off x="179388" y="555625"/>
            <a:ext cx="8964612" cy="979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说一说：</a:t>
            </a:r>
            <a:r>
              <a:rPr lang="zh-CN" altLang="en-US" sz="2400" b="1" dirty="0">
                <a:latin typeface="宋体" panose="02010600030101010101" pitchFamily="2" charset="-122"/>
              </a:rPr>
              <a:t>小桃树在生长过程中经历了哪些磨难？它最终能孕育出桃吗？为什么？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825" y="1481138"/>
            <a:ext cx="6589713" cy="2243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30000"/>
              </a:lnSpc>
              <a:spcBef>
                <a:spcPts val="600"/>
              </a:spcBef>
              <a:buClr>
                <a:srgbClr val="00B05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①“我”几乎忘却时，它破土而出。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30000"/>
              </a:lnSpc>
              <a:spcBef>
                <a:spcPts val="600"/>
              </a:spcBef>
              <a:buClr>
                <a:srgbClr val="00B05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②一出世，大家都笑它，连奶奶也说它没出息。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30000"/>
              </a:lnSpc>
              <a:spcBef>
                <a:spcPts val="600"/>
              </a:spcBef>
              <a:buClr>
                <a:srgbClr val="00B05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③在生长的过程中被猪拱折过，险些被砍掉。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30000"/>
              </a:lnSpc>
              <a:spcBef>
                <a:spcPts val="600"/>
              </a:spcBef>
              <a:buClr>
                <a:srgbClr val="00B050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④第一次开花就遭到风雨的摧残。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7"/>
          <p:cNvSpPr txBox="1"/>
          <p:nvPr/>
        </p:nvSpPr>
        <p:spPr bwMode="auto">
          <a:xfrm>
            <a:off x="7527925" y="1998663"/>
            <a:ext cx="1004888" cy="1077913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不屈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6813550" y="2355850"/>
            <a:ext cx="500063" cy="357188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341630" y="3916680"/>
            <a:ext cx="8640763" cy="9779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我们可以看出它敢于向困难作斗争的顽强性，凭着这些，它最终一定能够孕育出桃。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7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charRg st="17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39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charRg st="39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6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charRg st="60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6" name="组合 6"/>
          <p:cNvGrpSpPr/>
          <p:nvPr/>
        </p:nvGrpSpPr>
        <p:grpSpPr>
          <a:xfrm>
            <a:off x="44450" y="-39687"/>
            <a:ext cx="2006600" cy="522287"/>
            <a:chOff x="70" y="-63"/>
            <a:chExt cx="3160" cy="824"/>
          </a:xfrm>
        </p:grpSpPr>
        <p:sp>
          <p:nvSpPr>
            <p:cNvPr id="31750" name="文本框 6"/>
            <p:cNvSpPr txBox="1"/>
            <p:nvPr/>
          </p:nvSpPr>
          <p:spPr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1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菱形 12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1747" name="Text Box 7"/>
          <p:cNvSpPr txBox="1"/>
          <p:nvPr/>
        </p:nvSpPr>
        <p:spPr>
          <a:xfrm>
            <a:off x="485775" y="690563"/>
            <a:ext cx="336550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小桃树的形象：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2268538" y="1635125"/>
            <a:ext cx="6365875" cy="13731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单薄弱小却又顽强的小桃树，是那样的</a:t>
            </a:r>
            <a:r>
              <a:rPr kumimoji="0" lang="zh-CN" altLang="en-US" sz="3200" b="1" u="sng" kern="1200" cap="none" spc="0" normalizeH="0" baseline="0" noProof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可怜</a:t>
            </a:r>
            <a:r>
              <a:rPr kumimoji="0" lang="zh-CN" altLang="en-US" sz="32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，又是那样的</a:t>
            </a:r>
            <a:r>
              <a:rPr kumimoji="0" lang="zh-CN" altLang="en-US" sz="3200" b="1" u="sng" kern="1200" cap="none" spc="0" normalizeH="0" baseline="0" noProof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可敬</a:t>
            </a:r>
            <a:r>
              <a:rPr kumimoji="0" lang="zh-CN" altLang="en-US" sz="3200" b="1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zh-CN" altLang="en-US" sz="3200" b="1" kern="1200" cap="none" spc="0" normalizeH="0" baseline="0" noProof="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174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250" y="1635125"/>
            <a:ext cx="1438275" cy="2060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6" name="组合 8"/>
          <p:cNvGrpSpPr/>
          <p:nvPr/>
        </p:nvGrpSpPr>
        <p:grpSpPr>
          <a:xfrm>
            <a:off x="0" y="31750"/>
            <a:ext cx="2051050" cy="523875"/>
            <a:chOff x="0" y="-63"/>
            <a:chExt cx="3231" cy="824"/>
          </a:xfrm>
        </p:grpSpPr>
        <p:sp>
          <p:nvSpPr>
            <p:cNvPr id="6155" name="文本框 6"/>
            <p:cNvSpPr txBox="1"/>
            <p:nvPr/>
          </p:nvSpPr>
          <p:spPr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6147" name="组合 1"/>
          <p:cNvGrpSpPr/>
          <p:nvPr/>
        </p:nvGrpSpPr>
        <p:grpSpPr>
          <a:xfrm>
            <a:off x="3389313" y="781050"/>
            <a:ext cx="1758950" cy="566738"/>
            <a:chOff x="3286116" y="615935"/>
            <a:chExt cx="1758959" cy="566737"/>
          </a:xfrm>
        </p:grpSpPr>
        <p:sp>
          <p:nvSpPr>
            <p:cNvPr id="7" name="圆角矩形 6"/>
            <p:cNvSpPr/>
            <p:nvPr/>
          </p:nvSpPr>
          <p:spPr>
            <a:xfrm rot="555800">
              <a:off x="4602160" y="715948"/>
              <a:ext cx="442915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0470821">
              <a:off x="4197346" y="722298"/>
              <a:ext cx="442914" cy="420686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319204">
              <a:off x="3778244" y="722298"/>
              <a:ext cx="441327" cy="420686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 rot="21148334">
              <a:off x="3368666" y="730235"/>
              <a:ext cx="441327" cy="4206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54" name="矩形 1"/>
            <p:cNvSpPr/>
            <p:nvPr/>
          </p:nvSpPr>
          <p:spPr>
            <a:xfrm>
              <a:off x="3286116" y="615935"/>
              <a:ext cx="1743075" cy="5667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作者介绍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48" name="矩形 14"/>
          <p:cNvSpPr/>
          <p:nvPr/>
        </p:nvSpPr>
        <p:spPr>
          <a:xfrm>
            <a:off x="395288" y="1663700"/>
            <a:ext cx="5480050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贾平凹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，当代作家。原名贾平娃。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1952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年生于陕西省商洛市丹凤县，毕业后到陕西人民出版社文艺编辑室工作。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1980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年，贾平凹调入西安市文联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文学月刊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任编辑。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9" name="Picture 14" descr="C:\Users\Administrator\Desktop\贾平凹_副本.jpg"/>
          <p:cNvPicPr>
            <a:picLocks noChangeAspect="1"/>
          </p:cNvPicPr>
          <p:nvPr/>
        </p:nvPicPr>
        <p:blipFill>
          <a:blip r:embed="rId1"/>
          <a:srcRect l="12695" r="6812"/>
          <a:stretch>
            <a:fillRect/>
          </a:stretch>
        </p:blipFill>
        <p:spPr>
          <a:xfrm>
            <a:off x="6019800" y="1735138"/>
            <a:ext cx="2693988" cy="223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1"/>
          <p:cNvSpPr txBox="1"/>
          <p:nvPr/>
        </p:nvSpPr>
        <p:spPr>
          <a:xfrm>
            <a:off x="323850" y="555625"/>
            <a:ext cx="88201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宋体" panose="02010600030101010101" pitchFamily="2" charset="-122"/>
              </a:rPr>
              <a:t>2.</a:t>
            </a:r>
            <a:r>
              <a:rPr lang="zh-CN" altLang="en-US" sz="2400" b="1" dirty="0">
                <a:latin typeface="宋体" panose="02010600030101010101" pitchFamily="2" charset="-122"/>
              </a:rPr>
              <a:t>作者在文中表达了自己对小桃树怎样的感情？又有哪些变化？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536575" y="1131888"/>
            <a:ext cx="288448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竟将它忘却了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8"/>
          <p:cNvSpPr txBox="1"/>
          <p:nvPr/>
        </p:nvSpPr>
        <p:spPr>
          <a:xfrm>
            <a:off x="3894138" y="1101725"/>
            <a:ext cx="12731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忽略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520700" y="1635125"/>
            <a:ext cx="376396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偏要它将来开花结果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12"/>
          <p:cNvSpPr txBox="1"/>
          <p:nvPr/>
        </p:nvSpPr>
        <p:spPr>
          <a:xfrm>
            <a:off x="4284663" y="1533525"/>
            <a:ext cx="127158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坚信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501650" y="2139950"/>
            <a:ext cx="399891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小桃树便再没有去想了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4594225" y="2038350"/>
            <a:ext cx="12731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忘却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468313" y="2686050"/>
            <a:ext cx="494823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它开了花了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没有粉的感觉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16"/>
          <p:cNvSpPr txBox="1"/>
          <p:nvPr/>
        </p:nvSpPr>
        <p:spPr>
          <a:xfrm>
            <a:off x="5172075" y="2643188"/>
            <a:ext cx="127158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怜惜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468313" y="3148013"/>
            <a:ext cx="416083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千百次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俯身与挣扎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2" name="文本框 18"/>
          <p:cNvSpPr txBox="1"/>
          <p:nvPr/>
        </p:nvSpPr>
        <p:spPr>
          <a:xfrm>
            <a:off x="5435600" y="3003550"/>
            <a:ext cx="12715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赞美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文本框 3"/>
          <p:cNvSpPr txBox="1"/>
          <p:nvPr/>
        </p:nvSpPr>
        <p:spPr>
          <a:xfrm>
            <a:off x="468313" y="3579813"/>
            <a:ext cx="362108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到底还有一朵花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文本框 8"/>
          <p:cNvSpPr txBox="1"/>
          <p:nvPr/>
        </p:nvSpPr>
        <p:spPr>
          <a:xfrm>
            <a:off x="5778500" y="3435350"/>
            <a:ext cx="9540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感激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395288" y="4084638"/>
            <a:ext cx="692943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那花是会开得美的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”“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会孕育一个桃儿来的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" name="文本框 12"/>
          <p:cNvSpPr txBox="1"/>
          <p:nvPr/>
        </p:nvSpPr>
        <p:spPr>
          <a:xfrm>
            <a:off x="6894513" y="4011613"/>
            <a:ext cx="95408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希望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32785" name="组合 15"/>
          <p:cNvGrpSpPr/>
          <p:nvPr/>
        </p:nvGrpSpPr>
        <p:grpSpPr>
          <a:xfrm>
            <a:off x="44450" y="-39687"/>
            <a:ext cx="2006600" cy="522287"/>
            <a:chOff x="70" y="-63"/>
            <a:chExt cx="3160" cy="824"/>
          </a:xfrm>
        </p:grpSpPr>
        <p:sp>
          <p:nvSpPr>
            <p:cNvPr id="32786" name="文本框 6"/>
            <p:cNvSpPr txBox="1"/>
            <p:nvPr/>
          </p:nvSpPr>
          <p:spPr>
            <a:xfrm>
              <a:off x="678" y="-63"/>
              <a:ext cx="2552" cy="8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精读细研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9" name="直线连接符 9"/>
            <p:cNvCxnSpPr/>
            <p:nvPr/>
          </p:nvCxnSpPr>
          <p:spPr>
            <a:xfrm>
              <a:off x="70" y="701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菱形 19"/>
            <p:cNvSpPr/>
            <p:nvPr/>
          </p:nvSpPr>
          <p:spPr>
            <a:xfrm>
              <a:off x="125" y="147"/>
              <a:ext cx="553" cy="554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TextBox 4"/>
          <p:cNvSpPr txBox="1"/>
          <p:nvPr/>
        </p:nvSpPr>
        <p:spPr>
          <a:xfrm>
            <a:off x="684213" y="1285875"/>
            <a:ext cx="78486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上节课我们读了贾平凹先生的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一棵小桃树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，不仅被作者清晰、优美、含蓄的语言风格所折服，更为作者屡遭挫折却不屈服于命运，与命运抗争的精神所感动。这节课，让我们再次走进课文，感受一下它的写法美。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5" name="文本框 11"/>
          <p:cNvSpPr txBox="1"/>
          <p:nvPr/>
        </p:nvSpPr>
        <p:spPr>
          <a:xfrm>
            <a:off x="217488" y="227013"/>
            <a:ext cx="12319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Heiti SC Medium"/>
                <a:ea typeface="Heiti SC Medium"/>
              </a:rPr>
              <a:t>第一课时</a:t>
            </a:r>
            <a:endParaRPr lang="zh-CN" altLang="en-US" sz="2000" b="1" dirty="0">
              <a:solidFill>
                <a:schemeClr val="bg1"/>
              </a:solidFill>
              <a:latin typeface="Heiti SC Medium"/>
              <a:ea typeface="Heiti SC Medium"/>
            </a:endParaRPr>
          </a:p>
        </p:txBody>
      </p:sp>
    </p:spTree>
  </p:cSld>
  <p:clrMapOvr>
    <a:masterClrMapping/>
  </p:clrMapOvr>
  <p:transition spd="slow"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512763" y="280988"/>
            <a:ext cx="782320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449580" marR="0" lvl="0" indent="-44958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dirty="0">
                <a:solidFill>
                  <a:schemeClr val="tx1"/>
                </a:solidFill>
                <a:latin typeface="宋体" panose="02010600030101010101" pitchFamily="2" charset="-122"/>
                <a:cs typeface="+mn-cs"/>
              </a:rPr>
              <a:t>1.如何理解“只是常常自个儿忏悔，自个儿安慰”这句话的内涵？</a:t>
            </a:r>
            <a:endParaRPr kumimoji="0" lang="zh-CN" altLang="en-US" sz="2400" b="1" i="0" u="none" strike="noStrike" kern="1200" cap="none" spc="0" normalizeH="0" baseline="0" dirty="0">
              <a:solidFill>
                <a:schemeClr val="tx1"/>
              </a:solidFill>
              <a:latin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95375" y="2120900"/>
            <a:ext cx="7240588" cy="23066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“我”常想写，却一直没写，所以感到内疚，要忏悔；现在“该给它写”了，所以感到安慰。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660400" y="395288"/>
            <a:ext cx="7821613" cy="830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363855" marR="0" lvl="0" indent="0" algn="l" defTabSz="4572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2.文章第①段有什么作用？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0660" y="1570355"/>
            <a:ext cx="856424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内容上，暗示“我的小桃树”有特殊的经历、特殊的含义，以点明写作这篇文章的缘由。</a:t>
            </a:r>
            <a:endParaRPr kumimoji="0" lang="zh-CN" altLang="en-US" sz="3200" b="1" i="0" u="none" strike="noStrike" kern="1200" cap="none" spc="0" normalizeH="0" baseline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结构上，设置悬念，激发读者阅读兴趣。</a:t>
            </a:r>
            <a:endParaRPr kumimoji="0" lang="zh-CN" altLang="en-US" sz="3200" b="1" i="0" u="none" strike="noStrike" kern="1200" cap="none" spc="0" normalizeH="0" baseline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818" name="组合 9"/>
          <p:cNvGrpSpPr/>
          <p:nvPr/>
        </p:nvGrpSpPr>
        <p:grpSpPr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4821" name="文本框 6"/>
            <p:cNvSpPr txBox="1"/>
            <p:nvPr/>
          </p:nvSpPr>
          <p:spPr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4819" name="TextBox 5"/>
          <p:cNvSpPr txBox="1"/>
          <p:nvPr/>
        </p:nvSpPr>
        <p:spPr>
          <a:xfrm>
            <a:off x="468313" y="660400"/>
            <a:ext cx="82073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latin typeface="宋体" panose="02010600030101010101" pitchFamily="2" charset="-122"/>
              </a:rPr>
              <a:t>1.</a:t>
            </a:r>
            <a:r>
              <a:rPr lang="zh-CN" altLang="en-US" sz="2400" b="1" dirty="0">
                <a:latin typeface="宋体" panose="02010600030101010101" pitchFamily="2" charset="-122"/>
              </a:rPr>
              <a:t>回顾小桃树的成长经历，“我”为什么这么关注和爱护小桃树？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34820" name="矩形 6"/>
          <p:cNvSpPr/>
          <p:nvPr/>
        </p:nvSpPr>
        <p:spPr>
          <a:xfrm>
            <a:off x="755650" y="1463675"/>
            <a:ext cx="7645400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因为小桃树象征着“我”的幸福和希望，而小桃树的坎坷的生长经历和“我”的生活道路又十分相似，所以“我”在感情上与它息息相通。小桃树身上有“我”的影子，所以“我”对它无比爱怜。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5842" name="组合 9"/>
          <p:cNvGrpSpPr/>
          <p:nvPr/>
        </p:nvGrpSpPr>
        <p:grpSpPr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5847" name="文本框 6"/>
            <p:cNvSpPr txBox="1"/>
            <p:nvPr/>
          </p:nvSpPr>
          <p:spPr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35843" name="矩形 5"/>
          <p:cNvSpPr/>
          <p:nvPr/>
        </p:nvSpPr>
        <p:spPr>
          <a:xfrm>
            <a:off x="285750" y="571500"/>
            <a:ext cx="8643938" cy="979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 文中仅仅是“我”爱怜着小桃树、关心着小桃树吗？</a:t>
            </a:r>
            <a:r>
              <a:rPr lang="zh-CN" altLang="en-US" sz="2400" b="1" dirty="0">
                <a:latin typeface="宋体" panose="02010600030101010101" pitchFamily="2" charset="-122"/>
              </a:rPr>
              <a:t>你能找出文中表现奶奶对小桃树关心、爱怜的语句吗？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288" y="1708150"/>
            <a:ext cx="7858125" cy="1052513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457200" algn="l" defTabSz="9144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奶奶也说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：“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这种桃树是没出息的，多好的种子，长出来，却都是野的，结些毛果子，须得嫁接才成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。”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8313" y="2800350"/>
            <a:ext cx="8228012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这句话</a:t>
            </a: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中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的“奶奶也说”</a:t>
            </a: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，能否换成“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奶奶也笑话它说</a:t>
            </a: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”？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750" y="3363913"/>
            <a:ext cx="8143875" cy="9794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不能，奶奶是对客观事实的陈述，尽管认为它没出息，还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是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为它想着办法。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11188" y="771525"/>
            <a:ext cx="7561263" cy="977900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他们曾嫌它长得不是地方，又不好看，想砍掉它，奶奶却不同意，常常护着给它浇水。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188" y="1893888"/>
            <a:ext cx="57277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/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奶奶呵护、关爱的仅仅是小桃树吗？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68313" y="2500313"/>
            <a:ext cx="8462963" cy="13620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因为小桃树蓄着“我”的梦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“我”执着地偏要它将来开花结果，将来开了花,“我”会幸福呢。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所以奶奶不仅爱怜着小桃树，更爱怜着“我”，期盼着“我”能“幸福一生”。</a:t>
            </a:r>
            <a:endParaRPr kumimoji="0" lang="zh-CN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6869" name="组合 9"/>
          <p:cNvGrpSpPr/>
          <p:nvPr/>
        </p:nvGrpSpPr>
        <p:grpSpPr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6871" name="文本框 6"/>
            <p:cNvSpPr txBox="1"/>
            <p:nvPr/>
          </p:nvSpPr>
          <p:spPr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7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菱形 7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755650" y="1677988"/>
            <a:ext cx="4537075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890" name="组合 9"/>
          <p:cNvGrpSpPr/>
          <p:nvPr/>
        </p:nvGrpSpPr>
        <p:grpSpPr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7894" name="文本框 6"/>
            <p:cNvSpPr txBox="1"/>
            <p:nvPr/>
          </p:nvSpPr>
          <p:spPr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23850" y="2120900"/>
            <a:ext cx="775176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奶奶为什么让我们每个人都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含着桃核儿做一个梦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？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30213" y="2649538"/>
            <a:ext cx="8245475" cy="13620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因为奶奶说那是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仙桃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。如果含着桃核做一个梦，谁梦见桃花开了，就会幸福一生。奶奶赋予了桃核儿一种特殊的含义，启发了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我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对理想和幸福的追求。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3850" y="698500"/>
            <a:ext cx="8496300" cy="1422400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奶奶从集市上回来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带给了我们一人一个桃子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她说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: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“都吃下去吧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这是‘仙桃’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;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含着桃核做一个梦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谁梦见桃花开了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,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就会幸福一生呢。”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TextBox 4"/>
          <p:cNvSpPr txBox="1"/>
          <p:nvPr/>
        </p:nvSpPr>
        <p:spPr>
          <a:xfrm>
            <a:off x="520700" y="814388"/>
            <a:ext cx="67151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latin typeface="宋体" panose="02010600030101010101" pitchFamily="2" charset="-122"/>
              </a:rPr>
              <a:t>3.</a:t>
            </a:r>
            <a:r>
              <a:rPr lang="zh-CN" altLang="en-US" sz="2400" b="1" dirty="0">
                <a:latin typeface="宋体" panose="02010600030101010101" pitchFamily="2" charset="-122"/>
              </a:rPr>
              <a:t>文章多处写到“奶奶”</a:t>
            </a:r>
            <a:r>
              <a:rPr lang="en-US" altLang="zh-CN" sz="2400" b="1" dirty="0">
                <a:latin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</a:rPr>
              <a:t>其作用是什么</a:t>
            </a:r>
            <a:r>
              <a:rPr lang="en-US" altLang="zh-CN" sz="2400" b="1" dirty="0">
                <a:latin typeface="宋体" panose="02010600030101010101" pitchFamily="2" charset="-122"/>
              </a:rPr>
              <a:t> ?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grpSp>
        <p:nvGrpSpPr>
          <p:cNvPr id="38915" name="组合 9"/>
          <p:cNvGrpSpPr/>
          <p:nvPr/>
        </p:nvGrpSpPr>
        <p:grpSpPr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8917" name="文本框 6"/>
            <p:cNvSpPr txBox="1"/>
            <p:nvPr/>
          </p:nvSpPr>
          <p:spPr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8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菱形 8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611188" y="1374775"/>
            <a:ext cx="7921625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一是突出了小桃树与奶奶的密切关系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奶奶买来桃子才种下桃树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奶奶打扫卫生才发现桃树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奶奶的保护才使桃树留存。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二是奶奶是作者感恩的对象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文章在歌颂小桃树的过程中也暗含了作者对奶奶的感激、思念之情。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58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charRg st="58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charRg st="58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525463" y="279400"/>
            <a:ext cx="7737475" cy="11985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449580" marR="0" lvl="0" indent="-4495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7.“我的梦是绿色的，将来开了花，我会幸福呢。”这句话该怎样理解？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742950" y="2124075"/>
            <a:ext cx="7947025" cy="2860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“绿色”是和平、希望的象征。这句话的意思是说，“我”的理想是美好的，是生机勃勃的，是充满希望的。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just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63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1"/>
          <p:cNvSpPr/>
          <p:nvPr/>
        </p:nvSpPr>
        <p:spPr>
          <a:xfrm>
            <a:off x="468313" y="1398588"/>
            <a:ext cx="8351837" cy="2973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贾平凹的创作以小说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、散文成就最为突出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已出版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月迹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商州三录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抱散集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等十几部散文集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,《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兵娃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腊月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天狗集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等多部中短篇小说集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,《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浮躁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废都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怀念狼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等多部长篇小说。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腊月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获第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届全国优秀中篇小说奖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,《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满月儿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获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1978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年全国优秀短篇小说奖。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年凭借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秦腔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获得第七届茅盾文学奖。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71" name="组合 8"/>
          <p:cNvGrpSpPr/>
          <p:nvPr/>
        </p:nvGrpSpPr>
        <p:grpSpPr>
          <a:xfrm>
            <a:off x="0" y="31750"/>
            <a:ext cx="2051050" cy="523875"/>
            <a:chOff x="0" y="-63"/>
            <a:chExt cx="3231" cy="824"/>
          </a:xfrm>
        </p:grpSpPr>
        <p:sp>
          <p:nvSpPr>
            <p:cNvPr id="7178" name="文本框 6"/>
            <p:cNvSpPr txBox="1"/>
            <p:nvPr/>
          </p:nvSpPr>
          <p:spPr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5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菱形 5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7172" name="组合 1"/>
          <p:cNvGrpSpPr/>
          <p:nvPr/>
        </p:nvGrpSpPr>
        <p:grpSpPr>
          <a:xfrm>
            <a:off x="3348038" y="709613"/>
            <a:ext cx="1758950" cy="566737"/>
            <a:chOff x="3286116" y="615935"/>
            <a:chExt cx="1758959" cy="566737"/>
          </a:xfrm>
        </p:grpSpPr>
        <p:sp>
          <p:nvSpPr>
            <p:cNvPr id="8" name="圆角矩形 7"/>
            <p:cNvSpPr/>
            <p:nvPr/>
          </p:nvSpPr>
          <p:spPr>
            <a:xfrm rot="555800">
              <a:off x="4602160" y="715947"/>
              <a:ext cx="442915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20470821">
              <a:off x="4197346" y="722297"/>
              <a:ext cx="442914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319204">
              <a:off x="3778244" y="722297"/>
              <a:ext cx="441327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 rot="21148334">
              <a:off x="3368666" y="730235"/>
              <a:ext cx="441327" cy="4206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77" name="矩形 1"/>
            <p:cNvSpPr/>
            <p:nvPr/>
          </p:nvSpPr>
          <p:spPr>
            <a:xfrm>
              <a:off x="3286116" y="615935"/>
              <a:ext cx="1743075" cy="5667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作者介绍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301625" y="1158875"/>
            <a:ext cx="8667750" cy="45227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课文中作者多次提到自己的梦，较明确的有两处：一是孩提时代埋桃核，“想让它在那儿蓄着我的梦”，二是到城里上学前夕，桃树两尺来高的时候，那“梦是绿色的”。通读全文之后不难看出，作者的梦是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指幸福美好的未来。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just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177800" y="284163"/>
            <a:ext cx="7974013" cy="736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449580" marR="0" lvl="0" indent="-4495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charset="0"/>
              </a:rPr>
              <a:t>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【难点探究】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联系全文分析作者的梦是什么。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矩形 1"/>
          <p:cNvSpPr/>
          <p:nvPr/>
        </p:nvSpPr>
        <p:spPr>
          <a:xfrm>
            <a:off x="323850" y="555625"/>
            <a:ext cx="652938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latin typeface="宋体" panose="02010600030101010101" pitchFamily="2" charset="-122"/>
              </a:rPr>
              <a:t>4.</a:t>
            </a:r>
            <a:r>
              <a:rPr lang="zh-CN" altLang="en-US" sz="2400" b="1" dirty="0">
                <a:latin typeface="宋体" panose="02010600030101010101" pitchFamily="2" charset="-122"/>
              </a:rPr>
              <a:t>作者对小桃树的生长环境的描写</a:t>
            </a:r>
            <a:r>
              <a:rPr lang="en-US" altLang="zh-CN" sz="2400" b="1" dirty="0">
                <a:latin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</a:rPr>
              <a:t>有何寄托？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grpSp>
        <p:nvGrpSpPr>
          <p:cNvPr id="39939" name="组合 9"/>
          <p:cNvGrpSpPr/>
          <p:nvPr/>
        </p:nvGrpSpPr>
        <p:grpSpPr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39941" name="文本框 6"/>
            <p:cNvSpPr txBox="1"/>
            <p:nvPr/>
          </p:nvSpPr>
          <p:spPr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50825" y="960438"/>
            <a:ext cx="8642350" cy="3987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14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作者写的小桃树的生长环境实际上是一个时代的缩影。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小桃树是带着“我”的梦来到这个世界的。然而</a:t>
            </a:r>
            <a:r>
              <a:rPr lang="en-US" altLang="zh-CN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这棵寄托着“我”的梦的小桃树却并不幸运</a:t>
            </a:r>
            <a:r>
              <a:rPr lang="en-US" altLang="zh-CN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它“长得太不是地方</a:t>
            </a:r>
            <a:r>
              <a:rPr lang="en-US" altLang="zh-CN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谁也再不理会”</a:t>
            </a:r>
            <a:r>
              <a:rPr lang="en-US" altLang="zh-CN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而且长得“很委屈</a:t>
            </a:r>
            <a:r>
              <a:rPr lang="en-US" altLang="zh-CN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是弯了头</a:t>
            </a:r>
            <a:r>
              <a:rPr lang="en-US" altLang="zh-CN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紧抱着身子的”“瘦瘦的</a:t>
            </a:r>
            <a:r>
              <a:rPr lang="en-US" altLang="zh-CN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黄黄的</a:t>
            </a:r>
            <a:r>
              <a:rPr lang="en-US" altLang="zh-CN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似乎一碰</a:t>
            </a:r>
            <a:r>
              <a:rPr lang="en-US" altLang="zh-CN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便立即会断了去”，文章在这里道出了梦境与现实的鲜明反差。但这仅仅只是小桃树自身境遇的一个开端</a:t>
            </a:r>
            <a:r>
              <a:rPr lang="en-US" altLang="zh-CN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它在以后的生长中还面临着挫折与风雨。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作者明写的是一棵小桃树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写的是小桃树的生存环境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实际上很自然地让读者联想到作者及其同代人所面临的生长环境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让读者从中品味到缕缕辛酸与苦涩。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962" name="组合 9"/>
          <p:cNvGrpSpPr/>
          <p:nvPr/>
        </p:nvGrpSpPr>
        <p:grpSpPr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0978" name="文本框 6"/>
            <p:cNvSpPr txBox="1"/>
            <p:nvPr/>
          </p:nvSpPr>
          <p:spPr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468313" y="1571625"/>
            <a:ext cx="569912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线索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1285875" y="1357313"/>
            <a:ext cx="3643313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小桃树的成长经历（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8"/>
          <p:cNvSpPr txBox="1">
            <a:spLocks noChangeArrowheads="1"/>
          </p:cNvSpPr>
          <p:nvPr/>
        </p:nvSpPr>
        <p:spPr bwMode="auto">
          <a:xfrm>
            <a:off x="539750" y="2887663"/>
            <a:ext cx="8245475" cy="10525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    作者对小桃树顽强生命力的赞美，反映了自己对美好未来和人生理想的执着追求。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1285875" y="2201863"/>
            <a:ext cx="39830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作者的成长过程（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43500" y="1357313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艰辛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83188" y="2203450"/>
            <a:ext cx="8032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曲折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00813" y="1357313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花苞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00825" y="2203450"/>
            <a:ext cx="8032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希望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998538" y="1500188"/>
            <a:ext cx="358775" cy="10795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4786313" y="1571625"/>
            <a:ext cx="341313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6000750" y="1571625"/>
            <a:ext cx="428625" cy="1588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6076950" y="2430463"/>
            <a:ext cx="500063" cy="1588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4648200" y="2430463"/>
            <a:ext cx="500063" cy="1588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976" name="TextBox 21"/>
          <p:cNvSpPr txBox="1"/>
          <p:nvPr/>
        </p:nvSpPr>
        <p:spPr>
          <a:xfrm>
            <a:off x="422275" y="741363"/>
            <a:ext cx="32861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所以，本文的线索是：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68538" y="4084638"/>
            <a:ext cx="41338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</a:rPr>
              <a:t>这种写法也叫托物言志。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9" grpId="0"/>
      <p:bldP spid="10" grpId="0"/>
      <p:bldP spid="11" grpId="0"/>
      <p:bldP spid="12" grpId="0"/>
      <p:bldP spid="13" grpId="0"/>
      <p:bldP spid="14" grpId="0" animBg="1"/>
      <p:bldP spid="2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43890" y="528320"/>
            <a:ext cx="793877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/>
              <a:t>明线和暗线，作为线索，都可以单独起到贯穿全文、连接部分情节的作用，也就是说，无论捋着哪条线索下来，都能把一篇故事讲完，只是角度不同罢了。</a:t>
            </a:r>
            <a:endParaRPr lang="zh-CN" altLang="en-US" sz="2800"/>
          </a:p>
          <a:p>
            <a:r>
              <a:rPr lang="zh-CN" altLang="en-US" sz="2800"/>
              <a:t>而</a:t>
            </a:r>
            <a:r>
              <a:rPr lang="zh-CN" altLang="en-US" sz="2800" b="1"/>
              <a:t>明线</a:t>
            </a:r>
            <a:r>
              <a:rPr lang="zh-CN" altLang="en-US" sz="2800"/>
              <a:t>是非常突出、明显的那条线索，不费力气就可以看出来，例如文章中多次出现的物品、地点、人物等。</a:t>
            </a:r>
            <a:endParaRPr lang="zh-CN" altLang="en-US" sz="2800"/>
          </a:p>
          <a:p>
            <a:r>
              <a:rPr lang="zh-CN" altLang="en-US" sz="2800" b="1"/>
              <a:t>暗线</a:t>
            </a:r>
            <a:r>
              <a:rPr lang="zh-CN" altLang="en-US" sz="2800"/>
              <a:t>则是不那么突出、明显，不太好发现的线索，但是其串联情节的作用是与明线相平行的。</a:t>
            </a:r>
            <a:endParaRPr lang="zh-CN" altLang="en-US" sz="2800"/>
          </a:p>
        </p:txBody>
      </p:sp>
    </p:spTree>
  </p:cSld>
  <p:clrMapOvr>
    <a:masterClrMapping/>
  </p:clrMapOvr>
  <p:transition spd="slow">
    <p:rand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146050" y="106363"/>
            <a:ext cx="8686800" cy="20304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449580" marR="0" lvl="0" indent="-4495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10.文章最后一段说“你那花是会开得美的，而且会孕出一个桃儿来的”是什么意思？文章以此作结，有什么含义？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838200" y="1887538"/>
            <a:ext cx="7094538" cy="300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句话表示“我”对小桃树充满信心，相信它会耐得住风雨，经得住挫折，最终会成为大桃树，结出果实。文章以此作结具有深刻含义：小桃树的顽强生命力让作者看到了希望，坚定了信念。尽管经历了生活的磨难，但是，作者坚信经过不屈不挠的奋斗，一定会创造美好的未来，实现美好的理想。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>
                                            <p:txEl>
                                              <p:charRg st="0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63">
                                            <p:txEl>
                                              <p:charRg st="0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1986" name="组合 4"/>
          <p:cNvGrpSpPr/>
          <p:nvPr/>
        </p:nvGrpSpPr>
        <p:grpSpPr>
          <a:xfrm>
            <a:off x="571500" y="928688"/>
            <a:ext cx="7864475" cy="3786187"/>
            <a:chOff x="450850" y="660800"/>
            <a:chExt cx="7865566" cy="3567134"/>
          </a:xfrm>
        </p:grpSpPr>
        <p:pic>
          <p:nvPicPr>
            <p:cNvPr id="41997" name="一个圆顶角并剪去另一个顶角的矩形 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-182651" y="698900"/>
              <a:ext cx="8776917" cy="41656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561990" y="660800"/>
              <a:ext cx="2518124" cy="64462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1987" name="组 1"/>
          <p:cNvGrpSpPr/>
          <p:nvPr/>
        </p:nvGrpSpPr>
        <p:grpSpPr>
          <a:xfrm>
            <a:off x="758825" y="817563"/>
            <a:ext cx="2517775" cy="601662"/>
            <a:chOff x="7647436" y="3815009"/>
            <a:chExt cx="2515853" cy="601051"/>
          </a:xfrm>
        </p:grpSpPr>
        <p:sp>
          <p:nvSpPr>
            <p:cNvPr id="41995" name="文本框 30"/>
            <p:cNvSpPr txBox="1"/>
            <p:nvPr/>
          </p:nvSpPr>
          <p:spPr>
            <a:xfrm>
              <a:off x="8613224" y="3885582"/>
              <a:ext cx="1550065" cy="4599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1996" name="图片 9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47436" y="3815009"/>
              <a:ext cx="977957" cy="60105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1988" name="组合 9"/>
          <p:cNvGrpSpPr/>
          <p:nvPr/>
        </p:nvGrpSpPr>
        <p:grpSpPr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1992" name="文本框 6"/>
            <p:cNvSpPr txBox="1"/>
            <p:nvPr/>
          </p:nvSpPr>
          <p:spPr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4002088" y="608013"/>
            <a:ext cx="1649413" cy="522288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托物言志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8050" y="1492250"/>
            <a:ext cx="7572375" cy="129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什么是托物言志？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latin typeface="宋体" panose="02010600030101010101" pitchFamily="2" charset="-122"/>
              </a:rPr>
              <a:t>    托物言志就是通过对物品的细致描写和叙述，非常巧妙地寄托作者个人的情感、志向和意愿。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00113" y="2643188"/>
            <a:ext cx="6357937" cy="209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对于这类文章该怎样读？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latin typeface="宋体" panose="02010600030101010101" pitchFamily="2" charset="-122"/>
              </a:rPr>
              <a:t>    ①找准所托之物，把握其外形特征。</a:t>
            </a:r>
            <a:endParaRPr lang="zh-CN" altLang="en-US" sz="20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latin typeface="宋体" panose="02010600030101010101" pitchFamily="2" charset="-122"/>
              </a:rPr>
              <a:t>    ②根据外形特征，分析内在品质。</a:t>
            </a:r>
            <a:endParaRPr lang="zh-CN" altLang="en-US" sz="20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latin typeface="宋体" panose="02010600030101010101" pitchFamily="2" charset="-122"/>
              </a:rPr>
              <a:t>    ③找准物与志的相似点。</a:t>
            </a:r>
            <a:endParaRPr lang="zh-CN" altLang="en-US" sz="20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latin typeface="宋体" panose="02010600030101010101" pitchFamily="2" charset="-122"/>
              </a:rPr>
              <a:t>    ④整体把握全文，揭示所言之志。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11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charRg st="11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charRg st="11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1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charRg st="1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charRg st="14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3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charRg st="3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charRg st="3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55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charRg st="55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charRg st="55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71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charRg st="71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charRg st="71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3010" name="组合 9"/>
          <p:cNvGrpSpPr/>
          <p:nvPr/>
        </p:nvGrpSpPr>
        <p:grpSpPr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3013" name="文本框 6"/>
            <p:cNvSpPr txBox="1"/>
            <p:nvPr/>
          </p:nvSpPr>
          <p:spPr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3011" name="矩形 7"/>
          <p:cNvSpPr/>
          <p:nvPr/>
        </p:nvSpPr>
        <p:spPr>
          <a:xfrm>
            <a:off x="250825" y="555625"/>
            <a:ext cx="8786813" cy="1363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5.</a:t>
            </a:r>
            <a:r>
              <a:rPr lang="zh-CN" altLang="en-US" sz="2400" b="1" dirty="0">
                <a:latin typeface="宋体" panose="02010600030101010101" pitchFamily="2" charset="-122"/>
              </a:rPr>
              <a:t>文章末尾，作者直抒胸臆“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啊，小桃树啊！我该怎么感激你？</a:t>
            </a:r>
            <a:r>
              <a:rPr lang="zh-CN" altLang="en-US" sz="2400" b="1" dirty="0">
                <a:latin typeface="宋体" panose="02010600030101010101" pitchFamily="2" charset="-122"/>
              </a:rPr>
              <a:t>”联系小桃树对“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400" b="1" dirty="0">
                <a:latin typeface="宋体" panose="02010600030101010101" pitchFamily="2" charset="-122"/>
              </a:rPr>
              <a:t>”的不同寻常的意义，说一说 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400" b="1" dirty="0">
                <a:latin typeface="宋体" panose="02010600030101010101" pitchFamily="2" charset="-122"/>
              </a:rPr>
              <a:t>”为什么感激小桃树。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27653" name="矩形 8"/>
          <p:cNvSpPr/>
          <p:nvPr/>
        </p:nvSpPr>
        <p:spPr>
          <a:xfrm>
            <a:off x="323850" y="1851025"/>
            <a:ext cx="8643938" cy="2751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文章一开头就饱含着作者对小桃树的一往情深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当初是怀着它能给我带来幸福的希望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让它“孕育着我的梦”而种下它的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所以“我”偏爱它。见到它长得纤弱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没人管它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为自己漂泊他乡忘却了它而难过。当自己生活遭到挫折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见到小桃树在风雨中挣扎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顽强同命运作斗争时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“我”不由得对它产生赞美、感激之情。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TextBox 1"/>
          <p:cNvSpPr txBox="1"/>
          <p:nvPr/>
        </p:nvSpPr>
        <p:spPr>
          <a:xfrm>
            <a:off x="487363" y="669925"/>
            <a:ext cx="833278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latin typeface="宋体" panose="02010600030101010101" pitchFamily="2" charset="-122"/>
              </a:rPr>
              <a:t>6.</a:t>
            </a:r>
            <a:r>
              <a:rPr lang="zh-CN" altLang="en-US" sz="2400" b="1" dirty="0">
                <a:latin typeface="宋体" panose="02010600030101010101" pitchFamily="2" charset="-122"/>
              </a:rPr>
              <a:t>联系生活实际，说说你从小桃树的身上得到了什么启示。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70238" y="1649413"/>
            <a:ext cx="4714875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面对挫折和磨难，只要不屈不挠，定能创造出美好的未来。</a:t>
            </a:r>
            <a:endParaRPr 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036" name="组合 9"/>
          <p:cNvGrpSpPr/>
          <p:nvPr/>
        </p:nvGrpSpPr>
        <p:grpSpPr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4038" name="文本框 6"/>
            <p:cNvSpPr txBox="1"/>
            <p:nvPr/>
          </p:nvSpPr>
          <p:spPr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菱形 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45061" name="图片 5" descr="图片1.jpg"/>
          <p:cNvPicPr>
            <a:picLocks noChangeAspect="1"/>
          </p:cNvPicPr>
          <p:nvPr/>
        </p:nvPicPr>
        <p:blipFill>
          <a:blip r:embed="rId1" cstate="print"/>
          <a:srcRect l="26543" r="50000" b="22501"/>
          <a:stretch>
            <a:fillRect/>
          </a:stretch>
        </p:blipFill>
        <p:spPr bwMode="auto">
          <a:xfrm>
            <a:off x="539552" y="1491630"/>
            <a:ext cx="2286000" cy="257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5058" name="组合 9"/>
          <p:cNvGrpSpPr/>
          <p:nvPr/>
        </p:nvGrpSpPr>
        <p:grpSpPr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5063" name="文本框 6"/>
            <p:cNvSpPr txBox="1"/>
            <p:nvPr/>
          </p:nvSpPr>
          <p:spPr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5059" name="矩形 5"/>
          <p:cNvSpPr/>
          <p:nvPr/>
        </p:nvSpPr>
        <p:spPr>
          <a:xfrm>
            <a:off x="501650" y="669925"/>
            <a:ext cx="817403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/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7.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本文与宗璞的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紫藤萝瀑布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在主旨与写法上有何异同？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52575" y="1419225"/>
            <a:ext cx="73406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04800" eaLnBrk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①都运用了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状物抒情、托物言志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的写法，借助某一物象抒发自己的情志、理想。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04800" eaLnBrk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②都运用了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插叙的手法，丰富了文章内容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，展现了作者生发情感的原因、情感变化的轨迹。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9575" y="1919288"/>
            <a:ext cx="877888" cy="9239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同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1338263" y="1633538"/>
            <a:ext cx="285750" cy="185737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36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charRg st="36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6082" name="组合 9"/>
          <p:cNvGrpSpPr/>
          <p:nvPr/>
        </p:nvGrpSpPr>
        <p:grpSpPr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6086" name="文本框 6"/>
            <p:cNvSpPr txBox="1"/>
            <p:nvPr/>
          </p:nvSpPr>
          <p:spPr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357313" y="714375"/>
            <a:ext cx="7500938" cy="389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①抒发的情志不同：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457200" algn="l" defTabSz="9144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紫藤萝瀑布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花和人都会遇到各种各样的不幸，但是不幸终究是有限的、暂时的，而生命的长河是无止境的，我们不能被昨天的不幸压垮，应该以饱满的生命力和乐观积极的态度，投身到生命的长河中，实现人生的价值。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457200" algn="l" defTabSz="9144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一棵小桃树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面对生活的困苦和磨难，要顽强地斗争，不懈地追求。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2888" y="2139950"/>
            <a:ext cx="800100" cy="8302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异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1071563" y="800100"/>
            <a:ext cx="285750" cy="357187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0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charRg st="10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10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charRg st="110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4" name="组合 1"/>
          <p:cNvGrpSpPr/>
          <p:nvPr/>
        </p:nvGrpSpPr>
        <p:grpSpPr>
          <a:xfrm>
            <a:off x="3621088" y="771525"/>
            <a:ext cx="1743075" cy="566738"/>
            <a:chOff x="3333750" y="339725"/>
            <a:chExt cx="1743075" cy="566738"/>
          </a:xfrm>
        </p:grpSpPr>
        <p:sp>
          <p:nvSpPr>
            <p:cNvPr id="15" name="圆角矩形 14"/>
            <p:cNvSpPr/>
            <p:nvPr/>
          </p:nvSpPr>
          <p:spPr bwMode="auto">
            <a:xfrm rot="555800">
              <a:off x="4602162" y="457200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圆角矩形 15"/>
            <p:cNvSpPr/>
            <p:nvPr/>
          </p:nvSpPr>
          <p:spPr bwMode="auto">
            <a:xfrm rot="20470821">
              <a:off x="4197350" y="463550"/>
              <a:ext cx="442912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圆角矩形 16"/>
            <p:cNvSpPr/>
            <p:nvPr/>
          </p:nvSpPr>
          <p:spPr bwMode="auto">
            <a:xfrm rot="319204">
              <a:off x="3778250" y="463550"/>
              <a:ext cx="441325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圆角矩形 17"/>
            <p:cNvSpPr/>
            <p:nvPr/>
          </p:nvSpPr>
          <p:spPr bwMode="auto">
            <a:xfrm rot="21148334">
              <a:off x="3368675" y="471488"/>
              <a:ext cx="441325" cy="42068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204" name="矩形 1"/>
            <p:cNvSpPr/>
            <p:nvPr/>
          </p:nvSpPr>
          <p:spPr>
            <a:xfrm>
              <a:off x="3333750" y="339725"/>
              <a:ext cx="1743075" cy="5667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背景资料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195" name="组合 8"/>
          <p:cNvGrpSpPr/>
          <p:nvPr/>
        </p:nvGrpSpPr>
        <p:grpSpPr>
          <a:xfrm>
            <a:off x="0" y="31750"/>
            <a:ext cx="2051050" cy="523875"/>
            <a:chOff x="0" y="-63"/>
            <a:chExt cx="3231" cy="824"/>
          </a:xfrm>
        </p:grpSpPr>
        <p:sp>
          <p:nvSpPr>
            <p:cNvPr id="8197" name="文本框 6"/>
            <p:cNvSpPr txBox="1"/>
            <p:nvPr/>
          </p:nvSpPr>
          <p:spPr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知识备查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1" name="直线连接符 9"/>
            <p:cNvCxnSpPr/>
            <p:nvPr/>
          </p:nvCxnSpPr>
          <p:spPr>
            <a:xfrm>
              <a:off x="0" y="701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菱形 21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8196" name="矩形 11"/>
          <p:cNvSpPr/>
          <p:nvPr/>
        </p:nvSpPr>
        <p:spPr>
          <a:xfrm>
            <a:off x="223838" y="1470025"/>
            <a:ext cx="8885237" cy="2973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贾平凹的读书生涯是在一个破庙里开始的。初中二年级时，他遭遇了“文化大革命”，他的父亲被关进牛棚，这个十四岁的少年内心充满了恐慌。成年后，贾平凹步入社会也遭受到了挫折。他在这个大的时代背景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托物言志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以“小桃树”的形象来象征成长起来的青年一代。正如作者所言，他就像小桃树一样，自卑、瘦弱、渺小、饱受风雨的摧残。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7106" name="组合 9"/>
          <p:cNvGrpSpPr/>
          <p:nvPr/>
        </p:nvGrpSpPr>
        <p:grpSpPr>
          <a:xfrm>
            <a:off x="28575" y="-3175"/>
            <a:ext cx="2006600" cy="522288"/>
            <a:chOff x="70" y="-63"/>
            <a:chExt cx="3160" cy="822"/>
          </a:xfrm>
        </p:grpSpPr>
        <p:sp>
          <p:nvSpPr>
            <p:cNvPr id="47110" name="文本框 6"/>
            <p:cNvSpPr txBox="1"/>
            <p:nvPr/>
          </p:nvSpPr>
          <p:spPr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合作探究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4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菱形 4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476375" y="933450"/>
            <a:ext cx="7632700" cy="2862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②行文的构思不同：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30480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紫藤萝瀑布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：由赞美眼前的藤萝花，到回想旧日的藤萝花，在比较中表现时代影响和社会变迁。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304800" algn="l" defTabSz="914400" rtl="0" eaLnBrk="1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一棵小桃树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：小桃树的成长过程和“我”的人生经历，用一明一暗两条线索来展示事物发展的过程。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188" y="2071688"/>
            <a:ext cx="800100" cy="8302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异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1214438" y="1071563"/>
            <a:ext cx="428625" cy="271462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charRg st="1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55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charRg st="55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9154" name="组合 2"/>
          <p:cNvGrpSpPr/>
          <p:nvPr/>
        </p:nvGrpSpPr>
        <p:grpSpPr>
          <a:xfrm>
            <a:off x="3419475" y="996950"/>
            <a:ext cx="1743075" cy="566738"/>
            <a:chOff x="3333750" y="598488"/>
            <a:chExt cx="1743075" cy="566737"/>
          </a:xfrm>
        </p:grpSpPr>
        <p:sp>
          <p:nvSpPr>
            <p:cNvPr id="20" name="圆角矩形 19"/>
            <p:cNvSpPr/>
            <p:nvPr/>
          </p:nvSpPr>
          <p:spPr>
            <a:xfrm rot="555800">
              <a:off x="4602163" y="715963"/>
              <a:ext cx="442912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 rot="21148334">
              <a:off x="3368675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164" name="矩形 1"/>
            <p:cNvSpPr/>
            <p:nvPr/>
          </p:nvSpPr>
          <p:spPr>
            <a:xfrm>
              <a:off x="3333750" y="598488"/>
              <a:ext cx="1743075" cy="5667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学后感悟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155" name="组合 13"/>
          <p:cNvGrpSpPr/>
          <p:nvPr/>
        </p:nvGrpSpPr>
        <p:grpSpPr>
          <a:xfrm>
            <a:off x="28575" y="50800"/>
            <a:ext cx="2006600" cy="522288"/>
            <a:chOff x="70" y="-63"/>
            <a:chExt cx="3160" cy="822"/>
          </a:xfrm>
        </p:grpSpPr>
        <p:sp>
          <p:nvSpPr>
            <p:cNvPr id="49157" name="文本框 6"/>
            <p:cNvSpPr txBox="1"/>
            <p:nvPr/>
          </p:nvSpPr>
          <p:spPr>
            <a:xfrm>
              <a:off x="678" y="-63"/>
              <a:ext cx="252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6" name="直线连接符 9"/>
            <p:cNvCxnSpPr/>
            <p:nvPr/>
          </p:nvCxnSpPr>
          <p:spPr>
            <a:xfrm>
              <a:off x="70" y="699"/>
              <a:ext cx="3160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菱形 16"/>
            <p:cNvSpPr/>
            <p:nvPr/>
          </p:nvSpPr>
          <p:spPr>
            <a:xfrm>
              <a:off x="125" y="147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49156" name="TextBox 11"/>
          <p:cNvSpPr txBox="1"/>
          <p:nvPr/>
        </p:nvSpPr>
        <p:spPr>
          <a:xfrm>
            <a:off x="539750" y="1782763"/>
            <a:ext cx="7993063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小桃树虽然历经磨难，却从不畏惧，顽强不屈，敢于同命运抗争，表现出百折不挠的追求精神。小桃树的经历给了我们有益的启示：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面对挫折和磨难，只要不屈不挠，定能创造出美好的未来。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矩形 2"/>
          <p:cNvSpPr/>
          <p:nvPr/>
        </p:nvSpPr>
        <p:spPr>
          <a:xfrm>
            <a:off x="500063" y="500063"/>
            <a:ext cx="37369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❶双线结构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明暗线交织。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50179" name="组合 8"/>
          <p:cNvGrpSpPr/>
          <p:nvPr/>
        </p:nvGrpSpPr>
        <p:grpSpPr>
          <a:xfrm>
            <a:off x="34925" y="-20637"/>
            <a:ext cx="2008188" cy="523875"/>
            <a:chOff x="70" y="-63"/>
            <a:chExt cx="3161" cy="824"/>
          </a:xfrm>
        </p:grpSpPr>
        <p:sp>
          <p:nvSpPr>
            <p:cNvPr id="50181" name="文本框 6"/>
            <p:cNvSpPr txBox="1"/>
            <p:nvPr/>
          </p:nvSpPr>
          <p:spPr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写作特色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菱形 14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0180" name="TextBox 7"/>
          <p:cNvSpPr txBox="1"/>
          <p:nvPr/>
        </p:nvSpPr>
        <p:spPr>
          <a:xfrm>
            <a:off x="142875" y="928688"/>
            <a:ext cx="8858250" cy="409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3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本文有明暗两条线索。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明线是小桃树的经历：桃核埋在角落里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萌芽（嫩绿）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长到二尺来高（瘦，黄，没人理会）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在院子角落（被猪拱折，讨人嫌，被遗忘，奶奶照顾）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开花（弱小，遭大雨，花零落，挣扎）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高高的一枝上保留着一个欲绽的花苞。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暗线：“我”出生在偏僻落后的山村小院，土生土长，生活贫苦。天地狭小，孤陋寡闻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离家出走，进城读书，感到自己渺小，但想干一番事业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长大成人后，方知人世复杂，社会复杂，感到自己太幼稚、太天真了，遭受种种不幸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但像小桃树一样，“我”心里“到底还有一朵花呢”，对理想、对幸福的追求更加坚定了。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矩形 2"/>
          <p:cNvSpPr/>
          <p:nvPr/>
        </p:nvSpPr>
        <p:spPr>
          <a:xfrm>
            <a:off x="693738" y="842963"/>
            <a:ext cx="35941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❷运用托物言志的手法。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51203" name="组合 8"/>
          <p:cNvGrpSpPr/>
          <p:nvPr/>
        </p:nvGrpSpPr>
        <p:grpSpPr>
          <a:xfrm>
            <a:off x="34925" y="-20637"/>
            <a:ext cx="2008188" cy="523875"/>
            <a:chOff x="70" y="-63"/>
            <a:chExt cx="3161" cy="824"/>
          </a:xfrm>
        </p:grpSpPr>
        <p:sp>
          <p:nvSpPr>
            <p:cNvPr id="51205" name="文本框 6"/>
            <p:cNvSpPr txBox="1"/>
            <p:nvPr/>
          </p:nvSpPr>
          <p:spPr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写作特色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3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菱形 13"/>
            <p:cNvSpPr/>
            <p:nvPr/>
          </p:nvSpPr>
          <p:spPr>
            <a:xfrm>
              <a:off x="125" y="149"/>
              <a:ext cx="552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1204" name="TextBox 6"/>
          <p:cNvSpPr txBox="1"/>
          <p:nvPr/>
        </p:nvSpPr>
        <p:spPr>
          <a:xfrm>
            <a:off x="684213" y="1374775"/>
            <a:ext cx="7858125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本文是一篇托物言志的散文，借一棵小桃树的顽强生长，抒发自己的理想和情志。作者笔下的小桃树瘦弱而顽强，却寄予着深刻的含义。作者明写小桃树，实际上暗写自己。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作者对小桃树顽强生命力的赞美，反映了自己对美好未来、对人生理想的执着追求。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2226" name="组合 35"/>
          <p:cNvGrpSpPr/>
          <p:nvPr/>
        </p:nvGrpSpPr>
        <p:grpSpPr>
          <a:xfrm>
            <a:off x="44450" y="-20637"/>
            <a:ext cx="2006600" cy="523875"/>
            <a:chOff x="70" y="-63"/>
            <a:chExt cx="3161" cy="824"/>
          </a:xfrm>
        </p:grpSpPr>
        <p:sp>
          <p:nvSpPr>
            <p:cNvPr id="52239" name="文本框 6"/>
            <p:cNvSpPr txBox="1"/>
            <p:nvPr/>
          </p:nvSpPr>
          <p:spPr>
            <a:xfrm>
              <a:off x="678" y="-63"/>
              <a:ext cx="2553" cy="8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38" name="直线连接符 9"/>
            <p:cNvCxnSpPr/>
            <p:nvPr/>
          </p:nvCxnSpPr>
          <p:spPr>
            <a:xfrm>
              <a:off x="70" y="701"/>
              <a:ext cx="316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菱形 38"/>
            <p:cNvSpPr/>
            <p:nvPr/>
          </p:nvSpPr>
          <p:spPr>
            <a:xfrm>
              <a:off x="125" y="149"/>
              <a:ext cx="553" cy="552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52227" name="TextBox 5"/>
          <p:cNvSpPr txBox="1"/>
          <p:nvPr/>
        </p:nvSpPr>
        <p:spPr>
          <a:xfrm>
            <a:off x="319088" y="2109788"/>
            <a:ext cx="192881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一棵小桃树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085975" y="1254125"/>
            <a:ext cx="285750" cy="22479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2229" name="TextBox 7"/>
          <p:cNvSpPr txBox="1"/>
          <p:nvPr/>
        </p:nvSpPr>
        <p:spPr>
          <a:xfrm>
            <a:off x="2462213" y="1071563"/>
            <a:ext cx="45720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开篇点题：要给小桃树写点什么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0" name="TextBox 8"/>
          <p:cNvSpPr txBox="1"/>
          <p:nvPr/>
        </p:nvSpPr>
        <p:spPr>
          <a:xfrm>
            <a:off x="2319338" y="2468563"/>
            <a:ext cx="21431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小桃树的经历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4319588" y="2039938"/>
            <a:ext cx="357188" cy="1285875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2232" name="TextBox 10"/>
          <p:cNvSpPr txBox="1"/>
          <p:nvPr/>
        </p:nvSpPr>
        <p:spPr>
          <a:xfrm>
            <a:off x="4672013" y="1825625"/>
            <a:ext cx="223678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眼前的小桃树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3" name="TextBox 11"/>
          <p:cNvSpPr txBox="1"/>
          <p:nvPr/>
        </p:nvSpPr>
        <p:spPr>
          <a:xfrm>
            <a:off x="4600575" y="2468563"/>
            <a:ext cx="21431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过去的小桃树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4" name="TextBox 12"/>
          <p:cNvSpPr txBox="1"/>
          <p:nvPr/>
        </p:nvSpPr>
        <p:spPr>
          <a:xfrm>
            <a:off x="4672013" y="3040063"/>
            <a:ext cx="21431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眼前的小桃树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右大括号 13"/>
          <p:cNvSpPr/>
          <p:nvPr/>
        </p:nvSpPr>
        <p:spPr>
          <a:xfrm>
            <a:off x="6891338" y="1111250"/>
            <a:ext cx="214313" cy="2143125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2236" name="TextBox 14"/>
          <p:cNvSpPr txBox="1"/>
          <p:nvPr/>
        </p:nvSpPr>
        <p:spPr>
          <a:xfrm>
            <a:off x="7248525" y="1611313"/>
            <a:ext cx="1500188" cy="1052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顽强抗争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美好未来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下箭头 1"/>
          <p:cNvSpPr/>
          <p:nvPr/>
        </p:nvSpPr>
        <p:spPr>
          <a:xfrm>
            <a:off x="3092450" y="2930525"/>
            <a:ext cx="144463" cy="187325"/>
          </a:xfrm>
          <a:prstGeom prst="downArrow">
            <a:avLst/>
          </a:prstGeom>
          <a:solidFill>
            <a:schemeClr val="tx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238" name="TextBox 5"/>
          <p:cNvSpPr txBox="1"/>
          <p:nvPr/>
        </p:nvSpPr>
        <p:spPr>
          <a:xfrm>
            <a:off x="2155825" y="3117850"/>
            <a:ext cx="20891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“我”的经历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8" name="组合 2"/>
          <p:cNvGrpSpPr/>
          <p:nvPr/>
        </p:nvGrpSpPr>
        <p:grpSpPr>
          <a:xfrm>
            <a:off x="539750" y="555625"/>
            <a:ext cx="1497013" cy="566738"/>
            <a:chOff x="752475" y="598488"/>
            <a:chExt cx="1497013" cy="566737"/>
          </a:xfrm>
        </p:grpSpPr>
        <p:sp>
          <p:nvSpPr>
            <p:cNvPr id="57" name="圆角矩形 56"/>
            <p:cNvSpPr/>
            <p:nvPr/>
          </p:nvSpPr>
          <p:spPr>
            <a:xfrm rot="20326116">
              <a:off x="1746250" y="719138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" name="圆角矩形 57"/>
            <p:cNvSpPr/>
            <p:nvPr/>
          </p:nvSpPr>
          <p:spPr>
            <a:xfrm rot="319204">
              <a:off x="12588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254" name="矩形 1"/>
            <p:cNvSpPr/>
            <p:nvPr/>
          </p:nvSpPr>
          <p:spPr>
            <a:xfrm>
              <a:off x="752475" y="598488"/>
              <a:ext cx="1497013" cy="5667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读一读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219" name="组合 8"/>
          <p:cNvGrpSpPr/>
          <p:nvPr/>
        </p:nvGrpSpPr>
        <p:grpSpPr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9248" name="文本框 6"/>
            <p:cNvSpPr txBox="1"/>
            <p:nvPr/>
          </p:nvSpPr>
          <p:spPr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63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菱形 63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913188" y="3724275"/>
            <a:ext cx="2243138" cy="1016000"/>
          </a:xfrm>
          <a:prstGeom prst="rect">
            <a:avLst/>
          </a:prstGeom>
          <a:noFill/>
          <a:ln w="9525">
            <a:noFill/>
            <a:miter lim="800000"/>
            <a:tailEnd type="none" w="lg" len="lg"/>
          </a:ln>
          <a:effectLst/>
        </p:spPr>
        <p:txBody>
          <a:bodyPr wrap="none"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4000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血</a:t>
            </a:r>
            <a:r>
              <a:rPr kumimoji="0" lang="zh-CN" altLang="en-US" sz="4000" kern="1200" cap="none" spc="0" normalizeH="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气方刚</a:t>
            </a:r>
            <a:endParaRPr kumimoji="0" lang="zh-CN" altLang="en-US" sz="4000" kern="1200" cap="none" spc="0" normalizeH="0" baseline="0" noProof="0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3725" y="1311275"/>
            <a:ext cx="59372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dirty="0">
                <a:solidFill>
                  <a:srgbClr val="0000FF"/>
                </a:solidFill>
                <a:latin typeface="汉语拼音" panose="000B0604020202020204" pitchFamily="34" charset="0"/>
                <a:ea typeface="华文楷体" panose="02010600040101010101" charset="-122"/>
              </a:rPr>
              <a:t>jīn</a:t>
            </a:r>
            <a:endParaRPr lang="zh-CN" altLang="en-US" sz="2400" dirty="0">
              <a:solidFill>
                <a:srgbClr val="0000FF"/>
              </a:solidFill>
              <a:latin typeface="汉语拼音" panose="000B0604020202020204" pitchFamily="34" charset="0"/>
              <a:ea typeface="华文楷体" panose="0201060004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97100" y="1317625"/>
            <a:ext cx="71913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dirty="0">
                <a:solidFill>
                  <a:srgbClr val="0000FF"/>
                </a:solidFill>
                <a:latin typeface="汉语拼音" panose="000B0604020202020204" pitchFamily="34" charset="0"/>
                <a:ea typeface="华文楷体" panose="02010600040101010101" charset="-122"/>
              </a:rPr>
              <a:t>càn</a:t>
            </a:r>
            <a:endParaRPr lang="zh-CN" altLang="en-US" sz="2400" dirty="0">
              <a:solidFill>
                <a:srgbClr val="0000FF"/>
              </a:solidFill>
              <a:latin typeface="汉语拼音" panose="000B0604020202020204" pitchFamily="34" charset="0"/>
              <a:ea typeface="华文楷体" panose="02010600040101010101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35375" y="1344613"/>
            <a:ext cx="7064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dirty="0">
                <a:solidFill>
                  <a:srgbClr val="0000FF"/>
                </a:solidFill>
                <a:latin typeface="汉语拼音" panose="000B0604020202020204" pitchFamily="34" charset="0"/>
                <a:ea typeface="华文楷体" panose="02010600040101010101" charset="-122"/>
              </a:rPr>
              <a:t>zhù</a:t>
            </a:r>
            <a:endParaRPr lang="zh-CN" altLang="en-US" sz="2400" dirty="0">
              <a:solidFill>
                <a:srgbClr val="0000FF"/>
              </a:solidFill>
              <a:latin typeface="汉语拼音" panose="000B0604020202020204" pitchFamily="34" charset="0"/>
              <a:ea typeface="华文楷体" panose="02010600040101010101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35150" y="2470150"/>
            <a:ext cx="2617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400" dirty="0">
                <a:solidFill>
                  <a:srgbClr val="0000FF"/>
                </a:solidFill>
                <a:latin typeface="汉语拼音" panose="000B0604020202020204" pitchFamily="34" charset="0"/>
                <a:ea typeface="华文楷体" panose="02010600040101010101" charset="-122"/>
              </a:rPr>
              <a:t>xī           lì</a:t>
            </a:r>
            <a:endParaRPr lang="zh-CN" altLang="en-US" sz="2400" dirty="0">
              <a:solidFill>
                <a:srgbClr val="0000FF"/>
              </a:solidFill>
              <a:latin typeface="汉语拼音" panose="000B0604020202020204" pitchFamily="34" charset="0"/>
              <a:ea typeface="华文楷体" panose="02010600040101010101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48263" y="1317625"/>
            <a:ext cx="10699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dirty="0">
                <a:solidFill>
                  <a:srgbClr val="0000FF"/>
                </a:solidFill>
                <a:latin typeface="汉语拼音" panose="000B0604020202020204" pitchFamily="34" charset="0"/>
                <a:ea typeface="华文楷体" panose="02010600040101010101" charset="-122"/>
              </a:rPr>
              <a:t>huǎnɡ</a:t>
            </a:r>
            <a:endParaRPr lang="zh-CN" altLang="en-US" sz="2400" dirty="0">
              <a:solidFill>
                <a:srgbClr val="0000FF"/>
              </a:solidFill>
              <a:latin typeface="汉语拼音" panose="000B0604020202020204" pitchFamily="34" charset="0"/>
              <a:ea typeface="华文楷体" panose="02010600040101010101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1325" y="2500313"/>
            <a:ext cx="890588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dirty="0">
                <a:solidFill>
                  <a:srgbClr val="0000FF"/>
                </a:solidFill>
                <a:latin typeface="汉语拼音" panose="000B0604020202020204" pitchFamily="34" charset="0"/>
                <a:ea typeface="华文楷体" panose="02010600040101010101" charset="-122"/>
              </a:rPr>
              <a:t>chàn</a:t>
            </a:r>
            <a:endParaRPr lang="zh-CN" altLang="en-US" sz="2400" dirty="0">
              <a:solidFill>
                <a:srgbClr val="0000FF"/>
              </a:solidFill>
              <a:latin typeface="汉语拼音" panose="000B0604020202020204" pitchFamily="34" charset="0"/>
              <a:ea typeface="华文楷体" panose="02010600040101010101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23125" y="1246188"/>
            <a:ext cx="66675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dirty="0">
                <a:solidFill>
                  <a:srgbClr val="0000FF"/>
                </a:solidFill>
                <a:latin typeface="汉语拼音" panose="000B0604020202020204" pitchFamily="34" charset="0"/>
                <a:ea typeface="华文楷体" panose="02010600040101010101" charset="-122"/>
              </a:rPr>
              <a:t>wéi</a:t>
            </a:r>
            <a:endParaRPr lang="zh-CN" altLang="en-US" sz="2400" dirty="0">
              <a:solidFill>
                <a:srgbClr val="0000FF"/>
              </a:solidFill>
              <a:latin typeface="汉语拼音" panose="000B0604020202020204" pitchFamily="34" charset="0"/>
              <a:ea typeface="华文楷体" panose="02010600040101010101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65675" y="2500313"/>
            <a:ext cx="8858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dirty="0">
                <a:solidFill>
                  <a:srgbClr val="0000FF"/>
                </a:solidFill>
                <a:latin typeface="汉语拼音" panose="000B0604020202020204" pitchFamily="34" charset="0"/>
                <a:ea typeface="华文楷体" panose="02010600040101010101" charset="-122"/>
              </a:rPr>
              <a:t>zhàn</a:t>
            </a:r>
            <a:endParaRPr lang="zh-CN" altLang="en-US" sz="2400" dirty="0">
              <a:solidFill>
                <a:srgbClr val="0000FF"/>
              </a:solidFill>
              <a:latin typeface="汉语拼音" panose="000B0604020202020204" pitchFamily="34" charset="0"/>
              <a:ea typeface="华文楷体" panose="02010600040101010101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92975" y="2541588"/>
            <a:ext cx="12398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dirty="0">
                <a:solidFill>
                  <a:srgbClr val="0000FF"/>
                </a:solidFill>
                <a:latin typeface="汉语拼音" panose="000B0604020202020204" pitchFamily="34" charset="0"/>
                <a:ea typeface="华文楷体" panose="02010600040101010101" charset="-122"/>
              </a:rPr>
              <a:t>wěi suǒ</a:t>
            </a:r>
            <a:endParaRPr lang="zh-CN" altLang="en-US" sz="2400" dirty="0">
              <a:solidFill>
                <a:srgbClr val="0000FF"/>
              </a:solidFill>
              <a:latin typeface="汉语拼音" panose="000B0604020202020204" pitchFamily="34" charset="0"/>
              <a:ea typeface="华文楷体" panose="02010600040101010101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5288" y="3579813"/>
            <a:ext cx="89058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dirty="0">
                <a:solidFill>
                  <a:srgbClr val="0000FF"/>
                </a:solidFill>
                <a:latin typeface="汉语拼音" panose="000B0604020202020204" pitchFamily="34" charset="0"/>
                <a:ea typeface="华文楷体" panose="02010600040101010101" charset="-122"/>
              </a:rPr>
              <a:t>chàn</a:t>
            </a:r>
            <a:endParaRPr lang="zh-CN" altLang="en-US" sz="2400" dirty="0">
              <a:solidFill>
                <a:srgbClr val="0000FF"/>
              </a:solidFill>
              <a:latin typeface="汉语拼音" panose="000B0604020202020204" pitchFamily="34" charset="0"/>
              <a:ea typeface="华文楷体" panose="02010600040101010101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24300" y="3694113"/>
            <a:ext cx="68738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dirty="0">
                <a:solidFill>
                  <a:srgbClr val="0000FF"/>
                </a:solidFill>
                <a:latin typeface="汉语拼音" panose="000B0604020202020204" pitchFamily="34" charset="0"/>
                <a:ea typeface="华文楷体" panose="02010600040101010101" charset="-122"/>
              </a:rPr>
              <a:t>xuè</a:t>
            </a:r>
            <a:endParaRPr lang="zh-CN" altLang="en-US" sz="2400" dirty="0">
              <a:solidFill>
                <a:srgbClr val="0000FF"/>
              </a:solidFill>
              <a:latin typeface="汉语拼音" panose="000B0604020202020204" pitchFamily="34" charset="0"/>
              <a:ea typeface="华文楷体" panose="02010600040101010101" charset="-122"/>
            </a:endParaRPr>
          </a:p>
        </p:txBody>
      </p:sp>
      <p:sp>
        <p:nvSpPr>
          <p:cNvPr id="9235" name="矩形 1"/>
          <p:cNvSpPr/>
          <p:nvPr/>
        </p:nvSpPr>
        <p:spPr>
          <a:xfrm>
            <a:off x="465138" y="1679575"/>
            <a:ext cx="1468437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矜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持 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6" name="矩形 2"/>
          <p:cNvSpPr/>
          <p:nvPr/>
        </p:nvSpPr>
        <p:spPr>
          <a:xfrm>
            <a:off x="2124075" y="1647825"/>
            <a:ext cx="1209675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孱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7" name="矩形 3"/>
          <p:cNvSpPr/>
          <p:nvPr/>
        </p:nvSpPr>
        <p:spPr>
          <a:xfrm>
            <a:off x="3563938" y="1647825"/>
            <a:ext cx="121126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伫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窗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8" name="矩形 4"/>
          <p:cNvSpPr/>
          <p:nvPr/>
        </p:nvSpPr>
        <p:spPr>
          <a:xfrm>
            <a:off x="1763713" y="2787650"/>
            <a:ext cx="2236787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淅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淅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沥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沥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9" name="矩形 5"/>
          <p:cNvSpPr/>
          <p:nvPr/>
        </p:nvSpPr>
        <p:spPr>
          <a:xfrm>
            <a:off x="5233988" y="1604963"/>
            <a:ext cx="1209675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恍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40" name="矩形 6"/>
          <p:cNvSpPr/>
          <p:nvPr/>
        </p:nvSpPr>
        <p:spPr>
          <a:xfrm>
            <a:off x="6732588" y="1604963"/>
            <a:ext cx="17272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嵬</a:t>
            </a:r>
            <a:r>
              <a:rPr lang="zh-CN" altLang="en-US" sz="4000" dirty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坡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41" name="矩形 7"/>
          <p:cNvSpPr/>
          <p:nvPr/>
        </p:nvSpPr>
        <p:spPr>
          <a:xfrm>
            <a:off x="436563" y="3906838"/>
            <a:ext cx="121126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忏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悔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97363" y="2817813"/>
            <a:ext cx="12128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欲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绽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243" name="矩形 9"/>
          <p:cNvSpPr/>
          <p:nvPr/>
        </p:nvSpPr>
        <p:spPr>
          <a:xfrm>
            <a:off x="7292975" y="2871788"/>
            <a:ext cx="12112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猥琐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44" name="矩形 25"/>
          <p:cNvSpPr/>
          <p:nvPr/>
        </p:nvSpPr>
        <p:spPr>
          <a:xfrm>
            <a:off x="468313" y="2787650"/>
            <a:ext cx="1209675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颤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抖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"/>
          <p:cNvSpPr/>
          <p:nvPr/>
        </p:nvSpPr>
        <p:spPr>
          <a:xfrm>
            <a:off x="1042988" y="1792288"/>
            <a:ext cx="121126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哆嗦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43" name="组合 2"/>
          <p:cNvGrpSpPr/>
          <p:nvPr/>
        </p:nvGrpSpPr>
        <p:grpSpPr>
          <a:xfrm>
            <a:off x="539750" y="555625"/>
            <a:ext cx="1497013" cy="566738"/>
            <a:chOff x="752475" y="598488"/>
            <a:chExt cx="1497013" cy="566737"/>
          </a:xfrm>
        </p:grpSpPr>
        <p:sp>
          <p:nvSpPr>
            <p:cNvPr id="4" name="圆角矩形 3"/>
            <p:cNvSpPr/>
            <p:nvPr/>
          </p:nvSpPr>
          <p:spPr>
            <a:xfrm rot="20326116">
              <a:off x="1746250" y="719138"/>
              <a:ext cx="442913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319204">
              <a:off x="12588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264" name="矩形 1"/>
            <p:cNvSpPr/>
            <p:nvPr/>
          </p:nvSpPr>
          <p:spPr>
            <a:xfrm>
              <a:off x="752475" y="598488"/>
              <a:ext cx="1497013" cy="5667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读一读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244" name="组合 8"/>
          <p:cNvGrpSpPr/>
          <p:nvPr/>
        </p:nvGrpSpPr>
        <p:grpSpPr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10258" name="文本框 6"/>
            <p:cNvSpPr txBox="1"/>
            <p:nvPr/>
          </p:nvSpPr>
          <p:spPr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0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菱形 10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2568575" y="1768475"/>
            <a:ext cx="121126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执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着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63713" y="2803525"/>
            <a:ext cx="121126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渺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89300" y="2800350"/>
            <a:ext cx="1211263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魂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魄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140200" y="1768475"/>
            <a:ext cx="120967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幼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稚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999038" y="2789238"/>
            <a:ext cx="223678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轰轰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烈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烈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935663" y="1792288"/>
            <a:ext cx="2236788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祸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不单行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28700" y="1462088"/>
            <a:ext cx="127158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dirty="0">
                <a:solidFill>
                  <a:srgbClr val="0000FF"/>
                </a:solidFill>
                <a:latin typeface="汉语拼音" panose="000B0604020202020204" pitchFamily="34" charset="0"/>
                <a:ea typeface="华文楷体" panose="02010600040101010101" charset="-122"/>
              </a:rPr>
              <a:t>duō suo</a:t>
            </a:r>
            <a:endParaRPr lang="zh-CN" altLang="en-US" sz="2400" dirty="0">
              <a:solidFill>
                <a:srgbClr val="0000FF"/>
              </a:solidFill>
              <a:latin typeface="汉语拼音" panose="000B0604020202020204" pitchFamily="34" charset="0"/>
              <a:ea typeface="华文楷体" panose="02010600040101010101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987675" y="1492250"/>
            <a:ext cx="871538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dirty="0">
                <a:solidFill>
                  <a:srgbClr val="0000FF"/>
                </a:solidFill>
                <a:latin typeface="汉语拼音" panose="000B0604020202020204" pitchFamily="34" charset="0"/>
                <a:ea typeface="华文楷体" panose="02010600040101010101" charset="-122"/>
              </a:rPr>
              <a:t>zhuó</a:t>
            </a:r>
            <a:endParaRPr lang="zh-CN" altLang="en-US" sz="2400" dirty="0">
              <a:solidFill>
                <a:srgbClr val="0000FF"/>
              </a:solidFill>
              <a:latin typeface="汉语拼音" panose="000B0604020202020204" pitchFamily="34" charset="0"/>
              <a:ea typeface="华文楷体" panose="02010600040101010101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16463" y="1533525"/>
            <a:ext cx="6048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dirty="0">
                <a:solidFill>
                  <a:srgbClr val="0000FF"/>
                </a:solidFill>
                <a:latin typeface="汉语拼音" panose="000B0604020202020204" pitchFamily="34" charset="0"/>
                <a:ea typeface="华文楷体" panose="02010600040101010101" charset="-122"/>
              </a:rPr>
              <a:t>zhì</a:t>
            </a:r>
            <a:endParaRPr lang="zh-CN" altLang="en-US" sz="2400" dirty="0">
              <a:solidFill>
                <a:srgbClr val="0000FF"/>
              </a:solidFill>
              <a:latin typeface="汉语拼音" panose="000B0604020202020204" pitchFamily="34" charset="0"/>
              <a:ea typeface="华文楷体" panose="02010600040101010101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951538" y="1563688"/>
            <a:ext cx="70802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dirty="0">
                <a:solidFill>
                  <a:srgbClr val="0000FF"/>
                </a:solidFill>
                <a:latin typeface="汉语拼音" panose="000B0604020202020204" pitchFamily="34" charset="0"/>
                <a:ea typeface="华文楷体" panose="02010600040101010101" charset="-122"/>
              </a:rPr>
              <a:t>huò</a:t>
            </a:r>
            <a:endParaRPr lang="zh-CN" altLang="en-US" sz="2400" dirty="0">
              <a:solidFill>
                <a:srgbClr val="0000FF"/>
              </a:solidFill>
              <a:latin typeface="汉语拼音" panose="000B0604020202020204" pitchFamily="34" charset="0"/>
              <a:ea typeface="华文楷体" panose="02010600040101010101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28788" y="2541588"/>
            <a:ext cx="89852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dirty="0">
                <a:solidFill>
                  <a:srgbClr val="0000FF"/>
                </a:solidFill>
                <a:latin typeface="汉语拼音" panose="000B0604020202020204" pitchFamily="34" charset="0"/>
                <a:ea typeface="华文楷体" panose="02010600040101010101" charset="-122"/>
              </a:rPr>
              <a:t>miǎo</a:t>
            </a:r>
            <a:endParaRPr lang="zh-CN" altLang="en-US" sz="2400" dirty="0">
              <a:solidFill>
                <a:srgbClr val="0000FF"/>
              </a:solidFill>
              <a:latin typeface="汉语拼音" panose="000B0604020202020204" pitchFamily="34" charset="0"/>
              <a:ea typeface="华文楷体" panose="02010600040101010101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02075" y="2541588"/>
            <a:ext cx="525463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dirty="0">
                <a:solidFill>
                  <a:srgbClr val="0000FF"/>
                </a:solidFill>
                <a:latin typeface="汉语拼音" panose="000B0604020202020204" pitchFamily="34" charset="0"/>
                <a:ea typeface="华文楷体" panose="02010600040101010101" charset="-122"/>
              </a:rPr>
              <a:t>pò</a:t>
            </a:r>
            <a:endParaRPr lang="zh-CN" altLang="en-US" sz="2400" dirty="0">
              <a:solidFill>
                <a:srgbClr val="0000FF"/>
              </a:solidFill>
              <a:latin typeface="汉语拼音" panose="000B0604020202020204" pitchFamily="34" charset="0"/>
              <a:ea typeface="华文楷体" panose="02010600040101010101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84888" y="2541588"/>
            <a:ext cx="4953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400" dirty="0">
                <a:solidFill>
                  <a:srgbClr val="0000FF"/>
                </a:solidFill>
                <a:latin typeface="汉语拼音" panose="000B0604020202020204" pitchFamily="34" charset="0"/>
                <a:ea typeface="华文楷体" panose="02010600040101010101" charset="-122"/>
              </a:rPr>
              <a:t>liè</a:t>
            </a:r>
            <a:endParaRPr lang="zh-CN" altLang="en-US" sz="2400" dirty="0">
              <a:solidFill>
                <a:srgbClr val="0000FF"/>
              </a:solidFill>
              <a:latin typeface="汉语拼音" panose="000B0604020202020204" pitchFamily="34" charset="0"/>
              <a:ea typeface="华文楷体" panose="0201060004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266" name="组合 1"/>
          <p:cNvGrpSpPr/>
          <p:nvPr/>
        </p:nvGrpSpPr>
        <p:grpSpPr>
          <a:xfrm>
            <a:off x="395288" y="636588"/>
            <a:ext cx="1498600" cy="566737"/>
            <a:chOff x="611188" y="598488"/>
            <a:chExt cx="1498600" cy="566737"/>
          </a:xfrm>
        </p:grpSpPr>
        <p:sp>
          <p:nvSpPr>
            <p:cNvPr id="5" name="圆角矩形 4"/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1148334">
              <a:off x="646113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86" name="矩形 1"/>
            <p:cNvSpPr/>
            <p:nvPr/>
          </p:nvSpPr>
          <p:spPr>
            <a:xfrm>
              <a:off x="611188" y="598488"/>
              <a:ext cx="1498600" cy="5667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267" name="组合 8"/>
          <p:cNvGrpSpPr/>
          <p:nvPr/>
        </p:nvGrpSpPr>
        <p:grpSpPr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11280" name="文本框 6"/>
            <p:cNvSpPr txBox="1"/>
            <p:nvPr/>
          </p:nvSpPr>
          <p:spPr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35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菱形 35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1" name="左大括号 10"/>
          <p:cNvSpPr/>
          <p:nvPr/>
        </p:nvSpPr>
        <p:spPr>
          <a:xfrm>
            <a:off x="1571625" y="2000250"/>
            <a:ext cx="214313" cy="1143000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28813" y="1857375"/>
            <a:ext cx="8096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800" dirty="0">
                <a:solidFill>
                  <a:srgbClr val="0000FF"/>
                </a:solidFill>
                <a:latin typeface="汉语拼音" panose="000B0604020202020204" pitchFamily="34" charset="0"/>
                <a:ea typeface="微软雅黑" panose="020B0503020204020204" pitchFamily="34" charset="-122"/>
              </a:rPr>
              <a:t>càn</a:t>
            </a:r>
            <a:endParaRPr lang="zh-CN" altLang="en-US" sz="2800" dirty="0">
              <a:solidFill>
                <a:srgbClr val="0000FF"/>
              </a:solidFill>
              <a:latin typeface="汉语拼音" panose="00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00338" y="1857375"/>
            <a:ext cx="9064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孱头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85938" y="2714625"/>
            <a:ext cx="10064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800" dirty="0">
                <a:solidFill>
                  <a:srgbClr val="0000FF"/>
                </a:solidFill>
                <a:latin typeface="汉语拼音" panose="000B0604020202020204" pitchFamily="34" charset="0"/>
                <a:ea typeface="微软雅黑" panose="020B0503020204020204" pitchFamily="34" charset="-122"/>
              </a:rPr>
              <a:t>chán</a:t>
            </a:r>
            <a:endParaRPr lang="zh-CN" altLang="en-US" sz="2800" dirty="0">
              <a:solidFill>
                <a:srgbClr val="0000FF"/>
              </a:solidFill>
              <a:latin typeface="汉语拼音" panose="00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00338" y="2714625"/>
            <a:ext cx="9064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孱弱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3" name="矩形 33"/>
          <p:cNvSpPr/>
          <p:nvPr/>
        </p:nvSpPr>
        <p:spPr>
          <a:xfrm>
            <a:off x="1071563" y="2284413"/>
            <a:ext cx="5461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孱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4927600" y="1981200"/>
            <a:ext cx="214313" cy="1143000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19700" y="1838325"/>
            <a:ext cx="8826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800" dirty="0">
                <a:solidFill>
                  <a:srgbClr val="0000FF"/>
                </a:solidFill>
                <a:latin typeface="汉语拼音" panose="000B0604020202020204" pitchFamily="34" charset="0"/>
                <a:ea typeface="微软雅黑" panose="020B0503020204020204" pitchFamily="34" charset="-122"/>
              </a:rPr>
              <a:t>xiān</a:t>
            </a:r>
            <a:endParaRPr lang="zh-CN" altLang="en-US" sz="2800" dirty="0">
              <a:solidFill>
                <a:srgbClr val="0000FF"/>
              </a:solidFill>
              <a:latin typeface="汉语拼音" panose="00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083300" y="1838325"/>
            <a:ext cx="9064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纤维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65738" y="2695575"/>
            <a:ext cx="8905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en-US" altLang="zh-CN" sz="2800" dirty="0">
                <a:solidFill>
                  <a:srgbClr val="0000FF"/>
                </a:solidFill>
                <a:latin typeface="汉语拼音" panose="000B0604020202020204" pitchFamily="34" charset="0"/>
                <a:ea typeface="微软雅黑" panose="020B0503020204020204" pitchFamily="34" charset="-122"/>
              </a:rPr>
              <a:t>qiàn</a:t>
            </a:r>
            <a:endParaRPr lang="zh-CN" altLang="en-US" sz="2800" dirty="0">
              <a:solidFill>
                <a:srgbClr val="0000FF"/>
              </a:solidFill>
              <a:latin typeface="汉语拼音" panose="00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83300" y="2695575"/>
            <a:ext cx="9064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纤绳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9" name="矩形 33"/>
          <p:cNvSpPr/>
          <p:nvPr/>
        </p:nvSpPr>
        <p:spPr>
          <a:xfrm>
            <a:off x="4427538" y="2244725"/>
            <a:ext cx="5461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纤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3230" y="3466465"/>
            <a:ext cx="44843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瘦小虚弱；懦弱；怯懦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19700" y="3514090"/>
            <a:ext cx="35902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纤夫用来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拖拉船只的绳索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组合 1"/>
          <p:cNvGrpSpPr/>
          <p:nvPr/>
        </p:nvGrpSpPr>
        <p:grpSpPr>
          <a:xfrm>
            <a:off x="468313" y="598488"/>
            <a:ext cx="1498600" cy="566737"/>
            <a:chOff x="611188" y="598488"/>
            <a:chExt cx="1498600" cy="566737"/>
          </a:xfrm>
        </p:grpSpPr>
        <p:sp>
          <p:nvSpPr>
            <p:cNvPr id="3" name="圆角矩形 2"/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21148334">
              <a:off x="646113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312" name="矩形 1"/>
            <p:cNvSpPr/>
            <p:nvPr/>
          </p:nvSpPr>
          <p:spPr>
            <a:xfrm>
              <a:off x="611188" y="598488"/>
              <a:ext cx="1498600" cy="5667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形近字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291" name="组合 8"/>
          <p:cNvGrpSpPr/>
          <p:nvPr/>
        </p:nvGrpSpPr>
        <p:grpSpPr>
          <a:xfrm>
            <a:off x="0" y="31750"/>
            <a:ext cx="2051050" cy="523875"/>
            <a:chOff x="0" y="-63"/>
            <a:chExt cx="3231" cy="823"/>
          </a:xfrm>
        </p:grpSpPr>
        <p:sp>
          <p:nvSpPr>
            <p:cNvPr id="12306" name="文本框 6"/>
            <p:cNvSpPr txBox="1"/>
            <p:nvPr/>
          </p:nvSpPr>
          <p:spPr>
            <a:xfrm>
              <a:off x="678" y="-63"/>
              <a:ext cx="2553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预习检查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8" name="直线连接符 9"/>
            <p:cNvCxnSpPr/>
            <p:nvPr/>
          </p:nvCxnSpPr>
          <p:spPr>
            <a:xfrm>
              <a:off x="0" y="700"/>
              <a:ext cx="3231" cy="0"/>
            </a:xfrm>
            <a:prstGeom prst="line">
              <a:avLst/>
            </a:prstGeom>
            <a:ln>
              <a:solidFill>
                <a:srgbClr val="0FB746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菱形 28"/>
            <p:cNvSpPr/>
            <p:nvPr/>
          </p:nvSpPr>
          <p:spPr>
            <a:xfrm>
              <a:off x="125" y="149"/>
              <a:ext cx="553" cy="551"/>
            </a:xfrm>
            <a:prstGeom prst="diamond">
              <a:avLst/>
            </a:prstGeom>
            <a:solidFill>
              <a:srgbClr val="0FB74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左大括号 12"/>
          <p:cNvSpPr/>
          <p:nvPr/>
        </p:nvSpPr>
        <p:spPr>
          <a:xfrm>
            <a:off x="1146175" y="1933575"/>
            <a:ext cx="285750" cy="1143000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293" name="矩形 18"/>
          <p:cNvSpPr/>
          <p:nvPr/>
        </p:nvSpPr>
        <p:spPr>
          <a:xfrm>
            <a:off x="1360488" y="1785938"/>
            <a:ext cx="54451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60550" y="1785938"/>
            <a:ext cx="8810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xián</a:t>
            </a:r>
            <a:endParaRPr lang="zh-CN" altLang="en-US" sz="2800" dirty="0">
              <a:solidFill>
                <a:srgbClr val="FF0000"/>
              </a:solidFill>
              <a:latin typeface="汉语拼音" panose="00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01938" y="1785938"/>
            <a:ext cx="9064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嫌弃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矩形 23"/>
          <p:cNvSpPr/>
          <p:nvPr/>
        </p:nvSpPr>
        <p:spPr>
          <a:xfrm>
            <a:off x="1435100" y="2571750"/>
            <a:ext cx="54451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60550" y="2571750"/>
            <a:ext cx="8890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qiàn</a:t>
            </a:r>
            <a:endParaRPr lang="zh-CN" altLang="en-US" sz="2800" dirty="0">
              <a:solidFill>
                <a:srgbClr val="FF0000"/>
              </a:solidFill>
              <a:latin typeface="汉语拼音" panose="00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801938" y="2571750"/>
            <a:ext cx="9064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歉疚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4249738" y="1857375"/>
            <a:ext cx="285750" cy="1143000"/>
          </a:xfrm>
          <a:prstGeom prst="leftBrace">
            <a:avLst>
              <a:gd name="adj1" fmla="val 31792"/>
              <a:gd name="adj2" fmla="val 50000"/>
            </a:avLst>
          </a:prstGeom>
          <a:noFill/>
          <a:ln w="158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300" name="矩形 18"/>
          <p:cNvSpPr/>
          <p:nvPr/>
        </p:nvSpPr>
        <p:spPr>
          <a:xfrm>
            <a:off x="4540250" y="1706563"/>
            <a:ext cx="54451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伫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40313" y="1706563"/>
            <a:ext cx="7921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zhù</a:t>
            </a:r>
            <a:endParaRPr lang="zh-CN" altLang="en-US" sz="2800" dirty="0">
              <a:solidFill>
                <a:srgbClr val="FF0000"/>
              </a:solidFill>
              <a:latin typeface="汉语拼音" panose="00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53468" y="1663065"/>
            <a:ext cx="9048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伫立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3" name="矩形 23"/>
          <p:cNvSpPr/>
          <p:nvPr/>
        </p:nvSpPr>
        <p:spPr>
          <a:xfrm>
            <a:off x="4540250" y="2492375"/>
            <a:ext cx="54451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贮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111750" y="2492375"/>
            <a:ext cx="7921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汉语拼音" panose="000B0604020202020204" pitchFamily="34" charset="0"/>
                <a:ea typeface="楷体" panose="02010609060101010101" pitchFamily="49" charset="-122"/>
              </a:rPr>
              <a:t>zhù</a:t>
            </a:r>
            <a:endParaRPr lang="zh-CN" altLang="en-US" sz="2800" dirty="0">
              <a:solidFill>
                <a:srgbClr val="FF0000"/>
              </a:solidFill>
              <a:latin typeface="汉语拼音" panose="00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153468" y="2552700"/>
            <a:ext cx="90487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贮存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  <p:bldP spid="24" grpId="0"/>
      <p:bldP spid="25" grpId="0"/>
      <p:bldP spid="27" grpId="0"/>
      <p:bldP spid="30" grpId="0"/>
    </p:bldLst>
  </p:timing>
</p:sld>
</file>

<file path=ppt/theme/theme1.xml><?xml version="1.0" encoding="utf-8"?>
<a:theme xmlns:a="http://schemas.openxmlformats.org/drawingml/2006/main" name="1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6332</Words>
  <Application>WPS 演示</Application>
  <PresentationFormat>全屏显示(16:9)</PresentationFormat>
  <Paragraphs>616</Paragraphs>
  <Slides>54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70" baseType="lpstr">
      <vt:lpstr>Arial</vt:lpstr>
      <vt:lpstr>宋体</vt:lpstr>
      <vt:lpstr>Wingdings</vt:lpstr>
      <vt:lpstr>Impact</vt:lpstr>
      <vt:lpstr>微软雅黑</vt:lpstr>
      <vt:lpstr>Calibri</vt:lpstr>
      <vt:lpstr>Kaiti SC</vt:lpstr>
      <vt:lpstr>Segoe Print</vt:lpstr>
      <vt:lpstr>黑体</vt:lpstr>
      <vt:lpstr>楷体</vt:lpstr>
      <vt:lpstr>汉语拼音</vt:lpstr>
      <vt:lpstr>华文楷体</vt:lpstr>
      <vt:lpstr>Times New Roman</vt:lpstr>
      <vt:lpstr>Arial Unicode MS</vt:lpstr>
      <vt:lpstr>Heiti SC Medium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我思</cp:lastModifiedBy>
  <cp:revision>4</cp:revision>
  <dcterms:created xsi:type="dcterms:W3CDTF">2020-05-28T01:11:00Z</dcterms:created>
  <dcterms:modified xsi:type="dcterms:W3CDTF">2020-05-28T01:45:56Z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2052-11.1.0.9662</vt:lpwstr>
  </property>
</Properties>
</file>