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3" r:id="rId3"/>
    <p:sldMasterId id="2147483665" r:id="rId4"/>
  </p:sldMasterIdLst>
  <p:notesMasterIdLst>
    <p:notesMasterId r:id="rId6"/>
  </p:notesMasterIdLst>
  <p:sldIdLst>
    <p:sldId id="271" r:id="rId5"/>
    <p:sldId id="269" r:id="rId7"/>
    <p:sldId id="302" r:id="rId8"/>
    <p:sldId id="306" r:id="rId9"/>
    <p:sldId id="307" r:id="rId10"/>
    <p:sldId id="288" r:id="rId11"/>
    <p:sldId id="515" r:id="rId12"/>
    <p:sldId id="516" r:id="rId13"/>
    <p:sldId id="308" r:id="rId14"/>
    <p:sldId id="309" r:id="rId15"/>
    <p:sldId id="279" r:id="rId16"/>
    <p:sldId id="280" r:id="rId17"/>
    <p:sldId id="265" r:id="rId18"/>
    <p:sldId id="317" r:id="rId19"/>
    <p:sldId id="510" r:id="rId20"/>
    <p:sldId id="318" r:id="rId21"/>
    <p:sldId id="525" r:id="rId22"/>
    <p:sldId id="526" r:id="rId23"/>
    <p:sldId id="527" r:id="rId24"/>
    <p:sldId id="528" r:id="rId25"/>
    <p:sldId id="529" r:id="rId26"/>
    <p:sldId id="530" r:id="rId27"/>
    <p:sldId id="531" r:id="rId28"/>
    <p:sldId id="532" r:id="rId29"/>
    <p:sldId id="533" r:id="rId30"/>
    <p:sldId id="534" r:id="rId31"/>
    <p:sldId id="535" r:id="rId32"/>
    <p:sldId id="536" r:id="rId33"/>
    <p:sldId id="537" r:id="rId34"/>
    <p:sldId id="538" r:id="rId35"/>
    <p:sldId id="539" r:id="rId36"/>
    <p:sldId id="540" r:id="rId37"/>
  </p:sldIdLst>
  <p:sldSz cx="12192000" cy="6858000"/>
  <p:notesSz cx="6858000" cy="9144000"/>
  <p:embeddedFontLst>
    <p:embeddedFont>
      <p:font typeface="微软雅黑" panose="020B0503020204020204" charset="-122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黑体" panose="02010609060101010101" pitchFamily="49" charset="-122"/>
      <p:regular r:id="rId46"/>
    </p:embeddedFont>
    <p:embeddedFont>
      <p:font typeface="楷体" panose="02010609060101010101" pitchFamily="49" charset="-122"/>
      <p:regular r:id="rId47"/>
    </p:embeddedFont>
    <p:embeddedFont>
      <p:font typeface="隶书" panose="02010509060101010101" pitchFamily="49" charset="-122"/>
      <p:regular r:id="rId48"/>
    </p:embeddedFont>
    <p:embeddedFont>
      <p:font typeface="Rockwell" panose="02060603020205020403" charset="0"/>
      <p:regular r:id="rId49"/>
      <p:bold r:id="rId50"/>
      <p:italic r:id="rId51"/>
      <p:boldItalic r:id="rId52"/>
    </p:embeddedFont>
    <p:embeddedFont>
      <p:font typeface="Bookman Old Style" panose="02050604050505020204" charset="0"/>
      <p:regular r:id="rId53"/>
      <p:bold r:id="rId54"/>
      <p:italic r:id="rId55"/>
    </p:embeddedFont>
    <p:embeddedFont>
      <p:font typeface="等线 Light" panose="02010600030101010101" charset="-122"/>
      <p:regular r:id="rId56"/>
    </p:embeddedFont>
    <p:embeddedFont>
      <p:font typeface="等线" panose="02010600030101010101" charset="-122"/>
      <p:regular r:id="rId57"/>
    </p:embeddedFont>
  </p:embeddedFontLst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4F81BD"/>
    <a:srgbClr val="247105"/>
    <a:srgbClr val="1D5C04"/>
    <a:srgbClr val="5E7594"/>
    <a:srgbClr val="4F6A94"/>
    <a:srgbClr val="C64106"/>
    <a:srgbClr val="1D4582"/>
    <a:srgbClr val="102C52"/>
    <a:srgbClr val="215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40"/>
  </p:normalViewPr>
  <p:slideViewPr>
    <p:cSldViewPr snapToGrid="0" snapToObjects="1" showGuides="1">
      <p:cViewPr varScale="1">
        <p:scale>
          <a:sx n="67" d="100"/>
          <a:sy n="67" d="100"/>
        </p:scale>
        <p:origin x="452" y="32"/>
      </p:cViewPr>
      <p:guideLst>
        <p:guide orient="horz" pos="4269"/>
        <p:guide pos="3820"/>
        <p:guide pos="2116"/>
        <p:guide pos="801"/>
        <p:guide orient="horz" pos="3469"/>
        <p:guide pos="3936"/>
        <p:guide pos="50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8" Type="http://schemas.openxmlformats.org/officeDocument/2006/relationships/tags" Target="tags/tag2.xml"/><Relationship Id="rId57" Type="http://schemas.openxmlformats.org/officeDocument/2006/relationships/font" Target="fonts/font17.fntdata"/><Relationship Id="rId56" Type="http://schemas.openxmlformats.org/officeDocument/2006/relationships/font" Target="fonts/font16.fntdata"/><Relationship Id="rId55" Type="http://schemas.openxmlformats.org/officeDocument/2006/relationships/font" Target="fonts/font15.fntdata"/><Relationship Id="rId54" Type="http://schemas.openxmlformats.org/officeDocument/2006/relationships/font" Target="fonts/font14.fntdata"/><Relationship Id="rId53" Type="http://schemas.openxmlformats.org/officeDocument/2006/relationships/font" Target="fonts/font13.fntdata"/><Relationship Id="rId52" Type="http://schemas.openxmlformats.org/officeDocument/2006/relationships/font" Target="fonts/font12.fntdata"/><Relationship Id="rId51" Type="http://schemas.openxmlformats.org/officeDocument/2006/relationships/font" Target="fonts/font11.fntdata"/><Relationship Id="rId50" Type="http://schemas.openxmlformats.org/officeDocument/2006/relationships/font" Target="fonts/font10.fntdata"/><Relationship Id="rId5" Type="http://schemas.openxmlformats.org/officeDocument/2006/relationships/slide" Target="slides/slide1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F84BF-94F5-48BE-B2C9-76E96A262F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0AE77-79F3-44C2-A8D2-4E32DF7A55F4}" type="slidenum">
              <a:rPr lang="zh-CN" altLang="en-US"/>
            </a:fld>
            <a:endParaRPr lang="zh-CN" altLang="en-US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>
    <p:wheel spokes="1"/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9038" y="2155078"/>
            <a:ext cx="110773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atin typeface="微软雅黑" panose="020B0503020204020204" charset="-122"/>
                <a:ea typeface="微软雅黑" panose="020B0503020204020204" charset="-122"/>
              </a:rPr>
              <a:t>变色龙</a:t>
            </a:r>
            <a:endParaRPr lang="zh-CN" altLang="en-US" sz="6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26873" y="3233515"/>
            <a:ext cx="4541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部编版九年级下册  语文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99"/>
          <p:cNvSpPr txBox="1">
            <a:spLocks noChangeArrowheads="1"/>
          </p:cNvSpPr>
          <p:nvPr/>
        </p:nvSpPr>
        <p:spPr bwMode="auto">
          <a:xfrm>
            <a:off x="627380" y="1332230"/>
            <a:ext cx="11061700" cy="516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5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选取日常生活的片断进行艺术概括，以此来反映尖锐重大的社会问题，是契诃夫小说创作的特色。那么，本文写了怎样一件事？主要人物是谁？文章又是主要采用什么方法来表现人物性格的？请同学们浏览课文后填空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solidFill>
                <a:schemeClr val="tx2">
                  <a:lumMod val="90000"/>
                </a:schemeClr>
              </a:solidFill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2">
                    <a:lumMod val="90000"/>
                  </a:schemeClr>
                </a:solidFill>
                <a:ea typeface="微软雅黑" panose="020B0503020204020204" charset="-122"/>
              </a:rPr>
              <a:t>小说描写了警官奥楚蔑洛夫处理</a:t>
            </a:r>
            <a:r>
              <a:rPr lang="en-US" altLang="zh-CN" sz="2800" dirty="0">
                <a:solidFill>
                  <a:schemeClr val="tx2">
                    <a:lumMod val="90000"/>
                  </a:schemeClr>
                </a:solidFill>
                <a:latin typeface="微软雅黑" panose="020B0503020204020204" charset="-122"/>
              </a:rPr>
              <a:t>“</a:t>
            </a:r>
            <a:r>
              <a:rPr lang="en-US" altLang="zh-CN" sz="2800" u="sng" dirty="0">
                <a:solidFill>
                  <a:schemeClr val="tx2">
                    <a:lumMod val="90000"/>
                  </a:schemeClr>
                </a:solidFill>
                <a:latin typeface="微软雅黑" panose="020B0503020204020204" charset="-122"/>
              </a:rPr>
              <a:t>                 </a:t>
            </a:r>
            <a:r>
              <a:rPr lang="zh-CN" altLang="zh-CN" sz="2800" dirty="0">
                <a:solidFill>
                  <a:schemeClr val="tx2">
                    <a:lumMod val="90000"/>
                  </a:schemeClr>
                </a:solidFill>
                <a:ea typeface="微软雅黑" panose="020B0503020204020204" charset="-122"/>
              </a:rPr>
              <a:t>”这一案件的经过。主要人物是</a:t>
            </a:r>
            <a:r>
              <a:rPr lang="en-US" altLang="zh-CN" sz="2800" u="sng" dirty="0">
                <a:solidFill>
                  <a:schemeClr val="tx2">
                    <a:lumMod val="90000"/>
                  </a:schemeClr>
                </a:solidFill>
                <a:ea typeface="微软雅黑" panose="020B0503020204020204" charset="-122"/>
              </a:rPr>
              <a:t>                         </a:t>
            </a:r>
            <a:r>
              <a:rPr lang="zh-CN" altLang="zh-CN" sz="2800" dirty="0">
                <a:solidFill>
                  <a:schemeClr val="tx2">
                    <a:lumMod val="90000"/>
                  </a:schemeClr>
                </a:solidFill>
                <a:ea typeface="微软雅黑" panose="020B0503020204020204" charset="-122"/>
              </a:rPr>
              <a:t>。主要运用</a:t>
            </a:r>
            <a:r>
              <a:rPr lang="en-US" altLang="zh-CN" sz="2800" u="sng" dirty="0">
                <a:solidFill>
                  <a:schemeClr val="tx2">
                    <a:lumMod val="90000"/>
                  </a:schemeClr>
                </a:solidFill>
                <a:ea typeface="微软雅黑" panose="020B0503020204020204" charset="-122"/>
              </a:rPr>
              <a:t>                                                        </a:t>
            </a:r>
            <a:r>
              <a:rPr lang="zh-CN" altLang="zh-CN" sz="2800" dirty="0">
                <a:solidFill>
                  <a:schemeClr val="tx2">
                    <a:lumMod val="90000"/>
                  </a:schemeClr>
                </a:solidFill>
                <a:ea typeface="微软雅黑" panose="020B0503020204020204" charset="-122"/>
              </a:rPr>
              <a:t>刻画奥楚蔑洛夫的性格特点。</a:t>
            </a:r>
            <a:endParaRPr lang="zh-CN" altLang="en-US" sz="2800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2906" y="552561"/>
            <a:ext cx="278401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整体感知情节</a:t>
            </a:r>
            <a:endParaRPr lang="zh-CN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9" name="矩形 4"/>
          <p:cNvSpPr>
            <a:spLocks noChangeArrowheads="1"/>
          </p:cNvSpPr>
          <p:nvPr/>
        </p:nvSpPr>
        <p:spPr bwMode="auto">
          <a:xfrm>
            <a:off x="6713855" y="4478085"/>
            <a:ext cx="1249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FF00"/>
                </a:solidFill>
                <a:ea typeface="微软雅黑" panose="020B0503020204020204" charset="-122"/>
              </a:rPr>
              <a:t>狗咬人</a:t>
            </a:r>
            <a:endParaRPr lang="zh-CN" altLang="zh-CN" sz="2800" b="1" dirty="0">
              <a:solidFill>
                <a:srgbClr val="FFFF00"/>
              </a:solidFill>
              <a:ea typeface="微软雅黑" panose="020B0503020204020204" charset="-122"/>
            </a:endParaRPr>
          </a:p>
        </p:txBody>
      </p:sp>
      <p:sp>
        <p:nvSpPr>
          <p:cNvPr id="26630" name="矩形 5"/>
          <p:cNvSpPr>
            <a:spLocks noChangeArrowheads="1"/>
          </p:cNvSpPr>
          <p:nvPr/>
        </p:nvSpPr>
        <p:spPr bwMode="auto">
          <a:xfrm>
            <a:off x="2684463" y="5177286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FF00"/>
                </a:solidFill>
                <a:ea typeface="微软雅黑" panose="020B0503020204020204" charset="-122"/>
              </a:rPr>
              <a:t>奥楚蔑洛夫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26632" name="矩形 7"/>
          <p:cNvSpPr>
            <a:spLocks noChangeArrowheads="1"/>
          </p:cNvSpPr>
          <p:nvPr/>
        </p:nvSpPr>
        <p:spPr bwMode="auto">
          <a:xfrm>
            <a:off x="6484780" y="5177434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FF00"/>
                </a:solidFill>
                <a:ea typeface="微软雅黑" panose="020B0503020204020204" charset="-122"/>
              </a:rPr>
              <a:t>语言描写和夸张对比手法</a:t>
            </a:r>
            <a:endParaRPr lang="zh-CN" altLang="en-US" sz="2800" b="1" dirty="0">
              <a:solidFill>
                <a:srgbClr val="FFFF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9" name="Text Box 5"/>
          <p:cNvSpPr txBox="1">
            <a:spLocks noChangeArrowheads="1"/>
          </p:cNvSpPr>
          <p:nvPr/>
        </p:nvSpPr>
        <p:spPr bwMode="auto">
          <a:xfrm>
            <a:off x="1104900" y="1212850"/>
            <a:ext cx="96583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请按照小说故事情节的开端、发展和高潮、结局，把这篇文章分为三个部分，并归纳段意。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0230" name="Text Box 6"/>
          <p:cNvSpPr txBox="1">
            <a:spLocks noChangeArrowheads="1"/>
          </p:cNvSpPr>
          <p:nvPr/>
        </p:nvSpPr>
        <p:spPr bwMode="auto">
          <a:xfrm>
            <a:off x="1104900" y="2541270"/>
            <a:ext cx="10901045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dirty="0"/>
              <a:t>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第一部分（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1—5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段），故事的开端：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警官奥楚蔑洛夫碰上一桩狗咬人的“案件”。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第二部分（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6—27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段），故事的发展与高潮：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警官奥楚蔑洛夫处理“案件”的经过。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第三部分（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28—29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段），故事的结局：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警官奥楚蔑洛夫“判案”结束，小狗被带走，赫留金遭到嘲笑和恐吓。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2906" y="552561"/>
            <a:ext cx="278401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整体感知情节</a:t>
            </a:r>
            <a:endParaRPr lang="zh-CN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80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9" grpId="0"/>
      <p:bldP spid="1802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99"/>
          <p:cNvSpPr txBox="1">
            <a:spLocks noChangeArrowheads="1"/>
          </p:cNvSpPr>
          <p:nvPr/>
        </p:nvSpPr>
        <p:spPr bwMode="auto">
          <a:xfrm>
            <a:off x="711199" y="1073150"/>
            <a:ext cx="1102042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奥楚蔑洛夫警官在处理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狗咬人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事件过程中，前后态度“变色”了几次？变化的原因是什么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细读课文，找出对赫留金和小狗的态度变化的语句，用简洁的语言概括变化的原因和内容。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09600" y="2367212"/>
          <a:ext cx="11268075" cy="4249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22015"/>
                <a:gridCol w="3911600"/>
                <a:gridCol w="3934460"/>
              </a:tblGrid>
              <a:tr h="355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变化原因</a:t>
                      </a:r>
                      <a:endParaRPr lang="en-US" altLang="en-US" sz="20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          对小猎狗</a:t>
                      </a:r>
                      <a:endParaRPr lang="en-US" altLang="en-US" sz="2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          对赫</a:t>
                      </a:r>
                      <a:r>
                        <a:rPr lang="zh-CN" altLang="en-US" sz="2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留</a:t>
                      </a:r>
                      <a:r>
                        <a:rPr lang="en-US" sz="2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金</a:t>
                      </a:r>
                      <a:endParaRPr lang="en-US" altLang="en-US" sz="2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34727">
                <a:tc>
                  <a:txBody>
                    <a:bodyPr/>
                    <a:lstStyle/>
                    <a:p>
                      <a:pPr indent="0">
                        <a:lnSpc>
                          <a:spcPct val="200000"/>
                        </a:lnSpc>
                        <a:buNone/>
                      </a:pPr>
                      <a:r>
                        <a:rPr lang="en-US" sz="2000" b="1" kern="1200" dirty="0" err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不知道狗的主人是谁时</a:t>
                      </a: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27582">
                <a:tc>
                  <a:txBody>
                    <a:bodyPr/>
                    <a:lstStyle/>
                    <a:p>
                      <a:pPr indent="0">
                        <a:lnSpc>
                          <a:spcPct val="200000"/>
                        </a:lnSpc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08622">
                <a:tc>
                  <a:txBody>
                    <a:bodyPr/>
                    <a:lstStyle/>
                    <a:p>
                      <a:pPr indent="0">
                        <a:lnSpc>
                          <a:spcPct val="200000"/>
                        </a:lnSpc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47171">
                <a:tc>
                  <a:txBody>
                    <a:bodyPr/>
                    <a:lstStyle/>
                    <a:p>
                      <a:pPr indent="0">
                        <a:lnSpc>
                          <a:spcPct val="200000"/>
                        </a:lnSpc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indent="0">
                        <a:lnSpc>
                          <a:spcPct val="200000"/>
                        </a:lnSpc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　</a:t>
                      </a: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47518">
                <a:tc>
                  <a:txBody>
                    <a:bodyPr/>
                    <a:lstStyle/>
                    <a:p>
                      <a:pPr indent="0">
                        <a:lnSpc>
                          <a:spcPct val="200000"/>
                        </a:lnSpc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732906" y="552561"/>
            <a:ext cx="278401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整体感知情节</a:t>
            </a:r>
            <a:endParaRPr lang="zh-CN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711" name="矩形 6"/>
          <p:cNvSpPr>
            <a:spLocks noChangeArrowheads="1"/>
          </p:cNvSpPr>
          <p:nvPr/>
        </p:nvSpPr>
        <p:spPr bwMode="auto">
          <a:xfrm>
            <a:off x="4105275" y="2828925"/>
            <a:ext cx="3711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err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野畜生，疯狗，把它弄死好了</a:t>
            </a:r>
            <a:r>
              <a:rPr lang="en-US" altLang="zh-CN" sz="2000" b="1" dirty="0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en-US" sz="2000" b="1" dirty="0">
              <a:solidFill>
                <a:srgbClr val="66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712" name="矩形 7"/>
          <p:cNvSpPr>
            <a:spLocks noChangeArrowheads="1"/>
          </p:cNvSpPr>
          <p:nvPr/>
        </p:nvSpPr>
        <p:spPr bwMode="auto">
          <a:xfrm>
            <a:off x="3983038" y="3436938"/>
            <a:ext cx="3841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err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它是那么小，它怎么会咬着你的</a:t>
            </a:r>
            <a:r>
              <a:rPr lang="zh-CN" altLang="en-US" sz="2000" b="1" dirty="0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en-US" sz="2000" b="1" dirty="0">
              <a:solidFill>
                <a:srgbClr val="66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713" name="矩形 8"/>
          <p:cNvSpPr>
            <a:spLocks noChangeArrowheads="1"/>
          </p:cNvSpPr>
          <p:nvPr/>
        </p:nvSpPr>
        <p:spPr bwMode="auto">
          <a:xfrm>
            <a:off x="5132388" y="4092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下贱胚子</a:t>
            </a:r>
            <a:endParaRPr lang="en-US" altLang="en-US" sz="2000" b="1">
              <a:solidFill>
                <a:srgbClr val="66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714" name="矩形 9"/>
          <p:cNvSpPr>
            <a:spLocks noChangeArrowheads="1"/>
          </p:cNvSpPr>
          <p:nvPr/>
        </p:nvSpPr>
        <p:spPr bwMode="auto">
          <a:xfrm>
            <a:off x="4238625" y="4746625"/>
            <a:ext cx="3503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名贵的狗，狗是娇贵的动物。</a:t>
            </a:r>
            <a:endParaRPr lang="en-US" altLang="en-US" sz="2000" b="1">
              <a:solidFill>
                <a:srgbClr val="66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715" name="矩形 10"/>
          <p:cNvSpPr>
            <a:spLocks noChangeArrowheads="1"/>
          </p:cNvSpPr>
          <p:nvPr/>
        </p:nvSpPr>
        <p:spPr bwMode="auto">
          <a:xfrm>
            <a:off x="5535613" y="5340350"/>
            <a:ext cx="698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野狗</a:t>
            </a:r>
            <a:endParaRPr lang="en-US" altLang="en-US" sz="2000" b="1">
              <a:solidFill>
                <a:srgbClr val="66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716" name="矩形 11"/>
          <p:cNvSpPr>
            <a:spLocks noChangeArrowheads="1"/>
          </p:cNvSpPr>
          <p:nvPr/>
        </p:nvSpPr>
        <p:spPr bwMode="auto">
          <a:xfrm>
            <a:off x="4016375" y="5956177"/>
            <a:ext cx="3843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err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这小狗还不赖，怪伶俐的，一口就咬破了这家伙的手指头</a:t>
            </a:r>
            <a:r>
              <a:rPr lang="en-US" altLang="zh-CN" sz="2000" b="1" dirty="0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en-US" sz="2000" b="1" dirty="0">
              <a:solidFill>
                <a:srgbClr val="66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717" name="矩形 12"/>
          <p:cNvSpPr>
            <a:spLocks noChangeArrowheads="1"/>
          </p:cNvSpPr>
          <p:nvPr/>
        </p:nvSpPr>
        <p:spPr bwMode="auto">
          <a:xfrm>
            <a:off x="7954963" y="2867027"/>
            <a:ext cx="3006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 dirty="0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</a:rPr>
              <a:t>拿出点颜色来惩罚狗主人</a:t>
            </a:r>
            <a:endParaRPr lang="en-US" altLang="en-US" sz="2000" b="1" dirty="0">
              <a:solidFill>
                <a:srgbClr val="008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718" name="矩形 13"/>
          <p:cNvSpPr>
            <a:spLocks noChangeArrowheads="1"/>
          </p:cNvSpPr>
          <p:nvPr/>
        </p:nvSpPr>
        <p:spPr bwMode="auto">
          <a:xfrm>
            <a:off x="7948613" y="3470276"/>
            <a:ext cx="3894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err="1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</a:rPr>
              <a:t>你那手指头肯定是被钉子弄破的</a:t>
            </a:r>
            <a:endParaRPr lang="en-US" altLang="en-US" sz="2000" b="1" dirty="0">
              <a:solidFill>
                <a:srgbClr val="008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719" name="矩形 14"/>
          <p:cNvSpPr>
            <a:spLocks noChangeArrowheads="1"/>
          </p:cNvSpPr>
          <p:nvPr/>
        </p:nvSpPr>
        <p:spPr bwMode="auto">
          <a:xfrm>
            <a:off x="7954963" y="4013200"/>
            <a:ext cx="3841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err="1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</a:rPr>
              <a:t>你呢，赫留金，受了害，我们绝不能不管</a:t>
            </a:r>
            <a:r>
              <a:rPr lang="en-US" altLang="zh-CN" sz="2000" b="1" dirty="0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en-US" sz="2000" b="1" dirty="0">
              <a:solidFill>
                <a:srgbClr val="008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720" name="矩形 15"/>
          <p:cNvSpPr>
            <a:spLocks noChangeArrowheads="1"/>
          </p:cNvSpPr>
          <p:nvPr/>
        </p:nvSpPr>
        <p:spPr bwMode="auto">
          <a:xfrm>
            <a:off x="7921626" y="4676775"/>
            <a:ext cx="39036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err="1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</a:rPr>
              <a:t>你这混蛋，不用把你那手指头伸出来，怪你自己不好</a:t>
            </a:r>
            <a:r>
              <a:rPr lang="en-US" altLang="zh-CN" sz="2000" b="1" dirty="0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en-US" sz="2000" b="1" dirty="0">
              <a:solidFill>
                <a:srgbClr val="008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722" name="矩形 17"/>
          <p:cNvSpPr>
            <a:spLocks noChangeArrowheads="1"/>
          </p:cNvSpPr>
          <p:nvPr/>
        </p:nvSpPr>
        <p:spPr bwMode="auto">
          <a:xfrm>
            <a:off x="8026400" y="5947569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err="1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</a:rPr>
              <a:t>我早晚要收拾你</a:t>
            </a:r>
            <a:r>
              <a:rPr lang="en-US" altLang="zh-CN" sz="2000" b="1" dirty="0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endParaRPr lang="en-US" altLang="en-US" sz="2000" b="1" dirty="0">
              <a:solidFill>
                <a:srgbClr val="008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" y="3483738"/>
            <a:ext cx="358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有人说好像是将军家的狗时</a:t>
            </a:r>
            <a:endParaRPr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" y="4209990"/>
            <a:ext cx="3100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巡警说不是将军家的狗时</a:t>
            </a:r>
            <a:endParaRPr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9599" y="4803333"/>
            <a:ext cx="3100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巡警说是将军家的狗时</a:t>
            </a:r>
            <a:endParaRPr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4682" y="5510312"/>
            <a:ext cx="3100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厨师</a:t>
            </a:r>
            <a:r>
              <a:rPr lang="zh-CN" altLang="zh-CN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不</a:t>
            </a:r>
            <a:r>
              <a:rPr lang="zh-CN" altLang="zh-CN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是将军家的狗时</a:t>
            </a:r>
            <a:endParaRPr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9600" y="6063857"/>
            <a:ext cx="3373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厨师</a:t>
            </a:r>
            <a:r>
              <a:rPr lang="zh-CN" altLang="zh-CN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说是将军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哥哥</a:t>
            </a:r>
            <a:r>
              <a:rPr lang="zh-CN" altLang="zh-CN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家的狗时</a:t>
            </a:r>
            <a:endParaRPr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2" dur="2000"/>
                                        <p:tgtEl>
                                          <p:spTgt spid="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2000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11" grpId="0"/>
      <p:bldP spid="28712" grpId="0"/>
      <p:bldP spid="28713" grpId="0"/>
      <p:bldP spid="28714" grpId="0"/>
      <p:bldP spid="28715" grpId="0"/>
      <p:bldP spid="28716" grpId="0"/>
      <p:bldP spid="28717" grpId="0"/>
      <p:bldP spid="28718" grpId="0"/>
      <p:bldP spid="28719" grpId="0"/>
      <p:bldP spid="28720" grpId="0"/>
      <p:bldP spid="28722" grpId="0"/>
      <p:bldP spid="3" grpId="0"/>
      <p:bldP spid="4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895600" y="5867401"/>
            <a:ext cx="1600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、疯狗</a:t>
            </a:r>
            <a:endParaRPr kumimoji="1"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029200" y="5867401"/>
            <a:ext cx="2362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、下贱胚子</a:t>
            </a:r>
            <a:endParaRPr kumimoji="1"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8001000" y="5867401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E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、野狗</a:t>
            </a:r>
            <a:endParaRPr kumimoji="1"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226741" y="2545557"/>
            <a:ext cx="615553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奥楚蔑洛夫</a:t>
            </a:r>
            <a:endParaRPr kumimoji="1"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2209800" y="4191000"/>
            <a:ext cx="7772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3792539" y="2276475"/>
            <a:ext cx="822325" cy="762000"/>
          </a:xfrm>
          <a:prstGeom prst="smileyFace">
            <a:avLst>
              <a:gd name="adj" fmla="val 4653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3287714" y="5013325"/>
            <a:ext cx="822325" cy="762000"/>
          </a:xfrm>
          <a:prstGeom prst="smileyFace">
            <a:avLst>
              <a:gd name="adj" fmla="val -4653"/>
            </a:avLst>
          </a:prstGeom>
          <a:solidFill>
            <a:srgbClr val="96969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8472489" y="2276475"/>
            <a:ext cx="822325" cy="762000"/>
          </a:xfrm>
          <a:prstGeom prst="smileyFace">
            <a:avLst>
              <a:gd name="adj" fmla="val 4653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>
            <a:off x="6188076" y="2286000"/>
            <a:ext cx="822325" cy="762000"/>
          </a:xfrm>
          <a:prstGeom prst="smileyFace">
            <a:avLst>
              <a:gd name="adj" fmla="val 4653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AutoShape 12"/>
          <p:cNvSpPr>
            <a:spLocks noChangeArrowheads="1"/>
          </p:cNvSpPr>
          <p:nvPr/>
        </p:nvSpPr>
        <p:spPr bwMode="auto">
          <a:xfrm>
            <a:off x="5715001" y="5029200"/>
            <a:ext cx="822325" cy="838200"/>
          </a:xfrm>
          <a:prstGeom prst="smileyFace">
            <a:avLst>
              <a:gd name="adj" fmla="val -4653"/>
            </a:avLst>
          </a:prstGeom>
          <a:solidFill>
            <a:srgbClr val="96969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2133600" y="2178050"/>
            <a:ext cx="1295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是将军的狗</a:t>
            </a:r>
            <a:endParaRPr kumimoji="1" lang="zh-CN" altLang="en-US" sz="28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2057400" y="4464050"/>
            <a:ext cx="16002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不是将军的狗</a:t>
            </a:r>
            <a:endParaRPr kumimoji="1" lang="zh-CN" altLang="en-US" sz="28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3276600" y="1690688"/>
            <a:ext cx="1981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、小狗</a:t>
            </a:r>
            <a:endParaRPr kumimoji="1"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5775325" y="1614489"/>
            <a:ext cx="1600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D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、名贵</a:t>
            </a:r>
            <a:endParaRPr kumimoji="1"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8077200" y="1690688"/>
            <a:ext cx="1828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F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、伶俐</a:t>
            </a:r>
            <a:endParaRPr kumimoji="1"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5143500" y="3578585"/>
            <a:ext cx="176609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媚上欺下</a:t>
            </a:r>
            <a:endParaRPr kumimoji="1"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7753350" y="3580639"/>
            <a:ext cx="2362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趋炎附势</a:t>
            </a:r>
            <a:endParaRPr kumimoji="1"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1285" name="Group 21"/>
          <p:cNvGrpSpPr/>
          <p:nvPr/>
        </p:nvGrpSpPr>
        <p:grpSpPr bwMode="auto">
          <a:xfrm>
            <a:off x="3657600" y="2971800"/>
            <a:ext cx="5181600" cy="2286000"/>
            <a:chOff x="1344" y="1296"/>
            <a:chExt cx="3264" cy="1776"/>
          </a:xfrm>
        </p:grpSpPr>
        <p:sp>
          <p:nvSpPr>
            <p:cNvPr id="11286" name="Line 22"/>
            <p:cNvSpPr>
              <a:spLocks noChangeShapeType="1"/>
            </p:cNvSpPr>
            <p:nvPr/>
          </p:nvSpPr>
          <p:spPr bwMode="auto">
            <a:xfrm flipH="1">
              <a:off x="1344" y="1392"/>
              <a:ext cx="288" cy="144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7" name="Line 23"/>
            <p:cNvSpPr>
              <a:spLocks noChangeShapeType="1"/>
            </p:cNvSpPr>
            <p:nvPr/>
          </p:nvSpPr>
          <p:spPr bwMode="auto">
            <a:xfrm>
              <a:off x="1776" y="1392"/>
              <a:ext cx="1008" cy="153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8" name="Line 24"/>
            <p:cNvSpPr>
              <a:spLocks noChangeShapeType="1"/>
            </p:cNvSpPr>
            <p:nvPr/>
          </p:nvSpPr>
          <p:spPr bwMode="auto">
            <a:xfrm flipV="1">
              <a:off x="2928" y="1344"/>
              <a:ext cx="240" cy="153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9" name="Line 25"/>
            <p:cNvSpPr>
              <a:spLocks noChangeShapeType="1"/>
            </p:cNvSpPr>
            <p:nvPr/>
          </p:nvSpPr>
          <p:spPr bwMode="auto">
            <a:xfrm>
              <a:off x="3360" y="1296"/>
              <a:ext cx="1152" cy="168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0" name="Line 26"/>
            <p:cNvSpPr>
              <a:spLocks noChangeShapeType="1"/>
            </p:cNvSpPr>
            <p:nvPr/>
          </p:nvSpPr>
          <p:spPr bwMode="auto">
            <a:xfrm flipH="1">
              <a:off x="4512" y="1392"/>
              <a:ext cx="96" cy="168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10063163" y="3824352"/>
            <a:ext cx="1828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沙皇走狗</a:t>
            </a:r>
            <a:endParaRPr kumimoji="1"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2584040" y="3584040"/>
            <a:ext cx="1676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见风使舵</a:t>
            </a:r>
            <a:endParaRPr kumimoji="1"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95" name="AutoShape 31"/>
          <p:cNvSpPr>
            <a:spLocks noChangeArrowheads="1"/>
          </p:cNvSpPr>
          <p:nvPr/>
        </p:nvSpPr>
        <p:spPr bwMode="auto">
          <a:xfrm>
            <a:off x="8305801" y="5029200"/>
            <a:ext cx="822325" cy="776288"/>
          </a:xfrm>
          <a:prstGeom prst="smileyFace">
            <a:avLst>
              <a:gd name="adj" fmla="val -4653"/>
            </a:avLst>
          </a:prstGeom>
          <a:solidFill>
            <a:srgbClr val="96969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6" name="Rectangle 32"/>
          <p:cNvSpPr>
            <a:spLocks noChangeArrowheads="1"/>
          </p:cNvSpPr>
          <p:nvPr/>
        </p:nvSpPr>
        <p:spPr bwMode="auto">
          <a:xfrm>
            <a:off x="6024563" y="3405587"/>
            <a:ext cx="184150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>
              <a:solidFill>
                <a:schemeClr val="tx2"/>
              </a:solidFill>
            </a:endParaRPr>
          </a:p>
          <a:p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32905" y="552561"/>
            <a:ext cx="3219969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鉴赏形象，感知主题</a:t>
            </a:r>
            <a:endParaRPr lang="zh-CN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8" grpId="0" autoUpdateAnimBg="0"/>
      <p:bldP spid="11269" grpId="0" autoUpdateAnimBg="0"/>
      <p:bldP spid="11270" grpId="0" autoUpdateAnimBg="0"/>
      <p:bldP spid="11277" grpId="0" autoUpdateAnimBg="0"/>
      <p:bldP spid="11278" grpId="0" autoUpdateAnimBg="0"/>
      <p:bldP spid="11279" grpId="0" autoUpdateAnimBg="0"/>
      <p:bldP spid="11280" grpId="0" autoUpdateAnimBg="0"/>
      <p:bldP spid="11281" grpId="0" autoUpdateAnimBg="0"/>
      <p:bldP spid="11282" grpId="0" autoUpdateAnimBg="0"/>
      <p:bldP spid="11284" grpId="0" autoUpdateAnimBg="0"/>
      <p:bldP spid="11291" grpId="0" autoUpdateAnimBg="0"/>
      <p:bldP spid="1129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8015" y="1474208"/>
            <a:ext cx="6695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hangingPunct="0">
              <a:defRPr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800" dirty="0"/>
              <a:t>小说以</a:t>
            </a:r>
            <a:r>
              <a:rPr lang="en-US" altLang="zh-CN" sz="2800" dirty="0"/>
              <a:t>《</a:t>
            </a:r>
            <a:r>
              <a:rPr lang="zh-CN" altLang="en-US" sz="2800" dirty="0"/>
              <a:t>变色龙</a:t>
            </a:r>
            <a:r>
              <a:rPr lang="en-US" altLang="zh-CN" sz="2800" dirty="0"/>
              <a:t>》</a:t>
            </a:r>
            <a:r>
              <a:rPr lang="zh-CN" altLang="en-US" sz="2800" dirty="0"/>
              <a:t>做题目有什么好处？</a:t>
            </a:r>
            <a:endParaRPr lang="zh-SG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251585" y="2132855"/>
            <a:ext cx="9329154" cy="2921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>
            <a:defPPr>
              <a:defRPr lang="zh-CN"/>
            </a:defPPr>
            <a:lvl1pPr algn="just" hangingPunct="0">
              <a:lnSpc>
                <a:spcPct val="120000"/>
              </a:lnSpc>
              <a:spcBef>
                <a:spcPts val="600"/>
              </a:spcBef>
              <a:defRPr sz="3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000" dirty="0"/>
              <a:t>        </a:t>
            </a:r>
            <a:r>
              <a:rPr lang="zh-CN" altLang="en-US" sz="2400" dirty="0"/>
              <a:t>“变色龙”的皮肤会因环境的改变而改变，小说刻画的是主人公奥楚蔑洛夫处理“狗咬人”的问题时五次淋漓尽致的态度变化，两者在表现上极其相似，以</a:t>
            </a:r>
            <a:r>
              <a:rPr lang="en-US" altLang="zh-CN" sz="2400" dirty="0"/>
              <a:t>《</a:t>
            </a:r>
            <a:r>
              <a:rPr lang="zh-CN" altLang="en-US" sz="2400" dirty="0"/>
              <a:t>变色龙</a:t>
            </a:r>
            <a:r>
              <a:rPr lang="en-US" altLang="zh-CN" sz="2400" dirty="0"/>
              <a:t>》</a:t>
            </a:r>
            <a:r>
              <a:rPr lang="zh-CN" altLang="en-US" sz="2400" dirty="0"/>
              <a:t>为题，用比喻的修辞手法生动形象地揭示了奥楚蔑洛夫媚上欺下、见风使舵的本质，讽刺了狡猾善变、出尔反尔、变化无常的人。这样不仅揭示了要鞭挞的对象，富有讽刺意义，而且形象生动，给人深刻印象。</a:t>
            </a:r>
            <a:endParaRPr lang="zh-CN" altLang="zh-SG" sz="2400" dirty="0"/>
          </a:p>
        </p:txBody>
      </p:sp>
      <p:sp>
        <p:nvSpPr>
          <p:cNvPr id="4" name="矩形 3"/>
          <p:cNvSpPr/>
          <p:nvPr/>
        </p:nvSpPr>
        <p:spPr>
          <a:xfrm>
            <a:off x="732905" y="552561"/>
            <a:ext cx="3219969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鉴赏形象，感知主题</a:t>
            </a:r>
            <a:endParaRPr lang="zh-CN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0175" y="5459730"/>
            <a:ext cx="105295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sym typeface="+mn-ea"/>
              </a:rPr>
              <a:t>     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现在“变色龙”成了世界文学宝库中不可多得的人物形象，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lang="zh-CN" altLang="en-US" sz="24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这一名词已成为见风使舵的小人的代名词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39292" y="5953"/>
            <a:ext cx="6012704" cy="3754874"/>
          </a:xfrm>
          <a:prstGeom prst="rect">
            <a:avLst/>
          </a:prstGeom>
          <a:noFill/>
          <a:ln w="2857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hangingPunct="0">
              <a:lnSpc>
                <a:spcPct val="30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白眼狼</a:t>
            </a:r>
            <a:endParaRPr kumimoji="1" lang="zh-CN" altLang="en-US" sz="2400" b="1" dirty="0">
              <a:ea typeface="黑体" panose="02010609060101010101" pitchFamily="49" charset="-122"/>
            </a:endParaRPr>
          </a:p>
          <a:p>
            <a:pPr hangingPunct="0">
              <a:lnSpc>
                <a:spcPct val="30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地头蛇</a:t>
            </a:r>
            <a:endParaRPr kumimoji="1" lang="zh-CN" altLang="en-US" sz="2400" b="1" dirty="0">
              <a:ea typeface="黑体" panose="02010609060101010101" pitchFamily="49" charset="-122"/>
            </a:endParaRPr>
          </a:p>
          <a:p>
            <a:pPr hangingPunct="0">
              <a:lnSpc>
                <a:spcPct val="30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老黄牛</a:t>
            </a:r>
            <a:endParaRPr kumimoji="1" lang="en-US" altLang="zh-CN" sz="2400" b="1" dirty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 hangingPunct="0">
              <a:lnSpc>
                <a:spcPct val="300000"/>
              </a:lnSpc>
              <a:buFont typeface="Wingdings" panose="05000000000000000000" pitchFamily="2" charset="2"/>
              <a:buChar char="Ø"/>
            </a:pPr>
            <a:endParaRPr kumimoji="1" lang="en-US" altLang="zh-CN" sz="9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849036" y="548045"/>
            <a:ext cx="84095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hangingPunct="0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形容人无情无义，心地凶狠，是忘恩负义的代名词。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849036" y="1613357"/>
            <a:ext cx="611997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hangingPunct="0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指在当地有势力的欺压人民的恶霸。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849036" y="2596248"/>
            <a:ext cx="81999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hangingPunct="0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比喻像老黄牛一样无私奉献，老老实实、勤勤恳恳工作的人。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839292" y="3513825"/>
            <a:ext cx="6868972" cy="3331938"/>
          </a:xfrm>
          <a:prstGeom prst="rect">
            <a:avLst/>
          </a:prstGeom>
          <a:noFill/>
          <a:ln w="2857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hangingPunct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铁公鸡</a:t>
            </a:r>
            <a:endParaRPr kumimoji="1"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hangingPunct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替罪羊</a:t>
            </a:r>
            <a:endParaRPr kumimoji="1"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hangingPunct="0">
              <a:lnSpc>
                <a:spcPct val="200000"/>
              </a:lnSpc>
              <a:buFont typeface="Wingdings" panose="05000000000000000000" pitchFamily="2" charset="2"/>
              <a:buChar char="Ø"/>
            </a:pPr>
            <a:endParaRPr kumimoji="1" lang="en-US" altLang="zh-CN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hangingPunct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笑面虎</a:t>
            </a:r>
            <a:endParaRPr kumimoji="1"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hangingPunct="0">
              <a:lnSpc>
                <a:spcPct val="200000"/>
              </a:lnSpc>
            </a:pPr>
            <a:endParaRPr kumimoji="1" lang="zh-CN" altLang="en-US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774669" y="3731558"/>
            <a:ext cx="419946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hangingPunct="0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通常形容极度吝啬的人。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744261" y="4467932"/>
            <a:ext cx="8409513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hangingPunct="0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古代犹太教祭礼，是替人承担罪过的羊，比喻代人受过，替人服罪的人。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849035" y="5743231"/>
            <a:ext cx="63616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hangingPunct="0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比喻外貌和善而内心严厉凶狠的人。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0604" y="1579687"/>
            <a:ext cx="3651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hangingPunct="0">
              <a:defRPr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3200" dirty="0"/>
              <a:t>永恒的“变色龙”</a:t>
            </a:r>
            <a:endParaRPr lang="zh-SG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542159" y="2502885"/>
            <a:ext cx="9107682" cy="3672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>
            <a:defPPr>
              <a:defRPr lang="zh-CN"/>
            </a:defPPr>
            <a:lvl1pPr algn="just" hangingPunct="0">
              <a:lnSpc>
                <a:spcPct val="120000"/>
              </a:lnSpc>
              <a:spcBef>
                <a:spcPts val="600"/>
              </a:spcBef>
              <a:defRPr sz="3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1800" dirty="0"/>
              <a:t>          </a:t>
            </a:r>
            <a:r>
              <a:rPr lang="zh-CN" altLang="zh-CN" sz="2400" dirty="0"/>
              <a:t>为纪念契诃夫诞辰</a:t>
            </a:r>
            <a:r>
              <a:rPr lang="en-US" altLang="zh-CN" sz="2400" b="1" dirty="0"/>
              <a:t>100</a:t>
            </a:r>
            <a:r>
              <a:rPr lang="zh-CN" altLang="zh-CN" sz="2400" dirty="0"/>
              <a:t>周年，著名作家爱伦堡写了薄薄的一本书《重读契诃夫》，在这本书里，爱伦堡提出质疑：难道我们今天的读者读契诃夫是为了了解</a:t>
            </a:r>
            <a:r>
              <a:rPr lang="en-US" altLang="zh-CN" sz="2400" b="1" dirty="0"/>
              <a:t>19</a:t>
            </a:r>
            <a:r>
              <a:rPr lang="zh-CN" altLang="zh-CN" sz="2400" dirty="0"/>
              <a:t>世纪俄国的阶级斗争吗？我们读契诃夫的作品，是因为他的作品里有一种永恒的东西。”</a:t>
            </a:r>
            <a:endParaRPr lang="zh-CN" altLang="zh-CN" sz="2400" dirty="0"/>
          </a:p>
          <a:p>
            <a:r>
              <a:rPr lang="en-US" altLang="zh-CN" sz="2400" dirty="0"/>
              <a:t>        </a:t>
            </a:r>
            <a:r>
              <a:rPr lang="zh-CN" altLang="zh-CN" sz="2400" dirty="0"/>
              <a:t>曹文轩说“一百多年过去之后，契诃夫笔下的若干社会病态依然存在。而那个社会造成的种种畸形人物</a:t>
            </a:r>
            <a:r>
              <a:rPr lang="en-US" altLang="zh-CN" sz="2400" b="1" dirty="0"/>
              <a:t>——</a:t>
            </a:r>
            <a:r>
              <a:rPr lang="zh-CN" altLang="zh-CN" sz="2400" dirty="0"/>
              <a:t>如“变色龙”、如惶惶不安的小公务员、如将自己装在套中的别里科夫，依然就在我们身旁走动</a:t>
            </a:r>
            <a:r>
              <a:rPr lang="en-US" altLang="zh-CN" sz="2400" b="1" dirty="0"/>
              <a:t>——</a:t>
            </a:r>
            <a:r>
              <a:rPr lang="zh-CN" altLang="zh-CN" sz="2400" dirty="0"/>
              <a:t>我们又在哪一刻能不再听到他们的鼻息声</a:t>
            </a:r>
            <a:r>
              <a:rPr lang="zh-CN" altLang="en-US" sz="2400" dirty="0"/>
              <a:t>？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732905" y="552561"/>
            <a:ext cx="3219969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鉴赏形象，感知主题</a:t>
            </a:r>
            <a:endParaRPr lang="zh-CN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7102" y="1941466"/>
            <a:ext cx="10505247" cy="1333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通读全文，思考：作者在塑造奥楚蔑洛夫的变色龙形象时，主要用了哪些写作手法？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/>
          <p:nvPr/>
        </p:nvSpPr>
        <p:spPr>
          <a:xfrm>
            <a:off x="676910" y="1127760"/>
            <a:ext cx="1856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hangingPunct="0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夸张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7102" y="1918511"/>
            <a:ext cx="10505247" cy="1379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在短短的时间里，随着狗的主人身份的不断变化，奥楚蔑洛夫的态度也发生了五次变色。变化之快，跨度之大，令人瞠目。夸张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手法的巧妙运用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使人物性格鲜明突出，给人留下深刻的印象。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231" y="3778999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180" y="4210399"/>
            <a:ext cx="10663085" cy="21182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奥楚蔑洛夫面对狗主人的身份的变化，不停地改变着自己的态度，时而威风凛凛，时而奴颜卑膝，一会儿痛骂小狗是“疯狗”“下贱胚子”，一会儿又夸小狗“名贵”“伶俐”，前后矛盾，对比鲜明，使小说的讽刺效果更加突出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7" grpId="0"/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/>
          <p:nvPr/>
        </p:nvSpPr>
        <p:spPr>
          <a:xfrm>
            <a:off x="676910" y="1239520"/>
            <a:ext cx="10832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hangingPunct="0"/>
            <a:r>
              <a:rPr 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、警官奥楚蔑洛夫穿着新的军大衣，提着小包，穿过市场的广场。</a:t>
            </a:r>
            <a:endParaRPr lang="zh-CN" altLang="en-US" sz="28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4900" y="2113915"/>
            <a:ext cx="9741535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运用外貌描写，句中“军大衣”是沙皇警官的标志，交代了奥楚蔑洛夫的身份。“军大衣”也是他装腔作势、用以吓人的工具。为下文奥楚蔑洛夫仗势欺压百姓作了铺垫。</a:t>
            </a:r>
            <a:endParaRPr 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99"/>
          <p:cNvSpPr txBox="1">
            <a:spLocks noChangeArrowheads="1"/>
          </p:cNvSpPr>
          <p:nvPr/>
        </p:nvSpPr>
        <p:spPr bwMode="auto">
          <a:xfrm>
            <a:off x="379413" y="2105025"/>
            <a:ext cx="5080000" cy="373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变色龙，是蜥蜴的一种，表皮下有多种色素块，能随时变成不同的保护色。变色龙的皮肤会随着背景、温度和心情的变化而改变；雄性变色龙会将暗黑的保护色变成明亮的颜色，以警告其它变色龙离开自己的领地；有些变色龙还会将平静时的绿色变成红色来威吓敌人。目的是为了保护自己，免遭袭击，使自己生存下来。</a:t>
            </a:r>
            <a:endParaRPr lang="zh-CN" altLang="en-US" sz="2000" b="1" dirty="0">
              <a:solidFill>
                <a:srgbClr val="663300"/>
              </a:solidFill>
            </a:endParaRPr>
          </a:p>
        </p:txBody>
      </p:sp>
      <p:sp>
        <p:nvSpPr>
          <p:cNvPr id="7" name="Text Box 1028"/>
          <p:cNvSpPr txBox="1">
            <a:spLocks noChangeArrowheads="1"/>
          </p:cNvSpPr>
          <p:nvPr/>
        </p:nvSpPr>
        <p:spPr bwMode="auto">
          <a:xfrm>
            <a:off x="11271250" y="4694238"/>
            <a:ext cx="449263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变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色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龙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Picture 102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"/>
          <a:stretch>
            <a:fillRect/>
          </a:stretch>
        </p:blipFill>
        <p:spPr bwMode="auto">
          <a:xfrm>
            <a:off x="5694363" y="1266825"/>
            <a:ext cx="3502025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238" y="1257300"/>
            <a:ext cx="3305175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2"/>
          <a:stretch>
            <a:fillRect/>
          </a:stretch>
        </p:blipFill>
        <p:spPr bwMode="auto">
          <a:xfrm>
            <a:off x="6919913" y="3581400"/>
            <a:ext cx="3938587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420688" y="506860"/>
            <a:ext cx="1438794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新课导入</a:t>
            </a:r>
            <a:endParaRPr lang="zh-CN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384175" y="2160587"/>
            <a:ext cx="5310188" cy="421957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zh-CN" b="1" i="1" kern="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1396365"/>
            <a:ext cx="562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同学们，你们知道变色龙是什么吗？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7985" y="783546"/>
            <a:ext cx="10663085" cy="1863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嗯，不错……</a:t>
            </a:r>
            <a:r>
              <a:rPr lang="en-US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奥楚蔑洛夫严厉地说，咳了一声，拧起眉头，</a:t>
            </a:r>
            <a:r>
              <a:rPr lang="en-US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不错……这是谁家的狗？我绝不轻易放过这件事！我要拿点儿颜色出来给那些放出狗来到处乱跑的人看看。</a:t>
            </a:r>
            <a:r>
              <a:rPr lang="en-US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endParaRPr lang="en-US" altLang="zh-CN" sz="28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2637" y="2749172"/>
            <a:ext cx="10505247" cy="4022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运用语言描写、神态描写，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奥楚蔑洛夫说话“严厉”，貌似要摆出一副对此事定加严办的姿态，事实上，却是要借此中饱私囊。此外还另有原因。赫留金的诉说：“长官，就连法律上也没有那么一条，说是人受了畜生的害就该忍着。要是人人都这么让畜生乱咬一阵，那在这世界上也没个活头了。”这里话中有话，一语双关，赫留金不仅是在骂狗，更是指骂如畜生一样乱咬人的人。奥楚蔑洛夫听了自然明白其意，自己如果不能秉公办案，岂不是像乱咬人的畜生。但他此时却不好公开发作。于是，他窝了一肚子火，冲着赫留金“严厉地”说话了。表现出他惯于装腔作势，狐假虎威，专横跋扈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/>
          <p:nvPr/>
        </p:nvSpPr>
        <p:spPr>
          <a:xfrm>
            <a:off x="630892" y="3523932"/>
            <a:ext cx="108324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hangingPunct="0"/>
            <a:r>
              <a:rPr 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、“他哥哥来啦？是乌拉吉米尔·伊凡尼奇吗？”奥楚蔑洛夫问，整个脸上洋溢着含笑的温情。</a:t>
            </a:r>
            <a:endParaRPr lang="zh-CN" altLang="en-US" sz="28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6612" y="4436303"/>
            <a:ext cx="10505247" cy="224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运用语言、神态描写，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面对同一条狗，谈到狗的主人时，奥楚蔑洛夫忽而“拧起眉头”，骂不绝口，一听厨师肯定狗是将军哥哥的，他的表情即刻变成满脸堆笑，“整个脸上洋溢着含笑的温情”，仿佛自己与将军的哥哥是至亲好友一般，媚态毕露，令人作呕。两副截然不同的嘴脸，不仅表现了他趋炎附势、欺下媚上已到无耻的地步，更暴露出他“变色龙”的本质。</a:t>
            </a:r>
            <a:endParaRPr 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420" y="915670"/>
            <a:ext cx="103949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、“你把这条狗带到将军家里去，问问清楚。就说这狗是我找着，派人送上的。告诉他们别再把狗放到街上来了。”</a:t>
            </a:r>
            <a:endParaRPr lang="zh-CN" altLang="en-US" sz="28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892" y="1987756"/>
            <a:ext cx="10663085" cy="19707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运用语言描写，明明小狗是被赫留金追到街上来的，奥楚蔑洛夫居然大言不惭强调狗是自己找到的，这是邀功的小人的谄媚姿态，表现了奥楚蔑洛夫趋炎附势、当面说谎的特点。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hangingPunct="0">
              <a:lnSpc>
                <a:spcPct val="120000"/>
              </a:lnSpc>
              <a:spcBef>
                <a:spcPts val="600"/>
              </a:spcBef>
            </a:pP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4365" y="1491615"/>
            <a:ext cx="103949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、“我早晚要收拾你！”奥楚蔑洛夫向他恐吓说，裹紧大衣，穿过市场的广场径自走了。</a:t>
            </a:r>
            <a:endParaRPr lang="zh-CN" altLang="en-US" sz="28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180" y="3128758"/>
            <a:ext cx="10663085" cy="1806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运用语言、动作描写，恐吓写出了他力图在百姓面前保持自己的威风，但对于自己不光彩的表演，却又不无难堪的感受，只好通过“裹紧大衣”这个举动提醒大家自己警察的身份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以掩饰自己的难堪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，呈现在人们面前的是一个沙皇走狗夹着尾巴狼狈而逃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、外强中干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的形象。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/>
          <p:nvPr/>
        </p:nvSpPr>
        <p:spPr>
          <a:xfrm>
            <a:off x="884555" y="1804670"/>
            <a:ext cx="108324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hangingPunct="0"/>
            <a:r>
              <a:rPr lang="zh-CN" altLang="en-US" sz="36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细节描写：</a:t>
            </a:r>
            <a:r>
              <a:rPr lang="zh-CN" altLang="en-US" sz="36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指文艺作品中对人物某些细小的         举止行动或细微事件的描写。</a:t>
            </a:r>
            <a:endParaRPr lang="zh-CN" altLang="en-US" sz="36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hangingPunct="0"/>
            <a:endParaRPr lang="zh-CN" altLang="en-US" sz="36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hangingPunct="0"/>
            <a:r>
              <a:rPr lang="zh-CN" altLang="en-US" sz="36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作用：</a:t>
            </a:r>
            <a:r>
              <a:rPr lang="zh-CN" altLang="en-US" sz="36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烘托气氛，刻画人物性格，揭示主题。</a:t>
            </a:r>
            <a:endParaRPr lang="zh-CN" altLang="en-US" sz="36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6064" y="4839335"/>
            <a:ext cx="8303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奥楚蔑洛夫的军大衣    赫留金的手指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4365" y="1703705"/>
            <a:ext cx="10811510" cy="1494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这是第一次写军大衣。新的军大衣是沙皇“警犬”的特殊标志，也是他们装腔作势，用以吓人的工具。作者以“军大衣”这一服装，交代了奥楚蔑洛夫的身份。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350" y="3343275"/>
            <a:ext cx="1088326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“席加洛夫将军？哦！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……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叶尔德林，帮我把大衣脱下来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……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真要命，天这么热，看样子多半要下雨了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……”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（第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10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段）</a:t>
            </a:r>
            <a:endParaRPr lang="zh-CN" altLang="en-US" sz="24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365" y="4189730"/>
            <a:ext cx="10811510" cy="2159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是第二次写军大衣。奥楚蔑洛夫脱大衣不是因为天气热，而是因为判错了狗，急得他浑身冒汗。脱大衣的动作，既揭示了他猛吃一惊、浑身燥热的胆怯心理，也表现了他借此为自己“变色”争取时间以便见风使舵的狡猾。这一“脱”，形象地勾勒出了这个狐假虎威、欺下媚上的沙皇走卒的丑恶心灵。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7860" y="1143000"/>
            <a:ext cx="11201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“警官奥楚蔑洛夫穿着新的军大衣，提着小包，穿过市场的广场”（第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段）</a:t>
            </a:r>
            <a:endParaRPr lang="zh-CN" altLang="en-US" sz="24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4365" y="1849120"/>
            <a:ext cx="10811510" cy="1494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是第三次写军大衣。这里的“穿大衣”是奥楚蔑洛夫心冷胆寒的表现，以遮掩他刚才辱骂了将军而心中更深一层的胆怯，进而为再次“变色”做准备。一“脱”一“穿”，热而又冷，把奥楚蔑洛夫凌弱畏强的丑态暴露无遗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1520" y="3612515"/>
            <a:ext cx="1088326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我早晚要收拾你！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奥楚蔑洛夫向他恐吓说，裹紧大衣，穿过市场的广场径自走了。（第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29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段）</a:t>
            </a:r>
            <a:endParaRPr lang="zh-CN" altLang="en-US" sz="24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365" y="4413946"/>
            <a:ext cx="10811510" cy="2101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这是第四次写军大衣。</a:t>
            </a:r>
            <a:r>
              <a:rPr lang="zh-CN" altLang="zh-CN" dirty="0"/>
              <a:t> </a:t>
            </a:r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裹紧”即整好装束，显示了奥楚蔑洛夫在众人面前强调“警官”的身份，以掩饰自己的难堪；“径自”流露出趾高气扬的神态。这里形象而又逼真地刻画了这条“变色龙”出尽洋相之后，又恢复了他奴才兼走狗的常态，继续耀武扬威去了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7860" y="1143000"/>
            <a:ext cx="112014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“哦！……叶尔德林老弟，给我穿上大衣吧……好像起风了，挺冷……”</a:t>
            </a:r>
            <a:endParaRPr lang="zh-CN" altLang="en-US" sz="24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hangingPunct="0"/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（第20段）</a:t>
            </a:r>
            <a:endParaRPr lang="zh-CN" altLang="en-US" sz="24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5785" y="2620328"/>
            <a:ext cx="10811510" cy="2823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手指头的描写，反映了赫留金的遭遇，从而衬托出奥楚蔑洛夫见风使舵的卑劣品质。一开始“像是一面胜利的旗帜”，是赫留金用来要挟的资本，要求赔偿的本钱。当有人说狗是将军家的时，手指头又成了他冒犯名种狗的罪证，“你这混蛋，把手放下来！不用把你那蠢手指头伸出来！”奥楚蔑洛夫对手指头态度的变化，又一次使其见风使舵、趋炎附势、媚上欺下的丑态跃然纸上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7860" y="1143000"/>
            <a:ext cx="112014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细节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：赫留金的手指头</a:t>
            </a:r>
            <a:endParaRPr lang="zh-CN" altLang="en-US" sz="24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hangingPunct="0"/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、就连那手指头也像是一面胜利的旗帜。（第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节）</a:t>
            </a:r>
            <a:endParaRPr lang="zh-CN" altLang="en-US" sz="24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hangingPunct="0"/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、不用把你那蠢手指头伸出来！怪你自己不好！（第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节）</a:t>
            </a:r>
            <a:endParaRPr lang="zh-CN" altLang="en-US" sz="24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99"/>
          <p:cNvSpPr txBox="1"/>
          <p:nvPr/>
        </p:nvSpPr>
        <p:spPr>
          <a:xfrm>
            <a:off x="293370" y="1358265"/>
            <a:ext cx="73158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 eaLnBrk="0" hangingPunct="0">
              <a:lnSpc>
                <a:spcPct val="150000"/>
              </a:lnSpc>
            </a:pPr>
            <a:r>
              <a:rPr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变色龙》写于黑暗的十九世纪八十年代（1884年），沙皇亚历山大三世为报复民意党的暗杀活动，竭力强化了警察统治。秘密警察和特务遍布全国，残酷的镇压和奴役人民，这使本来就黑暗的俄国，沉入了更黑暗的地狱。资产阶级自由派在沙皇的高压专制统治面前俯首听命，不敢违逆，一些小市民卑微麻木，苟且度日，沉沦于黑暗中，广大工农陷入了极度贫困和大量破产的悲惨境地。契诃夫刻画的警官奥楚蔑洛夫正是沙皇专制警察统治的化身</a:t>
            </a:r>
            <a:r>
              <a:rPr 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8091805" y="1490345"/>
            <a:ext cx="3535045" cy="4779010"/>
            <a:chOff x="1901" y="1392"/>
            <a:chExt cx="2227" cy="2640"/>
          </a:xfrm>
        </p:grpSpPr>
        <p:pic>
          <p:nvPicPr>
            <p:cNvPr id="7176" name="Picture 5" descr="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1" y="1392"/>
              <a:ext cx="1747" cy="26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7" name="Text Box 6"/>
            <p:cNvSpPr txBox="1"/>
            <p:nvPr/>
          </p:nvSpPr>
          <p:spPr>
            <a:xfrm>
              <a:off x="3625" y="1632"/>
              <a:ext cx="503" cy="22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3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变 色 龙</a:t>
              </a:r>
              <a:r>
                <a:rPr lang="zh-CN" altLang="en-US" sz="3200" b="1" dirty="0">
                  <a:solidFill>
                    <a:srgbClr val="663300"/>
                  </a:solidFill>
                  <a:latin typeface="微软雅黑" panose="020B0503020204020204" charset="-122"/>
                  <a:ea typeface="微软雅黑" panose="020B0503020204020204" charset="-122"/>
                </a:rPr>
                <a:t>　</a:t>
              </a:r>
              <a:endParaRPr lang="zh-CN" altLang="en-US" b="1" dirty="0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32906" y="552561"/>
            <a:ext cx="1438794" cy="46037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作品背景</a:t>
            </a:r>
            <a:endParaRPr kumimoji="0" lang="zh-CN" altLang="en-US" sz="2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293370" y="1402080"/>
            <a:ext cx="7450455" cy="515239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7860" y="1952625"/>
            <a:ext cx="10811510" cy="4078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广场”是小说描写的社会环境。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just" hangingPunct="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“沉静”“一个人也没有”说明广场的冷清；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just" hangingPunct="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“门无精打采地敞着”，用拟人手法暗示市场的不景气。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just" hangingPunct="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“饥饿的嘴巴”用比喻形象地写出了商店无人光顾、门可罗雀的萧条景象。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just" hangingPunct="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“门口连一个乞丐也没有”从侧面描写出市场的冷清、萧条。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just" hangingPunct="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just" hangingPunct="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这段环境描写，一开始就给人制造了一种十分压抑、令人窒息的氛围。它是当时军警宪兵当道的俄国社会黑暗现实的真实写照，同时也为人物的出场提供了活动的环境。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7860" y="1143000"/>
            <a:ext cx="11201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环境描写赏析（第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段）</a:t>
            </a:r>
            <a:endParaRPr lang="zh-CN" altLang="en-US" sz="24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3979" y="321729"/>
            <a:ext cx="4016076" cy="46166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咀嚼细节，领悟艺术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6372" name="文本框 186371"/>
          <p:cNvSpPr txBox="1"/>
          <p:nvPr/>
        </p:nvSpPr>
        <p:spPr>
          <a:xfrm>
            <a:off x="657543" y="880428"/>
            <a:ext cx="83518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文中两次写到“围观”的群众，分析其作用。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86373" name="文本框 186372"/>
          <p:cNvSpPr txBox="1"/>
          <p:nvPr/>
        </p:nvSpPr>
        <p:spPr>
          <a:xfrm>
            <a:off x="468313" y="1484313"/>
            <a:ext cx="2374900" cy="49542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111111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木柴厂四周很快就聚了一群人，仿佛一下子从地底下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钻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出来的。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普洛诃尔喊一声那条狗的名字，带着它从木柴厂走了。那群人就对着赫留金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哈哈大笑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6374" name="文本框 186373"/>
          <p:cNvSpPr txBox="1"/>
          <p:nvPr/>
        </p:nvSpPr>
        <p:spPr>
          <a:xfrm>
            <a:off x="3775710" y="1484630"/>
            <a:ext cx="7331075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C3300"/>
                </a:solidFill>
                <a:latin typeface="Arial" panose="020B0604020202020204" pitchFamily="34" charset="0"/>
              </a:rPr>
              <a:t>      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围观人聚集神速，说明在沙皇时代，由于极端的专制统治造成了人们精神面貌的病态现象：贫穷落后，愚昧麻木，无聊透顶，却又不甘沉寂。</a:t>
            </a:r>
            <a:r>
              <a:rPr lang="zh-CN" altLang="en-US" sz="2400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en-US" sz="2400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6375" name="文本框 186374"/>
          <p:cNvSpPr txBox="1"/>
          <p:nvPr/>
        </p:nvSpPr>
        <p:spPr>
          <a:xfrm>
            <a:off x="3776345" y="3762375"/>
            <a:ext cx="733044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1C1C1C"/>
                </a:solidFill>
                <a:latin typeface="Arial" panose="020B0604020202020204" pitchFamily="34" charset="0"/>
              </a:rPr>
              <a:t>      </a:t>
            </a:r>
            <a:r>
              <a:rPr lang="en-US" altLang="zh-CN" sz="2400" dirty="0">
                <a:solidFill>
                  <a:srgbClr val="1C1C1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围观群众由于思想的愚昧落后，精神的空虚麻木和他们对警察的畏惧心理和顺从习惯，既丧失了判断是非的能力，也失掉了对弱者的同情心。在百无聊赖的生活中他们只寻求一种感官的刺激，赫留金引出的这场闹剧给了他们这种刺激，只觉得赫留金想占便宜却没占到很是可笑，觉得他还不如一条富家狗也很可笑，于是便嘲笑他，也只能嘲笑他。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6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6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86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6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6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86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6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6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86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2" grpId="0"/>
      <p:bldP spid="186373" grpId="0" uiExpand="1" build="allAtOnce"/>
      <p:bldP spid="186374" grpId="0" build="allAtOnce"/>
      <p:bldP spid="1863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74146" y="1171012"/>
            <a:ext cx="660659" cy="34105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67075" y="670278"/>
            <a:ext cx="5113573" cy="4411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>
            <a:defPPr>
              <a:defRPr lang="zh-CN"/>
            </a:defPPr>
            <a:lvl1pPr algn="just" hangingPunct="0">
              <a:lnSpc>
                <a:spcPct val="130000"/>
              </a:lnSpc>
              <a:defRPr sz="3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tx1"/>
                </a:solidFill>
              </a:rPr>
              <a:t>        </a:t>
            </a:r>
            <a:r>
              <a:rPr lang="zh-CN" altLang="en-US" dirty="0">
                <a:solidFill>
                  <a:schemeClr val="tx1"/>
                </a:solidFill>
              </a:rPr>
              <a:t>契诃夫</a:t>
            </a:r>
            <a:r>
              <a:rPr lang="en-US" altLang="zh-CN" b="1" dirty="0">
                <a:solidFill>
                  <a:schemeClr val="tx1"/>
                </a:solidFill>
              </a:rPr>
              <a:t>1860</a:t>
            </a:r>
            <a:r>
              <a:rPr lang="zh-CN" altLang="en-US" dirty="0">
                <a:solidFill>
                  <a:schemeClr val="tx1"/>
                </a:solidFill>
              </a:rPr>
              <a:t>年出生在俄国，是具有世界声誉的短篇小说大师，与莫泊桑（法）、欧</a:t>
            </a:r>
            <a:r>
              <a:rPr lang="en-US" altLang="zh-CN" b="1" dirty="0">
                <a:solidFill>
                  <a:schemeClr val="tx1"/>
                </a:solidFill>
              </a:rPr>
              <a:t>·</a:t>
            </a:r>
            <a:r>
              <a:rPr lang="zh-CN" altLang="en-US" dirty="0">
                <a:solidFill>
                  <a:schemeClr val="tx1"/>
                </a:solidFill>
              </a:rPr>
              <a:t>亨利（美）并称为世界三大短篇小说大师。</a:t>
            </a:r>
            <a:endParaRPr lang="zh-SG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4146" y="1549103"/>
            <a:ext cx="333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hangingPunct="0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</a:rPr>
              <a:t>认识作者</a:t>
            </a:r>
            <a:endParaRPr lang="zh-SG" altLang="en-US" sz="3600" dirty="0">
              <a:solidFill>
                <a:srgbClr val="FF0000"/>
              </a:solidFill>
            </a:endParaRPr>
          </a:p>
        </p:txBody>
      </p:sp>
      <p:pic>
        <p:nvPicPr>
          <p:cNvPr id="5" name="图片 4" descr="2e2eb9389b504fc2bc789105eddde71190ef6d8e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698286" y="1171012"/>
            <a:ext cx="2693614" cy="36833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82115" y="1677670"/>
            <a:ext cx="8447405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奥楚蔑洛夫之所以几次变色，是因为他不敢得罪权贵，哪怕仅仅是权贵家的一条狗。这样的一个小官僚，面对一般群众的时候，他往往会摆出一副官架子，如他一出场穿着新的军大衣，在众人面前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严厉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的表情，一个拿腔作调、作威作福的小官僚的形象毕现。而面对权贵，却是一副奴颜卑膝的样子。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170" y="321945"/>
            <a:ext cx="2890520" cy="46037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spc="50" dirty="0">
                <a:ln w="11430"/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主题探究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4170" y="321945"/>
            <a:ext cx="2993390" cy="460375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spc="50" dirty="0">
                <a:ln w="11430"/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主题探究</a:t>
            </a:r>
            <a:endParaRPr lang="zh-CN" altLang="en-US" sz="2400" b="1" spc="50" dirty="0">
              <a:ln w="1143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67410" y="949960"/>
            <a:ext cx="101669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这样的人物是沙皇俄国专制统治的必然产物。只要国家、社会有专治，有特权，作为一个国家机器上的小零件，像奥楚蔑洛夫这样的小官僚，为了生存，不得不丧失人格和尊严来换取生存的空间。这样的人物虽然可恨，但作者批判的锋芒其实更多的是指向当时腐朽专制的社会，指向孕育这种奴性人格的土壤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    透过这条变色龙，我们看到了俄国社会中媚上欺下、见风使舵的腐败风气，看到了俄国社会的黑暗与腐朽，也看到了作者对这类社会现象的深恶痛绝和辛辣的讽刺。</a:t>
            </a:r>
            <a:endParaRPr lang="zh-CN" altLang="en-US" sz="28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7345" y="2541905"/>
            <a:ext cx="57137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黑体" panose="02010609060101010101" pitchFamily="49" charset="-122"/>
                <a:ea typeface="黑体" panose="02010609060101010101" pitchFamily="49" charset="-122"/>
              </a:rPr>
              <a:t>谢  谢  观  看</a:t>
            </a:r>
            <a:endParaRPr lang="zh-CN" altLang="en-US" sz="6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4015" y="805573"/>
            <a:ext cx="7919964" cy="5073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>
            <a:defPPr>
              <a:defRPr lang="zh-CN"/>
            </a:defPPr>
            <a:lvl1pPr algn="just" hangingPunct="0">
              <a:lnSpc>
                <a:spcPct val="130000"/>
              </a:lnSpc>
              <a:defRPr sz="4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1800" dirty="0"/>
              <a:t>        </a:t>
            </a:r>
            <a:r>
              <a:rPr lang="zh-CN" altLang="en-US" sz="2800" dirty="0"/>
              <a:t>契诃夫，</a:t>
            </a:r>
            <a:r>
              <a:rPr lang="zh-CN" altLang="en-US" sz="2800" dirty="0">
                <a:solidFill>
                  <a:srgbClr val="FF0000"/>
                </a:solidFill>
              </a:rPr>
              <a:t>俄国</a:t>
            </a:r>
            <a:r>
              <a:rPr lang="zh-CN" altLang="en-US" sz="2800" dirty="0"/>
              <a:t>伟大的批判现实主义作家，幽默讽刺大师，短篇小说巨匠，著名剧作家，他二十岁开始创作，短篇小说有《凡卡》《小公务员之死》《变色龙》等，中篇小说有《第六病室》《草原》等，剧本有《万尼亚舅舅》《三姐妹》《樱桃园》等。作品大多取材于俄国中等阶层的“小人物”，描写小市民、小官吏的自私、虚伪、庸俗的丑态，揭露腐朽反动的沙皇统治的罪恶，反映劳动人民的苦难生活。</a:t>
            </a:r>
            <a:endParaRPr lang="zh-SG" altLang="en-US" sz="2800" dirty="0"/>
          </a:p>
        </p:txBody>
      </p:sp>
      <p:sp>
        <p:nvSpPr>
          <p:cNvPr id="5" name="圆角矩形 5"/>
          <p:cNvSpPr/>
          <p:nvPr/>
        </p:nvSpPr>
        <p:spPr>
          <a:xfrm>
            <a:off x="740986" y="1409137"/>
            <a:ext cx="660659" cy="34105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700922" y="1825328"/>
            <a:ext cx="333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hangingPunct="0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</a:rPr>
              <a:t>认识作者</a:t>
            </a:r>
            <a:endParaRPr lang="zh-SG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2640" y="1570497"/>
            <a:ext cx="7883964" cy="3352713"/>
          </a:xfrm>
          <a:prstGeom prst="rect">
            <a:avLst/>
          </a:prstGeom>
          <a:noFill/>
          <a:ln>
            <a:noFill/>
            <a:prstDash val="dash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契诃夫是我最喜爱的作家，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他的作品不只是简单的招人一笑，一读自然往往会笑，不过笑后总会剩下些什么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 </a:t>
            </a:r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hangingPunct="0">
              <a:lnSpc>
                <a:spcPct val="12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   ——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40986" y="1409137"/>
            <a:ext cx="660659" cy="34105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719842" y="1850431"/>
            <a:ext cx="333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hangingPunct="0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</a:rPr>
              <a:t>认识作者</a:t>
            </a:r>
            <a:endParaRPr lang="zh-SG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2667000" y="533401"/>
            <a:ext cx="5791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读准下列红色字的字音：</a:t>
            </a:r>
            <a:endParaRPr lang="zh-CN" altLang="en-US" sz="2800" b="1" u="sng">
              <a:latin typeface="Times New Roman" panose="02020603050405020304" pitchFamily="18" charset="0"/>
            </a:endParaRPr>
          </a:p>
        </p:txBody>
      </p:sp>
      <p:sp>
        <p:nvSpPr>
          <p:cNvPr id="299012" name="Text Box 4"/>
          <p:cNvSpPr txBox="1">
            <a:spLocks noChangeArrowheads="1"/>
          </p:cNvSpPr>
          <p:nvPr/>
        </p:nvSpPr>
        <p:spPr bwMode="auto">
          <a:xfrm>
            <a:off x="2667000" y="1631949"/>
            <a:ext cx="1600200" cy="3113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醋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栗</a:t>
            </a:r>
            <a:endParaRPr kumimoji="1"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米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粟</a:t>
            </a:r>
            <a:r>
              <a:rPr kumimoji="1"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 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   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戳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穿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latin typeface="Times New Roman" panose="02020603050405020304" pitchFamily="18" charset="0"/>
              </a:rPr>
              <a:t>杀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戮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2" name="Text Box 5"/>
          <p:cNvSpPr txBox="1">
            <a:spLocks noChangeArrowheads="1"/>
          </p:cNvSpPr>
          <p:nvPr/>
        </p:nvSpPr>
        <p:spPr bwMode="auto">
          <a:xfrm>
            <a:off x="6638201" y="1631949"/>
            <a:ext cx="1676400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盛</a:t>
            </a:r>
            <a:r>
              <a:rPr lang="zh-CN" altLang="en-US" sz="3600" b="1" dirty="0">
                <a:latin typeface="Times New Roman" panose="02020603050405020304" pitchFamily="18" charset="0"/>
              </a:rPr>
              <a:t>满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盛</a:t>
            </a:r>
            <a:r>
              <a:rPr lang="zh-CN" altLang="en-US" sz="3600" b="1" dirty="0">
                <a:latin typeface="Times New Roman" panose="02020603050405020304" pitchFamily="18" charset="0"/>
              </a:rPr>
              <a:t>大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畜</a:t>
            </a:r>
            <a:r>
              <a:rPr lang="zh-CN" altLang="en-US" sz="3600" b="1" dirty="0">
                <a:latin typeface="Times New Roman" panose="02020603050405020304" pitchFamily="18" charset="0"/>
              </a:rPr>
              <a:t>生</a:t>
            </a:r>
            <a:endParaRPr lang="zh-CN" altLang="en-US" sz="3600" b="1" dirty="0">
              <a:solidFill>
                <a:srgbClr val="00FF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畜</a:t>
            </a:r>
            <a:r>
              <a:rPr lang="zh-CN" altLang="en-US" sz="3600" b="1" dirty="0">
                <a:latin typeface="Times New Roman" panose="02020603050405020304" pitchFamily="18" charset="0"/>
              </a:rPr>
              <a:t>牧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299014" name="Text Box 6"/>
          <p:cNvSpPr txBox="1">
            <a:spLocks noChangeArrowheads="1"/>
          </p:cNvSpPr>
          <p:nvPr/>
        </p:nvSpPr>
        <p:spPr bwMode="auto">
          <a:xfrm>
            <a:off x="8340309" y="2359025"/>
            <a:ext cx="1600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latin typeface="Times New Roman" panose="02020603050405020304" pitchFamily="18" charset="0"/>
              </a:rPr>
              <a:t>shèng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99015" name="Text Box 7"/>
          <p:cNvSpPr txBox="1">
            <a:spLocks noChangeArrowheads="1"/>
          </p:cNvSpPr>
          <p:nvPr/>
        </p:nvSpPr>
        <p:spPr bwMode="auto">
          <a:xfrm>
            <a:off x="8338218" y="1636713"/>
            <a:ext cx="1600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latin typeface="Times New Roman" panose="02020603050405020304" pitchFamily="18" charset="0"/>
              </a:rPr>
              <a:t>chéng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4114800" y="1495425"/>
            <a:ext cx="144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err="1">
                <a:latin typeface="Times New Roman" panose="02020603050405020304" pitchFamily="18" charset="0"/>
              </a:rPr>
              <a:t>lì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299017" name="Text Box 9"/>
          <p:cNvSpPr txBox="1">
            <a:spLocks noChangeArrowheads="1"/>
          </p:cNvSpPr>
          <p:nvPr/>
        </p:nvSpPr>
        <p:spPr bwMode="auto">
          <a:xfrm>
            <a:off x="4045744" y="2286000"/>
            <a:ext cx="838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err="1">
                <a:latin typeface="Times New Roman" panose="02020603050405020304" pitchFamily="18" charset="0"/>
              </a:rPr>
              <a:t>sù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299018" name="Text Box 10"/>
          <p:cNvSpPr txBox="1">
            <a:spLocks noChangeArrowheads="1"/>
          </p:cNvSpPr>
          <p:nvPr/>
        </p:nvSpPr>
        <p:spPr bwMode="auto">
          <a:xfrm>
            <a:off x="4038600" y="3321051"/>
            <a:ext cx="1600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latin typeface="Times New Roman" panose="02020603050405020304" pitchFamily="18" charset="0"/>
              </a:rPr>
              <a:t>chuō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99019" name="Text Box 11"/>
          <p:cNvSpPr txBox="1">
            <a:spLocks noChangeArrowheads="1"/>
          </p:cNvSpPr>
          <p:nvPr/>
        </p:nvSpPr>
        <p:spPr bwMode="auto">
          <a:xfrm>
            <a:off x="4132890" y="4153924"/>
            <a:ext cx="1447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latin typeface="Times New Roman" panose="02020603050405020304" pitchFamily="18" charset="0"/>
              </a:rPr>
              <a:t>lù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99020" name="Text Box 12"/>
          <p:cNvSpPr txBox="1">
            <a:spLocks noChangeArrowheads="1"/>
          </p:cNvSpPr>
          <p:nvPr/>
        </p:nvSpPr>
        <p:spPr bwMode="auto">
          <a:xfrm>
            <a:off x="8472488" y="3260725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latin typeface="Times New Roman" panose="02020603050405020304" pitchFamily="18" charset="0"/>
              </a:rPr>
              <a:t>chù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99021" name="Text Box 13"/>
          <p:cNvSpPr txBox="1">
            <a:spLocks noChangeArrowheads="1"/>
          </p:cNvSpPr>
          <p:nvPr/>
        </p:nvSpPr>
        <p:spPr bwMode="auto">
          <a:xfrm>
            <a:off x="8472488" y="4038600"/>
            <a:ext cx="152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latin typeface="Times New Roman" panose="02020603050405020304" pitchFamily="18" charset="0"/>
              </a:rPr>
              <a:t>xù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14" name="圆角矩形 5"/>
          <p:cNvSpPr/>
          <p:nvPr/>
        </p:nvSpPr>
        <p:spPr>
          <a:xfrm>
            <a:off x="702140" y="1389524"/>
            <a:ext cx="660659" cy="34105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正音正义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253582" y="1846263"/>
            <a:ext cx="261017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7" name="左大括号 16"/>
          <p:cNvSpPr/>
          <p:nvPr/>
        </p:nvSpPr>
        <p:spPr>
          <a:xfrm>
            <a:off x="2213395" y="3444875"/>
            <a:ext cx="261017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8" name="左大括号 17"/>
          <p:cNvSpPr/>
          <p:nvPr/>
        </p:nvSpPr>
        <p:spPr>
          <a:xfrm>
            <a:off x="6107669" y="1833563"/>
            <a:ext cx="261017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9" name="左大括号 18"/>
          <p:cNvSpPr/>
          <p:nvPr/>
        </p:nvSpPr>
        <p:spPr>
          <a:xfrm>
            <a:off x="6065142" y="3444875"/>
            <a:ext cx="261017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667000" y="4984115"/>
            <a:ext cx="6948170" cy="2122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契</a:t>
            </a:r>
            <a:r>
              <a:rPr kumimoji="1"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诃夫                       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模</a:t>
            </a:r>
            <a:r>
              <a:rPr kumimoji="1"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样</a:t>
            </a:r>
            <a:endParaRPr kumimoji="1"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锲</a:t>
            </a:r>
            <a:r>
              <a:rPr kumimoji="1"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而不舍                   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模</a:t>
            </a:r>
            <a:r>
              <a:rPr kumimoji="1"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型 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  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253854" y="5214938"/>
            <a:ext cx="261017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800600" y="4800600"/>
            <a:ext cx="1447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err="1">
                <a:latin typeface="Times New Roman" panose="02020603050405020304" pitchFamily="18" charset="0"/>
              </a:rPr>
              <a:t>qì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883944" y="5692140"/>
            <a:ext cx="8382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err="1">
                <a:latin typeface="Times New Roman" panose="02020603050405020304" pitchFamily="18" charset="0"/>
                <a:sym typeface="+mn-ea"/>
              </a:rPr>
              <a:t>qiè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6107215" y="5215255"/>
            <a:ext cx="261017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8472488" y="5050790"/>
            <a:ext cx="15240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latin typeface="Times New Roman" panose="02020603050405020304" pitchFamily="18" charset="0"/>
              </a:rPr>
              <a:t>m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ú</a:t>
            </a:r>
            <a:endParaRPr lang="en-US" altLang="zh-CN" sz="3600" b="1" dirty="0" err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8472488" y="5757545"/>
            <a:ext cx="15240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latin typeface="Times New Roman" panose="02020603050405020304" pitchFamily="18" charset="0"/>
              </a:rPr>
              <a:t>m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ó</a:t>
            </a:r>
            <a:endParaRPr lang="en-US" altLang="zh-CN" sz="3600" b="1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9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9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9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9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9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9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9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9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9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9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9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4" grpId="0"/>
      <p:bldP spid="299015" grpId="0"/>
      <p:bldP spid="299016" grpId="0"/>
      <p:bldP spid="299017" grpId="0"/>
      <p:bldP spid="299018" grpId="0"/>
      <p:bldP spid="299019" grpId="0"/>
      <p:bldP spid="299020" grpId="0"/>
      <p:bldP spid="299021" grpId="0"/>
      <p:bldP spid="5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99"/>
          <p:cNvSpPr txBox="1"/>
          <p:nvPr/>
        </p:nvSpPr>
        <p:spPr>
          <a:xfrm>
            <a:off x="1932940" y="614045"/>
            <a:ext cx="83254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 eaLnBrk="0" hangingPunct="0">
              <a:lnSpc>
                <a:spcPct val="200000"/>
              </a:lnSpc>
            </a:pPr>
            <a:r>
              <a:rPr lang="zh-CN" altLang="zh-CN" sz="4000" b="1" dirty="0">
                <a:latin typeface="Calibri" panose="020F0502020204030204" pitchFamily="34" charset="0"/>
                <a:ea typeface="微软雅黑" panose="020B0503020204020204" charset="-122"/>
              </a:rPr>
              <a:t>解释下列词语</a:t>
            </a:r>
            <a:endParaRPr lang="en-US" altLang="zh-CN" sz="3200" b="1" dirty="0">
              <a:latin typeface="Calibri" panose="020F0502020204030204" pitchFamily="34" charset="0"/>
              <a:ea typeface="微软雅黑" panose="020B0503020204020204" charset="-122"/>
            </a:endParaRPr>
          </a:p>
          <a:p>
            <a:pPr indent="355600" eaLnBrk="0" hangingPunct="0">
              <a:lnSpc>
                <a:spcPct val="2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沉静：</a:t>
            </a:r>
            <a:endParaRPr lang="en-US" altLang="zh-CN" sz="3200" b="1" dirty="0">
              <a:solidFill>
                <a:srgbClr val="66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55600" eaLnBrk="0" hangingPunct="0">
              <a:lnSpc>
                <a:spcPct val="2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无精打采：</a:t>
            </a:r>
            <a:endParaRPr lang="en-US" altLang="zh-CN" sz="3200" b="1" dirty="0">
              <a:solidFill>
                <a:srgbClr val="66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55600" eaLnBrk="0" hangingPunct="0">
              <a:lnSpc>
                <a:spcPct val="2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魁梧：</a:t>
            </a:r>
            <a:endParaRPr lang="en-US" altLang="zh-CN" sz="3200" b="1" dirty="0">
              <a:solidFill>
                <a:srgbClr val="66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55600" eaLnBrk="0" hangingPunct="0">
              <a:lnSpc>
                <a:spcPct val="2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异想天开：</a:t>
            </a:r>
            <a:endParaRPr lang="zh-CN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4547553" y="2173288"/>
            <a:ext cx="34340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文中指环境寂静。</a:t>
            </a:r>
            <a:endParaRPr lang="zh-CN" altLang="zh-CN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8" name="矩形 5"/>
          <p:cNvSpPr/>
          <p:nvPr/>
        </p:nvSpPr>
        <p:spPr>
          <a:xfrm>
            <a:off x="4547870" y="3136900"/>
            <a:ext cx="47371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形容不高兴，精神不振作。</a:t>
            </a:r>
            <a:endParaRPr lang="zh-CN" altLang="zh-CN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9" name="矩形 6"/>
          <p:cNvSpPr/>
          <p:nvPr/>
        </p:nvSpPr>
        <p:spPr>
          <a:xfrm>
            <a:off x="4547870" y="4184015"/>
            <a:ext cx="35471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(身体)强壮高大</a:t>
            </a:r>
            <a:r>
              <a:rPr lang="zh-CN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400" b="1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18440" name="矩形 7"/>
          <p:cNvSpPr/>
          <p:nvPr/>
        </p:nvSpPr>
        <p:spPr>
          <a:xfrm>
            <a:off x="4288155" y="5134610"/>
            <a:ext cx="57111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 eaLnBrk="0" hangingPunct="0"/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形容想法离奇，不切实际。</a:t>
            </a:r>
            <a:endParaRPr lang="zh-CN" altLang="en-US" sz="2400" b="1" dirty="0">
              <a:solidFill>
                <a:srgbClr val="008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圆角矩形 5"/>
          <p:cNvSpPr/>
          <p:nvPr/>
        </p:nvSpPr>
        <p:spPr>
          <a:xfrm>
            <a:off x="732620" y="1724169"/>
            <a:ext cx="660659" cy="34105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正音正义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438" grpId="0"/>
      <p:bldP spid="18439" grpId="0"/>
      <p:bldP spid="184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文本框 99"/>
          <p:cNvSpPr txBox="1"/>
          <p:nvPr/>
        </p:nvSpPr>
        <p:spPr>
          <a:xfrm>
            <a:off x="1918970" y="523875"/>
            <a:ext cx="6978650" cy="6185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5600" eaLnBrk="0" hangingPunct="0">
              <a:lnSpc>
                <a:spcPct val="150000"/>
              </a:lnSpc>
            </a:pPr>
            <a:r>
              <a:rPr lang="zh-CN" altLang="zh-CN" sz="4000" b="1" dirty="0">
                <a:latin typeface="Calibri" panose="020F0502020204030204" pitchFamily="34" charset="0"/>
                <a:ea typeface="微软雅黑" panose="020B0503020204020204" charset="-122"/>
                <a:sym typeface="+mn-ea"/>
              </a:rPr>
              <a:t>解释下列词语</a:t>
            </a:r>
            <a:endParaRPr lang="en-US" altLang="zh-CN" sz="4000" b="1" dirty="0">
              <a:latin typeface="Calibri" panose="020F0502020204030204" pitchFamily="34" charset="0"/>
              <a:ea typeface="微软雅黑" panose="020B0503020204020204" charset="-122"/>
            </a:endParaRPr>
          </a:p>
          <a:p>
            <a:pPr indent="355600" eaLnBrk="0" hangingPunct="0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荒唐：</a:t>
            </a:r>
            <a:endParaRPr lang="zh-CN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5560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endParaRPr lang="zh-CN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5560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55600" eaLnBrk="0" hangingPunct="0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洋溢：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55600" eaLnBrk="0" hangingPunct="0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伶俐：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55600" eaLnBrk="0" hangingPunct="0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恐吓：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55600" eaLnBrk="0" hangingPunct="0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径自：</a:t>
            </a:r>
            <a:endParaRPr lang="zh-CN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圆角矩形 5"/>
          <p:cNvSpPr/>
          <p:nvPr/>
        </p:nvSpPr>
        <p:spPr>
          <a:xfrm>
            <a:off x="732620" y="1724169"/>
            <a:ext cx="660659" cy="34105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正音正义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2" name="矩形 6"/>
          <p:cNvSpPr/>
          <p:nvPr/>
        </p:nvSpPr>
        <p:spPr>
          <a:xfrm>
            <a:off x="2876550" y="2326005"/>
            <a:ext cx="8437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(思想、言行)错误到使人觉得奇怪的程度。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矩形 7"/>
          <p:cNvSpPr/>
          <p:nvPr/>
        </p:nvSpPr>
        <p:spPr>
          <a:xfrm>
            <a:off x="2967355" y="3045460"/>
            <a:ext cx="48831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(行为)放荡、没有节制。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4" name="矩形 8"/>
          <p:cNvSpPr/>
          <p:nvPr/>
        </p:nvSpPr>
        <p:spPr>
          <a:xfrm>
            <a:off x="3616960" y="3859530"/>
            <a:ext cx="58102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(情绪、气氛等)充分流露。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5" name="矩形 9"/>
          <p:cNvSpPr/>
          <p:nvPr/>
        </p:nvSpPr>
        <p:spPr>
          <a:xfrm>
            <a:off x="3616643" y="4564063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聪明、灵活。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6" name="矩形 10"/>
          <p:cNvSpPr/>
          <p:nvPr/>
        </p:nvSpPr>
        <p:spPr>
          <a:xfrm>
            <a:off x="3616960" y="5274310"/>
            <a:ext cx="6546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以要挟的话或手段威胁人；吓唬。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7" name="矩形 11"/>
          <p:cNvSpPr/>
          <p:nvPr/>
        </p:nvSpPr>
        <p:spPr>
          <a:xfrm>
            <a:off x="3495675" y="5984240"/>
            <a:ext cx="5109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副词。自管自，任意地。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  <p:bldP spid="19464" grpId="0"/>
      <p:bldP spid="19465" grpId="0"/>
      <p:bldP spid="19466" grpId="0"/>
      <p:bldP spid="194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5"/>
          <p:cNvSpPr/>
          <p:nvPr/>
        </p:nvSpPr>
        <p:spPr>
          <a:xfrm>
            <a:off x="702140" y="1389524"/>
            <a:ext cx="660659" cy="34105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温故知新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1225" y="380999"/>
            <a:ext cx="3000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、小说三要素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0323" y="391193"/>
            <a:ext cx="368617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情节、人物、环境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1225" y="1594307"/>
            <a:ext cx="4038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2、情节一般可分为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6410323" y="1513547"/>
            <a:ext cx="466043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开端、发展、高潮、结局（序幕、尾声）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75106" y="3094780"/>
            <a:ext cx="342290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3、把握人物形象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6410321" y="3077483"/>
            <a:ext cx="435292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描写方法：外貌、神态、动作、语言、心理</a:t>
            </a:r>
            <a:endParaRPr lang="zh-CN" altLang="en-US" sz="3200" dirty="0"/>
          </a:p>
        </p:txBody>
      </p:sp>
      <p:sp>
        <p:nvSpPr>
          <p:cNvPr id="9" name="文本框 8"/>
          <p:cNvSpPr txBox="1"/>
          <p:nvPr/>
        </p:nvSpPr>
        <p:spPr>
          <a:xfrm>
            <a:off x="2334260" y="4573270"/>
            <a:ext cx="3263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4</a:t>
            </a:r>
            <a:r>
              <a:rPr lang="zh-CN" altLang="en-US" sz="3200" dirty="0"/>
              <a:t>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环境的作用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10321" y="4572231"/>
            <a:ext cx="5162554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自然环境(渲染气氛、衬托人物、推动情节发展)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10323" y="5649449"/>
            <a:ext cx="5095877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社会环境（交代背景、烘托主题）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tags/tag1.xml><?xml version="1.0" encoding="utf-8"?>
<p:tagLst xmlns:p="http://schemas.openxmlformats.org/presentationml/2006/main">
  <p:tag name="KSO_WM_UNIT_TABLE_BEAUTIFY" val="smartTable{814dd3c0-d857-4b67-85cf-a8c2f379bcba}"/>
</p:tagLst>
</file>

<file path=ppt/tags/tag2.xml><?xml version="1.0" encoding="utf-8"?>
<p:tagLst xmlns:p="http://schemas.openxmlformats.org/presentationml/2006/main">
  <p:tag name="ISPRING_PRESENTATION_TITLE" val="企业员工团队时间管理技能培训课件PPT模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TM04033921[[fn=花纹]]</Template>
  <TotalTime>0</TotalTime>
  <Words>5837</Words>
  <Application>WPS 演示</Application>
  <PresentationFormat>宽屏</PresentationFormat>
  <Paragraphs>389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Arial</vt:lpstr>
      <vt:lpstr>宋体</vt:lpstr>
      <vt:lpstr>Wingdings</vt:lpstr>
      <vt:lpstr>Tahoma</vt:lpstr>
      <vt:lpstr>微软雅黑</vt:lpstr>
      <vt:lpstr>Calibri</vt:lpstr>
      <vt:lpstr>黑体</vt:lpstr>
      <vt:lpstr>Times New Roman</vt:lpstr>
      <vt:lpstr>楷体</vt:lpstr>
      <vt:lpstr>隶书</vt:lpstr>
      <vt:lpstr>楷体_GB2312</vt:lpstr>
      <vt:lpstr>新宋体</vt:lpstr>
      <vt:lpstr>Rockwell</vt:lpstr>
      <vt:lpstr>Arial Unicode MS</vt:lpstr>
      <vt:lpstr>Bookman Old Style</vt:lpstr>
      <vt:lpstr>等线 Light</vt:lpstr>
      <vt:lpstr>等线</vt:lpstr>
      <vt:lpstr>Damask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13184</dc:creator>
  <cp:lastModifiedBy>.</cp:lastModifiedBy>
  <cp:revision>70</cp:revision>
  <dcterms:created xsi:type="dcterms:W3CDTF">2017-12-18T08:33:00Z</dcterms:created>
  <dcterms:modified xsi:type="dcterms:W3CDTF">2020-04-19T12:53:03Z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