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7"/>
  </p:notesMasterIdLst>
  <p:sldIdLst>
    <p:sldId id="256" r:id="rId2"/>
    <p:sldId id="258" r:id="rId3"/>
    <p:sldId id="259" r:id="rId4"/>
    <p:sldId id="264" r:id="rId5"/>
    <p:sldId id="284" r:id="rId6"/>
    <p:sldId id="285" r:id="rId7"/>
    <p:sldId id="286" r:id="rId8"/>
    <p:sldId id="281" r:id="rId9"/>
    <p:sldId id="282" r:id="rId10"/>
    <p:sldId id="283" r:id="rId11"/>
    <p:sldId id="260" r:id="rId12"/>
    <p:sldId id="265" r:id="rId13"/>
    <p:sldId id="266" r:id="rId14"/>
    <p:sldId id="287" r:id="rId15"/>
    <p:sldId id="288" r:id="rId16"/>
    <p:sldId id="289" r:id="rId17"/>
    <p:sldId id="290" r:id="rId18"/>
    <p:sldId id="291" r:id="rId19"/>
    <p:sldId id="292" r:id="rId20"/>
    <p:sldId id="293" r:id="rId21"/>
    <p:sldId id="294" r:id="rId22"/>
    <p:sldId id="295" r:id="rId23"/>
    <p:sldId id="261" r:id="rId24"/>
    <p:sldId id="296" r:id="rId25"/>
    <p:sldId id="297" r:id="rId26"/>
  </p:sldIdLst>
  <p:sldSz cx="9144000" cy="5143500" type="screen16x9"/>
  <p:notesSz cx="6858000" cy="9144000"/>
  <p:embeddedFontLst>
    <p:embeddedFont>
      <p:font typeface="华文楷体" charset="-122"/>
      <p:regular r:id="rId28"/>
    </p:embeddedFont>
    <p:embeddedFont>
      <p:font typeface="方正字迹-佛君包装简体" charset="-122"/>
      <p:regular r:id="rId29"/>
    </p:embeddedFont>
    <p:embeddedFont>
      <p:font typeface="方正字迹-管峻楷书简体" charset="-122"/>
      <p:regular r:id="rId30"/>
    </p:embeddedFont>
    <p:embeddedFont>
      <p:font typeface="Calibri" pitchFamily="34" charset="0"/>
      <p:regular r:id="rId31"/>
      <p:bold r:id="rId32"/>
      <p:italic r:id="rId33"/>
      <p:boldItalic r:id="rId34"/>
    </p:embeddedFont>
    <p:embeddedFont>
      <p:font typeface="等线" charset="-122"/>
      <p:regular r:id="rId35"/>
      <p:bold r:id="rId36"/>
    </p:embeddedFont>
  </p:embeddedFontLst>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4" d="100"/>
          <a:sy n="84" d="100"/>
        </p:scale>
        <p:origin x="-84" y="-414"/>
      </p:cViewPr>
      <p:guideLst>
        <p:guide orient="horz" pos="1620"/>
        <p:guide pos="2880"/>
      </p:guideLst>
    </p:cSldViewPr>
  </p:slideViewPr>
  <p:notesTextViewPr>
    <p:cViewPr>
      <p:scale>
        <a:sx n="100" d="100"/>
        <a:sy n="100" d="100"/>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7.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2.fntdata"/><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defPPr/>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defPPr/>
            <a:lvl1pPr algn="r">
              <a:defRPr sz="1200"/>
            </a:lvl1pPr>
          </a:lstStyle>
          <a:p>
            <a:fld id="{39620F4B-C3DD-4ED9-B5CD-99D3906487CA}" type="datetimeFigureOut">
              <a:rPr lang="zh-CN" altLang="en-US" smtClean="0"/>
              <a:pPr/>
              <a:t>2020-9-12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def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defPPr/>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defPPr/>
            <a:lvl1pPr algn="r">
              <a:defRPr sz="1200"/>
            </a:lvl1pPr>
          </a:lstStyle>
          <a:p>
            <a:fld id="{287A4B6C-E7FB-4DDE-AEEB-95EBB1DEF0A5}" type="slidenum">
              <a:rPr lang="zh-CN" altLang="en-US" smtClean="0"/>
              <a:pPr/>
              <a:t>‹#›</a:t>
            </a:fld>
            <a:endParaRPr lang="zh-CN" altLang="en-US"/>
          </a:p>
        </p:txBody>
      </p:sp>
    </p:spTree>
    <p:extLst>
      <p:ext uri="{BB962C8B-B14F-4D97-AF65-F5344CB8AC3E}">
        <p14:creationId xmlns:p14="http://schemas.microsoft.com/office/powerpoint/2010/main" val="970878721"/>
      </p:ext>
    </p:extLst>
  </p:cSld>
  <p:clrMap bg1="lt1" tx1="dk1" bg2="lt2" tx2="dk2" accent1="accent1" accent2="accent2" accent3="accent3" accent4="accent4" accent5="accent5" accent6="accent6" hlink="hlink" folHlink="folHlink"/>
  <p:notesStyle>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defPPr/>
          </a:lstStyle>
          <a:p>
            <a:endParaRPr lang="zh-CN" altLang="en-US"/>
          </a:p>
        </p:txBody>
      </p:sp>
      <p:sp>
        <p:nvSpPr>
          <p:cNvPr id="4" name="灯片编号占位符 3"/>
          <p:cNvSpPr>
            <a:spLocks noGrp="1"/>
          </p:cNvSpPr>
          <p:nvPr>
            <p:ph type="sldNum" sz="quarter" idx="10"/>
          </p:nvPr>
        </p:nvSpPr>
        <p:spPr/>
        <p:txBody>
          <a:bodyPr/>
          <a:lstStyle>
            <a:defPPr/>
          </a:lstStyle>
          <a:p>
            <a:fld id="{287A4B6C-E7FB-4DDE-AEEB-95EBB1DEF0A5}" type="slidenum">
              <a:rPr lang="zh-CN" altLang="en-US" smtClean="0"/>
              <a:pPr/>
              <a:t>1</a:t>
            </a:fld>
            <a:endParaRPr lang="zh-CN" altLang="en-US"/>
          </a:p>
        </p:txBody>
      </p:sp>
    </p:spTree>
    <p:extLst>
      <p:ext uri="{BB962C8B-B14F-4D97-AF65-F5344CB8AC3E}">
        <p14:creationId xmlns:p14="http://schemas.microsoft.com/office/powerpoint/2010/main" val="34632147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defPPr/>
          </a:lstStyle>
          <a:p>
            <a:endParaRPr lang="zh-CN" altLang="en-US"/>
          </a:p>
        </p:txBody>
      </p:sp>
      <p:sp>
        <p:nvSpPr>
          <p:cNvPr id="4" name="灯片编号占位符 3"/>
          <p:cNvSpPr>
            <a:spLocks noGrp="1"/>
          </p:cNvSpPr>
          <p:nvPr>
            <p:ph type="sldNum" sz="quarter" idx="5"/>
          </p:nvPr>
        </p:nvSpPr>
        <p:spPr/>
        <p:txBody>
          <a:bodyPr/>
          <a:lstStyle>
            <a:defPPr/>
          </a:lstStyle>
          <a:p>
            <a:pPr marL="0" marR="0" lvl="0" indent="0" algn="r" defTabSz="914400" rtl="0" eaLnBrk="1" fontAlgn="auto" latinLnBrk="0" hangingPunct="1">
              <a:lnSpc>
                <a:spcPct val="100000"/>
              </a:lnSpc>
              <a:spcBef>
                <a:spcPct val="0"/>
              </a:spcBef>
              <a:spcAft>
                <a:spcPct val="0"/>
              </a:spcAft>
              <a:buClrTx/>
              <a:buSzTx/>
              <a:buFontTx/>
              <a:buNone/>
              <a:defRPr/>
            </a:pPr>
            <a:fld id="{287A4B6C-E7FB-4DDE-AEEB-95EBB1DEF0A5}"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ct val="0"/>
                </a:spcBef>
                <a:spcAft>
                  <a:spcPct val="0"/>
                </a:spcAft>
                <a:buClrTx/>
                <a:buSzTx/>
                <a:buFontTx/>
                <a:buNone/>
                <a:defRPr/>
              </a:pPr>
              <a:t>5</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2845214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defPPr/>
          </a:lstStyle>
          <a:p>
            <a:endParaRPr lang="zh-CN" altLang="en-US"/>
          </a:p>
        </p:txBody>
      </p:sp>
      <p:sp>
        <p:nvSpPr>
          <p:cNvPr id="4" name="灯片编号占位符 3"/>
          <p:cNvSpPr>
            <a:spLocks noGrp="1"/>
          </p:cNvSpPr>
          <p:nvPr>
            <p:ph type="sldNum" sz="quarter" idx="5"/>
          </p:nvPr>
        </p:nvSpPr>
        <p:spPr/>
        <p:txBody>
          <a:bodyPr/>
          <a:lstStyle>
            <a:defPPr/>
          </a:lstStyle>
          <a:p>
            <a:pPr marL="0" marR="0" lvl="0" indent="0" algn="r" defTabSz="914400" rtl="0" eaLnBrk="1" fontAlgn="auto" latinLnBrk="0" hangingPunct="1">
              <a:lnSpc>
                <a:spcPct val="100000"/>
              </a:lnSpc>
              <a:spcBef>
                <a:spcPct val="0"/>
              </a:spcBef>
              <a:spcAft>
                <a:spcPct val="0"/>
              </a:spcAft>
              <a:buClrTx/>
              <a:buSzTx/>
              <a:buFontTx/>
              <a:buNone/>
              <a:defRPr/>
            </a:pPr>
            <a:fld id="{287A4B6C-E7FB-4DDE-AEEB-95EBB1DEF0A5}"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ct val="0"/>
                </a:spcBef>
                <a:spcAft>
                  <a:spcPct val="0"/>
                </a:spcAft>
                <a:buClrTx/>
                <a:buSzTx/>
                <a:buFontTx/>
                <a:buNone/>
                <a:defRPr/>
              </a:pPr>
              <a:t>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1595435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defPPr/>
          </a:lstStyle>
          <a:p>
            <a:endParaRPr lang="zh-CN" altLang="en-US"/>
          </a:p>
        </p:txBody>
      </p:sp>
      <p:sp>
        <p:nvSpPr>
          <p:cNvPr id="4" name="灯片编号占位符 3"/>
          <p:cNvSpPr>
            <a:spLocks noGrp="1"/>
          </p:cNvSpPr>
          <p:nvPr>
            <p:ph type="sldNum" sz="quarter" idx="5"/>
          </p:nvPr>
        </p:nvSpPr>
        <p:spPr/>
        <p:txBody>
          <a:bodyPr/>
          <a:lstStyle>
            <a:defPPr/>
          </a:lstStyle>
          <a:p>
            <a:pPr marL="0" marR="0" lvl="0" indent="0" algn="r" defTabSz="914400" rtl="0" eaLnBrk="1" fontAlgn="auto" latinLnBrk="0" hangingPunct="1">
              <a:lnSpc>
                <a:spcPct val="100000"/>
              </a:lnSpc>
              <a:spcBef>
                <a:spcPct val="0"/>
              </a:spcBef>
              <a:spcAft>
                <a:spcPct val="0"/>
              </a:spcAft>
              <a:buClrTx/>
              <a:buSzTx/>
              <a:buFontTx/>
              <a:buNone/>
              <a:defRPr/>
            </a:pPr>
            <a:fld id="{287A4B6C-E7FB-4DDE-AEEB-95EBB1DEF0A5}"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ct val="0"/>
                </a:spcBef>
                <a:spcAft>
                  <a:spcPct val="0"/>
                </a:spcAft>
                <a:buClrTx/>
                <a:buSzTx/>
                <a:buFontTx/>
                <a:buNone/>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1174678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defPPr/>
          </a:lstStyle>
          <a:p>
            <a:endParaRPr lang="zh-CN" altLang="en-US"/>
          </a:p>
        </p:txBody>
      </p:sp>
      <p:sp>
        <p:nvSpPr>
          <p:cNvPr id="4" name="灯片编号占位符 3"/>
          <p:cNvSpPr>
            <a:spLocks noGrp="1"/>
          </p:cNvSpPr>
          <p:nvPr>
            <p:ph type="sldNum" sz="quarter" idx="5"/>
          </p:nvPr>
        </p:nvSpPr>
        <p:spPr/>
        <p:txBody>
          <a:bodyPr/>
          <a:lstStyle>
            <a:defPPr/>
          </a:lstStyle>
          <a:p>
            <a:fld id="{287A4B6C-E7FB-4DDE-AEEB-95EBB1DEF0A5}" type="slidenum">
              <a:rPr lang="zh-CN" altLang="en-US" smtClean="0"/>
              <a:pPr/>
              <a:t>9</a:t>
            </a:fld>
            <a:endParaRPr lang="zh-CN" altLang="en-US"/>
          </a:p>
        </p:txBody>
      </p:sp>
    </p:spTree>
    <p:extLst>
      <p:ext uri="{BB962C8B-B14F-4D97-AF65-F5344CB8AC3E}">
        <p14:creationId xmlns:p14="http://schemas.microsoft.com/office/powerpoint/2010/main" val="32225734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defP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defPPr/>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defPPr/>
          </a:lstStyle>
          <a:p>
            <a:fld id="{530820CF-B880-4189-942D-D702A7CBA730}" type="datetimeFigureOut">
              <a:rPr lang="zh-CN" altLang="en-US" smtClean="0"/>
              <a:pPr/>
              <a:t>2020-9-12</a:t>
            </a:fld>
            <a:endParaRPr lang="zh-CN" altLang="en-US"/>
          </a:p>
        </p:txBody>
      </p:sp>
      <p:sp>
        <p:nvSpPr>
          <p:cNvPr id="5" name="页脚占位符 4"/>
          <p:cNvSpPr>
            <a:spLocks noGrp="1"/>
          </p:cNvSpPr>
          <p:nvPr>
            <p:ph type="ftr" sz="quarter" idx="11"/>
          </p:nvPr>
        </p:nvSpPr>
        <p:spPr/>
        <p:txBody>
          <a:bodyPr/>
          <a:lstStyle>
            <a:defPPr/>
          </a:lstStyle>
          <a:p>
            <a:endParaRPr lang="zh-CN" altLang="en-US"/>
          </a:p>
        </p:txBody>
      </p:sp>
      <p:sp>
        <p:nvSpPr>
          <p:cNvPr id="6" name="灯片编号占位符 5"/>
          <p:cNvSpPr>
            <a:spLocks noGrp="1"/>
          </p:cNvSpPr>
          <p:nvPr>
            <p:ph type="sldNum" sz="quarter" idx="12"/>
          </p:nvPr>
        </p:nvSpPr>
        <p:spPr/>
        <p:txBody>
          <a:bodyPr/>
          <a:lstStyle>
            <a:defPPr/>
          </a:lstStyle>
          <a:p>
            <a:fld id="{0C913308-F349-4B6D-A68A-DD1791B4A57B}" type="slidenum">
              <a:rPr lang="zh-CN" altLang="en-US" smtClean="0"/>
              <a:pPr/>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defP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def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defPPr/>
          </a:lstStyle>
          <a:p>
            <a:fld id="{530820CF-B880-4189-942D-D702A7CBA730}" type="datetimeFigureOut">
              <a:rPr lang="zh-CN" altLang="en-US" smtClean="0"/>
              <a:pPr/>
              <a:t>2020-9-12</a:t>
            </a:fld>
            <a:endParaRPr lang="zh-CN" altLang="en-US"/>
          </a:p>
        </p:txBody>
      </p:sp>
      <p:sp>
        <p:nvSpPr>
          <p:cNvPr id="5" name="页脚占位符 4"/>
          <p:cNvSpPr>
            <a:spLocks noGrp="1"/>
          </p:cNvSpPr>
          <p:nvPr>
            <p:ph type="ftr" sz="quarter" idx="11"/>
          </p:nvPr>
        </p:nvSpPr>
        <p:spPr/>
        <p:txBody>
          <a:bodyPr/>
          <a:lstStyle>
            <a:defPPr/>
          </a:lstStyle>
          <a:p>
            <a:endParaRPr lang="zh-CN" altLang="en-US"/>
          </a:p>
        </p:txBody>
      </p:sp>
      <p:sp>
        <p:nvSpPr>
          <p:cNvPr id="6" name="灯片编号占位符 5"/>
          <p:cNvSpPr>
            <a:spLocks noGrp="1"/>
          </p:cNvSpPr>
          <p:nvPr>
            <p:ph type="sldNum" sz="quarter" idx="12"/>
          </p:nvPr>
        </p:nvSpPr>
        <p:spPr/>
        <p:txBody>
          <a:bodyPr/>
          <a:lstStyle>
            <a:defPPr/>
          </a:lstStyle>
          <a:p>
            <a:fld id="{0C913308-F349-4B6D-A68A-DD1791B4A57B}" type="slidenum">
              <a:rPr lang="zh-CN" altLang="en-US" smtClean="0"/>
              <a:pPr/>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defPPr/>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def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defPPr/>
          </a:lstStyle>
          <a:p>
            <a:fld id="{530820CF-B880-4189-942D-D702A7CBA730}" type="datetimeFigureOut">
              <a:rPr lang="zh-CN" altLang="en-US" smtClean="0"/>
              <a:pPr/>
              <a:t>2020-9-12</a:t>
            </a:fld>
            <a:endParaRPr lang="zh-CN" altLang="en-US"/>
          </a:p>
        </p:txBody>
      </p:sp>
      <p:sp>
        <p:nvSpPr>
          <p:cNvPr id="5" name="页脚占位符 4"/>
          <p:cNvSpPr>
            <a:spLocks noGrp="1"/>
          </p:cNvSpPr>
          <p:nvPr>
            <p:ph type="ftr" sz="quarter" idx="11"/>
          </p:nvPr>
        </p:nvSpPr>
        <p:spPr/>
        <p:txBody>
          <a:bodyPr/>
          <a:lstStyle>
            <a:defPPr/>
          </a:lstStyle>
          <a:p>
            <a:endParaRPr lang="zh-CN" altLang="en-US"/>
          </a:p>
        </p:txBody>
      </p:sp>
      <p:sp>
        <p:nvSpPr>
          <p:cNvPr id="6" name="灯片编号占位符 5"/>
          <p:cNvSpPr>
            <a:spLocks noGrp="1"/>
          </p:cNvSpPr>
          <p:nvPr>
            <p:ph type="sldNum" sz="quarter" idx="12"/>
          </p:nvPr>
        </p:nvSpPr>
        <p:spPr/>
        <p:txBody>
          <a:bodyPr/>
          <a:lstStyle>
            <a:defPPr/>
          </a:lstStyle>
          <a:p>
            <a:fld id="{0C913308-F349-4B6D-A68A-DD1791B4A57B}" type="slidenum">
              <a:rPr lang="zh-CN" altLang="en-US" smtClean="0"/>
              <a:pPr/>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defPPr/>
          </a:lstStyle>
          <a:p>
            <a:r>
              <a:rPr lang="zh-CN" altLang="en-US"/>
              <a:t>单击此处编辑母版标题样式</a:t>
            </a:r>
          </a:p>
        </p:txBody>
      </p:sp>
      <p:sp>
        <p:nvSpPr>
          <p:cNvPr id="3" name="内容占位符 2"/>
          <p:cNvSpPr>
            <a:spLocks noGrp="1"/>
          </p:cNvSpPr>
          <p:nvPr>
            <p:ph idx="1"/>
          </p:nvPr>
        </p:nvSpPr>
        <p:spPr/>
        <p:txBody>
          <a:bodyPr/>
          <a:lstStyle>
            <a:def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defPPr/>
          </a:lstStyle>
          <a:p>
            <a:fld id="{530820CF-B880-4189-942D-D702A7CBA730}" type="datetimeFigureOut">
              <a:rPr lang="zh-CN" altLang="en-US" smtClean="0"/>
              <a:pPr/>
              <a:t>2020-9-12</a:t>
            </a:fld>
            <a:endParaRPr lang="zh-CN" altLang="en-US"/>
          </a:p>
        </p:txBody>
      </p:sp>
      <p:sp>
        <p:nvSpPr>
          <p:cNvPr id="5" name="页脚占位符 4"/>
          <p:cNvSpPr>
            <a:spLocks noGrp="1"/>
          </p:cNvSpPr>
          <p:nvPr>
            <p:ph type="ftr" sz="quarter" idx="11"/>
          </p:nvPr>
        </p:nvSpPr>
        <p:spPr/>
        <p:txBody>
          <a:bodyPr/>
          <a:lstStyle>
            <a:defPPr/>
          </a:lstStyle>
          <a:p>
            <a:endParaRPr lang="zh-CN" altLang="en-US"/>
          </a:p>
        </p:txBody>
      </p:sp>
      <p:sp>
        <p:nvSpPr>
          <p:cNvPr id="6" name="灯片编号占位符 5"/>
          <p:cNvSpPr>
            <a:spLocks noGrp="1"/>
          </p:cNvSpPr>
          <p:nvPr>
            <p:ph type="sldNum" sz="quarter" idx="12"/>
          </p:nvPr>
        </p:nvSpPr>
        <p:spPr/>
        <p:txBody>
          <a:bodyPr/>
          <a:lstStyle>
            <a:defPPr/>
          </a:lstStyle>
          <a:p>
            <a:fld id="{0C913308-F349-4B6D-A68A-DD1791B4A57B}" type="slidenum">
              <a:rPr lang="zh-CN" altLang="en-US" smtClean="0"/>
              <a:pPr/>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defPPr/>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defPPr/>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defPPr/>
          </a:lstStyle>
          <a:p>
            <a:fld id="{530820CF-B880-4189-942D-D702A7CBA730}" type="datetimeFigureOut">
              <a:rPr lang="zh-CN" altLang="en-US" smtClean="0"/>
              <a:pPr/>
              <a:t>2020-9-12</a:t>
            </a:fld>
            <a:endParaRPr lang="zh-CN" altLang="en-US"/>
          </a:p>
        </p:txBody>
      </p:sp>
      <p:sp>
        <p:nvSpPr>
          <p:cNvPr id="5" name="页脚占位符 4"/>
          <p:cNvSpPr>
            <a:spLocks noGrp="1"/>
          </p:cNvSpPr>
          <p:nvPr>
            <p:ph type="ftr" sz="quarter" idx="11"/>
          </p:nvPr>
        </p:nvSpPr>
        <p:spPr/>
        <p:txBody>
          <a:bodyPr/>
          <a:lstStyle>
            <a:defPPr/>
          </a:lstStyle>
          <a:p>
            <a:endParaRPr lang="zh-CN" altLang="en-US"/>
          </a:p>
        </p:txBody>
      </p:sp>
      <p:sp>
        <p:nvSpPr>
          <p:cNvPr id="6" name="灯片编号占位符 5"/>
          <p:cNvSpPr>
            <a:spLocks noGrp="1"/>
          </p:cNvSpPr>
          <p:nvPr>
            <p:ph type="sldNum" sz="quarter" idx="12"/>
          </p:nvPr>
        </p:nvSpPr>
        <p:spPr/>
        <p:txBody>
          <a:bodyPr/>
          <a:lstStyle>
            <a:defPPr/>
          </a:lstStyle>
          <a:p>
            <a:fld id="{0C913308-F349-4B6D-A68A-DD1791B4A57B}" type="slidenum">
              <a:rPr lang="zh-CN" altLang="en-US" smtClean="0"/>
              <a:pPr/>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defP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defPPr/>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defPPr/>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defPPr/>
          </a:lstStyle>
          <a:p>
            <a:fld id="{530820CF-B880-4189-942D-D702A7CBA730}" type="datetimeFigureOut">
              <a:rPr lang="zh-CN" altLang="en-US" smtClean="0"/>
              <a:pPr/>
              <a:t>2020-9-12</a:t>
            </a:fld>
            <a:endParaRPr lang="zh-CN" altLang="en-US"/>
          </a:p>
        </p:txBody>
      </p:sp>
      <p:sp>
        <p:nvSpPr>
          <p:cNvPr id="6" name="页脚占位符 5"/>
          <p:cNvSpPr>
            <a:spLocks noGrp="1"/>
          </p:cNvSpPr>
          <p:nvPr>
            <p:ph type="ftr" sz="quarter" idx="11"/>
          </p:nvPr>
        </p:nvSpPr>
        <p:spPr/>
        <p:txBody>
          <a:bodyPr/>
          <a:lstStyle>
            <a:defPPr/>
          </a:lstStyle>
          <a:p>
            <a:endParaRPr lang="zh-CN" altLang="en-US"/>
          </a:p>
        </p:txBody>
      </p:sp>
      <p:sp>
        <p:nvSpPr>
          <p:cNvPr id="7" name="灯片编号占位符 6"/>
          <p:cNvSpPr>
            <a:spLocks noGrp="1"/>
          </p:cNvSpPr>
          <p:nvPr>
            <p:ph type="sldNum" sz="quarter" idx="12"/>
          </p:nvPr>
        </p:nvSpPr>
        <p:spPr/>
        <p:txBody>
          <a:bodyPr/>
          <a:lstStyle>
            <a:defPPr/>
          </a:lstStyle>
          <a:p>
            <a:fld id="{0C913308-F349-4B6D-A68A-DD1791B4A57B}" type="slidenum">
              <a:rPr lang="zh-CN" altLang="en-US" smtClean="0"/>
              <a:pPr/>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defPPr/>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defPPr/>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defPPr/>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defPPr/>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defPPr/>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defPPr/>
          </a:lstStyle>
          <a:p>
            <a:fld id="{530820CF-B880-4189-942D-D702A7CBA730}" type="datetimeFigureOut">
              <a:rPr lang="zh-CN" altLang="en-US" smtClean="0"/>
              <a:pPr/>
              <a:t>2020-9-12</a:t>
            </a:fld>
            <a:endParaRPr lang="zh-CN" altLang="en-US"/>
          </a:p>
        </p:txBody>
      </p:sp>
      <p:sp>
        <p:nvSpPr>
          <p:cNvPr id="8" name="页脚占位符 7"/>
          <p:cNvSpPr>
            <a:spLocks noGrp="1"/>
          </p:cNvSpPr>
          <p:nvPr>
            <p:ph type="ftr" sz="quarter" idx="11"/>
          </p:nvPr>
        </p:nvSpPr>
        <p:spPr/>
        <p:txBody>
          <a:bodyPr/>
          <a:lstStyle>
            <a:defPPr/>
          </a:lstStyle>
          <a:p>
            <a:endParaRPr lang="zh-CN" altLang="en-US"/>
          </a:p>
        </p:txBody>
      </p:sp>
      <p:sp>
        <p:nvSpPr>
          <p:cNvPr id="9" name="灯片编号占位符 8"/>
          <p:cNvSpPr>
            <a:spLocks noGrp="1"/>
          </p:cNvSpPr>
          <p:nvPr>
            <p:ph type="sldNum" sz="quarter" idx="12"/>
          </p:nvPr>
        </p:nvSpPr>
        <p:spPr/>
        <p:txBody>
          <a:bodyPr/>
          <a:lstStyle>
            <a:defPPr/>
          </a:lstStyle>
          <a:p>
            <a:fld id="{0C913308-F349-4B6D-A68A-DD1791B4A57B}" type="slidenum">
              <a:rPr lang="zh-CN" altLang="en-US" smtClean="0"/>
              <a:pPr/>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defPPr/>
          </a:lstStyle>
          <a:p>
            <a:r>
              <a:rPr lang="zh-CN" altLang="en-US"/>
              <a:t>单击此处编辑母版标题样式</a:t>
            </a:r>
          </a:p>
        </p:txBody>
      </p:sp>
      <p:sp>
        <p:nvSpPr>
          <p:cNvPr id="3" name="日期占位符 2"/>
          <p:cNvSpPr>
            <a:spLocks noGrp="1"/>
          </p:cNvSpPr>
          <p:nvPr>
            <p:ph type="dt" sz="half" idx="10"/>
          </p:nvPr>
        </p:nvSpPr>
        <p:spPr/>
        <p:txBody>
          <a:bodyPr/>
          <a:lstStyle>
            <a:defPPr/>
          </a:lstStyle>
          <a:p>
            <a:fld id="{530820CF-B880-4189-942D-D702A7CBA730}" type="datetimeFigureOut">
              <a:rPr lang="zh-CN" altLang="en-US" smtClean="0"/>
              <a:pPr/>
              <a:t>2020-9-12</a:t>
            </a:fld>
            <a:endParaRPr lang="zh-CN" altLang="en-US"/>
          </a:p>
        </p:txBody>
      </p:sp>
      <p:sp>
        <p:nvSpPr>
          <p:cNvPr id="4" name="页脚占位符 3"/>
          <p:cNvSpPr>
            <a:spLocks noGrp="1"/>
          </p:cNvSpPr>
          <p:nvPr>
            <p:ph type="ftr" sz="quarter" idx="11"/>
          </p:nvPr>
        </p:nvSpPr>
        <p:spPr/>
        <p:txBody>
          <a:bodyPr/>
          <a:lstStyle>
            <a:defPPr/>
          </a:lstStyle>
          <a:p>
            <a:endParaRPr lang="zh-CN" altLang="en-US"/>
          </a:p>
        </p:txBody>
      </p:sp>
      <p:sp>
        <p:nvSpPr>
          <p:cNvPr id="5" name="灯片编号占位符 4"/>
          <p:cNvSpPr>
            <a:spLocks noGrp="1"/>
          </p:cNvSpPr>
          <p:nvPr>
            <p:ph type="sldNum" sz="quarter" idx="12"/>
          </p:nvPr>
        </p:nvSpPr>
        <p:spPr/>
        <p:txBody>
          <a:bodyPr/>
          <a:lstStyle>
            <a:defPPr/>
          </a:lstStyle>
          <a:p>
            <a:fld id="{0C913308-F349-4B6D-A68A-DD1791B4A57B}" type="slidenum">
              <a:rPr lang="zh-CN" altLang="en-US" smtClean="0"/>
              <a:pPr/>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defPPr/>
          </a:lstStyle>
          <a:p>
            <a:fld id="{530820CF-B880-4189-942D-D702A7CBA730}" type="datetimeFigureOut">
              <a:rPr lang="zh-CN" altLang="en-US" smtClean="0"/>
              <a:pPr/>
              <a:t>2020-9-12</a:t>
            </a:fld>
            <a:endParaRPr lang="zh-CN" altLang="en-US"/>
          </a:p>
        </p:txBody>
      </p:sp>
      <p:sp>
        <p:nvSpPr>
          <p:cNvPr id="3" name="页脚占位符 2"/>
          <p:cNvSpPr>
            <a:spLocks noGrp="1"/>
          </p:cNvSpPr>
          <p:nvPr>
            <p:ph type="ftr" sz="quarter" idx="11"/>
          </p:nvPr>
        </p:nvSpPr>
        <p:spPr/>
        <p:txBody>
          <a:bodyPr/>
          <a:lstStyle>
            <a:defPPr/>
          </a:lstStyle>
          <a:p>
            <a:endParaRPr lang="zh-CN" altLang="en-US"/>
          </a:p>
        </p:txBody>
      </p:sp>
      <p:sp>
        <p:nvSpPr>
          <p:cNvPr id="4" name="灯片编号占位符 3"/>
          <p:cNvSpPr>
            <a:spLocks noGrp="1"/>
          </p:cNvSpPr>
          <p:nvPr>
            <p:ph type="sldNum" sz="quarter" idx="12"/>
          </p:nvPr>
        </p:nvSpPr>
        <p:spPr/>
        <p:txBody>
          <a:bodyPr/>
          <a:lstStyle>
            <a:defPPr/>
          </a:lstStyle>
          <a:p>
            <a:fld id="{0C913308-F349-4B6D-A68A-DD1791B4A57B}" type="slidenum">
              <a:rPr lang="zh-CN" altLang="en-US" smtClean="0"/>
              <a:pPr/>
              <a:t>‹#›</a:t>
            </a:fld>
            <a:endParaRPr lang="zh-CN" altLang="en-US"/>
          </a:p>
        </p:txBody>
      </p:sp>
      <p:pic>
        <p:nvPicPr>
          <p:cNvPr id="7" name="图片 6" descr="03.jpg"/>
          <p:cNvPicPr>
            <a:picLocks noChangeAspect="1"/>
          </p:cNvPicPr>
          <p:nvPr userDrawn="1"/>
        </p:nvPicPr>
        <p:blipFill>
          <a:blip r:embed="rId2"/>
          <a:stretch>
            <a:fillRect/>
          </a:stretch>
        </p:blipFill>
        <p:spPr>
          <a:xfrm>
            <a:off x="1568" y="0"/>
            <a:ext cx="9140863" cy="5143500"/>
          </a:xfrm>
          <a:prstGeom prst="rect">
            <a:avLst/>
          </a:prstGeom>
        </p:spPr>
      </p:pic>
      <p:pic>
        <p:nvPicPr>
          <p:cNvPr id="8" name="图片 7" descr="02.png"/>
          <p:cNvPicPr>
            <a:picLocks noChangeAspect="1"/>
          </p:cNvPicPr>
          <p:nvPr userDrawn="1"/>
        </p:nvPicPr>
        <p:blipFill>
          <a:blip r:embed="rId3"/>
          <a:stretch>
            <a:fillRect/>
          </a:stretch>
        </p:blipFill>
        <p:spPr>
          <a:xfrm rot="21325640">
            <a:off x="8520038" y="4387488"/>
            <a:ext cx="282562" cy="545837"/>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7" presetClass="entr" presetSubtype="1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defPPr/>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defPPr/>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defPPr/>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defPPr/>
          </a:lstStyle>
          <a:p>
            <a:fld id="{530820CF-B880-4189-942D-D702A7CBA730}" type="datetimeFigureOut">
              <a:rPr lang="zh-CN" altLang="en-US" smtClean="0"/>
              <a:pPr/>
              <a:t>2020-9-12</a:t>
            </a:fld>
            <a:endParaRPr lang="zh-CN" altLang="en-US"/>
          </a:p>
        </p:txBody>
      </p:sp>
      <p:sp>
        <p:nvSpPr>
          <p:cNvPr id="6" name="页脚占位符 5"/>
          <p:cNvSpPr>
            <a:spLocks noGrp="1"/>
          </p:cNvSpPr>
          <p:nvPr>
            <p:ph type="ftr" sz="quarter" idx="11"/>
          </p:nvPr>
        </p:nvSpPr>
        <p:spPr/>
        <p:txBody>
          <a:bodyPr/>
          <a:lstStyle>
            <a:defPPr/>
          </a:lstStyle>
          <a:p>
            <a:endParaRPr lang="zh-CN" altLang="en-US"/>
          </a:p>
        </p:txBody>
      </p:sp>
      <p:sp>
        <p:nvSpPr>
          <p:cNvPr id="7" name="灯片编号占位符 6"/>
          <p:cNvSpPr>
            <a:spLocks noGrp="1"/>
          </p:cNvSpPr>
          <p:nvPr>
            <p:ph type="sldNum" sz="quarter" idx="12"/>
          </p:nvPr>
        </p:nvSpPr>
        <p:spPr/>
        <p:txBody>
          <a:bodyPr/>
          <a:lstStyle>
            <a:defPPr/>
          </a:lstStyle>
          <a:p>
            <a:fld id="{0C913308-F349-4B6D-A68A-DD1791B4A57B}" type="slidenum">
              <a:rPr lang="zh-CN" altLang="en-US" smtClean="0"/>
              <a:pPr/>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defPPr/>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defPPr/>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defPPr/>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defPPr/>
          </a:lstStyle>
          <a:p>
            <a:fld id="{530820CF-B880-4189-942D-D702A7CBA730}" type="datetimeFigureOut">
              <a:rPr lang="zh-CN" altLang="en-US" smtClean="0"/>
              <a:pPr/>
              <a:t>2020-9-12</a:t>
            </a:fld>
            <a:endParaRPr lang="zh-CN" altLang="en-US"/>
          </a:p>
        </p:txBody>
      </p:sp>
      <p:sp>
        <p:nvSpPr>
          <p:cNvPr id="6" name="页脚占位符 5"/>
          <p:cNvSpPr>
            <a:spLocks noGrp="1"/>
          </p:cNvSpPr>
          <p:nvPr>
            <p:ph type="ftr" sz="quarter" idx="11"/>
          </p:nvPr>
        </p:nvSpPr>
        <p:spPr/>
        <p:txBody>
          <a:bodyPr/>
          <a:lstStyle>
            <a:defPPr/>
          </a:lstStyle>
          <a:p>
            <a:endParaRPr lang="zh-CN" altLang="en-US"/>
          </a:p>
        </p:txBody>
      </p:sp>
      <p:sp>
        <p:nvSpPr>
          <p:cNvPr id="7" name="灯片编号占位符 6"/>
          <p:cNvSpPr>
            <a:spLocks noGrp="1"/>
          </p:cNvSpPr>
          <p:nvPr>
            <p:ph type="sldNum" sz="quarter" idx="12"/>
          </p:nvPr>
        </p:nvSpPr>
        <p:spPr/>
        <p:txBody>
          <a:bodyPr/>
          <a:lstStyle>
            <a:defPPr/>
          </a:lstStyle>
          <a:p>
            <a:fld id="{0C913308-F349-4B6D-A68A-DD1791B4A57B}" type="slidenum">
              <a:rPr lang="zh-CN" altLang="en-US" smtClean="0"/>
              <a:pPr/>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defP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def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defPPr/>
            <a:lvl1pPr algn="l">
              <a:defRPr sz="1200">
                <a:solidFill>
                  <a:schemeClr val="tx1">
                    <a:tint val="75000"/>
                  </a:schemeClr>
                </a:solidFill>
              </a:defRPr>
            </a:lvl1pPr>
          </a:lstStyle>
          <a:p>
            <a:fld id="{530820CF-B880-4189-942D-D702A7CBA730}" type="datetimeFigureOut">
              <a:rPr lang="zh-CN" altLang="en-US" smtClean="0"/>
              <a:pPr/>
              <a:t>2020-9-12</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defPPr/>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defPPr/>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图片 8" descr="02.jpg"/>
          <p:cNvPicPr>
            <a:picLocks noChangeAspect="1"/>
          </p:cNvPicPr>
          <p:nvPr/>
        </p:nvPicPr>
        <p:blipFill>
          <a:blip r:embed="rId3"/>
          <a:srcRect l="776"/>
          <a:stretch>
            <a:fillRect/>
          </a:stretch>
        </p:blipFill>
        <p:spPr>
          <a:xfrm>
            <a:off x="1569" y="-2782"/>
            <a:ext cx="9142431" cy="5143500"/>
          </a:xfrm>
          <a:prstGeom prst="rect">
            <a:avLst/>
          </a:prstGeom>
        </p:spPr>
      </p:pic>
      <p:pic>
        <p:nvPicPr>
          <p:cNvPr id="4" name="图片 3" descr="01.png"/>
          <p:cNvPicPr>
            <a:picLocks noChangeAspect="1"/>
          </p:cNvPicPr>
          <p:nvPr/>
        </p:nvPicPr>
        <p:blipFill>
          <a:blip r:embed="rId4"/>
          <a:srcRect l="3333" t="5682" r="1667"/>
          <a:stretch>
            <a:fillRect/>
          </a:stretch>
        </p:blipFill>
        <p:spPr>
          <a:xfrm>
            <a:off x="2714612" y="2700301"/>
            <a:ext cx="4071966" cy="2371779"/>
          </a:xfrm>
          <a:prstGeom prst="rect">
            <a:avLst/>
          </a:prstGeom>
        </p:spPr>
      </p:pic>
      <p:sp>
        <p:nvSpPr>
          <p:cNvPr id="18" name="TextBox 17"/>
          <p:cNvSpPr txBox="1"/>
          <p:nvPr/>
        </p:nvSpPr>
        <p:spPr>
          <a:xfrm>
            <a:off x="1820037" y="1117434"/>
            <a:ext cx="4493538" cy="954107"/>
          </a:xfrm>
          <a:prstGeom prst="rect">
            <a:avLst/>
          </a:prstGeom>
          <a:noFill/>
        </p:spPr>
        <p:txBody>
          <a:bodyPr wrap="none" rtlCol="0">
            <a:spAutoFit/>
          </a:bodyPr>
          <a:lstStyle>
            <a:defPPr/>
          </a:lstStyle>
          <a:p>
            <a:r>
              <a:rPr lang="en-US" altLang="zh-CN" sz="5600">
                <a:ln w="63500">
                  <a:noFill/>
                </a:ln>
                <a:solidFill>
                  <a:schemeClr val="accent5">
                    <a:lumMod val="50000"/>
                  </a:schemeClr>
                </a:solidFill>
                <a:latin typeface="方正美黑简体" pitchFamily="2" charset="-122"/>
                <a:ea typeface="方正美黑简体" pitchFamily="2" charset="-122"/>
              </a:rPr>
              <a:t>《</a:t>
            </a:r>
            <a:r>
              <a:rPr lang="zh-CN" altLang="en-US" sz="5600">
                <a:ln w="63500">
                  <a:noFill/>
                </a:ln>
                <a:solidFill>
                  <a:schemeClr val="accent5">
                    <a:lumMod val="50000"/>
                  </a:schemeClr>
                </a:solidFill>
                <a:latin typeface="方正美黑简体" pitchFamily="2" charset="-122"/>
                <a:ea typeface="方正美黑简体" pitchFamily="2" charset="-122"/>
              </a:rPr>
              <a:t>老子</a:t>
            </a:r>
            <a:r>
              <a:rPr lang="en-US" altLang="zh-CN" sz="5600">
                <a:ln w="63500">
                  <a:noFill/>
                </a:ln>
                <a:solidFill>
                  <a:schemeClr val="accent5">
                    <a:lumMod val="50000"/>
                  </a:schemeClr>
                </a:solidFill>
                <a:latin typeface="方正美黑简体" pitchFamily="2" charset="-122"/>
                <a:ea typeface="方正美黑简体" pitchFamily="2" charset="-122"/>
              </a:rPr>
              <a:t>》</a:t>
            </a:r>
            <a:r>
              <a:rPr lang="zh-CN" altLang="en-US" sz="5600">
                <a:ln w="63500">
                  <a:noFill/>
                </a:ln>
                <a:solidFill>
                  <a:schemeClr val="accent5">
                    <a:lumMod val="50000"/>
                  </a:schemeClr>
                </a:solidFill>
                <a:latin typeface="方正美黑简体" pitchFamily="2" charset="-122"/>
                <a:ea typeface="方正美黑简体" pitchFamily="2" charset="-122"/>
              </a:rPr>
              <a:t>四章</a:t>
            </a:r>
          </a:p>
        </p:txBody>
      </p:sp>
      <p:cxnSp>
        <p:nvCxnSpPr>
          <p:cNvPr id="24" name="直接连接符 23"/>
          <p:cNvCxnSpPr/>
          <p:nvPr/>
        </p:nvCxnSpPr>
        <p:spPr>
          <a:xfrm>
            <a:off x="4536281" y="2631663"/>
            <a:ext cx="2214578" cy="1588"/>
          </a:xfrm>
          <a:prstGeom prst="line">
            <a:avLst/>
          </a:prstGeom>
          <a:ln>
            <a:solidFill>
              <a:schemeClr val="accent5">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 name="文本框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B0CAAC1-01C7-4C16-8C2A-120A0859E983}"/>
              </a:ext>
            </a:extLst>
          </p:cNvPr>
          <p:cNvSpPr txBox="1"/>
          <p:nvPr/>
        </p:nvSpPr>
        <p:spPr>
          <a:xfrm>
            <a:off x="6228184" y="2156196"/>
            <a:ext cx="1440160" cy="461665"/>
          </a:xfrm>
          <a:prstGeom prst="rect">
            <a:avLst/>
          </a:prstGeom>
          <a:noFill/>
        </p:spPr>
        <p:txBody>
          <a:bodyPr wrap="square" rtlCol="0">
            <a:spAutoFit/>
          </a:bodyPr>
          <a:lstStyle>
            <a:defPPr/>
          </a:lstStyle>
          <a:p>
            <a:r>
              <a:rPr lang="en-US" altLang="zh-CN" sz="2400"/>
              <a:t>《</a:t>
            </a:r>
            <a:r>
              <a:rPr lang="zh-CN" altLang="en-US" sz="2400"/>
              <a:t>道德经</a:t>
            </a:r>
            <a:r>
              <a:rPr lang="en-US" altLang="zh-CN" sz="2400"/>
              <a:t>》</a:t>
            </a:r>
            <a:endParaRPr lang="zh-CN" altLang="en-US" sz="2400"/>
          </a:p>
        </p:txBody>
      </p:sp>
    </p:spTree>
  </p:cSld>
  <p:clrMapOvr>
    <a:masterClrMapping/>
  </p:clrMapOvr>
  <p:transition advClick="0" advTm="4000">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7"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childTnLst>
                                </p:cTn>
                              </p:par>
                              <p:par>
                                <p:cTn id="9" presetID="56" presetClass="entr" presetSubtype="0" fill="hold" grpId="0" nodeType="withEffect">
                                  <p:stCondLst>
                                    <p:cond delay="0"/>
                                  </p:stCondLst>
                                  <p:iterate type="lt">
                                    <p:tmPct val="10000"/>
                                  </p:iterate>
                                  <p:childTnLst>
                                    <p:set>
                                      <p:cBhvr>
                                        <p:cTn id="10" dur="1" fill="hold">
                                          <p:stCondLst>
                                            <p:cond delay="0"/>
                                          </p:stCondLst>
                                        </p:cTn>
                                        <p:tgtEl>
                                          <p:spTgt spid="18"/>
                                        </p:tgtEl>
                                        <p:attrNameLst>
                                          <p:attrName>style.visibility</p:attrName>
                                        </p:attrNameLst>
                                      </p:cBhvr>
                                      <p:to>
                                        <p:strVal val="visible"/>
                                      </p:to>
                                    </p:set>
                                    <p:anim by="(-#ppt_w*2)" calcmode="lin" valueType="num">
                                      <p:cBhvr rctx="PPT">
                                        <p:cTn id="11" dur="500" autoRev="1" fill="hold">
                                          <p:stCondLst>
                                            <p:cond delay="0"/>
                                          </p:stCondLst>
                                        </p:cTn>
                                        <p:tgtEl>
                                          <p:spTgt spid="18"/>
                                        </p:tgtEl>
                                        <p:attrNameLst>
                                          <p:attrName>ppt_w</p:attrName>
                                        </p:attrNameLst>
                                      </p:cBhvr>
                                    </p:anim>
                                    <p:anim by="(#ppt_w*0.50)" calcmode="lin" valueType="num">
                                      <p:cBhvr>
                                        <p:cTn id="12" dur="500" decel="50000" autoRev="1" fill="hold">
                                          <p:stCondLst>
                                            <p:cond delay="0"/>
                                          </p:stCondLst>
                                        </p:cTn>
                                        <p:tgtEl>
                                          <p:spTgt spid="18"/>
                                        </p:tgtEl>
                                        <p:attrNameLst>
                                          <p:attrName>ppt_x</p:attrName>
                                        </p:attrNameLst>
                                      </p:cBhvr>
                                    </p:anim>
                                    <p:anim from="(-#ppt_h/2)" to="(#ppt_y)" calcmode="lin" valueType="num">
                                      <p:cBhvr>
                                        <p:cTn id="13" dur="1000" fill="hold">
                                          <p:stCondLst>
                                            <p:cond delay="0"/>
                                          </p:stCondLst>
                                        </p:cTn>
                                        <p:tgtEl>
                                          <p:spTgt spid="18"/>
                                        </p:tgtEl>
                                        <p:attrNameLst>
                                          <p:attrName>ppt_y</p:attrName>
                                        </p:attrNameLst>
                                      </p:cBhvr>
                                    </p:anim>
                                    <p:animRot by="21600000">
                                      <p:cBhvr>
                                        <p:cTn id="14" dur="1000" fill="hold">
                                          <p:stCondLst>
                                            <p:cond delay="0"/>
                                          </p:stCondLst>
                                        </p:cTn>
                                        <p:tgtEl>
                                          <p:spTgt spid="18"/>
                                        </p:tgtEl>
                                        <p:attrNameLst>
                                          <p:attrName>r</p:attrName>
                                        </p:attrNameLst>
                                      </p:cBhvr>
                                    </p:animRot>
                                  </p:childTnLst>
                                </p:cTn>
                              </p:par>
                            </p:childTnLst>
                          </p:cTn>
                        </p:par>
                        <p:par>
                          <p:cTn id="15" fill="hold" nodeType="afterGroup">
                            <p:stCondLst>
                              <p:cond delay="1000"/>
                            </p:stCondLst>
                            <p:childTnLst>
                              <p:par>
                                <p:cTn id="16" presetID="12" presetClass="entr" presetSubtype="8"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slide(fromLeft)">
                                      <p:cBhvr>
                                        <p:cTn id="1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6" name="组合 15"/>
          <p:cNvGrpSpPr/>
          <p:nvPr/>
        </p:nvGrpSpPr>
        <p:grpSpPr>
          <a:xfrm>
            <a:off x="714348" y="1023284"/>
            <a:ext cx="870849" cy="218258"/>
            <a:chOff x="575579" y="2484388"/>
            <a:chExt cx="1927578" cy="481258"/>
          </a:xfrm>
        </p:grpSpPr>
        <p:sp>
          <p:nvSpPr>
            <p:cNvPr id="17" name="Freeform 9"/>
            <p:cNvSpPr/>
            <p:nvPr/>
          </p:nvSpPr>
          <p:spPr bwMode="auto">
            <a:xfrm>
              <a:off x="1380222" y="2492027"/>
              <a:ext cx="1122935" cy="432878"/>
            </a:xfrm>
            <a:custGeom>
              <a:avLst/>
              <a:gdLst>
                <a:gd name="T0" fmla="*/ 745 w 745"/>
                <a:gd name="T1" fmla="*/ 173 h 285"/>
                <a:gd name="T2" fmla="*/ 616 w 745"/>
                <a:gd name="T3" fmla="*/ 211 h 285"/>
                <a:gd name="T4" fmla="*/ 556 w 745"/>
                <a:gd name="T5" fmla="*/ 189 h 285"/>
                <a:gd name="T6" fmla="*/ 269 w 745"/>
                <a:gd name="T7" fmla="*/ 228 h 285"/>
                <a:gd name="T8" fmla="*/ 99 w 745"/>
                <a:gd name="T9" fmla="*/ 262 h 285"/>
                <a:gd name="T10" fmla="*/ 14 w 745"/>
                <a:gd name="T11" fmla="*/ 107 h 285"/>
                <a:gd name="T12" fmla="*/ 144 w 745"/>
                <a:gd name="T13" fmla="*/ 5 h 285"/>
                <a:gd name="T14" fmla="*/ 230 w 745"/>
                <a:gd name="T15" fmla="*/ 114 h 285"/>
                <a:gd name="T16" fmla="*/ 151 w 745"/>
                <a:gd name="T17" fmla="*/ 191 h 285"/>
                <a:gd name="T18" fmla="*/ 93 w 745"/>
                <a:gd name="T19" fmla="*/ 143 h 285"/>
                <a:gd name="T20" fmla="*/ 132 w 745"/>
                <a:gd name="T21" fmla="*/ 87 h 285"/>
                <a:gd name="T22" fmla="*/ 158 w 745"/>
                <a:gd name="T23" fmla="*/ 94 h 285"/>
                <a:gd name="T24" fmla="*/ 138 w 745"/>
                <a:gd name="T25" fmla="*/ 112 h 285"/>
                <a:gd name="T26" fmla="*/ 121 w 745"/>
                <a:gd name="T27" fmla="*/ 149 h 285"/>
                <a:gd name="T28" fmla="*/ 169 w 745"/>
                <a:gd name="T29" fmla="*/ 162 h 285"/>
                <a:gd name="T30" fmla="*/ 201 w 745"/>
                <a:gd name="T31" fmla="*/ 78 h 285"/>
                <a:gd name="T32" fmla="*/ 123 w 745"/>
                <a:gd name="T33" fmla="*/ 31 h 285"/>
                <a:gd name="T34" fmla="*/ 39 w 745"/>
                <a:gd name="T35" fmla="*/ 154 h 285"/>
                <a:gd name="T36" fmla="*/ 188 w 745"/>
                <a:gd name="T37" fmla="*/ 242 h 285"/>
                <a:gd name="T38" fmla="*/ 285 w 745"/>
                <a:gd name="T39" fmla="*/ 183 h 285"/>
                <a:gd name="T40" fmla="*/ 558 w 745"/>
                <a:gd name="T41" fmla="*/ 161 h 285"/>
                <a:gd name="T42" fmla="*/ 723 w 745"/>
                <a:gd name="T43" fmla="*/ 170 h 285"/>
                <a:gd name="T44" fmla="*/ 745 w 745"/>
                <a:gd name="T45" fmla="*/ 173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5" h="285">
                  <a:moveTo>
                    <a:pt x="745" y="173"/>
                  </a:moveTo>
                  <a:cubicBezTo>
                    <a:pt x="718" y="210"/>
                    <a:pt x="664" y="225"/>
                    <a:pt x="616" y="211"/>
                  </a:cubicBezTo>
                  <a:cubicBezTo>
                    <a:pt x="596" y="205"/>
                    <a:pt x="575" y="199"/>
                    <a:pt x="556" y="189"/>
                  </a:cubicBezTo>
                  <a:cubicBezTo>
                    <a:pt x="451" y="134"/>
                    <a:pt x="356" y="155"/>
                    <a:pt x="269" y="228"/>
                  </a:cubicBezTo>
                  <a:cubicBezTo>
                    <a:pt x="218" y="270"/>
                    <a:pt x="162" y="285"/>
                    <a:pt x="99" y="262"/>
                  </a:cubicBezTo>
                  <a:cubicBezTo>
                    <a:pt x="42" y="241"/>
                    <a:pt x="0" y="163"/>
                    <a:pt x="14" y="107"/>
                  </a:cubicBezTo>
                  <a:cubicBezTo>
                    <a:pt x="30" y="44"/>
                    <a:pt x="86" y="0"/>
                    <a:pt x="144" y="5"/>
                  </a:cubicBezTo>
                  <a:cubicBezTo>
                    <a:pt x="186" y="9"/>
                    <a:pt x="236" y="48"/>
                    <a:pt x="230" y="114"/>
                  </a:cubicBezTo>
                  <a:cubicBezTo>
                    <a:pt x="226" y="160"/>
                    <a:pt x="197" y="191"/>
                    <a:pt x="151" y="191"/>
                  </a:cubicBezTo>
                  <a:cubicBezTo>
                    <a:pt x="118" y="191"/>
                    <a:pt x="98" y="176"/>
                    <a:pt x="93" y="143"/>
                  </a:cubicBezTo>
                  <a:cubicBezTo>
                    <a:pt x="87" y="112"/>
                    <a:pt x="105" y="96"/>
                    <a:pt x="132" y="87"/>
                  </a:cubicBezTo>
                  <a:cubicBezTo>
                    <a:pt x="137" y="85"/>
                    <a:pt x="145" y="90"/>
                    <a:pt x="158" y="94"/>
                  </a:cubicBezTo>
                  <a:cubicBezTo>
                    <a:pt x="148" y="102"/>
                    <a:pt x="141" y="106"/>
                    <a:pt x="138" y="112"/>
                  </a:cubicBezTo>
                  <a:cubicBezTo>
                    <a:pt x="131" y="124"/>
                    <a:pt x="126" y="136"/>
                    <a:pt x="121" y="149"/>
                  </a:cubicBezTo>
                  <a:cubicBezTo>
                    <a:pt x="137" y="154"/>
                    <a:pt x="155" y="166"/>
                    <a:pt x="169" y="162"/>
                  </a:cubicBezTo>
                  <a:cubicBezTo>
                    <a:pt x="199" y="153"/>
                    <a:pt x="213" y="110"/>
                    <a:pt x="201" y="78"/>
                  </a:cubicBezTo>
                  <a:cubicBezTo>
                    <a:pt x="189" y="45"/>
                    <a:pt x="153" y="24"/>
                    <a:pt x="123" y="31"/>
                  </a:cubicBezTo>
                  <a:cubicBezTo>
                    <a:pt x="62" y="45"/>
                    <a:pt x="25" y="100"/>
                    <a:pt x="39" y="154"/>
                  </a:cubicBezTo>
                  <a:cubicBezTo>
                    <a:pt x="58" y="225"/>
                    <a:pt x="122" y="266"/>
                    <a:pt x="188" y="242"/>
                  </a:cubicBezTo>
                  <a:cubicBezTo>
                    <a:pt x="223" y="229"/>
                    <a:pt x="253" y="203"/>
                    <a:pt x="285" y="183"/>
                  </a:cubicBezTo>
                  <a:cubicBezTo>
                    <a:pt x="372" y="126"/>
                    <a:pt x="462" y="114"/>
                    <a:pt x="558" y="161"/>
                  </a:cubicBezTo>
                  <a:cubicBezTo>
                    <a:pt x="611" y="188"/>
                    <a:pt x="666" y="208"/>
                    <a:pt x="723" y="170"/>
                  </a:cubicBezTo>
                  <a:cubicBezTo>
                    <a:pt x="727" y="167"/>
                    <a:pt x="736" y="171"/>
                    <a:pt x="745" y="173"/>
                  </a:cubicBezTo>
                  <a:close/>
                </a:path>
              </a:pathLst>
            </a:custGeom>
            <a:solidFill>
              <a:srgbClr val="C7A167"/>
            </a:solidFill>
            <a:ln>
              <a:noFill/>
            </a:ln>
          </p:spPr>
          <p:txBody>
            <a:bodyPr vert="horz" wrap="square" lIns="91440" tIns="45720" rIns="91440" bIns="45720" numCol="1" anchor="t" anchorCtr="0" compatLnSpc="1">
              <a:prstTxWarp prst="textNoShape">
                <a:avLst/>
              </a:prstTxWarp>
            </a:bodyPr>
            <a:lstStyle>
              <a:def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BACC6">
                    <a:lumMod val="50000"/>
                  </a:srgbClr>
                </a:solidFill>
                <a:effectLst/>
                <a:uLnTx/>
                <a:uFillTx/>
                <a:latin typeface="Calibri"/>
                <a:ea typeface="宋体" panose="02010600030101010101" pitchFamily="2" charset="-122"/>
                <a:cs typeface="+mn-cs"/>
              </a:endParaRPr>
            </a:p>
          </p:txBody>
        </p:sp>
        <p:sp>
          <p:nvSpPr>
            <p:cNvPr id="18" name="Freeform 10"/>
            <p:cNvSpPr/>
            <p:nvPr/>
          </p:nvSpPr>
          <p:spPr bwMode="auto">
            <a:xfrm>
              <a:off x="575579" y="2484388"/>
              <a:ext cx="396592" cy="481258"/>
            </a:xfrm>
            <a:custGeom>
              <a:avLst/>
              <a:gdLst>
                <a:gd name="T0" fmla="*/ 150 w 263"/>
                <a:gd name="T1" fmla="*/ 99 h 317"/>
                <a:gd name="T2" fmla="*/ 114 w 263"/>
                <a:gd name="T3" fmla="*/ 144 h 317"/>
                <a:gd name="T4" fmla="*/ 138 w 263"/>
                <a:gd name="T5" fmla="*/ 169 h 317"/>
                <a:gd name="T6" fmla="*/ 192 w 263"/>
                <a:gd name="T7" fmla="*/ 145 h 317"/>
                <a:gd name="T8" fmla="*/ 167 w 263"/>
                <a:gd name="T9" fmla="*/ 45 h 317"/>
                <a:gd name="T10" fmla="*/ 60 w 263"/>
                <a:gd name="T11" fmla="*/ 68 h 317"/>
                <a:gd name="T12" fmla="*/ 63 w 263"/>
                <a:gd name="T13" fmla="*/ 214 h 317"/>
                <a:gd name="T14" fmla="*/ 220 w 263"/>
                <a:gd name="T15" fmla="*/ 235 h 317"/>
                <a:gd name="T16" fmla="*/ 255 w 263"/>
                <a:gd name="T17" fmla="*/ 213 h 317"/>
                <a:gd name="T18" fmla="*/ 263 w 263"/>
                <a:gd name="T19" fmla="*/ 220 h 317"/>
                <a:gd name="T20" fmla="*/ 254 w 263"/>
                <a:gd name="T21" fmla="*/ 241 h 317"/>
                <a:gd name="T22" fmla="*/ 9 w 263"/>
                <a:gd name="T23" fmla="*/ 157 h 317"/>
                <a:gd name="T24" fmla="*/ 67 w 263"/>
                <a:gd name="T25" fmla="*/ 30 h 317"/>
                <a:gd name="T26" fmla="*/ 187 w 263"/>
                <a:gd name="T27" fmla="*/ 27 h 317"/>
                <a:gd name="T28" fmla="*/ 224 w 263"/>
                <a:gd name="T29" fmla="*/ 139 h 317"/>
                <a:gd name="T30" fmla="*/ 150 w 263"/>
                <a:gd name="T31" fmla="*/ 196 h 317"/>
                <a:gd name="T32" fmla="*/ 89 w 263"/>
                <a:gd name="T33" fmla="*/ 152 h 317"/>
                <a:gd name="T34" fmla="*/ 120 w 263"/>
                <a:gd name="T35" fmla="*/ 96 h 317"/>
                <a:gd name="T36" fmla="*/ 150 w 263"/>
                <a:gd name="T37" fmla="*/ 99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3" h="317">
                  <a:moveTo>
                    <a:pt x="150" y="99"/>
                  </a:moveTo>
                  <a:cubicBezTo>
                    <a:pt x="134" y="119"/>
                    <a:pt x="120" y="130"/>
                    <a:pt x="114" y="144"/>
                  </a:cubicBezTo>
                  <a:cubicBezTo>
                    <a:pt x="112" y="149"/>
                    <a:pt x="131" y="170"/>
                    <a:pt x="138" y="169"/>
                  </a:cubicBezTo>
                  <a:cubicBezTo>
                    <a:pt x="157" y="166"/>
                    <a:pt x="181" y="159"/>
                    <a:pt x="192" y="145"/>
                  </a:cubicBezTo>
                  <a:cubicBezTo>
                    <a:pt x="215" y="115"/>
                    <a:pt x="200" y="68"/>
                    <a:pt x="167" y="45"/>
                  </a:cubicBezTo>
                  <a:cubicBezTo>
                    <a:pt x="138" y="26"/>
                    <a:pt x="83" y="38"/>
                    <a:pt x="60" y="68"/>
                  </a:cubicBezTo>
                  <a:cubicBezTo>
                    <a:pt x="27" y="112"/>
                    <a:pt x="28" y="173"/>
                    <a:pt x="63" y="214"/>
                  </a:cubicBezTo>
                  <a:cubicBezTo>
                    <a:pt x="98" y="256"/>
                    <a:pt x="169" y="265"/>
                    <a:pt x="220" y="235"/>
                  </a:cubicBezTo>
                  <a:cubicBezTo>
                    <a:pt x="232" y="228"/>
                    <a:pt x="243" y="220"/>
                    <a:pt x="255" y="213"/>
                  </a:cubicBezTo>
                  <a:cubicBezTo>
                    <a:pt x="258" y="216"/>
                    <a:pt x="260" y="218"/>
                    <a:pt x="263" y="220"/>
                  </a:cubicBezTo>
                  <a:cubicBezTo>
                    <a:pt x="260" y="227"/>
                    <a:pt x="259" y="237"/>
                    <a:pt x="254" y="241"/>
                  </a:cubicBezTo>
                  <a:cubicBezTo>
                    <a:pt x="164" y="317"/>
                    <a:pt x="36" y="273"/>
                    <a:pt x="9" y="157"/>
                  </a:cubicBezTo>
                  <a:cubicBezTo>
                    <a:pt x="0" y="117"/>
                    <a:pt x="26" y="55"/>
                    <a:pt x="67" y="30"/>
                  </a:cubicBezTo>
                  <a:cubicBezTo>
                    <a:pt x="105" y="6"/>
                    <a:pt x="146" y="0"/>
                    <a:pt x="187" y="27"/>
                  </a:cubicBezTo>
                  <a:cubicBezTo>
                    <a:pt x="219" y="48"/>
                    <a:pt x="236" y="98"/>
                    <a:pt x="224" y="139"/>
                  </a:cubicBezTo>
                  <a:cubicBezTo>
                    <a:pt x="213" y="176"/>
                    <a:pt x="186" y="193"/>
                    <a:pt x="150" y="196"/>
                  </a:cubicBezTo>
                  <a:cubicBezTo>
                    <a:pt x="118" y="198"/>
                    <a:pt x="96" y="184"/>
                    <a:pt x="89" y="152"/>
                  </a:cubicBezTo>
                  <a:cubicBezTo>
                    <a:pt x="83" y="124"/>
                    <a:pt x="94" y="104"/>
                    <a:pt x="120" y="96"/>
                  </a:cubicBezTo>
                  <a:cubicBezTo>
                    <a:pt x="129" y="93"/>
                    <a:pt x="141" y="98"/>
                    <a:pt x="150" y="99"/>
                  </a:cubicBezTo>
                  <a:close/>
                </a:path>
              </a:pathLst>
            </a:custGeom>
            <a:solidFill>
              <a:srgbClr val="C7A167"/>
            </a:solidFill>
            <a:ln>
              <a:noFill/>
            </a:ln>
          </p:spPr>
          <p:txBody>
            <a:bodyPr vert="horz" wrap="square" lIns="91440" tIns="45720" rIns="91440" bIns="45720" numCol="1" anchor="t" anchorCtr="0" compatLnSpc="1">
              <a:prstTxWarp prst="textNoShape">
                <a:avLst/>
              </a:prstTxWarp>
            </a:bodyPr>
            <a:lstStyle>
              <a:def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BACC6">
                    <a:lumMod val="50000"/>
                  </a:srgbClr>
                </a:solidFill>
                <a:effectLst/>
                <a:uLnTx/>
                <a:uFillTx/>
                <a:latin typeface="Calibri"/>
                <a:ea typeface="宋体" panose="02010600030101010101" pitchFamily="2" charset="-122"/>
                <a:cs typeface="+mn-cs"/>
              </a:endParaRPr>
            </a:p>
          </p:txBody>
        </p:sp>
        <p:sp>
          <p:nvSpPr>
            <p:cNvPr id="19" name="Freeform 11"/>
            <p:cNvSpPr/>
            <p:nvPr/>
          </p:nvSpPr>
          <p:spPr bwMode="auto">
            <a:xfrm>
              <a:off x="976627" y="2485661"/>
              <a:ext cx="395956" cy="440517"/>
            </a:xfrm>
            <a:custGeom>
              <a:avLst/>
              <a:gdLst>
                <a:gd name="T0" fmla="*/ 145 w 263"/>
                <a:gd name="T1" fmla="*/ 104 h 290"/>
                <a:gd name="T2" fmla="*/ 116 w 263"/>
                <a:gd name="T3" fmla="*/ 144 h 290"/>
                <a:gd name="T4" fmla="*/ 136 w 263"/>
                <a:gd name="T5" fmla="*/ 168 h 290"/>
                <a:gd name="T6" fmla="*/ 193 w 263"/>
                <a:gd name="T7" fmla="*/ 147 h 290"/>
                <a:gd name="T8" fmla="*/ 186 w 263"/>
                <a:gd name="T9" fmla="*/ 56 h 290"/>
                <a:gd name="T10" fmla="*/ 84 w 263"/>
                <a:gd name="T11" fmla="*/ 49 h 290"/>
                <a:gd name="T12" fmla="*/ 55 w 263"/>
                <a:gd name="T13" fmla="*/ 194 h 290"/>
                <a:gd name="T14" fmla="*/ 203 w 263"/>
                <a:gd name="T15" fmla="*/ 242 h 290"/>
                <a:gd name="T16" fmla="*/ 263 w 263"/>
                <a:gd name="T17" fmla="*/ 220 h 290"/>
                <a:gd name="T18" fmla="*/ 249 w 263"/>
                <a:gd name="T19" fmla="*/ 246 h 290"/>
                <a:gd name="T20" fmla="*/ 54 w 263"/>
                <a:gd name="T21" fmla="*/ 238 h 290"/>
                <a:gd name="T22" fmla="*/ 42 w 263"/>
                <a:gd name="T23" fmla="*/ 53 h 290"/>
                <a:gd name="T24" fmla="*/ 160 w 263"/>
                <a:gd name="T25" fmla="*/ 13 h 290"/>
                <a:gd name="T26" fmla="*/ 232 w 263"/>
                <a:gd name="T27" fmla="*/ 120 h 290"/>
                <a:gd name="T28" fmla="*/ 171 w 263"/>
                <a:gd name="T29" fmla="*/ 191 h 290"/>
                <a:gd name="T30" fmla="*/ 106 w 263"/>
                <a:gd name="T31" fmla="*/ 175 h 290"/>
                <a:gd name="T32" fmla="*/ 101 w 263"/>
                <a:gd name="T33" fmla="*/ 108 h 290"/>
                <a:gd name="T34" fmla="*/ 147 w 263"/>
                <a:gd name="T35" fmla="*/ 93 h 290"/>
                <a:gd name="T36" fmla="*/ 145 w 263"/>
                <a:gd name="T37" fmla="*/ 104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3" h="290">
                  <a:moveTo>
                    <a:pt x="145" y="104"/>
                  </a:moveTo>
                  <a:cubicBezTo>
                    <a:pt x="135" y="117"/>
                    <a:pt x="122" y="129"/>
                    <a:pt x="116" y="144"/>
                  </a:cubicBezTo>
                  <a:cubicBezTo>
                    <a:pt x="114" y="149"/>
                    <a:pt x="131" y="169"/>
                    <a:pt x="136" y="168"/>
                  </a:cubicBezTo>
                  <a:cubicBezTo>
                    <a:pt x="156" y="165"/>
                    <a:pt x="179" y="160"/>
                    <a:pt x="193" y="147"/>
                  </a:cubicBezTo>
                  <a:cubicBezTo>
                    <a:pt x="217" y="125"/>
                    <a:pt x="211" y="83"/>
                    <a:pt x="186" y="56"/>
                  </a:cubicBezTo>
                  <a:cubicBezTo>
                    <a:pt x="161" y="30"/>
                    <a:pt x="114" y="27"/>
                    <a:pt x="84" y="49"/>
                  </a:cubicBezTo>
                  <a:cubicBezTo>
                    <a:pt x="35" y="86"/>
                    <a:pt x="24" y="140"/>
                    <a:pt x="55" y="194"/>
                  </a:cubicBezTo>
                  <a:cubicBezTo>
                    <a:pt x="85" y="246"/>
                    <a:pt x="150" y="267"/>
                    <a:pt x="203" y="242"/>
                  </a:cubicBezTo>
                  <a:cubicBezTo>
                    <a:pt x="221" y="233"/>
                    <a:pt x="238" y="224"/>
                    <a:pt x="263" y="220"/>
                  </a:cubicBezTo>
                  <a:cubicBezTo>
                    <a:pt x="258" y="229"/>
                    <a:pt x="256" y="240"/>
                    <a:pt x="249" y="246"/>
                  </a:cubicBezTo>
                  <a:cubicBezTo>
                    <a:pt x="196" y="290"/>
                    <a:pt x="103" y="286"/>
                    <a:pt x="54" y="238"/>
                  </a:cubicBezTo>
                  <a:cubicBezTo>
                    <a:pt x="5" y="190"/>
                    <a:pt x="0" y="109"/>
                    <a:pt x="42" y="53"/>
                  </a:cubicBezTo>
                  <a:cubicBezTo>
                    <a:pt x="66" y="20"/>
                    <a:pt x="125" y="0"/>
                    <a:pt x="160" y="13"/>
                  </a:cubicBezTo>
                  <a:cubicBezTo>
                    <a:pt x="209" y="31"/>
                    <a:pt x="236" y="71"/>
                    <a:pt x="232" y="120"/>
                  </a:cubicBezTo>
                  <a:cubicBezTo>
                    <a:pt x="228" y="157"/>
                    <a:pt x="203" y="182"/>
                    <a:pt x="171" y="191"/>
                  </a:cubicBezTo>
                  <a:cubicBezTo>
                    <a:pt x="152" y="196"/>
                    <a:pt x="124" y="187"/>
                    <a:pt x="106" y="175"/>
                  </a:cubicBezTo>
                  <a:cubicBezTo>
                    <a:pt x="80" y="158"/>
                    <a:pt x="84" y="129"/>
                    <a:pt x="101" y="108"/>
                  </a:cubicBezTo>
                  <a:cubicBezTo>
                    <a:pt x="109" y="97"/>
                    <a:pt x="131" y="97"/>
                    <a:pt x="147" y="93"/>
                  </a:cubicBezTo>
                  <a:cubicBezTo>
                    <a:pt x="146" y="96"/>
                    <a:pt x="145" y="100"/>
                    <a:pt x="145" y="104"/>
                  </a:cubicBezTo>
                  <a:close/>
                </a:path>
              </a:pathLst>
            </a:custGeom>
            <a:solidFill>
              <a:srgbClr val="C7A167"/>
            </a:solidFill>
            <a:ln>
              <a:noFill/>
            </a:ln>
          </p:spPr>
          <p:txBody>
            <a:bodyPr vert="horz" wrap="square" lIns="91440" tIns="45720" rIns="91440" bIns="45720" numCol="1" anchor="t" anchorCtr="0" compatLnSpc="1">
              <a:prstTxWarp prst="textNoShape">
                <a:avLst/>
              </a:prstTxWarp>
            </a:bodyPr>
            <a:lstStyle>
              <a:def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BACC6">
                    <a:lumMod val="50000"/>
                  </a:srgbClr>
                </a:solidFill>
                <a:effectLst/>
                <a:uLnTx/>
                <a:uFillTx/>
                <a:latin typeface="Calibri"/>
                <a:ea typeface="宋体" panose="02010600030101010101" pitchFamily="2" charset="-122"/>
                <a:cs typeface="+mn-cs"/>
              </a:endParaRPr>
            </a:p>
          </p:txBody>
        </p:sp>
      </p:grpSp>
      <p:sp>
        <p:nvSpPr>
          <p:cNvPr id="20" name="Freeform 9"/>
          <p:cNvSpPr/>
          <p:nvPr/>
        </p:nvSpPr>
        <p:spPr bwMode="auto">
          <a:xfrm>
            <a:off x="7643834" y="1142990"/>
            <a:ext cx="810957" cy="332524"/>
          </a:xfrm>
          <a:custGeom>
            <a:avLst/>
            <a:gdLst>
              <a:gd name="T0" fmla="*/ 745 w 745"/>
              <a:gd name="T1" fmla="*/ 173 h 285"/>
              <a:gd name="T2" fmla="*/ 616 w 745"/>
              <a:gd name="T3" fmla="*/ 211 h 285"/>
              <a:gd name="T4" fmla="*/ 556 w 745"/>
              <a:gd name="T5" fmla="*/ 189 h 285"/>
              <a:gd name="T6" fmla="*/ 269 w 745"/>
              <a:gd name="T7" fmla="*/ 228 h 285"/>
              <a:gd name="T8" fmla="*/ 99 w 745"/>
              <a:gd name="T9" fmla="*/ 262 h 285"/>
              <a:gd name="T10" fmla="*/ 14 w 745"/>
              <a:gd name="T11" fmla="*/ 107 h 285"/>
              <a:gd name="T12" fmla="*/ 144 w 745"/>
              <a:gd name="T13" fmla="*/ 5 h 285"/>
              <a:gd name="T14" fmla="*/ 230 w 745"/>
              <a:gd name="T15" fmla="*/ 114 h 285"/>
              <a:gd name="T16" fmla="*/ 151 w 745"/>
              <a:gd name="T17" fmla="*/ 191 h 285"/>
              <a:gd name="T18" fmla="*/ 93 w 745"/>
              <a:gd name="T19" fmla="*/ 143 h 285"/>
              <a:gd name="T20" fmla="*/ 132 w 745"/>
              <a:gd name="T21" fmla="*/ 87 h 285"/>
              <a:gd name="T22" fmla="*/ 158 w 745"/>
              <a:gd name="T23" fmla="*/ 94 h 285"/>
              <a:gd name="T24" fmla="*/ 138 w 745"/>
              <a:gd name="T25" fmla="*/ 112 h 285"/>
              <a:gd name="T26" fmla="*/ 121 w 745"/>
              <a:gd name="T27" fmla="*/ 149 h 285"/>
              <a:gd name="T28" fmla="*/ 169 w 745"/>
              <a:gd name="T29" fmla="*/ 162 h 285"/>
              <a:gd name="T30" fmla="*/ 201 w 745"/>
              <a:gd name="T31" fmla="*/ 78 h 285"/>
              <a:gd name="T32" fmla="*/ 123 w 745"/>
              <a:gd name="T33" fmla="*/ 31 h 285"/>
              <a:gd name="T34" fmla="*/ 39 w 745"/>
              <a:gd name="T35" fmla="*/ 154 h 285"/>
              <a:gd name="T36" fmla="*/ 188 w 745"/>
              <a:gd name="T37" fmla="*/ 242 h 285"/>
              <a:gd name="T38" fmla="*/ 285 w 745"/>
              <a:gd name="T39" fmla="*/ 183 h 285"/>
              <a:gd name="T40" fmla="*/ 558 w 745"/>
              <a:gd name="T41" fmla="*/ 161 h 285"/>
              <a:gd name="T42" fmla="*/ 723 w 745"/>
              <a:gd name="T43" fmla="*/ 170 h 285"/>
              <a:gd name="T44" fmla="*/ 745 w 745"/>
              <a:gd name="T45" fmla="*/ 173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5" h="285">
                <a:moveTo>
                  <a:pt x="745" y="173"/>
                </a:moveTo>
                <a:cubicBezTo>
                  <a:pt x="718" y="210"/>
                  <a:pt x="664" y="225"/>
                  <a:pt x="616" y="211"/>
                </a:cubicBezTo>
                <a:cubicBezTo>
                  <a:pt x="596" y="205"/>
                  <a:pt x="575" y="199"/>
                  <a:pt x="556" y="189"/>
                </a:cubicBezTo>
                <a:cubicBezTo>
                  <a:pt x="451" y="134"/>
                  <a:pt x="356" y="155"/>
                  <a:pt x="269" y="228"/>
                </a:cubicBezTo>
                <a:cubicBezTo>
                  <a:pt x="218" y="270"/>
                  <a:pt x="162" y="285"/>
                  <a:pt x="99" y="262"/>
                </a:cubicBezTo>
                <a:cubicBezTo>
                  <a:pt x="42" y="241"/>
                  <a:pt x="0" y="163"/>
                  <a:pt x="14" y="107"/>
                </a:cubicBezTo>
                <a:cubicBezTo>
                  <a:pt x="30" y="44"/>
                  <a:pt x="86" y="0"/>
                  <a:pt x="144" y="5"/>
                </a:cubicBezTo>
                <a:cubicBezTo>
                  <a:pt x="186" y="9"/>
                  <a:pt x="236" y="48"/>
                  <a:pt x="230" y="114"/>
                </a:cubicBezTo>
                <a:cubicBezTo>
                  <a:pt x="226" y="160"/>
                  <a:pt x="197" y="191"/>
                  <a:pt x="151" y="191"/>
                </a:cubicBezTo>
                <a:cubicBezTo>
                  <a:pt x="118" y="191"/>
                  <a:pt x="98" y="176"/>
                  <a:pt x="93" y="143"/>
                </a:cubicBezTo>
                <a:cubicBezTo>
                  <a:pt x="87" y="112"/>
                  <a:pt x="105" y="96"/>
                  <a:pt x="132" y="87"/>
                </a:cubicBezTo>
                <a:cubicBezTo>
                  <a:pt x="137" y="85"/>
                  <a:pt x="145" y="90"/>
                  <a:pt x="158" y="94"/>
                </a:cubicBezTo>
                <a:cubicBezTo>
                  <a:pt x="148" y="102"/>
                  <a:pt x="141" y="106"/>
                  <a:pt x="138" y="112"/>
                </a:cubicBezTo>
                <a:cubicBezTo>
                  <a:pt x="131" y="124"/>
                  <a:pt x="126" y="136"/>
                  <a:pt x="121" y="149"/>
                </a:cubicBezTo>
                <a:cubicBezTo>
                  <a:pt x="137" y="154"/>
                  <a:pt x="155" y="166"/>
                  <a:pt x="169" y="162"/>
                </a:cubicBezTo>
                <a:cubicBezTo>
                  <a:pt x="199" y="153"/>
                  <a:pt x="213" y="110"/>
                  <a:pt x="201" y="78"/>
                </a:cubicBezTo>
                <a:cubicBezTo>
                  <a:pt x="189" y="45"/>
                  <a:pt x="153" y="24"/>
                  <a:pt x="123" y="31"/>
                </a:cubicBezTo>
                <a:cubicBezTo>
                  <a:pt x="62" y="45"/>
                  <a:pt x="25" y="100"/>
                  <a:pt x="39" y="154"/>
                </a:cubicBezTo>
                <a:cubicBezTo>
                  <a:pt x="58" y="225"/>
                  <a:pt x="122" y="266"/>
                  <a:pt x="188" y="242"/>
                </a:cubicBezTo>
                <a:cubicBezTo>
                  <a:pt x="223" y="229"/>
                  <a:pt x="253" y="203"/>
                  <a:pt x="285" y="183"/>
                </a:cubicBezTo>
                <a:cubicBezTo>
                  <a:pt x="372" y="126"/>
                  <a:pt x="462" y="114"/>
                  <a:pt x="558" y="161"/>
                </a:cubicBezTo>
                <a:cubicBezTo>
                  <a:pt x="611" y="188"/>
                  <a:pt x="666" y="208"/>
                  <a:pt x="723" y="170"/>
                </a:cubicBezTo>
                <a:cubicBezTo>
                  <a:pt x="727" y="167"/>
                  <a:pt x="736" y="171"/>
                  <a:pt x="745" y="173"/>
                </a:cubicBezTo>
                <a:close/>
              </a:path>
            </a:pathLst>
          </a:custGeom>
          <a:solidFill>
            <a:srgbClr val="C7A167"/>
          </a:solidFill>
          <a:ln>
            <a:noFill/>
          </a:ln>
        </p:spPr>
        <p:txBody>
          <a:bodyPr vert="horz" wrap="square" lIns="91440" tIns="45720" rIns="91440" bIns="45720" numCol="1" anchor="t" anchorCtr="0" compatLnSpc="1">
            <a:prstTxWarp prst="textNoShape">
              <a:avLst/>
            </a:prstTxWarp>
          </a:bodyPr>
          <a:lstStyle>
            <a:def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BACC6">
                  <a:lumMod val="50000"/>
                </a:srgbClr>
              </a:solidFill>
              <a:effectLst/>
              <a:uLnTx/>
              <a:uFillTx/>
              <a:latin typeface="Calibri"/>
              <a:ea typeface="宋体" panose="02010600030101010101" pitchFamily="2" charset="-122"/>
              <a:cs typeface="+mn-cs"/>
            </a:endParaRPr>
          </a:p>
        </p:txBody>
      </p:sp>
      <p:sp>
        <p:nvSpPr>
          <p:cNvPr id="22" name="文本框 2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FAD4F50-869A-4D2C-A14D-84FE111999EA}"/>
              </a:ext>
            </a:extLst>
          </p:cNvPr>
          <p:cNvSpPr txBox="1"/>
          <p:nvPr/>
        </p:nvSpPr>
        <p:spPr>
          <a:xfrm>
            <a:off x="215008" y="411510"/>
            <a:ext cx="8928992" cy="3046988"/>
          </a:xfrm>
          <a:prstGeom prst="rect">
            <a:avLst/>
          </a:prstGeom>
          <a:noFill/>
        </p:spPr>
        <p:txBody>
          <a:bodyPr wrap="square">
            <a:spAutoFit/>
          </a:bodyPr>
          <a:lstStyle>
            <a:def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rgbClr val="FF0000"/>
                </a:solidFill>
                <a:effectLst/>
                <a:uLnTx/>
                <a:uFillTx/>
                <a:latin typeface="华文楷体" panose="02010600040101010101" pitchFamily="2" charset="-122"/>
                <a:ea typeface="华文楷体" panose="02010600040101010101" pitchFamily="2" charset="-122"/>
                <a:cs typeface="+mn-cs"/>
              </a:rPr>
              <a:t>先秦文章词句解读的基本方法：　</a:t>
            </a:r>
            <a:endParaRPr kumimoji="0" lang="en-US" altLang="zh-CN" sz="3200" b="0" i="0" u="none" strike="noStrike" kern="1200" cap="none" spc="0" normalizeH="0" baseline="0" noProof="0">
              <a:ln>
                <a:noFill/>
              </a:ln>
              <a:solidFill>
                <a:srgbClr val="FF0000"/>
              </a:solidFill>
              <a:effectLst/>
              <a:uLnTx/>
              <a:uFillTx/>
              <a:latin typeface="华文楷体" pitchFamily="2" charset="-122"/>
              <a:ea typeface="华文楷体" pitchFamily="2"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rgbClr val="FF0000"/>
                </a:solidFill>
                <a:effectLst/>
                <a:uLnTx/>
                <a:uFillTx/>
                <a:latin typeface="华文楷体" panose="02010600040101010101" pitchFamily="2" charset="-122"/>
                <a:ea typeface="华文楷体" panose="02010600040101010101" pitchFamily="2" charset="-122"/>
                <a:cs typeface="+mn-cs"/>
              </a:rPr>
              <a:t>先秦时期的文章，通假现象较为普遍，词不达意问题也比较突出，因此：</a:t>
            </a:r>
            <a:endParaRPr kumimoji="0" lang="en-US" altLang="zh-CN" sz="3200" b="0" i="0" u="none" strike="noStrike" kern="1200" cap="none" spc="0" normalizeH="0" baseline="0" noProof="0">
              <a:ln>
                <a:noFill/>
              </a:ln>
              <a:solidFill>
                <a:srgbClr val="FF0000"/>
              </a:solidFill>
              <a:effectLst/>
              <a:uLnTx/>
              <a:uFillTx/>
              <a:latin typeface="华文楷体" panose="02010600040101010101" pitchFamily="2" charset="-122"/>
              <a:ea typeface="华文楷体" panose="02010600040101010101" pitchFamily="2"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lang="en-US" altLang="zh-CN" sz="3200">
                <a:solidFill>
                  <a:srgbClr val="FF0000"/>
                </a:solidFill>
                <a:latin typeface="华文楷体" panose="02010600040101010101" pitchFamily="2" charset="-122"/>
                <a:ea typeface="华文楷体" panose="02010600040101010101" pitchFamily="2" charset="-122"/>
              </a:rPr>
              <a:t>1.</a:t>
            </a:r>
            <a:r>
              <a:rPr kumimoji="0" lang="zh-CN" altLang="en-US" sz="3200" b="0" i="0" u="none" strike="noStrike" kern="1200" cap="none" spc="0" normalizeH="0" baseline="0" noProof="0">
                <a:ln>
                  <a:noFill/>
                </a:ln>
                <a:solidFill>
                  <a:srgbClr val="FF0000"/>
                </a:solidFill>
                <a:effectLst/>
                <a:uLnTx/>
                <a:uFillTx/>
                <a:latin typeface="华文楷体" panose="02010600040101010101" pitchFamily="2" charset="-122"/>
                <a:ea typeface="华文楷体" panose="02010600040101010101" pitchFamily="2" charset="-122"/>
                <a:cs typeface="+mn-cs"/>
              </a:rPr>
              <a:t>解读先秦时期的文章要根据语言环境</a:t>
            </a:r>
            <a:r>
              <a:rPr lang="zh-CN" altLang="en-US" sz="3200">
                <a:solidFill>
                  <a:srgbClr val="FF0000"/>
                </a:solidFill>
                <a:latin typeface="华文楷体" panose="02010600040101010101" pitchFamily="2" charset="-122"/>
                <a:ea typeface="华文楷体" panose="02010600040101010101" pitchFamily="2" charset="-122"/>
              </a:rPr>
              <a:t>。</a:t>
            </a:r>
            <a:r>
              <a:rPr kumimoji="0" lang="zh-CN" altLang="en-US" sz="3200" b="0" i="0" u="none" strike="noStrike" kern="1200" cap="none" spc="0" normalizeH="0" baseline="0" noProof="0">
                <a:ln>
                  <a:noFill/>
                </a:ln>
                <a:solidFill>
                  <a:srgbClr val="FF0000"/>
                </a:solidFill>
                <a:effectLst/>
                <a:uLnTx/>
                <a:uFillTx/>
                <a:latin typeface="华文楷体" panose="02010600040101010101" pitchFamily="2" charset="-122"/>
                <a:ea typeface="华文楷体" panose="02010600040101010101" pitchFamily="2" charset="-122"/>
                <a:cs typeface="+mn-cs"/>
              </a:rPr>
              <a:t>结合上下文意思来解，切不可望文生义和凭空臆断。</a:t>
            </a:r>
            <a:endParaRPr kumimoji="0" lang="en-US" altLang="zh-CN" sz="3200" b="0" i="0" u="none" strike="noStrike" kern="1200" cap="none" spc="0" normalizeH="0" baseline="0" noProof="0">
              <a:ln>
                <a:noFill/>
              </a:ln>
              <a:solidFill>
                <a:srgbClr val="FF0000"/>
              </a:solidFill>
              <a:effectLst/>
              <a:uLnTx/>
              <a:uFillTx/>
              <a:latin typeface="华文楷体" panose="02010600040101010101" pitchFamily="2" charset="-122"/>
              <a:ea typeface="华文楷体" panose="02010600040101010101" pitchFamily="2"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lang="en-US" altLang="zh-CN" sz="3200">
                <a:solidFill>
                  <a:srgbClr val="FF0000"/>
                </a:solidFill>
                <a:latin typeface="华文楷体" panose="02010600040101010101" pitchFamily="2" charset="-122"/>
                <a:ea typeface="华文楷体" panose="02010600040101010101" pitchFamily="2" charset="-122"/>
              </a:rPr>
              <a:t>2.</a:t>
            </a:r>
            <a:r>
              <a:rPr lang="zh-CN" altLang="en-US" sz="3200">
                <a:solidFill>
                  <a:srgbClr val="FF0000"/>
                </a:solidFill>
                <a:latin typeface="华文楷体" panose="02010600040101010101" pitchFamily="2" charset="-122"/>
                <a:ea typeface="华文楷体" panose="02010600040101010101" pitchFamily="2" charset="-122"/>
              </a:rPr>
              <a:t>另外，注意联系生活实际进行理解</a:t>
            </a:r>
            <a:endParaRPr kumimoji="0" lang="zh-CN" altLang="en-US" sz="3200" b="0" i="0" u="none" strike="noStrike" kern="1200" cap="none" spc="0" normalizeH="0" baseline="0" noProof="0">
              <a:ln>
                <a:noFill/>
              </a:ln>
              <a:solidFill>
                <a:srgbClr val="FF0000"/>
              </a:solidFill>
              <a:effectLst/>
              <a:uLnTx/>
              <a:uFillTx/>
              <a:latin typeface="华文楷体" pitchFamily="2" charset="-122"/>
              <a:ea typeface="华文楷体" pitchFamily="2" charset="-122"/>
              <a:cs typeface="+mn-cs"/>
            </a:endParaRPr>
          </a:p>
        </p:txBody>
      </p:sp>
    </p:spTree>
    <p:extLst>
      <p:ext uri="{BB962C8B-B14F-4D97-AF65-F5344CB8AC3E}">
        <p14:creationId xmlns:p14="http://schemas.microsoft.com/office/powerpoint/2010/main" val="1797178216"/>
      </p:ext>
    </p:extLst>
  </p:cSld>
  <p:clrMapOvr>
    <a:masterClrMapping/>
  </p:clrMapOvr>
  <p:transition advClick="0" advTm="4000">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90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20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 name="图片 21" descr="02.jpg"/>
          <p:cNvPicPr>
            <a:picLocks noChangeAspect="1"/>
          </p:cNvPicPr>
          <p:nvPr/>
        </p:nvPicPr>
        <p:blipFill>
          <a:blip r:embed="rId2">
            <a:duotone>
              <a:schemeClr val="bg2">
                <a:shade val="45000"/>
                <a:satMod val="135000"/>
              </a:schemeClr>
              <a:prstClr val="white"/>
            </a:duotone>
          </a:blip>
          <a:srcRect l="776"/>
          <a:stretch>
            <a:fillRect/>
          </a:stretch>
        </p:blipFill>
        <p:spPr>
          <a:xfrm>
            <a:off x="0" y="0"/>
            <a:ext cx="9142431" cy="5143500"/>
          </a:xfrm>
          <a:prstGeom prst="rect">
            <a:avLst/>
          </a:prstGeom>
        </p:spPr>
      </p:pic>
      <p:grpSp>
        <p:nvGrpSpPr>
          <p:cNvPr id="2" name="组合 3"/>
          <p:cNvGrpSpPr/>
          <p:nvPr/>
        </p:nvGrpSpPr>
        <p:grpSpPr>
          <a:xfrm>
            <a:off x="3643306" y="857238"/>
            <a:ext cx="2000264" cy="3857652"/>
            <a:chOff x="4459992" y="1057110"/>
            <a:chExt cx="3245127" cy="5283782"/>
          </a:xfrm>
          <a:effectLst>
            <a:outerShdw blurRad="50800" dist="38100" dir="5400000" algn="t" rotWithShape="0">
              <a:prstClr val="black">
                <a:alpha val="40000"/>
              </a:prstClr>
            </a:outerShdw>
          </a:effectLst>
        </p:grpSpPr>
        <p:grpSp>
          <p:nvGrpSpPr>
            <p:cNvPr id="3" name="组合 7"/>
            <p:cNvGrpSpPr/>
            <p:nvPr/>
          </p:nvGrpSpPr>
          <p:grpSpPr>
            <a:xfrm>
              <a:off x="4459992" y="4946517"/>
              <a:ext cx="3245125" cy="1394375"/>
              <a:chOff x="4745987" y="4184564"/>
              <a:chExt cx="2730655" cy="1394375"/>
            </a:xfrm>
          </p:grpSpPr>
          <p:sp>
            <p:nvSpPr>
              <p:cNvPr id="7" name="任意多边形 6"/>
              <p:cNvSpPr/>
              <p:nvPr/>
            </p:nvSpPr>
            <p:spPr>
              <a:xfrm flipH="1">
                <a:off x="4768611" y="4224026"/>
                <a:ext cx="2708031" cy="1354913"/>
              </a:xfrm>
              <a:custGeom>
                <a:avLst/>
                <a:gdLst>
                  <a:gd name="connsiteX0" fmla="*/ 1239106 w 2478212"/>
                  <a:gd name="connsiteY0" fmla="*/ 0 h 1354913"/>
                  <a:gd name="connsiteX1" fmla="*/ 0 w 2478212"/>
                  <a:gd name="connsiteY1" fmla="*/ 13975 h 1354913"/>
                  <a:gd name="connsiteX2" fmla="*/ 0 w 2478212"/>
                  <a:gd name="connsiteY2" fmla="*/ 732733 h 1354913"/>
                  <a:gd name="connsiteX3" fmla="*/ 34389 w 2478212"/>
                  <a:gd name="connsiteY3" fmla="*/ 769068 h 1354913"/>
                  <a:gd name="connsiteX4" fmla="*/ 159747 w 2478212"/>
                  <a:gd name="connsiteY4" fmla="*/ 883245 h 1354913"/>
                  <a:gd name="connsiteX5" fmla="*/ 367977 w 2478212"/>
                  <a:gd name="connsiteY5" fmla="*/ 910406 h 1354913"/>
                  <a:gd name="connsiteX6" fmla="*/ 567153 w 2478212"/>
                  <a:gd name="connsiteY6" fmla="*/ 1154849 h 1354913"/>
                  <a:gd name="connsiteX7" fmla="*/ 911185 w 2478212"/>
                  <a:gd name="connsiteY7" fmla="*/ 1182010 h 1354913"/>
                  <a:gd name="connsiteX8" fmla="*/ 1216738 w 2478212"/>
                  <a:gd name="connsiteY8" fmla="*/ 1329693 h 1354913"/>
                  <a:gd name="connsiteX9" fmla="*/ 1239106 w 2478212"/>
                  <a:gd name="connsiteY9" fmla="*/ 1354913 h 1354913"/>
                  <a:gd name="connsiteX10" fmla="*/ 1261474 w 2478212"/>
                  <a:gd name="connsiteY10" fmla="*/ 1329693 h 1354913"/>
                  <a:gd name="connsiteX11" fmla="*/ 1567027 w 2478212"/>
                  <a:gd name="connsiteY11" fmla="*/ 1182010 h 1354913"/>
                  <a:gd name="connsiteX12" fmla="*/ 1911059 w 2478212"/>
                  <a:gd name="connsiteY12" fmla="*/ 1154849 h 1354913"/>
                  <a:gd name="connsiteX13" fmla="*/ 2110235 w 2478212"/>
                  <a:gd name="connsiteY13" fmla="*/ 910406 h 1354913"/>
                  <a:gd name="connsiteX14" fmla="*/ 2318465 w 2478212"/>
                  <a:gd name="connsiteY14" fmla="*/ 883245 h 1354913"/>
                  <a:gd name="connsiteX15" fmla="*/ 2443823 w 2478212"/>
                  <a:gd name="connsiteY15" fmla="*/ 769068 h 1354913"/>
                  <a:gd name="connsiteX16" fmla="*/ 2478212 w 2478212"/>
                  <a:gd name="connsiteY16" fmla="*/ 732733 h 1354913"/>
                  <a:gd name="connsiteX17" fmla="*/ 2478212 w 2478212"/>
                  <a:gd name="connsiteY17" fmla="*/ 13975 h 135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78212" h="1354913">
                    <a:moveTo>
                      <a:pt x="1239106" y="0"/>
                    </a:moveTo>
                    <a:lnTo>
                      <a:pt x="0" y="13975"/>
                    </a:lnTo>
                    <a:lnTo>
                      <a:pt x="0" y="732733"/>
                    </a:lnTo>
                    <a:lnTo>
                      <a:pt x="34389" y="769068"/>
                    </a:lnTo>
                    <a:cubicBezTo>
                      <a:pt x="69903" y="809636"/>
                      <a:pt x="102280" y="851459"/>
                      <a:pt x="159747" y="883245"/>
                    </a:cubicBezTo>
                    <a:cubicBezTo>
                      <a:pt x="224696" y="919062"/>
                      <a:pt x="298567" y="901352"/>
                      <a:pt x="367977" y="910406"/>
                    </a:cubicBezTo>
                    <a:cubicBezTo>
                      <a:pt x="434369" y="991887"/>
                      <a:pt x="433854" y="1077828"/>
                      <a:pt x="567153" y="1154849"/>
                    </a:cubicBezTo>
                    <a:cubicBezTo>
                      <a:pt x="686290" y="1199587"/>
                      <a:pt x="796508" y="1172956"/>
                      <a:pt x="911185" y="1182010"/>
                    </a:cubicBezTo>
                    <a:cubicBezTo>
                      <a:pt x="1015361" y="1194058"/>
                      <a:pt x="1144140" y="1258243"/>
                      <a:pt x="1216738" y="1329693"/>
                    </a:cubicBezTo>
                    <a:lnTo>
                      <a:pt x="1239106" y="1354913"/>
                    </a:lnTo>
                    <a:lnTo>
                      <a:pt x="1261474" y="1329693"/>
                    </a:lnTo>
                    <a:cubicBezTo>
                      <a:pt x="1334072" y="1258243"/>
                      <a:pt x="1462851" y="1194058"/>
                      <a:pt x="1567027" y="1182010"/>
                    </a:cubicBezTo>
                    <a:cubicBezTo>
                      <a:pt x="1681704" y="1172956"/>
                      <a:pt x="1791922" y="1199587"/>
                      <a:pt x="1911059" y="1154849"/>
                    </a:cubicBezTo>
                    <a:cubicBezTo>
                      <a:pt x="2044358" y="1077828"/>
                      <a:pt x="2043843" y="991887"/>
                      <a:pt x="2110235" y="910406"/>
                    </a:cubicBezTo>
                    <a:cubicBezTo>
                      <a:pt x="2179645" y="901352"/>
                      <a:pt x="2253516" y="919062"/>
                      <a:pt x="2318465" y="883245"/>
                    </a:cubicBezTo>
                    <a:cubicBezTo>
                      <a:pt x="2375932" y="851459"/>
                      <a:pt x="2408309" y="809636"/>
                      <a:pt x="2443823" y="769068"/>
                    </a:cubicBezTo>
                    <a:lnTo>
                      <a:pt x="2478212" y="732733"/>
                    </a:lnTo>
                    <a:lnTo>
                      <a:pt x="2478212" y="13975"/>
                    </a:ln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pic>
            <p:nvPicPr>
              <p:cNvPr id="8" name="图片 7"/>
              <p:cNvPicPr>
                <a:picLocks noChangeAspect="1"/>
              </p:cNvPicPr>
              <p:nvPr/>
            </p:nvPicPr>
            <p:blipFill>
              <a:blip r:embed="rId3"/>
              <a:srcRect l="40139" t="23540" r="40548" b="31832"/>
              <a:stretch>
                <a:fillRect/>
              </a:stretch>
            </p:blipFill>
            <p:spPr>
              <a:xfrm>
                <a:off x="4745987" y="4184564"/>
                <a:ext cx="2708032" cy="1354915"/>
              </a:xfrm>
              <a:custGeom>
                <a:avLst/>
                <a:gdLst>
                  <a:gd name="connsiteX0" fmla="*/ 1354016 w 2708031"/>
                  <a:gd name="connsiteY0" fmla="*/ 0 h 1354913"/>
                  <a:gd name="connsiteX1" fmla="*/ 2708031 w 2708031"/>
                  <a:gd name="connsiteY1" fmla="*/ 13975 h 1354913"/>
                  <a:gd name="connsiteX2" fmla="*/ 2708031 w 2708031"/>
                  <a:gd name="connsiteY2" fmla="*/ 732733 h 1354913"/>
                  <a:gd name="connsiteX3" fmla="*/ 2670453 w 2708031"/>
                  <a:gd name="connsiteY3" fmla="*/ 769068 h 1354913"/>
                  <a:gd name="connsiteX4" fmla="*/ 2533470 w 2708031"/>
                  <a:gd name="connsiteY4" fmla="*/ 883245 h 1354913"/>
                  <a:gd name="connsiteX5" fmla="*/ 2305930 w 2708031"/>
                  <a:gd name="connsiteY5" fmla="*/ 910406 h 1354913"/>
                  <a:gd name="connsiteX6" fmla="*/ 2088283 w 2708031"/>
                  <a:gd name="connsiteY6" fmla="*/ 1154849 h 1354913"/>
                  <a:gd name="connsiteX7" fmla="*/ 1712347 w 2708031"/>
                  <a:gd name="connsiteY7" fmla="*/ 1182010 h 1354913"/>
                  <a:gd name="connsiteX8" fmla="*/ 1378458 w 2708031"/>
                  <a:gd name="connsiteY8" fmla="*/ 1329693 h 1354913"/>
                  <a:gd name="connsiteX9" fmla="*/ 1354016 w 2708031"/>
                  <a:gd name="connsiteY9" fmla="*/ 1354913 h 1354913"/>
                  <a:gd name="connsiteX10" fmla="*/ 1329573 w 2708031"/>
                  <a:gd name="connsiteY10" fmla="*/ 1329693 h 1354913"/>
                  <a:gd name="connsiteX11" fmla="*/ 995685 w 2708031"/>
                  <a:gd name="connsiteY11" fmla="*/ 1182010 h 1354913"/>
                  <a:gd name="connsiteX12" fmla="*/ 619749 w 2708031"/>
                  <a:gd name="connsiteY12" fmla="*/ 1154849 h 1354913"/>
                  <a:gd name="connsiteX13" fmla="*/ 402102 w 2708031"/>
                  <a:gd name="connsiteY13" fmla="*/ 910406 h 1354913"/>
                  <a:gd name="connsiteX14" fmla="*/ 174561 w 2708031"/>
                  <a:gd name="connsiteY14" fmla="*/ 883245 h 1354913"/>
                  <a:gd name="connsiteX15" fmla="*/ 37578 w 2708031"/>
                  <a:gd name="connsiteY15" fmla="*/ 769068 h 1354913"/>
                  <a:gd name="connsiteX16" fmla="*/ 0 w 2708031"/>
                  <a:gd name="connsiteY16" fmla="*/ 732733 h 1354913"/>
                  <a:gd name="connsiteX17" fmla="*/ 0 w 2708031"/>
                  <a:gd name="connsiteY17" fmla="*/ 13975 h 1354913"/>
                  <a:gd name="connsiteX18" fmla="*/ 1354016 w 2708031"/>
                  <a:gd name="connsiteY18" fmla="*/ 0 h 135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708031" h="1354913">
                    <a:moveTo>
                      <a:pt x="1354016" y="0"/>
                    </a:moveTo>
                    <a:lnTo>
                      <a:pt x="2708031" y="13975"/>
                    </a:lnTo>
                    <a:lnTo>
                      <a:pt x="2708031" y="732733"/>
                    </a:lnTo>
                    <a:lnTo>
                      <a:pt x="2670453" y="769068"/>
                    </a:lnTo>
                    <a:cubicBezTo>
                      <a:pt x="2631646" y="809636"/>
                      <a:pt x="2596266" y="851459"/>
                      <a:pt x="2533470" y="883245"/>
                    </a:cubicBezTo>
                    <a:cubicBezTo>
                      <a:pt x="2462498" y="919062"/>
                      <a:pt x="2381776" y="901352"/>
                      <a:pt x="2305930" y="910406"/>
                    </a:cubicBezTo>
                    <a:cubicBezTo>
                      <a:pt x="2233381" y="991887"/>
                      <a:pt x="2233943" y="1077828"/>
                      <a:pt x="2088283" y="1154849"/>
                    </a:cubicBezTo>
                    <a:cubicBezTo>
                      <a:pt x="1958098" y="1199587"/>
                      <a:pt x="1837658" y="1172956"/>
                      <a:pt x="1712347" y="1182010"/>
                    </a:cubicBezTo>
                    <a:cubicBezTo>
                      <a:pt x="1598510" y="1194058"/>
                      <a:pt x="1457788" y="1258243"/>
                      <a:pt x="1378458" y="1329693"/>
                    </a:cubicBezTo>
                    <a:lnTo>
                      <a:pt x="1354016" y="1354913"/>
                    </a:lnTo>
                    <a:lnTo>
                      <a:pt x="1329573" y="1329693"/>
                    </a:lnTo>
                    <a:cubicBezTo>
                      <a:pt x="1250243" y="1258243"/>
                      <a:pt x="1109522" y="1194058"/>
                      <a:pt x="995685" y="1182010"/>
                    </a:cubicBezTo>
                    <a:cubicBezTo>
                      <a:pt x="870373" y="1172956"/>
                      <a:pt x="749934" y="1199587"/>
                      <a:pt x="619749" y="1154849"/>
                    </a:cubicBezTo>
                    <a:cubicBezTo>
                      <a:pt x="474088" y="1077828"/>
                      <a:pt x="474651" y="991887"/>
                      <a:pt x="402102" y="910406"/>
                    </a:cubicBezTo>
                    <a:cubicBezTo>
                      <a:pt x="326255" y="901352"/>
                      <a:pt x="245533" y="919062"/>
                      <a:pt x="174561" y="883245"/>
                    </a:cubicBezTo>
                    <a:cubicBezTo>
                      <a:pt x="111765" y="851459"/>
                      <a:pt x="76386" y="809636"/>
                      <a:pt x="37578" y="769068"/>
                    </a:cubicBezTo>
                    <a:lnTo>
                      <a:pt x="0" y="732733"/>
                    </a:lnTo>
                    <a:lnTo>
                      <a:pt x="0" y="13975"/>
                    </a:lnTo>
                    <a:lnTo>
                      <a:pt x="1354016" y="0"/>
                    </a:lnTo>
                    <a:close/>
                  </a:path>
                </a:pathLst>
              </a:custGeom>
            </p:spPr>
          </p:pic>
        </p:grpSp>
        <p:sp>
          <p:nvSpPr>
            <p:cNvPr id="6" name="矩形 5"/>
            <p:cNvSpPr/>
            <p:nvPr/>
          </p:nvSpPr>
          <p:spPr>
            <a:xfrm>
              <a:off x="4486880" y="1057110"/>
              <a:ext cx="3218239" cy="3972090"/>
            </a:xfrm>
            <a:prstGeom prst="rect">
              <a:avLst/>
            </a:prstGeom>
            <a:gradFill>
              <a:gsLst>
                <a:gs pos="0">
                  <a:schemeClr val="accent5">
                    <a:lumMod val="50000"/>
                  </a:schemeClr>
                </a:gs>
                <a:gs pos="100000">
                  <a:srgbClr val="2C3B5A"/>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grpSp>
      <p:pic>
        <p:nvPicPr>
          <p:cNvPr id="9" name="图片 8"/>
          <p:cNvPicPr>
            <a:picLocks noChangeAspect="1"/>
          </p:cNvPicPr>
          <p:nvPr/>
        </p:nvPicPr>
        <p:blipFill>
          <a:blip r:embed="rId4"/>
          <a:srcRect t="65611"/>
          <a:stretch>
            <a:fillRect/>
          </a:stretch>
        </p:blipFill>
        <p:spPr>
          <a:xfrm>
            <a:off x="1500166" y="857238"/>
            <a:ext cx="6286544" cy="622765"/>
          </a:xfrm>
          <a:prstGeom prst="rect">
            <a:avLst/>
          </a:prstGeom>
        </p:spPr>
      </p:pic>
      <p:grpSp>
        <p:nvGrpSpPr>
          <p:cNvPr id="4" name="组合 9"/>
          <p:cNvGrpSpPr/>
          <p:nvPr/>
        </p:nvGrpSpPr>
        <p:grpSpPr>
          <a:xfrm>
            <a:off x="4143372" y="1358411"/>
            <a:ext cx="973439" cy="973439"/>
            <a:chOff x="5387384" y="2257930"/>
            <a:chExt cx="1440000" cy="1440000"/>
          </a:xfrm>
        </p:grpSpPr>
        <p:sp>
          <p:nvSpPr>
            <p:cNvPr id="12" name="椭圆 11"/>
            <p:cNvSpPr>
              <a:spLocks noChangeAspect="1"/>
            </p:cNvSpPr>
            <p:nvPr/>
          </p:nvSpPr>
          <p:spPr>
            <a:xfrm>
              <a:off x="5387384" y="2257930"/>
              <a:ext cx="1440000" cy="1440000"/>
            </a:xfrm>
            <a:prstGeom prst="ellipse">
              <a:avLst/>
            </a:prstGeom>
            <a:solidFill>
              <a:srgbClr val="F7F9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sp>
          <p:nvSpPr>
            <p:cNvPr id="13" name="椭圆 12"/>
            <p:cNvSpPr>
              <a:spLocks noChangeAspect="1"/>
            </p:cNvSpPr>
            <p:nvPr/>
          </p:nvSpPr>
          <p:spPr>
            <a:xfrm>
              <a:off x="5459384" y="2329930"/>
              <a:ext cx="1296000" cy="1296000"/>
            </a:xfrm>
            <a:prstGeom prst="ellipse">
              <a:avLst/>
            </a:prstGeom>
            <a:solidFill>
              <a:srgbClr val="324E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grpSp>
      <p:sp>
        <p:nvSpPr>
          <p:cNvPr id="14" name="文本框 21"/>
          <p:cNvSpPr txBox="1"/>
          <p:nvPr/>
        </p:nvSpPr>
        <p:spPr>
          <a:xfrm>
            <a:off x="4286248" y="1352786"/>
            <a:ext cx="642942" cy="861774"/>
          </a:xfrm>
          <a:prstGeom prst="rect">
            <a:avLst/>
          </a:prstGeom>
          <a:noFill/>
          <a:effectLst>
            <a:outerShdw blurRad="63500" sx="102000" sy="102000" algn="ctr" rotWithShape="0">
              <a:prstClr val="black">
                <a:alpha val="40000"/>
              </a:prstClr>
            </a:outerShdw>
          </a:effectLst>
        </p:spPr>
        <p:txBody>
          <a:bodyPr wrap="square" rtlCol="0">
            <a:spAutoFit/>
          </a:bodyPr>
          <a:lstStyle>
            <a:defPPr/>
          </a:lstStyle>
          <a:p>
            <a:pPr algn="ctr"/>
            <a:r>
              <a:rPr lang="zh-CN" altLang="en-US" sz="5000">
                <a:solidFill>
                  <a:schemeClr val="bg1"/>
                </a:solidFill>
                <a:latin typeface="方正字迹-管峻楷书简体" pitchFamily="2" charset="-122"/>
                <a:ea typeface="方正字迹-管峻楷书简体" pitchFamily="2" charset="-122"/>
              </a:rPr>
              <a:t>贰</a:t>
            </a:r>
          </a:p>
        </p:txBody>
      </p:sp>
      <p:sp>
        <p:nvSpPr>
          <p:cNvPr id="15" name="文本框 22"/>
          <p:cNvSpPr txBox="1"/>
          <p:nvPr/>
        </p:nvSpPr>
        <p:spPr>
          <a:xfrm>
            <a:off x="3786182" y="2528830"/>
            <a:ext cx="1714512" cy="400110"/>
          </a:xfrm>
          <a:prstGeom prst="rect">
            <a:avLst/>
          </a:prstGeom>
          <a:noFill/>
        </p:spPr>
        <p:txBody>
          <a:bodyPr wrap="square" rtlCol="0">
            <a:spAutoFit/>
          </a:bodyPr>
          <a:lstStyle>
            <a:defPPr/>
          </a:lstStyle>
          <a:p>
            <a:pPr algn="ctr"/>
            <a:r>
              <a:rPr lang="zh-CN" altLang="en-US" sz="2000">
                <a:solidFill>
                  <a:schemeClr val="bg1"/>
                </a:solidFill>
                <a:latin typeface="方正魏碑简体" panose="03000509000000000000" pitchFamily="65" charset="-122"/>
                <a:ea typeface="方正魏碑简体" panose="03000509000000000000" pitchFamily="65" charset="-122"/>
              </a:rPr>
              <a:t>课文及解析</a:t>
            </a:r>
          </a:p>
        </p:txBody>
      </p:sp>
    </p:spTree>
  </p:cSld>
  <p:clrMapOvr>
    <a:masterClrMapping/>
  </p:clrMapOvr>
  <p:transition advClick="0" advTm="4000">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6" presetClass="entr" presetSubtype="21" fill="hold" nodeType="withEffect">
                                  <p:stCondLst>
                                    <p:cond delay="30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500"/>
                                        <p:tgtEl>
                                          <p:spTgt spid="9"/>
                                        </p:tgtEl>
                                      </p:cBhvr>
                                    </p:animEffect>
                                  </p:childTnLst>
                                </p:cTn>
                              </p:par>
                              <p:par>
                                <p:cTn id="11" presetID="10" presetClass="entr" presetSubtype="0" fill="hold" nodeType="withEffect">
                                  <p:stCondLst>
                                    <p:cond delay="6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文本框 1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F304D0A-B1C9-44B8-A3DE-72F5A3C726B8}"/>
              </a:ext>
            </a:extLst>
          </p:cNvPr>
          <p:cNvSpPr txBox="1"/>
          <p:nvPr/>
        </p:nvSpPr>
        <p:spPr>
          <a:xfrm>
            <a:off x="0" y="171093"/>
            <a:ext cx="9144000" cy="4564968"/>
          </a:xfrm>
          <a:prstGeom prst="rect">
            <a:avLst/>
          </a:prstGeom>
          <a:noFill/>
        </p:spPr>
        <p:txBody>
          <a:bodyPr wrap="square">
            <a:spAutoFit/>
          </a:bodyPr>
          <a:lstStyle>
            <a:defPPr/>
          </a:lstStyle>
          <a:p>
            <a:r>
              <a:rPr lang="en-US" altLang="zh-CN" b="1"/>
              <a:t>【</a:t>
            </a:r>
            <a:r>
              <a:rPr lang="zh-CN" altLang="en-US" b="1"/>
              <a:t>原文</a:t>
            </a:r>
            <a:r>
              <a:rPr lang="en-US" altLang="zh-CN" b="1"/>
              <a:t>】</a:t>
            </a:r>
          </a:p>
          <a:p>
            <a:r>
              <a:rPr lang="en-US" altLang="zh-CN" b="1"/>
              <a:t> </a:t>
            </a:r>
          </a:p>
          <a:p>
            <a:r>
              <a:rPr lang="zh-CN" altLang="en-US" sz="2000" b="1"/>
              <a:t>三十辐①，共一毂（</a:t>
            </a:r>
            <a:r>
              <a:rPr lang="en-US" altLang="zh-CN" sz="2000" b="1" err="1"/>
              <a:t>gǔ</a:t>
            </a:r>
            <a:r>
              <a:rPr lang="zh-CN" altLang="en-US" sz="2000" b="1"/>
              <a:t>）②，当其无，有车之用。埏埴以为器③，当其无，有器之用。凿户牖（</a:t>
            </a:r>
            <a:r>
              <a:rPr lang="en-US" altLang="zh-CN" sz="2000" b="1" err="1"/>
              <a:t>yǒu</a:t>
            </a:r>
            <a:r>
              <a:rPr lang="zh-CN" altLang="en-US" sz="2000" b="1"/>
              <a:t>）以为室④，当其无⑤，有室之用。故有之以为利，无之以为用。</a:t>
            </a:r>
          </a:p>
          <a:p>
            <a:r>
              <a:rPr lang="zh-CN" altLang="en-US" sz="2000" b="1"/>
              <a:t> </a:t>
            </a:r>
          </a:p>
          <a:p>
            <a:r>
              <a:rPr lang="en-US" altLang="zh-CN" sz="2000"/>
              <a:t>【</a:t>
            </a:r>
            <a:r>
              <a:rPr lang="zh-CN" altLang="en-US" sz="2000"/>
              <a:t>注释</a:t>
            </a:r>
            <a:r>
              <a:rPr lang="en-US" altLang="zh-CN" sz="2000"/>
              <a:t>】</a:t>
            </a:r>
          </a:p>
          <a:p>
            <a:r>
              <a:rPr lang="en-US" altLang="zh-CN" sz="2000"/>
              <a:t> </a:t>
            </a:r>
          </a:p>
          <a:p>
            <a:pPr>
              <a:lnSpc>
                <a:spcPts val="1600"/>
              </a:lnSpc>
            </a:pPr>
            <a:r>
              <a:rPr lang="en-US" altLang="zh-CN" sz="2000">
                <a:latin typeface="华文楷体" panose="02010600040101010101" pitchFamily="2" charset="-122"/>
                <a:ea typeface="华文楷体" panose="02010600040101010101" pitchFamily="2" charset="-122"/>
              </a:rPr>
              <a:t>①</a:t>
            </a:r>
            <a:r>
              <a:rPr lang="zh-CN" altLang="en-US" sz="2000">
                <a:latin typeface="华文楷体" panose="02010600040101010101" pitchFamily="2" charset="-122"/>
                <a:ea typeface="华文楷体" panose="02010600040101010101" pitchFamily="2" charset="-122"/>
              </a:rPr>
              <a:t>辐：车轮上的直棍，有如自行车的钢丝。三十辐，是一个车轮直棍的数目。</a:t>
            </a:r>
          </a:p>
          <a:p>
            <a:pPr>
              <a:lnSpc>
                <a:spcPts val="1600"/>
              </a:lnSpc>
            </a:pPr>
            <a:r>
              <a:rPr lang="zh-CN" altLang="en-US" sz="2000">
                <a:latin typeface="华文楷体" panose="02010600040101010101" pitchFamily="2" charset="-122"/>
                <a:ea typeface="华文楷体" panose="02010600040101010101" pitchFamily="2" charset="-122"/>
              </a:rPr>
              <a:t> </a:t>
            </a:r>
          </a:p>
          <a:p>
            <a:pPr>
              <a:lnSpc>
                <a:spcPts val="1600"/>
              </a:lnSpc>
            </a:pPr>
            <a:r>
              <a:rPr lang="zh-CN" altLang="en-US" sz="2000">
                <a:latin typeface="华文楷体" panose="02010600040101010101" pitchFamily="2" charset="-122"/>
                <a:ea typeface="华文楷体" panose="02010600040101010101" pitchFamily="2" charset="-122"/>
              </a:rPr>
              <a:t>②毂（</a:t>
            </a:r>
            <a:r>
              <a:rPr lang="en-US" altLang="zh-CN" sz="2000" err="1">
                <a:latin typeface="华文楷体" panose="02010600040101010101" pitchFamily="2" charset="-122"/>
                <a:ea typeface="华文楷体" panose="02010600040101010101" pitchFamily="2" charset="-122"/>
              </a:rPr>
              <a:t>gǔ</a:t>
            </a:r>
            <a:r>
              <a:rPr lang="zh-CN" altLang="en-US" sz="2000">
                <a:latin typeface="华文楷体" panose="02010600040101010101" pitchFamily="2" charset="-122"/>
                <a:ea typeface="华文楷体" panose="02010600040101010101" pitchFamily="2" charset="-122"/>
              </a:rPr>
              <a:t>）：即车轮中心穿车轴的圆木．北方叫它“车头”。</a:t>
            </a:r>
          </a:p>
          <a:p>
            <a:pPr>
              <a:lnSpc>
                <a:spcPts val="1600"/>
              </a:lnSpc>
            </a:pPr>
            <a:r>
              <a:rPr lang="zh-CN" altLang="en-US" sz="2000">
                <a:latin typeface="华文楷体" panose="02010600040101010101" pitchFamily="2" charset="-122"/>
                <a:ea typeface="华文楷体" panose="02010600040101010101" pitchFamily="2" charset="-122"/>
              </a:rPr>
              <a:t> </a:t>
            </a:r>
          </a:p>
          <a:p>
            <a:pPr>
              <a:lnSpc>
                <a:spcPts val="1600"/>
              </a:lnSpc>
            </a:pPr>
            <a:r>
              <a:rPr lang="zh-CN" altLang="en-US" sz="2000">
                <a:latin typeface="华文楷体" panose="02010600040101010101" pitchFamily="2" charset="-122"/>
                <a:ea typeface="华文楷体" panose="02010600040101010101" pitchFamily="2" charset="-122"/>
              </a:rPr>
              <a:t>③埏埴：即用抟土和陶土做成饮食用的器皿。埏，借为“抟”，即抟土：埴，陶土。</a:t>
            </a:r>
          </a:p>
          <a:p>
            <a:pPr>
              <a:lnSpc>
                <a:spcPts val="1600"/>
              </a:lnSpc>
            </a:pPr>
            <a:r>
              <a:rPr lang="zh-CN" altLang="en-US" sz="2000">
                <a:latin typeface="华文楷体" panose="02010600040101010101" pitchFamily="2" charset="-122"/>
                <a:ea typeface="华文楷体" panose="02010600040101010101" pitchFamily="2" charset="-122"/>
              </a:rPr>
              <a:t> </a:t>
            </a:r>
          </a:p>
          <a:p>
            <a:pPr>
              <a:lnSpc>
                <a:spcPts val="1600"/>
              </a:lnSpc>
            </a:pPr>
            <a:r>
              <a:rPr lang="zh-CN" altLang="en-US" sz="2000">
                <a:latin typeface="华文楷体" panose="02010600040101010101" pitchFamily="2" charset="-122"/>
                <a:ea typeface="华文楷体" panose="02010600040101010101" pitchFamily="2" charset="-122"/>
              </a:rPr>
              <a:t>④牖（</a:t>
            </a:r>
            <a:r>
              <a:rPr lang="en-US" altLang="zh-CN" sz="2000" err="1">
                <a:latin typeface="华文楷体" panose="02010600040101010101" pitchFamily="2" charset="-122"/>
                <a:ea typeface="华文楷体" panose="02010600040101010101" pitchFamily="2" charset="-122"/>
              </a:rPr>
              <a:t>yǒu</a:t>
            </a:r>
            <a:r>
              <a:rPr lang="zh-CN" altLang="en-US" sz="2000">
                <a:latin typeface="华文楷体" panose="02010600040101010101" pitchFamily="2" charset="-122"/>
                <a:ea typeface="华文楷体" panose="02010600040101010101" pitchFamily="2" charset="-122"/>
              </a:rPr>
              <a:t>）：窗户。</a:t>
            </a:r>
          </a:p>
          <a:p>
            <a:pPr>
              <a:lnSpc>
                <a:spcPts val="1600"/>
              </a:lnSpc>
            </a:pPr>
            <a:r>
              <a:rPr lang="zh-CN" altLang="en-US" sz="2000">
                <a:latin typeface="华文楷体" panose="02010600040101010101" pitchFamily="2" charset="-122"/>
                <a:ea typeface="华文楷体" panose="02010600040101010101" pitchFamily="2" charset="-122"/>
              </a:rPr>
              <a:t> </a:t>
            </a:r>
          </a:p>
          <a:p>
            <a:pPr>
              <a:lnSpc>
                <a:spcPts val="1600"/>
              </a:lnSpc>
            </a:pPr>
            <a:r>
              <a:rPr lang="zh-CN" altLang="en-US" sz="2000">
                <a:latin typeface="华文楷体" panose="02010600040101010101" pitchFamily="2" charset="-122"/>
                <a:ea typeface="华文楷体" panose="02010600040101010101" pitchFamily="2" charset="-122"/>
              </a:rPr>
              <a:t>⑤无：这一章三个“无”，均作“空虚”解。</a:t>
            </a:r>
          </a:p>
        </p:txBody>
      </p:sp>
    </p:spTree>
  </p:cSld>
  <p:clrMapOvr>
    <a:masterClrMapping/>
  </p:clrMapOvr>
  <p:transition advClick="0" advTm="4000">
    <p:randomBar dir="vert"/>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文本框 1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0009ACD-4113-447D-9B66-4E56BED4BD1E}"/>
              </a:ext>
            </a:extLst>
          </p:cNvPr>
          <p:cNvSpPr txBox="1"/>
          <p:nvPr/>
        </p:nvSpPr>
        <p:spPr>
          <a:xfrm>
            <a:off x="179512" y="411510"/>
            <a:ext cx="8280920" cy="3539430"/>
          </a:xfrm>
          <a:prstGeom prst="rect">
            <a:avLst/>
          </a:prstGeom>
          <a:noFill/>
        </p:spPr>
        <p:txBody>
          <a:bodyPr wrap="square">
            <a:spAutoFit/>
          </a:bodyPr>
          <a:lstStyle>
            <a:defPPr/>
          </a:lstStyle>
          <a:p>
            <a:r>
              <a:rPr lang="en-US" altLang="zh-CN" sz="2800" b="1">
                <a:latin typeface="华文楷体" panose="02010600040101010101" pitchFamily="2" charset="-122"/>
                <a:ea typeface="华文楷体" panose="02010600040101010101" pitchFamily="2" charset="-122"/>
              </a:rPr>
              <a:t>【</a:t>
            </a:r>
            <a:r>
              <a:rPr lang="zh-CN" altLang="en-US" sz="2800" b="1">
                <a:latin typeface="华文楷体" panose="02010600040101010101" pitchFamily="2" charset="-122"/>
                <a:ea typeface="华文楷体" panose="02010600040101010101" pitchFamily="2" charset="-122"/>
              </a:rPr>
              <a:t>译文</a:t>
            </a:r>
            <a:r>
              <a:rPr lang="en-US" altLang="zh-CN" sz="2800" b="1">
                <a:latin typeface="华文楷体" panose="02010600040101010101" pitchFamily="2" charset="-122"/>
                <a:ea typeface="华文楷体" panose="02010600040101010101" pitchFamily="2" charset="-122"/>
              </a:rPr>
              <a:t>】</a:t>
            </a:r>
            <a:br>
              <a:rPr lang="en-US" altLang="zh-CN" sz="2800" b="1">
                <a:latin typeface="华文楷体" panose="02010600040101010101" pitchFamily="2" charset="-122"/>
                <a:ea typeface="华文楷体" panose="02010600040101010101" pitchFamily="2" charset="-122"/>
              </a:rPr>
            </a:br>
            <a:r>
              <a:rPr lang="en-US" altLang="zh-CN" sz="2800" b="1">
                <a:latin typeface="华文楷体" panose="02010600040101010101" pitchFamily="2" charset="-122"/>
                <a:ea typeface="华文楷体" panose="02010600040101010101" pitchFamily="2" charset="-122"/>
              </a:rPr>
              <a:t/>
            </a:r>
            <a:br>
              <a:rPr lang="en-US" altLang="zh-CN" sz="2800" b="1">
                <a:latin typeface="华文楷体" panose="02010600040101010101" pitchFamily="2" charset="-122"/>
                <a:ea typeface="华文楷体" panose="02010600040101010101" pitchFamily="2" charset="-122"/>
              </a:rPr>
            </a:br>
            <a:r>
              <a:rPr lang="zh-CN" altLang="en-US" sz="2800" b="1">
                <a:latin typeface="华文楷体" panose="02010600040101010101" pitchFamily="2" charset="-122"/>
                <a:ea typeface="华文楷体" panose="02010600040101010101" pitchFamily="2" charset="-122"/>
              </a:rPr>
              <a:t>三十根辐穿在车头，中间必须留出空处，才能装上车轴，使车轮有转动的作用。踩打泥土做陶器，器皿中间．必须留出空处，器皿才能发挥盛放物品的作用。建造房屋，有了门窗四壁中空的地方．房屋才能有居住的作用。所以，“有”给人便利，“无”发挥了它的作用。</a:t>
            </a:r>
          </a:p>
        </p:txBody>
      </p:sp>
    </p:spTree>
  </p:cSld>
  <p:clrMapOvr>
    <a:masterClrMapping/>
  </p:clrMapOvr>
  <p:transition advClick="0" advTm="4000">
    <p:randomBar dir="vert"/>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文本框 1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0009ACD-4113-447D-9B66-4E56BED4BD1E}"/>
              </a:ext>
            </a:extLst>
          </p:cNvPr>
          <p:cNvSpPr txBox="1"/>
          <p:nvPr/>
        </p:nvSpPr>
        <p:spPr>
          <a:xfrm>
            <a:off x="179512" y="155704"/>
            <a:ext cx="8280920" cy="4832092"/>
          </a:xfrm>
          <a:prstGeom prst="rect">
            <a:avLst/>
          </a:prstGeom>
          <a:noFill/>
        </p:spPr>
        <p:txBody>
          <a:bodyPr wrap="square">
            <a:spAutoFit/>
          </a:bodyPr>
          <a:lstStyle>
            <a:def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a:t>
            </a:r>
            <a:r>
              <a:rPr kumimoji="0" lang="zh-CN" altLang="en-US" sz="28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解析</a:t>
            </a:r>
            <a:r>
              <a:rPr kumimoji="0" lang="en-US" altLang="zh-CN" sz="28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a:t>
            </a:r>
            <a:br>
              <a:rPr kumimoji="0" lang="en-US" altLang="zh-CN" sz="28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br>
            <a:r>
              <a:rPr kumimoji="0" lang="en-US" altLang="zh-CN" sz="28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
            </a:r>
            <a:br>
              <a:rPr kumimoji="0" lang="en-US" altLang="zh-CN" sz="28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br>
            <a:r>
              <a:rPr kumimoji="0" lang="zh-CN" altLang="en-US" sz="28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在本章老子举了三个十分生动的例子，车毂、埏埴与凿室，形象地说明了无的作用。老子反复讲述有与无的关系，就是为了让人们明白“有无相生”、“有之以为利，无知以为用”的道理。在现实社会生活中，一般人只往意实有的东西及其作用，而忽略了虚空的东西及其作用，被眼前能看到的真相所迷糊，而忽略了真正事实。真正的智者并非只注重所谓的“实在的”东西，他们知道在那些实在的东西背后有很多真正重要，却未能显示出来的事物。</a:t>
            </a:r>
          </a:p>
        </p:txBody>
      </p:sp>
    </p:spTree>
    <p:extLst>
      <p:ext uri="{BB962C8B-B14F-4D97-AF65-F5344CB8AC3E}">
        <p14:creationId xmlns:p14="http://schemas.microsoft.com/office/powerpoint/2010/main" val="910395710"/>
      </p:ext>
    </p:extLst>
  </p:cSld>
  <p:clrMapOvr>
    <a:masterClrMapping/>
  </p:clrMapOvr>
  <p:transition advClick="0" advTm="4000">
    <p:randomBar dir="vert"/>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文本框 1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F304D0A-B1C9-44B8-A3DE-72F5A3C726B8}"/>
              </a:ext>
            </a:extLst>
          </p:cNvPr>
          <p:cNvSpPr txBox="1"/>
          <p:nvPr/>
        </p:nvSpPr>
        <p:spPr>
          <a:xfrm>
            <a:off x="0" y="171093"/>
            <a:ext cx="9144000" cy="5170646"/>
          </a:xfrm>
          <a:prstGeom prst="rect">
            <a:avLst/>
          </a:prstGeom>
          <a:noFill/>
        </p:spPr>
        <p:txBody>
          <a:bodyPr wrap="square">
            <a:spAutoFit/>
          </a:bodyPr>
          <a:lstStyle>
            <a:def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a:ln>
                  <a:noFill/>
                </a:ln>
                <a:solidFill>
                  <a:prstClr val="black"/>
                </a:solidFill>
                <a:effectLst/>
                <a:uLnTx/>
                <a:uFillTx/>
                <a:latin typeface="Calibri"/>
                <a:ea typeface="宋体" panose="02010600030101010101" pitchFamily="2" charset="-122"/>
                <a:cs typeface="+mn-cs"/>
              </a:rPr>
              <a:t>【</a:t>
            </a:r>
            <a:r>
              <a:rPr kumimoji="0" lang="zh-CN" altLang="en-US" sz="1800" b="1" i="0" u="none" strike="noStrike" kern="1200" cap="none" spc="0" normalizeH="0" baseline="0" noProof="0">
                <a:ln>
                  <a:noFill/>
                </a:ln>
                <a:solidFill>
                  <a:prstClr val="black"/>
                </a:solidFill>
                <a:effectLst/>
                <a:uLnTx/>
                <a:uFillTx/>
                <a:latin typeface="Calibri"/>
                <a:ea typeface="宋体" panose="02010600030101010101" pitchFamily="2" charset="-122"/>
                <a:cs typeface="+mn-cs"/>
              </a:rPr>
              <a:t>原文</a:t>
            </a:r>
            <a:r>
              <a:rPr kumimoji="0" lang="en-US" altLang="zh-CN" sz="1800" b="1" i="0" u="none" strike="noStrike" kern="1200" cap="none" spc="0" normalizeH="0" baseline="0" noProof="0">
                <a:ln>
                  <a:noFill/>
                </a:ln>
                <a:solidFill>
                  <a:prstClr val="black"/>
                </a:solidFill>
                <a:effectLst/>
                <a:uLnTx/>
                <a:uFillTx/>
                <a:latin typeface="Calibri"/>
                <a:ea typeface="宋体" panose="02010600030101010101" pitchFamily="2" charset="-122"/>
                <a:cs typeface="+mn-cs"/>
              </a:rPr>
              <a:t>】</a:t>
            </a:r>
          </a:p>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a:ln>
                  <a:noFill/>
                </a:ln>
                <a:solidFill>
                  <a:prstClr val="black"/>
                </a:solidFill>
                <a:effectLst/>
                <a:uLnTx/>
                <a:uFillTx/>
                <a:latin typeface="Calibri"/>
                <a:ea typeface="宋体" panose="02010600030101010101" pitchFamily="2" charset="-122"/>
                <a:cs typeface="+mn-cs"/>
              </a:rPr>
              <a:t> </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prstClr val="black"/>
                </a:solidFill>
                <a:effectLst/>
                <a:uLnTx/>
                <a:uFillTx/>
                <a:latin typeface="Calibri"/>
                <a:ea typeface="宋体" panose="02010600030101010101" pitchFamily="2" charset="-122"/>
                <a:cs typeface="+mn-cs"/>
              </a:rPr>
              <a:t>企者不立①；跨者不行②；自见者不明；自是者不彰③；自伐者无功；自矜者不长④。其在道也．曰：余食赘（</a:t>
            </a:r>
            <a:r>
              <a:rPr kumimoji="0" lang="en-US" altLang="zh-CN" sz="2400" b="1" i="0" u="none" strike="noStrike" kern="1200" cap="none" spc="0" normalizeH="0" baseline="0" noProof="0" err="1">
                <a:ln>
                  <a:noFill/>
                </a:ln>
                <a:solidFill>
                  <a:prstClr val="black"/>
                </a:solidFill>
                <a:effectLst/>
                <a:uLnTx/>
                <a:uFillTx/>
                <a:latin typeface="Calibri"/>
                <a:ea typeface="宋体" panose="02010600030101010101" pitchFamily="2" charset="-122"/>
                <a:cs typeface="+mn-cs"/>
              </a:rPr>
              <a:t>zhuì</a:t>
            </a:r>
            <a:r>
              <a:rPr kumimoji="0" lang="zh-CN" altLang="en-US" sz="2400" b="1" i="0" u="none" strike="noStrike" kern="1200" cap="none" spc="0" normalizeH="0" baseline="0" noProof="0">
                <a:ln>
                  <a:noFill/>
                </a:ln>
                <a:solidFill>
                  <a:prstClr val="black"/>
                </a:solidFill>
                <a:effectLst/>
                <a:uLnTx/>
                <a:uFillTx/>
                <a:latin typeface="Calibri"/>
                <a:ea typeface="宋体" panose="02010600030101010101" pitchFamily="2" charset="-122"/>
                <a:cs typeface="+mn-cs"/>
              </a:rPr>
              <a:t>）形⑤。物或恶之，故有道者不处。</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prstClr val="black"/>
                </a:solidFill>
                <a:effectLst/>
                <a:uLnTx/>
                <a:uFillTx/>
                <a:latin typeface="Calibri"/>
                <a:ea typeface="宋体" panose="02010600030101010101" pitchFamily="2" charset="-122"/>
                <a:cs typeface="+mn-cs"/>
              </a:rPr>
              <a:t> </a:t>
            </a:r>
          </a:p>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a:ln>
                  <a:noFill/>
                </a:ln>
                <a:solidFill>
                  <a:prstClr val="black"/>
                </a:solidFill>
                <a:effectLst/>
                <a:uLnTx/>
                <a:uFillTx/>
                <a:latin typeface="Calibri"/>
                <a:ea typeface="宋体" panose="02010600030101010101" pitchFamily="2" charset="-122"/>
                <a:cs typeface="+mn-cs"/>
              </a:rPr>
              <a:t>【</a:t>
            </a:r>
            <a:r>
              <a:rPr kumimoji="0" lang="zh-CN" altLang="en-US" sz="1800" b="1" i="0" u="none" strike="noStrike" kern="1200" cap="none" spc="0" normalizeH="0" baseline="0" noProof="0">
                <a:ln>
                  <a:noFill/>
                </a:ln>
                <a:solidFill>
                  <a:prstClr val="black"/>
                </a:solidFill>
                <a:effectLst/>
                <a:uLnTx/>
                <a:uFillTx/>
                <a:latin typeface="Calibri"/>
                <a:ea typeface="宋体" panose="02010600030101010101" pitchFamily="2" charset="-122"/>
                <a:cs typeface="+mn-cs"/>
              </a:rPr>
              <a:t>注释</a:t>
            </a:r>
            <a:r>
              <a:rPr kumimoji="0" lang="en-US" altLang="zh-CN" sz="1800" b="1" i="0" u="none" strike="noStrike" kern="1200" cap="none" spc="0" normalizeH="0" baseline="0" noProof="0">
                <a:ln>
                  <a:noFill/>
                </a:ln>
                <a:solidFill>
                  <a:prstClr val="black"/>
                </a:solidFill>
                <a:effectLst/>
                <a:uLnTx/>
                <a:uFillTx/>
                <a:latin typeface="Calibri"/>
                <a:ea typeface="宋体" panose="02010600030101010101" pitchFamily="2" charset="-122"/>
                <a:cs typeface="+mn-cs"/>
              </a:rPr>
              <a:t>】</a:t>
            </a:r>
          </a:p>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a:ln>
                  <a:noFill/>
                </a:ln>
                <a:solidFill>
                  <a:prstClr val="black"/>
                </a:solidFill>
                <a:effectLst/>
                <a:uLnTx/>
                <a:uFillTx/>
                <a:latin typeface="Calibri"/>
                <a:ea typeface="宋体" panose="02010600030101010101" pitchFamily="2" charset="-122"/>
                <a:cs typeface="+mn-cs"/>
              </a:rPr>
              <a:t> </a:t>
            </a:r>
          </a:p>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a:ln>
                  <a:noFill/>
                </a:ln>
                <a:solidFill>
                  <a:prstClr val="black"/>
                </a:solidFill>
                <a:effectLst/>
                <a:uLnTx/>
                <a:uFillTx/>
                <a:latin typeface="Calibri"/>
                <a:ea typeface="宋体" panose="02010600030101010101" pitchFamily="2" charset="-122"/>
                <a:cs typeface="+mn-cs"/>
              </a:rPr>
              <a:t>①</a:t>
            </a:r>
            <a:r>
              <a:rPr kumimoji="0" lang="zh-CN" altLang="en-US" sz="1800" b="1" i="0" u="none" strike="noStrike" kern="1200" cap="none" spc="0" normalizeH="0" baseline="0" noProof="0">
                <a:ln>
                  <a:noFill/>
                </a:ln>
                <a:solidFill>
                  <a:prstClr val="black"/>
                </a:solidFill>
                <a:effectLst/>
                <a:uLnTx/>
                <a:uFillTx/>
                <a:latin typeface="Calibri"/>
                <a:ea typeface="宋体" panose="02010600030101010101" pitchFamily="2" charset="-122"/>
                <a:cs typeface="+mn-cs"/>
              </a:rPr>
              <a:t>企：就是翘起足，用脚尖站立。</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black"/>
                </a:solidFill>
                <a:effectLst/>
                <a:uLnTx/>
                <a:uFillTx/>
                <a:latin typeface="Calibri"/>
                <a:ea typeface="宋体" panose="02010600030101010101" pitchFamily="2" charset="-122"/>
                <a:cs typeface="+mn-cs"/>
              </a:rPr>
              <a:t> </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black"/>
                </a:solidFill>
                <a:effectLst/>
                <a:uLnTx/>
                <a:uFillTx/>
                <a:latin typeface="Calibri"/>
                <a:ea typeface="宋体" panose="02010600030101010101" pitchFamily="2" charset="-122"/>
                <a:cs typeface="+mn-cs"/>
              </a:rPr>
              <a:t>②跨：加大步伐，想要快速行走。</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black"/>
                </a:solidFill>
                <a:effectLst/>
                <a:uLnTx/>
                <a:uFillTx/>
                <a:latin typeface="Calibri"/>
                <a:ea typeface="宋体" panose="02010600030101010101" pitchFamily="2" charset="-122"/>
                <a:cs typeface="+mn-cs"/>
              </a:rPr>
              <a:t> </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black"/>
                </a:solidFill>
                <a:effectLst/>
                <a:uLnTx/>
                <a:uFillTx/>
                <a:latin typeface="Calibri"/>
                <a:ea typeface="宋体" panose="02010600030101010101" pitchFamily="2" charset="-122"/>
                <a:cs typeface="+mn-cs"/>
              </a:rPr>
              <a:t>③彰：明显，显著。</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black"/>
                </a:solidFill>
                <a:effectLst/>
                <a:uLnTx/>
                <a:uFillTx/>
                <a:latin typeface="Calibri"/>
                <a:ea typeface="宋体" panose="02010600030101010101" pitchFamily="2" charset="-122"/>
                <a:cs typeface="+mn-cs"/>
              </a:rPr>
              <a:t> </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black"/>
                </a:solidFill>
                <a:effectLst/>
                <a:uLnTx/>
                <a:uFillTx/>
                <a:latin typeface="Calibri"/>
                <a:ea typeface="宋体" panose="02010600030101010101" pitchFamily="2" charset="-122"/>
                <a:cs typeface="+mn-cs"/>
              </a:rPr>
              <a:t>④长：长久。</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black"/>
                </a:solidFill>
                <a:effectLst/>
                <a:uLnTx/>
                <a:uFillTx/>
                <a:latin typeface="Calibri"/>
                <a:ea typeface="宋体" panose="02010600030101010101" pitchFamily="2" charset="-122"/>
                <a:cs typeface="+mn-cs"/>
              </a:rPr>
              <a:t> </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black"/>
                </a:solidFill>
                <a:effectLst/>
                <a:uLnTx/>
                <a:uFillTx/>
                <a:latin typeface="Calibri"/>
                <a:ea typeface="宋体" panose="02010600030101010101" pitchFamily="2" charset="-122"/>
                <a:cs typeface="+mn-cs"/>
              </a:rPr>
              <a:t>⑤赘（</a:t>
            </a:r>
            <a:r>
              <a:rPr kumimoji="0" lang="en-US" altLang="zh-CN" sz="1800" b="1" i="0" u="none" strike="noStrike" kern="1200" cap="none" spc="0" normalizeH="0" baseline="0" noProof="0" err="1">
                <a:ln>
                  <a:noFill/>
                </a:ln>
                <a:solidFill>
                  <a:prstClr val="black"/>
                </a:solidFill>
                <a:effectLst/>
                <a:uLnTx/>
                <a:uFillTx/>
                <a:latin typeface="Calibri"/>
                <a:ea typeface="宋体" panose="02010600030101010101" pitchFamily="2" charset="-122"/>
                <a:cs typeface="+mn-cs"/>
              </a:rPr>
              <a:t>zhuì</a:t>
            </a:r>
            <a:r>
              <a:rPr kumimoji="0" lang="zh-CN" altLang="en-US" sz="1800" b="1" i="0" u="none" strike="noStrike" kern="1200" cap="none" spc="0" normalizeH="0" baseline="0" noProof="0">
                <a:ln>
                  <a:noFill/>
                </a:ln>
                <a:solidFill>
                  <a:prstClr val="black"/>
                </a:solidFill>
                <a:effectLst/>
                <a:uLnTx/>
                <a:uFillTx/>
                <a:latin typeface="Calibri"/>
                <a:ea typeface="宋体" panose="02010600030101010101" pitchFamily="2" charset="-122"/>
                <a:cs typeface="+mn-cs"/>
              </a:rPr>
              <a:t>）：多余的。</a:t>
            </a:r>
          </a:p>
        </p:txBody>
      </p:sp>
    </p:spTree>
    <p:extLst>
      <p:ext uri="{BB962C8B-B14F-4D97-AF65-F5344CB8AC3E}">
        <p14:creationId xmlns:p14="http://schemas.microsoft.com/office/powerpoint/2010/main" val="3718449136"/>
      </p:ext>
    </p:extLst>
  </p:cSld>
  <p:clrMapOvr>
    <a:masterClrMapping/>
  </p:clrMapOvr>
  <p:transition advClick="0" advTm="4000">
    <p:randomBar dir="vert"/>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文本框 1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0009ACD-4113-447D-9B66-4E56BED4BD1E}"/>
              </a:ext>
            </a:extLst>
          </p:cNvPr>
          <p:cNvSpPr txBox="1"/>
          <p:nvPr/>
        </p:nvSpPr>
        <p:spPr>
          <a:xfrm>
            <a:off x="179512" y="411510"/>
            <a:ext cx="8280920" cy="3970318"/>
          </a:xfrm>
          <a:prstGeom prst="rect">
            <a:avLst/>
          </a:prstGeom>
          <a:noFill/>
        </p:spPr>
        <p:txBody>
          <a:bodyPr wrap="square">
            <a:spAutoFit/>
          </a:bodyPr>
          <a:lstStyle>
            <a:def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a:t>
            </a:r>
            <a:r>
              <a:rPr kumimoji="0" lang="zh-CN" altLang="en-US" sz="28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译文</a:t>
            </a:r>
            <a:r>
              <a:rPr kumimoji="0" lang="en-US" altLang="zh-CN" sz="28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a:t>
            </a:r>
            <a:br>
              <a:rPr kumimoji="0" lang="en-US" altLang="zh-CN" sz="28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br>
            <a:r>
              <a:rPr kumimoji="0" lang="en-US" altLang="zh-CN" sz="28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
            </a:r>
            <a:br>
              <a:rPr kumimoji="0" lang="en-US" altLang="zh-CN" sz="28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br>
            <a:r>
              <a:rPr kumimoji="0" lang="zh-CN" altLang="en-US" sz="28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踮起脚跟用脚尖站立，是站不牢的。脚步跨得太大，是走不了太远的。自逞己见的，反而得不到彰明。自以为是的，反而得不到显昭。自我夸耀的，反而建立不了功勋。自高自大的，反而不可能长久。能从“道”的角度衡量，以上这些急躁炫耀的行为，可以说都是剩饭赘瘤，惹人厌恶。所以懂得道的规律的人是不会这样做的。</a:t>
            </a:r>
          </a:p>
        </p:txBody>
      </p:sp>
    </p:spTree>
    <p:extLst>
      <p:ext uri="{BB962C8B-B14F-4D97-AF65-F5344CB8AC3E}">
        <p14:creationId xmlns:p14="http://schemas.microsoft.com/office/powerpoint/2010/main" val="3430598219"/>
      </p:ext>
    </p:extLst>
  </p:cSld>
  <p:clrMapOvr>
    <a:masterClrMapping/>
  </p:clrMapOvr>
  <p:transition advClick="0" advTm="4000">
    <p:randomBar dir="vert"/>
  </p:transition>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文本框 1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0009ACD-4113-447D-9B66-4E56BED4BD1E}"/>
              </a:ext>
            </a:extLst>
          </p:cNvPr>
          <p:cNvSpPr txBox="1"/>
          <p:nvPr/>
        </p:nvSpPr>
        <p:spPr>
          <a:xfrm>
            <a:off x="179512" y="155704"/>
            <a:ext cx="8280920" cy="4832092"/>
          </a:xfrm>
          <a:prstGeom prst="rect">
            <a:avLst/>
          </a:prstGeom>
          <a:noFill/>
        </p:spPr>
        <p:txBody>
          <a:bodyPr wrap="square">
            <a:spAutoFit/>
          </a:bodyPr>
          <a:lstStyle>
            <a:def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a:t>
            </a:r>
            <a:r>
              <a:rPr kumimoji="0" lang="zh-CN" altLang="en-US" sz="28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解析</a:t>
            </a:r>
            <a:r>
              <a:rPr kumimoji="0" lang="en-US" altLang="zh-CN" sz="28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a:t>
            </a:r>
            <a:br>
              <a:rPr kumimoji="0" lang="en-US" altLang="zh-CN" sz="28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br>
            <a:r>
              <a:rPr kumimoji="0" lang="zh-CN" altLang="en-US"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这一章主要讲“自然”的道理。自然是顺道而行，不自己妄为。自己妄为不仅多余，而且会起反效果：这里所具体阐述的问题，仍然是有关社会政治及其得失的内容，同时还包含着辩证法的观点，即“企者不立”、“跨者不行”、“自见者不明”、“自是者不彰”、“自伐者无功”、“自矜者不长”等篇中所揭示的表现及其结果往往是对立的，这正是老子思想的精华所在。</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 在本章中，老子列举出了几种不懂道的突出表现。实际上，这种列举还可以无限延伸，因为不站在道的立场来看待和处理事物都是不懂道的表现。这里，老子用了拟人的手法，他说，对于不懂道的行为，“物”是不会喜欢的。这是因为物一直都是遵循着道的规律运行，因此根本不会出现不依循道的规律运行的物。如果要让物违反道的规律运行，这是无论如何也做不到的，这就是篇中“物或恶之”的意思。凡是明白、理解道的，绝对不会去做违反道的事情。</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 老子还以极其精练的语言向我们阐释了人的主观意志和客观规律之间存在的矛盾，进而举出自己的看法：人们只有遵循自然大道，依照客观规律行事，才能取得好的收益，才能避免自己的行为和结果过于对立。</a:t>
            </a:r>
          </a:p>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black"/>
              </a:solidFill>
              <a:effectLst/>
              <a:uLnTx/>
              <a:uFillTx/>
              <a:latin typeface="华文楷体" pitchFamily="2" charset="-122"/>
              <a:ea typeface="华文楷体" pitchFamily="2" charset="-122"/>
              <a:cs typeface="+mn-cs"/>
            </a:endParaRPr>
          </a:p>
        </p:txBody>
      </p:sp>
    </p:spTree>
    <p:extLst>
      <p:ext uri="{BB962C8B-B14F-4D97-AF65-F5344CB8AC3E}">
        <p14:creationId xmlns:p14="http://schemas.microsoft.com/office/powerpoint/2010/main" val="3271503648"/>
      </p:ext>
    </p:extLst>
  </p:cSld>
  <p:clrMapOvr>
    <a:masterClrMapping/>
  </p:clrMapOvr>
  <p:transition advClick="0" advTm="4000">
    <p:randomBar dir="vert"/>
  </p:transition>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文本框 1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F304D0A-B1C9-44B8-A3DE-72F5A3C726B8}"/>
              </a:ext>
            </a:extLst>
          </p:cNvPr>
          <p:cNvSpPr txBox="1"/>
          <p:nvPr/>
        </p:nvSpPr>
        <p:spPr>
          <a:xfrm>
            <a:off x="0" y="171093"/>
            <a:ext cx="9144000" cy="4093428"/>
          </a:xfrm>
          <a:prstGeom prst="rect">
            <a:avLst/>
          </a:prstGeom>
          <a:noFill/>
        </p:spPr>
        <p:txBody>
          <a:bodyPr wrap="square">
            <a:spAutoFit/>
          </a:bodyPr>
          <a:lstStyle>
            <a:def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altLang="zh-CN" sz="1800" b="1" i="0" u="none" strike="noStrike" kern="1200" cap="none" spc="0" normalizeH="0" baseline="0" noProof="0">
              <a:ln>
                <a:noFill/>
              </a:ln>
              <a:solidFill>
                <a:prstClr val="black"/>
              </a:solidFill>
              <a:effectLst/>
              <a:uLnTx/>
              <a:uFillTx/>
              <a:latin typeface="Calibri"/>
              <a:ea typeface="宋体" pitchFamily="2"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a:ln>
                  <a:noFill/>
                </a:ln>
                <a:solidFill>
                  <a:prstClr val="black"/>
                </a:solidFill>
                <a:effectLst/>
                <a:uLnTx/>
                <a:uFillTx/>
                <a:latin typeface="Calibri"/>
                <a:ea typeface="宋体" pitchFamily="2" charset="-122"/>
                <a:cs typeface="+mn-cs"/>
              </a:rPr>
              <a:t> </a:t>
            </a:r>
          </a:p>
          <a:p>
            <a:pPr lvl="0">
              <a:defRPr/>
            </a:pPr>
            <a:r>
              <a:rPr lang="en-US" altLang="zh-CN" sz="2800" b="1">
                <a:solidFill>
                  <a:prstClr val="black"/>
                </a:solidFill>
              </a:rPr>
              <a:t>【</a:t>
            </a:r>
            <a:r>
              <a:rPr lang="zh-CN" altLang="en-US" sz="2800" b="1">
                <a:solidFill>
                  <a:prstClr val="black"/>
                </a:solidFill>
              </a:rPr>
              <a:t>原文</a:t>
            </a:r>
            <a:r>
              <a:rPr lang="en-US" altLang="zh-CN" sz="2800" b="1">
                <a:solidFill>
                  <a:prstClr val="black"/>
                </a:solidFill>
              </a:rPr>
              <a:t>】 </a:t>
            </a:r>
            <a:r>
              <a:rPr lang="zh-CN" altLang="en-US" sz="2800" b="1">
                <a:solidFill>
                  <a:prstClr val="black"/>
                </a:solidFill>
              </a:rPr>
              <a:t>知人者智，自知者明。胜人者有力，自胜者强。知足者富，强行者有志。不失其所者久，死而不亡者寿。 </a:t>
            </a:r>
            <a:endParaRPr lang="en-US" altLang="zh-CN" sz="2800" b="1" smtClean="0">
              <a:solidFill>
                <a:prstClr val="black"/>
              </a:solidFill>
            </a:endParaRPr>
          </a:p>
          <a:p>
            <a:pPr lvl="0">
              <a:defRPr/>
            </a:pPr>
            <a:endParaRPr lang="en-US" altLang="zh-CN" sz="2800" b="1">
              <a:solidFill>
                <a:prstClr val="black"/>
              </a:solidFill>
            </a:endParaRPr>
          </a:p>
          <a:p>
            <a:pPr lvl="0">
              <a:defRPr/>
            </a:pPr>
            <a:r>
              <a:rPr lang="en-US" altLang="zh-CN" sz="2800" b="1" smtClean="0">
                <a:solidFill>
                  <a:prstClr val="black"/>
                </a:solidFill>
              </a:rPr>
              <a:t>【</a:t>
            </a:r>
            <a:r>
              <a:rPr lang="zh-CN" altLang="en-US" sz="2800" b="1">
                <a:solidFill>
                  <a:prstClr val="black"/>
                </a:solidFill>
              </a:rPr>
              <a:t>译文</a:t>
            </a:r>
            <a:r>
              <a:rPr lang="en-US" altLang="zh-CN" sz="2800" b="1">
                <a:solidFill>
                  <a:prstClr val="black"/>
                </a:solidFill>
              </a:rPr>
              <a:t>】 </a:t>
            </a:r>
            <a:r>
              <a:rPr lang="zh-CN" altLang="en-US" sz="2800" b="1">
                <a:solidFill>
                  <a:prstClr val="black"/>
                </a:solidFill>
              </a:rPr>
              <a:t>能够了解、认识别人的是智慧的，能够了解、认识自己的才是高明的。能够战胜别人的人是有力的，能够克服自身弱点的人才是刚强的。知道满足的人是富有的，努力不懈的人是有志气的。始终不离根基的人就能够长久，肉体死了但精神永存的人才是长寿的</a:t>
            </a:r>
            <a:r>
              <a:rPr lang="zh-CN" altLang="en-US" sz="2800" b="1" smtClean="0">
                <a:solidFill>
                  <a:prstClr val="black"/>
                </a:solidFill>
              </a:rPr>
              <a:t>。</a:t>
            </a:r>
            <a:endParaRPr kumimoji="0" lang="zh-CN" altLang="en-US" sz="2800" b="0" i="0" u="none" strike="noStrike" kern="1200" cap="none" spc="0" normalizeH="0" baseline="0" noProof="0">
              <a:ln>
                <a:noFill/>
              </a:ln>
              <a:solidFill>
                <a:prstClr val="black"/>
              </a:solidFill>
              <a:effectLst/>
              <a:uLnTx/>
              <a:uFillTx/>
              <a:latin typeface="华文楷体" pitchFamily="2" charset="-122"/>
              <a:ea typeface="华文楷体" pitchFamily="2" charset="-122"/>
            </a:endParaRPr>
          </a:p>
        </p:txBody>
      </p:sp>
    </p:spTree>
    <p:extLst>
      <p:ext uri="{BB962C8B-B14F-4D97-AF65-F5344CB8AC3E}">
        <p14:creationId xmlns:p14="http://schemas.microsoft.com/office/powerpoint/2010/main" val="3554651213"/>
      </p:ext>
    </p:extLst>
  </p:cSld>
  <p:clrMapOvr>
    <a:masterClrMapping/>
  </p:clrMapOvr>
  <p:transition advClick="0" advTm="4000">
    <p:randomBar dir="vert"/>
  </p:transition>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文本框 1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0009ACD-4113-447D-9B66-4E56BED4BD1E}"/>
              </a:ext>
            </a:extLst>
          </p:cNvPr>
          <p:cNvSpPr txBox="1"/>
          <p:nvPr/>
        </p:nvSpPr>
        <p:spPr>
          <a:xfrm>
            <a:off x="107504" y="544"/>
            <a:ext cx="8928992" cy="5262979"/>
          </a:xfrm>
          <a:prstGeom prst="rect">
            <a:avLst/>
          </a:prstGeom>
          <a:noFill/>
        </p:spPr>
        <p:txBody>
          <a:bodyPr wrap="square">
            <a:spAutoFit/>
          </a:bodyPr>
          <a:lstStyle>
            <a:defPPr/>
          </a:lstStyle>
          <a:p>
            <a:pPr lvl="0">
              <a:defRPr/>
            </a:pPr>
            <a:r>
              <a:rPr kumimoji="0" lang="en-US" altLang="zh-CN" sz="2800" b="1" i="0" u="none" strike="noStrike" kern="1200" cap="none" spc="0" normalizeH="0" baseline="0" noProof="0" smtClean="0">
                <a:ln>
                  <a:noFill/>
                </a:ln>
                <a:solidFill>
                  <a:prstClr val="black"/>
                </a:solidFill>
                <a:effectLst/>
                <a:uLnTx/>
                <a:uFillTx/>
                <a:latin typeface="华文楷体" panose="02010600040101010101" pitchFamily="2" charset="-122"/>
                <a:ea typeface="华文楷体" panose="02010600040101010101" pitchFamily="2" charset="-122"/>
                <a:cs typeface="+mn-cs"/>
              </a:rPr>
              <a:t>【</a:t>
            </a:r>
            <a:r>
              <a:rPr lang="zh-CN" altLang="en-US" sz="2800" b="1" noProof="0">
                <a:solidFill>
                  <a:prstClr val="black"/>
                </a:solidFill>
                <a:latin typeface="华文楷体" panose="02010600040101010101" pitchFamily="2" charset="-122"/>
                <a:ea typeface="华文楷体" panose="02010600040101010101" pitchFamily="2" charset="-122"/>
              </a:rPr>
              <a:t>解析</a:t>
            </a:r>
            <a:r>
              <a:rPr kumimoji="0" lang="en-US" altLang="zh-CN" sz="2800" b="1" i="0" u="none" strike="noStrike" kern="1200" cap="none" spc="0" normalizeH="0" baseline="0" noProof="0" smtClean="0">
                <a:ln>
                  <a:noFill/>
                </a:ln>
                <a:solidFill>
                  <a:prstClr val="black"/>
                </a:solidFill>
                <a:effectLst/>
                <a:uLnTx/>
                <a:uFillTx/>
                <a:latin typeface="华文楷体" panose="02010600040101010101" pitchFamily="2" charset="-122"/>
                <a:ea typeface="华文楷体" panose="02010600040101010101" pitchFamily="2" charset="-122"/>
                <a:cs typeface="+mn-cs"/>
              </a:rPr>
              <a:t>】</a:t>
            </a:r>
            <a:r>
              <a:rPr kumimoji="0" lang="en-US" altLang="zh-CN" sz="28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
            </a:r>
            <a:br>
              <a:rPr kumimoji="0" lang="en-US" altLang="zh-CN" sz="28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br>
            <a:r>
              <a:rPr lang="zh-CN" altLang="en-US" sz="2800" b="1">
                <a:solidFill>
                  <a:prstClr val="black"/>
                </a:solidFill>
                <a:latin typeface="华文楷体" panose="02010600040101010101" pitchFamily="2" charset="-122"/>
                <a:ea typeface="华文楷体" panose="02010600040101010101" pitchFamily="2" charset="-122"/>
              </a:rPr>
              <a:t>在本章里，老子极力宣传“死而不亡”，这体现他“无为”的思想主旨。“死而不亡”的观点，并不是宣传“有鬼论”，也不是宣扬“灵魂不灭”，而是说人的身体虽然消失了，但人的精神是不朽的，所以可算做长寿了。清末民初的著名思想家梁启超曾说，人的肉体寿命不过区区数十载，人不，可能长生不老，但人的精神则可以永垂不朽，因为他的肉体虽然消失了，但他的学说、思想及精神却能够长期影响当代及后代的人们。从这个意义上说，人完全可以做到“死而不亡”。梁启超的这种观点，主要就是受了老子思想的影响。</a:t>
            </a:r>
            <a:r>
              <a:rPr kumimoji="0" lang="en-US" altLang="zh-CN" sz="28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
            </a:r>
            <a:br>
              <a:rPr kumimoji="0" lang="en-US" altLang="zh-CN" sz="28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br>
            <a:endParaRPr kumimoji="0" lang="zh-CN" altLang="en-US" sz="28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endParaRPr>
          </a:p>
        </p:txBody>
      </p:sp>
    </p:spTree>
    <p:extLst>
      <p:ext uri="{BB962C8B-B14F-4D97-AF65-F5344CB8AC3E}">
        <p14:creationId xmlns:p14="http://schemas.microsoft.com/office/powerpoint/2010/main" val="2695647014"/>
      </p:ext>
    </p:extLst>
  </p:cSld>
  <p:clrMapOvr>
    <a:masterClrMapping/>
  </p:clrMapOvr>
  <p:transition advClick="0" advTm="4000">
    <p:randomBar dir="vert"/>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图片 8" descr="02.jpg"/>
          <p:cNvPicPr>
            <a:picLocks noChangeAspect="1"/>
          </p:cNvPicPr>
          <p:nvPr/>
        </p:nvPicPr>
        <p:blipFill>
          <a:blip r:embed="rId2"/>
          <a:srcRect l="776" r="-16"/>
          <a:stretch>
            <a:fillRect/>
          </a:stretch>
        </p:blipFill>
        <p:spPr>
          <a:xfrm>
            <a:off x="0" y="0"/>
            <a:ext cx="9144000" cy="5143500"/>
          </a:xfrm>
          <a:prstGeom prst="rect">
            <a:avLst/>
          </a:prstGeom>
        </p:spPr>
      </p:pic>
      <p:sp>
        <p:nvSpPr>
          <p:cNvPr id="27" name="矩形 26"/>
          <p:cNvSpPr/>
          <p:nvPr/>
        </p:nvSpPr>
        <p:spPr>
          <a:xfrm>
            <a:off x="2786050" y="0"/>
            <a:ext cx="6357950" cy="514350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sp>
        <p:nvSpPr>
          <p:cNvPr id="20" name="TextBox 19"/>
          <p:cNvSpPr txBox="1"/>
          <p:nvPr/>
        </p:nvSpPr>
        <p:spPr>
          <a:xfrm>
            <a:off x="357158" y="1109648"/>
            <a:ext cx="1107996" cy="1631216"/>
          </a:xfrm>
          <a:prstGeom prst="rect">
            <a:avLst/>
          </a:prstGeom>
          <a:noFill/>
        </p:spPr>
        <p:txBody>
          <a:bodyPr vert="eaVert" wrap="square" rtlCol="0">
            <a:spAutoFit/>
          </a:bodyPr>
          <a:lstStyle>
            <a:defPPr/>
          </a:lstStyle>
          <a:p>
            <a:r>
              <a:rPr lang="zh-CN" altLang="en-US" sz="6000">
                <a:solidFill>
                  <a:schemeClr val="accent5">
                    <a:lumMod val="50000"/>
                  </a:schemeClr>
                </a:solidFill>
                <a:latin typeface="方正字迹-佛君包装简体" pitchFamily="2" charset="-122"/>
                <a:ea typeface="方正字迹-佛君包装简体" pitchFamily="2" charset="-122"/>
              </a:rPr>
              <a:t>目标</a:t>
            </a:r>
          </a:p>
        </p:txBody>
      </p:sp>
      <p:sp>
        <p:nvSpPr>
          <p:cNvPr id="11" name="文本框 6"/>
          <p:cNvSpPr txBox="1"/>
          <p:nvPr/>
        </p:nvSpPr>
        <p:spPr>
          <a:xfrm>
            <a:off x="8039425" y="928676"/>
            <a:ext cx="461665" cy="827168"/>
          </a:xfrm>
          <a:prstGeom prst="rect">
            <a:avLst/>
          </a:prstGeom>
          <a:solidFill>
            <a:schemeClr val="accent5">
              <a:lumMod val="50000"/>
            </a:schemeClr>
          </a:solidFill>
          <a:ln>
            <a:solidFill>
              <a:schemeClr val="bg1"/>
            </a:solidFill>
          </a:ln>
        </p:spPr>
        <p:txBody>
          <a:bodyPr vert="eaVert" wrap="square" rtlCol="0">
            <a:spAutoFit/>
          </a:bodyPr>
          <a:lstStyle>
            <a:defPPr/>
          </a:lstStyle>
          <a:p>
            <a:r>
              <a:rPr lang="zh-CN" altLang="en-US">
                <a:solidFill>
                  <a:schemeClr val="bg1"/>
                </a:solidFill>
                <a:latin typeface="方正北魏楷书简体" pitchFamily="65" charset="-122"/>
                <a:ea typeface="方正北魏楷书简体" pitchFamily="65" charset="-122"/>
              </a:rPr>
              <a:t>一</a:t>
            </a:r>
          </a:p>
        </p:txBody>
      </p:sp>
      <p:cxnSp>
        <p:nvCxnSpPr>
          <p:cNvPr id="12" name="直接连接符 11"/>
          <p:cNvCxnSpPr/>
          <p:nvPr/>
        </p:nvCxnSpPr>
        <p:spPr>
          <a:xfrm rot="5400000">
            <a:off x="6938022" y="2288442"/>
            <a:ext cx="1958297" cy="1588"/>
          </a:xfrm>
          <a:prstGeom prst="line">
            <a:avLst/>
          </a:prstGeom>
          <a:ln w="12700">
            <a:solidFill>
              <a:schemeClr val="accent5">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3" name="文本框 10"/>
          <p:cNvSpPr txBox="1"/>
          <p:nvPr/>
        </p:nvSpPr>
        <p:spPr>
          <a:xfrm>
            <a:off x="7146510" y="1909209"/>
            <a:ext cx="830997" cy="1775461"/>
          </a:xfrm>
          <a:prstGeom prst="rect">
            <a:avLst/>
          </a:prstGeom>
          <a:noFill/>
        </p:spPr>
        <p:txBody>
          <a:bodyPr vert="eaVert" wrap="square" rtlCol="0">
            <a:spAutoFit/>
          </a:bodyPr>
          <a:lstStyle>
            <a:defPPr/>
          </a:lstStyle>
          <a:p>
            <a:pPr>
              <a:lnSpc>
                <a:spcPct val="150000"/>
              </a:lnSpc>
            </a:pPr>
            <a:r>
              <a:rPr lang="zh-CN" altLang="en-US" sz="1400">
                <a:solidFill>
                  <a:schemeClr val="accent5">
                    <a:lumMod val="50000"/>
                  </a:schemeClr>
                </a:solidFill>
                <a:latin typeface="方正北魏楷书简体" pitchFamily="65" charset="-122"/>
                <a:ea typeface="方正北魏楷书简体" pitchFamily="65" charset="-122"/>
              </a:rPr>
              <a:t>了解老子的哲学思想及其影响。</a:t>
            </a:r>
          </a:p>
        </p:txBody>
      </p:sp>
      <p:sp>
        <p:nvSpPr>
          <p:cNvPr id="14" name="文本框 12"/>
          <p:cNvSpPr txBox="1"/>
          <p:nvPr/>
        </p:nvSpPr>
        <p:spPr>
          <a:xfrm>
            <a:off x="6182037" y="928676"/>
            <a:ext cx="461665" cy="827168"/>
          </a:xfrm>
          <a:prstGeom prst="rect">
            <a:avLst/>
          </a:prstGeom>
          <a:solidFill>
            <a:schemeClr val="accent5">
              <a:lumMod val="50000"/>
            </a:schemeClr>
          </a:solidFill>
          <a:ln>
            <a:solidFill>
              <a:schemeClr val="bg1"/>
            </a:solidFill>
          </a:ln>
        </p:spPr>
        <p:txBody>
          <a:bodyPr vert="eaVert" wrap="square" rtlCol="0">
            <a:spAutoFit/>
          </a:bodyPr>
          <a:lstStyle>
            <a:defPPr/>
          </a:lstStyle>
          <a:p>
            <a:r>
              <a:rPr lang="zh-CN" altLang="en-US">
                <a:solidFill>
                  <a:schemeClr val="bg1"/>
                </a:solidFill>
                <a:latin typeface="方正北魏楷书简体" pitchFamily="65" charset="-122"/>
                <a:ea typeface="方正北魏楷书简体" pitchFamily="65" charset="-122"/>
              </a:rPr>
              <a:t>二</a:t>
            </a:r>
          </a:p>
        </p:txBody>
      </p:sp>
      <p:cxnSp>
        <p:nvCxnSpPr>
          <p:cNvPr id="15" name="直接连接符 14"/>
          <p:cNvCxnSpPr/>
          <p:nvPr/>
        </p:nvCxnSpPr>
        <p:spPr>
          <a:xfrm rot="5400000">
            <a:off x="5080634" y="2288442"/>
            <a:ext cx="1958297" cy="1588"/>
          </a:xfrm>
          <a:prstGeom prst="line">
            <a:avLst/>
          </a:prstGeom>
          <a:ln w="12700">
            <a:solidFill>
              <a:schemeClr val="accent5">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6" name="文本框 14"/>
          <p:cNvSpPr txBox="1"/>
          <p:nvPr/>
        </p:nvSpPr>
        <p:spPr>
          <a:xfrm>
            <a:off x="5289122" y="1909209"/>
            <a:ext cx="830997" cy="1704023"/>
          </a:xfrm>
          <a:prstGeom prst="rect">
            <a:avLst/>
          </a:prstGeom>
          <a:noFill/>
        </p:spPr>
        <p:txBody>
          <a:bodyPr vert="eaVert" wrap="square" rtlCol="0">
            <a:spAutoFit/>
          </a:bodyPr>
          <a:lstStyle>
            <a:defPPr/>
          </a:lstStyle>
          <a:p>
            <a:pPr>
              <a:lnSpc>
                <a:spcPct val="150000"/>
              </a:lnSpc>
            </a:pPr>
            <a:r>
              <a:rPr lang="zh-CN" altLang="en-US" sz="1400">
                <a:solidFill>
                  <a:schemeClr val="accent5">
                    <a:lumMod val="50000"/>
                  </a:schemeClr>
                </a:solidFill>
                <a:latin typeface="方正北魏楷书简体" pitchFamily="65" charset="-122"/>
                <a:ea typeface="方正北魏楷书简体" pitchFamily="65" charset="-122"/>
              </a:rPr>
              <a:t>体会课文中所蕴含的朴素的辩证法思想。</a:t>
            </a:r>
          </a:p>
        </p:txBody>
      </p:sp>
      <p:sp>
        <p:nvSpPr>
          <p:cNvPr id="19" name="文本框 15"/>
          <p:cNvSpPr txBox="1"/>
          <p:nvPr/>
        </p:nvSpPr>
        <p:spPr>
          <a:xfrm>
            <a:off x="4324649" y="928676"/>
            <a:ext cx="461665" cy="827168"/>
          </a:xfrm>
          <a:prstGeom prst="rect">
            <a:avLst/>
          </a:prstGeom>
          <a:solidFill>
            <a:schemeClr val="accent5">
              <a:lumMod val="50000"/>
            </a:schemeClr>
          </a:solidFill>
          <a:ln>
            <a:solidFill>
              <a:schemeClr val="bg1"/>
            </a:solidFill>
          </a:ln>
        </p:spPr>
        <p:txBody>
          <a:bodyPr vert="eaVert" wrap="square" rtlCol="0">
            <a:spAutoFit/>
          </a:bodyPr>
          <a:lstStyle>
            <a:defPPr/>
          </a:lstStyle>
          <a:p>
            <a:r>
              <a:rPr lang="zh-CN" altLang="en-US">
                <a:solidFill>
                  <a:schemeClr val="bg1"/>
                </a:solidFill>
                <a:latin typeface="方正北魏楷书简体" pitchFamily="65" charset="-122"/>
                <a:ea typeface="方正北魏楷书简体" pitchFamily="65" charset="-122"/>
              </a:rPr>
              <a:t>三</a:t>
            </a:r>
          </a:p>
        </p:txBody>
      </p:sp>
      <p:cxnSp>
        <p:nvCxnSpPr>
          <p:cNvPr id="25" name="直接连接符 24"/>
          <p:cNvCxnSpPr/>
          <p:nvPr/>
        </p:nvCxnSpPr>
        <p:spPr>
          <a:xfrm rot="5400000">
            <a:off x="3223246" y="2288442"/>
            <a:ext cx="1958297" cy="1588"/>
          </a:xfrm>
          <a:prstGeom prst="line">
            <a:avLst/>
          </a:prstGeom>
          <a:ln w="12700">
            <a:solidFill>
              <a:schemeClr val="accent5">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6" name="文本框 17"/>
          <p:cNvSpPr txBox="1"/>
          <p:nvPr/>
        </p:nvSpPr>
        <p:spPr>
          <a:xfrm>
            <a:off x="3431735" y="1909209"/>
            <a:ext cx="830997" cy="1775461"/>
          </a:xfrm>
          <a:prstGeom prst="rect">
            <a:avLst/>
          </a:prstGeom>
          <a:noFill/>
        </p:spPr>
        <p:txBody>
          <a:bodyPr vert="eaVert" wrap="square" rtlCol="0">
            <a:spAutoFit/>
          </a:bodyPr>
          <a:lstStyle>
            <a:defPPr/>
          </a:lstStyle>
          <a:p>
            <a:pPr>
              <a:lnSpc>
                <a:spcPct val="150000"/>
              </a:lnSpc>
            </a:pPr>
            <a:r>
              <a:rPr lang="zh-CN" altLang="en-US" sz="1400">
                <a:solidFill>
                  <a:schemeClr val="accent5">
                    <a:lumMod val="50000"/>
                  </a:schemeClr>
                </a:solidFill>
                <a:latin typeface="方正北魏楷书简体" pitchFamily="65" charset="-122"/>
                <a:ea typeface="方正北魏楷书简体" pitchFamily="65" charset="-122"/>
              </a:rPr>
              <a:t>结合本文掌握</a:t>
            </a:r>
            <a:r>
              <a:rPr lang="en-US" altLang="zh-CN" sz="1400">
                <a:solidFill>
                  <a:schemeClr val="accent5">
                    <a:lumMod val="50000"/>
                  </a:schemeClr>
                </a:solidFill>
                <a:latin typeface="方正北魏楷书简体" pitchFamily="65" charset="-122"/>
                <a:ea typeface="方正北魏楷书简体" pitchFamily="65" charset="-122"/>
              </a:rPr>
              <a:t>《</a:t>
            </a:r>
            <a:r>
              <a:rPr lang="zh-CN" altLang="en-US" sz="1400">
                <a:solidFill>
                  <a:schemeClr val="accent5">
                    <a:lumMod val="50000"/>
                  </a:schemeClr>
                </a:solidFill>
                <a:latin typeface="方正北魏楷书简体" pitchFamily="65" charset="-122"/>
                <a:ea typeface="方正北魏楷书简体" pitchFamily="65" charset="-122"/>
              </a:rPr>
              <a:t>老子</a:t>
            </a:r>
            <a:r>
              <a:rPr lang="en-US" altLang="zh-CN" sz="1400">
                <a:solidFill>
                  <a:schemeClr val="accent5">
                    <a:lumMod val="50000"/>
                  </a:schemeClr>
                </a:solidFill>
                <a:latin typeface="方正北魏楷书简体" pitchFamily="65" charset="-122"/>
                <a:ea typeface="方正北魏楷书简体" pitchFamily="65" charset="-122"/>
              </a:rPr>
              <a:t>》</a:t>
            </a:r>
            <a:r>
              <a:rPr lang="zh-CN" altLang="en-US" sz="1400">
                <a:solidFill>
                  <a:schemeClr val="accent5">
                    <a:lumMod val="50000"/>
                  </a:schemeClr>
                </a:solidFill>
                <a:latin typeface="方正北魏楷书简体" pitchFamily="65" charset="-122"/>
                <a:ea typeface="方正北魏楷书简体" pitchFamily="65" charset="-122"/>
              </a:rPr>
              <a:t>语言特点</a:t>
            </a:r>
          </a:p>
        </p:txBody>
      </p:sp>
      <p:pic>
        <p:nvPicPr>
          <p:cNvPr id="4" name="图片 3" descr="01.png"/>
          <p:cNvPicPr>
            <a:picLocks noChangeAspect="1"/>
          </p:cNvPicPr>
          <p:nvPr/>
        </p:nvPicPr>
        <p:blipFill>
          <a:blip r:embed="rId3"/>
          <a:srcRect l="3333" t="5682" r="1667"/>
          <a:stretch>
            <a:fillRect/>
          </a:stretch>
        </p:blipFill>
        <p:spPr>
          <a:xfrm>
            <a:off x="357158" y="2857502"/>
            <a:ext cx="1928826" cy="1123474"/>
          </a:xfrm>
          <a:prstGeom prst="rect">
            <a:avLst/>
          </a:prstGeom>
        </p:spPr>
      </p:pic>
    </p:spTree>
  </p:cSld>
  <p:clrMapOvr>
    <a:masterClrMapping/>
  </p:clrMapOvr>
  <p:transition advClick="0" advTm="4000">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7"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1000"/>
                                        <p:tgtEl>
                                          <p:spTgt spid="20"/>
                                        </p:tgtEl>
                                      </p:cBhvr>
                                    </p:animEffect>
                                    <p:anim calcmode="lin" valueType="num">
                                      <p:cBhvr>
                                        <p:cTn id="12" dur="1000" fill="hold"/>
                                        <p:tgtEl>
                                          <p:spTgt spid="20"/>
                                        </p:tgtEl>
                                        <p:attrNameLst>
                                          <p:attrName>ppt_x</p:attrName>
                                        </p:attrNameLst>
                                      </p:cBhvr>
                                      <p:tavLst>
                                        <p:tav tm="0">
                                          <p:val>
                                            <p:strVal val="#ppt_x"/>
                                          </p:val>
                                        </p:tav>
                                        <p:tav tm="100000">
                                          <p:val>
                                            <p:strVal val="#ppt_x"/>
                                          </p:val>
                                        </p:tav>
                                      </p:tavLst>
                                    </p:anim>
                                    <p:anim calcmode="lin" valueType="num">
                                      <p:cBhvr>
                                        <p:cTn id="13" dur="1000" fill="hold"/>
                                        <p:tgtEl>
                                          <p:spTgt spid="20"/>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250"/>
                                        <p:tgtEl>
                                          <p:spTgt spid="11"/>
                                        </p:tgtEl>
                                      </p:cBhvr>
                                    </p:animEffect>
                                  </p:childTnLst>
                                </p:cTn>
                              </p:par>
                            </p:childTnLst>
                          </p:cTn>
                        </p:par>
                        <p:par>
                          <p:cTn id="18" fill="hold" nodeType="afterGroup">
                            <p:stCondLst>
                              <p:cond delay="2250"/>
                            </p:stCondLst>
                            <p:childTnLst>
                              <p:par>
                                <p:cTn id="19" presetID="10" presetClass="entr" presetSubtype="0"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250"/>
                                        <p:tgtEl>
                                          <p:spTgt spid="12"/>
                                        </p:tgtEl>
                                      </p:cBhvr>
                                    </p:animEffect>
                                  </p:childTnLst>
                                </p:cTn>
                              </p:par>
                            </p:childTnLst>
                          </p:cTn>
                        </p:par>
                        <p:par>
                          <p:cTn id="22" fill="hold" nodeType="afterGroup">
                            <p:stCondLst>
                              <p:cond delay="3500"/>
                            </p:stCondLst>
                            <p:childTnLst>
                              <p:par>
                                <p:cTn id="23" presetID="10"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250"/>
                                        <p:tgtEl>
                                          <p:spTgt spid="13"/>
                                        </p:tgtEl>
                                      </p:cBhvr>
                                    </p:animEffect>
                                  </p:childTnLst>
                                </p:cTn>
                              </p:par>
                            </p:childTnLst>
                          </p:cTn>
                        </p:par>
                        <p:par>
                          <p:cTn id="26" fill="hold" nodeType="afterGroup">
                            <p:stCondLst>
                              <p:cond delay="4750"/>
                            </p:stCondLst>
                            <p:childTnLst>
                              <p:par>
                                <p:cTn id="27" presetID="10" presetClass="entr" presetSubtype="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1250"/>
                                        <p:tgtEl>
                                          <p:spTgt spid="14"/>
                                        </p:tgtEl>
                                      </p:cBhvr>
                                    </p:animEffect>
                                  </p:childTnLst>
                                </p:cTn>
                              </p:par>
                            </p:childTnLst>
                          </p:cTn>
                        </p:par>
                        <p:par>
                          <p:cTn id="30" fill="hold" nodeType="afterGroup">
                            <p:stCondLst>
                              <p:cond delay="6000"/>
                            </p:stCondLst>
                            <p:childTnLst>
                              <p:par>
                                <p:cTn id="31" presetID="10" presetClass="entr" presetSubtype="0"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250"/>
                                        <p:tgtEl>
                                          <p:spTgt spid="15"/>
                                        </p:tgtEl>
                                      </p:cBhvr>
                                    </p:animEffect>
                                  </p:childTnLst>
                                </p:cTn>
                              </p:par>
                            </p:childTnLst>
                          </p:cTn>
                        </p:par>
                        <p:par>
                          <p:cTn id="34" fill="hold" nodeType="afterGroup">
                            <p:stCondLst>
                              <p:cond delay="7250"/>
                            </p:stCondLst>
                            <p:childTnLst>
                              <p:par>
                                <p:cTn id="35" presetID="10"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250"/>
                                        <p:tgtEl>
                                          <p:spTgt spid="16"/>
                                        </p:tgtEl>
                                      </p:cBhvr>
                                    </p:animEffect>
                                  </p:childTnLst>
                                </p:cTn>
                              </p:par>
                            </p:childTnLst>
                          </p:cTn>
                        </p:par>
                        <p:par>
                          <p:cTn id="38" fill="hold" nodeType="afterGroup">
                            <p:stCondLst>
                              <p:cond delay="8500"/>
                            </p:stCondLst>
                            <p:childTnLst>
                              <p:par>
                                <p:cTn id="39" presetID="10" presetClass="entr" presetSubtype="0"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1250"/>
                                        <p:tgtEl>
                                          <p:spTgt spid="19"/>
                                        </p:tgtEl>
                                      </p:cBhvr>
                                    </p:animEffect>
                                  </p:childTnLst>
                                </p:cTn>
                              </p:par>
                            </p:childTnLst>
                          </p:cTn>
                        </p:par>
                        <p:par>
                          <p:cTn id="42" fill="hold" nodeType="afterGroup">
                            <p:stCondLst>
                              <p:cond delay="9750"/>
                            </p:stCondLst>
                            <p:childTnLst>
                              <p:par>
                                <p:cTn id="43" presetID="10" presetClass="entr" presetSubtype="0" fill="hold"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1250"/>
                                        <p:tgtEl>
                                          <p:spTgt spid="25"/>
                                        </p:tgtEl>
                                      </p:cBhvr>
                                    </p:animEffect>
                                  </p:childTnLst>
                                </p:cTn>
                              </p:par>
                            </p:childTnLst>
                          </p:cTn>
                        </p:par>
                        <p:par>
                          <p:cTn id="46" fill="hold" nodeType="afterGroup">
                            <p:stCondLst>
                              <p:cond delay="11000"/>
                            </p:stCondLst>
                            <p:childTnLst>
                              <p:par>
                                <p:cTn id="47" presetID="10" presetClass="entr" presetSubtype="0"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12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1" grpId="0" animBg="1"/>
      <p:bldP spid="13" grpId="0"/>
      <p:bldP spid="14" grpId="0" animBg="1"/>
      <p:bldP spid="16" grpId="0"/>
      <p:bldP spid="19" grpId="0" animBg="1"/>
      <p:bldP spid="26"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文本框 1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F304D0A-B1C9-44B8-A3DE-72F5A3C726B8}"/>
              </a:ext>
            </a:extLst>
          </p:cNvPr>
          <p:cNvSpPr txBox="1"/>
          <p:nvPr/>
        </p:nvSpPr>
        <p:spPr>
          <a:xfrm>
            <a:off x="0" y="171093"/>
            <a:ext cx="9144000" cy="4832092"/>
          </a:xfrm>
          <a:prstGeom prst="rect">
            <a:avLst/>
          </a:prstGeom>
          <a:noFill/>
        </p:spPr>
        <p:txBody>
          <a:bodyPr wrap="square">
            <a:spAutoFit/>
          </a:bodyPr>
          <a:lstStyle>
            <a:defPPr/>
          </a:lstStyle>
          <a:p>
            <a:r>
              <a:rPr lang="en-US" altLang="zh-CN" sz="2800" b="1">
                <a:solidFill>
                  <a:prstClr val="black"/>
                </a:solidFill>
              </a:rPr>
              <a:t>【</a:t>
            </a:r>
            <a:r>
              <a:rPr lang="zh-CN" altLang="en-US" sz="2800" b="1">
                <a:solidFill>
                  <a:prstClr val="black"/>
                </a:solidFill>
              </a:rPr>
              <a:t>原文</a:t>
            </a:r>
            <a:r>
              <a:rPr lang="en-US" altLang="zh-CN" sz="2800" b="1">
                <a:solidFill>
                  <a:prstClr val="black"/>
                </a:solidFill>
              </a:rPr>
              <a:t>】 </a:t>
            </a:r>
            <a:r>
              <a:rPr lang="zh-CN" altLang="en-US" sz="2800" b="1">
                <a:solidFill>
                  <a:prstClr val="black"/>
                </a:solidFill>
              </a:rPr>
              <a:t>其安易持①，其未兆易谋②。其脆易泮③，其微易散。为之于未有，治之于未乱。合抱之木，生于毫末；九层之台，起于累土；千里之行，始于足下。为者败之，执者失之。是以圣人无为故无败，无执故无失。民之从事，常于几成而败之。慎终如始，则无败事。是以圣人欲不欲，不贵难得之货；学不学，复众人之所过，以辅万物之自然而不敢为。 </a:t>
            </a:r>
            <a:endParaRPr lang="en-US" altLang="zh-CN" sz="2800" b="1" smtClean="0">
              <a:solidFill>
                <a:prstClr val="black"/>
              </a:solidFill>
            </a:endParaRPr>
          </a:p>
          <a:p>
            <a:r>
              <a:rPr lang="en-US" altLang="zh-CN" sz="2800" b="1" smtClean="0">
                <a:solidFill>
                  <a:prstClr val="black"/>
                </a:solidFill>
              </a:rPr>
              <a:t>【</a:t>
            </a:r>
            <a:r>
              <a:rPr lang="zh-CN" altLang="en-US" sz="2800" b="1">
                <a:solidFill>
                  <a:prstClr val="black"/>
                </a:solidFill>
              </a:rPr>
              <a:t>注释</a:t>
            </a:r>
            <a:r>
              <a:rPr lang="en-US" altLang="zh-CN" sz="2800" b="1">
                <a:solidFill>
                  <a:prstClr val="black"/>
                </a:solidFill>
              </a:rPr>
              <a:t>】 </a:t>
            </a:r>
            <a:endParaRPr lang="en-US" altLang="zh-CN" sz="2800" b="1" smtClean="0">
              <a:solidFill>
                <a:prstClr val="black"/>
              </a:solidFill>
            </a:endParaRPr>
          </a:p>
          <a:p>
            <a:r>
              <a:rPr lang="en-US" altLang="zh-CN" sz="2800" b="1" smtClean="0">
                <a:solidFill>
                  <a:prstClr val="black"/>
                </a:solidFill>
              </a:rPr>
              <a:t>①</a:t>
            </a:r>
            <a:r>
              <a:rPr lang="zh-CN" altLang="en-US" sz="2800" b="1">
                <a:solidFill>
                  <a:prstClr val="black"/>
                </a:solidFill>
              </a:rPr>
              <a:t>持：保持</a:t>
            </a:r>
            <a:r>
              <a:rPr lang="zh-CN" altLang="en-US" sz="2800" b="1" smtClean="0">
                <a:solidFill>
                  <a:prstClr val="black"/>
                </a:solidFill>
              </a:rPr>
              <a:t>。</a:t>
            </a:r>
            <a:endParaRPr lang="en-US" altLang="zh-CN" sz="2800" b="1" smtClean="0">
              <a:solidFill>
                <a:prstClr val="black"/>
              </a:solidFill>
            </a:endParaRPr>
          </a:p>
          <a:p>
            <a:r>
              <a:rPr lang="zh-CN" altLang="en-US" sz="2800" b="1" smtClean="0">
                <a:solidFill>
                  <a:prstClr val="black"/>
                </a:solidFill>
              </a:rPr>
              <a:t> </a:t>
            </a:r>
            <a:r>
              <a:rPr lang="zh-CN" altLang="en-US" sz="2800" b="1">
                <a:solidFill>
                  <a:prstClr val="black"/>
                </a:solidFill>
              </a:rPr>
              <a:t>②兆：苗头，征兆</a:t>
            </a:r>
            <a:r>
              <a:rPr lang="zh-CN" altLang="en-US" sz="2800" b="1" smtClean="0">
                <a:solidFill>
                  <a:prstClr val="black"/>
                </a:solidFill>
              </a:rPr>
              <a:t>。</a:t>
            </a:r>
            <a:endParaRPr lang="en-US" altLang="zh-CN" sz="2800" b="1" smtClean="0">
              <a:solidFill>
                <a:prstClr val="black"/>
              </a:solidFill>
            </a:endParaRPr>
          </a:p>
          <a:p>
            <a:r>
              <a:rPr lang="zh-CN" altLang="en-US" sz="2800" b="1" smtClean="0">
                <a:solidFill>
                  <a:prstClr val="black"/>
                </a:solidFill>
              </a:rPr>
              <a:t> </a:t>
            </a:r>
            <a:r>
              <a:rPr lang="zh-CN" altLang="en-US" sz="2800" b="1">
                <a:solidFill>
                  <a:prstClr val="black"/>
                </a:solidFill>
              </a:rPr>
              <a:t>③泮：分散，破碎。</a:t>
            </a:r>
            <a:endParaRPr lang="zh-CN" altLang="en-US" sz="2800">
              <a:solidFill>
                <a:prstClr val="black"/>
              </a:solidFill>
              <a:latin typeface="华文楷体" pitchFamily="2" charset="-122"/>
              <a:ea typeface="华文楷体" pitchFamily="2" charset="-122"/>
            </a:endParaRPr>
          </a:p>
        </p:txBody>
      </p:sp>
    </p:spTree>
    <p:extLst>
      <p:ext uri="{BB962C8B-B14F-4D97-AF65-F5344CB8AC3E}">
        <p14:creationId xmlns:p14="http://schemas.microsoft.com/office/powerpoint/2010/main" val="1484454339"/>
      </p:ext>
    </p:extLst>
  </p:cSld>
  <p:clrMapOvr>
    <a:masterClrMapping/>
  </p:clrMapOvr>
  <p:transition advClick="0" advTm="4000">
    <p:randomBar dir="vert"/>
  </p:transition>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文本框 1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0009ACD-4113-447D-9B66-4E56BED4BD1E}"/>
              </a:ext>
            </a:extLst>
          </p:cNvPr>
          <p:cNvSpPr txBox="1"/>
          <p:nvPr/>
        </p:nvSpPr>
        <p:spPr>
          <a:xfrm>
            <a:off x="-108520" y="0"/>
            <a:ext cx="9252520" cy="4524315"/>
          </a:xfrm>
          <a:prstGeom prst="rect">
            <a:avLst/>
          </a:prstGeom>
          <a:noFill/>
        </p:spPr>
        <p:txBody>
          <a:bodyPr wrap="square">
            <a:spAutoFit/>
          </a:bodyPr>
          <a:lstStyle>
            <a:defPPr/>
          </a:lstStyle>
          <a:p>
            <a:r>
              <a:rPr lang="en-US" altLang="zh-CN" sz="2400" b="1">
                <a:solidFill>
                  <a:prstClr val="black"/>
                </a:solidFill>
                <a:latin typeface="华文楷体" panose="02010600040101010101" pitchFamily="2" charset="-122"/>
                <a:ea typeface="华文楷体" panose="02010600040101010101" pitchFamily="2" charset="-122"/>
              </a:rPr>
              <a:t>【</a:t>
            </a:r>
            <a:r>
              <a:rPr lang="zh-CN" altLang="en-US" sz="2400" b="1">
                <a:solidFill>
                  <a:prstClr val="black"/>
                </a:solidFill>
                <a:latin typeface="华文楷体" panose="02010600040101010101" pitchFamily="2" charset="-122"/>
                <a:ea typeface="华文楷体" panose="02010600040101010101" pitchFamily="2" charset="-122"/>
              </a:rPr>
              <a:t>译文</a:t>
            </a:r>
            <a:r>
              <a:rPr lang="en-US" altLang="zh-CN" sz="2400" b="1">
                <a:solidFill>
                  <a:prstClr val="black"/>
                </a:solidFill>
                <a:latin typeface="华文楷体" panose="02010600040101010101" pitchFamily="2" charset="-122"/>
                <a:ea typeface="华文楷体" panose="02010600040101010101" pitchFamily="2" charset="-122"/>
              </a:rPr>
              <a:t>】</a:t>
            </a:r>
            <a:br>
              <a:rPr lang="en-US" altLang="zh-CN" sz="2400" b="1">
                <a:solidFill>
                  <a:prstClr val="black"/>
                </a:solidFill>
                <a:latin typeface="华文楷体" panose="02010600040101010101" pitchFamily="2" charset="-122"/>
                <a:ea typeface="华文楷体" panose="02010600040101010101" pitchFamily="2" charset="-122"/>
              </a:rPr>
            </a:br>
            <a:r>
              <a:rPr lang="zh-CN" altLang="en-US" sz="2400" b="1" smtClean="0">
                <a:solidFill>
                  <a:prstClr val="black"/>
                </a:solidFill>
                <a:latin typeface="华文楷体" panose="02010600040101010101" pitchFamily="2" charset="-122"/>
                <a:ea typeface="华文楷体" panose="02010600040101010101" pitchFamily="2" charset="-122"/>
              </a:rPr>
              <a:t>当局</a:t>
            </a:r>
            <a:r>
              <a:rPr lang="zh-CN" altLang="en-US" sz="2400" b="1">
                <a:solidFill>
                  <a:prstClr val="black"/>
                </a:solidFill>
                <a:latin typeface="华文楷体" panose="02010600040101010101" pitchFamily="2" charset="-122"/>
                <a:ea typeface="华文楷体" panose="02010600040101010101" pitchFamily="2" charset="-122"/>
              </a:rPr>
              <a:t>面安定时容易把持，当事情还未露先兆时容易谋划。当事物脆弱时容易分开，当事物细微时容易消散。做事情要在它尚未发生就处理妥当，处理事情要在祸乱产生以前就早做准备。合抱的大树，生长于细小的根芽；九层的高台，筑起于每一堆泥土；千里的远行，是从脚下举步开始走出来的。主观妄为的将会招致失败，强行把持的一定会失去。因此有道的人无所作为也不会招致失败，无所执着也不会遭受损失。人们做事情，总是在快要成功时遭受失败，所以当事情快要完成的时候，也要像开始时那样慎重，就没有办不成的事。因此，有道的人追求别人所不追求的，不稀罕难以得到的财货，学习别人所不学习的，补救众人经常犯的过错。以辅助万物按其自身规律自然发展而不会妄加干预。</a:t>
            </a:r>
          </a:p>
        </p:txBody>
      </p:sp>
    </p:spTree>
    <p:extLst>
      <p:ext uri="{BB962C8B-B14F-4D97-AF65-F5344CB8AC3E}">
        <p14:creationId xmlns:p14="http://schemas.microsoft.com/office/powerpoint/2010/main" val="3100931759"/>
      </p:ext>
    </p:extLst>
  </p:cSld>
  <p:clrMapOvr>
    <a:masterClrMapping/>
  </p:clrMapOvr>
  <p:transition advClick="0" advTm="4000">
    <p:randomBar dir="vert"/>
  </p:transition>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文本框 1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0009ACD-4113-447D-9B66-4E56BED4BD1E}"/>
              </a:ext>
            </a:extLst>
          </p:cNvPr>
          <p:cNvSpPr txBox="1"/>
          <p:nvPr/>
        </p:nvSpPr>
        <p:spPr>
          <a:xfrm>
            <a:off x="179512" y="155704"/>
            <a:ext cx="8640960" cy="3970318"/>
          </a:xfrm>
          <a:prstGeom prst="rect">
            <a:avLst/>
          </a:prstGeom>
          <a:noFill/>
        </p:spPr>
        <p:txBody>
          <a:bodyPr wrap="square">
            <a:spAutoFit/>
          </a:bodyPr>
          <a:lstStyle>
            <a:defPPr/>
          </a:lstStyle>
          <a:p>
            <a:pPr>
              <a:defRPr/>
            </a:pPr>
            <a:r>
              <a:rPr lang="en-US" altLang="zh-CN" b="1" smtClean="0">
                <a:solidFill>
                  <a:prstClr val="black"/>
                </a:solidFill>
                <a:latin typeface="华文楷体" panose="02010600040101010101" pitchFamily="2" charset="-122"/>
                <a:ea typeface="华文楷体" panose="02010600040101010101" pitchFamily="2" charset="-122"/>
              </a:rPr>
              <a:t>【</a:t>
            </a:r>
            <a:r>
              <a:rPr lang="zh-CN" altLang="en-US" b="1">
                <a:solidFill>
                  <a:prstClr val="black"/>
                </a:solidFill>
                <a:latin typeface="华文楷体" panose="02010600040101010101" pitchFamily="2" charset="-122"/>
                <a:ea typeface="华文楷体" panose="02010600040101010101" pitchFamily="2" charset="-122"/>
              </a:rPr>
              <a:t>解析</a:t>
            </a:r>
            <a:r>
              <a:rPr lang="en-US" altLang="zh-CN" b="1">
                <a:solidFill>
                  <a:prstClr val="black"/>
                </a:solidFill>
                <a:latin typeface="华文楷体" panose="02010600040101010101" pitchFamily="2" charset="-122"/>
                <a:ea typeface="华文楷体" panose="02010600040101010101" pitchFamily="2" charset="-122"/>
              </a:rPr>
              <a:t>】 </a:t>
            </a:r>
            <a:r>
              <a:rPr lang="zh-CN" altLang="en-US" b="1">
                <a:solidFill>
                  <a:prstClr val="black"/>
                </a:solidFill>
                <a:latin typeface="华文楷体" panose="02010600040101010101" pitchFamily="2" charset="-122"/>
                <a:ea typeface="华文楷体" panose="02010600040101010101" pitchFamily="2" charset="-122"/>
              </a:rPr>
              <a:t>本章重点提出了物理与人理相结合的理论，这一理论不但蕴含着丰富的哲理，还包含着富有实际意义的行动技巧和生活智慧，这些后来都成为中国人修身行事的标准</a:t>
            </a:r>
            <a:r>
              <a:rPr lang="zh-CN" altLang="en-US" b="1" smtClean="0">
                <a:solidFill>
                  <a:prstClr val="black"/>
                </a:solidFill>
                <a:latin typeface="华文楷体" panose="02010600040101010101" pitchFamily="2" charset="-122"/>
                <a:ea typeface="华文楷体" panose="02010600040101010101" pitchFamily="2" charset="-122"/>
              </a:rPr>
              <a:t>。老子</a:t>
            </a:r>
            <a:r>
              <a:rPr lang="zh-CN" altLang="en-US" b="1">
                <a:solidFill>
                  <a:prstClr val="black"/>
                </a:solidFill>
                <a:latin typeface="华文楷体" panose="02010600040101010101" pitchFamily="2" charset="-122"/>
                <a:ea typeface="华文楷体" panose="02010600040101010101" pitchFamily="2" charset="-122"/>
              </a:rPr>
              <a:t>的提示对于人类具有深刻的启发意义，他告诉人们：所有强大的、不可战胜的事物都有它的萌发时期，萌发时期的事物正处于柔弱阶段，如果人们善于把握事物的这种规律，就能够防患于未然。他指出：“为之于未有，治之于未乱。”正是对能瞻前而不能顾后的人的提醒。 老子洞察了万物对生命的坚守，从来都不是通过变换表面形式来故弄玄虚，而是真诚地顺从自然，感到人类的许多行为确实是脱离自然界太远了。 而且，人类这样犹如急行军一般的前进，对生命质量的提高会有真实帮助吗？老子不认为人生应该如此度过。老子在此强调了</a:t>
            </a:r>
            <a:r>
              <a:rPr lang="en-US" altLang="zh-CN" b="1">
                <a:solidFill>
                  <a:prstClr val="black"/>
                </a:solidFill>
                <a:latin typeface="华文楷体" panose="02010600040101010101" pitchFamily="2" charset="-122"/>
                <a:ea typeface="华文楷体" panose="02010600040101010101" pitchFamily="2" charset="-122"/>
              </a:rPr>
              <a:t>-</a:t>
            </a:r>
            <a:r>
              <a:rPr lang="zh-CN" altLang="en-US" b="1">
                <a:solidFill>
                  <a:prstClr val="black"/>
                </a:solidFill>
                <a:latin typeface="华文楷体" panose="02010600040101010101" pitchFamily="2" charset="-122"/>
                <a:ea typeface="华文楷体" panose="02010600040101010101" pitchFamily="2" charset="-122"/>
              </a:rPr>
              <a:t>一切灾难和祸患都因有所作为和心理偏执而起，他说：“是以圣人无为故无败，无执故无失。民之从事，常于几成而败之。慎终如始，则无败事。” 不试图有所作为，自然然很少有失败；个人行为不偏执，自然很少有失误。老子认为，一般老百姓做事情，因为不懂无为的道理，亦小能把一件事情从始至终以一种其慎重的态度来进行，他们虽然永远在忙碌着，却总在事情眼看着即将成功的时候失败了。 </a:t>
            </a:r>
          </a:p>
        </p:txBody>
      </p:sp>
    </p:spTree>
    <p:extLst>
      <p:ext uri="{BB962C8B-B14F-4D97-AF65-F5344CB8AC3E}">
        <p14:creationId xmlns:p14="http://schemas.microsoft.com/office/powerpoint/2010/main" val="846164969"/>
      </p:ext>
    </p:extLst>
  </p:cSld>
  <p:clrMapOvr>
    <a:masterClrMapping/>
  </p:clrMapOvr>
  <p:transition advClick="0" advTm="4000">
    <p:randomBar dir="vert"/>
  </p:transition>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 name="图片 21" descr="02.jpg"/>
          <p:cNvPicPr>
            <a:picLocks noChangeAspect="1"/>
          </p:cNvPicPr>
          <p:nvPr/>
        </p:nvPicPr>
        <p:blipFill>
          <a:blip r:embed="rId2">
            <a:duotone>
              <a:schemeClr val="bg2">
                <a:shade val="45000"/>
                <a:satMod val="135000"/>
              </a:schemeClr>
              <a:prstClr val="white"/>
            </a:duotone>
          </a:blip>
          <a:srcRect l="776"/>
          <a:stretch>
            <a:fillRect/>
          </a:stretch>
        </p:blipFill>
        <p:spPr>
          <a:xfrm>
            <a:off x="0" y="0"/>
            <a:ext cx="9142431" cy="5143500"/>
          </a:xfrm>
          <a:prstGeom prst="rect">
            <a:avLst/>
          </a:prstGeom>
        </p:spPr>
      </p:pic>
      <p:grpSp>
        <p:nvGrpSpPr>
          <p:cNvPr id="2" name="组合 3"/>
          <p:cNvGrpSpPr/>
          <p:nvPr/>
        </p:nvGrpSpPr>
        <p:grpSpPr>
          <a:xfrm>
            <a:off x="3643306" y="857238"/>
            <a:ext cx="2000264" cy="3857652"/>
            <a:chOff x="4459992" y="1057110"/>
            <a:chExt cx="3245127" cy="5283782"/>
          </a:xfrm>
          <a:effectLst>
            <a:outerShdw blurRad="50800" dist="38100" dir="5400000" algn="t" rotWithShape="0">
              <a:prstClr val="black">
                <a:alpha val="40000"/>
              </a:prstClr>
            </a:outerShdw>
          </a:effectLst>
        </p:grpSpPr>
        <p:grpSp>
          <p:nvGrpSpPr>
            <p:cNvPr id="3" name="组合 7"/>
            <p:cNvGrpSpPr/>
            <p:nvPr/>
          </p:nvGrpSpPr>
          <p:grpSpPr>
            <a:xfrm>
              <a:off x="4459992" y="4946517"/>
              <a:ext cx="3245125" cy="1394375"/>
              <a:chOff x="4745987" y="4184564"/>
              <a:chExt cx="2730655" cy="1394375"/>
            </a:xfrm>
          </p:grpSpPr>
          <p:sp>
            <p:nvSpPr>
              <p:cNvPr id="7" name="任意多边形 6"/>
              <p:cNvSpPr/>
              <p:nvPr/>
            </p:nvSpPr>
            <p:spPr>
              <a:xfrm flipH="1">
                <a:off x="4768611" y="4224026"/>
                <a:ext cx="2708031" cy="1354913"/>
              </a:xfrm>
              <a:custGeom>
                <a:avLst/>
                <a:gdLst>
                  <a:gd name="connsiteX0" fmla="*/ 1239106 w 2478212"/>
                  <a:gd name="connsiteY0" fmla="*/ 0 h 1354913"/>
                  <a:gd name="connsiteX1" fmla="*/ 0 w 2478212"/>
                  <a:gd name="connsiteY1" fmla="*/ 13975 h 1354913"/>
                  <a:gd name="connsiteX2" fmla="*/ 0 w 2478212"/>
                  <a:gd name="connsiteY2" fmla="*/ 732733 h 1354913"/>
                  <a:gd name="connsiteX3" fmla="*/ 34389 w 2478212"/>
                  <a:gd name="connsiteY3" fmla="*/ 769068 h 1354913"/>
                  <a:gd name="connsiteX4" fmla="*/ 159747 w 2478212"/>
                  <a:gd name="connsiteY4" fmla="*/ 883245 h 1354913"/>
                  <a:gd name="connsiteX5" fmla="*/ 367977 w 2478212"/>
                  <a:gd name="connsiteY5" fmla="*/ 910406 h 1354913"/>
                  <a:gd name="connsiteX6" fmla="*/ 567153 w 2478212"/>
                  <a:gd name="connsiteY6" fmla="*/ 1154849 h 1354913"/>
                  <a:gd name="connsiteX7" fmla="*/ 911185 w 2478212"/>
                  <a:gd name="connsiteY7" fmla="*/ 1182010 h 1354913"/>
                  <a:gd name="connsiteX8" fmla="*/ 1216738 w 2478212"/>
                  <a:gd name="connsiteY8" fmla="*/ 1329693 h 1354913"/>
                  <a:gd name="connsiteX9" fmla="*/ 1239106 w 2478212"/>
                  <a:gd name="connsiteY9" fmla="*/ 1354913 h 1354913"/>
                  <a:gd name="connsiteX10" fmla="*/ 1261474 w 2478212"/>
                  <a:gd name="connsiteY10" fmla="*/ 1329693 h 1354913"/>
                  <a:gd name="connsiteX11" fmla="*/ 1567027 w 2478212"/>
                  <a:gd name="connsiteY11" fmla="*/ 1182010 h 1354913"/>
                  <a:gd name="connsiteX12" fmla="*/ 1911059 w 2478212"/>
                  <a:gd name="connsiteY12" fmla="*/ 1154849 h 1354913"/>
                  <a:gd name="connsiteX13" fmla="*/ 2110235 w 2478212"/>
                  <a:gd name="connsiteY13" fmla="*/ 910406 h 1354913"/>
                  <a:gd name="connsiteX14" fmla="*/ 2318465 w 2478212"/>
                  <a:gd name="connsiteY14" fmla="*/ 883245 h 1354913"/>
                  <a:gd name="connsiteX15" fmla="*/ 2443823 w 2478212"/>
                  <a:gd name="connsiteY15" fmla="*/ 769068 h 1354913"/>
                  <a:gd name="connsiteX16" fmla="*/ 2478212 w 2478212"/>
                  <a:gd name="connsiteY16" fmla="*/ 732733 h 1354913"/>
                  <a:gd name="connsiteX17" fmla="*/ 2478212 w 2478212"/>
                  <a:gd name="connsiteY17" fmla="*/ 13975 h 135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78212" h="1354913">
                    <a:moveTo>
                      <a:pt x="1239106" y="0"/>
                    </a:moveTo>
                    <a:lnTo>
                      <a:pt x="0" y="13975"/>
                    </a:lnTo>
                    <a:lnTo>
                      <a:pt x="0" y="732733"/>
                    </a:lnTo>
                    <a:lnTo>
                      <a:pt x="34389" y="769068"/>
                    </a:lnTo>
                    <a:cubicBezTo>
                      <a:pt x="69903" y="809636"/>
                      <a:pt x="102280" y="851459"/>
                      <a:pt x="159747" y="883245"/>
                    </a:cubicBezTo>
                    <a:cubicBezTo>
                      <a:pt x="224696" y="919062"/>
                      <a:pt x="298567" y="901352"/>
                      <a:pt x="367977" y="910406"/>
                    </a:cubicBezTo>
                    <a:cubicBezTo>
                      <a:pt x="434369" y="991887"/>
                      <a:pt x="433854" y="1077828"/>
                      <a:pt x="567153" y="1154849"/>
                    </a:cubicBezTo>
                    <a:cubicBezTo>
                      <a:pt x="686290" y="1199587"/>
                      <a:pt x="796508" y="1172956"/>
                      <a:pt x="911185" y="1182010"/>
                    </a:cubicBezTo>
                    <a:cubicBezTo>
                      <a:pt x="1015361" y="1194058"/>
                      <a:pt x="1144140" y="1258243"/>
                      <a:pt x="1216738" y="1329693"/>
                    </a:cubicBezTo>
                    <a:lnTo>
                      <a:pt x="1239106" y="1354913"/>
                    </a:lnTo>
                    <a:lnTo>
                      <a:pt x="1261474" y="1329693"/>
                    </a:lnTo>
                    <a:cubicBezTo>
                      <a:pt x="1334072" y="1258243"/>
                      <a:pt x="1462851" y="1194058"/>
                      <a:pt x="1567027" y="1182010"/>
                    </a:cubicBezTo>
                    <a:cubicBezTo>
                      <a:pt x="1681704" y="1172956"/>
                      <a:pt x="1791922" y="1199587"/>
                      <a:pt x="1911059" y="1154849"/>
                    </a:cubicBezTo>
                    <a:cubicBezTo>
                      <a:pt x="2044358" y="1077828"/>
                      <a:pt x="2043843" y="991887"/>
                      <a:pt x="2110235" y="910406"/>
                    </a:cubicBezTo>
                    <a:cubicBezTo>
                      <a:pt x="2179645" y="901352"/>
                      <a:pt x="2253516" y="919062"/>
                      <a:pt x="2318465" y="883245"/>
                    </a:cubicBezTo>
                    <a:cubicBezTo>
                      <a:pt x="2375932" y="851459"/>
                      <a:pt x="2408309" y="809636"/>
                      <a:pt x="2443823" y="769068"/>
                    </a:cubicBezTo>
                    <a:lnTo>
                      <a:pt x="2478212" y="732733"/>
                    </a:lnTo>
                    <a:lnTo>
                      <a:pt x="2478212" y="13975"/>
                    </a:ln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pic>
            <p:nvPicPr>
              <p:cNvPr id="8" name="图片 7"/>
              <p:cNvPicPr>
                <a:picLocks noChangeAspect="1"/>
              </p:cNvPicPr>
              <p:nvPr/>
            </p:nvPicPr>
            <p:blipFill>
              <a:blip r:embed="rId3"/>
              <a:srcRect l="40139" t="23540" r="40548" b="31832"/>
              <a:stretch>
                <a:fillRect/>
              </a:stretch>
            </p:blipFill>
            <p:spPr>
              <a:xfrm>
                <a:off x="4745987" y="4184564"/>
                <a:ext cx="2708032" cy="1354915"/>
              </a:xfrm>
              <a:custGeom>
                <a:avLst/>
                <a:gdLst>
                  <a:gd name="connsiteX0" fmla="*/ 1354016 w 2708031"/>
                  <a:gd name="connsiteY0" fmla="*/ 0 h 1354913"/>
                  <a:gd name="connsiteX1" fmla="*/ 2708031 w 2708031"/>
                  <a:gd name="connsiteY1" fmla="*/ 13975 h 1354913"/>
                  <a:gd name="connsiteX2" fmla="*/ 2708031 w 2708031"/>
                  <a:gd name="connsiteY2" fmla="*/ 732733 h 1354913"/>
                  <a:gd name="connsiteX3" fmla="*/ 2670453 w 2708031"/>
                  <a:gd name="connsiteY3" fmla="*/ 769068 h 1354913"/>
                  <a:gd name="connsiteX4" fmla="*/ 2533470 w 2708031"/>
                  <a:gd name="connsiteY4" fmla="*/ 883245 h 1354913"/>
                  <a:gd name="connsiteX5" fmla="*/ 2305930 w 2708031"/>
                  <a:gd name="connsiteY5" fmla="*/ 910406 h 1354913"/>
                  <a:gd name="connsiteX6" fmla="*/ 2088283 w 2708031"/>
                  <a:gd name="connsiteY6" fmla="*/ 1154849 h 1354913"/>
                  <a:gd name="connsiteX7" fmla="*/ 1712347 w 2708031"/>
                  <a:gd name="connsiteY7" fmla="*/ 1182010 h 1354913"/>
                  <a:gd name="connsiteX8" fmla="*/ 1378458 w 2708031"/>
                  <a:gd name="connsiteY8" fmla="*/ 1329693 h 1354913"/>
                  <a:gd name="connsiteX9" fmla="*/ 1354016 w 2708031"/>
                  <a:gd name="connsiteY9" fmla="*/ 1354913 h 1354913"/>
                  <a:gd name="connsiteX10" fmla="*/ 1329573 w 2708031"/>
                  <a:gd name="connsiteY10" fmla="*/ 1329693 h 1354913"/>
                  <a:gd name="connsiteX11" fmla="*/ 995685 w 2708031"/>
                  <a:gd name="connsiteY11" fmla="*/ 1182010 h 1354913"/>
                  <a:gd name="connsiteX12" fmla="*/ 619749 w 2708031"/>
                  <a:gd name="connsiteY12" fmla="*/ 1154849 h 1354913"/>
                  <a:gd name="connsiteX13" fmla="*/ 402102 w 2708031"/>
                  <a:gd name="connsiteY13" fmla="*/ 910406 h 1354913"/>
                  <a:gd name="connsiteX14" fmla="*/ 174561 w 2708031"/>
                  <a:gd name="connsiteY14" fmla="*/ 883245 h 1354913"/>
                  <a:gd name="connsiteX15" fmla="*/ 37578 w 2708031"/>
                  <a:gd name="connsiteY15" fmla="*/ 769068 h 1354913"/>
                  <a:gd name="connsiteX16" fmla="*/ 0 w 2708031"/>
                  <a:gd name="connsiteY16" fmla="*/ 732733 h 1354913"/>
                  <a:gd name="connsiteX17" fmla="*/ 0 w 2708031"/>
                  <a:gd name="connsiteY17" fmla="*/ 13975 h 1354913"/>
                  <a:gd name="connsiteX18" fmla="*/ 1354016 w 2708031"/>
                  <a:gd name="connsiteY18" fmla="*/ 0 h 135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708031" h="1354913">
                    <a:moveTo>
                      <a:pt x="1354016" y="0"/>
                    </a:moveTo>
                    <a:lnTo>
                      <a:pt x="2708031" y="13975"/>
                    </a:lnTo>
                    <a:lnTo>
                      <a:pt x="2708031" y="732733"/>
                    </a:lnTo>
                    <a:lnTo>
                      <a:pt x="2670453" y="769068"/>
                    </a:lnTo>
                    <a:cubicBezTo>
                      <a:pt x="2631646" y="809636"/>
                      <a:pt x="2596266" y="851459"/>
                      <a:pt x="2533470" y="883245"/>
                    </a:cubicBezTo>
                    <a:cubicBezTo>
                      <a:pt x="2462498" y="919062"/>
                      <a:pt x="2381776" y="901352"/>
                      <a:pt x="2305930" y="910406"/>
                    </a:cubicBezTo>
                    <a:cubicBezTo>
                      <a:pt x="2233381" y="991887"/>
                      <a:pt x="2233943" y="1077828"/>
                      <a:pt x="2088283" y="1154849"/>
                    </a:cubicBezTo>
                    <a:cubicBezTo>
                      <a:pt x="1958098" y="1199587"/>
                      <a:pt x="1837658" y="1172956"/>
                      <a:pt x="1712347" y="1182010"/>
                    </a:cubicBezTo>
                    <a:cubicBezTo>
                      <a:pt x="1598510" y="1194058"/>
                      <a:pt x="1457788" y="1258243"/>
                      <a:pt x="1378458" y="1329693"/>
                    </a:cubicBezTo>
                    <a:lnTo>
                      <a:pt x="1354016" y="1354913"/>
                    </a:lnTo>
                    <a:lnTo>
                      <a:pt x="1329573" y="1329693"/>
                    </a:lnTo>
                    <a:cubicBezTo>
                      <a:pt x="1250243" y="1258243"/>
                      <a:pt x="1109522" y="1194058"/>
                      <a:pt x="995685" y="1182010"/>
                    </a:cubicBezTo>
                    <a:cubicBezTo>
                      <a:pt x="870373" y="1172956"/>
                      <a:pt x="749934" y="1199587"/>
                      <a:pt x="619749" y="1154849"/>
                    </a:cubicBezTo>
                    <a:cubicBezTo>
                      <a:pt x="474088" y="1077828"/>
                      <a:pt x="474651" y="991887"/>
                      <a:pt x="402102" y="910406"/>
                    </a:cubicBezTo>
                    <a:cubicBezTo>
                      <a:pt x="326255" y="901352"/>
                      <a:pt x="245533" y="919062"/>
                      <a:pt x="174561" y="883245"/>
                    </a:cubicBezTo>
                    <a:cubicBezTo>
                      <a:pt x="111765" y="851459"/>
                      <a:pt x="76386" y="809636"/>
                      <a:pt x="37578" y="769068"/>
                    </a:cubicBezTo>
                    <a:lnTo>
                      <a:pt x="0" y="732733"/>
                    </a:lnTo>
                    <a:lnTo>
                      <a:pt x="0" y="13975"/>
                    </a:lnTo>
                    <a:lnTo>
                      <a:pt x="1354016" y="0"/>
                    </a:lnTo>
                    <a:close/>
                  </a:path>
                </a:pathLst>
              </a:custGeom>
            </p:spPr>
          </p:pic>
        </p:grpSp>
        <p:sp>
          <p:nvSpPr>
            <p:cNvPr id="6" name="矩形 5"/>
            <p:cNvSpPr/>
            <p:nvPr/>
          </p:nvSpPr>
          <p:spPr>
            <a:xfrm>
              <a:off x="4486880" y="1057110"/>
              <a:ext cx="3218239" cy="3972090"/>
            </a:xfrm>
            <a:prstGeom prst="rect">
              <a:avLst/>
            </a:prstGeom>
            <a:gradFill>
              <a:gsLst>
                <a:gs pos="0">
                  <a:schemeClr val="accent5">
                    <a:lumMod val="50000"/>
                  </a:schemeClr>
                </a:gs>
                <a:gs pos="100000">
                  <a:srgbClr val="2C3B5A"/>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grpSp>
      <p:pic>
        <p:nvPicPr>
          <p:cNvPr id="9" name="图片 8"/>
          <p:cNvPicPr>
            <a:picLocks noChangeAspect="1"/>
          </p:cNvPicPr>
          <p:nvPr/>
        </p:nvPicPr>
        <p:blipFill>
          <a:blip r:embed="rId4"/>
          <a:srcRect t="65611"/>
          <a:stretch>
            <a:fillRect/>
          </a:stretch>
        </p:blipFill>
        <p:spPr>
          <a:xfrm>
            <a:off x="1500166" y="857238"/>
            <a:ext cx="6286544" cy="622765"/>
          </a:xfrm>
          <a:prstGeom prst="rect">
            <a:avLst/>
          </a:prstGeom>
        </p:spPr>
      </p:pic>
      <p:grpSp>
        <p:nvGrpSpPr>
          <p:cNvPr id="4" name="组合 9"/>
          <p:cNvGrpSpPr/>
          <p:nvPr/>
        </p:nvGrpSpPr>
        <p:grpSpPr>
          <a:xfrm>
            <a:off x="4143372" y="1358411"/>
            <a:ext cx="973439" cy="973439"/>
            <a:chOff x="5387384" y="2257930"/>
            <a:chExt cx="1440000" cy="1440000"/>
          </a:xfrm>
        </p:grpSpPr>
        <p:sp>
          <p:nvSpPr>
            <p:cNvPr id="12" name="椭圆 11"/>
            <p:cNvSpPr>
              <a:spLocks noChangeAspect="1"/>
            </p:cNvSpPr>
            <p:nvPr/>
          </p:nvSpPr>
          <p:spPr>
            <a:xfrm>
              <a:off x="5387384" y="2257930"/>
              <a:ext cx="1440000" cy="1440000"/>
            </a:xfrm>
            <a:prstGeom prst="ellipse">
              <a:avLst/>
            </a:prstGeom>
            <a:solidFill>
              <a:srgbClr val="F7F9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sp>
          <p:nvSpPr>
            <p:cNvPr id="13" name="椭圆 12"/>
            <p:cNvSpPr>
              <a:spLocks noChangeAspect="1"/>
            </p:cNvSpPr>
            <p:nvPr/>
          </p:nvSpPr>
          <p:spPr>
            <a:xfrm>
              <a:off x="5459384" y="2329930"/>
              <a:ext cx="1296000" cy="1296000"/>
            </a:xfrm>
            <a:prstGeom prst="ellipse">
              <a:avLst/>
            </a:prstGeom>
            <a:solidFill>
              <a:srgbClr val="324E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grpSp>
      <p:sp>
        <p:nvSpPr>
          <p:cNvPr id="14" name="文本框 21"/>
          <p:cNvSpPr txBox="1"/>
          <p:nvPr/>
        </p:nvSpPr>
        <p:spPr>
          <a:xfrm>
            <a:off x="4286248" y="1352786"/>
            <a:ext cx="642942" cy="861774"/>
          </a:xfrm>
          <a:prstGeom prst="rect">
            <a:avLst/>
          </a:prstGeom>
          <a:noFill/>
          <a:effectLst>
            <a:outerShdw blurRad="63500" sx="102000" sy="102000" algn="ctr" rotWithShape="0">
              <a:prstClr val="black">
                <a:alpha val="40000"/>
              </a:prstClr>
            </a:outerShdw>
          </a:effectLst>
        </p:spPr>
        <p:txBody>
          <a:bodyPr wrap="square" rtlCol="0">
            <a:spAutoFit/>
          </a:bodyPr>
          <a:lstStyle>
            <a:defPPr/>
          </a:lstStyle>
          <a:p>
            <a:pPr algn="ctr"/>
            <a:r>
              <a:rPr lang="zh-CN" altLang="en-US" sz="5000">
                <a:solidFill>
                  <a:schemeClr val="bg1"/>
                </a:solidFill>
                <a:latin typeface="方正字迹-管峻楷书简体" pitchFamily="2" charset="-122"/>
                <a:ea typeface="方正字迹-管峻楷书简体" pitchFamily="2" charset="-122"/>
              </a:rPr>
              <a:t>叁</a:t>
            </a:r>
          </a:p>
        </p:txBody>
      </p:sp>
      <p:sp>
        <p:nvSpPr>
          <p:cNvPr id="15" name="文本框 22"/>
          <p:cNvSpPr txBox="1"/>
          <p:nvPr/>
        </p:nvSpPr>
        <p:spPr>
          <a:xfrm>
            <a:off x="3786182" y="2528830"/>
            <a:ext cx="1714512" cy="400110"/>
          </a:xfrm>
          <a:prstGeom prst="rect">
            <a:avLst/>
          </a:prstGeom>
          <a:noFill/>
        </p:spPr>
        <p:txBody>
          <a:bodyPr wrap="square" rtlCol="0">
            <a:spAutoFit/>
          </a:bodyPr>
          <a:lstStyle>
            <a:defPPr/>
          </a:lstStyle>
          <a:p>
            <a:pPr algn="ctr"/>
            <a:r>
              <a:rPr lang="zh-CN" altLang="en-US" sz="2000" smtClean="0">
                <a:solidFill>
                  <a:schemeClr val="bg1"/>
                </a:solidFill>
                <a:latin typeface="方正魏碑简体" panose="03000509000000000000" pitchFamily="65" charset="-122"/>
                <a:ea typeface="方正魏碑简体" panose="03000509000000000000" pitchFamily="65" charset="-122"/>
              </a:rPr>
              <a:t>写法总结</a:t>
            </a:r>
            <a:endParaRPr lang="zh-CN" altLang="en-US" sz="2000">
              <a:solidFill>
                <a:schemeClr val="bg1"/>
              </a:solidFill>
              <a:latin typeface="方正魏碑简体" panose="03000509000000000000" pitchFamily="65" charset="-122"/>
              <a:ea typeface="方正魏碑简体" panose="03000509000000000000" pitchFamily="65" charset="-122"/>
            </a:endParaRPr>
          </a:p>
        </p:txBody>
      </p:sp>
    </p:spTree>
  </p:cSld>
  <p:clrMapOvr>
    <a:masterClrMapping/>
  </p:clrMapOvr>
  <p:transition advClick="0" advTm="4000">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6" presetClass="entr" presetSubtype="21" fill="hold" nodeType="withEffect">
                                  <p:stCondLst>
                                    <p:cond delay="30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500"/>
                                        <p:tgtEl>
                                          <p:spTgt spid="9"/>
                                        </p:tgtEl>
                                      </p:cBhvr>
                                    </p:animEffect>
                                  </p:childTnLst>
                                </p:cTn>
                              </p:par>
                              <p:par>
                                <p:cTn id="11" presetID="10" presetClass="entr" presetSubtype="0" fill="hold" nodeType="withEffect">
                                  <p:stCondLst>
                                    <p:cond delay="6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文本框 1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F304D0A-B1C9-44B8-A3DE-72F5A3C726B8}"/>
              </a:ext>
            </a:extLst>
          </p:cNvPr>
          <p:cNvSpPr txBox="1"/>
          <p:nvPr/>
        </p:nvSpPr>
        <p:spPr>
          <a:xfrm>
            <a:off x="0" y="627534"/>
            <a:ext cx="9144000" cy="3046988"/>
          </a:xfrm>
          <a:prstGeom prst="rect">
            <a:avLst/>
          </a:prstGeom>
          <a:noFill/>
        </p:spPr>
        <p:txBody>
          <a:bodyPr wrap="square">
            <a:spAutoFit/>
          </a:bodyPr>
          <a:lstStyle>
            <a:defPPr/>
          </a:lstStyle>
          <a:p>
            <a:r>
              <a:rPr lang="zh-CN" altLang="en-US" sz="3200" b="1">
                <a:solidFill>
                  <a:prstClr val="black"/>
                </a:solidFill>
                <a:latin typeface="华文楷体" panose="02010600040101010101" pitchFamily="2" charset="-122"/>
                <a:ea typeface="华文楷体" panose="02010600040101010101" pitchFamily="2" charset="-122"/>
              </a:rPr>
              <a:t>作为先秦诸子散文的重要代表作之一，</a:t>
            </a:r>
            <a:r>
              <a:rPr lang="en-US" altLang="zh-CN" sz="3200" b="1">
                <a:solidFill>
                  <a:prstClr val="black"/>
                </a:solidFill>
                <a:latin typeface="华文楷体" panose="02010600040101010101" pitchFamily="2" charset="-122"/>
                <a:ea typeface="华文楷体" panose="02010600040101010101" pitchFamily="2" charset="-122"/>
              </a:rPr>
              <a:t>《</a:t>
            </a:r>
            <a:r>
              <a:rPr lang="zh-CN" altLang="en-US" sz="3200" b="1">
                <a:solidFill>
                  <a:prstClr val="black"/>
                </a:solidFill>
                <a:latin typeface="华文楷体" panose="02010600040101010101" pitchFamily="2" charset="-122"/>
                <a:ea typeface="华文楷体" panose="02010600040101010101" pitchFamily="2" charset="-122"/>
              </a:rPr>
              <a:t>老子</a:t>
            </a:r>
            <a:r>
              <a:rPr lang="en-US" altLang="zh-CN" sz="3200" b="1">
                <a:solidFill>
                  <a:prstClr val="black"/>
                </a:solidFill>
                <a:latin typeface="华文楷体" panose="02010600040101010101" pitchFamily="2" charset="-122"/>
                <a:ea typeface="华文楷体" panose="02010600040101010101" pitchFamily="2" charset="-122"/>
              </a:rPr>
              <a:t>》</a:t>
            </a:r>
            <a:r>
              <a:rPr lang="zh-CN" altLang="en-US" sz="3200" b="1">
                <a:solidFill>
                  <a:prstClr val="black"/>
                </a:solidFill>
                <a:latin typeface="华文楷体" panose="02010600040101010101" pitchFamily="2" charset="-122"/>
                <a:ea typeface="华文楷体" panose="02010600040101010101" pitchFamily="2" charset="-122"/>
              </a:rPr>
              <a:t>在艺术性方面独具特色</a:t>
            </a:r>
            <a:r>
              <a:rPr lang="zh-CN" altLang="en-US" sz="3200" b="1" smtClean="0">
                <a:solidFill>
                  <a:prstClr val="black"/>
                </a:solidFill>
                <a:latin typeface="华文楷体" panose="02010600040101010101" pitchFamily="2" charset="-122"/>
                <a:ea typeface="华文楷体" panose="02010600040101010101" pitchFamily="2" charset="-122"/>
              </a:rPr>
              <a:t>。</a:t>
            </a:r>
            <a:endParaRPr lang="en-US" altLang="zh-CN" sz="3200" b="1" smtClean="0">
              <a:solidFill>
                <a:prstClr val="black"/>
              </a:solidFill>
              <a:latin typeface="华文楷体" pitchFamily="2" charset="-122"/>
              <a:ea typeface="华文楷体" pitchFamily="2" charset="-122"/>
            </a:endParaRPr>
          </a:p>
          <a:p>
            <a:r>
              <a:rPr lang="zh-CN" altLang="en-US" sz="3200" b="1" smtClean="0">
                <a:solidFill>
                  <a:prstClr val="black"/>
                </a:solidFill>
                <a:latin typeface="华文楷体" panose="02010600040101010101" pitchFamily="2" charset="-122"/>
                <a:ea typeface="华文楷体" panose="02010600040101010101" pitchFamily="2" charset="-122"/>
              </a:rPr>
              <a:t>首先</a:t>
            </a:r>
            <a:r>
              <a:rPr lang="zh-CN" altLang="en-US" sz="3200" b="1">
                <a:solidFill>
                  <a:prstClr val="black"/>
                </a:solidFill>
                <a:latin typeface="华文楷体" panose="02010600040101010101" pitchFamily="2" charset="-122"/>
                <a:ea typeface="华文楷体" panose="02010600040101010101" pitchFamily="2" charset="-122"/>
              </a:rPr>
              <a:t>，善用对比方法，辩证阐明事理</a:t>
            </a:r>
            <a:r>
              <a:rPr lang="zh-CN" altLang="en-US" sz="3200" b="1" smtClean="0">
                <a:solidFill>
                  <a:prstClr val="black"/>
                </a:solidFill>
                <a:latin typeface="华文楷体" panose="02010600040101010101" pitchFamily="2" charset="-122"/>
                <a:ea typeface="华文楷体" panose="02010600040101010101" pitchFamily="2" charset="-122"/>
              </a:rPr>
              <a:t>。</a:t>
            </a:r>
            <a:endParaRPr lang="en-US" altLang="zh-CN" sz="3200" b="1" smtClean="0">
              <a:solidFill>
                <a:prstClr val="black"/>
              </a:solidFill>
              <a:latin typeface="华文楷体" panose="02010600040101010101" pitchFamily="2" charset="-122"/>
              <a:ea typeface="华文楷体" panose="02010600040101010101" pitchFamily="2" charset="-122"/>
            </a:endParaRPr>
          </a:p>
          <a:p>
            <a:r>
              <a:rPr lang="zh-CN" altLang="en-US" sz="3200" b="1" smtClean="0">
                <a:solidFill>
                  <a:prstClr val="black"/>
                </a:solidFill>
                <a:latin typeface="华文楷体" panose="02010600040101010101" pitchFamily="2" charset="-122"/>
                <a:ea typeface="华文楷体" panose="02010600040101010101" pitchFamily="2" charset="-122"/>
              </a:rPr>
              <a:t>其次</a:t>
            </a:r>
            <a:r>
              <a:rPr lang="zh-CN" altLang="en-US" sz="3200" b="1">
                <a:solidFill>
                  <a:prstClr val="black"/>
                </a:solidFill>
                <a:latin typeface="华文楷体" panose="02010600040101010101" pitchFamily="2" charset="-122"/>
                <a:ea typeface="华文楷体" panose="02010600040101010101" pitchFamily="2" charset="-122"/>
              </a:rPr>
              <a:t>，语言精炼而寓意深远，富有哲理性</a:t>
            </a:r>
            <a:r>
              <a:rPr lang="zh-CN" altLang="en-US" sz="3200" b="1" smtClean="0">
                <a:solidFill>
                  <a:prstClr val="black"/>
                </a:solidFill>
                <a:latin typeface="华文楷体" panose="02010600040101010101" pitchFamily="2" charset="-122"/>
                <a:ea typeface="华文楷体" panose="02010600040101010101" pitchFamily="2" charset="-122"/>
              </a:rPr>
              <a:t>。</a:t>
            </a:r>
            <a:endParaRPr lang="en-US" altLang="zh-CN" sz="3200" b="1" smtClean="0">
              <a:solidFill>
                <a:prstClr val="black"/>
              </a:solidFill>
              <a:latin typeface="华文楷体" panose="02010600040101010101" pitchFamily="2" charset="-122"/>
              <a:ea typeface="华文楷体" panose="02010600040101010101" pitchFamily="2" charset="-122"/>
            </a:endParaRPr>
          </a:p>
          <a:p>
            <a:r>
              <a:rPr lang="zh-CN" altLang="en-US" sz="3200" b="1" smtClean="0">
                <a:solidFill>
                  <a:prstClr val="black"/>
                </a:solidFill>
                <a:latin typeface="华文楷体" panose="02010600040101010101" pitchFamily="2" charset="-122"/>
                <a:ea typeface="华文楷体" panose="02010600040101010101" pitchFamily="2" charset="-122"/>
              </a:rPr>
              <a:t>第三</a:t>
            </a:r>
            <a:r>
              <a:rPr lang="zh-CN" altLang="en-US" sz="3200" b="1">
                <a:solidFill>
                  <a:prstClr val="black"/>
                </a:solidFill>
                <a:latin typeface="华文楷体" panose="02010600040101010101" pitchFamily="2" charset="-122"/>
                <a:ea typeface="华文楷体" panose="02010600040101010101" pitchFamily="2" charset="-122"/>
              </a:rPr>
              <a:t>，文句骈散结合，用韵疏密相间，堪称古代的散文诗。 </a:t>
            </a:r>
          </a:p>
        </p:txBody>
      </p:sp>
    </p:spTree>
    <p:extLst>
      <p:ext uri="{BB962C8B-B14F-4D97-AF65-F5344CB8AC3E}">
        <p14:creationId xmlns:p14="http://schemas.microsoft.com/office/powerpoint/2010/main" val="2042848655"/>
      </p:ext>
    </p:extLst>
  </p:cSld>
  <p:clrMapOvr>
    <a:masterClrMapping/>
  </p:clrMapOvr>
  <p:transition advClick="0" advTm="4000">
    <p:randomBar dir="vert"/>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文本框 1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F304D0A-B1C9-44B8-A3DE-72F5A3C726B8}"/>
              </a:ext>
            </a:extLst>
          </p:cNvPr>
          <p:cNvSpPr txBox="1"/>
          <p:nvPr/>
        </p:nvSpPr>
        <p:spPr>
          <a:xfrm>
            <a:off x="0" y="627534"/>
            <a:ext cx="9144000" cy="3046988"/>
          </a:xfrm>
          <a:prstGeom prst="rect">
            <a:avLst/>
          </a:prstGeom>
          <a:noFill/>
        </p:spPr>
        <p:txBody>
          <a:bodyPr wrap="square">
            <a:spAutoFit/>
          </a:bodyPr>
          <a:lstStyle>
            <a:defPPr/>
          </a:lstStyle>
          <a:p>
            <a:r>
              <a:rPr lang="zh-CN" altLang="en-US" sz="3200" b="1" dirty="0">
                <a:solidFill>
                  <a:prstClr val="black"/>
                </a:solidFill>
                <a:latin typeface="华文楷体" panose="02010600040101010101" pitchFamily="2" charset="-122"/>
                <a:ea typeface="华文楷体" panose="02010600040101010101" pitchFamily="2" charset="-122"/>
              </a:rPr>
              <a:t>作为先秦诸子散文的重要代表作之一，</a:t>
            </a:r>
            <a:r>
              <a:rPr lang="en-US" altLang="zh-CN" sz="3200" b="1" dirty="0">
                <a:solidFill>
                  <a:prstClr val="black"/>
                </a:solidFill>
                <a:latin typeface="华文楷体" panose="02010600040101010101" pitchFamily="2" charset="-122"/>
                <a:ea typeface="华文楷体" panose="02010600040101010101" pitchFamily="2" charset="-122"/>
              </a:rPr>
              <a:t>《</a:t>
            </a:r>
            <a:r>
              <a:rPr lang="zh-CN" altLang="en-US" sz="3200" b="1" dirty="0">
                <a:solidFill>
                  <a:prstClr val="black"/>
                </a:solidFill>
                <a:latin typeface="华文楷体" panose="02010600040101010101" pitchFamily="2" charset="-122"/>
                <a:ea typeface="华文楷体" panose="02010600040101010101" pitchFamily="2" charset="-122"/>
              </a:rPr>
              <a:t>老子</a:t>
            </a:r>
            <a:r>
              <a:rPr lang="en-US" altLang="zh-CN" sz="3200" b="1" dirty="0">
                <a:solidFill>
                  <a:prstClr val="black"/>
                </a:solidFill>
                <a:latin typeface="华文楷体" panose="02010600040101010101" pitchFamily="2" charset="-122"/>
                <a:ea typeface="华文楷体" panose="02010600040101010101" pitchFamily="2" charset="-122"/>
              </a:rPr>
              <a:t>》</a:t>
            </a:r>
            <a:r>
              <a:rPr lang="zh-CN" altLang="en-US" sz="3200" b="1" dirty="0">
                <a:solidFill>
                  <a:prstClr val="black"/>
                </a:solidFill>
                <a:latin typeface="华文楷体" panose="02010600040101010101" pitchFamily="2" charset="-122"/>
                <a:ea typeface="华文楷体" panose="02010600040101010101" pitchFamily="2" charset="-122"/>
              </a:rPr>
              <a:t>在艺术性方面独具特色</a:t>
            </a:r>
            <a:r>
              <a:rPr lang="zh-CN" altLang="en-US" sz="3200" b="1" dirty="0" smtClean="0">
                <a:solidFill>
                  <a:prstClr val="black"/>
                </a:solidFill>
                <a:latin typeface="华文楷体" panose="02010600040101010101" pitchFamily="2" charset="-122"/>
                <a:ea typeface="华文楷体" panose="02010600040101010101" pitchFamily="2" charset="-122"/>
              </a:rPr>
              <a:t>。</a:t>
            </a:r>
            <a:endParaRPr lang="en-US" altLang="zh-CN" sz="3200" b="1" dirty="0" smtClean="0">
              <a:solidFill>
                <a:prstClr val="black"/>
              </a:solidFill>
              <a:latin typeface="华文楷体" panose="02010600040101010101" pitchFamily="2" charset="-122"/>
              <a:ea typeface="华文楷体" panose="02010600040101010101" pitchFamily="2" charset="-122"/>
            </a:endParaRPr>
          </a:p>
          <a:p>
            <a:r>
              <a:rPr lang="zh-CN" altLang="en-US" sz="3200" b="1" dirty="0" smtClean="0">
                <a:solidFill>
                  <a:prstClr val="black"/>
                </a:solidFill>
                <a:latin typeface="华文楷体" panose="02010600040101010101" pitchFamily="2" charset="-122"/>
                <a:ea typeface="华文楷体" panose="02010600040101010101" pitchFamily="2" charset="-122"/>
              </a:rPr>
              <a:t>首先</a:t>
            </a:r>
            <a:r>
              <a:rPr lang="zh-CN" altLang="en-US" sz="3200" b="1" dirty="0">
                <a:solidFill>
                  <a:prstClr val="black"/>
                </a:solidFill>
                <a:latin typeface="华文楷体" panose="02010600040101010101" pitchFamily="2" charset="-122"/>
                <a:ea typeface="华文楷体" panose="02010600040101010101" pitchFamily="2" charset="-122"/>
              </a:rPr>
              <a:t>，善用对比方法，辩证阐明事理</a:t>
            </a:r>
            <a:r>
              <a:rPr lang="zh-CN" altLang="en-US" sz="3200" b="1" dirty="0" smtClean="0">
                <a:solidFill>
                  <a:prstClr val="black"/>
                </a:solidFill>
                <a:latin typeface="华文楷体" panose="02010600040101010101" pitchFamily="2" charset="-122"/>
                <a:ea typeface="华文楷体" panose="02010600040101010101" pitchFamily="2" charset="-122"/>
              </a:rPr>
              <a:t>。</a:t>
            </a:r>
            <a:endParaRPr lang="en-US" altLang="zh-CN" sz="3200" b="1" dirty="0" smtClean="0">
              <a:solidFill>
                <a:prstClr val="black"/>
              </a:solidFill>
              <a:latin typeface="华文楷体" panose="02010600040101010101" pitchFamily="2" charset="-122"/>
              <a:ea typeface="华文楷体" panose="02010600040101010101" pitchFamily="2" charset="-122"/>
            </a:endParaRPr>
          </a:p>
          <a:p>
            <a:r>
              <a:rPr lang="zh-CN" altLang="en-US" sz="3200" b="1" dirty="0" smtClean="0">
                <a:solidFill>
                  <a:prstClr val="black"/>
                </a:solidFill>
                <a:latin typeface="华文楷体" panose="02010600040101010101" pitchFamily="2" charset="-122"/>
                <a:ea typeface="华文楷体" panose="02010600040101010101" pitchFamily="2" charset="-122"/>
              </a:rPr>
              <a:t>其次</a:t>
            </a:r>
            <a:r>
              <a:rPr lang="zh-CN" altLang="en-US" sz="3200" b="1" dirty="0">
                <a:solidFill>
                  <a:prstClr val="black"/>
                </a:solidFill>
                <a:latin typeface="华文楷体" panose="02010600040101010101" pitchFamily="2" charset="-122"/>
                <a:ea typeface="华文楷体" panose="02010600040101010101" pitchFamily="2" charset="-122"/>
              </a:rPr>
              <a:t>，语言精炼而寓意深远，富有哲理性</a:t>
            </a:r>
            <a:r>
              <a:rPr lang="zh-CN" altLang="en-US" sz="3200" b="1" dirty="0" smtClean="0">
                <a:solidFill>
                  <a:prstClr val="black"/>
                </a:solidFill>
                <a:latin typeface="华文楷体" panose="02010600040101010101" pitchFamily="2" charset="-122"/>
                <a:ea typeface="华文楷体" panose="02010600040101010101" pitchFamily="2" charset="-122"/>
              </a:rPr>
              <a:t>。</a:t>
            </a:r>
            <a:endParaRPr lang="en-US" altLang="zh-CN" sz="3200" b="1" dirty="0" smtClean="0">
              <a:solidFill>
                <a:prstClr val="black"/>
              </a:solidFill>
              <a:latin typeface="华文楷体" panose="02010600040101010101" pitchFamily="2" charset="-122"/>
              <a:ea typeface="华文楷体" panose="02010600040101010101" pitchFamily="2" charset="-122"/>
            </a:endParaRPr>
          </a:p>
          <a:p>
            <a:r>
              <a:rPr lang="zh-CN" altLang="en-US" sz="3200" b="1" dirty="0" smtClean="0">
                <a:solidFill>
                  <a:prstClr val="black"/>
                </a:solidFill>
                <a:latin typeface="华文楷体" panose="02010600040101010101" pitchFamily="2" charset="-122"/>
                <a:ea typeface="华文楷体" panose="02010600040101010101" pitchFamily="2" charset="-122"/>
              </a:rPr>
              <a:t>第三</a:t>
            </a:r>
            <a:r>
              <a:rPr lang="zh-CN" altLang="en-US" sz="3200" b="1" dirty="0">
                <a:solidFill>
                  <a:prstClr val="black"/>
                </a:solidFill>
                <a:latin typeface="华文楷体" panose="02010600040101010101" pitchFamily="2" charset="-122"/>
                <a:ea typeface="华文楷体" panose="02010600040101010101" pitchFamily="2" charset="-122"/>
              </a:rPr>
              <a:t>，文句骈散结合，用韵疏密相间，堪称古代的散文诗。 </a:t>
            </a:r>
          </a:p>
        </p:txBody>
      </p:sp>
      <p:pic>
        <p:nvPicPr>
          <p:cNvPr id="12" name="New picture" hidden="1"/>
          <p:cNvPicPr/>
          <p:nvPr/>
        </p:nvPicPr>
        <p:blipFill>
          <a:blip r:embed="rId2"/>
          <a:stretch>
            <a:fillRect/>
          </a:stretch>
        </p:blipFill>
        <p:spPr>
          <a:xfrm>
            <a:off x="11112500" y="11252200"/>
            <a:ext cx="457200" cy="406400"/>
          </a:xfrm>
          <a:prstGeom prst="cube">
            <a:avLst/>
          </a:prstGeom>
        </p:spPr>
      </p:pic>
    </p:spTree>
    <p:extLst>
      <p:ext uri="{BB962C8B-B14F-4D97-AF65-F5344CB8AC3E}">
        <p14:creationId xmlns:p14="http://schemas.microsoft.com/office/powerpoint/2010/main" val="498291560"/>
      </p:ext>
    </p:extLst>
  </p:cSld>
  <p:clrMapOvr>
    <a:masterClrMapping/>
  </p:clrMapOvr>
  <p:transition advClick="0" advTm="4000">
    <p:randomBar dir="vert"/>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 name="图片 21" descr="02.jpg"/>
          <p:cNvPicPr>
            <a:picLocks noChangeAspect="1"/>
          </p:cNvPicPr>
          <p:nvPr/>
        </p:nvPicPr>
        <p:blipFill>
          <a:blip r:embed="rId2">
            <a:duotone>
              <a:schemeClr val="bg2">
                <a:shade val="45000"/>
                <a:satMod val="135000"/>
              </a:schemeClr>
              <a:prstClr val="white"/>
            </a:duotone>
          </a:blip>
          <a:srcRect l="776"/>
          <a:stretch>
            <a:fillRect/>
          </a:stretch>
        </p:blipFill>
        <p:spPr>
          <a:xfrm>
            <a:off x="0" y="0"/>
            <a:ext cx="9142431" cy="5143500"/>
          </a:xfrm>
          <a:prstGeom prst="rect">
            <a:avLst/>
          </a:prstGeom>
        </p:spPr>
      </p:pic>
      <p:grpSp>
        <p:nvGrpSpPr>
          <p:cNvPr id="4" name="组合 3"/>
          <p:cNvGrpSpPr/>
          <p:nvPr/>
        </p:nvGrpSpPr>
        <p:grpSpPr>
          <a:xfrm>
            <a:off x="3643306" y="857238"/>
            <a:ext cx="2000264" cy="3857652"/>
            <a:chOff x="4459992" y="1057110"/>
            <a:chExt cx="3245127" cy="5283782"/>
          </a:xfrm>
          <a:effectLst>
            <a:outerShdw blurRad="50800" dist="38100" dir="5400000" algn="t" rotWithShape="0">
              <a:prstClr val="black">
                <a:alpha val="40000"/>
              </a:prstClr>
            </a:outerShdw>
          </a:effectLst>
        </p:grpSpPr>
        <p:grpSp>
          <p:nvGrpSpPr>
            <p:cNvPr id="5" name="组合 7"/>
            <p:cNvGrpSpPr/>
            <p:nvPr/>
          </p:nvGrpSpPr>
          <p:grpSpPr>
            <a:xfrm>
              <a:off x="4459992" y="4946517"/>
              <a:ext cx="3245125" cy="1394375"/>
              <a:chOff x="4745987" y="4184564"/>
              <a:chExt cx="2730655" cy="1394375"/>
            </a:xfrm>
          </p:grpSpPr>
          <p:sp>
            <p:nvSpPr>
              <p:cNvPr id="7" name="任意多边形 6"/>
              <p:cNvSpPr/>
              <p:nvPr/>
            </p:nvSpPr>
            <p:spPr>
              <a:xfrm flipH="1">
                <a:off x="4768611" y="4224026"/>
                <a:ext cx="2708031" cy="1354913"/>
              </a:xfrm>
              <a:custGeom>
                <a:avLst/>
                <a:gdLst>
                  <a:gd name="connsiteX0" fmla="*/ 1239106 w 2478212"/>
                  <a:gd name="connsiteY0" fmla="*/ 0 h 1354913"/>
                  <a:gd name="connsiteX1" fmla="*/ 0 w 2478212"/>
                  <a:gd name="connsiteY1" fmla="*/ 13975 h 1354913"/>
                  <a:gd name="connsiteX2" fmla="*/ 0 w 2478212"/>
                  <a:gd name="connsiteY2" fmla="*/ 732733 h 1354913"/>
                  <a:gd name="connsiteX3" fmla="*/ 34389 w 2478212"/>
                  <a:gd name="connsiteY3" fmla="*/ 769068 h 1354913"/>
                  <a:gd name="connsiteX4" fmla="*/ 159747 w 2478212"/>
                  <a:gd name="connsiteY4" fmla="*/ 883245 h 1354913"/>
                  <a:gd name="connsiteX5" fmla="*/ 367977 w 2478212"/>
                  <a:gd name="connsiteY5" fmla="*/ 910406 h 1354913"/>
                  <a:gd name="connsiteX6" fmla="*/ 567153 w 2478212"/>
                  <a:gd name="connsiteY6" fmla="*/ 1154849 h 1354913"/>
                  <a:gd name="connsiteX7" fmla="*/ 911185 w 2478212"/>
                  <a:gd name="connsiteY7" fmla="*/ 1182010 h 1354913"/>
                  <a:gd name="connsiteX8" fmla="*/ 1216738 w 2478212"/>
                  <a:gd name="connsiteY8" fmla="*/ 1329693 h 1354913"/>
                  <a:gd name="connsiteX9" fmla="*/ 1239106 w 2478212"/>
                  <a:gd name="connsiteY9" fmla="*/ 1354913 h 1354913"/>
                  <a:gd name="connsiteX10" fmla="*/ 1261474 w 2478212"/>
                  <a:gd name="connsiteY10" fmla="*/ 1329693 h 1354913"/>
                  <a:gd name="connsiteX11" fmla="*/ 1567027 w 2478212"/>
                  <a:gd name="connsiteY11" fmla="*/ 1182010 h 1354913"/>
                  <a:gd name="connsiteX12" fmla="*/ 1911059 w 2478212"/>
                  <a:gd name="connsiteY12" fmla="*/ 1154849 h 1354913"/>
                  <a:gd name="connsiteX13" fmla="*/ 2110235 w 2478212"/>
                  <a:gd name="connsiteY13" fmla="*/ 910406 h 1354913"/>
                  <a:gd name="connsiteX14" fmla="*/ 2318465 w 2478212"/>
                  <a:gd name="connsiteY14" fmla="*/ 883245 h 1354913"/>
                  <a:gd name="connsiteX15" fmla="*/ 2443823 w 2478212"/>
                  <a:gd name="connsiteY15" fmla="*/ 769068 h 1354913"/>
                  <a:gd name="connsiteX16" fmla="*/ 2478212 w 2478212"/>
                  <a:gd name="connsiteY16" fmla="*/ 732733 h 1354913"/>
                  <a:gd name="connsiteX17" fmla="*/ 2478212 w 2478212"/>
                  <a:gd name="connsiteY17" fmla="*/ 13975 h 135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78212" h="1354913">
                    <a:moveTo>
                      <a:pt x="1239106" y="0"/>
                    </a:moveTo>
                    <a:lnTo>
                      <a:pt x="0" y="13975"/>
                    </a:lnTo>
                    <a:lnTo>
                      <a:pt x="0" y="732733"/>
                    </a:lnTo>
                    <a:lnTo>
                      <a:pt x="34389" y="769068"/>
                    </a:lnTo>
                    <a:cubicBezTo>
                      <a:pt x="69903" y="809636"/>
                      <a:pt x="102280" y="851459"/>
                      <a:pt x="159747" y="883245"/>
                    </a:cubicBezTo>
                    <a:cubicBezTo>
                      <a:pt x="224696" y="919062"/>
                      <a:pt x="298567" y="901352"/>
                      <a:pt x="367977" y="910406"/>
                    </a:cubicBezTo>
                    <a:cubicBezTo>
                      <a:pt x="434369" y="991887"/>
                      <a:pt x="433854" y="1077828"/>
                      <a:pt x="567153" y="1154849"/>
                    </a:cubicBezTo>
                    <a:cubicBezTo>
                      <a:pt x="686290" y="1199587"/>
                      <a:pt x="796508" y="1172956"/>
                      <a:pt x="911185" y="1182010"/>
                    </a:cubicBezTo>
                    <a:cubicBezTo>
                      <a:pt x="1015361" y="1194058"/>
                      <a:pt x="1144140" y="1258243"/>
                      <a:pt x="1216738" y="1329693"/>
                    </a:cubicBezTo>
                    <a:lnTo>
                      <a:pt x="1239106" y="1354913"/>
                    </a:lnTo>
                    <a:lnTo>
                      <a:pt x="1261474" y="1329693"/>
                    </a:lnTo>
                    <a:cubicBezTo>
                      <a:pt x="1334072" y="1258243"/>
                      <a:pt x="1462851" y="1194058"/>
                      <a:pt x="1567027" y="1182010"/>
                    </a:cubicBezTo>
                    <a:cubicBezTo>
                      <a:pt x="1681704" y="1172956"/>
                      <a:pt x="1791922" y="1199587"/>
                      <a:pt x="1911059" y="1154849"/>
                    </a:cubicBezTo>
                    <a:cubicBezTo>
                      <a:pt x="2044358" y="1077828"/>
                      <a:pt x="2043843" y="991887"/>
                      <a:pt x="2110235" y="910406"/>
                    </a:cubicBezTo>
                    <a:cubicBezTo>
                      <a:pt x="2179645" y="901352"/>
                      <a:pt x="2253516" y="919062"/>
                      <a:pt x="2318465" y="883245"/>
                    </a:cubicBezTo>
                    <a:cubicBezTo>
                      <a:pt x="2375932" y="851459"/>
                      <a:pt x="2408309" y="809636"/>
                      <a:pt x="2443823" y="769068"/>
                    </a:cubicBezTo>
                    <a:lnTo>
                      <a:pt x="2478212" y="732733"/>
                    </a:lnTo>
                    <a:lnTo>
                      <a:pt x="2478212" y="13975"/>
                    </a:ln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pic>
            <p:nvPicPr>
              <p:cNvPr id="8" name="图片 7"/>
              <p:cNvPicPr>
                <a:picLocks noChangeAspect="1"/>
              </p:cNvPicPr>
              <p:nvPr/>
            </p:nvPicPr>
            <p:blipFill>
              <a:blip r:embed="rId3"/>
              <a:srcRect l="40139" t="23540" r="40548" b="31832"/>
              <a:stretch>
                <a:fillRect/>
              </a:stretch>
            </p:blipFill>
            <p:spPr>
              <a:xfrm>
                <a:off x="4745987" y="4184564"/>
                <a:ext cx="2708032" cy="1354915"/>
              </a:xfrm>
              <a:custGeom>
                <a:avLst/>
                <a:gdLst>
                  <a:gd name="connsiteX0" fmla="*/ 1354016 w 2708031"/>
                  <a:gd name="connsiteY0" fmla="*/ 0 h 1354913"/>
                  <a:gd name="connsiteX1" fmla="*/ 2708031 w 2708031"/>
                  <a:gd name="connsiteY1" fmla="*/ 13975 h 1354913"/>
                  <a:gd name="connsiteX2" fmla="*/ 2708031 w 2708031"/>
                  <a:gd name="connsiteY2" fmla="*/ 732733 h 1354913"/>
                  <a:gd name="connsiteX3" fmla="*/ 2670453 w 2708031"/>
                  <a:gd name="connsiteY3" fmla="*/ 769068 h 1354913"/>
                  <a:gd name="connsiteX4" fmla="*/ 2533470 w 2708031"/>
                  <a:gd name="connsiteY4" fmla="*/ 883245 h 1354913"/>
                  <a:gd name="connsiteX5" fmla="*/ 2305930 w 2708031"/>
                  <a:gd name="connsiteY5" fmla="*/ 910406 h 1354913"/>
                  <a:gd name="connsiteX6" fmla="*/ 2088283 w 2708031"/>
                  <a:gd name="connsiteY6" fmla="*/ 1154849 h 1354913"/>
                  <a:gd name="connsiteX7" fmla="*/ 1712347 w 2708031"/>
                  <a:gd name="connsiteY7" fmla="*/ 1182010 h 1354913"/>
                  <a:gd name="connsiteX8" fmla="*/ 1378458 w 2708031"/>
                  <a:gd name="connsiteY8" fmla="*/ 1329693 h 1354913"/>
                  <a:gd name="connsiteX9" fmla="*/ 1354016 w 2708031"/>
                  <a:gd name="connsiteY9" fmla="*/ 1354913 h 1354913"/>
                  <a:gd name="connsiteX10" fmla="*/ 1329573 w 2708031"/>
                  <a:gd name="connsiteY10" fmla="*/ 1329693 h 1354913"/>
                  <a:gd name="connsiteX11" fmla="*/ 995685 w 2708031"/>
                  <a:gd name="connsiteY11" fmla="*/ 1182010 h 1354913"/>
                  <a:gd name="connsiteX12" fmla="*/ 619749 w 2708031"/>
                  <a:gd name="connsiteY12" fmla="*/ 1154849 h 1354913"/>
                  <a:gd name="connsiteX13" fmla="*/ 402102 w 2708031"/>
                  <a:gd name="connsiteY13" fmla="*/ 910406 h 1354913"/>
                  <a:gd name="connsiteX14" fmla="*/ 174561 w 2708031"/>
                  <a:gd name="connsiteY14" fmla="*/ 883245 h 1354913"/>
                  <a:gd name="connsiteX15" fmla="*/ 37578 w 2708031"/>
                  <a:gd name="connsiteY15" fmla="*/ 769068 h 1354913"/>
                  <a:gd name="connsiteX16" fmla="*/ 0 w 2708031"/>
                  <a:gd name="connsiteY16" fmla="*/ 732733 h 1354913"/>
                  <a:gd name="connsiteX17" fmla="*/ 0 w 2708031"/>
                  <a:gd name="connsiteY17" fmla="*/ 13975 h 1354913"/>
                  <a:gd name="connsiteX18" fmla="*/ 1354016 w 2708031"/>
                  <a:gd name="connsiteY18" fmla="*/ 0 h 135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708031" h="1354913">
                    <a:moveTo>
                      <a:pt x="1354016" y="0"/>
                    </a:moveTo>
                    <a:lnTo>
                      <a:pt x="2708031" y="13975"/>
                    </a:lnTo>
                    <a:lnTo>
                      <a:pt x="2708031" y="732733"/>
                    </a:lnTo>
                    <a:lnTo>
                      <a:pt x="2670453" y="769068"/>
                    </a:lnTo>
                    <a:cubicBezTo>
                      <a:pt x="2631646" y="809636"/>
                      <a:pt x="2596266" y="851459"/>
                      <a:pt x="2533470" y="883245"/>
                    </a:cubicBezTo>
                    <a:cubicBezTo>
                      <a:pt x="2462498" y="919062"/>
                      <a:pt x="2381776" y="901352"/>
                      <a:pt x="2305930" y="910406"/>
                    </a:cubicBezTo>
                    <a:cubicBezTo>
                      <a:pt x="2233381" y="991887"/>
                      <a:pt x="2233943" y="1077828"/>
                      <a:pt x="2088283" y="1154849"/>
                    </a:cubicBezTo>
                    <a:cubicBezTo>
                      <a:pt x="1958098" y="1199587"/>
                      <a:pt x="1837658" y="1172956"/>
                      <a:pt x="1712347" y="1182010"/>
                    </a:cubicBezTo>
                    <a:cubicBezTo>
                      <a:pt x="1598510" y="1194058"/>
                      <a:pt x="1457788" y="1258243"/>
                      <a:pt x="1378458" y="1329693"/>
                    </a:cubicBezTo>
                    <a:lnTo>
                      <a:pt x="1354016" y="1354913"/>
                    </a:lnTo>
                    <a:lnTo>
                      <a:pt x="1329573" y="1329693"/>
                    </a:lnTo>
                    <a:cubicBezTo>
                      <a:pt x="1250243" y="1258243"/>
                      <a:pt x="1109522" y="1194058"/>
                      <a:pt x="995685" y="1182010"/>
                    </a:cubicBezTo>
                    <a:cubicBezTo>
                      <a:pt x="870373" y="1172956"/>
                      <a:pt x="749934" y="1199587"/>
                      <a:pt x="619749" y="1154849"/>
                    </a:cubicBezTo>
                    <a:cubicBezTo>
                      <a:pt x="474088" y="1077828"/>
                      <a:pt x="474651" y="991887"/>
                      <a:pt x="402102" y="910406"/>
                    </a:cubicBezTo>
                    <a:cubicBezTo>
                      <a:pt x="326255" y="901352"/>
                      <a:pt x="245533" y="919062"/>
                      <a:pt x="174561" y="883245"/>
                    </a:cubicBezTo>
                    <a:cubicBezTo>
                      <a:pt x="111765" y="851459"/>
                      <a:pt x="76386" y="809636"/>
                      <a:pt x="37578" y="769068"/>
                    </a:cubicBezTo>
                    <a:lnTo>
                      <a:pt x="0" y="732733"/>
                    </a:lnTo>
                    <a:lnTo>
                      <a:pt x="0" y="13975"/>
                    </a:lnTo>
                    <a:lnTo>
                      <a:pt x="1354016" y="0"/>
                    </a:lnTo>
                    <a:close/>
                  </a:path>
                </a:pathLst>
              </a:custGeom>
            </p:spPr>
          </p:pic>
        </p:grpSp>
        <p:sp>
          <p:nvSpPr>
            <p:cNvPr id="6" name="矩形 5"/>
            <p:cNvSpPr/>
            <p:nvPr/>
          </p:nvSpPr>
          <p:spPr>
            <a:xfrm>
              <a:off x="4486880" y="1057110"/>
              <a:ext cx="3218239" cy="3972090"/>
            </a:xfrm>
            <a:prstGeom prst="rect">
              <a:avLst/>
            </a:prstGeom>
            <a:gradFill>
              <a:gsLst>
                <a:gs pos="0">
                  <a:schemeClr val="accent5">
                    <a:lumMod val="50000"/>
                  </a:schemeClr>
                </a:gs>
                <a:gs pos="100000">
                  <a:srgbClr val="2C3B5A"/>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grpSp>
      <p:pic>
        <p:nvPicPr>
          <p:cNvPr id="9" name="图片 8"/>
          <p:cNvPicPr>
            <a:picLocks noChangeAspect="1"/>
          </p:cNvPicPr>
          <p:nvPr/>
        </p:nvPicPr>
        <p:blipFill>
          <a:blip r:embed="rId4"/>
          <a:srcRect t="65611"/>
          <a:stretch>
            <a:fillRect/>
          </a:stretch>
        </p:blipFill>
        <p:spPr>
          <a:xfrm>
            <a:off x="1500166" y="857238"/>
            <a:ext cx="6286544" cy="622765"/>
          </a:xfrm>
          <a:prstGeom prst="rect">
            <a:avLst/>
          </a:prstGeom>
        </p:spPr>
      </p:pic>
      <p:grpSp>
        <p:nvGrpSpPr>
          <p:cNvPr id="10" name="组合 9"/>
          <p:cNvGrpSpPr/>
          <p:nvPr/>
        </p:nvGrpSpPr>
        <p:grpSpPr>
          <a:xfrm>
            <a:off x="4143372" y="1358411"/>
            <a:ext cx="973439" cy="973439"/>
            <a:chOff x="5387384" y="2257930"/>
            <a:chExt cx="1440000" cy="1440000"/>
          </a:xfrm>
        </p:grpSpPr>
        <p:sp>
          <p:nvSpPr>
            <p:cNvPr id="12" name="椭圆 11"/>
            <p:cNvSpPr>
              <a:spLocks noChangeAspect="1"/>
            </p:cNvSpPr>
            <p:nvPr/>
          </p:nvSpPr>
          <p:spPr>
            <a:xfrm>
              <a:off x="5387384" y="2257930"/>
              <a:ext cx="1440000" cy="1440000"/>
            </a:xfrm>
            <a:prstGeom prst="ellipse">
              <a:avLst/>
            </a:prstGeom>
            <a:solidFill>
              <a:srgbClr val="F7F9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sp>
          <p:nvSpPr>
            <p:cNvPr id="13" name="椭圆 12"/>
            <p:cNvSpPr>
              <a:spLocks noChangeAspect="1"/>
            </p:cNvSpPr>
            <p:nvPr/>
          </p:nvSpPr>
          <p:spPr>
            <a:xfrm>
              <a:off x="5459384" y="2329930"/>
              <a:ext cx="1296000" cy="1296000"/>
            </a:xfrm>
            <a:prstGeom prst="ellipse">
              <a:avLst/>
            </a:prstGeom>
            <a:solidFill>
              <a:srgbClr val="324E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grpSp>
      <p:sp>
        <p:nvSpPr>
          <p:cNvPr id="14" name="文本框 21"/>
          <p:cNvSpPr txBox="1"/>
          <p:nvPr/>
        </p:nvSpPr>
        <p:spPr>
          <a:xfrm>
            <a:off x="4286248" y="1352786"/>
            <a:ext cx="642942" cy="861774"/>
          </a:xfrm>
          <a:prstGeom prst="rect">
            <a:avLst/>
          </a:prstGeom>
          <a:noFill/>
          <a:effectLst>
            <a:outerShdw blurRad="63500" sx="102000" sy="102000" algn="ctr" rotWithShape="0">
              <a:prstClr val="black">
                <a:alpha val="40000"/>
              </a:prstClr>
            </a:outerShdw>
          </a:effectLst>
        </p:spPr>
        <p:txBody>
          <a:bodyPr wrap="square" rtlCol="0">
            <a:spAutoFit/>
          </a:bodyPr>
          <a:lstStyle>
            <a:defPPr/>
          </a:lstStyle>
          <a:p>
            <a:pPr algn="ctr"/>
            <a:r>
              <a:rPr lang="zh-CN" altLang="en-US" sz="5000">
                <a:solidFill>
                  <a:schemeClr val="bg1"/>
                </a:solidFill>
                <a:latin typeface="方正字迹-管峻楷书简体" pitchFamily="2" charset="-122"/>
                <a:ea typeface="方正字迹-管峻楷书简体" pitchFamily="2" charset="-122"/>
              </a:rPr>
              <a:t>壹</a:t>
            </a:r>
          </a:p>
        </p:txBody>
      </p:sp>
      <p:sp>
        <p:nvSpPr>
          <p:cNvPr id="15" name="文本框 22"/>
          <p:cNvSpPr txBox="1"/>
          <p:nvPr/>
        </p:nvSpPr>
        <p:spPr>
          <a:xfrm>
            <a:off x="3701919" y="2644965"/>
            <a:ext cx="2008814" cy="400110"/>
          </a:xfrm>
          <a:prstGeom prst="rect">
            <a:avLst/>
          </a:prstGeom>
          <a:noFill/>
        </p:spPr>
        <p:txBody>
          <a:bodyPr wrap="square" rtlCol="0">
            <a:spAutoFit/>
          </a:bodyPr>
          <a:lstStyle>
            <a:defPPr/>
          </a:lstStyle>
          <a:p>
            <a:pPr algn="ctr"/>
            <a:r>
              <a:rPr lang="zh-CN" altLang="en-US" sz="2000">
                <a:solidFill>
                  <a:schemeClr val="bg1"/>
                </a:solidFill>
                <a:latin typeface="方正魏碑简体" panose="03000509000000000000" pitchFamily="65" charset="-122"/>
                <a:ea typeface="方正魏碑简体" panose="03000509000000000000" pitchFamily="65" charset="-122"/>
              </a:rPr>
              <a:t>老子及</a:t>
            </a:r>
            <a:r>
              <a:rPr lang="en-US" altLang="zh-CN" sz="2000">
                <a:solidFill>
                  <a:schemeClr val="bg1"/>
                </a:solidFill>
                <a:latin typeface="方正魏碑简体" panose="03000509000000000000" pitchFamily="65" charset="-122"/>
                <a:ea typeface="方正魏碑简体" panose="03000509000000000000" pitchFamily="65" charset="-122"/>
              </a:rPr>
              <a:t>《</a:t>
            </a:r>
            <a:r>
              <a:rPr lang="zh-CN" altLang="en-US" sz="2000">
                <a:solidFill>
                  <a:schemeClr val="bg1"/>
                </a:solidFill>
                <a:latin typeface="方正魏碑简体" panose="03000509000000000000" pitchFamily="65" charset="-122"/>
                <a:ea typeface="方正魏碑简体" panose="03000509000000000000" pitchFamily="65" charset="-122"/>
              </a:rPr>
              <a:t>道德经</a:t>
            </a:r>
            <a:r>
              <a:rPr lang="en-US" altLang="zh-CN" sz="2000">
                <a:solidFill>
                  <a:schemeClr val="bg1"/>
                </a:solidFill>
                <a:latin typeface="方正魏碑简体" panose="03000509000000000000" pitchFamily="65" charset="-122"/>
                <a:ea typeface="方正魏碑简体" panose="03000509000000000000" pitchFamily="65" charset="-122"/>
              </a:rPr>
              <a:t>》</a:t>
            </a:r>
            <a:endParaRPr lang="zh-CN" altLang="en-US" sz="2000">
              <a:solidFill>
                <a:schemeClr val="bg1"/>
              </a:solidFill>
              <a:latin typeface="方正魏碑简体" panose="03000509000000000000" pitchFamily="65" charset="-122"/>
              <a:ea typeface="方正魏碑简体" panose="03000509000000000000" pitchFamily="65" charset="-122"/>
            </a:endParaRPr>
          </a:p>
        </p:txBody>
      </p:sp>
    </p:spTree>
  </p:cSld>
  <p:clrMapOvr>
    <a:masterClrMapping/>
  </p:clrMapOvr>
  <p:transition advClick="0" advTm="4000">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6" presetClass="entr" presetSubtype="21" fill="hold" nodeType="withEffect">
                                  <p:stCondLst>
                                    <p:cond delay="30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500"/>
                                        <p:tgtEl>
                                          <p:spTgt spid="9"/>
                                        </p:tgtEl>
                                      </p:cBhvr>
                                    </p:animEffect>
                                  </p:childTnLst>
                                </p:cTn>
                              </p:par>
                              <p:par>
                                <p:cTn id="11" presetID="10" presetClass="entr" presetSubtype="0" fill="hold" nodeType="withEffect">
                                  <p:stCondLst>
                                    <p:cond delay="6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Freeform 5"/>
          <p:cNvSpPr/>
          <p:nvPr/>
        </p:nvSpPr>
        <p:spPr bwMode="auto">
          <a:xfrm>
            <a:off x="714348" y="850525"/>
            <a:ext cx="1928826" cy="363904"/>
          </a:xfrm>
          <a:custGeom>
            <a:avLst/>
            <a:gdLst>
              <a:gd name="T0" fmla="*/ 0 w 622"/>
              <a:gd name="T1" fmla="*/ 140 h 142"/>
              <a:gd name="T2" fmla="*/ 135 w 622"/>
              <a:gd name="T3" fmla="*/ 103 h 142"/>
              <a:gd name="T4" fmla="*/ 181 w 622"/>
              <a:gd name="T5" fmla="*/ 76 h 142"/>
              <a:gd name="T6" fmla="*/ 212 w 622"/>
              <a:gd name="T7" fmla="*/ 74 h 142"/>
              <a:gd name="T8" fmla="*/ 248 w 622"/>
              <a:gd name="T9" fmla="*/ 103 h 142"/>
              <a:gd name="T10" fmla="*/ 277 w 622"/>
              <a:gd name="T11" fmla="*/ 102 h 142"/>
              <a:gd name="T12" fmla="*/ 322 w 622"/>
              <a:gd name="T13" fmla="*/ 48 h 142"/>
              <a:gd name="T14" fmla="*/ 359 w 622"/>
              <a:gd name="T15" fmla="*/ 9 h 142"/>
              <a:gd name="T16" fmla="*/ 389 w 622"/>
              <a:gd name="T17" fmla="*/ 13 h 142"/>
              <a:gd name="T18" fmla="*/ 485 w 622"/>
              <a:gd name="T19" fmla="*/ 64 h 142"/>
              <a:gd name="T20" fmla="*/ 529 w 622"/>
              <a:gd name="T21" fmla="*/ 80 h 142"/>
              <a:gd name="T22" fmla="*/ 622 w 622"/>
              <a:gd name="T23" fmla="*/ 142 h 142"/>
              <a:gd name="T24" fmla="*/ 0 w 622"/>
              <a:gd name="T25" fmla="*/ 142 h 142"/>
              <a:gd name="T26" fmla="*/ 0 w 622"/>
              <a:gd name="T27" fmla="*/ 14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2" h="142">
                <a:moveTo>
                  <a:pt x="0" y="140"/>
                </a:moveTo>
                <a:cubicBezTo>
                  <a:pt x="45" y="128"/>
                  <a:pt x="91" y="117"/>
                  <a:pt x="135" y="103"/>
                </a:cubicBezTo>
                <a:cubicBezTo>
                  <a:pt x="152" y="98"/>
                  <a:pt x="167" y="87"/>
                  <a:pt x="181" y="76"/>
                </a:cubicBezTo>
                <a:cubicBezTo>
                  <a:pt x="192" y="67"/>
                  <a:pt x="201" y="65"/>
                  <a:pt x="212" y="74"/>
                </a:cubicBezTo>
                <a:cubicBezTo>
                  <a:pt x="224" y="84"/>
                  <a:pt x="237" y="92"/>
                  <a:pt x="248" y="103"/>
                </a:cubicBezTo>
                <a:cubicBezTo>
                  <a:pt x="259" y="113"/>
                  <a:pt x="268" y="112"/>
                  <a:pt x="277" y="102"/>
                </a:cubicBezTo>
                <a:cubicBezTo>
                  <a:pt x="292" y="84"/>
                  <a:pt x="306" y="66"/>
                  <a:pt x="322" y="48"/>
                </a:cubicBezTo>
                <a:cubicBezTo>
                  <a:pt x="333" y="35"/>
                  <a:pt x="345" y="21"/>
                  <a:pt x="359" y="9"/>
                </a:cubicBezTo>
                <a:cubicBezTo>
                  <a:pt x="369" y="0"/>
                  <a:pt x="380" y="1"/>
                  <a:pt x="389" y="13"/>
                </a:cubicBezTo>
                <a:cubicBezTo>
                  <a:pt x="413" y="46"/>
                  <a:pt x="445" y="61"/>
                  <a:pt x="485" y="64"/>
                </a:cubicBezTo>
                <a:cubicBezTo>
                  <a:pt x="500" y="65"/>
                  <a:pt x="516" y="71"/>
                  <a:pt x="529" y="80"/>
                </a:cubicBezTo>
                <a:cubicBezTo>
                  <a:pt x="560" y="98"/>
                  <a:pt x="590" y="120"/>
                  <a:pt x="622" y="142"/>
                </a:cubicBezTo>
                <a:cubicBezTo>
                  <a:pt x="414" y="142"/>
                  <a:pt x="207" y="142"/>
                  <a:pt x="0" y="142"/>
                </a:cubicBezTo>
                <a:cubicBezTo>
                  <a:pt x="0" y="141"/>
                  <a:pt x="0" y="140"/>
                  <a:pt x="0" y="140"/>
                </a:cubicBezTo>
                <a:close/>
              </a:path>
            </a:pathLst>
          </a:custGeom>
          <a:gradFill flip="none" rotWithShape="1">
            <a:gsLst>
              <a:gs pos="0">
                <a:srgbClr val="354C75"/>
              </a:gs>
              <a:gs pos="100000">
                <a:srgbClr val="2C3B5A"/>
              </a:gs>
            </a:gsLst>
            <a:lin ang="2700000" scaled="1"/>
          </a:gradFill>
          <a:ln>
            <a:noFill/>
          </a:ln>
          <a:effectLst>
            <a:outerShdw blurRad="63500" sx="101000" sy="101000" algn="ctr" rotWithShape="0">
              <a:prstClr val="black">
                <a:alpha val="40000"/>
              </a:prstClr>
            </a:outerShdw>
          </a:effectLst>
        </p:spPr>
        <p:txBody>
          <a:bodyPr vert="horz" wrap="square" lIns="91440" tIns="45720" rIns="91440" bIns="45720" numCol="1" anchor="t" anchorCtr="0" compatLnSpc="1">
            <a:prstTxWarp prst="textNoShape">
              <a:avLst/>
            </a:prstTxWarp>
          </a:bodyPr>
          <a:lstStyle>
            <a:defPPr/>
          </a:lstStyle>
          <a:p>
            <a:endParaRPr lang="zh-CN" altLang="en-US">
              <a:solidFill>
                <a:schemeClr val="accent5">
                  <a:lumMod val="50000"/>
                </a:schemeClr>
              </a:solidFill>
            </a:endParaRPr>
          </a:p>
        </p:txBody>
      </p:sp>
      <p:sp>
        <p:nvSpPr>
          <p:cNvPr id="14" name="Freeform 5"/>
          <p:cNvSpPr/>
          <p:nvPr/>
        </p:nvSpPr>
        <p:spPr bwMode="auto">
          <a:xfrm>
            <a:off x="6715140" y="500048"/>
            <a:ext cx="1692873" cy="483772"/>
          </a:xfrm>
          <a:custGeom>
            <a:avLst/>
            <a:gdLst>
              <a:gd name="T0" fmla="*/ 0 w 622"/>
              <a:gd name="T1" fmla="*/ 140 h 142"/>
              <a:gd name="T2" fmla="*/ 135 w 622"/>
              <a:gd name="T3" fmla="*/ 103 h 142"/>
              <a:gd name="T4" fmla="*/ 181 w 622"/>
              <a:gd name="T5" fmla="*/ 76 h 142"/>
              <a:gd name="T6" fmla="*/ 212 w 622"/>
              <a:gd name="T7" fmla="*/ 74 h 142"/>
              <a:gd name="T8" fmla="*/ 248 w 622"/>
              <a:gd name="T9" fmla="*/ 103 h 142"/>
              <a:gd name="T10" fmla="*/ 277 w 622"/>
              <a:gd name="T11" fmla="*/ 102 h 142"/>
              <a:gd name="T12" fmla="*/ 322 w 622"/>
              <a:gd name="T13" fmla="*/ 48 h 142"/>
              <a:gd name="T14" fmla="*/ 359 w 622"/>
              <a:gd name="T15" fmla="*/ 9 h 142"/>
              <a:gd name="T16" fmla="*/ 389 w 622"/>
              <a:gd name="T17" fmla="*/ 13 h 142"/>
              <a:gd name="T18" fmla="*/ 485 w 622"/>
              <a:gd name="T19" fmla="*/ 64 h 142"/>
              <a:gd name="T20" fmla="*/ 529 w 622"/>
              <a:gd name="T21" fmla="*/ 80 h 142"/>
              <a:gd name="T22" fmla="*/ 622 w 622"/>
              <a:gd name="T23" fmla="*/ 142 h 142"/>
              <a:gd name="T24" fmla="*/ 0 w 622"/>
              <a:gd name="T25" fmla="*/ 142 h 142"/>
              <a:gd name="T26" fmla="*/ 0 w 622"/>
              <a:gd name="T27" fmla="*/ 140 h 142"/>
              <a:gd name="connsiteX0" fmla="*/ 0 w 10225"/>
              <a:gd name="connsiteY0" fmla="*/ 9867 h 10000"/>
              <a:gd name="connsiteX1" fmla="*/ 1742 w 10225"/>
              <a:gd name="connsiteY1" fmla="*/ 7099 h 10000"/>
              <a:gd name="connsiteX2" fmla="*/ 2680 w 10225"/>
              <a:gd name="connsiteY2" fmla="*/ 5181 h 10000"/>
              <a:gd name="connsiteX3" fmla="*/ 4840 w 10225"/>
              <a:gd name="connsiteY3" fmla="*/ 6044 h 10000"/>
              <a:gd name="connsiteX4" fmla="*/ 6310 w 10225"/>
              <a:gd name="connsiteY4" fmla="*/ 425 h 10000"/>
              <a:gd name="connsiteX5" fmla="*/ 6921 w 10225"/>
              <a:gd name="connsiteY5" fmla="*/ 708 h 10000"/>
              <a:gd name="connsiteX6" fmla="*/ 10000 w 10225"/>
              <a:gd name="connsiteY6" fmla="*/ 10000 h 10000"/>
              <a:gd name="connsiteX7" fmla="*/ 0 w 10225"/>
              <a:gd name="connsiteY7" fmla="*/ 9867 h 10000"/>
              <a:gd name="connsiteX8" fmla="*/ 0 w 10521"/>
              <a:gd name="connsiteY8" fmla="*/ 9867 h 10000"/>
              <a:gd name="connsiteX9" fmla="*/ 0 w 9082"/>
              <a:gd name="connsiteY9" fmla="*/ 9867 h 10000"/>
              <a:gd name="connsiteX10" fmla="*/ 0 w 8681"/>
              <a:gd name="connsiteY10" fmla="*/ 9856 h 10135"/>
              <a:gd name="connsiteX11" fmla="*/ 0 w 10000"/>
              <a:gd name="connsiteY11" fmla="*/ 9856 h 10000"/>
              <a:gd name="connsiteX12" fmla="*/ 0 w 10000"/>
              <a:gd name="connsiteY12" fmla="*/ 9647 h 9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225" h="10000">
                <a:moveTo>
                  <a:pt x="0" y="9867"/>
                </a:moveTo>
                <a:lnTo>
                  <a:pt x="1742" y="7099"/>
                </a:lnTo>
                <a:cubicBezTo>
                  <a:pt x="2089" y="6743"/>
                  <a:pt x="2395" y="5963"/>
                  <a:pt x="2680" y="5181"/>
                </a:cubicBezTo>
                <a:cubicBezTo>
                  <a:pt x="2905" y="4543"/>
                  <a:pt x="4617" y="5406"/>
                  <a:pt x="4840" y="6044"/>
                </a:cubicBezTo>
                <a:cubicBezTo>
                  <a:pt x="5445" y="5252"/>
                  <a:pt x="5709" y="1148"/>
                  <a:pt x="6310" y="425"/>
                </a:cubicBezTo>
                <a:cubicBezTo>
                  <a:pt x="6513" y="-214"/>
                  <a:pt x="6738" y="-143"/>
                  <a:pt x="6921" y="708"/>
                </a:cubicBezTo>
                <a:cubicBezTo>
                  <a:pt x="7536" y="2304"/>
                  <a:pt x="11153" y="8474"/>
                  <a:pt x="10000" y="10000"/>
                </a:cubicBezTo>
                <a:lnTo>
                  <a:pt x="0" y="9867"/>
                </a:lnTo>
                <a:close/>
              </a:path>
            </a:pathLst>
          </a:custGeom>
          <a:gradFill flip="none" rotWithShape="1">
            <a:gsLst>
              <a:gs pos="0">
                <a:srgbClr val="354C75"/>
              </a:gs>
              <a:gs pos="100000">
                <a:srgbClr val="2C3B5A"/>
              </a:gs>
            </a:gsLst>
            <a:lin ang="2700000" scaled="1"/>
          </a:gradFill>
          <a:ln>
            <a:noFill/>
          </a:ln>
          <a:effectLst>
            <a:outerShdw blurRad="63500" sx="101000" sy="101000" algn="ctr" rotWithShape="0">
              <a:prstClr val="black">
                <a:alpha val="40000"/>
              </a:prstClr>
            </a:outerShdw>
          </a:effectLst>
        </p:spPr>
        <p:txBody>
          <a:bodyPr vert="horz" wrap="square" lIns="91440" tIns="45720" rIns="91440" bIns="45720" numCol="1" anchor="t" anchorCtr="0" compatLnSpc="1">
            <a:prstTxWarp prst="textNoShape">
              <a:avLst/>
            </a:prstTxWarp>
          </a:bodyPr>
          <a:lstStyle>
            <a:defPPr/>
          </a:lstStyle>
          <a:p>
            <a:endParaRPr lang="zh-CN" altLang="en-US">
              <a:solidFill>
                <a:schemeClr val="accent5">
                  <a:lumMod val="50000"/>
                </a:schemeClr>
              </a:solidFill>
            </a:endParaRPr>
          </a:p>
        </p:txBody>
      </p:sp>
      <p:grpSp>
        <p:nvGrpSpPr>
          <p:cNvPr id="16" name="组合 15"/>
          <p:cNvGrpSpPr/>
          <p:nvPr/>
        </p:nvGrpSpPr>
        <p:grpSpPr>
          <a:xfrm>
            <a:off x="714348" y="1023284"/>
            <a:ext cx="870849" cy="218258"/>
            <a:chOff x="575579" y="2484388"/>
            <a:chExt cx="1927578" cy="481258"/>
          </a:xfrm>
        </p:grpSpPr>
        <p:sp>
          <p:nvSpPr>
            <p:cNvPr id="17" name="Freeform 9"/>
            <p:cNvSpPr/>
            <p:nvPr/>
          </p:nvSpPr>
          <p:spPr bwMode="auto">
            <a:xfrm>
              <a:off x="1380222" y="2492027"/>
              <a:ext cx="1122935" cy="432878"/>
            </a:xfrm>
            <a:custGeom>
              <a:avLst/>
              <a:gdLst>
                <a:gd name="T0" fmla="*/ 745 w 745"/>
                <a:gd name="T1" fmla="*/ 173 h 285"/>
                <a:gd name="T2" fmla="*/ 616 w 745"/>
                <a:gd name="T3" fmla="*/ 211 h 285"/>
                <a:gd name="T4" fmla="*/ 556 w 745"/>
                <a:gd name="T5" fmla="*/ 189 h 285"/>
                <a:gd name="T6" fmla="*/ 269 w 745"/>
                <a:gd name="T7" fmla="*/ 228 h 285"/>
                <a:gd name="T8" fmla="*/ 99 w 745"/>
                <a:gd name="T9" fmla="*/ 262 h 285"/>
                <a:gd name="T10" fmla="*/ 14 w 745"/>
                <a:gd name="T11" fmla="*/ 107 h 285"/>
                <a:gd name="T12" fmla="*/ 144 w 745"/>
                <a:gd name="T13" fmla="*/ 5 h 285"/>
                <a:gd name="T14" fmla="*/ 230 w 745"/>
                <a:gd name="T15" fmla="*/ 114 h 285"/>
                <a:gd name="T16" fmla="*/ 151 w 745"/>
                <a:gd name="T17" fmla="*/ 191 h 285"/>
                <a:gd name="T18" fmla="*/ 93 w 745"/>
                <a:gd name="T19" fmla="*/ 143 h 285"/>
                <a:gd name="T20" fmla="*/ 132 w 745"/>
                <a:gd name="T21" fmla="*/ 87 h 285"/>
                <a:gd name="T22" fmla="*/ 158 w 745"/>
                <a:gd name="T23" fmla="*/ 94 h 285"/>
                <a:gd name="T24" fmla="*/ 138 w 745"/>
                <a:gd name="T25" fmla="*/ 112 h 285"/>
                <a:gd name="T26" fmla="*/ 121 w 745"/>
                <a:gd name="T27" fmla="*/ 149 h 285"/>
                <a:gd name="T28" fmla="*/ 169 w 745"/>
                <a:gd name="T29" fmla="*/ 162 h 285"/>
                <a:gd name="T30" fmla="*/ 201 w 745"/>
                <a:gd name="T31" fmla="*/ 78 h 285"/>
                <a:gd name="T32" fmla="*/ 123 w 745"/>
                <a:gd name="T33" fmla="*/ 31 h 285"/>
                <a:gd name="T34" fmla="*/ 39 w 745"/>
                <a:gd name="T35" fmla="*/ 154 h 285"/>
                <a:gd name="T36" fmla="*/ 188 w 745"/>
                <a:gd name="T37" fmla="*/ 242 h 285"/>
                <a:gd name="T38" fmla="*/ 285 w 745"/>
                <a:gd name="T39" fmla="*/ 183 h 285"/>
                <a:gd name="T40" fmla="*/ 558 w 745"/>
                <a:gd name="T41" fmla="*/ 161 h 285"/>
                <a:gd name="T42" fmla="*/ 723 w 745"/>
                <a:gd name="T43" fmla="*/ 170 h 285"/>
                <a:gd name="T44" fmla="*/ 745 w 745"/>
                <a:gd name="T45" fmla="*/ 173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5" h="285">
                  <a:moveTo>
                    <a:pt x="745" y="173"/>
                  </a:moveTo>
                  <a:cubicBezTo>
                    <a:pt x="718" y="210"/>
                    <a:pt x="664" y="225"/>
                    <a:pt x="616" y="211"/>
                  </a:cubicBezTo>
                  <a:cubicBezTo>
                    <a:pt x="596" y="205"/>
                    <a:pt x="575" y="199"/>
                    <a:pt x="556" y="189"/>
                  </a:cubicBezTo>
                  <a:cubicBezTo>
                    <a:pt x="451" y="134"/>
                    <a:pt x="356" y="155"/>
                    <a:pt x="269" y="228"/>
                  </a:cubicBezTo>
                  <a:cubicBezTo>
                    <a:pt x="218" y="270"/>
                    <a:pt x="162" y="285"/>
                    <a:pt x="99" y="262"/>
                  </a:cubicBezTo>
                  <a:cubicBezTo>
                    <a:pt x="42" y="241"/>
                    <a:pt x="0" y="163"/>
                    <a:pt x="14" y="107"/>
                  </a:cubicBezTo>
                  <a:cubicBezTo>
                    <a:pt x="30" y="44"/>
                    <a:pt x="86" y="0"/>
                    <a:pt x="144" y="5"/>
                  </a:cubicBezTo>
                  <a:cubicBezTo>
                    <a:pt x="186" y="9"/>
                    <a:pt x="236" y="48"/>
                    <a:pt x="230" y="114"/>
                  </a:cubicBezTo>
                  <a:cubicBezTo>
                    <a:pt x="226" y="160"/>
                    <a:pt x="197" y="191"/>
                    <a:pt x="151" y="191"/>
                  </a:cubicBezTo>
                  <a:cubicBezTo>
                    <a:pt x="118" y="191"/>
                    <a:pt x="98" y="176"/>
                    <a:pt x="93" y="143"/>
                  </a:cubicBezTo>
                  <a:cubicBezTo>
                    <a:pt x="87" y="112"/>
                    <a:pt x="105" y="96"/>
                    <a:pt x="132" y="87"/>
                  </a:cubicBezTo>
                  <a:cubicBezTo>
                    <a:pt x="137" y="85"/>
                    <a:pt x="145" y="90"/>
                    <a:pt x="158" y="94"/>
                  </a:cubicBezTo>
                  <a:cubicBezTo>
                    <a:pt x="148" y="102"/>
                    <a:pt x="141" y="106"/>
                    <a:pt x="138" y="112"/>
                  </a:cubicBezTo>
                  <a:cubicBezTo>
                    <a:pt x="131" y="124"/>
                    <a:pt x="126" y="136"/>
                    <a:pt x="121" y="149"/>
                  </a:cubicBezTo>
                  <a:cubicBezTo>
                    <a:pt x="137" y="154"/>
                    <a:pt x="155" y="166"/>
                    <a:pt x="169" y="162"/>
                  </a:cubicBezTo>
                  <a:cubicBezTo>
                    <a:pt x="199" y="153"/>
                    <a:pt x="213" y="110"/>
                    <a:pt x="201" y="78"/>
                  </a:cubicBezTo>
                  <a:cubicBezTo>
                    <a:pt x="189" y="45"/>
                    <a:pt x="153" y="24"/>
                    <a:pt x="123" y="31"/>
                  </a:cubicBezTo>
                  <a:cubicBezTo>
                    <a:pt x="62" y="45"/>
                    <a:pt x="25" y="100"/>
                    <a:pt x="39" y="154"/>
                  </a:cubicBezTo>
                  <a:cubicBezTo>
                    <a:pt x="58" y="225"/>
                    <a:pt x="122" y="266"/>
                    <a:pt x="188" y="242"/>
                  </a:cubicBezTo>
                  <a:cubicBezTo>
                    <a:pt x="223" y="229"/>
                    <a:pt x="253" y="203"/>
                    <a:pt x="285" y="183"/>
                  </a:cubicBezTo>
                  <a:cubicBezTo>
                    <a:pt x="372" y="126"/>
                    <a:pt x="462" y="114"/>
                    <a:pt x="558" y="161"/>
                  </a:cubicBezTo>
                  <a:cubicBezTo>
                    <a:pt x="611" y="188"/>
                    <a:pt x="666" y="208"/>
                    <a:pt x="723" y="170"/>
                  </a:cubicBezTo>
                  <a:cubicBezTo>
                    <a:pt x="727" y="167"/>
                    <a:pt x="736" y="171"/>
                    <a:pt x="745" y="173"/>
                  </a:cubicBezTo>
                  <a:close/>
                </a:path>
              </a:pathLst>
            </a:custGeom>
            <a:solidFill>
              <a:srgbClr val="C7A167"/>
            </a:solidFill>
            <a:ln>
              <a:noFill/>
            </a:ln>
          </p:spPr>
          <p:txBody>
            <a:bodyPr vert="horz" wrap="square" lIns="91440" tIns="45720" rIns="91440" bIns="45720" numCol="1" anchor="t" anchorCtr="0" compatLnSpc="1">
              <a:prstTxWarp prst="textNoShape">
                <a:avLst/>
              </a:prstTxWarp>
            </a:bodyPr>
            <a:lstStyle>
              <a:defPPr/>
            </a:lstStyle>
            <a:p>
              <a:endParaRPr lang="zh-CN" altLang="en-US">
                <a:solidFill>
                  <a:schemeClr val="accent5">
                    <a:lumMod val="50000"/>
                  </a:schemeClr>
                </a:solidFill>
              </a:endParaRPr>
            </a:p>
          </p:txBody>
        </p:sp>
        <p:sp>
          <p:nvSpPr>
            <p:cNvPr id="18" name="Freeform 10"/>
            <p:cNvSpPr/>
            <p:nvPr/>
          </p:nvSpPr>
          <p:spPr bwMode="auto">
            <a:xfrm>
              <a:off x="575579" y="2484388"/>
              <a:ext cx="396592" cy="481258"/>
            </a:xfrm>
            <a:custGeom>
              <a:avLst/>
              <a:gdLst>
                <a:gd name="T0" fmla="*/ 150 w 263"/>
                <a:gd name="T1" fmla="*/ 99 h 317"/>
                <a:gd name="T2" fmla="*/ 114 w 263"/>
                <a:gd name="T3" fmla="*/ 144 h 317"/>
                <a:gd name="T4" fmla="*/ 138 w 263"/>
                <a:gd name="T5" fmla="*/ 169 h 317"/>
                <a:gd name="T6" fmla="*/ 192 w 263"/>
                <a:gd name="T7" fmla="*/ 145 h 317"/>
                <a:gd name="T8" fmla="*/ 167 w 263"/>
                <a:gd name="T9" fmla="*/ 45 h 317"/>
                <a:gd name="T10" fmla="*/ 60 w 263"/>
                <a:gd name="T11" fmla="*/ 68 h 317"/>
                <a:gd name="T12" fmla="*/ 63 w 263"/>
                <a:gd name="T13" fmla="*/ 214 h 317"/>
                <a:gd name="T14" fmla="*/ 220 w 263"/>
                <a:gd name="T15" fmla="*/ 235 h 317"/>
                <a:gd name="T16" fmla="*/ 255 w 263"/>
                <a:gd name="T17" fmla="*/ 213 h 317"/>
                <a:gd name="T18" fmla="*/ 263 w 263"/>
                <a:gd name="T19" fmla="*/ 220 h 317"/>
                <a:gd name="T20" fmla="*/ 254 w 263"/>
                <a:gd name="T21" fmla="*/ 241 h 317"/>
                <a:gd name="T22" fmla="*/ 9 w 263"/>
                <a:gd name="T23" fmla="*/ 157 h 317"/>
                <a:gd name="T24" fmla="*/ 67 w 263"/>
                <a:gd name="T25" fmla="*/ 30 h 317"/>
                <a:gd name="T26" fmla="*/ 187 w 263"/>
                <a:gd name="T27" fmla="*/ 27 h 317"/>
                <a:gd name="T28" fmla="*/ 224 w 263"/>
                <a:gd name="T29" fmla="*/ 139 h 317"/>
                <a:gd name="T30" fmla="*/ 150 w 263"/>
                <a:gd name="T31" fmla="*/ 196 h 317"/>
                <a:gd name="T32" fmla="*/ 89 w 263"/>
                <a:gd name="T33" fmla="*/ 152 h 317"/>
                <a:gd name="T34" fmla="*/ 120 w 263"/>
                <a:gd name="T35" fmla="*/ 96 h 317"/>
                <a:gd name="T36" fmla="*/ 150 w 263"/>
                <a:gd name="T37" fmla="*/ 99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3" h="317">
                  <a:moveTo>
                    <a:pt x="150" y="99"/>
                  </a:moveTo>
                  <a:cubicBezTo>
                    <a:pt x="134" y="119"/>
                    <a:pt x="120" y="130"/>
                    <a:pt x="114" y="144"/>
                  </a:cubicBezTo>
                  <a:cubicBezTo>
                    <a:pt x="112" y="149"/>
                    <a:pt x="131" y="170"/>
                    <a:pt x="138" y="169"/>
                  </a:cubicBezTo>
                  <a:cubicBezTo>
                    <a:pt x="157" y="166"/>
                    <a:pt x="181" y="159"/>
                    <a:pt x="192" y="145"/>
                  </a:cubicBezTo>
                  <a:cubicBezTo>
                    <a:pt x="215" y="115"/>
                    <a:pt x="200" y="68"/>
                    <a:pt x="167" y="45"/>
                  </a:cubicBezTo>
                  <a:cubicBezTo>
                    <a:pt x="138" y="26"/>
                    <a:pt x="83" y="38"/>
                    <a:pt x="60" y="68"/>
                  </a:cubicBezTo>
                  <a:cubicBezTo>
                    <a:pt x="27" y="112"/>
                    <a:pt x="28" y="173"/>
                    <a:pt x="63" y="214"/>
                  </a:cubicBezTo>
                  <a:cubicBezTo>
                    <a:pt x="98" y="256"/>
                    <a:pt x="169" y="265"/>
                    <a:pt x="220" y="235"/>
                  </a:cubicBezTo>
                  <a:cubicBezTo>
                    <a:pt x="232" y="228"/>
                    <a:pt x="243" y="220"/>
                    <a:pt x="255" y="213"/>
                  </a:cubicBezTo>
                  <a:cubicBezTo>
                    <a:pt x="258" y="216"/>
                    <a:pt x="260" y="218"/>
                    <a:pt x="263" y="220"/>
                  </a:cubicBezTo>
                  <a:cubicBezTo>
                    <a:pt x="260" y="227"/>
                    <a:pt x="259" y="237"/>
                    <a:pt x="254" y="241"/>
                  </a:cubicBezTo>
                  <a:cubicBezTo>
                    <a:pt x="164" y="317"/>
                    <a:pt x="36" y="273"/>
                    <a:pt x="9" y="157"/>
                  </a:cubicBezTo>
                  <a:cubicBezTo>
                    <a:pt x="0" y="117"/>
                    <a:pt x="26" y="55"/>
                    <a:pt x="67" y="30"/>
                  </a:cubicBezTo>
                  <a:cubicBezTo>
                    <a:pt x="105" y="6"/>
                    <a:pt x="146" y="0"/>
                    <a:pt x="187" y="27"/>
                  </a:cubicBezTo>
                  <a:cubicBezTo>
                    <a:pt x="219" y="48"/>
                    <a:pt x="236" y="98"/>
                    <a:pt x="224" y="139"/>
                  </a:cubicBezTo>
                  <a:cubicBezTo>
                    <a:pt x="213" y="176"/>
                    <a:pt x="186" y="193"/>
                    <a:pt x="150" y="196"/>
                  </a:cubicBezTo>
                  <a:cubicBezTo>
                    <a:pt x="118" y="198"/>
                    <a:pt x="96" y="184"/>
                    <a:pt x="89" y="152"/>
                  </a:cubicBezTo>
                  <a:cubicBezTo>
                    <a:pt x="83" y="124"/>
                    <a:pt x="94" y="104"/>
                    <a:pt x="120" y="96"/>
                  </a:cubicBezTo>
                  <a:cubicBezTo>
                    <a:pt x="129" y="93"/>
                    <a:pt x="141" y="98"/>
                    <a:pt x="150" y="99"/>
                  </a:cubicBezTo>
                  <a:close/>
                </a:path>
              </a:pathLst>
            </a:custGeom>
            <a:solidFill>
              <a:srgbClr val="C7A167"/>
            </a:solidFill>
            <a:ln>
              <a:noFill/>
            </a:ln>
          </p:spPr>
          <p:txBody>
            <a:bodyPr vert="horz" wrap="square" lIns="91440" tIns="45720" rIns="91440" bIns="45720" numCol="1" anchor="t" anchorCtr="0" compatLnSpc="1">
              <a:prstTxWarp prst="textNoShape">
                <a:avLst/>
              </a:prstTxWarp>
            </a:bodyPr>
            <a:lstStyle>
              <a:defPPr/>
            </a:lstStyle>
            <a:p>
              <a:endParaRPr lang="zh-CN" altLang="en-US">
                <a:solidFill>
                  <a:schemeClr val="accent5">
                    <a:lumMod val="50000"/>
                  </a:schemeClr>
                </a:solidFill>
              </a:endParaRPr>
            </a:p>
          </p:txBody>
        </p:sp>
        <p:sp>
          <p:nvSpPr>
            <p:cNvPr id="19" name="Freeform 11"/>
            <p:cNvSpPr/>
            <p:nvPr/>
          </p:nvSpPr>
          <p:spPr bwMode="auto">
            <a:xfrm>
              <a:off x="976627" y="2485661"/>
              <a:ext cx="395956" cy="440517"/>
            </a:xfrm>
            <a:custGeom>
              <a:avLst/>
              <a:gdLst>
                <a:gd name="T0" fmla="*/ 145 w 263"/>
                <a:gd name="T1" fmla="*/ 104 h 290"/>
                <a:gd name="T2" fmla="*/ 116 w 263"/>
                <a:gd name="T3" fmla="*/ 144 h 290"/>
                <a:gd name="T4" fmla="*/ 136 w 263"/>
                <a:gd name="T5" fmla="*/ 168 h 290"/>
                <a:gd name="T6" fmla="*/ 193 w 263"/>
                <a:gd name="T7" fmla="*/ 147 h 290"/>
                <a:gd name="T8" fmla="*/ 186 w 263"/>
                <a:gd name="T9" fmla="*/ 56 h 290"/>
                <a:gd name="T10" fmla="*/ 84 w 263"/>
                <a:gd name="T11" fmla="*/ 49 h 290"/>
                <a:gd name="T12" fmla="*/ 55 w 263"/>
                <a:gd name="T13" fmla="*/ 194 h 290"/>
                <a:gd name="T14" fmla="*/ 203 w 263"/>
                <a:gd name="T15" fmla="*/ 242 h 290"/>
                <a:gd name="T16" fmla="*/ 263 w 263"/>
                <a:gd name="T17" fmla="*/ 220 h 290"/>
                <a:gd name="T18" fmla="*/ 249 w 263"/>
                <a:gd name="T19" fmla="*/ 246 h 290"/>
                <a:gd name="T20" fmla="*/ 54 w 263"/>
                <a:gd name="T21" fmla="*/ 238 h 290"/>
                <a:gd name="T22" fmla="*/ 42 w 263"/>
                <a:gd name="T23" fmla="*/ 53 h 290"/>
                <a:gd name="T24" fmla="*/ 160 w 263"/>
                <a:gd name="T25" fmla="*/ 13 h 290"/>
                <a:gd name="T26" fmla="*/ 232 w 263"/>
                <a:gd name="T27" fmla="*/ 120 h 290"/>
                <a:gd name="T28" fmla="*/ 171 w 263"/>
                <a:gd name="T29" fmla="*/ 191 h 290"/>
                <a:gd name="T30" fmla="*/ 106 w 263"/>
                <a:gd name="T31" fmla="*/ 175 h 290"/>
                <a:gd name="T32" fmla="*/ 101 w 263"/>
                <a:gd name="T33" fmla="*/ 108 h 290"/>
                <a:gd name="T34" fmla="*/ 147 w 263"/>
                <a:gd name="T35" fmla="*/ 93 h 290"/>
                <a:gd name="T36" fmla="*/ 145 w 263"/>
                <a:gd name="T37" fmla="*/ 104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3" h="290">
                  <a:moveTo>
                    <a:pt x="145" y="104"/>
                  </a:moveTo>
                  <a:cubicBezTo>
                    <a:pt x="135" y="117"/>
                    <a:pt x="122" y="129"/>
                    <a:pt x="116" y="144"/>
                  </a:cubicBezTo>
                  <a:cubicBezTo>
                    <a:pt x="114" y="149"/>
                    <a:pt x="131" y="169"/>
                    <a:pt x="136" y="168"/>
                  </a:cubicBezTo>
                  <a:cubicBezTo>
                    <a:pt x="156" y="165"/>
                    <a:pt x="179" y="160"/>
                    <a:pt x="193" y="147"/>
                  </a:cubicBezTo>
                  <a:cubicBezTo>
                    <a:pt x="217" y="125"/>
                    <a:pt x="211" y="83"/>
                    <a:pt x="186" y="56"/>
                  </a:cubicBezTo>
                  <a:cubicBezTo>
                    <a:pt x="161" y="30"/>
                    <a:pt x="114" y="27"/>
                    <a:pt x="84" y="49"/>
                  </a:cubicBezTo>
                  <a:cubicBezTo>
                    <a:pt x="35" y="86"/>
                    <a:pt x="24" y="140"/>
                    <a:pt x="55" y="194"/>
                  </a:cubicBezTo>
                  <a:cubicBezTo>
                    <a:pt x="85" y="246"/>
                    <a:pt x="150" y="267"/>
                    <a:pt x="203" y="242"/>
                  </a:cubicBezTo>
                  <a:cubicBezTo>
                    <a:pt x="221" y="233"/>
                    <a:pt x="238" y="224"/>
                    <a:pt x="263" y="220"/>
                  </a:cubicBezTo>
                  <a:cubicBezTo>
                    <a:pt x="258" y="229"/>
                    <a:pt x="256" y="240"/>
                    <a:pt x="249" y="246"/>
                  </a:cubicBezTo>
                  <a:cubicBezTo>
                    <a:pt x="196" y="290"/>
                    <a:pt x="103" y="286"/>
                    <a:pt x="54" y="238"/>
                  </a:cubicBezTo>
                  <a:cubicBezTo>
                    <a:pt x="5" y="190"/>
                    <a:pt x="0" y="109"/>
                    <a:pt x="42" y="53"/>
                  </a:cubicBezTo>
                  <a:cubicBezTo>
                    <a:pt x="66" y="20"/>
                    <a:pt x="125" y="0"/>
                    <a:pt x="160" y="13"/>
                  </a:cubicBezTo>
                  <a:cubicBezTo>
                    <a:pt x="209" y="31"/>
                    <a:pt x="236" y="71"/>
                    <a:pt x="232" y="120"/>
                  </a:cubicBezTo>
                  <a:cubicBezTo>
                    <a:pt x="228" y="157"/>
                    <a:pt x="203" y="182"/>
                    <a:pt x="171" y="191"/>
                  </a:cubicBezTo>
                  <a:cubicBezTo>
                    <a:pt x="152" y="196"/>
                    <a:pt x="124" y="187"/>
                    <a:pt x="106" y="175"/>
                  </a:cubicBezTo>
                  <a:cubicBezTo>
                    <a:pt x="80" y="158"/>
                    <a:pt x="84" y="129"/>
                    <a:pt x="101" y="108"/>
                  </a:cubicBezTo>
                  <a:cubicBezTo>
                    <a:pt x="109" y="97"/>
                    <a:pt x="131" y="97"/>
                    <a:pt x="147" y="93"/>
                  </a:cubicBezTo>
                  <a:cubicBezTo>
                    <a:pt x="146" y="96"/>
                    <a:pt x="145" y="100"/>
                    <a:pt x="145" y="104"/>
                  </a:cubicBezTo>
                  <a:close/>
                </a:path>
              </a:pathLst>
            </a:custGeom>
            <a:solidFill>
              <a:srgbClr val="C7A167"/>
            </a:solidFill>
            <a:ln>
              <a:noFill/>
            </a:ln>
          </p:spPr>
          <p:txBody>
            <a:bodyPr vert="horz" wrap="square" lIns="91440" tIns="45720" rIns="91440" bIns="45720" numCol="1" anchor="t" anchorCtr="0" compatLnSpc="1">
              <a:prstTxWarp prst="textNoShape">
                <a:avLst/>
              </a:prstTxWarp>
            </a:bodyPr>
            <a:lstStyle>
              <a:defPPr/>
            </a:lstStyle>
            <a:p>
              <a:endParaRPr lang="zh-CN" altLang="en-US">
                <a:solidFill>
                  <a:schemeClr val="accent5">
                    <a:lumMod val="50000"/>
                  </a:schemeClr>
                </a:solidFill>
              </a:endParaRPr>
            </a:p>
          </p:txBody>
        </p:sp>
      </p:grpSp>
      <p:sp>
        <p:nvSpPr>
          <p:cNvPr id="20" name="Freeform 9"/>
          <p:cNvSpPr/>
          <p:nvPr/>
        </p:nvSpPr>
        <p:spPr bwMode="auto">
          <a:xfrm>
            <a:off x="7643834" y="1142990"/>
            <a:ext cx="810957" cy="332524"/>
          </a:xfrm>
          <a:custGeom>
            <a:avLst/>
            <a:gdLst>
              <a:gd name="T0" fmla="*/ 745 w 745"/>
              <a:gd name="T1" fmla="*/ 173 h 285"/>
              <a:gd name="T2" fmla="*/ 616 w 745"/>
              <a:gd name="T3" fmla="*/ 211 h 285"/>
              <a:gd name="T4" fmla="*/ 556 w 745"/>
              <a:gd name="T5" fmla="*/ 189 h 285"/>
              <a:gd name="T6" fmla="*/ 269 w 745"/>
              <a:gd name="T7" fmla="*/ 228 h 285"/>
              <a:gd name="T8" fmla="*/ 99 w 745"/>
              <a:gd name="T9" fmla="*/ 262 h 285"/>
              <a:gd name="T10" fmla="*/ 14 w 745"/>
              <a:gd name="T11" fmla="*/ 107 h 285"/>
              <a:gd name="T12" fmla="*/ 144 w 745"/>
              <a:gd name="T13" fmla="*/ 5 h 285"/>
              <a:gd name="T14" fmla="*/ 230 w 745"/>
              <a:gd name="T15" fmla="*/ 114 h 285"/>
              <a:gd name="T16" fmla="*/ 151 w 745"/>
              <a:gd name="T17" fmla="*/ 191 h 285"/>
              <a:gd name="T18" fmla="*/ 93 w 745"/>
              <a:gd name="T19" fmla="*/ 143 h 285"/>
              <a:gd name="T20" fmla="*/ 132 w 745"/>
              <a:gd name="T21" fmla="*/ 87 h 285"/>
              <a:gd name="T22" fmla="*/ 158 w 745"/>
              <a:gd name="T23" fmla="*/ 94 h 285"/>
              <a:gd name="T24" fmla="*/ 138 w 745"/>
              <a:gd name="T25" fmla="*/ 112 h 285"/>
              <a:gd name="T26" fmla="*/ 121 w 745"/>
              <a:gd name="T27" fmla="*/ 149 h 285"/>
              <a:gd name="T28" fmla="*/ 169 w 745"/>
              <a:gd name="T29" fmla="*/ 162 h 285"/>
              <a:gd name="T30" fmla="*/ 201 w 745"/>
              <a:gd name="T31" fmla="*/ 78 h 285"/>
              <a:gd name="T32" fmla="*/ 123 w 745"/>
              <a:gd name="T33" fmla="*/ 31 h 285"/>
              <a:gd name="T34" fmla="*/ 39 w 745"/>
              <a:gd name="T35" fmla="*/ 154 h 285"/>
              <a:gd name="T36" fmla="*/ 188 w 745"/>
              <a:gd name="T37" fmla="*/ 242 h 285"/>
              <a:gd name="T38" fmla="*/ 285 w 745"/>
              <a:gd name="T39" fmla="*/ 183 h 285"/>
              <a:gd name="T40" fmla="*/ 558 w 745"/>
              <a:gd name="T41" fmla="*/ 161 h 285"/>
              <a:gd name="T42" fmla="*/ 723 w 745"/>
              <a:gd name="T43" fmla="*/ 170 h 285"/>
              <a:gd name="T44" fmla="*/ 745 w 745"/>
              <a:gd name="T45" fmla="*/ 173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5" h="285">
                <a:moveTo>
                  <a:pt x="745" y="173"/>
                </a:moveTo>
                <a:cubicBezTo>
                  <a:pt x="718" y="210"/>
                  <a:pt x="664" y="225"/>
                  <a:pt x="616" y="211"/>
                </a:cubicBezTo>
                <a:cubicBezTo>
                  <a:pt x="596" y="205"/>
                  <a:pt x="575" y="199"/>
                  <a:pt x="556" y="189"/>
                </a:cubicBezTo>
                <a:cubicBezTo>
                  <a:pt x="451" y="134"/>
                  <a:pt x="356" y="155"/>
                  <a:pt x="269" y="228"/>
                </a:cubicBezTo>
                <a:cubicBezTo>
                  <a:pt x="218" y="270"/>
                  <a:pt x="162" y="285"/>
                  <a:pt x="99" y="262"/>
                </a:cubicBezTo>
                <a:cubicBezTo>
                  <a:pt x="42" y="241"/>
                  <a:pt x="0" y="163"/>
                  <a:pt x="14" y="107"/>
                </a:cubicBezTo>
                <a:cubicBezTo>
                  <a:pt x="30" y="44"/>
                  <a:pt x="86" y="0"/>
                  <a:pt x="144" y="5"/>
                </a:cubicBezTo>
                <a:cubicBezTo>
                  <a:pt x="186" y="9"/>
                  <a:pt x="236" y="48"/>
                  <a:pt x="230" y="114"/>
                </a:cubicBezTo>
                <a:cubicBezTo>
                  <a:pt x="226" y="160"/>
                  <a:pt x="197" y="191"/>
                  <a:pt x="151" y="191"/>
                </a:cubicBezTo>
                <a:cubicBezTo>
                  <a:pt x="118" y="191"/>
                  <a:pt x="98" y="176"/>
                  <a:pt x="93" y="143"/>
                </a:cubicBezTo>
                <a:cubicBezTo>
                  <a:pt x="87" y="112"/>
                  <a:pt x="105" y="96"/>
                  <a:pt x="132" y="87"/>
                </a:cubicBezTo>
                <a:cubicBezTo>
                  <a:pt x="137" y="85"/>
                  <a:pt x="145" y="90"/>
                  <a:pt x="158" y="94"/>
                </a:cubicBezTo>
                <a:cubicBezTo>
                  <a:pt x="148" y="102"/>
                  <a:pt x="141" y="106"/>
                  <a:pt x="138" y="112"/>
                </a:cubicBezTo>
                <a:cubicBezTo>
                  <a:pt x="131" y="124"/>
                  <a:pt x="126" y="136"/>
                  <a:pt x="121" y="149"/>
                </a:cubicBezTo>
                <a:cubicBezTo>
                  <a:pt x="137" y="154"/>
                  <a:pt x="155" y="166"/>
                  <a:pt x="169" y="162"/>
                </a:cubicBezTo>
                <a:cubicBezTo>
                  <a:pt x="199" y="153"/>
                  <a:pt x="213" y="110"/>
                  <a:pt x="201" y="78"/>
                </a:cubicBezTo>
                <a:cubicBezTo>
                  <a:pt x="189" y="45"/>
                  <a:pt x="153" y="24"/>
                  <a:pt x="123" y="31"/>
                </a:cubicBezTo>
                <a:cubicBezTo>
                  <a:pt x="62" y="45"/>
                  <a:pt x="25" y="100"/>
                  <a:pt x="39" y="154"/>
                </a:cubicBezTo>
                <a:cubicBezTo>
                  <a:pt x="58" y="225"/>
                  <a:pt x="122" y="266"/>
                  <a:pt x="188" y="242"/>
                </a:cubicBezTo>
                <a:cubicBezTo>
                  <a:pt x="223" y="229"/>
                  <a:pt x="253" y="203"/>
                  <a:pt x="285" y="183"/>
                </a:cubicBezTo>
                <a:cubicBezTo>
                  <a:pt x="372" y="126"/>
                  <a:pt x="462" y="114"/>
                  <a:pt x="558" y="161"/>
                </a:cubicBezTo>
                <a:cubicBezTo>
                  <a:pt x="611" y="188"/>
                  <a:pt x="666" y="208"/>
                  <a:pt x="723" y="170"/>
                </a:cubicBezTo>
                <a:cubicBezTo>
                  <a:pt x="727" y="167"/>
                  <a:pt x="736" y="171"/>
                  <a:pt x="745" y="173"/>
                </a:cubicBezTo>
                <a:close/>
              </a:path>
            </a:pathLst>
          </a:custGeom>
          <a:solidFill>
            <a:srgbClr val="C7A167"/>
          </a:solidFill>
          <a:ln>
            <a:noFill/>
          </a:ln>
        </p:spPr>
        <p:txBody>
          <a:bodyPr vert="horz" wrap="square" lIns="91440" tIns="45720" rIns="91440" bIns="45720" numCol="1" anchor="t" anchorCtr="0" compatLnSpc="1">
            <a:prstTxWarp prst="textNoShape">
              <a:avLst/>
            </a:prstTxWarp>
          </a:bodyPr>
          <a:lstStyle>
            <a:defPPr/>
          </a:lstStyle>
          <a:p>
            <a:endParaRPr lang="zh-CN" altLang="en-US">
              <a:solidFill>
                <a:schemeClr val="accent5">
                  <a:lumMod val="50000"/>
                </a:schemeClr>
              </a:solidFill>
            </a:endParaRPr>
          </a:p>
        </p:txBody>
      </p:sp>
      <p:sp>
        <p:nvSpPr>
          <p:cNvPr id="22" name="文本框 2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FAD4F50-869A-4D2C-A14D-84FE111999EA}"/>
              </a:ext>
            </a:extLst>
          </p:cNvPr>
          <p:cNvSpPr txBox="1"/>
          <p:nvPr/>
        </p:nvSpPr>
        <p:spPr>
          <a:xfrm>
            <a:off x="107504" y="1475514"/>
            <a:ext cx="8928992" cy="2554545"/>
          </a:xfrm>
          <a:prstGeom prst="rect">
            <a:avLst/>
          </a:prstGeom>
          <a:noFill/>
        </p:spPr>
        <p:txBody>
          <a:bodyPr wrap="square">
            <a:spAutoFit/>
          </a:bodyPr>
          <a:lstStyle>
            <a:defPPr/>
          </a:lstStyle>
          <a:p>
            <a:r>
              <a:rPr lang="zh-CN" altLang="en-US" sz="3200">
                <a:solidFill>
                  <a:srgbClr val="FF0000"/>
                </a:solidFill>
                <a:latin typeface="华文楷体" panose="02010600040101010101" pitchFamily="2" charset="-122"/>
                <a:ea typeface="华文楷体" panose="02010600040101010101" pitchFamily="2" charset="-122"/>
              </a:rPr>
              <a:t>老子其人：　</a:t>
            </a:r>
            <a:endParaRPr lang="en-US" altLang="zh-CN" sz="3200">
              <a:solidFill>
                <a:srgbClr val="FF0000"/>
              </a:solidFill>
              <a:latin typeface="华文楷体" pitchFamily="2" charset="-122"/>
              <a:ea typeface="华文楷体" pitchFamily="2" charset="-122"/>
            </a:endParaRPr>
          </a:p>
          <a:p>
            <a:r>
              <a:rPr lang="zh-CN" altLang="en-US" sz="3200">
                <a:solidFill>
                  <a:srgbClr val="FF0000"/>
                </a:solidFill>
                <a:latin typeface="华文楷体" panose="02010600040101010101" pitchFamily="2" charset="-122"/>
                <a:ea typeface="华文楷体" panose="02010600040101010101" pitchFamily="2" charset="-122"/>
              </a:rPr>
              <a:t>老子是中国古代的哲学家、思想家，道家学派的创始人。后世道教将他尊奉为祖师。太上老君是道教对老子的尊称。老子思想不仅对中国影响深远，在世界上的影响也很广泛。 </a:t>
            </a:r>
          </a:p>
        </p:txBody>
      </p:sp>
    </p:spTree>
  </p:cSld>
  <p:clrMapOvr>
    <a:masterClrMapping/>
  </p:clrMapOvr>
  <p:transition advClick="0" advTm="4000">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30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90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20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20"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6" name="组合 15"/>
          <p:cNvGrpSpPr/>
          <p:nvPr/>
        </p:nvGrpSpPr>
        <p:grpSpPr>
          <a:xfrm>
            <a:off x="714348" y="1023284"/>
            <a:ext cx="870849" cy="218258"/>
            <a:chOff x="575579" y="2484388"/>
            <a:chExt cx="1927578" cy="481258"/>
          </a:xfrm>
        </p:grpSpPr>
        <p:sp>
          <p:nvSpPr>
            <p:cNvPr id="17" name="Freeform 9"/>
            <p:cNvSpPr/>
            <p:nvPr/>
          </p:nvSpPr>
          <p:spPr bwMode="auto">
            <a:xfrm>
              <a:off x="1380222" y="2492027"/>
              <a:ext cx="1122935" cy="432878"/>
            </a:xfrm>
            <a:custGeom>
              <a:avLst/>
              <a:gdLst>
                <a:gd name="T0" fmla="*/ 745 w 745"/>
                <a:gd name="T1" fmla="*/ 173 h 285"/>
                <a:gd name="T2" fmla="*/ 616 w 745"/>
                <a:gd name="T3" fmla="*/ 211 h 285"/>
                <a:gd name="T4" fmla="*/ 556 w 745"/>
                <a:gd name="T5" fmla="*/ 189 h 285"/>
                <a:gd name="T6" fmla="*/ 269 w 745"/>
                <a:gd name="T7" fmla="*/ 228 h 285"/>
                <a:gd name="T8" fmla="*/ 99 w 745"/>
                <a:gd name="T9" fmla="*/ 262 h 285"/>
                <a:gd name="T10" fmla="*/ 14 w 745"/>
                <a:gd name="T11" fmla="*/ 107 h 285"/>
                <a:gd name="T12" fmla="*/ 144 w 745"/>
                <a:gd name="T13" fmla="*/ 5 h 285"/>
                <a:gd name="T14" fmla="*/ 230 w 745"/>
                <a:gd name="T15" fmla="*/ 114 h 285"/>
                <a:gd name="T16" fmla="*/ 151 w 745"/>
                <a:gd name="T17" fmla="*/ 191 h 285"/>
                <a:gd name="T18" fmla="*/ 93 w 745"/>
                <a:gd name="T19" fmla="*/ 143 h 285"/>
                <a:gd name="T20" fmla="*/ 132 w 745"/>
                <a:gd name="T21" fmla="*/ 87 h 285"/>
                <a:gd name="T22" fmla="*/ 158 w 745"/>
                <a:gd name="T23" fmla="*/ 94 h 285"/>
                <a:gd name="T24" fmla="*/ 138 w 745"/>
                <a:gd name="T25" fmla="*/ 112 h 285"/>
                <a:gd name="T26" fmla="*/ 121 w 745"/>
                <a:gd name="T27" fmla="*/ 149 h 285"/>
                <a:gd name="T28" fmla="*/ 169 w 745"/>
                <a:gd name="T29" fmla="*/ 162 h 285"/>
                <a:gd name="T30" fmla="*/ 201 w 745"/>
                <a:gd name="T31" fmla="*/ 78 h 285"/>
                <a:gd name="T32" fmla="*/ 123 w 745"/>
                <a:gd name="T33" fmla="*/ 31 h 285"/>
                <a:gd name="T34" fmla="*/ 39 w 745"/>
                <a:gd name="T35" fmla="*/ 154 h 285"/>
                <a:gd name="T36" fmla="*/ 188 w 745"/>
                <a:gd name="T37" fmla="*/ 242 h 285"/>
                <a:gd name="T38" fmla="*/ 285 w 745"/>
                <a:gd name="T39" fmla="*/ 183 h 285"/>
                <a:gd name="T40" fmla="*/ 558 w 745"/>
                <a:gd name="T41" fmla="*/ 161 h 285"/>
                <a:gd name="T42" fmla="*/ 723 w 745"/>
                <a:gd name="T43" fmla="*/ 170 h 285"/>
                <a:gd name="T44" fmla="*/ 745 w 745"/>
                <a:gd name="T45" fmla="*/ 173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5" h="285">
                  <a:moveTo>
                    <a:pt x="745" y="173"/>
                  </a:moveTo>
                  <a:cubicBezTo>
                    <a:pt x="718" y="210"/>
                    <a:pt x="664" y="225"/>
                    <a:pt x="616" y="211"/>
                  </a:cubicBezTo>
                  <a:cubicBezTo>
                    <a:pt x="596" y="205"/>
                    <a:pt x="575" y="199"/>
                    <a:pt x="556" y="189"/>
                  </a:cubicBezTo>
                  <a:cubicBezTo>
                    <a:pt x="451" y="134"/>
                    <a:pt x="356" y="155"/>
                    <a:pt x="269" y="228"/>
                  </a:cubicBezTo>
                  <a:cubicBezTo>
                    <a:pt x="218" y="270"/>
                    <a:pt x="162" y="285"/>
                    <a:pt x="99" y="262"/>
                  </a:cubicBezTo>
                  <a:cubicBezTo>
                    <a:pt x="42" y="241"/>
                    <a:pt x="0" y="163"/>
                    <a:pt x="14" y="107"/>
                  </a:cubicBezTo>
                  <a:cubicBezTo>
                    <a:pt x="30" y="44"/>
                    <a:pt x="86" y="0"/>
                    <a:pt x="144" y="5"/>
                  </a:cubicBezTo>
                  <a:cubicBezTo>
                    <a:pt x="186" y="9"/>
                    <a:pt x="236" y="48"/>
                    <a:pt x="230" y="114"/>
                  </a:cubicBezTo>
                  <a:cubicBezTo>
                    <a:pt x="226" y="160"/>
                    <a:pt x="197" y="191"/>
                    <a:pt x="151" y="191"/>
                  </a:cubicBezTo>
                  <a:cubicBezTo>
                    <a:pt x="118" y="191"/>
                    <a:pt x="98" y="176"/>
                    <a:pt x="93" y="143"/>
                  </a:cubicBezTo>
                  <a:cubicBezTo>
                    <a:pt x="87" y="112"/>
                    <a:pt x="105" y="96"/>
                    <a:pt x="132" y="87"/>
                  </a:cubicBezTo>
                  <a:cubicBezTo>
                    <a:pt x="137" y="85"/>
                    <a:pt x="145" y="90"/>
                    <a:pt x="158" y="94"/>
                  </a:cubicBezTo>
                  <a:cubicBezTo>
                    <a:pt x="148" y="102"/>
                    <a:pt x="141" y="106"/>
                    <a:pt x="138" y="112"/>
                  </a:cubicBezTo>
                  <a:cubicBezTo>
                    <a:pt x="131" y="124"/>
                    <a:pt x="126" y="136"/>
                    <a:pt x="121" y="149"/>
                  </a:cubicBezTo>
                  <a:cubicBezTo>
                    <a:pt x="137" y="154"/>
                    <a:pt x="155" y="166"/>
                    <a:pt x="169" y="162"/>
                  </a:cubicBezTo>
                  <a:cubicBezTo>
                    <a:pt x="199" y="153"/>
                    <a:pt x="213" y="110"/>
                    <a:pt x="201" y="78"/>
                  </a:cubicBezTo>
                  <a:cubicBezTo>
                    <a:pt x="189" y="45"/>
                    <a:pt x="153" y="24"/>
                    <a:pt x="123" y="31"/>
                  </a:cubicBezTo>
                  <a:cubicBezTo>
                    <a:pt x="62" y="45"/>
                    <a:pt x="25" y="100"/>
                    <a:pt x="39" y="154"/>
                  </a:cubicBezTo>
                  <a:cubicBezTo>
                    <a:pt x="58" y="225"/>
                    <a:pt x="122" y="266"/>
                    <a:pt x="188" y="242"/>
                  </a:cubicBezTo>
                  <a:cubicBezTo>
                    <a:pt x="223" y="229"/>
                    <a:pt x="253" y="203"/>
                    <a:pt x="285" y="183"/>
                  </a:cubicBezTo>
                  <a:cubicBezTo>
                    <a:pt x="372" y="126"/>
                    <a:pt x="462" y="114"/>
                    <a:pt x="558" y="161"/>
                  </a:cubicBezTo>
                  <a:cubicBezTo>
                    <a:pt x="611" y="188"/>
                    <a:pt x="666" y="208"/>
                    <a:pt x="723" y="170"/>
                  </a:cubicBezTo>
                  <a:cubicBezTo>
                    <a:pt x="727" y="167"/>
                    <a:pt x="736" y="171"/>
                    <a:pt x="745" y="173"/>
                  </a:cubicBezTo>
                  <a:close/>
                </a:path>
              </a:pathLst>
            </a:custGeom>
            <a:solidFill>
              <a:srgbClr val="C7A167"/>
            </a:solidFill>
            <a:ln>
              <a:noFill/>
            </a:ln>
          </p:spPr>
          <p:txBody>
            <a:bodyPr vert="horz" wrap="square" lIns="91440" tIns="45720" rIns="91440" bIns="45720" numCol="1" anchor="t" anchorCtr="0" compatLnSpc="1">
              <a:prstTxWarp prst="textNoShape">
                <a:avLst/>
              </a:prstTxWarp>
            </a:bodyPr>
            <a:lstStyle>
              <a:def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BACC6">
                    <a:lumMod val="50000"/>
                  </a:srgbClr>
                </a:solidFill>
                <a:effectLst/>
                <a:uLnTx/>
                <a:uFillTx/>
                <a:latin typeface="Calibri"/>
                <a:ea typeface="宋体" pitchFamily="2" charset="-122"/>
                <a:cs typeface="+mn-cs"/>
              </a:endParaRPr>
            </a:p>
          </p:txBody>
        </p:sp>
        <p:sp>
          <p:nvSpPr>
            <p:cNvPr id="18" name="Freeform 10"/>
            <p:cNvSpPr/>
            <p:nvPr/>
          </p:nvSpPr>
          <p:spPr bwMode="auto">
            <a:xfrm>
              <a:off x="575579" y="2484388"/>
              <a:ext cx="396592" cy="481258"/>
            </a:xfrm>
            <a:custGeom>
              <a:avLst/>
              <a:gdLst>
                <a:gd name="T0" fmla="*/ 150 w 263"/>
                <a:gd name="T1" fmla="*/ 99 h 317"/>
                <a:gd name="T2" fmla="*/ 114 w 263"/>
                <a:gd name="T3" fmla="*/ 144 h 317"/>
                <a:gd name="T4" fmla="*/ 138 w 263"/>
                <a:gd name="T5" fmla="*/ 169 h 317"/>
                <a:gd name="T6" fmla="*/ 192 w 263"/>
                <a:gd name="T7" fmla="*/ 145 h 317"/>
                <a:gd name="T8" fmla="*/ 167 w 263"/>
                <a:gd name="T9" fmla="*/ 45 h 317"/>
                <a:gd name="T10" fmla="*/ 60 w 263"/>
                <a:gd name="T11" fmla="*/ 68 h 317"/>
                <a:gd name="T12" fmla="*/ 63 w 263"/>
                <a:gd name="T13" fmla="*/ 214 h 317"/>
                <a:gd name="T14" fmla="*/ 220 w 263"/>
                <a:gd name="T15" fmla="*/ 235 h 317"/>
                <a:gd name="T16" fmla="*/ 255 w 263"/>
                <a:gd name="T17" fmla="*/ 213 h 317"/>
                <a:gd name="T18" fmla="*/ 263 w 263"/>
                <a:gd name="T19" fmla="*/ 220 h 317"/>
                <a:gd name="T20" fmla="*/ 254 w 263"/>
                <a:gd name="T21" fmla="*/ 241 h 317"/>
                <a:gd name="T22" fmla="*/ 9 w 263"/>
                <a:gd name="T23" fmla="*/ 157 h 317"/>
                <a:gd name="T24" fmla="*/ 67 w 263"/>
                <a:gd name="T25" fmla="*/ 30 h 317"/>
                <a:gd name="T26" fmla="*/ 187 w 263"/>
                <a:gd name="T27" fmla="*/ 27 h 317"/>
                <a:gd name="T28" fmla="*/ 224 w 263"/>
                <a:gd name="T29" fmla="*/ 139 h 317"/>
                <a:gd name="T30" fmla="*/ 150 w 263"/>
                <a:gd name="T31" fmla="*/ 196 h 317"/>
                <a:gd name="T32" fmla="*/ 89 w 263"/>
                <a:gd name="T33" fmla="*/ 152 h 317"/>
                <a:gd name="T34" fmla="*/ 120 w 263"/>
                <a:gd name="T35" fmla="*/ 96 h 317"/>
                <a:gd name="T36" fmla="*/ 150 w 263"/>
                <a:gd name="T37" fmla="*/ 99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3" h="317">
                  <a:moveTo>
                    <a:pt x="150" y="99"/>
                  </a:moveTo>
                  <a:cubicBezTo>
                    <a:pt x="134" y="119"/>
                    <a:pt x="120" y="130"/>
                    <a:pt x="114" y="144"/>
                  </a:cubicBezTo>
                  <a:cubicBezTo>
                    <a:pt x="112" y="149"/>
                    <a:pt x="131" y="170"/>
                    <a:pt x="138" y="169"/>
                  </a:cubicBezTo>
                  <a:cubicBezTo>
                    <a:pt x="157" y="166"/>
                    <a:pt x="181" y="159"/>
                    <a:pt x="192" y="145"/>
                  </a:cubicBezTo>
                  <a:cubicBezTo>
                    <a:pt x="215" y="115"/>
                    <a:pt x="200" y="68"/>
                    <a:pt x="167" y="45"/>
                  </a:cubicBezTo>
                  <a:cubicBezTo>
                    <a:pt x="138" y="26"/>
                    <a:pt x="83" y="38"/>
                    <a:pt x="60" y="68"/>
                  </a:cubicBezTo>
                  <a:cubicBezTo>
                    <a:pt x="27" y="112"/>
                    <a:pt x="28" y="173"/>
                    <a:pt x="63" y="214"/>
                  </a:cubicBezTo>
                  <a:cubicBezTo>
                    <a:pt x="98" y="256"/>
                    <a:pt x="169" y="265"/>
                    <a:pt x="220" y="235"/>
                  </a:cubicBezTo>
                  <a:cubicBezTo>
                    <a:pt x="232" y="228"/>
                    <a:pt x="243" y="220"/>
                    <a:pt x="255" y="213"/>
                  </a:cubicBezTo>
                  <a:cubicBezTo>
                    <a:pt x="258" y="216"/>
                    <a:pt x="260" y="218"/>
                    <a:pt x="263" y="220"/>
                  </a:cubicBezTo>
                  <a:cubicBezTo>
                    <a:pt x="260" y="227"/>
                    <a:pt x="259" y="237"/>
                    <a:pt x="254" y="241"/>
                  </a:cubicBezTo>
                  <a:cubicBezTo>
                    <a:pt x="164" y="317"/>
                    <a:pt x="36" y="273"/>
                    <a:pt x="9" y="157"/>
                  </a:cubicBezTo>
                  <a:cubicBezTo>
                    <a:pt x="0" y="117"/>
                    <a:pt x="26" y="55"/>
                    <a:pt x="67" y="30"/>
                  </a:cubicBezTo>
                  <a:cubicBezTo>
                    <a:pt x="105" y="6"/>
                    <a:pt x="146" y="0"/>
                    <a:pt x="187" y="27"/>
                  </a:cubicBezTo>
                  <a:cubicBezTo>
                    <a:pt x="219" y="48"/>
                    <a:pt x="236" y="98"/>
                    <a:pt x="224" y="139"/>
                  </a:cubicBezTo>
                  <a:cubicBezTo>
                    <a:pt x="213" y="176"/>
                    <a:pt x="186" y="193"/>
                    <a:pt x="150" y="196"/>
                  </a:cubicBezTo>
                  <a:cubicBezTo>
                    <a:pt x="118" y="198"/>
                    <a:pt x="96" y="184"/>
                    <a:pt x="89" y="152"/>
                  </a:cubicBezTo>
                  <a:cubicBezTo>
                    <a:pt x="83" y="124"/>
                    <a:pt x="94" y="104"/>
                    <a:pt x="120" y="96"/>
                  </a:cubicBezTo>
                  <a:cubicBezTo>
                    <a:pt x="129" y="93"/>
                    <a:pt x="141" y="98"/>
                    <a:pt x="150" y="99"/>
                  </a:cubicBezTo>
                  <a:close/>
                </a:path>
              </a:pathLst>
            </a:custGeom>
            <a:solidFill>
              <a:srgbClr val="C7A167"/>
            </a:solidFill>
            <a:ln>
              <a:noFill/>
            </a:ln>
          </p:spPr>
          <p:txBody>
            <a:bodyPr vert="horz" wrap="square" lIns="91440" tIns="45720" rIns="91440" bIns="45720" numCol="1" anchor="t" anchorCtr="0" compatLnSpc="1">
              <a:prstTxWarp prst="textNoShape">
                <a:avLst/>
              </a:prstTxWarp>
            </a:bodyPr>
            <a:lstStyle>
              <a:def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BACC6">
                    <a:lumMod val="50000"/>
                  </a:srgbClr>
                </a:solidFill>
                <a:effectLst/>
                <a:uLnTx/>
                <a:uFillTx/>
                <a:latin typeface="Calibri"/>
                <a:ea typeface="宋体" panose="02010600030101010101" pitchFamily="2" charset="-122"/>
                <a:cs typeface="+mn-cs"/>
              </a:endParaRPr>
            </a:p>
          </p:txBody>
        </p:sp>
        <p:sp>
          <p:nvSpPr>
            <p:cNvPr id="19" name="Freeform 11"/>
            <p:cNvSpPr/>
            <p:nvPr/>
          </p:nvSpPr>
          <p:spPr bwMode="auto">
            <a:xfrm>
              <a:off x="976627" y="2485661"/>
              <a:ext cx="395956" cy="440517"/>
            </a:xfrm>
            <a:custGeom>
              <a:avLst/>
              <a:gdLst>
                <a:gd name="T0" fmla="*/ 145 w 263"/>
                <a:gd name="T1" fmla="*/ 104 h 290"/>
                <a:gd name="T2" fmla="*/ 116 w 263"/>
                <a:gd name="T3" fmla="*/ 144 h 290"/>
                <a:gd name="T4" fmla="*/ 136 w 263"/>
                <a:gd name="T5" fmla="*/ 168 h 290"/>
                <a:gd name="T6" fmla="*/ 193 w 263"/>
                <a:gd name="T7" fmla="*/ 147 h 290"/>
                <a:gd name="T8" fmla="*/ 186 w 263"/>
                <a:gd name="T9" fmla="*/ 56 h 290"/>
                <a:gd name="T10" fmla="*/ 84 w 263"/>
                <a:gd name="T11" fmla="*/ 49 h 290"/>
                <a:gd name="T12" fmla="*/ 55 w 263"/>
                <a:gd name="T13" fmla="*/ 194 h 290"/>
                <a:gd name="T14" fmla="*/ 203 w 263"/>
                <a:gd name="T15" fmla="*/ 242 h 290"/>
                <a:gd name="T16" fmla="*/ 263 w 263"/>
                <a:gd name="T17" fmla="*/ 220 h 290"/>
                <a:gd name="T18" fmla="*/ 249 w 263"/>
                <a:gd name="T19" fmla="*/ 246 h 290"/>
                <a:gd name="T20" fmla="*/ 54 w 263"/>
                <a:gd name="T21" fmla="*/ 238 h 290"/>
                <a:gd name="T22" fmla="*/ 42 w 263"/>
                <a:gd name="T23" fmla="*/ 53 h 290"/>
                <a:gd name="T24" fmla="*/ 160 w 263"/>
                <a:gd name="T25" fmla="*/ 13 h 290"/>
                <a:gd name="T26" fmla="*/ 232 w 263"/>
                <a:gd name="T27" fmla="*/ 120 h 290"/>
                <a:gd name="T28" fmla="*/ 171 w 263"/>
                <a:gd name="T29" fmla="*/ 191 h 290"/>
                <a:gd name="T30" fmla="*/ 106 w 263"/>
                <a:gd name="T31" fmla="*/ 175 h 290"/>
                <a:gd name="T32" fmla="*/ 101 w 263"/>
                <a:gd name="T33" fmla="*/ 108 h 290"/>
                <a:gd name="T34" fmla="*/ 147 w 263"/>
                <a:gd name="T35" fmla="*/ 93 h 290"/>
                <a:gd name="T36" fmla="*/ 145 w 263"/>
                <a:gd name="T37" fmla="*/ 104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3" h="290">
                  <a:moveTo>
                    <a:pt x="145" y="104"/>
                  </a:moveTo>
                  <a:cubicBezTo>
                    <a:pt x="135" y="117"/>
                    <a:pt x="122" y="129"/>
                    <a:pt x="116" y="144"/>
                  </a:cubicBezTo>
                  <a:cubicBezTo>
                    <a:pt x="114" y="149"/>
                    <a:pt x="131" y="169"/>
                    <a:pt x="136" y="168"/>
                  </a:cubicBezTo>
                  <a:cubicBezTo>
                    <a:pt x="156" y="165"/>
                    <a:pt x="179" y="160"/>
                    <a:pt x="193" y="147"/>
                  </a:cubicBezTo>
                  <a:cubicBezTo>
                    <a:pt x="217" y="125"/>
                    <a:pt x="211" y="83"/>
                    <a:pt x="186" y="56"/>
                  </a:cubicBezTo>
                  <a:cubicBezTo>
                    <a:pt x="161" y="30"/>
                    <a:pt x="114" y="27"/>
                    <a:pt x="84" y="49"/>
                  </a:cubicBezTo>
                  <a:cubicBezTo>
                    <a:pt x="35" y="86"/>
                    <a:pt x="24" y="140"/>
                    <a:pt x="55" y="194"/>
                  </a:cubicBezTo>
                  <a:cubicBezTo>
                    <a:pt x="85" y="246"/>
                    <a:pt x="150" y="267"/>
                    <a:pt x="203" y="242"/>
                  </a:cubicBezTo>
                  <a:cubicBezTo>
                    <a:pt x="221" y="233"/>
                    <a:pt x="238" y="224"/>
                    <a:pt x="263" y="220"/>
                  </a:cubicBezTo>
                  <a:cubicBezTo>
                    <a:pt x="258" y="229"/>
                    <a:pt x="256" y="240"/>
                    <a:pt x="249" y="246"/>
                  </a:cubicBezTo>
                  <a:cubicBezTo>
                    <a:pt x="196" y="290"/>
                    <a:pt x="103" y="286"/>
                    <a:pt x="54" y="238"/>
                  </a:cubicBezTo>
                  <a:cubicBezTo>
                    <a:pt x="5" y="190"/>
                    <a:pt x="0" y="109"/>
                    <a:pt x="42" y="53"/>
                  </a:cubicBezTo>
                  <a:cubicBezTo>
                    <a:pt x="66" y="20"/>
                    <a:pt x="125" y="0"/>
                    <a:pt x="160" y="13"/>
                  </a:cubicBezTo>
                  <a:cubicBezTo>
                    <a:pt x="209" y="31"/>
                    <a:pt x="236" y="71"/>
                    <a:pt x="232" y="120"/>
                  </a:cubicBezTo>
                  <a:cubicBezTo>
                    <a:pt x="228" y="157"/>
                    <a:pt x="203" y="182"/>
                    <a:pt x="171" y="191"/>
                  </a:cubicBezTo>
                  <a:cubicBezTo>
                    <a:pt x="152" y="196"/>
                    <a:pt x="124" y="187"/>
                    <a:pt x="106" y="175"/>
                  </a:cubicBezTo>
                  <a:cubicBezTo>
                    <a:pt x="80" y="158"/>
                    <a:pt x="84" y="129"/>
                    <a:pt x="101" y="108"/>
                  </a:cubicBezTo>
                  <a:cubicBezTo>
                    <a:pt x="109" y="97"/>
                    <a:pt x="131" y="97"/>
                    <a:pt x="147" y="93"/>
                  </a:cubicBezTo>
                  <a:cubicBezTo>
                    <a:pt x="146" y="96"/>
                    <a:pt x="145" y="100"/>
                    <a:pt x="145" y="104"/>
                  </a:cubicBezTo>
                  <a:close/>
                </a:path>
              </a:pathLst>
            </a:custGeom>
            <a:solidFill>
              <a:srgbClr val="C7A167"/>
            </a:solidFill>
            <a:ln>
              <a:noFill/>
            </a:ln>
          </p:spPr>
          <p:txBody>
            <a:bodyPr vert="horz" wrap="square" lIns="91440" tIns="45720" rIns="91440" bIns="45720" numCol="1" anchor="t" anchorCtr="0" compatLnSpc="1">
              <a:prstTxWarp prst="textNoShape">
                <a:avLst/>
              </a:prstTxWarp>
            </a:bodyPr>
            <a:lstStyle>
              <a:def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BACC6">
                    <a:lumMod val="50000"/>
                  </a:srgbClr>
                </a:solidFill>
                <a:effectLst/>
                <a:uLnTx/>
                <a:uFillTx/>
                <a:latin typeface="Calibri"/>
                <a:ea typeface="宋体" panose="02010600030101010101" pitchFamily="2" charset="-122"/>
                <a:cs typeface="+mn-cs"/>
              </a:endParaRPr>
            </a:p>
          </p:txBody>
        </p:sp>
      </p:grpSp>
      <p:sp>
        <p:nvSpPr>
          <p:cNvPr id="20" name="Freeform 9"/>
          <p:cNvSpPr/>
          <p:nvPr/>
        </p:nvSpPr>
        <p:spPr bwMode="auto">
          <a:xfrm>
            <a:off x="7643834" y="1142990"/>
            <a:ext cx="810957" cy="332524"/>
          </a:xfrm>
          <a:custGeom>
            <a:avLst/>
            <a:gdLst>
              <a:gd name="T0" fmla="*/ 745 w 745"/>
              <a:gd name="T1" fmla="*/ 173 h 285"/>
              <a:gd name="T2" fmla="*/ 616 w 745"/>
              <a:gd name="T3" fmla="*/ 211 h 285"/>
              <a:gd name="T4" fmla="*/ 556 w 745"/>
              <a:gd name="T5" fmla="*/ 189 h 285"/>
              <a:gd name="T6" fmla="*/ 269 w 745"/>
              <a:gd name="T7" fmla="*/ 228 h 285"/>
              <a:gd name="T8" fmla="*/ 99 w 745"/>
              <a:gd name="T9" fmla="*/ 262 h 285"/>
              <a:gd name="T10" fmla="*/ 14 w 745"/>
              <a:gd name="T11" fmla="*/ 107 h 285"/>
              <a:gd name="T12" fmla="*/ 144 w 745"/>
              <a:gd name="T13" fmla="*/ 5 h 285"/>
              <a:gd name="T14" fmla="*/ 230 w 745"/>
              <a:gd name="T15" fmla="*/ 114 h 285"/>
              <a:gd name="T16" fmla="*/ 151 w 745"/>
              <a:gd name="T17" fmla="*/ 191 h 285"/>
              <a:gd name="T18" fmla="*/ 93 w 745"/>
              <a:gd name="T19" fmla="*/ 143 h 285"/>
              <a:gd name="T20" fmla="*/ 132 w 745"/>
              <a:gd name="T21" fmla="*/ 87 h 285"/>
              <a:gd name="T22" fmla="*/ 158 w 745"/>
              <a:gd name="T23" fmla="*/ 94 h 285"/>
              <a:gd name="T24" fmla="*/ 138 w 745"/>
              <a:gd name="T25" fmla="*/ 112 h 285"/>
              <a:gd name="T26" fmla="*/ 121 w 745"/>
              <a:gd name="T27" fmla="*/ 149 h 285"/>
              <a:gd name="T28" fmla="*/ 169 w 745"/>
              <a:gd name="T29" fmla="*/ 162 h 285"/>
              <a:gd name="T30" fmla="*/ 201 w 745"/>
              <a:gd name="T31" fmla="*/ 78 h 285"/>
              <a:gd name="T32" fmla="*/ 123 w 745"/>
              <a:gd name="T33" fmla="*/ 31 h 285"/>
              <a:gd name="T34" fmla="*/ 39 w 745"/>
              <a:gd name="T35" fmla="*/ 154 h 285"/>
              <a:gd name="T36" fmla="*/ 188 w 745"/>
              <a:gd name="T37" fmla="*/ 242 h 285"/>
              <a:gd name="T38" fmla="*/ 285 w 745"/>
              <a:gd name="T39" fmla="*/ 183 h 285"/>
              <a:gd name="T40" fmla="*/ 558 w 745"/>
              <a:gd name="T41" fmla="*/ 161 h 285"/>
              <a:gd name="T42" fmla="*/ 723 w 745"/>
              <a:gd name="T43" fmla="*/ 170 h 285"/>
              <a:gd name="T44" fmla="*/ 745 w 745"/>
              <a:gd name="T45" fmla="*/ 173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5" h="285">
                <a:moveTo>
                  <a:pt x="745" y="173"/>
                </a:moveTo>
                <a:cubicBezTo>
                  <a:pt x="718" y="210"/>
                  <a:pt x="664" y="225"/>
                  <a:pt x="616" y="211"/>
                </a:cubicBezTo>
                <a:cubicBezTo>
                  <a:pt x="596" y="205"/>
                  <a:pt x="575" y="199"/>
                  <a:pt x="556" y="189"/>
                </a:cubicBezTo>
                <a:cubicBezTo>
                  <a:pt x="451" y="134"/>
                  <a:pt x="356" y="155"/>
                  <a:pt x="269" y="228"/>
                </a:cubicBezTo>
                <a:cubicBezTo>
                  <a:pt x="218" y="270"/>
                  <a:pt x="162" y="285"/>
                  <a:pt x="99" y="262"/>
                </a:cubicBezTo>
                <a:cubicBezTo>
                  <a:pt x="42" y="241"/>
                  <a:pt x="0" y="163"/>
                  <a:pt x="14" y="107"/>
                </a:cubicBezTo>
                <a:cubicBezTo>
                  <a:pt x="30" y="44"/>
                  <a:pt x="86" y="0"/>
                  <a:pt x="144" y="5"/>
                </a:cubicBezTo>
                <a:cubicBezTo>
                  <a:pt x="186" y="9"/>
                  <a:pt x="236" y="48"/>
                  <a:pt x="230" y="114"/>
                </a:cubicBezTo>
                <a:cubicBezTo>
                  <a:pt x="226" y="160"/>
                  <a:pt x="197" y="191"/>
                  <a:pt x="151" y="191"/>
                </a:cubicBezTo>
                <a:cubicBezTo>
                  <a:pt x="118" y="191"/>
                  <a:pt x="98" y="176"/>
                  <a:pt x="93" y="143"/>
                </a:cubicBezTo>
                <a:cubicBezTo>
                  <a:pt x="87" y="112"/>
                  <a:pt x="105" y="96"/>
                  <a:pt x="132" y="87"/>
                </a:cubicBezTo>
                <a:cubicBezTo>
                  <a:pt x="137" y="85"/>
                  <a:pt x="145" y="90"/>
                  <a:pt x="158" y="94"/>
                </a:cubicBezTo>
                <a:cubicBezTo>
                  <a:pt x="148" y="102"/>
                  <a:pt x="141" y="106"/>
                  <a:pt x="138" y="112"/>
                </a:cubicBezTo>
                <a:cubicBezTo>
                  <a:pt x="131" y="124"/>
                  <a:pt x="126" y="136"/>
                  <a:pt x="121" y="149"/>
                </a:cubicBezTo>
                <a:cubicBezTo>
                  <a:pt x="137" y="154"/>
                  <a:pt x="155" y="166"/>
                  <a:pt x="169" y="162"/>
                </a:cubicBezTo>
                <a:cubicBezTo>
                  <a:pt x="199" y="153"/>
                  <a:pt x="213" y="110"/>
                  <a:pt x="201" y="78"/>
                </a:cubicBezTo>
                <a:cubicBezTo>
                  <a:pt x="189" y="45"/>
                  <a:pt x="153" y="24"/>
                  <a:pt x="123" y="31"/>
                </a:cubicBezTo>
                <a:cubicBezTo>
                  <a:pt x="62" y="45"/>
                  <a:pt x="25" y="100"/>
                  <a:pt x="39" y="154"/>
                </a:cubicBezTo>
                <a:cubicBezTo>
                  <a:pt x="58" y="225"/>
                  <a:pt x="122" y="266"/>
                  <a:pt x="188" y="242"/>
                </a:cubicBezTo>
                <a:cubicBezTo>
                  <a:pt x="223" y="229"/>
                  <a:pt x="253" y="203"/>
                  <a:pt x="285" y="183"/>
                </a:cubicBezTo>
                <a:cubicBezTo>
                  <a:pt x="372" y="126"/>
                  <a:pt x="462" y="114"/>
                  <a:pt x="558" y="161"/>
                </a:cubicBezTo>
                <a:cubicBezTo>
                  <a:pt x="611" y="188"/>
                  <a:pt x="666" y="208"/>
                  <a:pt x="723" y="170"/>
                </a:cubicBezTo>
                <a:cubicBezTo>
                  <a:pt x="727" y="167"/>
                  <a:pt x="736" y="171"/>
                  <a:pt x="745" y="173"/>
                </a:cubicBezTo>
                <a:close/>
              </a:path>
            </a:pathLst>
          </a:custGeom>
          <a:solidFill>
            <a:srgbClr val="C7A167"/>
          </a:solidFill>
          <a:ln>
            <a:noFill/>
          </a:ln>
        </p:spPr>
        <p:txBody>
          <a:bodyPr vert="horz" wrap="square" lIns="91440" tIns="45720" rIns="91440" bIns="45720" numCol="1" anchor="t" anchorCtr="0" compatLnSpc="1">
            <a:prstTxWarp prst="textNoShape">
              <a:avLst/>
            </a:prstTxWarp>
          </a:bodyPr>
          <a:lstStyle>
            <a:def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BACC6">
                  <a:lumMod val="50000"/>
                </a:srgbClr>
              </a:solidFill>
              <a:effectLst/>
              <a:uLnTx/>
              <a:uFillTx/>
              <a:latin typeface="Calibri"/>
              <a:ea typeface="宋体" panose="02010600030101010101" pitchFamily="2" charset="-122"/>
              <a:cs typeface="+mn-cs"/>
            </a:endParaRPr>
          </a:p>
        </p:txBody>
      </p:sp>
      <p:sp>
        <p:nvSpPr>
          <p:cNvPr id="22" name="文本框 2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FAD4F50-869A-4D2C-A14D-84FE111999EA}"/>
              </a:ext>
            </a:extLst>
          </p:cNvPr>
          <p:cNvSpPr txBox="1"/>
          <p:nvPr/>
        </p:nvSpPr>
        <p:spPr>
          <a:xfrm>
            <a:off x="107504" y="195486"/>
            <a:ext cx="8928992" cy="3970318"/>
          </a:xfrm>
          <a:prstGeom prst="rect">
            <a:avLst/>
          </a:prstGeom>
          <a:noFill/>
        </p:spPr>
        <p:txBody>
          <a:bodyPr wrap="square">
            <a:spAutoFit/>
          </a:bodyPr>
          <a:lstStyle>
            <a:def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a:ln>
                  <a:noFill/>
                </a:ln>
                <a:solidFill>
                  <a:srgbClr val="FF0000"/>
                </a:solidFill>
                <a:effectLst/>
                <a:uLnTx/>
                <a:uFillTx/>
                <a:latin typeface="华文楷体" panose="02010600040101010101" pitchFamily="2" charset="-122"/>
                <a:ea typeface="华文楷体" panose="02010600040101010101" pitchFamily="2" charset="-122"/>
                <a:cs typeface="+mn-cs"/>
              </a:rPr>
              <a:t>老子的传说一：</a:t>
            </a:r>
            <a:endParaRPr kumimoji="0" lang="en-US" altLang="zh-CN" sz="2800" b="1" i="0" u="none" strike="noStrike" kern="1200" cap="none" spc="0" normalizeH="0" baseline="0" noProof="0">
              <a:ln>
                <a:noFill/>
              </a:ln>
              <a:solidFill>
                <a:srgbClr val="FF0000"/>
              </a:solidFill>
              <a:effectLst/>
              <a:uLnTx/>
              <a:uFillTx/>
              <a:latin typeface="华文楷体" pitchFamily="2" charset="-122"/>
              <a:ea typeface="华文楷体" pitchFamily="2"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a:t>
            </a:r>
            <a:r>
              <a:rPr kumimoji="0" lang="zh-CN" altLang="en-US" sz="28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史记</a:t>
            </a:r>
            <a:r>
              <a:rPr kumimoji="0" lang="en-US" altLang="zh-CN" sz="28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a:t>
            </a:r>
            <a:r>
              <a:rPr kumimoji="0" lang="zh-CN" altLang="en-US" sz="28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老子韩非列传第三</a:t>
            </a:r>
            <a:r>
              <a:rPr kumimoji="0" lang="en-US" altLang="zh-CN" sz="28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a:t>
            </a:r>
            <a:r>
              <a:rPr kumimoji="0" lang="zh-CN" altLang="en-US" sz="28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记载，说：</a:t>
            </a:r>
            <a:r>
              <a:rPr kumimoji="0" lang="zh-CN" altLang="en-US" sz="2800" b="1" i="0" u="none" strike="noStrike" kern="1200" cap="none" spc="0" normalizeH="0" baseline="0" noProof="0">
                <a:ln>
                  <a:noFill/>
                </a:ln>
                <a:solidFill>
                  <a:srgbClr val="FF0000"/>
                </a:solidFill>
                <a:effectLst/>
                <a:uLnTx/>
                <a:uFillTx/>
                <a:latin typeface="华文楷体" panose="02010600040101010101" pitchFamily="2" charset="-122"/>
                <a:ea typeface="华文楷体" panose="02010600040101010101" pitchFamily="2" charset="-122"/>
                <a:cs typeface="+mn-cs"/>
              </a:rPr>
              <a:t>“老子修道德，其学以自隐无名为务。居周久之，见周之衰，乃遂去。”</a:t>
            </a:r>
            <a:endParaRPr kumimoji="0" lang="en-US" altLang="zh-CN" sz="2800" b="1" i="0" u="none" strike="noStrike" kern="1200" cap="none" spc="0" normalizeH="0" baseline="0" noProof="0">
              <a:ln>
                <a:noFill/>
              </a:ln>
              <a:solidFill>
                <a:srgbClr val="FF0000"/>
              </a:solidFill>
              <a:effectLst/>
              <a:uLnTx/>
              <a:uFillTx/>
              <a:latin typeface="华文楷体" panose="02010600040101010101" pitchFamily="2" charset="-122"/>
              <a:ea typeface="华文楷体" panose="02010600040101010101" pitchFamily="2"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关于老子离开周地原因的记载，有一佐证可以辅助解读：相传鲁昭公二十二年（公元前</a:t>
            </a:r>
            <a:r>
              <a:rPr kumimoji="0" lang="en-US" altLang="zh-CN" sz="28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520</a:t>
            </a:r>
            <a:r>
              <a:rPr kumimoji="0" lang="zh-CN" altLang="en-US" sz="28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年），周天子周景王死，他的十几个孩子为争夺王位而内讧，后王子朝失败，携带大量周王室典籍逃亡至楚。史书记载老子为周史官，周王室典籍大数量流失，对于老子来说就相当于失了业。老子失业，出离周地便有了对照。</a:t>
            </a:r>
            <a:endParaRPr kumimoji="0" lang="zh-CN" altLang="en-US" sz="2800" b="1" i="0" u="none" strike="noStrike" kern="1200" cap="none" spc="0" normalizeH="0" baseline="0" noProof="0">
              <a:ln>
                <a:noFill/>
              </a:ln>
              <a:solidFill>
                <a:srgbClr val="FF0000"/>
              </a:solidFill>
              <a:effectLst/>
              <a:uLnTx/>
              <a:uFillTx/>
              <a:latin typeface="华文楷体" pitchFamily="2" charset="-122"/>
              <a:ea typeface="华文楷体" pitchFamily="2" charset="-122"/>
              <a:cs typeface="+mn-cs"/>
            </a:endParaRPr>
          </a:p>
        </p:txBody>
      </p:sp>
      <p:sp>
        <p:nvSpPr>
          <p:cNvPr id="9" name="文本框 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42D2907-9803-4D90-8649-5CEF68643DA7}"/>
              </a:ext>
            </a:extLst>
          </p:cNvPr>
          <p:cNvSpPr txBox="1"/>
          <p:nvPr/>
        </p:nvSpPr>
        <p:spPr>
          <a:xfrm>
            <a:off x="2351033" y="2389054"/>
            <a:ext cx="4733596" cy="369332"/>
          </a:xfrm>
          <a:prstGeom prst="rect">
            <a:avLst/>
          </a:prstGeom>
          <a:noFill/>
        </p:spPr>
        <p:txBody>
          <a:bodyPr wrap="square">
            <a:spAutoFit/>
          </a:bodyPr>
          <a:lstStyle>
            <a:defPPr/>
          </a:lstStyle>
          <a:p>
            <a:r>
              <a:rPr lang="zh-CN" altLang="en-US"/>
              <a:t>[图片]</a:t>
            </a:r>
          </a:p>
        </p:txBody>
      </p:sp>
      <p:pic>
        <p:nvPicPr>
          <p:cNvPr id="3" name="图片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471EFCF-B5AB-4B41-800C-DB01F213E4ED}"/>
              </a:ext>
            </a:extLst>
          </p:cNvPr>
          <p:cNvPicPr>
            <a:picLocks noChangeAspect="1"/>
          </p:cNvPicPr>
          <p:nvPr/>
        </p:nvPicPr>
        <p:blipFill>
          <a:blip r:embed="rId3"/>
          <a:stretch>
            <a:fillRect/>
          </a:stretch>
        </p:blipFill>
        <p:spPr>
          <a:xfrm>
            <a:off x="6730879" y="3610053"/>
            <a:ext cx="2442631" cy="1533447"/>
          </a:xfrm>
          <a:prstGeom prst="rect">
            <a:avLst/>
          </a:prstGeom>
        </p:spPr>
      </p:pic>
    </p:spTree>
    <p:extLst>
      <p:ext uri="{BB962C8B-B14F-4D97-AF65-F5344CB8AC3E}">
        <p14:creationId xmlns:p14="http://schemas.microsoft.com/office/powerpoint/2010/main" val="2292188723"/>
      </p:ext>
    </p:extLst>
  </p:cSld>
  <p:clrMapOvr>
    <a:masterClrMapping/>
  </p:clrMapOvr>
  <p:transition advClick="0" advTm="4000">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90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20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6" name="组合 15"/>
          <p:cNvGrpSpPr/>
          <p:nvPr/>
        </p:nvGrpSpPr>
        <p:grpSpPr>
          <a:xfrm>
            <a:off x="714348" y="1023284"/>
            <a:ext cx="870849" cy="218258"/>
            <a:chOff x="575579" y="2484388"/>
            <a:chExt cx="1927578" cy="481258"/>
          </a:xfrm>
        </p:grpSpPr>
        <p:sp>
          <p:nvSpPr>
            <p:cNvPr id="17" name="Freeform 9"/>
            <p:cNvSpPr/>
            <p:nvPr/>
          </p:nvSpPr>
          <p:spPr bwMode="auto">
            <a:xfrm>
              <a:off x="1380222" y="2492027"/>
              <a:ext cx="1122935" cy="432878"/>
            </a:xfrm>
            <a:custGeom>
              <a:avLst/>
              <a:gdLst>
                <a:gd name="T0" fmla="*/ 745 w 745"/>
                <a:gd name="T1" fmla="*/ 173 h 285"/>
                <a:gd name="T2" fmla="*/ 616 w 745"/>
                <a:gd name="T3" fmla="*/ 211 h 285"/>
                <a:gd name="T4" fmla="*/ 556 w 745"/>
                <a:gd name="T5" fmla="*/ 189 h 285"/>
                <a:gd name="T6" fmla="*/ 269 w 745"/>
                <a:gd name="T7" fmla="*/ 228 h 285"/>
                <a:gd name="T8" fmla="*/ 99 w 745"/>
                <a:gd name="T9" fmla="*/ 262 h 285"/>
                <a:gd name="T10" fmla="*/ 14 w 745"/>
                <a:gd name="T11" fmla="*/ 107 h 285"/>
                <a:gd name="T12" fmla="*/ 144 w 745"/>
                <a:gd name="T13" fmla="*/ 5 h 285"/>
                <a:gd name="T14" fmla="*/ 230 w 745"/>
                <a:gd name="T15" fmla="*/ 114 h 285"/>
                <a:gd name="T16" fmla="*/ 151 w 745"/>
                <a:gd name="T17" fmla="*/ 191 h 285"/>
                <a:gd name="T18" fmla="*/ 93 w 745"/>
                <a:gd name="T19" fmla="*/ 143 h 285"/>
                <a:gd name="T20" fmla="*/ 132 w 745"/>
                <a:gd name="T21" fmla="*/ 87 h 285"/>
                <a:gd name="T22" fmla="*/ 158 w 745"/>
                <a:gd name="T23" fmla="*/ 94 h 285"/>
                <a:gd name="T24" fmla="*/ 138 w 745"/>
                <a:gd name="T25" fmla="*/ 112 h 285"/>
                <a:gd name="T26" fmla="*/ 121 w 745"/>
                <a:gd name="T27" fmla="*/ 149 h 285"/>
                <a:gd name="T28" fmla="*/ 169 w 745"/>
                <a:gd name="T29" fmla="*/ 162 h 285"/>
                <a:gd name="T30" fmla="*/ 201 w 745"/>
                <a:gd name="T31" fmla="*/ 78 h 285"/>
                <a:gd name="T32" fmla="*/ 123 w 745"/>
                <a:gd name="T33" fmla="*/ 31 h 285"/>
                <a:gd name="T34" fmla="*/ 39 w 745"/>
                <a:gd name="T35" fmla="*/ 154 h 285"/>
                <a:gd name="T36" fmla="*/ 188 w 745"/>
                <a:gd name="T37" fmla="*/ 242 h 285"/>
                <a:gd name="T38" fmla="*/ 285 w 745"/>
                <a:gd name="T39" fmla="*/ 183 h 285"/>
                <a:gd name="T40" fmla="*/ 558 w 745"/>
                <a:gd name="T41" fmla="*/ 161 h 285"/>
                <a:gd name="T42" fmla="*/ 723 w 745"/>
                <a:gd name="T43" fmla="*/ 170 h 285"/>
                <a:gd name="T44" fmla="*/ 745 w 745"/>
                <a:gd name="T45" fmla="*/ 173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5" h="285">
                  <a:moveTo>
                    <a:pt x="745" y="173"/>
                  </a:moveTo>
                  <a:cubicBezTo>
                    <a:pt x="718" y="210"/>
                    <a:pt x="664" y="225"/>
                    <a:pt x="616" y="211"/>
                  </a:cubicBezTo>
                  <a:cubicBezTo>
                    <a:pt x="596" y="205"/>
                    <a:pt x="575" y="199"/>
                    <a:pt x="556" y="189"/>
                  </a:cubicBezTo>
                  <a:cubicBezTo>
                    <a:pt x="451" y="134"/>
                    <a:pt x="356" y="155"/>
                    <a:pt x="269" y="228"/>
                  </a:cubicBezTo>
                  <a:cubicBezTo>
                    <a:pt x="218" y="270"/>
                    <a:pt x="162" y="285"/>
                    <a:pt x="99" y="262"/>
                  </a:cubicBezTo>
                  <a:cubicBezTo>
                    <a:pt x="42" y="241"/>
                    <a:pt x="0" y="163"/>
                    <a:pt x="14" y="107"/>
                  </a:cubicBezTo>
                  <a:cubicBezTo>
                    <a:pt x="30" y="44"/>
                    <a:pt x="86" y="0"/>
                    <a:pt x="144" y="5"/>
                  </a:cubicBezTo>
                  <a:cubicBezTo>
                    <a:pt x="186" y="9"/>
                    <a:pt x="236" y="48"/>
                    <a:pt x="230" y="114"/>
                  </a:cubicBezTo>
                  <a:cubicBezTo>
                    <a:pt x="226" y="160"/>
                    <a:pt x="197" y="191"/>
                    <a:pt x="151" y="191"/>
                  </a:cubicBezTo>
                  <a:cubicBezTo>
                    <a:pt x="118" y="191"/>
                    <a:pt x="98" y="176"/>
                    <a:pt x="93" y="143"/>
                  </a:cubicBezTo>
                  <a:cubicBezTo>
                    <a:pt x="87" y="112"/>
                    <a:pt x="105" y="96"/>
                    <a:pt x="132" y="87"/>
                  </a:cubicBezTo>
                  <a:cubicBezTo>
                    <a:pt x="137" y="85"/>
                    <a:pt x="145" y="90"/>
                    <a:pt x="158" y="94"/>
                  </a:cubicBezTo>
                  <a:cubicBezTo>
                    <a:pt x="148" y="102"/>
                    <a:pt x="141" y="106"/>
                    <a:pt x="138" y="112"/>
                  </a:cubicBezTo>
                  <a:cubicBezTo>
                    <a:pt x="131" y="124"/>
                    <a:pt x="126" y="136"/>
                    <a:pt x="121" y="149"/>
                  </a:cubicBezTo>
                  <a:cubicBezTo>
                    <a:pt x="137" y="154"/>
                    <a:pt x="155" y="166"/>
                    <a:pt x="169" y="162"/>
                  </a:cubicBezTo>
                  <a:cubicBezTo>
                    <a:pt x="199" y="153"/>
                    <a:pt x="213" y="110"/>
                    <a:pt x="201" y="78"/>
                  </a:cubicBezTo>
                  <a:cubicBezTo>
                    <a:pt x="189" y="45"/>
                    <a:pt x="153" y="24"/>
                    <a:pt x="123" y="31"/>
                  </a:cubicBezTo>
                  <a:cubicBezTo>
                    <a:pt x="62" y="45"/>
                    <a:pt x="25" y="100"/>
                    <a:pt x="39" y="154"/>
                  </a:cubicBezTo>
                  <a:cubicBezTo>
                    <a:pt x="58" y="225"/>
                    <a:pt x="122" y="266"/>
                    <a:pt x="188" y="242"/>
                  </a:cubicBezTo>
                  <a:cubicBezTo>
                    <a:pt x="223" y="229"/>
                    <a:pt x="253" y="203"/>
                    <a:pt x="285" y="183"/>
                  </a:cubicBezTo>
                  <a:cubicBezTo>
                    <a:pt x="372" y="126"/>
                    <a:pt x="462" y="114"/>
                    <a:pt x="558" y="161"/>
                  </a:cubicBezTo>
                  <a:cubicBezTo>
                    <a:pt x="611" y="188"/>
                    <a:pt x="666" y="208"/>
                    <a:pt x="723" y="170"/>
                  </a:cubicBezTo>
                  <a:cubicBezTo>
                    <a:pt x="727" y="167"/>
                    <a:pt x="736" y="171"/>
                    <a:pt x="745" y="173"/>
                  </a:cubicBezTo>
                  <a:close/>
                </a:path>
              </a:pathLst>
            </a:custGeom>
            <a:solidFill>
              <a:srgbClr val="C7A167"/>
            </a:solidFill>
            <a:ln>
              <a:noFill/>
            </a:ln>
          </p:spPr>
          <p:txBody>
            <a:bodyPr vert="horz" wrap="square" lIns="91440" tIns="45720" rIns="91440" bIns="45720" numCol="1" anchor="t" anchorCtr="0" compatLnSpc="1">
              <a:prstTxWarp prst="textNoShape">
                <a:avLst/>
              </a:prstTxWarp>
            </a:bodyPr>
            <a:lstStyle>
              <a:def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BACC6">
                    <a:lumMod val="50000"/>
                  </a:srgbClr>
                </a:solidFill>
                <a:effectLst/>
                <a:uLnTx/>
                <a:uFillTx/>
                <a:latin typeface="Calibri"/>
                <a:ea typeface="宋体" panose="02010600030101010101" pitchFamily="2" charset="-122"/>
                <a:cs typeface="+mn-cs"/>
              </a:endParaRPr>
            </a:p>
          </p:txBody>
        </p:sp>
        <p:sp>
          <p:nvSpPr>
            <p:cNvPr id="18" name="Freeform 10"/>
            <p:cNvSpPr/>
            <p:nvPr/>
          </p:nvSpPr>
          <p:spPr bwMode="auto">
            <a:xfrm>
              <a:off x="575579" y="2484388"/>
              <a:ext cx="396592" cy="481258"/>
            </a:xfrm>
            <a:custGeom>
              <a:avLst/>
              <a:gdLst>
                <a:gd name="T0" fmla="*/ 150 w 263"/>
                <a:gd name="T1" fmla="*/ 99 h 317"/>
                <a:gd name="T2" fmla="*/ 114 w 263"/>
                <a:gd name="T3" fmla="*/ 144 h 317"/>
                <a:gd name="T4" fmla="*/ 138 w 263"/>
                <a:gd name="T5" fmla="*/ 169 h 317"/>
                <a:gd name="T6" fmla="*/ 192 w 263"/>
                <a:gd name="T7" fmla="*/ 145 h 317"/>
                <a:gd name="T8" fmla="*/ 167 w 263"/>
                <a:gd name="T9" fmla="*/ 45 h 317"/>
                <a:gd name="T10" fmla="*/ 60 w 263"/>
                <a:gd name="T11" fmla="*/ 68 h 317"/>
                <a:gd name="T12" fmla="*/ 63 w 263"/>
                <a:gd name="T13" fmla="*/ 214 h 317"/>
                <a:gd name="T14" fmla="*/ 220 w 263"/>
                <a:gd name="T15" fmla="*/ 235 h 317"/>
                <a:gd name="T16" fmla="*/ 255 w 263"/>
                <a:gd name="T17" fmla="*/ 213 h 317"/>
                <a:gd name="T18" fmla="*/ 263 w 263"/>
                <a:gd name="T19" fmla="*/ 220 h 317"/>
                <a:gd name="T20" fmla="*/ 254 w 263"/>
                <a:gd name="T21" fmla="*/ 241 h 317"/>
                <a:gd name="T22" fmla="*/ 9 w 263"/>
                <a:gd name="T23" fmla="*/ 157 h 317"/>
                <a:gd name="T24" fmla="*/ 67 w 263"/>
                <a:gd name="T25" fmla="*/ 30 h 317"/>
                <a:gd name="T26" fmla="*/ 187 w 263"/>
                <a:gd name="T27" fmla="*/ 27 h 317"/>
                <a:gd name="T28" fmla="*/ 224 w 263"/>
                <a:gd name="T29" fmla="*/ 139 h 317"/>
                <a:gd name="T30" fmla="*/ 150 w 263"/>
                <a:gd name="T31" fmla="*/ 196 h 317"/>
                <a:gd name="T32" fmla="*/ 89 w 263"/>
                <a:gd name="T33" fmla="*/ 152 h 317"/>
                <a:gd name="T34" fmla="*/ 120 w 263"/>
                <a:gd name="T35" fmla="*/ 96 h 317"/>
                <a:gd name="T36" fmla="*/ 150 w 263"/>
                <a:gd name="T37" fmla="*/ 99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3" h="317">
                  <a:moveTo>
                    <a:pt x="150" y="99"/>
                  </a:moveTo>
                  <a:cubicBezTo>
                    <a:pt x="134" y="119"/>
                    <a:pt x="120" y="130"/>
                    <a:pt x="114" y="144"/>
                  </a:cubicBezTo>
                  <a:cubicBezTo>
                    <a:pt x="112" y="149"/>
                    <a:pt x="131" y="170"/>
                    <a:pt x="138" y="169"/>
                  </a:cubicBezTo>
                  <a:cubicBezTo>
                    <a:pt x="157" y="166"/>
                    <a:pt x="181" y="159"/>
                    <a:pt x="192" y="145"/>
                  </a:cubicBezTo>
                  <a:cubicBezTo>
                    <a:pt x="215" y="115"/>
                    <a:pt x="200" y="68"/>
                    <a:pt x="167" y="45"/>
                  </a:cubicBezTo>
                  <a:cubicBezTo>
                    <a:pt x="138" y="26"/>
                    <a:pt x="83" y="38"/>
                    <a:pt x="60" y="68"/>
                  </a:cubicBezTo>
                  <a:cubicBezTo>
                    <a:pt x="27" y="112"/>
                    <a:pt x="28" y="173"/>
                    <a:pt x="63" y="214"/>
                  </a:cubicBezTo>
                  <a:cubicBezTo>
                    <a:pt x="98" y="256"/>
                    <a:pt x="169" y="265"/>
                    <a:pt x="220" y="235"/>
                  </a:cubicBezTo>
                  <a:cubicBezTo>
                    <a:pt x="232" y="228"/>
                    <a:pt x="243" y="220"/>
                    <a:pt x="255" y="213"/>
                  </a:cubicBezTo>
                  <a:cubicBezTo>
                    <a:pt x="258" y="216"/>
                    <a:pt x="260" y="218"/>
                    <a:pt x="263" y="220"/>
                  </a:cubicBezTo>
                  <a:cubicBezTo>
                    <a:pt x="260" y="227"/>
                    <a:pt x="259" y="237"/>
                    <a:pt x="254" y="241"/>
                  </a:cubicBezTo>
                  <a:cubicBezTo>
                    <a:pt x="164" y="317"/>
                    <a:pt x="36" y="273"/>
                    <a:pt x="9" y="157"/>
                  </a:cubicBezTo>
                  <a:cubicBezTo>
                    <a:pt x="0" y="117"/>
                    <a:pt x="26" y="55"/>
                    <a:pt x="67" y="30"/>
                  </a:cubicBezTo>
                  <a:cubicBezTo>
                    <a:pt x="105" y="6"/>
                    <a:pt x="146" y="0"/>
                    <a:pt x="187" y="27"/>
                  </a:cubicBezTo>
                  <a:cubicBezTo>
                    <a:pt x="219" y="48"/>
                    <a:pt x="236" y="98"/>
                    <a:pt x="224" y="139"/>
                  </a:cubicBezTo>
                  <a:cubicBezTo>
                    <a:pt x="213" y="176"/>
                    <a:pt x="186" y="193"/>
                    <a:pt x="150" y="196"/>
                  </a:cubicBezTo>
                  <a:cubicBezTo>
                    <a:pt x="118" y="198"/>
                    <a:pt x="96" y="184"/>
                    <a:pt x="89" y="152"/>
                  </a:cubicBezTo>
                  <a:cubicBezTo>
                    <a:pt x="83" y="124"/>
                    <a:pt x="94" y="104"/>
                    <a:pt x="120" y="96"/>
                  </a:cubicBezTo>
                  <a:cubicBezTo>
                    <a:pt x="129" y="93"/>
                    <a:pt x="141" y="98"/>
                    <a:pt x="150" y="99"/>
                  </a:cubicBezTo>
                  <a:close/>
                </a:path>
              </a:pathLst>
            </a:custGeom>
            <a:solidFill>
              <a:srgbClr val="C7A167"/>
            </a:solidFill>
            <a:ln>
              <a:noFill/>
            </a:ln>
          </p:spPr>
          <p:txBody>
            <a:bodyPr vert="horz" wrap="square" lIns="91440" tIns="45720" rIns="91440" bIns="45720" numCol="1" anchor="t" anchorCtr="0" compatLnSpc="1">
              <a:prstTxWarp prst="textNoShape">
                <a:avLst/>
              </a:prstTxWarp>
            </a:bodyPr>
            <a:lstStyle>
              <a:def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BACC6">
                    <a:lumMod val="50000"/>
                  </a:srgbClr>
                </a:solidFill>
                <a:effectLst/>
                <a:uLnTx/>
                <a:uFillTx/>
                <a:latin typeface="Calibri"/>
                <a:ea typeface="宋体" panose="02010600030101010101" pitchFamily="2" charset="-122"/>
                <a:cs typeface="+mn-cs"/>
              </a:endParaRPr>
            </a:p>
          </p:txBody>
        </p:sp>
        <p:sp>
          <p:nvSpPr>
            <p:cNvPr id="19" name="Freeform 11"/>
            <p:cNvSpPr/>
            <p:nvPr/>
          </p:nvSpPr>
          <p:spPr bwMode="auto">
            <a:xfrm>
              <a:off x="976627" y="2485661"/>
              <a:ext cx="395956" cy="440517"/>
            </a:xfrm>
            <a:custGeom>
              <a:avLst/>
              <a:gdLst>
                <a:gd name="T0" fmla="*/ 145 w 263"/>
                <a:gd name="T1" fmla="*/ 104 h 290"/>
                <a:gd name="T2" fmla="*/ 116 w 263"/>
                <a:gd name="T3" fmla="*/ 144 h 290"/>
                <a:gd name="T4" fmla="*/ 136 w 263"/>
                <a:gd name="T5" fmla="*/ 168 h 290"/>
                <a:gd name="T6" fmla="*/ 193 w 263"/>
                <a:gd name="T7" fmla="*/ 147 h 290"/>
                <a:gd name="T8" fmla="*/ 186 w 263"/>
                <a:gd name="T9" fmla="*/ 56 h 290"/>
                <a:gd name="T10" fmla="*/ 84 w 263"/>
                <a:gd name="T11" fmla="*/ 49 h 290"/>
                <a:gd name="T12" fmla="*/ 55 w 263"/>
                <a:gd name="T13" fmla="*/ 194 h 290"/>
                <a:gd name="T14" fmla="*/ 203 w 263"/>
                <a:gd name="T15" fmla="*/ 242 h 290"/>
                <a:gd name="T16" fmla="*/ 263 w 263"/>
                <a:gd name="T17" fmla="*/ 220 h 290"/>
                <a:gd name="T18" fmla="*/ 249 w 263"/>
                <a:gd name="T19" fmla="*/ 246 h 290"/>
                <a:gd name="T20" fmla="*/ 54 w 263"/>
                <a:gd name="T21" fmla="*/ 238 h 290"/>
                <a:gd name="T22" fmla="*/ 42 w 263"/>
                <a:gd name="T23" fmla="*/ 53 h 290"/>
                <a:gd name="T24" fmla="*/ 160 w 263"/>
                <a:gd name="T25" fmla="*/ 13 h 290"/>
                <a:gd name="T26" fmla="*/ 232 w 263"/>
                <a:gd name="T27" fmla="*/ 120 h 290"/>
                <a:gd name="T28" fmla="*/ 171 w 263"/>
                <a:gd name="T29" fmla="*/ 191 h 290"/>
                <a:gd name="T30" fmla="*/ 106 w 263"/>
                <a:gd name="T31" fmla="*/ 175 h 290"/>
                <a:gd name="T32" fmla="*/ 101 w 263"/>
                <a:gd name="T33" fmla="*/ 108 h 290"/>
                <a:gd name="T34" fmla="*/ 147 w 263"/>
                <a:gd name="T35" fmla="*/ 93 h 290"/>
                <a:gd name="T36" fmla="*/ 145 w 263"/>
                <a:gd name="T37" fmla="*/ 104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3" h="290">
                  <a:moveTo>
                    <a:pt x="145" y="104"/>
                  </a:moveTo>
                  <a:cubicBezTo>
                    <a:pt x="135" y="117"/>
                    <a:pt x="122" y="129"/>
                    <a:pt x="116" y="144"/>
                  </a:cubicBezTo>
                  <a:cubicBezTo>
                    <a:pt x="114" y="149"/>
                    <a:pt x="131" y="169"/>
                    <a:pt x="136" y="168"/>
                  </a:cubicBezTo>
                  <a:cubicBezTo>
                    <a:pt x="156" y="165"/>
                    <a:pt x="179" y="160"/>
                    <a:pt x="193" y="147"/>
                  </a:cubicBezTo>
                  <a:cubicBezTo>
                    <a:pt x="217" y="125"/>
                    <a:pt x="211" y="83"/>
                    <a:pt x="186" y="56"/>
                  </a:cubicBezTo>
                  <a:cubicBezTo>
                    <a:pt x="161" y="30"/>
                    <a:pt x="114" y="27"/>
                    <a:pt x="84" y="49"/>
                  </a:cubicBezTo>
                  <a:cubicBezTo>
                    <a:pt x="35" y="86"/>
                    <a:pt x="24" y="140"/>
                    <a:pt x="55" y="194"/>
                  </a:cubicBezTo>
                  <a:cubicBezTo>
                    <a:pt x="85" y="246"/>
                    <a:pt x="150" y="267"/>
                    <a:pt x="203" y="242"/>
                  </a:cubicBezTo>
                  <a:cubicBezTo>
                    <a:pt x="221" y="233"/>
                    <a:pt x="238" y="224"/>
                    <a:pt x="263" y="220"/>
                  </a:cubicBezTo>
                  <a:cubicBezTo>
                    <a:pt x="258" y="229"/>
                    <a:pt x="256" y="240"/>
                    <a:pt x="249" y="246"/>
                  </a:cubicBezTo>
                  <a:cubicBezTo>
                    <a:pt x="196" y="290"/>
                    <a:pt x="103" y="286"/>
                    <a:pt x="54" y="238"/>
                  </a:cubicBezTo>
                  <a:cubicBezTo>
                    <a:pt x="5" y="190"/>
                    <a:pt x="0" y="109"/>
                    <a:pt x="42" y="53"/>
                  </a:cubicBezTo>
                  <a:cubicBezTo>
                    <a:pt x="66" y="20"/>
                    <a:pt x="125" y="0"/>
                    <a:pt x="160" y="13"/>
                  </a:cubicBezTo>
                  <a:cubicBezTo>
                    <a:pt x="209" y="31"/>
                    <a:pt x="236" y="71"/>
                    <a:pt x="232" y="120"/>
                  </a:cubicBezTo>
                  <a:cubicBezTo>
                    <a:pt x="228" y="157"/>
                    <a:pt x="203" y="182"/>
                    <a:pt x="171" y="191"/>
                  </a:cubicBezTo>
                  <a:cubicBezTo>
                    <a:pt x="152" y="196"/>
                    <a:pt x="124" y="187"/>
                    <a:pt x="106" y="175"/>
                  </a:cubicBezTo>
                  <a:cubicBezTo>
                    <a:pt x="80" y="158"/>
                    <a:pt x="84" y="129"/>
                    <a:pt x="101" y="108"/>
                  </a:cubicBezTo>
                  <a:cubicBezTo>
                    <a:pt x="109" y="97"/>
                    <a:pt x="131" y="97"/>
                    <a:pt x="147" y="93"/>
                  </a:cubicBezTo>
                  <a:cubicBezTo>
                    <a:pt x="146" y="96"/>
                    <a:pt x="145" y="100"/>
                    <a:pt x="145" y="104"/>
                  </a:cubicBezTo>
                  <a:close/>
                </a:path>
              </a:pathLst>
            </a:custGeom>
            <a:solidFill>
              <a:srgbClr val="C7A167"/>
            </a:solidFill>
            <a:ln>
              <a:noFill/>
            </a:ln>
          </p:spPr>
          <p:txBody>
            <a:bodyPr vert="horz" wrap="square" lIns="91440" tIns="45720" rIns="91440" bIns="45720" numCol="1" anchor="t" anchorCtr="0" compatLnSpc="1">
              <a:prstTxWarp prst="textNoShape">
                <a:avLst/>
              </a:prstTxWarp>
            </a:bodyPr>
            <a:lstStyle>
              <a:def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BACC6">
                    <a:lumMod val="50000"/>
                  </a:srgbClr>
                </a:solidFill>
                <a:effectLst/>
                <a:uLnTx/>
                <a:uFillTx/>
                <a:latin typeface="Calibri"/>
                <a:ea typeface="宋体" panose="02010600030101010101" pitchFamily="2" charset="-122"/>
                <a:cs typeface="+mn-cs"/>
              </a:endParaRPr>
            </a:p>
          </p:txBody>
        </p:sp>
      </p:grpSp>
      <p:sp>
        <p:nvSpPr>
          <p:cNvPr id="20" name="Freeform 9"/>
          <p:cNvSpPr/>
          <p:nvPr/>
        </p:nvSpPr>
        <p:spPr bwMode="auto">
          <a:xfrm>
            <a:off x="7643834" y="1142990"/>
            <a:ext cx="810957" cy="332524"/>
          </a:xfrm>
          <a:custGeom>
            <a:avLst/>
            <a:gdLst>
              <a:gd name="T0" fmla="*/ 745 w 745"/>
              <a:gd name="T1" fmla="*/ 173 h 285"/>
              <a:gd name="T2" fmla="*/ 616 w 745"/>
              <a:gd name="T3" fmla="*/ 211 h 285"/>
              <a:gd name="T4" fmla="*/ 556 w 745"/>
              <a:gd name="T5" fmla="*/ 189 h 285"/>
              <a:gd name="T6" fmla="*/ 269 w 745"/>
              <a:gd name="T7" fmla="*/ 228 h 285"/>
              <a:gd name="T8" fmla="*/ 99 w 745"/>
              <a:gd name="T9" fmla="*/ 262 h 285"/>
              <a:gd name="T10" fmla="*/ 14 w 745"/>
              <a:gd name="T11" fmla="*/ 107 h 285"/>
              <a:gd name="T12" fmla="*/ 144 w 745"/>
              <a:gd name="T13" fmla="*/ 5 h 285"/>
              <a:gd name="T14" fmla="*/ 230 w 745"/>
              <a:gd name="T15" fmla="*/ 114 h 285"/>
              <a:gd name="T16" fmla="*/ 151 w 745"/>
              <a:gd name="T17" fmla="*/ 191 h 285"/>
              <a:gd name="T18" fmla="*/ 93 w 745"/>
              <a:gd name="T19" fmla="*/ 143 h 285"/>
              <a:gd name="T20" fmla="*/ 132 w 745"/>
              <a:gd name="T21" fmla="*/ 87 h 285"/>
              <a:gd name="T22" fmla="*/ 158 w 745"/>
              <a:gd name="T23" fmla="*/ 94 h 285"/>
              <a:gd name="T24" fmla="*/ 138 w 745"/>
              <a:gd name="T25" fmla="*/ 112 h 285"/>
              <a:gd name="T26" fmla="*/ 121 w 745"/>
              <a:gd name="T27" fmla="*/ 149 h 285"/>
              <a:gd name="T28" fmla="*/ 169 w 745"/>
              <a:gd name="T29" fmla="*/ 162 h 285"/>
              <a:gd name="T30" fmla="*/ 201 w 745"/>
              <a:gd name="T31" fmla="*/ 78 h 285"/>
              <a:gd name="T32" fmla="*/ 123 w 745"/>
              <a:gd name="T33" fmla="*/ 31 h 285"/>
              <a:gd name="T34" fmla="*/ 39 w 745"/>
              <a:gd name="T35" fmla="*/ 154 h 285"/>
              <a:gd name="T36" fmla="*/ 188 w 745"/>
              <a:gd name="T37" fmla="*/ 242 h 285"/>
              <a:gd name="T38" fmla="*/ 285 w 745"/>
              <a:gd name="T39" fmla="*/ 183 h 285"/>
              <a:gd name="T40" fmla="*/ 558 w 745"/>
              <a:gd name="T41" fmla="*/ 161 h 285"/>
              <a:gd name="T42" fmla="*/ 723 w 745"/>
              <a:gd name="T43" fmla="*/ 170 h 285"/>
              <a:gd name="T44" fmla="*/ 745 w 745"/>
              <a:gd name="T45" fmla="*/ 173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5" h="285">
                <a:moveTo>
                  <a:pt x="745" y="173"/>
                </a:moveTo>
                <a:cubicBezTo>
                  <a:pt x="718" y="210"/>
                  <a:pt x="664" y="225"/>
                  <a:pt x="616" y="211"/>
                </a:cubicBezTo>
                <a:cubicBezTo>
                  <a:pt x="596" y="205"/>
                  <a:pt x="575" y="199"/>
                  <a:pt x="556" y="189"/>
                </a:cubicBezTo>
                <a:cubicBezTo>
                  <a:pt x="451" y="134"/>
                  <a:pt x="356" y="155"/>
                  <a:pt x="269" y="228"/>
                </a:cubicBezTo>
                <a:cubicBezTo>
                  <a:pt x="218" y="270"/>
                  <a:pt x="162" y="285"/>
                  <a:pt x="99" y="262"/>
                </a:cubicBezTo>
                <a:cubicBezTo>
                  <a:pt x="42" y="241"/>
                  <a:pt x="0" y="163"/>
                  <a:pt x="14" y="107"/>
                </a:cubicBezTo>
                <a:cubicBezTo>
                  <a:pt x="30" y="44"/>
                  <a:pt x="86" y="0"/>
                  <a:pt x="144" y="5"/>
                </a:cubicBezTo>
                <a:cubicBezTo>
                  <a:pt x="186" y="9"/>
                  <a:pt x="236" y="48"/>
                  <a:pt x="230" y="114"/>
                </a:cubicBezTo>
                <a:cubicBezTo>
                  <a:pt x="226" y="160"/>
                  <a:pt x="197" y="191"/>
                  <a:pt x="151" y="191"/>
                </a:cubicBezTo>
                <a:cubicBezTo>
                  <a:pt x="118" y="191"/>
                  <a:pt x="98" y="176"/>
                  <a:pt x="93" y="143"/>
                </a:cubicBezTo>
                <a:cubicBezTo>
                  <a:pt x="87" y="112"/>
                  <a:pt x="105" y="96"/>
                  <a:pt x="132" y="87"/>
                </a:cubicBezTo>
                <a:cubicBezTo>
                  <a:pt x="137" y="85"/>
                  <a:pt x="145" y="90"/>
                  <a:pt x="158" y="94"/>
                </a:cubicBezTo>
                <a:cubicBezTo>
                  <a:pt x="148" y="102"/>
                  <a:pt x="141" y="106"/>
                  <a:pt x="138" y="112"/>
                </a:cubicBezTo>
                <a:cubicBezTo>
                  <a:pt x="131" y="124"/>
                  <a:pt x="126" y="136"/>
                  <a:pt x="121" y="149"/>
                </a:cubicBezTo>
                <a:cubicBezTo>
                  <a:pt x="137" y="154"/>
                  <a:pt x="155" y="166"/>
                  <a:pt x="169" y="162"/>
                </a:cubicBezTo>
                <a:cubicBezTo>
                  <a:pt x="199" y="153"/>
                  <a:pt x="213" y="110"/>
                  <a:pt x="201" y="78"/>
                </a:cubicBezTo>
                <a:cubicBezTo>
                  <a:pt x="189" y="45"/>
                  <a:pt x="153" y="24"/>
                  <a:pt x="123" y="31"/>
                </a:cubicBezTo>
                <a:cubicBezTo>
                  <a:pt x="62" y="45"/>
                  <a:pt x="25" y="100"/>
                  <a:pt x="39" y="154"/>
                </a:cubicBezTo>
                <a:cubicBezTo>
                  <a:pt x="58" y="225"/>
                  <a:pt x="122" y="266"/>
                  <a:pt x="188" y="242"/>
                </a:cubicBezTo>
                <a:cubicBezTo>
                  <a:pt x="223" y="229"/>
                  <a:pt x="253" y="203"/>
                  <a:pt x="285" y="183"/>
                </a:cubicBezTo>
                <a:cubicBezTo>
                  <a:pt x="372" y="126"/>
                  <a:pt x="462" y="114"/>
                  <a:pt x="558" y="161"/>
                </a:cubicBezTo>
                <a:cubicBezTo>
                  <a:pt x="611" y="188"/>
                  <a:pt x="666" y="208"/>
                  <a:pt x="723" y="170"/>
                </a:cubicBezTo>
                <a:cubicBezTo>
                  <a:pt x="727" y="167"/>
                  <a:pt x="736" y="171"/>
                  <a:pt x="745" y="173"/>
                </a:cubicBezTo>
                <a:close/>
              </a:path>
            </a:pathLst>
          </a:custGeom>
          <a:solidFill>
            <a:srgbClr val="C7A167"/>
          </a:solidFill>
          <a:ln>
            <a:noFill/>
          </a:ln>
        </p:spPr>
        <p:txBody>
          <a:bodyPr vert="horz" wrap="square" lIns="91440" tIns="45720" rIns="91440" bIns="45720" numCol="1" anchor="t" anchorCtr="0" compatLnSpc="1">
            <a:prstTxWarp prst="textNoShape">
              <a:avLst/>
            </a:prstTxWarp>
          </a:bodyPr>
          <a:lstStyle>
            <a:def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BACC6">
                  <a:lumMod val="50000"/>
                </a:srgbClr>
              </a:solidFill>
              <a:effectLst/>
              <a:uLnTx/>
              <a:uFillTx/>
              <a:latin typeface="Calibri"/>
              <a:ea typeface="宋体" panose="02010600030101010101" pitchFamily="2" charset="-122"/>
              <a:cs typeface="+mn-cs"/>
            </a:endParaRPr>
          </a:p>
        </p:txBody>
      </p:sp>
      <p:sp>
        <p:nvSpPr>
          <p:cNvPr id="22" name="文本框 2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FAD4F50-869A-4D2C-A14D-84FE111999EA}"/>
              </a:ext>
            </a:extLst>
          </p:cNvPr>
          <p:cNvSpPr txBox="1"/>
          <p:nvPr/>
        </p:nvSpPr>
        <p:spPr>
          <a:xfrm>
            <a:off x="0" y="0"/>
            <a:ext cx="8928992" cy="4370427"/>
          </a:xfrm>
          <a:prstGeom prst="rect">
            <a:avLst/>
          </a:prstGeom>
          <a:noFill/>
        </p:spPr>
        <p:txBody>
          <a:bodyPr wrap="square">
            <a:spAutoFit/>
          </a:bodyPr>
          <a:lstStyle>
            <a:def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b="1" i="0" u="none" strike="noStrike" kern="1200" cap="none" spc="0" normalizeH="0" baseline="0" noProof="0">
                <a:ln>
                  <a:noFill/>
                </a:ln>
                <a:solidFill>
                  <a:srgbClr val="FF0000"/>
                </a:solidFill>
                <a:effectLst/>
                <a:uLnTx/>
                <a:uFillTx/>
                <a:latin typeface="华文楷体" panose="02010600040101010101" pitchFamily="2" charset="-122"/>
                <a:ea typeface="华文楷体" panose="02010600040101010101" pitchFamily="2" charset="-122"/>
                <a:cs typeface="+mn-cs"/>
              </a:rPr>
              <a:t>老子的传说二：</a:t>
            </a:r>
            <a:endParaRPr kumimoji="0" lang="en-US" altLang="zh-CN" b="1" i="0" u="none" strike="noStrike" kern="1200" cap="none" spc="0" normalizeH="0" baseline="0" noProof="0">
              <a:ln>
                <a:noFill/>
              </a:ln>
              <a:solidFill>
                <a:srgbClr val="FF0000"/>
              </a:solidFill>
              <a:effectLst/>
              <a:uLnTx/>
              <a:uFillTx/>
              <a:latin typeface="华文楷体" pitchFamily="2" charset="-122"/>
              <a:ea typeface="华文楷体" pitchFamily="2"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a:t>
            </a:r>
            <a:r>
              <a:rPr kumimoji="0" lang="zh-CN" altLang="en-US" sz="20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史记</a:t>
            </a:r>
            <a:r>
              <a:rPr kumimoji="0" lang="en-US" altLang="zh-CN" sz="20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a:t>
            </a:r>
            <a:r>
              <a:rPr kumimoji="0" lang="zh-CN" altLang="en-US" sz="20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中记载：</a:t>
            </a:r>
            <a:r>
              <a:rPr kumimoji="0" lang="zh-CN" altLang="en-US" sz="2000" b="1" i="0" u="none" strike="noStrike" kern="1200" cap="none" spc="0" normalizeH="0" baseline="0" noProof="0">
                <a:ln>
                  <a:noFill/>
                </a:ln>
                <a:solidFill>
                  <a:srgbClr val="FF0000"/>
                </a:solidFill>
                <a:effectLst/>
                <a:uLnTx/>
                <a:uFillTx/>
                <a:latin typeface="华文楷体" panose="02010600040101010101" pitchFamily="2" charset="-122"/>
                <a:ea typeface="华文楷体" panose="02010600040101010101" pitchFamily="2" charset="-122"/>
                <a:cs typeface="+mn-cs"/>
              </a:rPr>
              <a:t>至关，关令尹喜曰：“子将隐矣，强为我著书。”</a:t>
            </a:r>
            <a:r>
              <a:rPr kumimoji="0" lang="zh-CN" altLang="en-US" sz="20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于是老子乃著书上下篇，言道德之意五千言而去，莫知其所终。</a:t>
            </a:r>
            <a:endParaRPr kumimoji="0" lang="en-US" altLang="zh-CN" sz="2000" b="1" i="0" u="none" strike="noStrike" kern="1200" cap="none" spc="0" normalizeH="0" baseline="0" noProof="0">
              <a:ln>
                <a:noFill/>
              </a:ln>
              <a:solidFill>
                <a:prstClr val="black"/>
              </a:solidFill>
              <a:effectLst/>
              <a:uLnTx/>
              <a:uFillTx/>
              <a:latin typeface="华文楷体" pitchFamily="2" charset="-122"/>
              <a:ea typeface="华文楷体" pitchFamily="2"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其意是说，老子要离开周地，来到函谷关，函谷关关长尹喜对老子道：“您就要隐居了，请勉强为我写点书吧。”于是老子在这里写了一本书，分为上下篇，言尽有关道德的内容五千字，然后离开了，没有人再知道他的最终归宿。</a:t>
            </a:r>
            <a:endParaRPr kumimoji="0" lang="en-US" altLang="zh-CN" sz="20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rgbClr val="FF0000"/>
                </a:solidFill>
                <a:effectLst/>
                <a:uLnTx/>
                <a:uFillTx/>
                <a:latin typeface="华文楷体" panose="02010600040101010101" pitchFamily="2" charset="-122"/>
                <a:ea typeface="华文楷体" panose="02010600040101010101" pitchFamily="2" charset="-122"/>
                <a:cs typeface="+mn-cs"/>
              </a:rPr>
              <a:t>关于老子“至关强为著书”应有存疑</a:t>
            </a:r>
            <a:r>
              <a:rPr kumimoji="0" lang="zh-CN" altLang="en-US" sz="20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其一，道德经依然包含了较为系统的宇宙观、社会观和人生观，不太可能是一次偶然下写得的；其二，当时没有纸张，用的是简牍。简牍大家知道，是取竹进行烘烤和自然晾晒而成的，制作流程较为复杂，而老子所到的函谷关又是荒蛮之地，不大可能储备太多的简牍供老子书写；其三，当时的思想家没有一个人是自己著书的，全是再传弟子经由数十年或几代弟子汇集自己所说的言论而成著作，五千言对于现在并不是不可能，但在当时绝非易事。关于老子著</a:t>
            </a:r>
            <a:r>
              <a:rPr kumimoji="0" lang="en-US" altLang="zh-CN" sz="20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a:t>
            </a:r>
            <a:r>
              <a:rPr kumimoji="0" lang="zh-CN" altLang="en-US" sz="20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道德经</a:t>
            </a:r>
            <a:r>
              <a:rPr kumimoji="0" lang="en-US" altLang="zh-CN" sz="20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a:t>
            </a:r>
            <a:r>
              <a:rPr kumimoji="0" lang="zh-CN" altLang="en-US" sz="20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，王东岳先生推断可能是老子的家系几代累积的成果。</a:t>
            </a:r>
            <a:endParaRPr kumimoji="0" lang="zh-CN" altLang="en-US" sz="2000" b="1" i="0" u="none" strike="noStrike" kern="1200" cap="none" spc="0" normalizeH="0" baseline="0" noProof="0">
              <a:ln>
                <a:noFill/>
              </a:ln>
              <a:solidFill>
                <a:srgbClr val="FF0000"/>
              </a:solidFill>
              <a:effectLst/>
              <a:uLnTx/>
              <a:uFillTx/>
              <a:latin typeface="华文楷体" pitchFamily="2" charset="-122"/>
              <a:ea typeface="华文楷体" pitchFamily="2" charset="-122"/>
              <a:cs typeface="+mn-cs"/>
            </a:endParaRPr>
          </a:p>
        </p:txBody>
      </p:sp>
      <p:pic>
        <p:nvPicPr>
          <p:cNvPr id="4" name="图片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DD89CCC-37E1-4EDA-B9D1-5AE195C31B1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99784" y="3991372"/>
            <a:ext cx="1944216" cy="1152128"/>
          </a:xfrm>
          <a:prstGeom prst="rect">
            <a:avLst/>
          </a:prstGeom>
        </p:spPr>
      </p:pic>
    </p:spTree>
    <p:extLst>
      <p:ext uri="{BB962C8B-B14F-4D97-AF65-F5344CB8AC3E}">
        <p14:creationId xmlns:p14="http://schemas.microsoft.com/office/powerpoint/2010/main" val="62786603"/>
      </p:ext>
    </p:extLst>
  </p:cSld>
  <p:clrMapOvr>
    <a:masterClrMapping/>
  </p:clrMapOvr>
  <p:transition advClick="0" advTm="4000">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90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20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6" name="组合 15"/>
          <p:cNvGrpSpPr/>
          <p:nvPr/>
        </p:nvGrpSpPr>
        <p:grpSpPr>
          <a:xfrm>
            <a:off x="714348" y="1023284"/>
            <a:ext cx="870849" cy="218258"/>
            <a:chOff x="575579" y="2484388"/>
            <a:chExt cx="1927578" cy="481258"/>
          </a:xfrm>
        </p:grpSpPr>
        <p:sp>
          <p:nvSpPr>
            <p:cNvPr id="17" name="Freeform 9"/>
            <p:cNvSpPr/>
            <p:nvPr/>
          </p:nvSpPr>
          <p:spPr bwMode="auto">
            <a:xfrm>
              <a:off x="1380222" y="2492027"/>
              <a:ext cx="1122935" cy="432878"/>
            </a:xfrm>
            <a:custGeom>
              <a:avLst/>
              <a:gdLst>
                <a:gd name="T0" fmla="*/ 745 w 745"/>
                <a:gd name="T1" fmla="*/ 173 h 285"/>
                <a:gd name="T2" fmla="*/ 616 w 745"/>
                <a:gd name="T3" fmla="*/ 211 h 285"/>
                <a:gd name="T4" fmla="*/ 556 w 745"/>
                <a:gd name="T5" fmla="*/ 189 h 285"/>
                <a:gd name="T6" fmla="*/ 269 w 745"/>
                <a:gd name="T7" fmla="*/ 228 h 285"/>
                <a:gd name="T8" fmla="*/ 99 w 745"/>
                <a:gd name="T9" fmla="*/ 262 h 285"/>
                <a:gd name="T10" fmla="*/ 14 w 745"/>
                <a:gd name="T11" fmla="*/ 107 h 285"/>
                <a:gd name="T12" fmla="*/ 144 w 745"/>
                <a:gd name="T13" fmla="*/ 5 h 285"/>
                <a:gd name="T14" fmla="*/ 230 w 745"/>
                <a:gd name="T15" fmla="*/ 114 h 285"/>
                <a:gd name="T16" fmla="*/ 151 w 745"/>
                <a:gd name="T17" fmla="*/ 191 h 285"/>
                <a:gd name="T18" fmla="*/ 93 w 745"/>
                <a:gd name="T19" fmla="*/ 143 h 285"/>
                <a:gd name="T20" fmla="*/ 132 w 745"/>
                <a:gd name="T21" fmla="*/ 87 h 285"/>
                <a:gd name="T22" fmla="*/ 158 w 745"/>
                <a:gd name="T23" fmla="*/ 94 h 285"/>
                <a:gd name="T24" fmla="*/ 138 w 745"/>
                <a:gd name="T25" fmla="*/ 112 h 285"/>
                <a:gd name="T26" fmla="*/ 121 w 745"/>
                <a:gd name="T27" fmla="*/ 149 h 285"/>
                <a:gd name="T28" fmla="*/ 169 w 745"/>
                <a:gd name="T29" fmla="*/ 162 h 285"/>
                <a:gd name="T30" fmla="*/ 201 w 745"/>
                <a:gd name="T31" fmla="*/ 78 h 285"/>
                <a:gd name="T32" fmla="*/ 123 w 745"/>
                <a:gd name="T33" fmla="*/ 31 h 285"/>
                <a:gd name="T34" fmla="*/ 39 w 745"/>
                <a:gd name="T35" fmla="*/ 154 h 285"/>
                <a:gd name="T36" fmla="*/ 188 w 745"/>
                <a:gd name="T37" fmla="*/ 242 h 285"/>
                <a:gd name="T38" fmla="*/ 285 w 745"/>
                <a:gd name="T39" fmla="*/ 183 h 285"/>
                <a:gd name="T40" fmla="*/ 558 w 745"/>
                <a:gd name="T41" fmla="*/ 161 h 285"/>
                <a:gd name="T42" fmla="*/ 723 w 745"/>
                <a:gd name="T43" fmla="*/ 170 h 285"/>
                <a:gd name="T44" fmla="*/ 745 w 745"/>
                <a:gd name="T45" fmla="*/ 173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5" h="285">
                  <a:moveTo>
                    <a:pt x="745" y="173"/>
                  </a:moveTo>
                  <a:cubicBezTo>
                    <a:pt x="718" y="210"/>
                    <a:pt x="664" y="225"/>
                    <a:pt x="616" y="211"/>
                  </a:cubicBezTo>
                  <a:cubicBezTo>
                    <a:pt x="596" y="205"/>
                    <a:pt x="575" y="199"/>
                    <a:pt x="556" y="189"/>
                  </a:cubicBezTo>
                  <a:cubicBezTo>
                    <a:pt x="451" y="134"/>
                    <a:pt x="356" y="155"/>
                    <a:pt x="269" y="228"/>
                  </a:cubicBezTo>
                  <a:cubicBezTo>
                    <a:pt x="218" y="270"/>
                    <a:pt x="162" y="285"/>
                    <a:pt x="99" y="262"/>
                  </a:cubicBezTo>
                  <a:cubicBezTo>
                    <a:pt x="42" y="241"/>
                    <a:pt x="0" y="163"/>
                    <a:pt x="14" y="107"/>
                  </a:cubicBezTo>
                  <a:cubicBezTo>
                    <a:pt x="30" y="44"/>
                    <a:pt x="86" y="0"/>
                    <a:pt x="144" y="5"/>
                  </a:cubicBezTo>
                  <a:cubicBezTo>
                    <a:pt x="186" y="9"/>
                    <a:pt x="236" y="48"/>
                    <a:pt x="230" y="114"/>
                  </a:cubicBezTo>
                  <a:cubicBezTo>
                    <a:pt x="226" y="160"/>
                    <a:pt x="197" y="191"/>
                    <a:pt x="151" y="191"/>
                  </a:cubicBezTo>
                  <a:cubicBezTo>
                    <a:pt x="118" y="191"/>
                    <a:pt x="98" y="176"/>
                    <a:pt x="93" y="143"/>
                  </a:cubicBezTo>
                  <a:cubicBezTo>
                    <a:pt x="87" y="112"/>
                    <a:pt x="105" y="96"/>
                    <a:pt x="132" y="87"/>
                  </a:cubicBezTo>
                  <a:cubicBezTo>
                    <a:pt x="137" y="85"/>
                    <a:pt x="145" y="90"/>
                    <a:pt x="158" y="94"/>
                  </a:cubicBezTo>
                  <a:cubicBezTo>
                    <a:pt x="148" y="102"/>
                    <a:pt x="141" y="106"/>
                    <a:pt x="138" y="112"/>
                  </a:cubicBezTo>
                  <a:cubicBezTo>
                    <a:pt x="131" y="124"/>
                    <a:pt x="126" y="136"/>
                    <a:pt x="121" y="149"/>
                  </a:cubicBezTo>
                  <a:cubicBezTo>
                    <a:pt x="137" y="154"/>
                    <a:pt x="155" y="166"/>
                    <a:pt x="169" y="162"/>
                  </a:cubicBezTo>
                  <a:cubicBezTo>
                    <a:pt x="199" y="153"/>
                    <a:pt x="213" y="110"/>
                    <a:pt x="201" y="78"/>
                  </a:cubicBezTo>
                  <a:cubicBezTo>
                    <a:pt x="189" y="45"/>
                    <a:pt x="153" y="24"/>
                    <a:pt x="123" y="31"/>
                  </a:cubicBezTo>
                  <a:cubicBezTo>
                    <a:pt x="62" y="45"/>
                    <a:pt x="25" y="100"/>
                    <a:pt x="39" y="154"/>
                  </a:cubicBezTo>
                  <a:cubicBezTo>
                    <a:pt x="58" y="225"/>
                    <a:pt x="122" y="266"/>
                    <a:pt x="188" y="242"/>
                  </a:cubicBezTo>
                  <a:cubicBezTo>
                    <a:pt x="223" y="229"/>
                    <a:pt x="253" y="203"/>
                    <a:pt x="285" y="183"/>
                  </a:cubicBezTo>
                  <a:cubicBezTo>
                    <a:pt x="372" y="126"/>
                    <a:pt x="462" y="114"/>
                    <a:pt x="558" y="161"/>
                  </a:cubicBezTo>
                  <a:cubicBezTo>
                    <a:pt x="611" y="188"/>
                    <a:pt x="666" y="208"/>
                    <a:pt x="723" y="170"/>
                  </a:cubicBezTo>
                  <a:cubicBezTo>
                    <a:pt x="727" y="167"/>
                    <a:pt x="736" y="171"/>
                    <a:pt x="745" y="173"/>
                  </a:cubicBezTo>
                  <a:close/>
                </a:path>
              </a:pathLst>
            </a:custGeom>
            <a:solidFill>
              <a:srgbClr val="C7A167"/>
            </a:solidFill>
            <a:ln>
              <a:noFill/>
            </a:ln>
          </p:spPr>
          <p:txBody>
            <a:bodyPr vert="horz" wrap="square" lIns="91440" tIns="45720" rIns="91440" bIns="45720" numCol="1" anchor="t" anchorCtr="0" compatLnSpc="1">
              <a:prstTxWarp prst="textNoShape">
                <a:avLst/>
              </a:prstTxWarp>
            </a:bodyPr>
            <a:lstStyle>
              <a:def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BACC6">
                    <a:lumMod val="50000"/>
                  </a:srgbClr>
                </a:solidFill>
                <a:effectLst/>
                <a:uLnTx/>
                <a:uFillTx/>
                <a:latin typeface="Calibri"/>
                <a:ea typeface="宋体" panose="02010600030101010101" pitchFamily="2" charset="-122"/>
                <a:cs typeface="+mn-cs"/>
              </a:endParaRPr>
            </a:p>
          </p:txBody>
        </p:sp>
        <p:sp>
          <p:nvSpPr>
            <p:cNvPr id="18" name="Freeform 10"/>
            <p:cNvSpPr/>
            <p:nvPr/>
          </p:nvSpPr>
          <p:spPr bwMode="auto">
            <a:xfrm>
              <a:off x="575579" y="2484388"/>
              <a:ext cx="396592" cy="481258"/>
            </a:xfrm>
            <a:custGeom>
              <a:avLst/>
              <a:gdLst>
                <a:gd name="T0" fmla="*/ 150 w 263"/>
                <a:gd name="T1" fmla="*/ 99 h 317"/>
                <a:gd name="T2" fmla="*/ 114 w 263"/>
                <a:gd name="T3" fmla="*/ 144 h 317"/>
                <a:gd name="T4" fmla="*/ 138 w 263"/>
                <a:gd name="T5" fmla="*/ 169 h 317"/>
                <a:gd name="T6" fmla="*/ 192 w 263"/>
                <a:gd name="T7" fmla="*/ 145 h 317"/>
                <a:gd name="T8" fmla="*/ 167 w 263"/>
                <a:gd name="T9" fmla="*/ 45 h 317"/>
                <a:gd name="T10" fmla="*/ 60 w 263"/>
                <a:gd name="T11" fmla="*/ 68 h 317"/>
                <a:gd name="T12" fmla="*/ 63 w 263"/>
                <a:gd name="T13" fmla="*/ 214 h 317"/>
                <a:gd name="T14" fmla="*/ 220 w 263"/>
                <a:gd name="T15" fmla="*/ 235 h 317"/>
                <a:gd name="T16" fmla="*/ 255 w 263"/>
                <a:gd name="T17" fmla="*/ 213 h 317"/>
                <a:gd name="T18" fmla="*/ 263 w 263"/>
                <a:gd name="T19" fmla="*/ 220 h 317"/>
                <a:gd name="T20" fmla="*/ 254 w 263"/>
                <a:gd name="T21" fmla="*/ 241 h 317"/>
                <a:gd name="T22" fmla="*/ 9 w 263"/>
                <a:gd name="T23" fmla="*/ 157 h 317"/>
                <a:gd name="T24" fmla="*/ 67 w 263"/>
                <a:gd name="T25" fmla="*/ 30 h 317"/>
                <a:gd name="T26" fmla="*/ 187 w 263"/>
                <a:gd name="T27" fmla="*/ 27 h 317"/>
                <a:gd name="T28" fmla="*/ 224 w 263"/>
                <a:gd name="T29" fmla="*/ 139 h 317"/>
                <a:gd name="T30" fmla="*/ 150 w 263"/>
                <a:gd name="T31" fmla="*/ 196 h 317"/>
                <a:gd name="T32" fmla="*/ 89 w 263"/>
                <a:gd name="T33" fmla="*/ 152 h 317"/>
                <a:gd name="T34" fmla="*/ 120 w 263"/>
                <a:gd name="T35" fmla="*/ 96 h 317"/>
                <a:gd name="T36" fmla="*/ 150 w 263"/>
                <a:gd name="T37" fmla="*/ 99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3" h="317">
                  <a:moveTo>
                    <a:pt x="150" y="99"/>
                  </a:moveTo>
                  <a:cubicBezTo>
                    <a:pt x="134" y="119"/>
                    <a:pt x="120" y="130"/>
                    <a:pt x="114" y="144"/>
                  </a:cubicBezTo>
                  <a:cubicBezTo>
                    <a:pt x="112" y="149"/>
                    <a:pt x="131" y="170"/>
                    <a:pt x="138" y="169"/>
                  </a:cubicBezTo>
                  <a:cubicBezTo>
                    <a:pt x="157" y="166"/>
                    <a:pt x="181" y="159"/>
                    <a:pt x="192" y="145"/>
                  </a:cubicBezTo>
                  <a:cubicBezTo>
                    <a:pt x="215" y="115"/>
                    <a:pt x="200" y="68"/>
                    <a:pt x="167" y="45"/>
                  </a:cubicBezTo>
                  <a:cubicBezTo>
                    <a:pt x="138" y="26"/>
                    <a:pt x="83" y="38"/>
                    <a:pt x="60" y="68"/>
                  </a:cubicBezTo>
                  <a:cubicBezTo>
                    <a:pt x="27" y="112"/>
                    <a:pt x="28" y="173"/>
                    <a:pt x="63" y="214"/>
                  </a:cubicBezTo>
                  <a:cubicBezTo>
                    <a:pt x="98" y="256"/>
                    <a:pt x="169" y="265"/>
                    <a:pt x="220" y="235"/>
                  </a:cubicBezTo>
                  <a:cubicBezTo>
                    <a:pt x="232" y="228"/>
                    <a:pt x="243" y="220"/>
                    <a:pt x="255" y="213"/>
                  </a:cubicBezTo>
                  <a:cubicBezTo>
                    <a:pt x="258" y="216"/>
                    <a:pt x="260" y="218"/>
                    <a:pt x="263" y="220"/>
                  </a:cubicBezTo>
                  <a:cubicBezTo>
                    <a:pt x="260" y="227"/>
                    <a:pt x="259" y="237"/>
                    <a:pt x="254" y="241"/>
                  </a:cubicBezTo>
                  <a:cubicBezTo>
                    <a:pt x="164" y="317"/>
                    <a:pt x="36" y="273"/>
                    <a:pt x="9" y="157"/>
                  </a:cubicBezTo>
                  <a:cubicBezTo>
                    <a:pt x="0" y="117"/>
                    <a:pt x="26" y="55"/>
                    <a:pt x="67" y="30"/>
                  </a:cubicBezTo>
                  <a:cubicBezTo>
                    <a:pt x="105" y="6"/>
                    <a:pt x="146" y="0"/>
                    <a:pt x="187" y="27"/>
                  </a:cubicBezTo>
                  <a:cubicBezTo>
                    <a:pt x="219" y="48"/>
                    <a:pt x="236" y="98"/>
                    <a:pt x="224" y="139"/>
                  </a:cubicBezTo>
                  <a:cubicBezTo>
                    <a:pt x="213" y="176"/>
                    <a:pt x="186" y="193"/>
                    <a:pt x="150" y="196"/>
                  </a:cubicBezTo>
                  <a:cubicBezTo>
                    <a:pt x="118" y="198"/>
                    <a:pt x="96" y="184"/>
                    <a:pt x="89" y="152"/>
                  </a:cubicBezTo>
                  <a:cubicBezTo>
                    <a:pt x="83" y="124"/>
                    <a:pt x="94" y="104"/>
                    <a:pt x="120" y="96"/>
                  </a:cubicBezTo>
                  <a:cubicBezTo>
                    <a:pt x="129" y="93"/>
                    <a:pt x="141" y="98"/>
                    <a:pt x="150" y="99"/>
                  </a:cubicBezTo>
                  <a:close/>
                </a:path>
              </a:pathLst>
            </a:custGeom>
            <a:solidFill>
              <a:srgbClr val="C7A167"/>
            </a:solidFill>
            <a:ln>
              <a:noFill/>
            </a:ln>
          </p:spPr>
          <p:txBody>
            <a:bodyPr vert="horz" wrap="square" lIns="91440" tIns="45720" rIns="91440" bIns="45720" numCol="1" anchor="t" anchorCtr="0" compatLnSpc="1">
              <a:prstTxWarp prst="textNoShape">
                <a:avLst/>
              </a:prstTxWarp>
            </a:bodyPr>
            <a:lstStyle>
              <a:def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BACC6">
                    <a:lumMod val="50000"/>
                  </a:srgbClr>
                </a:solidFill>
                <a:effectLst/>
                <a:uLnTx/>
                <a:uFillTx/>
                <a:latin typeface="Calibri"/>
                <a:ea typeface="宋体" panose="02010600030101010101" pitchFamily="2" charset="-122"/>
                <a:cs typeface="+mn-cs"/>
              </a:endParaRPr>
            </a:p>
          </p:txBody>
        </p:sp>
        <p:sp>
          <p:nvSpPr>
            <p:cNvPr id="19" name="Freeform 11"/>
            <p:cNvSpPr/>
            <p:nvPr/>
          </p:nvSpPr>
          <p:spPr bwMode="auto">
            <a:xfrm>
              <a:off x="976627" y="2485661"/>
              <a:ext cx="395956" cy="440517"/>
            </a:xfrm>
            <a:custGeom>
              <a:avLst/>
              <a:gdLst>
                <a:gd name="T0" fmla="*/ 145 w 263"/>
                <a:gd name="T1" fmla="*/ 104 h 290"/>
                <a:gd name="T2" fmla="*/ 116 w 263"/>
                <a:gd name="T3" fmla="*/ 144 h 290"/>
                <a:gd name="T4" fmla="*/ 136 w 263"/>
                <a:gd name="T5" fmla="*/ 168 h 290"/>
                <a:gd name="T6" fmla="*/ 193 w 263"/>
                <a:gd name="T7" fmla="*/ 147 h 290"/>
                <a:gd name="T8" fmla="*/ 186 w 263"/>
                <a:gd name="T9" fmla="*/ 56 h 290"/>
                <a:gd name="T10" fmla="*/ 84 w 263"/>
                <a:gd name="T11" fmla="*/ 49 h 290"/>
                <a:gd name="T12" fmla="*/ 55 w 263"/>
                <a:gd name="T13" fmla="*/ 194 h 290"/>
                <a:gd name="T14" fmla="*/ 203 w 263"/>
                <a:gd name="T15" fmla="*/ 242 h 290"/>
                <a:gd name="T16" fmla="*/ 263 w 263"/>
                <a:gd name="T17" fmla="*/ 220 h 290"/>
                <a:gd name="T18" fmla="*/ 249 w 263"/>
                <a:gd name="T19" fmla="*/ 246 h 290"/>
                <a:gd name="T20" fmla="*/ 54 w 263"/>
                <a:gd name="T21" fmla="*/ 238 h 290"/>
                <a:gd name="T22" fmla="*/ 42 w 263"/>
                <a:gd name="T23" fmla="*/ 53 h 290"/>
                <a:gd name="T24" fmla="*/ 160 w 263"/>
                <a:gd name="T25" fmla="*/ 13 h 290"/>
                <a:gd name="T26" fmla="*/ 232 w 263"/>
                <a:gd name="T27" fmla="*/ 120 h 290"/>
                <a:gd name="T28" fmla="*/ 171 w 263"/>
                <a:gd name="T29" fmla="*/ 191 h 290"/>
                <a:gd name="T30" fmla="*/ 106 w 263"/>
                <a:gd name="T31" fmla="*/ 175 h 290"/>
                <a:gd name="T32" fmla="*/ 101 w 263"/>
                <a:gd name="T33" fmla="*/ 108 h 290"/>
                <a:gd name="T34" fmla="*/ 147 w 263"/>
                <a:gd name="T35" fmla="*/ 93 h 290"/>
                <a:gd name="T36" fmla="*/ 145 w 263"/>
                <a:gd name="T37" fmla="*/ 104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3" h="290">
                  <a:moveTo>
                    <a:pt x="145" y="104"/>
                  </a:moveTo>
                  <a:cubicBezTo>
                    <a:pt x="135" y="117"/>
                    <a:pt x="122" y="129"/>
                    <a:pt x="116" y="144"/>
                  </a:cubicBezTo>
                  <a:cubicBezTo>
                    <a:pt x="114" y="149"/>
                    <a:pt x="131" y="169"/>
                    <a:pt x="136" y="168"/>
                  </a:cubicBezTo>
                  <a:cubicBezTo>
                    <a:pt x="156" y="165"/>
                    <a:pt x="179" y="160"/>
                    <a:pt x="193" y="147"/>
                  </a:cubicBezTo>
                  <a:cubicBezTo>
                    <a:pt x="217" y="125"/>
                    <a:pt x="211" y="83"/>
                    <a:pt x="186" y="56"/>
                  </a:cubicBezTo>
                  <a:cubicBezTo>
                    <a:pt x="161" y="30"/>
                    <a:pt x="114" y="27"/>
                    <a:pt x="84" y="49"/>
                  </a:cubicBezTo>
                  <a:cubicBezTo>
                    <a:pt x="35" y="86"/>
                    <a:pt x="24" y="140"/>
                    <a:pt x="55" y="194"/>
                  </a:cubicBezTo>
                  <a:cubicBezTo>
                    <a:pt x="85" y="246"/>
                    <a:pt x="150" y="267"/>
                    <a:pt x="203" y="242"/>
                  </a:cubicBezTo>
                  <a:cubicBezTo>
                    <a:pt x="221" y="233"/>
                    <a:pt x="238" y="224"/>
                    <a:pt x="263" y="220"/>
                  </a:cubicBezTo>
                  <a:cubicBezTo>
                    <a:pt x="258" y="229"/>
                    <a:pt x="256" y="240"/>
                    <a:pt x="249" y="246"/>
                  </a:cubicBezTo>
                  <a:cubicBezTo>
                    <a:pt x="196" y="290"/>
                    <a:pt x="103" y="286"/>
                    <a:pt x="54" y="238"/>
                  </a:cubicBezTo>
                  <a:cubicBezTo>
                    <a:pt x="5" y="190"/>
                    <a:pt x="0" y="109"/>
                    <a:pt x="42" y="53"/>
                  </a:cubicBezTo>
                  <a:cubicBezTo>
                    <a:pt x="66" y="20"/>
                    <a:pt x="125" y="0"/>
                    <a:pt x="160" y="13"/>
                  </a:cubicBezTo>
                  <a:cubicBezTo>
                    <a:pt x="209" y="31"/>
                    <a:pt x="236" y="71"/>
                    <a:pt x="232" y="120"/>
                  </a:cubicBezTo>
                  <a:cubicBezTo>
                    <a:pt x="228" y="157"/>
                    <a:pt x="203" y="182"/>
                    <a:pt x="171" y="191"/>
                  </a:cubicBezTo>
                  <a:cubicBezTo>
                    <a:pt x="152" y="196"/>
                    <a:pt x="124" y="187"/>
                    <a:pt x="106" y="175"/>
                  </a:cubicBezTo>
                  <a:cubicBezTo>
                    <a:pt x="80" y="158"/>
                    <a:pt x="84" y="129"/>
                    <a:pt x="101" y="108"/>
                  </a:cubicBezTo>
                  <a:cubicBezTo>
                    <a:pt x="109" y="97"/>
                    <a:pt x="131" y="97"/>
                    <a:pt x="147" y="93"/>
                  </a:cubicBezTo>
                  <a:cubicBezTo>
                    <a:pt x="146" y="96"/>
                    <a:pt x="145" y="100"/>
                    <a:pt x="145" y="104"/>
                  </a:cubicBezTo>
                  <a:close/>
                </a:path>
              </a:pathLst>
            </a:custGeom>
            <a:solidFill>
              <a:srgbClr val="C7A167"/>
            </a:solidFill>
            <a:ln>
              <a:noFill/>
            </a:ln>
          </p:spPr>
          <p:txBody>
            <a:bodyPr vert="horz" wrap="square" lIns="91440" tIns="45720" rIns="91440" bIns="45720" numCol="1" anchor="t" anchorCtr="0" compatLnSpc="1">
              <a:prstTxWarp prst="textNoShape">
                <a:avLst/>
              </a:prstTxWarp>
            </a:bodyPr>
            <a:lstStyle>
              <a:def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BACC6">
                    <a:lumMod val="50000"/>
                  </a:srgbClr>
                </a:solidFill>
                <a:effectLst/>
                <a:uLnTx/>
                <a:uFillTx/>
                <a:latin typeface="Calibri"/>
                <a:ea typeface="宋体" panose="02010600030101010101" pitchFamily="2" charset="-122"/>
                <a:cs typeface="+mn-cs"/>
              </a:endParaRPr>
            </a:p>
          </p:txBody>
        </p:sp>
      </p:grpSp>
      <p:sp>
        <p:nvSpPr>
          <p:cNvPr id="20" name="Freeform 9"/>
          <p:cNvSpPr/>
          <p:nvPr/>
        </p:nvSpPr>
        <p:spPr bwMode="auto">
          <a:xfrm>
            <a:off x="7643834" y="1142990"/>
            <a:ext cx="810957" cy="332524"/>
          </a:xfrm>
          <a:custGeom>
            <a:avLst/>
            <a:gdLst>
              <a:gd name="T0" fmla="*/ 745 w 745"/>
              <a:gd name="T1" fmla="*/ 173 h 285"/>
              <a:gd name="T2" fmla="*/ 616 w 745"/>
              <a:gd name="T3" fmla="*/ 211 h 285"/>
              <a:gd name="T4" fmla="*/ 556 w 745"/>
              <a:gd name="T5" fmla="*/ 189 h 285"/>
              <a:gd name="T6" fmla="*/ 269 w 745"/>
              <a:gd name="T7" fmla="*/ 228 h 285"/>
              <a:gd name="T8" fmla="*/ 99 w 745"/>
              <a:gd name="T9" fmla="*/ 262 h 285"/>
              <a:gd name="T10" fmla="*/ 14 w 745"/>
              <a:gd name="T11" fmla="*/ 107 h 285"/>
              <a:gd name="T12" fmla="*/ 144 w 745"/>
              <a:gd name="T13" fmla="*/ 5 h 285"/>
              <a:gd name="T14" fmla="*/ 230 w 745"/>
              <a:gd name="T15" fmla="*/ 114 h 285"/>
              <a:gd name="T16" fmla="*/ 151 w 745"/>
              <a:gd name="T17" fmla="*/ 191 h 285"/>
              <a:gd name="T18" fmla="*/ 93 w 745"/>
              <a:gd name="T19" fmla="*/ 143 h 285"/>
              <a:gd name="T20" fmla="*/ 132 w 745"/>
              <a:gd name="T21" fmla="*/ 87 h 285"/>
              <a:gd name="T22" fmla="*/ 158 w 745"/>
              <a:gd name="T23" fmla="*/ 94 h 285"/>
              <a:gd name="T24" fmla="*/ 138 w 745"/>
              <a:gd name="T25" fmla="*/ 112 h 285"/>
              <a:gd name="T26" fmla="*/ 121 w 745"/>
              <a:gd name="T27" fmla="*/ 149 h 285"/>
              <a:gd name="T28" fmla="*/ 169 w 745"/>
              <a:gd name="T29" fmla="*/ 162 h 285"/>
              <a:gd name="T30" fmla="*/ 201 w 745"/>
              <a:gd name="T31" fmla="*/ 78 h 285"/>
              <a:gd name="T32" fmla="*/ 123 w 745"/>
              <a:gd name="T33" fmla="*/ 31 h 285"/>
              <a:gd name="T34" fmla="*/ 39 w 745"/>
              <a:gd name="T35" fmla="*/ 154 h 285"/>
              <a:gd name="T36" fmla="*/ 188 w 745"/>
              <a:gd name="T37" fmla="*/ 242 h 285"/>
              <a:gd name="T38" fmla="*/ 285 w 745"/>
              <a:gd name="T39" fmla="*/ 183 h 285"/>
              <a:gd name="T40" fmla="*/ 558 w 745"/>
              <a:gd name="T41" fmla="*/ 161 h 285"/>
              <a:gd name="T42" fmla="*/ 723 w 745"/>
              <a:gd name="T43" fmla="*/ 170 h 285"/>
              <a:gd name="T44" fmla="*/ 745 w 745"/>
              <a:gd name="T45" fmla="*/ 173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5" h="285">
                <a:moveTo>
                  <a:pt x="745" y="173"/>
                </a:moveTo>
                <a:cubicBezTo>
                  <a:pt x="718" y="210"/>
                  <a:pt x="664" y="225"/>
                  <a:pt x="616" y="211"/>
                </a:cubicBezTo>
                <a:cubicBezTo>
                  <a:pt x="596" y="205"/>
                  <a:pt x="575" y="199"/>
                  <a:pt x="556" y="189"/>
                </a:cubicBezTo>
                <a:cubicBezTo>
                  <a:pt x="451" y="134"/>
                  <a:pt x="356" y="155"/>
                  <a:pt x="269" y="228"/>
                </a:cubicBezTo>
                <a:cubicBezTo>
                  <a:pt x="218" y="270"/>
                  <a:pt x="162" y="285"/>
                  <a:pt x="99" y="262"/>
                </a:cubicBezTo>
                <a:cubicBezTo>
                  <a:pt x="42" y="241"/>
                  <a:pt x="0" y="163"/>
                  <a:pt x="14" y="107"/>
                </a:cubicBezTo>
                <a:cubicBezTo>
                  <a:pt x="30" y="44"/>
                  <a:pt x="86" y="0"/>
                  <a:pt x="144" y="5"/>
                </a:cubicBezTo>
                <a:cubicBezTo>
                  <a:pt x="186" y="9"/>
                  <a:pt x="236" y="48"/>
                  <a:pt x="230" y="114"/>
                </a:cubicBezTo>
                <a:cubicBezTo>
                  <a:pt x="226" y="160"/>
                  <a:pt x="197" y="191"/>
                  <a:pt x="151" y="191"/>
                </a:cubicBezTo>
                <a:cubicBezTo>
                  <a:pt x="118" y="191"/>
                  <a:pt x="98" y="176"/>
                  <a:pt x="93" y="143"/>
                </a:cubicBezTo>
                <a:cubicBezTo>
                  <a:pt x="87" y="112"/>
                  <a:pt x="105" y="96"/>
                  <a:pt x="132" y="87"/>
                </a:cubicBezTo>
                <a:cubicBezTo>
                  <a:pt x="137" y="85"/>
                  <a:pt x="145" y="90"/>
                  <a:pt x="158" y="94"/>
                </a:cubicBezTo>
                <a:cubicBezTo>
                  <a:pt x="148" y="102"/>
                  <a:pt x="141" y="106"/>
                  <a:pt x="138" y="112"/>
                </a:cubicBezTo>
                <a:cubicBezTo>
                  <a:pt x="131" y="124"/>
                  <a:pt x="126" y="136"/>
                  <a:pt x="121" y="149"/>
                </a:cubicBezTo>
                <a:cubicBezTo>
                  <a:pt x="137" y="154"/>
                  <a:pt x="155" y="166"/>
                  <a:pt x="169" y="162"/>
                </a:cubicBezTo>
                <a:cubicBezTo>
                  <a:pt x="199" y="153"/>
                  <a:pt x="213" y="110"/>
                  <a:pt x="201" y="78"/>
                </a:cubicBezTo>
                <a:cubicBezTo>
                  <a:pt x="189" y="45"/>
                  <a:pt x="153" y="24"/>
                  <a:pt x="123" y="31"/>
                </a:cubicBezTo>
                <a:cubicBezTo>
                  <a:pt x="62" y="45"/>
                  <a:pt x="25" y="100"/>
                  <a:pt x="39" y="154"/>
                </a:cubicBezTo>
                <a:cubicBezTo>
                  <a:pt x="58" y="225"/>
                  <a:pt x="122" y="266"/>
                  <a:pt x="188" y="242"/>
                </a:cubicBezTo>
                <a:cubicBezTo>
                  <a:pt x="223" y="229"/>
                  <a:pt x="253" y="203"/>
                  <a:pt x="285" y="183"/>
                </a:cubicBezTo>
                <a:cubicBezTo>
                  <a:pt x="372" y="126"/>
                  <a:pt x="462" y="114"/>
                  <a:pt x="558" y="161"/>
                </a:cubicBezTo>
                <a:cubicBezTo>
                  <a:pt x="611" y="188"/>
                  <a:pt x="666" y="208"/>
                  <a:pt x="723" y="170"/>
                </a:cubicBezTo>
                <a:cubicBezTo>
                  <a:pt x="727" y="167"/>
                  <a:pt x="736" y="171"/>
                  <a:pt x="745" y="173"/>
                </a:cubicBezTo>
                <a:close/>
              </a:path>
            </a:pathLst>
          </a:custGeom>
          <a:solidFill>
            <a:srgbClr val="C7A167"/>
          </a:solidFill>
          <a:ln>
            <a:noFill/>
          </a:ln>
        </p:spPr>
        <p:txBody>
          <a:bodyPr vert="horz" wrap="square" lIns="91440" tIns="45720" rIns="91440" bIns="45720" numCol="1" anchor="t" anchorCtr="0" compatLnSpc="1">
            <a:prstTxWarp prst="textNoShape">
              <a:avLst/>
            </a:prstTxWarp>
          </a:bodyPr>
          <a:lstStyle>
            <a:def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BACC6">
                  <a:lumMod val="50000"/>
                </a:srgbClr>
              </a:solidFill>
              <a:effectLst/>
              <a:uLnTx/>
              <a:uFillTx/>
              <a:latin typeface="Calibri"/>
              <a:ea typeface="宋体" panose="02010600030101010101" pitchFamily="2" charset="-122"/>
              <a:cs typeface="+mn-cs"/>
            </a:endParaRPr>
          </a:p>
        </p:txBody>
      </p:sp>
      <p:sp>
        <p:nvSpPr>
          <p:cNvPr id="22" name="文本框 2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FAD4F50-869A-4D2C-A14D-84FE111999EA}"/>
              </a:ext>
            </a:extLst>
          </p:cNvPr>
          <p:cNvSpPr txBox="1"/>
          <p:nvPr/>
        </p:nvSpPr>
        <p:spPr>
          <a:xfrm>
            <a:off x="0" y="0"/>
            <a:ext cx="8928992" cy="3754874"/>
          </a:xfrm>
          <a:prstGeom prst="rect">
            <a:avLst/>
          </a:prstGeom>
          <a:noFill/>
        </p:spPr>
        <p:txBody>
          <a:bodyPr wrap="square">
            <a:spAutoFit/>
          </a:bodyPr>
          <a:lstStyle>
            <a:def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srgbClr val="FF0000"/>
                </a:solidFill>
                <a:effectLst/>
                <a:uLnTx/>
                <a:uFillTx/>
                <a:latin typeface="华文楷体" panose="02010600040101010101" pitchFamily="2" charset="-122"/>
                <a:ea typeface="华文楷体" panose="02010600040101010101" pitchFamily="2" charset="-122"/>
                <a:cs typeface="+mn-cs"/>
              </a:rPr>
              <a:t>老子的传说三：</a:t>
            </a:r>
            <a:endParaRPr kumimoji="0" lang="en-US" altLang="zh-CN" sz="1800" b="1" i="0" u="none" strike="noStrike" kern="1200" cap="none" spc="0" normalizeH="0" baseline="0" noProof="0">
              <a:ln>
                <a:noFill/>
              </a:ln>
              <a:solidFill>
                <a:srgbClr val="FF0000"/>
              </a:solidFill>
              <a:effectLst/>
              <a:uLnTx/>
              <a:uFillTx/>
              <a:latin typeface="华文楷体" pitchFamily="2" charset="-122"/>
              <a:ea typeface="华文楷体" pitchFamily="2"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老子生而异象</a:t>
            </a:r>
            <a:r>
              <a:rPr kumimoji="0" lang="en-US" altLang="zh-CN" sz="20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a:t>
            </a:r>
            <a:r>
              <a:rPr kumimoji="0" lang="zh-CN" altLang="en-US" sz="20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耳大、满头白发、皮肤沧桑如老者，进行一些探讨。东晋时有一本书叫</a:t>
            </a:r>
            <a:r>
              <a:rPr kumimoji="0" lang="en-US" altLang="zh-CN" sz="20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a:t>
            </a:r>
            <a:r>
              <a:rPr kumimoji="0" lang="zh-CN" altLang="en-US" sz="20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玄妙内篇</a:t>
            </a:r>
            <a:r>
              <a:rPr kumimoji="0" lang="en-US" altLang="zh-CN" sz="20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a:t>
            </a:r>
            <a:r>
              <a:rPr kumimoji="0" lang="zh-CN" altLang="en-US" sz="20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，记载老子母怀老子</a:t>
            </a:r>
            <a:r>
              <a:rPr kumimoji="0" lang="en-US" altLang="zh-CN" sz="20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81</a:t>
            </a:r>
            <a:r>
              <a:rPr kumimoji="0" lang="zh-CN" altLang="en-US" sz="20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载，逍遥李树下，乃割左腋而生。</a:t>
            </a:r>
            <a:endParaRPr kumimoji="0" lang="en-US" altLang="zh-CN" sz="20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著名学者陆德明的著作</a:t>
            </a:r>
            <a:r>
              <a:rPr kumimoji="0" lang="en-US" altLang="zh-CN" sz="20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a:t>
            </a:r>
            <a:r>
              <a:rPr kumimoji="0" lang="zh-CN" altLang="en-US" sz="20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经典释文</a:t>
            </a:r>
            <a:r>
              <a:rPr kumimoji="0" lang="en-US" altLang="zh-CN" sz="20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a:t>
            </a:r>
            <a:r>
              <a:rPr kumimoji="0" lang="zh-CN" altLang="en-US" sz="20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同样记载：</a:t>
            </a:r>
            <a:r>
              <a:rPr kumimoji="0" lang="zh-CN" altLang="en-US" sz="2000" b="1" i="0" u="none" strike="noStrike" kern="1200" cap="none" spc="0" normalizeH="0" baseline="0" noProof="0">
                <a:ln>
                  <a:noFill/>
                </a:ln>
                <a:solidFill>
                  <a:srgbClr val="FF0000"/>
                </a:solidFill>
                <a:effectLst/>
                <a:uLnTx/>
                <a:uFillTx/>
                <a:latin typeface="华文楷体" panose="02010600040101010101" pitchFamily="2" charset="-122"/>
                <a:ea typeface="华文楷体" panose="02010600040101010101" pitchFamily="2" charset="-122"/>
                <a:cs typeface="+mn-cs"/>
              </a:rPr>
              <a:t>老子生而皓首</a:t>
            </a:r>
            <a:r>
              <a:rPr kumimoji="0" lang="zh-CN" altLang="en-US" sz="20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。古人常以孩子的一些生理特征为孩子取名，老子，字聃，而这个聃，在</a:t>
            </a:r>
            <a:r>
              <a:rPr kumimoji="0" lang="en-US" altLang="zh-CN" sz="20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a:t>
            </a:r>
            <a:r>
              <a:rPr kumimoji="0" lang="zh-CN" altLang="en-US" sz="20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说文解字</a:t>
            </a:r>
            <a:r>
              <a:rPr kumimoji="0" lang="en-US" altLang="zh-CN" sz="20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a:t>
            </a:r>
            <a:r>
              <a:rPr kumimoji="0" lang="zh-CN" altLang="en-US" sz="20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中解释是耳漫无轮廓（耳朵大且没有耳廓），说明老子天生有一些生理缺陷。再者，现代医学告诉我们，怀胎最多至</a:t>
            </a:r>
            <a:r>
              <a:rPr kumimoji="0" lang="en-US" altLang="zh-CN" sz="20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14</a:t>
            </a:r>
            <a:r>
              <a:rPr kumimoji="0" lang="zh-CN" altLang="en-US" sz="20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个月，正常为</a:t>
            </a:r>
            <a:r>
              <a:rPr kumimoji="0" lang="en-US" altLang="zh-CN" sz="20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9</a:t>
            </a:r>
            <a:r>
              <a:rPr kumimoji="0" lang="zh-CN" altLang="en-US" sz="20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个月。怀胎</a:t>
            </a:r>
            <a:r>
              <a:rPr kumimoji="0" lang="en-US" altLang="zh-CN" sz="20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81</a:t>
            </a:r>
            <a:r>
              <a:rPr kumimoji="0" lang="zh-CN" altLang="en-US" sz="20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载，绝不可信。结合记载和现代医学证明。王东岳先生推断老子可能患有先天性白化病，头发花白、皮肤沧桑，极有可能是白化病导致的色素沉着较浅，且不稳定。也许是因为老子生而与其他人不同，在他的童年时期，可能收到了其他同龄人的排斥，这也有可能是老子性格喜隐居，学说也求无为的原因之一。</a:t>
            </a:r>
            <a:endParaRPr kumimoji="0" lang="zh-CN" altLang="en-US" sz="2000" b="1" i="0" u="none" strike="noStrike" kern="1200" cap="none" spc="0" normalizeH="0" baseline="0" noProof="0">
              <a:ln>
                <a:noFill/>
              </a:ln>
              <a:solidFill>
                <a:srgbClr val="FF0000"/>
              </a:solidFill>
              <a:effectLst/>
              <a:uLnTx/>
              <a:uFillTx/>
              <a:latin typeface="华文楷体" panose="02010600040101010101" pitchFamily="2" charset="-122"/>
              <a:ea typeface="华文楷体" panose="02010600040101010101" pitchFamily="2" charset="-122"/>
              <a:cs typeface="+mn-cs"/>
            </a:endParaRPr>
          </a:p>
        </p:txBody>
      </p:sp>
      <p:pic>
        <p:nvPicPr>
          <p:cNvPr id="2" name="图片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356EB2C-45B7-4A1E-82FA-CC0373AF932E}"/>
              </a:ext>
            </a:extLst>
          </p:cNvPr>
          <p:cNvPicPr>
            <a:picLocks noChangeAspect="1"/>
          </p:cNvPicPr>
          <p:nvPr/>
        </p:nvPicPr>
        <p:blipFill>
          <a:blip r:embed="rId3"/>
          <a:stretch>
            <a:fillRect/>
          </a:stretch>
        </p:blipFill>
        <p:spPr>
          <a:xfrm>
            <a:off x="6595526" y="3435847"/>
            <a:ext cx="2525266" cy="1707654"/>
          </a:xfrm>
          <a:prstGeom prst="rect">
            <a:avLst/>
          </a:prstGeom>
        </p:spPr>
      </p:pic>
    </p:spTree>
    <p:extLst>
      <p:ext uri="{BB962C8B-B14F-4D97-AF65-F5344CB8AC3E}">
        <p14:creationId xmlns:p14="http://schemas.microsoft.com/office/powerpoint/2010/main" val="4273804748"/>
      </p:ext>
    </p:extLst>
  </p:cSld>
  <p:clrMapOvr>
    <a:masterClrMapping/>
  </p:clrMapOvr>
  <p:transition advClick="0" advTm="4000">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90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20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6" name="组合 15"/>
          <p:cNvGrpSpPr/>
          <p:nvPr/>
        </p:nvGrpSpPr>
        <p:grpSpPr>
          <a:xfrm>
            <a:off x="714348" y="1023284"/>
            <a:ext cx="870849" cy="218258"/>
            <a:chOff x="575579" y="2484388"/>
            <a:chExt cx="1927578" cy="481258"/>
          </a:xfrm>
        </p:grpSpPr>
        <p:sp>
          <p:nvSpPr>
            <p:cNvPr id="17" name="Freeform 9"/>
            <p:cNvSpPr/>
            <p:nvPr/>
          </p:nvSpPr>
          <p:spPr bwMode="auto">
            <a:xfrm>
              <a:off x="1380222" y="2492027"/>
              <a:ext cx="1122935" cy="432878"/>
            </a:xfrm>
            <a:custGeom>
              <a:avLst/>
              <a:gdLst>
                <a:gd name="T0" fmla="*/ 745 w 745"/>
                <a:gd name="T1" fmla="*/ 173 h 285"/>
                <a:gd name="T2" fmla="*/ 616 w 745"/>
                <a:gd name="T3" fmla="*/ 211 h 285"/>
                <a:gd name="T4" fmla="*/ 556 w 745"/>
                <a:gd name="T5" fmla="*/ 189 h 285"/>
                <a:gd name="T6" fmla="*/ 269 w 745"/>
                <a:gd name="T7" fmla="*/ 228 h 285"/>
                <a:gd name="T8" fmla="*/ 99 w 745"/>
                <a:gd name="T9" fmla="*/ 262 h 285"/>
                <a:gd name="T10" fmla="*/ 14 w 745"/>
                <a:gd name="T11" fmla="*/ 107 h 285"/>
                <a:gd name="T12" fmla="*/ 144 w 745"/>
                <a:gd name="T13" fmla="*/ 5 h 285"/>
                <a:gd name="T14" fmla="*/ 230 w 745"/>
                <a:gd name="T15" fmla="*/ 114 h 285"/>
                <a:gd name="T16" fmla="*/ 151 w 745"/>
                <a:gd name="T17" fmla="*/ 191 h 285"/>
                <a:gd name="T18" fmla="*/ 93 w 745"/>
                <a:gd name="T19" fmla="*/ 143 h 285"/>
                <a:gd name="T20" fmla="*/ 132 w 745"/>
                <a:gd name="T21" fmla="*/ 87 h 285"/>
                <a:gd name="T22" fmla="*/ 158 w 745"/>
                <a:gd name="T23" fmla="*/ 94 h 285"/>
                <a:gd name="T24" fmla="*/ 138 w 745"/>
                <a:gd name="T25" fmla="*/ 112 h 285"/>
                <a:gd name="T26" fmla="*/ 121 w 745"/>
                <a:gd name="T27" fmla="*/ 149 h 285"/>
                <a:gd name="T28" fmla="*/ 169 w 745"/>
                <a:gd name="T29" fmla="*/ 162 h 285"/>
                <a:gd name="T30" fmla="*/ 201 w 745"/>
                <a:gd name="T31" fmla="*/ 78 h 285"/>
                <a:gd name="T32" fmla="*/ 123 w 745"/>
                <a:gd name="T33" fmla="*/ 31 h 285"/>
                <a:gd name="T34" fmla="*/ 39 w 745"/>
                <a:gd name="T35" fmla="*/ 154 h 285"/>
                <a:gd name="T36" fmla="*/ 188 w 745"/>
                <a:gd name="T37" fmla="*/ 242 h 285"/>
                <a:gd name="T38" fmla="*/ 285 w 745"/>
                <a:gd name="T39" fmla="*/ 183 h 285"/>
                <a:gd name="T40" fmla="*/ 558 w 745"/>
                <a:gd name="T41" fmla="*/ 161 h 285"/>
                <a:gd name="T42" fmla="*/ 723 w 745"/>
                <a:gd name="T43" fmla="*/ 170 h 285"/>
                <a:gd name="T44" fmla="*/ 745 w 745"/>
                <a:gd name="T45" fmla="*/ 173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5" h="285">
                  <a:moveTo>
                    <a:pt x="745" y="173"/>
                  </a:moveTo>
                  <a:cubicBezTo>
                    <a:pt x="718" y="210"/>
                    <a:pt x="664" y="225"/>
                    <a:pt x="616" y="211"/>
                  </a:cubicBezTo>
                  <a:cubicBezTo>
                    <a:pt x="596" y="205"/>
                    <a:pt x="575" y="199"/>
                    <a:pt x="556" y="189"/>
                  </a:cubicBezTo>
                  <a:cubicBezTo>
                    <a:pt x="451" y="134"/>
                    <a:pt x="356" y="155"/>
                    <a:pt x="269" y="228"/>
                  </a:cubicBezTo>
                  <a:cubicBezTo>
                    <a:pt x="218" y="270"/>
                    <a:pt x="162" y="285"/>
                    <a:pt x="99" y="262"/>
                  </a:cubicBezTo>
                  <a:cubicBezTo>
                    <a:pt x="42" y="241"/>
                    <a:pt x="0" y="163"/>
                    <a:pt x="14" y="107"/>
                  </a:cubicBezTo>
                  <a:cubicBezTo>
                    <a:pt x="30" y="44"/>
                    <a:pt x="86" y="0"/>
                    <a:pt x="144" y="5"/>
                  </a:cubicBezTo>
                  <a:cubicBezTo>
                    <a:pt x="186" y="9"/>
                    <a:pt x="236" y="48"/>
                    <a:pt x="230" y="114"/>
                  </a:cubicBezTo>
                  <a:cubicBezTo>
                    <a:pt x="226" y="160"/>
                    <a:pt x="197" y="191"/>
                    <a:pt x="151" y="191"/>
                  </a:cubicBezTo>
                  <a:cubicBezTo>
                    <a:pt x="118" y="191"/>
                    <a:pt x="98" y="176"/>
                    <a:pt x="93" y="143"/>
                  </a:cubicBezTo>
                  <a:cubicBezTo>
                    <a:pt x="87" y="112"/>
                    <a:pt x="105" y="96"/>
                    <a:pt x="132" y="87"/>
                  </a:cubicBezTo>
                  <a:cubicBezTo>
                    <a:pt x="137" y="85"/>
                    <a:pt x="145" y="90"/>
                    <a:pt x="158" y="94"/>
                  </a:cubicBezTo>
                  <a:cubicBezTo>
                    <a:pt x="148" y="102"/>
                    <a:pt x="141" y="106"/>
                    <a:pt x="138" y="112"/>
                  </a:cubicBezTo>
                  <a:cubicBezTo>
                    <a:pt x="131" y="124"/>
                    <a:pt x="126" y="136"/>
                    <a:pt x="121" y="149"/>
                  </a:cubicBezTo>
                  <a:cubicBezTo>
                    <a:pt x="137" y="154"/>
                    <a:pt x="155" y="166"/>
                    <a:pt x="169" y="162"/>
                  </a:cubicBezTo>
                  <a:cubicBezTo>
                    <a:pt x="199" y="153"/>
                    <a:pt x="213" y="110"/>
                    <a:pt x="201" y="78"/>
                  </a:cubicBezTo>
                  <a:cubicBezTo>
                    <a:pt x="189" y="45"/>
                    <a:pt x="153" y="24"/>
                    <a:pt x="123" y="31"/>
                  </a:cubicBezTo>
                  <a:cubicBezTo>
                    <a:pt x="62" y="45"/>
                    <a:pt x="25" y="100"/>
                    <a:pt x="39" y="154"/>
                  </a:cubicBezTo>
                  <a:cubicBezTo>
                    <a:pt x="58" y="225"/>
                    <a:pt x="122" y="266"/>
                    <a:pt x="188" y="242"/>
                  </a:cubicBezTo>
                  <a:cubicBezTo>
                    <a:pt x="223" y="229"/>
                    <a:pt x="253" y="203"/>
                    <a:pt x="285" y="183"/>
                  </a:cubicBezTo>
                  <a:cubicBezTo>
                    <a:pt x="372" y="126"/>
                    <a:pt x="462" y="114"/>
                    <a:pt x="558" y="161"/>
                  </a:cubicBezTo>
                  <a:cubicBezTo>
                    <a:pt x="611" y="188"/>
                    <a:pt x="666" y="208"/>
                    <a:pt x="723" y="170"/>
                  </a:cubicBezTo>
                  <a:cubicBezTo>
                    <a:pt x="727" y="167"/>
                    <a:pt x="736" y="171"/>
                    <a:pt x="745" y="173"/>
                  </a:cubicBezTo>
                  <a:close/>
                </a:path>
              </a:pathLst>
            </a:custGeom>
            <a:solidFill>
              <a:srgbClr val="C7A167"/>
            </a:solidFill>
            <a:ln>
              <a:noFill/>
            </a:ln>
          </p:spPr>
          <p:txBody>
            <a:bodyPr vert="horz" wrap="square" lIns="91440" tIns="45720" rIns="91440" bIns="45720" numCol="1" anchor="t" anchorCtr="0" compatLnSpc="1">
              <a:prstTxWarp prst="textNoShape">
                <a:avLst/>
              </a:prstTxWarp>
            </a:bodyPr>
            <a:lstStyle>
              <a:def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BACC6">
                    <a:lumMod val="50000"/>
                  </a:srgbClr>
                </a:solidFill>
                <a:effectLst/>
                <a:uLnTx/>
                <a:uFillTx/>
                <a:latin typeface="Calibri"/>
                <a:ea typeface="宋体" panose="02010600030101010101" pitchFamily="2" charset="-122"/>
                <a:cs typeface="+mn-cs"/>
              </a:endParaRPr>
            </a:p>
          </p:txBody>
        </p:sp>
        <p:sp>
          <p:nvSpPr>
            <p:cNvPr id="18" name="Freeform 10"/>
            <p:cNvSpPr/>
            <p:nvPr/>
          </p:nvSpPr>
          <p:spPr bwMode="auto">
            <a:xfrm>
              <a:off x="575579" y="2484388"/>
              <a:ext cx="396592" cy="481258"/>
            </a:xfrm>
            <a:custGeom>
              <a:avLst/>
              <a:gdLst>
                <a:gd name="T0" fmla="*/ 150 w 263"/>
                <a:gd name="T1" fmla="*/ 99 h 317"/>
                <a:gd name="T2" fmla="*/ 114 w 263"/>
                <a:gd name="T3" fmla="*/ 144 h 317"/>
                <a:gd name="T4" fmla="*/ 138 w 263"/>
                <a:gd name="T5" fmla="*/ 169 h 317"/>
                <a:gd name="T6" fmla="*/ 192 w 263"/>
                <a:gd name="T7" fmla="*/ 145 h 317"/>
                <a:gd name="T8" fmla="*/ 167 w 263"/>
                <a:gd name="T9" fmla="*/ 45 h 317"/>
                <a:gd name="T10" fmla="*/ 60 w 263"/>
                <a:gd name="T11" fmla="*/ 68 h 317"/>
                <a:gd name="T12" fmla="*/ 63 w 263"/>
                <a:gd name="T13" fmla="*/ 214 h 317"/>
                <a:gd name="T14" fmla="*/ 220 w 263"/>
                <a:gd name="T15" fmla="*/ 235 h 317"/>
                <a:gd name="T16" fmla="*/ 255 w 263"/>
                <a:gd name="T17" fmla="*/ 213 h 317"/>
                <a:gd name="T18" fmla="*/ 263 w 263"/>
                <a:gd name="T19" fmla="*/ 220 h 317"/>
                <a:gd name="T20" fmla="*/ 254 w 263"/>
                <a:gd name="T21" fmla="*/ 241 h 317"/>
                <a:gd name="T22" fmla="*/ 9 w 263"/>
                <a:gd name="T23" fmla="*/ 157 h 317"/>
                <a:gd name="T24" fmla="*/ 67 w 263"/>
                <a:gd name="T25" fmla="*/ 30 h 317"/>
                <a:gd name="T26" fmla="*/ 187 w 263"/>
                <a:gd name="T27" fmla="*/ 27 h 317"/>
                <a:gd name="T28" fmla="*/ 224 w 263"/>
                <a:gd name="T29" fmla="*/ 139 h 317"/>
                <a:gd name="T30" fmla="*/ 150 w 263"/>
                <a:gd name="T31" fmla="*/ 196 h 317"/>
                <a:gd name="T32" fmla="*/ 89 w 263"/>
                <a:gd name="T33" fmla="*/ 152 h 317"/>
                <a:gd name="T34" fmla="*/ 120 w 263"/>
                <a:gd name="T35" fmla="*/ 96 h 317"/>
                <a:gd name="T36" fmla="*/ 150 w 263"/>
                <a:gd name="T37" fmla="*/ 99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3" h="317">
                  <a:moveTo>
                    <a:pt x="150" y="99"/>
                  </a:moveTo>
                  <a:cubicBezTo>
                    <a:pt x="134" y="119"/>
                    <a:pt x="120" y="130"/>
                    <a:pt x="114" y="144"/>
                  </a:cubicBezTo>
                  <a:cubicBezTo>
                    <a:pt x="112" y="149"/>
                    <a:pt x="131" y="170"/>
                    <a:pt x="138" y="169"/>
                  </a:cubicBezTo>
                  <a:cubicBezTo>
                    <a:pt x="157" y="166"/>
                    <a:pt x="181" y="159"/>
                    <a:pt x="192" y="145"/>
                  </a:cubicBezTo>
                  <a:cubicBezTo>
                    <a:pt x="215" y="115"/>
                    <a:pt x="200" y="68"/>
                    <a:pt x="167" y="45"/>
                  </a:cubicBezTo>
                  <a:cubicBezTo>
                    <a:pt x="138" y="26"/>
                    <a:pt x="83" y="38"/>
                    <a:pt x="60" y="68"/>
                  </a:cubicBezTo>
                  <a:cubicBezTo>
                    <a:pt x="27" y="112"/>
                    <a:pt x="28" y="173"/>
                    <a:pt x="63" y="214"/>
                  </a:cubicBezTo>
                  <a:cubicBezTo>
                    <a:pt x="98" y="256"/>
                    <a:pt x="169" y="265"/>
                    <a:pt x="220" y="235"/>
                  </a:cubicBezTo>
                  <a:cubicBezTo>
                    <a:pt x="232" y="228"/>
                    <a:pt x="243" y="220"/>
                    <a:pt x="255" y="213"/>
                  </a:cubicBezTo>
                  <a:cubicBezTo>
                    <a:pt x="258" y="216"/>
                    <a:pt x="260" y="218"/>
                    <a:pt x="263" y="220"/>
                  </a:cubicBezTo>
                  <a:cubicBezTo>
                    <a:pt x="260" y="227"/>
                    <a:pt x="259" y="237"/>
                    <a:pt x="254" y="241"/>
                  </a:cubicBezTo>
                  <a:cubicBezTo>
                    <a:pt x="164" y="317"/>
                    <a:pt x="36" y="273"/>
                    <a:pt x="9" y="157"/>
                  </a:cubicBezTo>
                  <a:cubicBezTo>
                    <a:pt x="0" y="117"/>
                    <a:pt x="26" y="55"/>
                    <a:pt x="67" y="30"/>
                  </a:cubicBezTo>
                  <a:cubicBezTo>
                    <a:pt x="105" y="6"/>
                    <a:pt x="146" y="0"/>
                    <a:pt x="187" y="27"/>
                  </a:cubicBezTo>
                  <a:cubicBezTo>
                    <a:pt x="219" y="48"/>
                    <a:pt x="236" y="98"/>
                    <a:pt x="224" y="139"/>
                  </a:cubicBezTo>
                  <a:cubicBezTo>
                    <a:pt x="213" y="176"/>
                    <a:pt x="186" y="193"/>
                    <a:pt x="150" y="196"/>
                  </a:cubicBezTo>
                  <a:cubicBezTo>
                    <a:pt x="118" y="198"/>
                    <a:pt x="96" y="184"/>
                    <a:pt x="89" y="152"/>
                  </a:cubicBezTo>
                  <a:cubicBezTo>
                    <a:pt x="83" y="124"/>
                    <a:pt x="94" y="104"/>
                    <a:pt x="120" y="96"/>
                  </a:cubicBezTo>
                  <a:cubicBezTo>
                    <a:pt x="129" y="93"/>
                    <a:pt x="141" y="98"/>
                    <a:pt x="150" y="99"/>
                  </a:cubicBezTo>
                  <a:close/>
                </a:path>
              </a:pathLst>
            </a:custGeom>
            <a:solidFill>
              <a:srgbClr val="C7A167"/>
            </a:solidFill>
            <a:ln>
              <a:noFill/>
            </a:ln>
          </p:spPr>
          <p:txBody>
            <a:bodyPr vert="horz" wrap="square" lIns="91440" tIns="45720" rIns="91440" bIns="45720" numCol="1" anchor="t" anchorCtr="0" compatLnSpc="1">
              <a:prstTxWarp prst="textNoShape">
                <a:avLst/>
              </a:prstTxWarp>
            </a:bodyPr>
            <a:lstStyle>
              <a:def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BACC6">
                    <a:lumMod val="50000"/>
                  </a:srgbClr>
                </a:solidFill>
                <a:effectLst/>
                <a:uLnTx/>
                <a:uFillTx/>
                <a:latin typeface="Calibri"/>
                <a:ea typeface="宋体" panose="02010600030101010101" pitchFamily="2" charset="-122"/>
                <a:cs typeface="+mn-cs"/>
              </a:endParaRPr>
            </a:p>
          </p:txBody>
        </p:sp>
        <p:sp>
          <p:nvSpPr>
            <p:cNvPr id="19" name="Freeform 11"/>
            <p:cNvSpPr/>
            <p:nvPr/>
          </p:nvSpPr>
          <p:spPr bwMode="auto">
            <a:xfrm>
              <a:off x="976627" y="2485661"/>
              <a:ext cx="395956" cy="440517"/>
            </a:xfrm>
            <a:custGeom>
              <a:avLst/>
              <a:gdLst>
                <a:gd name="T0" fmla="*/ 145 w 263"/>
                <a:gd name="T1" fmla="*/ 104 h 290"/>
                <a:gd name="T2" fmla="*/ 116 w 263"/>
                <a:gd name="T3" fmla="*/ 144 h 290"/>
                <a:gd name="T4" fmla="*/ 136 w 263"/>
                <a:gd name="T5" fmla="*/ 168 h 290"/>
                <a:gd name="T6" fmla="*/ 193 w 263"/>
                <a:gd name="T7" fmla="*/ 147 h 290"/>
                <a:gd name="T8" fmla="*/ 186 w 263"/>
                <a:gd name="T9" fmla="*/ 56 h 290"/>
                <a:gd name="T10" fmla="*/ 84 w 263"/>
                <a:gd name="T11" fmla="*/ 49 h 290"/>
                <a:gd name="T12" fmla="*/ 55 w 263"/>
                <a:gd name="T13" fmla="*/ 194 h 290"/>
                <a:gd name="T14" fmla="*/ 203 w 263"/>
                <a:gd name="T15" fmla="*/ 242 h 290"/>
                <a:gd name="T16" fmla="*/ 263 w 263"/>
                <a:gd name="T17" fmla="*/ 220 h 290"/>
                <a:gd name="T18" fmla="*/ 249 w 263"/>
                <a:gd name="T19" fmla="*/ 246 h 290"/>
                <a:gd name="T20" fmla="*/ 54 w 263"/>
                <a:gd name="T21" fmla="*/ 238 h 290"/>
                <a:gd name="T22" fmla="*/ 42 w 263"/>
                <a:gd name="T23" fmla="*/ 53 h 290"/>
                <a:gd name="T24" fmla="*/ 160 w 263"/>
                <a:gd name="T25" fmla="*/ 13 h 290"/>
                <a:gd name="T26" fmla="*/ 232 w 263"/>
                <a:gd name="T27" fmla="*/ 120 h 290"/>
                <a:gd name="T28" fmla="*/ 171 w 263"/>
                <a:gd name="T29" fmla="*/ 191 h 290"/>
                <a:gd name="T30" fmla="*/ 106 w 263"/>
                <a:gd name="T31" fmla="*/ 175 h 290"/>
                <a:gd name="T32" fmla="*/ 101 w 263"/>
                <a:gd name="T33" fmla="*/ 108 h 290"/>
                <a:gd name="T34" fmla="*/ 147 w 263"/>
                <a:gd name="T35" fmla="*/ 93 h 290"/>
                <a:gd name="T36" fmla="*/ 145 w 263"/>
                <a:gd name="T37" fmla="*/ 104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3" h="290">
                  <a:moveTo>
                    <a:pt x="145" y="104"/>
                  </a:moveTo>
                  <a:cubicBezTo>
                    <a:pt x="135" y="117"/>
                    <a:pt x="122" y="129"/>
                    <a:pt x="116" y="144"/>
                  </a:cubicBezTo>
                  <a:cubicBezTo>
                    <a:pt x="114" y="149"/>
                    <a:pt x="131" y="169"/>
                    <a:pt x="136" y="168"/>
                  </a:cubicBezTo>
                  <a:cubicBezTo>
                    <a:pt x="156" y="165"/>
                    <a:pt x="179" y="160"/>
                    <a:pt x="193" y="147"/>
                  </a:cubicBezTo>
                  <a:cubicBezTo>
                    <a:pt x="217" y="125"/>
                    <a:pt x="211" y="83"/>
                    <a:pt x="186" y="56"/>
                  </a:cubicBezTo>
                  <a:cubicBezTo>
                    <a:pt x="161" y="30"/>
                    <a:pt x="114" y="27"/>
                    <a:pt x="84" y="49"/>
                  </a:cubicBezTo>
                  <a:cubicBezTo>
                    <a:pt x="35" y="86"/>
                    <a:pt x="24" y="140"/>
                    <a:pt x="55" y="194"/>
                  </a:cubicBezTo>
                  <a:cubicBezTo>
                    <a:pt x="85" y="246"/>
                    <a:pt x="150" y="267"/>
                    <a:pt x="203" y="242"/>
                  </a:cubicBezTo>
                  <a:cubicBezTo>
                    <a:pt x="221" y="233"/>
                    <a:pt x="238" y="224"/>
                    <a:pt x="263" y="220"/>
                  </a:cubicBezTo>
                  <a:cubicBezTo>
                    <a:pt x="258" y="229"/>
                    <a:pt x="256" y="240"/>
                    <a:pt x="249" y="246"/>
                  </a:cubicBezTo>
                  <a:cubicBezTo>
                    <a:pt x="196" y="290"/>
                    <a:pt x="103" y="286"/>
                    <a:pt x="54" y="238"/>
                  </a:cubicBezTo>
                  <a:cubicBezTo>
                    <a:pt x="5" y="190"/>
                    <a:pt x="0" y="109"/>
                    <a:pt x="42" y="53"/>
                  </a:cubicBezTo>
                  <a:cubicBezTo>
                    <a:pt x="66" y="20"/>
                    <a:pt x="125" y="0"/>
                    <a:pt x="160" y="13"/>
                  </a:cubicBezTo>
                  <a:cubicBezTo>
                    <a:pt x="209" y="31"/>
                    <a:pt x="236" y="71"/>
                    <a:pt x="232" y="120"/>
                  </a:cubicBezTo>
                  <a:cubicBezTo>
                    <a:pt x="228" y="157"/>
                    <a:pt x="203" y="182"/>
                    <a:pt x="171" y="191"/>
                  </a:cubicBezTo>
                  <a:cubicBezTo>
                    <a:pt x="152" y="196"/>
                    <a:pt x="124" y="187"/>
                    <a:pt x="106" y="175"/>
                  </a:cubicBezTo>
                  <a:cubicBezTo>
                    <a:pt x="80" y="158"/>
                    <a:pt x="84" y="129"/>
                    <a:pt x="101" y="108"/>
                  </a:cubicBezTo>
                  <a:cubicBezTo>
                    <a:pt x="109" y="97"/>
                    <a:pt x="131" y="97"/>
                    <a:pt x="147" y="93"/>
                  </a:cubicBezTo>
                  <a:cubicBezTo>
                    <a:pt x="146" y="96"/>
                    <a:pt x="145" y="100"/>
                    <a:pt x="145" y="104"/>
                  </a:cubicBezTo>
                  <a:close/>
                </a:path>
              </a:pathLst>
            </a:custGeom>
            <a:solidFill>
              <a:srgbClr val="C7A167"/>
            </a:solidFill>
            <a:ln>
              <a:noFill/>
            </a:ln>
          </p:spPr>
          <p:txBody>
            <a:bodyPr vert="horz" wrap="square" lIns="91440" tIns="45720" rIns="91440" bIns="45720" numCol="1" anchor="t" anchorCtr="0" compatLnSpc="1">
              <a:prstTxWarp prst="textNoShape">
                <a:avLst/>
              </a:prstTxWarp>
            </a:bodyPr>
            <a:lstStyle>
              <a:def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BACC6">
                    <a:lumMod val="50000"/>
                  </a:srgbClr>
                </a:solidFill>
                <a:effectLst/>
                <a:uLnTx/>
                <a:uFillTx/>
                <a:latin typeface="Calibri"/>
                <a:ea typeface="宋体" panose="02010600030101010101" pitchFamily="2" charset="-122"/>
                <a:cs typeface="+mn-cs"/>
              </a:endParaRPr>
            </a:p>
          </p:txBody>
        </p:sp>
      </p:grpSp>
      <p:sp>
        <p:nvSpPr>
          <p:cNvPr id="20" name="Freeform 9"/>
          <p:cNvSpPr/>
          <p:nvPr/>
        </p:nvSpPr>
        <p:spPr bwMode="auto">
          <a:xfrm>
            <a:off x="7643834" y="1142990"/>
            <a:ext cx="810957" cy="332524"/>
          </a:xfrm>
          <a:custGeom>
            <a:avLst/>
            <a:gdLst>
              <a:gd name="T0" fmla="*/ 745 w 745"/>
              <a:gd name="T1" fmla="*/ 173 h 285"/>
              <a:gd name="T2" fmla="*/ 616 w 745"/>
              <a:gd name="T3" fmla="*/ 211 h 285"/>
              <a:gd name="T4" fmla="*/ 556 w 745"/>
              <a:gd name="T5" fmla="*/ 189 h 285"/>
              <a:gd name="T6" fmla="*/ 269 w 745"/>
              <a:gd name="T7" fmla="*/ 228 h 285"/>
              <a:gd name="T8" fmla="*/ 99 w 745"/>
              <a:gd name="T9" fmla="*/ 262 h 285"/>
              <a:gd name="T10" fmla="*/ 14 w 745"/>
              <a:gd name="T11" fmla="*/ 107 h 285"/>
              <a:gd name="T12" fmla="*/ 144 w 745"/>
              <a:gd name="T13" fmla="*/ 5 h 285"/>
              <a:gd name="T14" fmla="*/ 230 w 745"/>
              <a:gd name="T15" fmla="*/ 114 h 285"/>
              <a:gd name="T16" fmla="*/ 151 w 745"/>
              <a:gd name="T17" fmla="*/ 191 h 285"/>
              <a:gd name="T18" fmla="*/ 93 w 745"/>
              <a:gd name="T19" fmla="*/ 143 h 285"/>
              <a:gd name="T20" fmla="*/ 132 w 745"/>
              <a:gd name="T21" fmla="*/ 87 h 285"/>
              <a:gd name="T22" fmla="*/ 158 w 745"/>
              <a:gd name="T23" fmla="*/ 94 h 285"/>
              <a:gd name="T24" fmla="*/ 138 w 745"/>
              <a:gd name="T25" fmla="*/ 112 h 285"/>
              <a:gd name="T26" fmla="*/ 121 w 745"/>
              <a:gd name="T27" fmla="*/ 149 h 285"/>
              <a:gd name="T28" fmla="*/ 169 w 745"/>
              <a:gd name="T29" fmla="*/ 162 h 285"/>
              <a:gd name="T30" fmla="*/ 201 w 745"/>
              <a:gd name="T31" fmla="*/ 78 h 285"/>
              <a:gd name="T32" fmla="*/ 123 w 745"/>
              <a:gd name="T33" fmla="*/ 31 h 285"/>
              <a:gd name="T34" fmla="*/ 39 w 745"/>
              <a:gd name="T35" fmla="*/ 154 h 285"/>
              <a:gd name="T36" fmla="*/ 188 w 745"/>
              <a:gd name="T37" fmla="*/ 242 h 285"/>
              <a:gd name="T38" fmla="*/ 285 w 745"/>
              <a:gd name="T39" fmla="*/ 183 h 285"/>
              <a:gd name="T40" fmla="*/ 558 w 745"/>
              <a:gd name="T41" fmla="*/ 161 h 285"/>
              <a:gd name="T42" fmla="*/ 723 w 745"/>
              <a:gd name="T43" fmla="*/ 170 h 285"/>
              <a:gd name="T44" fmla="*/ 745 w 745"/>
              <a:gd name="T45" fmla="*/ 173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5" h="285">
                <a:moveTo>
                  <a:pt x="745" y="173"/>
                </a:moveTo>
                <a:cubicBezTo>
                  <a:pt x="718" y="210"/>
                  <a:pt x="664" y="225"/>
                  <a:pt x="616" y="211"/>
                </a:cubicBezTo>
                <a:cubicBezTo>
                  <a:pt x="596" y="205"/>
                  <a:pt x="575" y="199"/>
                  <a:pt x="556" y="189"/>
                </a:cubicBezTo>
                <a:cubicBezTo>
                  <a:pt x="451" y="134"/>
                  <a:pt x="356" y="155"/>
                  <a:pt x="269" y="228"/>
                </a:cubicBezTo>
                <a:cubicBezTo>
                  <a:pt x="218" y="270"/>
                  <a:pt x="162" y="285"/>
                  <a:pt x="99" y="262"/>
                </a:cubicBezTo>
                <a:cubicBezTo>
                  <a:pt x="42" y="241"/>
                  <a:pt x="0" y="163"/>
                  <a:pt x="14" y="107"/>
                </a:cubicBezTo>
                <a:cubicBezTo>
                  <a:pt x="30" y="44"/>
                  <a:pt x="86" y="0"/>
                  <a:pt x="144" y="5"/>
                </a:cubicBezTo>
                <a:cubicBezTo>
                  <a:pt x="186" y="9"/>
                  <a:pt x="236" y="48"/>
                  <a:pt x="230" y="114"/>
                </a:cubicBezTo>
                <a:cubicBezTo>
                  <a:pt x="226" y="160"/>
                  <a:pt x="197" y="191"/>
                  <a:pt x="151" y="191"/>
                </a:cubicBezTo>
                <a:cubicBezTo>
                  <a:pt x="118" y="191"/>
                  <a:pt x="98" y="176"/>
                  <a:pt x="93" y="143"/>
                </a:cubicBezTo>
                <a:cubicBezTo>
                  <a:pt x="87" y="112"/>
                  <a:pt x="105" y="96"/>
                  <a:pt x="132" y="87"/>
                </a:cubicBezTo>
                <a:cubicBezTo>
                  <a:pt x="137" y="85"/>
                  <a:pt x="145" y="90"/>
                  <a:pt x="158" y="94"/>
                </a:cubicBezTo>
                <a:cubicBezTo>
                  <a:pt x="148" y="102"/>
                  <a:pt x="141" y="106"/>
                  <a:pt x="138" y="112"/>
                </a:cubicBezTo>
                <a:cubicBezTo>
                  <a:pt x="131" y="124"/>
                  <a:pt x="126" y="136"/>
                  <a:pt x="121" y="149"/>
                </a:cubicBezTo>
                <a:cubicBezTo>
                  <a:pt x="137" y="154"/>
                  <a:pt x="155" y="166"/>
                  <a:pt x="169" y="162"/>
                </a:cubicBezTo>
                <a:cubicBezTo>
                  <a:pt x="199" y="153"/>
                  <a:pt x="213" y="110"/>
                  <a:pt x="201" y="78"/>
                </a:cubicBezTo>
                <a:cubicBezTo>
                  <a:pt x="189" y="45"/>
                  <a:pt x="153" y="24"/>
                  <a:pt x="123" y="31"/>
                </a:cubicBezTo>
                <a:cubicBezTo>
                  <a:pt x="62" y="45"/>
                  <a:pt x="25" y="100"/>
                  <a:pt x="39" y="154"/>
                </a:cubicBezTo>
                <a:cubicBezTo>
                  <a:pt x="58" y="225"/>
                  <a:pt x="122" y="266"/>
                  <a:pt x="188" y="242"/>
                </a:cubicBezTo>
                <a:cubicBezTo>
                  <a:pt x="223" y="229"/>
                  <a:pt x="253" y="203"/>
                  <a:pt x="285" y="183"/>
                </a:cubicBezTo>
                <a:cubicBezTo>
                  <a:pt x="372" y="126"/>
                  <a:pt x="462" y="114"/>
                  <a:pt x="558" y="161"/>
                </a:cubicBezTo>
                <a:cubicBezTo>
                  <a:pt x="611" y="188"/>
                  <a:pt x="666" y="208"/>
                  <a:pt x="723" y="170"/>
                </a:cubicBezTo>
                <a:cubicBezTo>
                  <a:pt x="727" y="167"/>
                  <a:pt x="736" y="171"/>
                  <a:pt x="745" y="173"/>
                </a:cubicBezTo>
                <a:close/>
              </a:path>
            </a:pathLst>
          </a:custGeom>
          <a:solidFill>
            <a:srgbClr val="C7A167"/>
          </a:solidFill>
          <a:ln>
            <a:noFill/>
          </a:ln>
        </p:spPr>
        <p:txBody>
          <a:bodyPr vert="horz" wrap="square" lIns="91440" tIns="45720" rIns="91440" bIns="45720" numCol="1" anchor="t" anchorCtr="0" compatLnSpc="1">
            <a:prstTxWarp prst="textNoShape">
              <a:avLst/>
            </a:prstTxWarp>
          </a:bodyPr>
          <a:lstStyle>
            <a:def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BACC6">
                  <a:lumMod val="50000"/>
                </a:srgbClr>
              </a:solidFill>
              <a:effectLst/>
              <a:uLnTx/>
              <a:uFillTx/>
              <a:latin typeface="Calibri"/>
              <a:ea typeface="宋体" panose="02010600030101010101" pitchFamily="2" charset="-122"/>
              <a:cs typeface="+mn-cs"/>
            </a:endParaRPr>
          </a:p>
        </p:txBody>
      </p:sp>
      <p:sp>
        <p:nvSpPr>
          <p:cNvPr id="22" name="文本框 2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FAD4F50-869A-4D2C-A14D-84FE111999EA}"/>
              </a:ext>
            </a:extLst>
          </p:cNvPr>
          <p:cNvSpPr txBox="1"/>
          <p:nvPr/>
        </p:nvSpPr>
        <p:spPr>
          <a:xfrm>
            <a:off x="227143" y="411510"/>
            <a:ext cx="8928992" cy="3785652"/>
          </a:xfrm>
          <a:prstGeom prst="rect">
            <a:avLst/>
          </a:prstGeom>
          <a:noFill/>
        </p:spPr>
        <p:txBody>
          <a:bodyPr wrap="square">
            <a:spAutoFit/>
          </a:bodyPr>
          <a:lstStyle>
            <a:def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effectLst/>
                <a:uLnTx/>
                <a:uFillTx/>
                <a:latin typeface="华文楷体" panose="02010600040101010101" pitchFamily="2" charset="-122"/>
                <a:ea typeface="华文楷体" panose="02010600040101010101" pitchFamily="2" charset="-122"/>
                <a:cs typeface="+mn-cs"/>
              </a:rPr>
              <a:t>老子的</a:t>
            </a:r>
            <a:r>
              <a:rPr kumimoji="0" lang="en-US" altLang="zh-CN" sz="2400" b="1" i="0" u="none" strike="noStrike" kern="1200" cap="none" spc="0" normalizeH="0" baseline="0" noProof="0">
                <a:ln>
                  <a:noFill/>
                </a:ln>
                <a:effectLst/>
                <a:uLnTx/>
                <a:uFillTx/>
                <a:latin typeface="华文楷体" panose="02010600040101010101" pitchFamily="2" charset="-122"/>
                <a:ea typeface="华文楷体" panose="02010600040101010101" pitchFamily="2" charset="-122"/>
                <a:cs typeface="+mn-cs"/>
              </a:rPr>
              <a:t>《</a:t>
            </a:r>
            <a:r>
              <a:rPr kumimoji="0" lang="zh-CN" altLang="en-US" sz="2400" b="1" i="0" u="none" strike="noStrike" kern="1200" cap="none" spc="0" normalizeH="0" baseline="0" noProof="0">
                <a:ln>
                  <a:noFill/>
                </a:ln>
                <a:effectLst/>
                <a:uLnTx/>
                <a:uFillTx/>
                <a:latin typeface="华文楷体" panose="02010600040101010101" pitchFamily="2" charset="-122"/>
                <a:ea typeface="华文楷体" panose="02010600040101010101" pitchFamily="2" charset="-122"/>
                <a:cs typeface="+mn-cs"/>
              </a:rPr>
              <a:t>道德经</a:t>
            </a:r>
            <a:r>
              <a:rPr kumimoji="0" lang="en-US" altLang="zh-CN" sz="2400" b="1" i="0" u="none" strike="noStrike" kern="1200" cap="none" spc="0" normalizeH="0" baseline="0" noProof="0">
                <a:ln>
                  <a:noFill/>
                </a:ln>
                <a:effectLst/>
                <a:uLnTx/>
                <a:uFillTx/>
                <a:latin typeface="华文楷体" panose="02010600040101010101" pitchFamily="2" charset="-122"/>
                <a:ea typeface="华文楷体" panose="02010600040101010101" pitchFamily="2" charset="-122"/>
                <a:cs typeface="+mn-cs"/>
              </a:rPr>
              <a:t>》</a:t>
            </a:r>
            <a:r>
              <a:rPr kumimoji="0" lang="zh-CN" altLang="en-US" sz="2400" b="1" i="0" u="none" strike="noStrike" kern="1200" cap="none" spc="0" normalizeH="0" baseline="0" noProof="0">
                <a:ln>
                  <a:noFill/>
                </a:ln>
                <a:effectLst/>
                <a:uLnTx/>
                <a:uFillTx/>
                <a:latin typeface="华文楷体" panose="02010600040101010101" pitchFamily="2" charset="-122"/>
                <a:ea typeface="华文楷体" panose="02010600040101010101" pitchFamily="2" charset="-122"/>
                <a:cs typeface="+mn-cs"/>
              </a:rPr>
              <a:t>一书，是开中国</a:t>
            </a:r>
            <a:r>
              <a:rPr kumimoji="0" lang="zh-CN" altLang="en-US" sz="2400" b="1" i="0" u="none" strike="noStrike" kern="1200" cap="none" spc="0" normalizeH="0" baseline="0" noProof="0">
                <a:ln>
                  <a:noFill/>
                </a:ln>
                <a:solidFill>
                  <a:srgbClr val="FF0000"/>
                </a:solidFill>
                <a:effectLst/>
                <a:uLnTx/>
                <a:uFillTx/>
                <a:latin typeface="华文楷体" panose="02010600040101010101" pitchFamily="2" charset="-122"/>
                <a:ea typeface="华文楷体" panose="02010600040101010101" pitchFamily="2" charset="-122"/>
                <a:cs typeface="+mn-cs"/>
              </a:rPr>
              <a:t>古代哲学思想</a:t>
            </a:r>
            <a:r>
              <a:rPr kumimoji="0" lang="zh-CN" altLang="en-US" sz="2400" b="1" i="0" u="none" strike="noStrike" kern="1200" cap="none" spc="0" normalizeH="0" baseline="0" noProof="0">
                <a:ln>
                  <a:noFill/>
                </a:ln>
                <a:effectLst/>
                <a:uLnTx/>
                <a:uFillTx/>
                <a:latin typeface="华文楷体" panose="02010600040101010101" pitchFamily="2" charset="-122"/>
                <a:ea typeface="华文楷体" panose="02010600040101010101" pitchFamily="2" charset="-122"/>
                <a:cs typeface="+mn-cs"/>
              </a:rPr>
              <a:t>先河的哲理诗，是人类生命活力的颂歌，是中国这一智慧巨人对宇宙、人生、社会、政治、军事认知的哲学格言，是中国文化的大宝藏，是中国思想史上一次灿烂的日出。五千精妙，博大精深，从宇宙到人生，从物质到精神，从社会到政治，无数个层面上的东西都囊括其中，布列得井井有序。</a:t>
            </a:r>
            <a:r>
              <a:rPr kumimoji="0" lang="zh-CN" altLang="en-US" sz="2400" b="1" i="0" u="none" strike="noStrike" kern="1200" cap="none" spc="0" normalizeH="0" baseline="0" noProof="0">
                <a:ln>
                  <a:noFill/>
                </a:ln>
                <a:solidFill>
                  <a:srgbClr val="FF0000"/>
                </a:solidFill>
                <a:effectLst/>
                <a:uLnTx/>
                <a:uFillTx/>
                <a:latin typeface="华文楷体" panose="02010600040101010101" pitchFamily="2" charset="-122"/>
                <a:ea typeface="华文楷体" panose="02010600040101010101" pitchFamily="2" charset="-122"/>
                <a:cs typeface="+mn-cs"/>
              </a:rPr>
              <a:t>他的思想似乎高悬太空，实则立足人世，他貌似虚静，却满溢爱之情；他倡“无为”，结果是“无不为”；他言守静，实则“制动”；他甘“居后”，反而“占先”；无为清静其外，有为积极其内。</a:t>
            </a:r>
            <a:r>
              <a:rPr kumimoji="0" lang="en-US" altLang="zh-CN" sz="2400" b="1" i="0" u="none" strike="noStrike" kern="1200" cap="none" spc="0" normalizeH="0" baseline="0" noProof="0">
                <a:ln>
                  <a:noFill/>
                </a:ln>
                <a:solidFill>
                  <a:srgbClr val="FF0000"/>
                </a:solidFill>
                <a:effectLst/>
                <a:uLnTx/>
                <a:uFillTx/>
                <a:latin typeface="华文楷体" panose="02010600040101010101" pitchFamily="2" charset="-122"/>
                <a:ea typeface="华文楷体" panose="02010600040101010101" pitchFamily="2" charset="-122"/>
                <a:cs typeface="+mn-cs"/>
              </a:rPr>
              <a:t>《</a:t>
            </a:r>
            <a:r>
              <a:rPr kumimoji="0" lang="zh-CN" altLang="en-US" sz="2400" b="1" i="0" u="none" strike="noStrike" kern="1200" cap="none" spc="0" normalizeH="0" baseline="0" noProof="0">
                <a:ln>
                  <a:noFill/>
                </a:ln>
                <a:solidFill>
                  <a:srgbClr val="FF0000"/>
                </a:solidFill>
                <a:effectLst/>
                <a:uLnTx/>
                <a:uFillTx/>
                <a:latin typeface="华文楷体" panose="02010600040101010101" pitchFamily="2" charset="-122"/>
                <a:ea typeface="华文楷体" panose="02010600040101010101" pitchFamily="2" charset="-122"/>
                <a:cs typeface="+mn-cs"/>
              </a:rPr>
              <a:t>道德经</a:t>
            </a:r>
            <a:r>
              <a:rPr kumimoji="0" lang="en-US" altLang="zh-CN" sz="2400" b="1" i="0" u="none" strike="noStrike" kern="1200" cap="none" spc="0" normalizeH="0" baseline="0" noProof="0">
                <a:ln>
                  <a:noFill/>
                </a:ln>
                <a:solidFill>
                  <a:srgbClr val="FF0000"/>
                </a:solidFill>
                <a:effectLst/>
                <a:uLnTx/>
                <a:uFillTx/>
                <a:latin typeface="华文楷体" panose="02010600040101010101" pitchFamily="2" charset="-122"/>
                <a:ea typeface="华文楷体" panose="02010600040101010101" pitchFamily="2" charset="-122"/>
                <a:cs typeface="+mn-cs"/>
              </a:rPr>
              <a:t>》</a:t>
            </a:r>
            <a:r>
              <a:rPr kumimoji="0" lang="zh-CN" altLang="en-US" sz="2400" b="1" i="0" u="none" strike="noStrike" kern="1200" cap="none" spc="0" normalizeH="0" baseline="0" noProof="0">
                <a:ln>
                  <a:noFill/>
                </a:ln>
                <a:solidFill>
                  <a:srgbClr val="FF0000"/>
                </a:solidFill>
                <a:effectLst/>
                <a:uLnTx/>
                <a:uFillTx/>
                <a:latin typeface="华文楷体" panose="02010600040101010101" pitchFamily="2" charset="-122"/>
                <a:ea typeface="华文楷体" panose="02010600040101010101" pitchFamily="2" charset="-122"/>
                <a:cs typeface="+mn-cs"/>
              </a:rPr>
              <a:t>充满智慧之爱，闪烁智慧之美。</a:t>
            </a:r>
          </a:p>
        </p:txBody>
      </p:sp>
    </p:spTree>
    <p:extLst>
      <p:ext uri="{BB962C8B-B14F-4D97-AF65-F5344CB8AC3E}">
        <p14:creationId xmlns:p14="http://schemas.microsoft.com/office/powerpoint/2010/main" val="1806015473"/>
      </p:ext>
    </p:extLst>
  </p:cSld>
  <p:clrMapOvr>
    <a:masterClrMapping/>
  </p:clrMapOvr>
  <p:transition advClick="0" advTm="4000">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90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20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6" name="组合 15"/>
          <p:cNvGrpSpPr/>
          <p:nvPr/>
        </p:nvGrpSpPr>
        <p:grpSpPr>
          <a:xfrm>
            <a:off x="714348" y="1023284"/>
            <a:ext cx="870849" cy="218258"/>
            <a:chOff x="575579" y="2484388"/>
            <a:chExt cx="1927578" cy="481258"/>
          </a:xfrm>
        </p:grpSpPr>
        <p:sp>
          <p:nvSpPr>
            <p:cNvPr id="17" name="Freeform 9"/>
            <p:cNvSpPr/>
            <p:nvPr/>
          </p:nvSpPr>
          <p:spPr bwMode="auto">
            <a:xfrm>
              <a:off x="1380222" y="2492027"/>
              <a:ext cx="1122935" cy="432878"/>
            </a:xfrm>
            <a:custGeom>
              <a:avLst/>
              <a:gdLst>
                <a:gd name="T0" fmla="*/ 745 w 745"/>
                <a:gd name="T1" fmla="*/ 173 h 285"/>
                <a:gd name="T2" fmla="*/ 616 w 745"/>
                <a:gd name="T3" fmla="*/ 211 h 285"/>
                <a:gd name="T4" fmla="*/ 556 w 745"/>
                <a:gd name="T5" fmla="*/ 189 h 285"/>
                <a:gd name="T6" fmla="*/ 269 w 745"/>
                <a:gd name="T7" fmla="*/ 228 h 285"/>
                <a:gd name="T8" fmla="*/ 99 w 745"/>
                <a:gd name="T9" fmla="*/ 262 h 285"/>
                <a:gd name="T10" fmla="*/ 14 w 745"/>
                <a:gd name="T11" fmla="*/ 107 h 285"/>
                <a:gd name="T12" fmla="*/ 144 w 745"/>
                <a:gd name="T13" fmla="*/ 5 h 285"/>
                <a:gd name="T14" fmla="*/ 230 w 745"/>
                <a:gd name="T15" fmla="*/ 114 h 285"/>
                <a:gd name="T16" fmla="*/ 151 w 745"/>
                <a:gd name="T17" fmla="*/ 191 h 285"/>
                <a:gd name="T18" fmla="*/ 93 w 745"/>
                <a:gd name="T19" fmla="*/ 143 h 285"/>
                <a:gd name="T20" fmla="*/ 132 w 745"/>
                <a:gd name="T21" fmla="*/ 87 h 285"/>
                <a:gd name="T22" fmla="*/ 158 w 745"/>
                <a:gd name="T23" fmla="*/ 94 h 285"/>
                <a:gd name="T24" fmla="*/ 138 w 745"/>
                <a:gd name="T25" fmla="*/ 112 h 285"/>
                <a:gd name="T26" fmla="*/ 121 w 745"/>
                <a:gd name="T27" fmla="*/ 149 h 285"/>
                <a:gd name="T28" fmla="*/ 169 w 745"/>
                <a:gd name="T29" fmla="*/ 162 h 285"/>
                <a:gd name="T30" fmla="*/ 201 w 745"/>
                <a:gd name="T31" fmla="*/ 78 h 285"/>
                <a:gd name="T32" fmla="*/ 123 w 745"/>
                <a:gd name="T33" fmla="*/ 31 h 285"/>
                <a:gd name="T34" fmla="*/ 39 w 745"/>
                <a:gd name="T35" fmla="*/ 154 h 285"/>
                <a:gd name="T36" fmla="*/ 188 w 745"/>
                <a:gd name="T37" fmla="*/ 242 h 285"/>
                <a:gd name="T38" fmla="*/ 285 w 745"/>
                <a:gd name="T39" fmla="*/ 183 h 285"/>
                <a:gd name="T40" fmla="*/ 558 w 745"/>
                <a:gd name="T41" fmla="*/ 161 h 285"/>
                <a:gd name="T42" fmla="*/ 723 w 745"/>
                <a:gd name="T43" fmla="*/ 170 h 285"/>
                <a:gd name="T44" fmla="*/ 745 w 745"/>
                <a:gd name="T45" fmla="*/ 173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5" h="285">
                  <a:moveTo>
                    <a:pt x="745" y="173"/>
                  </a:moveTo>
                  <a:cubicBezTo>
                    <a:pt x="718" y="210"/>
                    <a:pt x="664" y="225"/>
                    <a:pt x="616" y="211"/>
                  </a:cubicBezTo>
                  <a:cubicBezTo>
                    <a:pt x="596" y="205"/>
                    <a:pt x="575" y="199"/>
                    <a:pt x="556" y="189"/>
                  </a:cubicBezTo>
                  <a:cubicBezTo>
                    <a:pt x="451" y="134"/>
                    <a:pt x="356" y="155"/>
                    <a:pt x="269" y="228"/>
                  </a:cubicBezTo>
                  <a:cubicBezTo>
                    <a:pt x="218" y="270"/>
                    <a:pt x="162" y="285"/>
                    <a:pt x="99" y="262"/>
                  </a:cubicBezTo>
                  <a:cubicBezTo>
                    <a:pt x="42" y="241"/>
                    <a:pt x="0" y="163"/>
                    <a:pt x="14" y="107"/>
                  </a:cubicBezTo>
                  <a:cubicBezTo>
                    <a:pt x="30" y="44"/>
                    <a:pt x="86" y="0"/>
                    <a:pt x="144" y="5"/>
                  </a:cubicBezTo>
                  <a:cubicBezTo>
                    <a:pt x="186" y="9"/>
                    <a:pt x="236" y="48"/>
                    <a:pt x="230" y="114"/>
                  </a:cubicBezTo>
                  <a:cubicBezTo>
                    <a:pt x="226" y="160"/>
                    <a:pt x="197" y="191"/>
                    <a:pt x="151" y="191"/>
                  </a:cubicBezTo>
                  <a:cubicBezTo>
                    <a:pt x="118" y="191"/>
                    <a:pt x="98" y="176"/>
                    <a:pt x="93" y="143"/>
                  </a:cubicBezTo>
                  <a:cubicBezTo>
                    <a:pt x="87" y="112"/>
                    <a:pt x="105" y="96"/>
                    <a:pt x="132" y="87"/>
                  </a:cubicBezTo>
                  <a:cubicBezTo>
                    <a:pt x="137" y="85"/>
                    <a:pt x="145" y="90"/>
                    <a:pt x="158" y="94"/>
                  </a:cubicBezTo>
                  <a:cubicBezTo>
                    <a:pt x="148" y="102"/>
                    <a:pt x="141" y="106"/>
                    <a:pt x="138" y="112"/>
                  </a:cubicBezTo>
                  <a:cubicBezTo>
                    <a:pt x="131" y="124"/>
                    <a:pt x="126" y="136"/>
                    <a:pt x="121" y="149"/>
                  </a:cubicBezTo>
                  <a:cubicBezTo>
                    <a:pt x="137" y="154"/>
                    <a:pt x="155" y="166"/>
                    <a:pt x="169" y="162"/>
                  </a:cubicBezTo>
                  <a:cubicBezTo>
                    <a:pt x="199" y="153"/>
                    <a:pt x="213" y="110"/>
                    <a:pt x="201" y="78"/>
                  </a:cubicBezTo>
                  <a:cubicBezTo>
                    <a:pt x="189" y="45"/>
                    <a:pt x="153" y="24"/>
                    <a:pt x="123" y="31"/>
                  </a:cubicBezTo>
                  <a:cubicBezTo>
                    <a:pt x="62" y="45"/>
                    <a:pt x="25" y="100"/>
                    <a:pt x="39" y="154"/>
                  </a:cubicBezTo>
                  <a:cubicBezTo>
                    <a:pt x="58" y="225"/>
                    <a:pt x="122" y="266"/>
                    <a:pt x="188" y="242"/>
                  </a:cubicBezTo>
                  <a:cubicBezTo>
                    <a:pt x="223" y="229"/>
                    <a:pt x="253" y="203"/>
                    <a:pt x="285" y="183"/>
                  </a:cubicBezTo>
                  <a:cubicBezTo>
                    <a:pt x="372" y="126"/>
                    <a:pt x="462" y="114"/>
                    <a:pt x="558" y="161"/>
                  </a:cubicBezTo>
                  <a:cubicBezTo>
                    <a:pt x="611" y="188"/>
                    <a:pt x="666" y="208"/>
                    <a:pt x="723" y="170"/>
                  </a:cubicBezTo>
                  <a:cubicBezTo>
                    <a:pt x="727" y="167"/>
                    <a:pt x="736" y="171"/>
                    <a:pt x="745" y="173"/>
                  </a:cubicBezTo>
                  <a:close/>
                </a:path>
              </a:pathLst>
            </a:custGeom>
            <a:solidFill>
              <a:srgbClr val="C7A167"/>
            </a:solidFill>
            <a:ln>
              <a:noFill/>
            </a:ln>
          </p:spPr>
          <p:txBody>
            <a:bodyPr vert="horz" wrap="square" lIns="91440" tIns="45720" rIns="91440" bIns="45720" numCol="1" anchor="t" anchorCtr="0" compatLnSpc="1">
              <a:prstTxWarp prst="textNoShape">
                <a:avLst/>
              </a:prstTxWarp>
            </a:bodyPr>
            <a:lstStyle>
              <a:def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BACC6">
                    <a:lumMod val="50000"/>
                  </a:srgbClr>
                </a:solidFill>
                <a:effectLst/>
                <a:uLnTx/>
                <a:uFillTx/>
                <a:latin typeface="Calibri"/>
                <a:ea typeface="宋体" panose="02010600030101010101" pitchFamily="2" charset="-122"/>
                <a:cs typeface="+mn-cs"/>
              </a:endParaRPr>
            </a:p>
          </p:txBody>
        </p:sp>
        <p:sp>
          <p:nvSpPr>
            <p:cNvPr id="18" name="Freeform 10"/>
            <p:cNvSpPr/>
            <p:nvPr/>
          </p:nvSpPr>
          <p:spPr bwMode="auto">
            <a:xfrm>
              <a:off x="575579" y="2484388"/>
              <a:ext cx="396592" cy="481258"/>
            </a:xfrm>
            <a:custGeom>
              <a:avLst/>
              <a:gdLst>
                <a:gd name="T0" fmla="*/ 150 w 263"/>
                <a:gd name="T1" fmla="*/ 99 h 317"/>
                <a:gd name="T2" fmla="*/ 114 w 263"/>
                <a:gd name="T3" fmla="*/ 144 h 317"/>
                <a:gd name="T4" fmla="*/ 138 w 263"/>
                <a:gd name="T5" fmla="*/ 169 h 317"/>
                <a:gd name="T6" fmla="*/ 192 w 263"/>
                <a:gd name="T7" fmla="*/ 145 h 317"/>
                <a:gd name="T8" fmla="*/ 167 w 263"/>
                <a:gd name="T9" fmla="*/ 45 h 317"/>
                <a:gd name="T10" fmla="*/ 60 w 263"/>
                <a:gd name="T11" fmla="*/ 68 h 317"/>
                <a:gd name="T12" fmla="*/ 63 w 263"/>
                <a:gd name="T13" fmla="*/ 214 h 317"/>
                <a:gd name="T14" fmla="*/ 220 w 263"/>
                <a:gd name="T15" fmla="*/ 235 h 317"/>
                <a:gd name="T16" fmla="*/ 255 w 263"/>
                <a:gd name="T17" fmla="*/ 213 h 317"/>
                <a:gd name="T18" fmla="*/ 263 w 263"/>
                <a:gd name="T19" fmla="*/ 220 h 317"/>
                <a:gd name="T20" fmla="*/ 254 w 263"/>
                <a:gd name="T21" fmla="*/ 241 h 317"/>
                <a:gd name="T22" fmla="*/ 9 w 263"/>
                <a:gd name="T23" fmla="*/ 157 h 317"/>
                <a:gd name="T24" fmla="*/ 67 w 263"/>
                <a:gd name="T25" fmla="*/ 30 h 317"/>
                <a:gd name="T26" fmla="*/ 187 w 263"/>
                <a:gd name="T27" fmla="*/ 27 h 317"/>
                <a:gd name="T28" fmla="*/ 224 w 263"/>
                <a:gd name="T29" fmla="*/ 139 h 317"/>
                <a:gd name="T30" fmla="*/ 150 w 263"/>
                <a:gd name="T31" fmla="*/ 196 h 317"/>
                <a:gd name="T32" fmla="*/ 89 w 263"/>
                <a:gd name="T33" fmla="*/ 152 h 317"/>
                <a:gd name="T34" fmla="*/ 120 w 263"/>
                <a:gd name="T35" fmla="*/ 96 h 317"/>
                <a:gd name="T36" fmla="*/ 150 w 263"/>
                <a:gd name="T37" fmla="*/ 99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3" h="317">
                  <a:moveTo>
                    <a:pt x="150" y="99"/>
                  </a:moveTo>
                  <a:cubicBezTo>
                    <a:pt x="134" y="119"/>
                    <a:pt x="120" y="130"/>
                    <a:pt x="114" y="144"/>
                  </a:cubicBezTo>
                  <a:cubicBezTo>
                    <a:pt x="112" y="149"/>
                    <a:pt x="131" y="170"/>
                    <a:pt x="138" y="169"/>
                  </a:cubicBezTo>
                  <a:cubicBezTo>
                    <a:pt x="157" y="166"/>
                    <a:pt x="181" y="159"/>
                    <a:pt x="192" y="145"/>
                  </a:cubicBezTo>
                  <a:cubicBezTo>
                    <a:pt x="215" y="115"/>
                    <a:pt x="200" y="68"/>
                    <a:pt x="167" y="45"/>
                  </a:cubicBezTo>
                  <a:cubicBezTo>
                    <a:pt x="138" y="26"/>
                    <a:pt x="83" y="38"/>
                    <a:pt x="60" y="68"/>
                  </a:cubicBezTo>
                  <a:cubicBezTo>
                    <a:pt x="27" y="112"/>
                    <a:pt x="28" y="173"/>
                    <a:pt x="63" y="214"/>
                  </a:cubicBezTo>
                  <a:cubicBezTo>
                    <a:pt x="98" y="256"/>
                    <a:pt x="169" y="265"/>
                    <a:pt x="220" y="235"/>
                  </a:cubicBezTo>
                  <a:cubicBezTo>
                    <a:pt x="232" y="228"/>
                    <a:pt x="243" y="220"/>
                    <a:pt x="255" y="213"/>
                  </a:cubicBezTo>
                  <a:cubicBezTo>
                    <a:pt x="258" y="216"/>
                    <a:pt x="260" y="218"/>
                    <a:pt x="263" y="220"/>
                  </a:cubicBezTo>
                  <a:cubicBezTo>
                    <a:pt x="260" y="227"/>
                    <a:pt x="259" y="237"/>
                    <a:pt x="254" y="241"/>
                  </a:cubicBezTo>
                  <a:cubicBezTo>
                    <a:pt x="164" y="317"/>
                    <a:pt x="36" y="273"/>
                    <a:pt x="9" y="157"/>
                  </a:cubicBezTo>
                  <a:cubicBezTo>
                    <a:pt x="0" y="117"/>
                    <a:pt x="26" y="55"/>
                    <a:pt x="67" y="30"/>
                  </a:cubicBezTo>
                  <a:cubicBezTo>
                    <a:pt x="105" y="6"/>
                    <a:pt x="146" y="0"/>
                    <a:pt x="187" y="27"/>
                  </a:cubicBezTo>
                  <a:cubicBezTo>
                    <a:pt x="219" y="48"/>
                    <a:pt x="236" y="98"/>
                    <a:pt x="224" y="139"/>
                  </a:cubicBezTo>
                  <a:cubicBezTo>
                    <a:pt x="213" y="176"/>
                    <a:pt x="186" y="193"/>
                    <a:pt x="150" y="196"/>
                  </a:cubicBezTo>
                  <a:cubicBezTo>
                    <a:pt x="118" y="198"/>
                    <a:pt x="96" y="184"/>
                    <a:pt x="89" y="152"/>
                  </a:cubicBezTo>
                  <a:cubicBezTo>
                    <a:pt x="83" y="124"/>
                    <a:pt x="94" y="104"/>
                    <a:pt x="120" y="96"/>
                  </a:cubicBezTo>
                  <a:cubicBezTo>
                    <a:pt x="129" y="93"/>
                    <a:pt x="141" y="98"/>
                    <a:pt x="150" y="99"/>
                  </a:cubicBezTo>
                  <a:close/>
                </a:path>
              </a:pathLst>
            </a:custGeom>
            <a:solidFill>
              <a:srgbClr val="C7A167"/>
            </a:solidFill>
            <a:ln>
              <a:noFill/>
            </a:ln>
          </p:spPr>
          <p:txBody>
            <a:bodyPr vert="horz" wrap="square" lIns="91440" tIns="45720" rIns="91440" bIns="45720" numCol="1" anchor="t" anchorCtr="0" compatLnSpc="1">
              <a:prstTxWarp prst="textNoShape">
                <a:avLst/>
              </a:prstTxWarp>
            </a:bodyPr>
            <a:lstStyle>
              <a:def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BACC6">
                    <a:lumMod val="50000"/>
                  </a:srgbClr>
                </a:solidFill>
                <a:effectLst/>
                <a:uLnTx/>
                <a:uFillTx/>
                <a:latin typeface="Calibri"/>
                <a:ea typeface="宋体" panose="02010600030101010101" pitchFamily="2" charset="-122"/>
                <a:cs typeface="+mn-cs"/>
              </a:endParaRPr>
            </a:p>
          </p:txBody>
        </p:sp>
        <p:sp>
          <p:nvSpPr>
            <p:cNvPr id="19" name="Freeform 11"/>
            <p:cNvSpPr/>
            <p:nvPr/>
          </p:nvSpPr>
          <p:spPr bwMode="auto">
            <a:xfrm>
              <a:off x="976627" y="2485661"/>
              <a:ext cx="395956" cy="440517"/>
            </a:xfrm>
            <a:custGeom>
              <a:avLst/>
              <a:gdLst>
                <a:gd name="T0" fmla="*/ 145 w 263"/>
                <a:gd name="T1" fmla="*/ 104 h 290"/>
                <a:gd name="T2" fmla="*/ 116 w 263"/>
                <a:gd name="T3" fmla="*/ 144 h 290"/>
                <a:gd name="T4" fmla="*/ 136 w 263"/>
                <a:gd name="T5" fmla="*/ 168 h 290"/>
                <a:gd name="T6" fmla="*/ 193 w 263"/>
                <a:gd name="T7" fmla="*/ 147 h 290"/>
                <a:gd name="T8" fmla="*/ 186 w 263"/>
                <a:gd name="T9" fmla="*/ 56 h 290"/>
                <a:gd name="T10" fmla="*/ 84 w 263"/>
                <a:gd name="T11" fmla="*/ 49 h 290"/>
                <a:gd name="T12" fmla="*/ 55 w 263"/>
                <a:gd name="T13" fmla="*/ 194 h 290"/>
                <a:gd name="T14" fmla="*/ 203 w 263"/>
                <a:gd name="T15" fmla="*/ 242 h 290"/>
                <a:gd name="T16" fmla="*/ 263 w 263"/>
                <a:gd name="T17" fmla="*/ 220 h 290"/>
                <a:gd name="T18" fmla="*/ 249 w 263"/>
                <a:gd name="T19" fmla="*/ 246 h 290"/>
                <a:gd name="T20" fmla="*/ 54 w 263"/>
                <a:gd name="T21" fmla="*/ 238 h 290"/>
                <a:gd name="T22" fmla="*/ 42 w 263"/>
                <a:gd name="T23" fmla="*/ 53 h 290"/>
                <a:gd name="T24" fmla="*/ 160 w 263"/>
                <a:gd name="T25" fmla="*/ 13 h 290"/>
                <a:gd name="T26" fmla="*/ 232 w 263"/>
                <a:gd name="T27" fmla="*/ 120 h 290"/>
                <a:gd name="T28" fmla="*/ 171 w 263"/>
                <a:gd name="T29" fmla="*/ 191 h 290"/>
                <a:gd name="T30" fmla="*/ 106 w 263"/>
                <a:gd name="T31" fmla="*/ 175 h 290"/>
                <a:gd name="T32" fmla="*/ 101 w 263"/>
                <a:gd name="T33" fmla="*/ 108 h 290"/>
                <a:gd name="T34" fmla="*/ 147 w 263"/>
                <a:gd name="T35" fmla="*/ 93 h 290"/>
                <a:gd name="T36" fmla="*/ 145 w 263"/>
                <a:gd name="T37" fmla="*/ 104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3" h="290">
                  <a:moveTo>
                    <a:pt x="145" y="104"/>
                  </a:moveTo>
                  <a:cubicBezTo>
                    <a:pt x="135" y="117"/>
                    <a:pt x="122" y="129"/>
                    <a:pt x="116" y="144"/>
                  </a:cubicBezTo>
                  <a:cubicBezTo>
                    <a:pt x="114" y="149"/>
                    <a:pt x="131" y="169"/>
                    <a:pt x="136" y="168"/>
                  </a:cubicBezTo>
                  <a:cubicBezTo>
                    <a:pt x="156" y="165"/>
                    <a:pt x="179" y="160"/>
                    <a:pt x="193" y="147"/>
                  </a:cubicBezTo>
                  <a:cubicBezTo>
                    <a:pt x="217" y="125"/>
                    <a:pt x="211" y="83"/>
                    <a:pt x="186" y="56"/>
                  </a:cubicBezTo>
                  <a:cubicBezTo>
                    <a:pt x="161" y="30"/>
                    <a:pt x="114" y="27"/>
                    <a:pt x="84" y="49"/>
                  </a:cubicBezTo>
                  <a:cubicBezTo>
                    <a:pt x="35" y="86"/>
                    <a:pt x="24" y="140"/>
                    <a:pt x="55" y="194"/>
                  </a:cubicBezTo>
                  <a:cubicBezTo>
                    <a:pt x="85" y="246"/>
                    <a:pt x="150" y="267"/>
                    <a:pt x="203" y="242"/>
                  </a:cubicBezTo>
                  <a:cubicBezTo>
                    <a:pt x="221" y="233"/>
                    <a:pt x="238" y="224"/>
                    <a:pt x="263" y="220"/>
                  </a:cubicBezTo>
                  <a:cubicBezTo>
                    <a:pt x="258" y="229"/>
                    <a:pt x="256" y="240"/>
                    <a:pt x="249" y="246"/>
                  </a:cubicBezTo>
                  <a:cubicBezTo>
                    <a:pt x="196" y="290"/>
                    <a:pt x="103" y="286"/>
                    <a:pt x="54" y="238"/>
                  </a:cubicBezTo>
                  <a:cubicBezTo>
                    <a:pt x="5" y="190"/>
                    <a:pt x="0" y="109"/>
                    <a:pt x="42" y="53"/>
                  </a:cubicBezTo>
                  <a:cubicBezTo>
                    <a:pt x="66" y="20"/>
                    <a:pt x="125" y="0"/>
                    <a:pt x="160" y="13"/>
                  </a:cubicBezTo>
                  <a:cubicBezTo>
                    <a:pt x="209" y="31"/>
                    <a:pt x="236" y="71"/>
                    <a:pt x="232" y="120"/>
                  </a:cubicBezTo>
                  <a:cubicBezTo>
                    <a:pt x="228" y="157"/>
                    <a:pt x="203" y="182"/>
                    <a:pt x="171" y="191"/>
                  </a:cubicBezTo>
                  <a:cubicBezTo>
                    <a:pt x="152" y="196"/>
                    <a:pt x="124" y="187"/>
                    <a:pt x="106" y="175"/>
                  </a:cubicBezTo>
                  <a:cubicBezTo>
                    <a:pt x="80" y="158"/>
                    <a:pt x="84" y="129"/>
                    <a:pt x="101" y="108"/>
                  </a:cubicBezTo>
                  <a:cubicBezTo>
                    <a:pt x="109" y="97"/>
                    <a:pt x="131" y="97"/>
                    <a:pt x="147" y="93"/>
                  </a:cubicBezTo>
                  <a:cubicBezTo>
                    <a:pt x="146" y="96"/>
                    <a:pt x="145" y="100"/>
                    <a:pt x="145" y="104"/>
                  </a:cubicBezTo>
                  <a:close/>
                </a:path>
              </a:pathLst>
            </a:custGeom>
            <a:solidFill>
              <a:srgbClr val="C7A167"/>
            </a:solidFill>
            <a:ln>
              <a:noFill/>
            </a:ln>
          </p:spPr>
          <p:txBody>
            <a:bodyPr vert="horz" wrap="square" lIns="91440" tIns="45720" rIns="91440" bIns="45720" numCol="1" anchor="t" anchorCtr="0" compatLnSpc="1">
              <a:prstTxWarp prst="textNoShape">
                <a:avLst/>
              </a:prstTxWarp>
            </a:bodyPr>
            <a:lstStyle>
              <a:def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BACC6">
                    <a:lumMod val="50000"/>
                  </a:srgbClr>
                </a:solidFill>
                <a:effectLst/>
                <a:uLnTx/>
                <a:uFillTx/>
                <a:latin typeface="Calibri"/>
                <a:ea typeface="宋体" panose="02010600030101010101" pitchFamily="2" charset="-122"/>
                <a:cs typeface="+mn-cs"/>
              </a:endParaRPr>
            </a:p>
          </p:txBody>
        </p:sp>
      </p:grpSp>
      <p:sp>
        <p:nvSpPr>
          <p:cNvPr id="20" name="Freeform 9"/>
          <p:cNvSpPr/>
          <p:nvPr/>
        </p:nvSpPr>
        <p:spPr bwMode="auto">
          <a:xfrm>
            <a:off x="7643834" y="1142990"/>
            <a:ext cx="810957" cy="332524"/>
          </a:xfrm>
          <a:custGeom>
            <a:avLst/>
            <a:gdLst>
              <a:gd name="T0" fmla="*/ 745 w 745"/>
              <a:gd name="T1" fmla="*/ 173 h 285"/>
              <a:gd name="T2" fmla="*/ 616 w 745"/>
              <a:gd name="T3" fmla="*/ 211 h 285"/>
              <a:gd name="T4" fmla="*/ 556 w 745"/>
              <a:gd name="T5" fmla="*/ 189 h 285"/>
              <a:gd name="T6" fmla="*/ 269 w 745"/>
              <a:gd name="T7" fmla="*/ 228 h 285"/>
              <a:gd name="T8" fmla="*/ 99 w 745"/>
              <a:gd name="T9" fmla="*/ 262 h 285"/>
              <a:gd name="T10" fmla="*/ 14 w 745"/>
              <a:gd name="T11" fmla="*/ 107 h 285"/>
              <a:gd name="T12" fmla="*/ 144 w 745"/>
              <a:gd name="T13" fmla="*/ 5 h 285"/>
              <a:gd name="T14" fmla="*/ 230 w 745"/>
              <a:gd name="T15" fmla="*/ 114 h 285"/>
              <a:gd name="T16" fmla="*/ 151 w 745"/>
              <a:gd name="T17" fmla="*/ 191 h 285"/>
              <a:gd name="T18" fmla="*/ 93 w 745"/>
              <a:gd name="T19" fmla="*/ 143 h 285"/>
              <a:gd name="T20" fmla="*/ 132 w 745"/>
              <a:gd name="T21" fmla="*/ 87 h 285"/>
              <a:gd name="T22" fmla="*/ 158 w 745"/>
              <a:gd name="T23" fmla="*/ 94 h 285"/>
              <a:gd name="T24" fmla="*/ 138 w 745"/>
              <a:gd name="T25" fmla="*/ 112 h 285"/>
              <a:gd name="T26" fmla="*/ 121 w 745"/>
              <a:gd name="T27" fmla="*/ 149 h 285"/>
              <a:gd name="T28" fmla="*/ 169 w 745"/>
              <a:gd name="T29" fmla="*/ 162 h 285"/>
              <a:gd name="T30" fmla="*/ 201 w 745"/>
              <a:gd name="T31" fmla="*/ 78 h 285"/>
              <a:gd name="T32" fmla="*/ 123 w 745"/>
              <a:gd name="T33" fmla="*/ 31 h 285"/>
              <a:gd name="T34" fmla="*/ 39 w 745"/>
              <a:gd name="T35" fmla="*/ 154 h 285"/>
              <a:gd name="T36" fmla="*/ 188 w 745"/>
              <a:gd name="T37" fmla="*/ 242 h 285"/>
              <a:gd name="T38" fmla="*/ 285 w 745"/>
              <a:gd name="T39" fmla="*/ 183 h 285"/>
              <a:gd name="T40" fmla="*/ 558 w 745"/>
              <a:gd name="T41" fmla="*/ 161 h 285"/>
              <a:gd name="T42" fmla="*/ 723 w 745"/>
              <a:gd name="T43" fmla="*/ 170 h 285"/>
              <a:gd name="T44" fmla="*/ 745 w 745"/>
              <a:gd name="T45" fmla="*/ 173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5" h="285">
                <a:moveTo>
                  <a:pt x="745" y="173"/>
                </a:moveTo>
                <a:cubicBezTo>
                  <a:pt x="718" y="210"/>
                  <a:pt x="664" y="225"/>
                  <a:pt x="616" y="211"/>
                </a:cubicBezTo>
                <a:cubicBezTo>
                  <a:pt x="596" y="205"/>
                  <a:pt x="575" y="199"/>
                  <a:pt x="556" y="189"/>
                </a:cubicBezTo>
                <a:cubicBezTo>
                  <a:pt x="451" y="134"/>
                  <a:pt x="356" y="155"/>
                  <a:pt x="269" y="228"/>
                </a:cubicBezTo>
                <a:cubicBezTo>
                  <a:pt x="218" y="270"/>
                  <a:pt x="162" y="285"/>
                  <a:pt x="99" y="262"/>
                </a:cubicBezTo>
                <a:cubicBezTo>
                  <a:pt x="42" y="241"/>
                  <a:pt x="0" y="163"/>
                  <a:pt x="14" y="107"/>
                </a:cubicBezTo>
                <a:cubicBezTo>
                  <a:pt x="30" y="44"/>
                  <a:pt x="86" y="0"/>
                  <a:pt x="144" y="5"/>
                </a:cubicBezTo>
                <a:cubicBezTo>
                  <a:pt x="186" y="9"/>
                  <a:pt x="236" y="48"/>
                  <a:pt x="230" y="114"/>
                </a:cubicBezTo>
                <a:cubicBezTo>
                  <a:pt x="226" y="160"/>
                  <a:pt x="197" y="191"/>
                  <a:pt x="151" y="191"/>
                </a:cubicBezTo>
                <a:cubicBezTo>
                  <a:pt x="118" y="191"/>
                  <a:pt x="98" y="176"/>
                  <a:pt x="93" y="143"/>
                </a:cubicBezTo>
                <a:cubicBezTo>
                  <a:pt x="87" y="112"/>
                  <a:pt x="105" y="96"/>
                  <a:pt x="132" y="87"/>
                </a:cubicBezTo>
                <a:cubicBezTo>
                  <a:pt x="137" y="85"/>
                  <a:pt x="145" y="90"/>
                  <a:pt x="158" y="94"/>
                </a:cubicBezTo>
                <a:cubicBezTo>
                  <a:pt x="148" y="102"/>
                  <a:pt x="141" y="106"/>
                  <a:pt x="138" y="112"/>
                </a:cubicBezTo>
                <a:cubicBezTo>
                  <a:pt x="131" y="124"/>
                  <a:pt x="126" y="136"/>
                  <a:pt x="121" y="149"/>
                </a:cubicBezTo>
                <a:cubicBezTo>
                  <a:pt x="137" y="154"/>
                  <a:pt x="155" y="166"/>
                  <a:pt x="169" y="162"/>
                </a:cubicBezTo>
                <a:cubicBezTo>
                  <a:pt x="199" y="153"/>
                  <a:pt x="213" y="110"/>
                  <a:pt x="201" y="78"/>
                </a:cubicBezTo>
                <a:cubicBezTo>
                  <a:pt x="189" y="45"/>
                  <a:pt x="153" y="24"/>
                  <a:pt x="123" y="31"/>
                </a:cubicBezTo>
                <a:cubicBezTo>
                  <a:pt x="62" y="45"/>
                  <a:pt x="25" y="100"/>
                  <a:pt x="39" y="154"/>
                </a:cubicBezTo>
                <a:cubicBezTo>
                  <a:pt x="58" y="225"/>
                  <a:pt x="122" y="266"/>
                  <a:pt x="188" y="242"/>
                </a:cubicBezTo>
                <a:cubicBezTo>
                  <a:pt x="223" y="229"/>
                  <a:pt x="253" y="203"/>
                  <a:pt x="285" y="183"/>
                </a:cubicBezTo>
                <a:cubicBezTo>
                  <a:pt x="372" y="126"/>
                  <a:pt x="462" y="114"/>
                  <a:pt x="558" y="161"/>
                </a:cubicBezTo>
                <a:cubicBezTo>
                  <a:pt x="611" y="188"/>
                  <a:pt x="666" y="208"/>
                  <a:pt x="723" y="170"/>
                </a:cubicBezTo>
                <a:cubicBezTo>
                  <a:pt x="727" y="167"/>
                  <a:pt x="736" y="171"/>
                  <a:pt x="745" y="173"/>
                </a:cubicBezTo>
                <a:close/>
              </a:path>
            </a:pathLst>
          </a:custGeom>
          <a:solidFill>
            <a:srgbClr val="C7A167"/>
          </a:solidFill>
          <a:ln>
            <a:noFill/>
          </a:ln>
        </p:spPr>
        <p:txBody>
          <a:bodyPr vert="horz" wrap="square" lIns="91440" tIns="45720" rIns="91440" bIns="45720" numCol="1" anchor="t" anchorCtr="0" compatLnSpc="1">
            <a:prstTxWarp prst="textNoShape">
              <a:avLst/>
            </a:prstTxWarp>
          </a:bodyPr>
          <a:lstStyle>
            <a:def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BACC6">
                  <a:lumMod val="50000"/>
                </a:srgbClr>
              </a:solidFill>
              <a:effectLst/>
              <a:uLnTx/>
              <a:uFillTx/>
              <a:latin typeface="Calibri"/>
              <a:ea typeface="宋体" panose="02010600030101010101" pitchFamily="2" charset="-122"/>
              <a:cs typeface="+mn-cs"/>
            </a:endParaRPr>
          </a:p>
        </p:txBody>
      </p:sp>
      <p:sp>
        <p:nvSpPr>
          <p:cNvPr id="22" name="文本框 2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FAD4F50-869A-4D2C-A14D-84FE111999EA}"/>
              </a:ext>
            </a:extLst>
          </p:cNvPr>
          <p:cNvSpPr txBox="1"/>
          <p:nvPr/>
        </p:nvSpPr>
        <p:spPr>
          <a:xfrm>
            <a:off x="107504" y="267494"/>
            <a:ext cx="8928992" cy="4832092"/>
          </a:xfrm>
          <a:prstGeom prst="rect">
            <a:avLst/>
          </a:prstGeom>
          <a:noFill/>
        </p:spPr>
        <p:txBody>
          <a:bodyPr wrap="square">
            <a:spAutoFit/>
          </a:bodyPr>
          <a:lstStyle>
            <a:def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a:ln>
                  <a:noFill/>
                </a:ln>
                <a:effectLst/>
                <a:uLnTx/>
                <a:uFillTx/>
                <a:latin typeface="华文楷体" panose="02010600040101010101" pitchFamily="2" charset="-122"/>
                <a:ea typeface="华文楷体" panose="02010600040101010101" pitchFamily="2" charset="-122"/>
                <a:cs typeface="+mn-cs"/>
              </a:rPr>
              <a:t>学习和研究</a:t>
            </a:r>
            <a:r>
              <a:rPr kumimoji="0" lang="en-US" altLang="zh-CN" sz="2800" b="1" i="0" u="none" strike="noStrike" kern="1200" cap="none" spc="0" normalizeH="0" baseline="0" noProof="0">
                <a:ln>
                  <a:noFill/>
                </a:ln>
                <a:effectLst/>
                <a:uLnTx/>
                <a:uFillTx/>
                <a:latin typeface="华文楷体" panose="02010600040101010101" pitchFamily="2" charset="-122"/>
                <a:ea typeface="华文楷体" panose="02010600040101010101" pitchFamily="2" charset="-122"/>
                <a:cs typeface="+mn-cs"/>
              </a:rPr>
              <a:t>《</a:t>
            </a:r>
            <a:r>
              <a:rPr kumimoji="0" lang="zh-CN" altLang="en-US" sz="2800" b="1" i="0" u="none" strike="noStrike" kern="1200" cap="none" spc="0" normalizeH="0" baseline="0" noProof="0">
                <a:ln>
                  <a:noFill/>
                </a:ln>
                <a:effectLst/>
                <a:uLnTx/>
                <a:uFillTx/>
                <a:latin typeface="华文楷体" panose="02010600040101010101" pitchFamily="2" charset="-122"/>
                <a:ea typeface="华文楷体" panose="02010600040101010101" pitchFamily="2" charset="-122"/>
                <a:cs typeface="+mn-cs"/>
              </a:rPr>
              <a:t>老子</a:t>
            </a:r>
            <a:r>
              <a:rPr kumimoji="0" lang="en-US" altLang="zh-CN" sz="2800" b="1" i="0" u="none" strike="noStrike" kern="1200" cap="none" spc="0" normalizeH="0" baseline="0" noProof="0">
                <a:ln>
                  <a:noFill/>
                </a:ln>
                <a:effectLst/>
                <a:uLnTx/>
                <a:uFillTx/>
                <a:latin typeface="华文楷体" panose="02010600040101010101" pitchFamily="2" charset="-122"/>
                <a:ea typeface="华文楷体" panose="02010600040101010101" pitchFamily="2" charset="-122"/>
                <a:cs typeface="+mn-cs"/>
              </a:rPr>
              <a:t>》</a:t>
            </a:r>
            <a:r>
              <a:rPr kumimoji="0" lang="zh-CN" altLang="en-US" sz="2800" b="1" i="0" u="none" strike="noStrike" kern="1200" cap="none" spc="0" normalizeH="0" baseline="0" noProof="0">
                <a:ln>
                  <a:noFill/>
                </a:ln>
                <a:effectLst/>
                <a:uLnTx/>
                <a:uFillTx/>
                <a:latin typeface="华文楷体" panose="02010600040101010101" pitchFamily="2" charset="-122"/>
                <a:ea typeface="华文楷体" panose="02010600040101010101" pitchFamily="2" charset="-122"/>
                <a:cs typeface="+mn-cs"/>
              </a:rPr>
              <a:t>的意义　</a:t>
            </a:r>
            <a:endParaRPr kumimoji="0" lang="en-US" altLang="zh-CN" sz="2800" b="1" i="0" u="none" strike="noStrike" kern="1200" cap="none" spc="0" normalizeH="0" baseline="0" noProof="0">
              <a:ln>
                <a:noFill/>
              </a:ln>
              <a:effectLst/>
              <a:uLnTx/>
              <a:uFillTx/>
              <a:latin typeface="华文楷体" pitchFamily="2" charset="-122"/>
              <a:ea typeface="华文楷体" pitchFamily="2"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a:ln>
                  <a:noFill/>
                </a:ln>
                <a:effectLst/>
                <a:uLnTx/>
                <a:uFillTx/>
                <a:latin typeface="华文楷体" panose="02010600040101010101" pitchFamily="2" charset="-122"/>
                <a:ea typeface="华文楷体" panose="02010600040101010101" pitchFamily="2" charset="-122"/>
                <a:cs typeface="+mn-cs"/>
              </a:rPr>
              <a:t>老子的</a:t>
            </a:r>
            <a:r>
              <a:rPr kumimoji="0" lang="en-US" altLang="zh-CN" sz="2800" b="1" i="0" u="none" strike="noStrike" kern="1200" cap="none" spc="0" normalizeH="0" baseline="0" noProof="0">
                <a:ln>
                  <a:noFill/>
                </a:ln>
                <a:effectLst/>
                <a:uLnTx/>
                <a:uFillTx/>
                <a:latin typeface="华文楷体" panose="02010600040101010101" pitchFamily="2" charset="-122"/>
                <a:ea typeface="华文楷体" panose="02010600040101010101" pitchFamily="2" charset="-122"/>
                <a:cs typeface="+mn-cs"/>
              </a:rPr>
              <a:t>《</a:t>
            </a:r>
            <a:r>
              <a:rPr kumimoji="0" lang="zh-CN" altLang="en-US" sz="2800" b="1" i="0" u="none" strike="noStrike" kern="1200" cap="none" spc="0" normalizeH="0" baseline="0" noProof="0">
                <a:ln>
                  <a:noFill/>
                </a:ln>
                <a:effectLst/>
                <a:uLnTx/>
                <a:uFillTx/>
                <a:latin typeface="华文楷体" panose="02010600040101010101" pitchFamily="2" charset="-122"/>
                <a:ea typeface="华文楷体" panose="02010600040101010101" pitchFamily="2" charset="-122"/>
                <a:cs typeface="+mn-cs"/>
              </a:rPr>
              <a:t>道德经</a:t>
            </a:r>
            <a:r>
              <a:rPr kumimoji="0" lang="en-US" altLang="zh-CN" sz="2800" b="1" i="0" u="none" strike="noStrike" kern="1200" cap="none" spc="0" normalizeH="0" baseline="0" noProof="0">
                <a:ln>
                  <a:noFill/>
                </a:ln>
                <a:effectLst/>
                <a:uLnTx/>
                <a:uFillTx/>
                <a:latin typeface="华文楷体" panose="02010600040101010101" pitchFamily="2" charset="-122"/>
                <a:ea typeface="华文楷体" panose="02010600040101010101" pitchFamily="2" charset="-122"/>
                <a:cs typeface="+mn-cs"/>
              </a:rPr>
              <a:t>》</a:t>
            </a:r>
            <a:r>
              <a:rPr kumimoji="0" lang="zh-CN" altLang="en-US" sz="2800" b="1" i="0" u="none" strike="noStrike" kern="1200" cap="none" spc="0" normalizeH="0" baseline="0" noProof="0">
                <a:ln>
                  <a:noFill/>
                </a:ln>
                <a:effectLst/>
                <a:uLnTx/>
                <a:uFillTx/>
                <a:latin typeface="华文楷体" panose="02010600040101010101" pitchFamily="2" charset="-122"/>
                <a:ea typeface="华文楷体" panose="02010600040101010101" pitchFamily="2" charset="-122"/>
                <a:cs typeface="+mn-cs"/>
              </a:rPr>
              <a:t>（</a:t>
            </a:r>
            <a:r>
              <a:rPr kumimoji="0" lang="en-US" altLang="zh-CN" sz="2800" b="1" i="0" u="none" strike="noStrike" kern="1200" cap="none" spc="0" normalizeH="0" baseline="0" noProof="0">
                <a:ln>
                  <a:noFill/>
                </a:ln>
                <a:effectLst/>
                <a:uLnTx/>
                <a:uFillTx/>
                <a:latin typeface="华文楷体" panose="02010600040101010101" pitchFamily="2" charset="-122"/>
                <a:ea typeface="华文楷体" panose="02010600040101010101" pitchFamily="2" charset="-122"/>
                <a:cs typeface="+mn-cs"/>
              </a:rPr>
              <a:t>《</a:t>
            </a:r>
            <a:r>
              <a:rPr kumimoji="0" lang="zh-CN" altLang="en-US" sz="2800" b="1" i="0" u="none" strike="noStrike" kern="1200" cap="none" spc="0" normalizeH="0" baseline="0" noProof="0">
                <a:ln>
                  <a:noFill/>
                </a:ln>
                <a:effectLst/>
                <a:uLnTx/>
                <a:uFillTx/>
                <a:latin typeface="华文楷体" panose="02010600040101010101" pitchFamily="2" charset="-122"/>
                <a:ea typeface="华文楷体" panose="02010600040101010101" pitchFamily="2" charset="-122"/>
                <a:cs typeface="+mn-cs"/>
              </a:rPr>
              <a:t>老子</a:t>
            </a:r>
            <a:r>
              <a:rPr kumimoji="0" lang="en-US" altLang="zh-CN" sz="2800" b="1" i="0" u="none" strike="noStrike" kern="1200" cap="none" spc="0" normalizeH="0" baseline="0" noProof="0">
                <a:ln>
                  <a:noFill/>
                </a:ln>
                <a:effectLst/>
                <a:uLnTx/>
                <a:uFillTx/>
                <a:latin typeface="华文楷体" panose="02010600040101010101" pitchFamily="2" charset="-122"/>
                <a:ea typeface="华文楷体" panose="02010600040101010101" pitchFamily="2" charset="-122"/>
                <a:cs typeface="+mn-cs"/>
              </a:rPr>
              <a:t>》</a:t>
            </a:r>
            <a:r>
              <a:rPr kumimoji="0" lang="zh-CN" altLang="en-US" sz="2800" b="1" i="0" u="none" strike="noStrike" kern="1200" cap="none" spc="0" normalizeH="0" baseline="0" noProof="0">
                <a:ln>
                  <a:noFill/>
                </a:ln>
                <a:effectLst/>
                <a:uLnTx/>
                <a:uFillTx/>
                <a:latin typeface="华文楷体" panose="02010600040101010101" pitchFamily="2" charset="-122"/>
                <a:ea typeface="华文楷体" panose="02010600040101010101" pitchFamily="2" charset="-122"/>
                <a:cs typeface="+mn-cs"/>
              </a:rPr>
              <a:t>），是我国传统文化的重要源头，是中国思想史上一座名垂千古的丰碑，是源远流长的中华民族之民族精神的重要组成部分。二千多年来，它深刻地影响着一代又一代中华儿女的思想和社会生活。</a:t>
            </a:r>
            <a:r>
              <a:rPr kumimoji="0" lang="zh-CN" altLang="en-US" sz="2800" b="1" i="0" u="none" strike="noStrike" kern="1200" cap="none" spc="0" normalizeH="0" baseline="0" noProof="0">
                <a:ln>
                  <a:noFill/>
                </a:ln>
                <a:solidFill>
                  <a:srgbClr val="FF0000"/>
                </a:solidFill>
                <a:effectLst/>
                <a:uLnTx/>
                <a:uFillTx/>
                <a:latin typeface="华文楷体" panose="02010600040101010101" pitchFamily="2" charset="-122"/>
                <a:ea typeface="华文楷体" panose="02010600040101010101" pitchFamily="2" charset="-122"/>
                <a:cs typeface="+mn-cs"/>
              </a:rPr>
              <a:t>全面地把握这一光辉著作的思想内涵，是深刻理解中华文化源流和民族精神的关键之一</a:t>
            </a:r>
            <a:r>
              <a:rPr kumimoji="0" lang="zh-CN" altLang="en-US" sz="2800" b="1" i="0" u="none" strike="noStrike" kern="1200" cap="none" spc="0" normalizeH="0" baseline="0" noProof="0">
                <a:ln>
                  <a:noFill/>
                </a:ln>
                <a:effectLst/>
                <a:uLnTx/>
                <a:uFillTx/>
                <a:latin typeface="华文楷体" panose="02010600040101010101" pitchFamily="2" charset="-122"/>
                <a:ea typeface="华文楷体" panose="02010600040101010101" pitchFamily="2" charset="-122"/>
                <a:cs typeface="+mn-cs"/>
              </a:rPr>
              <a:t>。站在时代的高度，以宏观视野和战略眼光重新反思和研究考证</a:t>
            </a:r>
            <a:r>
              <a:rPr kumimoji="0" lang="en-US" altLang="zh-CN" sz="2800" b="1" i="0" u="none" strike="noStrike" kern="1200" cap="none" spc="0" normalizeH="0" baseline="0" noProof="0">
                <a:ln>
                  <a:noFill/>
                </a:ln>
                <a:effectLst/>
                <a:uLnTx/>
                <a:uFillTx/>
                <a:latin typeface="华文楷体" panose="02010600040101010101" pitchFamily="2" charset="-122"/>
                <a:ea typeface="华文楷体" panose="02010600040101010101" pitchFamily="2" charset="-122"/>
                <a:cs typeface="+mn-cs"/>
              </a:rPr>
              <a:t>《</a:t>
            </a:r>
            <a:r>
              <a:rPr kumimoji="0" lang="zh-CN" altLang="en-US" sz="2800" b="1" i="0" u="none" strike="noStrike" kern="1200" cap="none" spc="0" normalizeH="0" baseline="0" noProof="0">
                <a:ln>
                  <a:noFill/>
                </a:ln>
                <a:effectLst/>
                <a:uLnTx/>
                <a:uFillTx/>
                <a:latin typeface="华文楷体" panose="02010600040101010101" pitchFamily="2" charset="-122"/>
                <a:ea typeface="华文楷体" panose="02010600040101010101" pitchFamily="2" charset="-122"/>
                <a:cs typeface="+mn-cs"/>
              </a:rPr>
              <a:t>道德经</a:t>
            </a:r>
            <a:r>
              <a:rPr kumimoji="0" lang="en-US" altLang="zh-CN" sz="2800" b="1" i="0" u="none" strike="noStrike" kern="1200" cap="none" spc="0" normalizeH="0" baseline="0" noProof="0">
                <a:ln>
                  <a:noFill/>
                </a:ln>
                <a:effectLst/>
                <a:uLnTx/>
                <a:uFillTx/>
                <a:latin typeface="华文楷体" panose="02010600040101010101" pitchFamily="2" charset="-122"/>
                <a:ea typeface="华文楷体" panose="02010600040101010101" pitchFamily="2" charset="-122"/>
                <a:cs typeface="+mn-cs"/>
              </a:rPr>
              <a:t>》</a:t>
            </a:r>
            <a:r>
              <a:rPr kumimoji="0" lang="zh-CN" altLang="en-US" sz="2800" b="1" i="0" u="none" strike="noStrike" kern="1200" cap="none" spc="0" normalizeH="0" baseline="0" noProof="0">
                <a:ln>
                  <a:noFill/>
                </a:ln>
                <a:effectLst/>
                <a:uLnTx/>
                <a:uFillTx/>
                <a:latin typeface="华文楷体" panose="02010600040101010101" pitchFamily="2" charset="-122"/>
                <a:ea typeface="华文楷体" panose="02010600040101010101" pitchFamily="2" charset="-122"/>
                <a:cs typeface="+mn-cs"/>
              </a:rPr>
              <a:t>及老子的哲学思想，</a:t>
            </a:r>
            <a:r>
              <a:rPr kumimoji="0" lang="zh-CN" altLang="en-US" sz="2800" b="1" i="0" u="none" strike="noStrike" kern="1200" cap="none" spc="0" normalizeH="0" baseline="0" noProof="0">
                <a:ln>
                  <a:noFill/>
                </a:ln>
                <a:solidFill>
                  <a:srgbClr val="FF0000"/>
                </a:solidFill>
                <a:effectLst/>
                <a:uLnTx/>
                <a:uFillTx/>
                <a:latin typeface="华文楷体" panose="02010600040101010101" pitchFamily="2" charset="-122"/>
                <a:ea typeface="华文楷体" panose="02010600040101010101" pitchFamily="2" charset="-122"/>
                <a:cs typeface="+mn-cs"/>
              </a:rPr>
              <a:t>对于全面正确地把握它的思想内涵，对于在全球化条件下重建中华文化，显扬其本真主义和价值，具有重要的理论和实践意义。</a:t>
            </a:r>
          </a:p>
        </p:txBody>
      </p:sp>
    </p:spTree>
    <p:extLst>
      <p:ext uri="{BB962C8B-B14F-4D97-AF65-F5344CB8AC3E}">
        <p14:creationId xmlns:p14="http://schemas.microsoft.com/office/powerpoint/2010/main" val="1357983051"/>
      </p:ext>
    </p:extLst>
  </p:cSld>
  <p:clrMapOvr>
    <a:masterClrMapping/>
  </p:clrMapOvr>
  <p:transition advClick="0" advTm="4000">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90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20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TotalTime>
  <Words>1922</Words>
  <Application>Microsoft Office PowerPoint</Application>
  <PresentationFormat>全屏显示(16:9)</PresentationFormat>
  <Paragraphs>97</Paragraphs>
  <Slides>25</Slides>
  <Notes>5</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25</vt:i4>
      </vt:variant>
    </vt:vector>
  </HeadingPairs>
  <TitlesOfParts>
    <vt:vector size="36" baseType="lpstr">
      <vt:lpstr>Arial</vt:lpstr>
      <vt:lpstr>宋体</vt:lpstr>
      <vt:lpstr>华文楷体</vt:lpstr>
      <vt:lpstr>方正美黑简体</vt:lpstr>
      <vt:lpstr>方正北魏楷书简体</vt:lpstr>
      <vt:lpstr>方正字迹-佛君包装简体</vt:lpstr>
      <vt:lpstr>方正字迹-管峻楷书简体</vt:lpstr>
      <vt:lpstr>方正魏碑简体</vt:lpstr>
      <vt:lpstr>Calibri</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hj</cp:lastModifiedBy>
  <cp:revision>8</cp:revision>
  <dcterms:created xsi:type="dcterms:W3CDTF">2017-07-23T06:38:10Z</dcterms:created>
  <dcterms:modified xsi:type="dcterms:W3CDTF">2020-09-12T06:49:06Z</dcterms:modified>
</cp:coreProperties>
</file>