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89" r:id="rId3"/>
    <p:sldId id="390" r:id="rId4"/>
    <p:sldId id="391" r:id="rId5"/>
    <p:sldId id="392" r:id="rId6"/>
    <p:sldId id="393" r:id="rId7"/>
    <p:sldId id="394" r:id="rId8"/>
    <p:sldId id="395" r:id="rId9"/>
    <p:sldId id="396" r:id="rId10"/>
    <p:sldId id="397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6" r:id="rId20"/>
    <p:sldId id="407" r:id="rId21"/>
    <p:sldId id="408" r:id="rId22"/>
    <p:sldId id="409" r:id="rId23"/>
    <p:sldId id="410" r:id="rId24"/>
    <p:sldId id="411" r:id="rId25"/>
    <p:sldId id="412" r:id="rId26"/>
    <p:sldId id="413" r:id="rId27"/>
    <p:sldId id="414" r:id="rId28"/>
    <p:sldId id="415" r:id="rId29"/>
    <p:sldId id="416" r:id="rId30"/>
    <p:sldId id="417" r:id="rId31"/>
    <p:sldId id="418" r:id="rId32"/>
    <p:sldId id="419" r:id="rId33"/>
    <p:sldId id="420" r:id="rId34"/>
    <p:sldId id="421" r:id="rId35"/>
    <p:sldId id="422" r:id="rId36"/>
    <p:sldId id="423" r:id="rId37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18" autoAdjust="0"/>
    <p:restoredTop sz="94660"/>
  </p:normalViewPr>
  <p:slideViewPr>
    <p:cSldViewPr showGuides="1">
      <p:cViewPr varScale="1">
        <p:scale>
          <a:sx n="92" d="100"/>
          <a:sy n="92" d="100"/>
        </p:scale>
        <p:origin x="66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1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" Target="../slides/slide1.xml" TargetMode="Internal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" Target="../slides/slide1.xml" TargetMode="Internal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" Target="../slides/slide1.xml" TargetMode="Internal" /><Relationship Id="rId3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目录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/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1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3923928" y="-27384"/>
            <a:ext cx="1999352" cy="880109"/>
            <a:chOff x="11613" y="1584001"/>
            <a:chExt cx="1677992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677992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2" action="ppaction://hlinksldjump"/>
            </p:cNvPr>
            <p:cNvSpPr txBox="1"/>
            <p:nvPr userDrawn="1"/>
          </p:nvSpPr>
          <p:spPr>
            <a:xfrm>
              <a:off x="192915" y="1807573"/>
              <a:ext cx="1274278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课前篇一起预习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2" action="ppaction://hlinksldjump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2" action="ppaction://hlinksldjump"/>
            </p:cNvPr>
            <p:cNvSpPr txBox="1"/>
            <p:nvPr userDrawn="1"/>
          </p:nvSpPr>
          <p:spPr>
            <a:xfrm>
              <a:off x="60351" y="2460637"/>
              <a:ext cx="128901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课外篇一起提高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" Target="../slides/slide1.xml" TargetMode="Internal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472136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05631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3599928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/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/>
          <p:nvPr/>
        </p:nvSpPr>
        <p:spPr>
          <a:xfrm>
            <a:off x="458179" y="204663"/>
            <a:ext cx="3465047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b="0" smtClean="0"/>
              <a:t>第</a:t>
            </a:r>
            <a:r>
              <a:rPr lang="en-US" altLang="zh-CN" sz="1600" b="0" smtClean="0"/>
              <a:t>1</a:t>
            </a:r>
            <a:r>
              <a:rPr lang="zh-CN" altLang="en-US" sz="1600" b="0" smtClean="0"/>
              <a:t>课时　子路、曾皙、冉有、</a:t>
            </a:r>
            <a:endParaRPr lang="en-US" altLang="zh-CN" sz="1600" b="0" smtClean="0"/>
          </a:p>
          <a:p>
            <a:pPr algn="l"/>
            <a:r>
              <a:rPr lang="en-US" altLang="zh-CN" sz="1600" b="0" smtClean="0"/>
              <a:t>         </a:t>
            </a:r>
            <a:r>
              <a:rPr lang="zh-CN" altLang="en-US" sz="1600" b="0" smtClean="0"/>
              <a:t>公西华侍坐</a:t>
            </a:r>
            <a:endParaRPr lang="zh-CN" altLang="zh-CN" sz="1600" b="0" kern="1200" smtClean="0">
              <a:solidFill>
                <a:schemeClr val="tx1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4" name="TextBox 24">
            <a:hlinkClick r:id="rId8" action="ppaction://hlinksldjump"/>
          </p:cNvPr>
          <p:cNvSpPr txBox="1"/>
          <p:nvPr userDrawn="1"/>
        </p:nvSpPr>
        <p:spPr>
          <a:xfrm>
            <a:off x="4111186" y="204706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课前篇一起预习</a:t>
            </a:r>
            <a:endParaRPr lang="zh-CN" altLang="en-US" sz="140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24">
            <a:hlinkClick r:id="rId8" action="ppaction://hlinksldjump"/>
          </p:cNvPr>
          <p:cNvSpPr txBox="1"/>
          <p:nvPr userDrawn="1"/>
        </p:nvSpPr>
        <p:spPr>
          <a:xfrm>
            <a:off x="5903518" y="214386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课内篇一起思考</a:t>
            </a:r>
            <a:endParaRPr lang="en-US" altLang="zh-CN" sz="1400" smtClean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9060101010101" pitchFamily="2" charset="-122"/>
          <a:ea typeface="黑体" panose="0201060906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2.docx" TargetMode="Internal" /><Relationship Id="rId4" Type="http://schemas.openxmlformats.org/officeDocument/2006/relationships/image" Target="../media/image6.emf" /><Relationship Id="rId5" Type="http://schemas.openxmlformats.org/officeDocument/2006/relationships/vmlDrawing" Target="../drawings/vmlDrawing2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3.docx" TargetMode="Internal" /><Relationship Id="rId4" Type="http://schemas.openxmlformats.org/officeDocument/2006/relationships/image" Target="../media/image7.emf" /><Relationship Id="rId5" Type="http://schemas.openxmlformats.org/officeDocument/2006/relationships/vmlDrawing" Target="../drawings/vmlDrawing3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4.docx" TargetMode="Internal" /><Relationship Id="rId4" Type="http://schemas.openxmlformats.org/officeDocument/2006/relationships/image" Target="../media/image8.emf" /><Relationship Id="rId5" Type="http://schemas.openxmlformats.org/officeDocument/2006/relationships/vmlDrawing" Target="../drawings/vmlDrawing4.v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.xml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1.xml" TargetMode="Internal" /><Relationship Id="rId3" Type="http://schemas.openxmlformats.org/officeDocument/2006/relationships/slide" Target="slide3.xml" TargetMode="Internal" /><Relationship Id="rId4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Relationship Id="rId3" Type="http://schemas.openxmlformats.org/officeDocument/2006/relationships/package" Target="../embeddings/Document1.docx" TargetMode="Internal" /><Relationship Id="rId4" Type="http://schemas.openxmlformats.org/officeDocument/2006/relationships/image" Target="../media/image5.emf" /><Relationship Id="rId5" Type="http://schemas.openxmlformats.org/officeDocument/2006/relationships/vmlDrawing" Target="../drawings/vmlDrawing1.v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1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701916" cy="576064"/>
          </a:xfrm>
        </p:spPr>
        <p:txBody>
          <a:bodyPr/>
          <a:lstStyle/>
          <a:p>
            <a:r>
              <a:rPr lang="zh-CN" altLang="en-US"/>
              <a:t> 第二单元</a:t>
            </a:r>
            <a:endParaRPr lang="zh-CN" altLang="zh-CN"/>
          </a:p>
        </p:txBody>
      </p:sp>
    </p:spTree>
  </p:cSld>
  <p:clrMapOvr>
    <a:masterClrMapping/>
  </p:clrMapOvr>
  <p:transition spd="slow">
    <p:strips dir="ld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85567" y="1556792"/>
          <a:ext cx="8128000" cy="44803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3" imgW="4199890" imgH="2316480" progId="Word.Document.12">
                  <p:embed/>
                </p:oleObj>
              </mc:Choice>
              <mc:Fallback>
                <p:oleObj name="文档" r:id="rId3" imgW="4199890" imgH="231648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5567" y="1556792"/>
                        <a:ext cx="8128000" cy="448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2701715"/>
          <a:ext cx="8128000" cy="170857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文档" r:id="rId3" imgW="4199890" imgH="883920" progId="Word.Document.12">
                  <p:embed/>
                </p:oleObj>
              </mc:Choice>
              <mc:Fallback>
                <p:oleObj name="文档" r:id="rId3" imgW="4199890" imgH="8839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701715"/>
                        <a:ext cx="8128000" cy="1708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78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词语辨析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顺水推船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因势利导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67545" y="2361306"/>
          <a:ext cx="7728585" cy="3352800"/>
        </p:xfrm>
        <a:graphic>
          <a:graphicData uri="http://schemas.openxmlformats.org/drawingml/2006/table">
            <a:tbl>
              <a:tblPr firstRow="1" firstCol="1" bandRow="1"/>
              <a:tblGrid>
                <a:gridCol w="720090"/>
                <a:gridCol w="2088515"/>
                <a:gridCol w="4919980"/>
              </a:tblGrid>
              <a:tr h="0">
                <a:tc grid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顺水推船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比喻顺应形势办事。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因势利导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顺着事情的发展趋势加以引导。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3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相同点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都有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顺应趋势办事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的意思。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0">
                <a:tc gridSpan="3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不同点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:“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顺水推船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为中性词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有时含贬义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;“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因势利导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用作褒义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指根据形势加以引导。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0">
                <a:tc row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老总知道李如意已经威名扫地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如今见他自动提出辞职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也就</a:t>
                      </a:r>
                      <a:r>
                        <a:rPr lang="zh-CN" sz="220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顺水推船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让人给他结算了薪酬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打发他离开公司。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不论是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垃圾兑换超市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还是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绿色银行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抑或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道德银行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只有</a:t>
                      </a:r>
                      <a:r>
                        <a:rPr lang="zh-CN" sz="220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因势利导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才能进一步激发老百姓参与公益的热情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扩大公益的社会基础。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817571" y="4376121"/>
            <a:ext cx="11091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33846" y="5052133"/>
            <a:ext cx="11091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007605" y="2060848"/>
          <a:ext cx="8940800" cy="253181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name="文档" r:id="rId3" imgW="4199890" imgH="1189990" progId="Word.Document.12">
                  <p:embed/>
                </p:oleObj>
              </mc:Choice>
              <mc:Fallback>
                <p:oleObj name="文档" r:id="rId3" imgW="4199890" imgH="118999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7605" y="2060848"/>
                        <a:ext cx="8940800" cy="25318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课文是全剧的高潮部分。窦娥负屈含冤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呼天抢地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临死前发出三桩誓愿。作者采用浪漫主义的手法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使剧作的思想艺术升华到一个新的高度。三桩无头愿竟然感动了天地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果真显示了冤情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不仅进一步揭露了官吏们无心正法的罪恶本质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而且从深层次揭露了整个封建制度的腐败。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【任务一】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了解剧本内容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分析戏剧冲突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理解主题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课文是通过哪几个场景来刻画主人公窦娥形象的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请简要归纳。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去法场的路上痛斥天地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法场上与婆婆诀别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行刑前发三桩誓愿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死后两桩誓愿马上应验。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文中与窦娥有关的矛盾冲突有哪些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这些矛盾冲突表现了什么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99406"/>
            <a:ext cx="81915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80871" y="2698004"/>
          <a:ext cx="7879080" cy="2599055"/>
        </p:xfrm>
        <a:graphic>
          <a:graphicData uri="http://schemas.openxmlformats.org/drawingml/2006/table">
            <a:tbl>
              <a:tblPr firstRow="1" firstCol="1" bandRow="1"/>
              <a:tblGrid>
                <a:gridCol w="4350385"/>
                <a:gridCol w="3528695"/>
              </a:tblGrid>
              <a:tr h="335280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矛盾冲突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冲突作用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56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张驴儿误把自己的父亲毒死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反而诬陷清白的窦娥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反映当时社会上强欺弱、恶欺善的现实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56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窦娥本想依靠衙门洗清自己的冤屈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却被判死罪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反映了当时吏治的黑暗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2655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窦娥渴望清清白白地活着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却因怕连累婆婆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自己心甘情愿担当死罪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表现了窦娥的孝顺和善良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窦娥为何斥责天地鬼神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窦娥受神权思想影响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开始时也相信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青天大老爷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能主持正义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赏善罚恶。在残酷的现实面前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她觉醒了。窦娥对神权的大胆谴责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实质上是对封建统治的抗议、控诉和批判否定。她那似岩浆迸射、如山洪决堤般的愤激之词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反映了她的反抗精神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也折射出当时广大人民的反抗精神。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窦娥选择走后街这一情节表现了窦娥什么样的精神品质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对揭示主题有何作用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表现了窦娥善良的精神品质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使窦娥的形象更加清晰与丰富。剧作家越是刻画她的善良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也就越发显出其冤屈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她的抗争与反抗也就越发令人同情。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一个心地善良的百姓竟被昏官判为杀人的凶手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足见当时的吏治是何等昏暗。突出了窦娥所处的社会环境的黑暗、现实的残酷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从而激起人们对窦娥的深切同情。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从侧面反衬出当时的社会对劳动人民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特别是劳动妇女的压迫是何等深重。因此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这一细节描写不仅使窦娥这个形象更丰满动人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也使剧作对封建社会的批判更为有力和深刻。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第三折中【快活三】【鲍老儿】两支曲子是窦娥临刑前对蔡婆婆提出的希望和要求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在表现主题方面有什么作用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两支曲子使人们对窦娥的悲惨遭遇更加同情。好人蒙冤而死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自然使人们对不公正的社会产生愤恨之情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戏剧的审美作用得到了充分体现。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窦娥的三桩誓愿的顺序可以颠倒吗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不可以。第一桩是希望在场的人立刻了解她的冤情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第二桩让白雪覆盖她纯洁的躯体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表明她的清白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第三桩是要楚地亢旱三年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官吏每无心正法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使百姓有口难言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。这不仅证明自己的冤屈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而且希望上天惩治邪恶。这三桩誓愿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一愿比一愿深刻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一愿比一愿强烈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层层深入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不可颠倒。这充分揭露了当时官吏昏聩、吏制腐败、人民蒙受奇冤呼告无门的社会现实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表现了女主人公至死不屈的斗争精神。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9512" y="1844824"/>
          <a:ext cx="8280400" cy="4023359"/>
        </p:xfrm>
        <a:graphic>
          <a:graphicData uri="http://schemas.openxmlformats.org/drawingml/2006/table">
            <a:tbl>
              <a:tblPr firstRow="1" firstCol="1" bandRow="1"/>
              <a:tblGrid>
                <a:gridCol w="2520315"/>
                <a:gridCol w="5760085"/>
              </a:tblGrid>
              <a:tr h="0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单元人文主题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单元学习目标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宋黑_GBK" panose="03000509000000000000" pitchFamily="65" charset="-122"/>
                          <a:cs typeface="Times New Roman" panose="02020603050405020304" pitchFamily="18" charset="0"/>
                        </a:rPr>
                        <a:t>良知与悲悯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领会剧作家对于社会人生的深刻认识和深切关怀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激发良知和悲悯情怀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健全人格培养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以尊重和包容的心态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理解和借鉴不同民族、不同区域、不同国家的优秀文化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吸收人类文化的精华。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en-US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5" name="20a03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3808" y="2420888"/>
            <a:ext cx="535218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lu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【任务二】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体味本剧的语言风格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赏析其写作特色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【端正好】这支曲子里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没来由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不提防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动地惊天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三个词有什么样的表达效果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没来由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更能突出窦娥的大屈大冤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表现出窦娥的清白无辜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对于官府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实则讽刺其诬陷得逞。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不提防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显出世道、人心的险恶。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动地惊天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主人公自知在人间已没有申冤处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只能希望天地能感应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还自己一个清白。弱者的无奈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反映出了人间的黑暗。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动地惊天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可说是戏文之眼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为后面三桩誓愿的实现埋下伏笔。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文中写窦娥的三桩誓愿的实现采用了什么手法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这种手法有怎样的艺术效果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采用了浪漫主义的表现手法。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这样写既能证明窦娥的冤情千真万确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又能增强悲剧气氛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符合民众善恶有报的心理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反映了人们伸张正义、惩治邪恶的愿望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表现了作者鲜明的爱憎之情。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作者写窦娥指斥天地鬼神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错勘贤愚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不分好歹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却又写窦娥的三桩誓愿得到实现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这是不是矛盾的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请结合文本内容和你的理解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加以探究。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不矛盾。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是人间统治阶级的象征。对天地鬼神的抨击实际上是对封建法制、封建秩序的否定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反映了她的反抗精神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三桩誓愿实际上表达了惩治贪赃枉法、草菅人命的昏官污吏的希望。两者是不矛盾的。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矛盾。正是这种矛盾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表现了作者对社会现实的不满而又无能为力进行社会变革的无奈。在当时的历史条件下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像窦娥一样的底层百姓除了向天地鬼神申诉冤屈以外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没有别的办法。作者一方面借窦娥之口批判封建统治阶级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表达自己变革现实的愿望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另一方面又不能从根本上提出救民于水火的办法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只能靠天地动容来昭雪窦娥的冤案。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铺垫手法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铺垫是为主要人物出场或主要事件发生创造条件而着重描述渲染、进行陪衬衬托的一种表现手法。例如《窦娥冤》第二折是戏剧冲突的发展。张驴儿为达到霸占窦娥的目的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本想药死蔡婆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却不想药死了父亲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使戏剧情节陡转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而昏官桃杌不察实情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窦娥被屈打成招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判为死罪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为第三折高潮的到来作了铺垫。用好铺垫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需要了解如下知识。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是蓄积酝酿主要情节的过程。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是主要情节的基石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能增加情节张力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制造悬念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使情节具有合理性。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铺垫的原则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要引而不发、自然合理。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铺垫的种类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从情节发展的方向来分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有正铺、反铺。正铺是铺垫方向与情节发展的方向完全一致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又叫正面铺垫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反铺是铺垫的方向与情节发展的方向完全相反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出乎意料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又叫反面铺垫。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从铺垫的手法来分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又有伏笔铺垫、悬念铺垫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又叫垫衬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、铺陈铺垫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用铺陈事物的方法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渲染气氛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制造声势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。张驴儿药死自己的老爹是反铺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使故事情节没有按照张驴儿的愿望发展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出现了新的悬念。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3178" y="52002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尝试运用铺垫手法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写一段文字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力求张弛有度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合乎情理。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字左右。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示例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23259" y="1095937"/>
            <a:ext cx="2697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把握和分析戏剧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冲突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94535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《窦娥冤》通过窦娥婆媳与赛卢医、张驴儿父子的矛盾冲突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窦娥与太守桃杌的矛盾冲突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充分展现了窦娥的个性形象。学习戏剧首先要学会分析戏剧冲突。戏剧阅读属于文学类文本阅读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戏剧阅读必须从戏剧的独特性出发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掌握阅读戏剧的一些方法。提高对文学作品的审美鉴赏能力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是培养语文核心素养的要求之一。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什么是戏剧冲突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冲突离不开矛盾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但不等于矛盾。矛盾只有通过外部形式表现出来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对立双方发生了摩擦、争执、撞击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才称之为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。戏剧要在两三个小时内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通过人物的语言和动作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反映社会生活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它必须把矛盾集中起来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达到紧凑、尖锐、紧张、激烈的程度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戏剧就是冲突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没有冲突就没有戏剧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。创作剧本必须展示冲突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阅读剧本必须把握冲突。把握了戏剧冲突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也就牵住了全剧的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牛鼻子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51695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把握戏剧冲突的途径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了解戏剧情节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把握戏剧冲突。为了吸引读者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剧本十分讲究情节性。读者了解了戏剧情节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才能把握戏剧冲突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受到艺术感染。从情节的推进入手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分析戏剧冲突的发展过程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有两条途径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从场次入手。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可把一场戏分解为若干小单位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进行微观考查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省去不重要、交代性的情节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仔细研究主要事件、主要场次的描写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最后把各个场面综合起来分析。如《窦娥冤》中写窦娥被押赴法场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直至行刑后的全过程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按情节的开展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可以划分为四个场景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被押赴法场的情景、与婆婆诀别的情景、临刑时的情景、行刑后的情景。抓住其中的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指天斥地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发下三愿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这两个主要场面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不难把握此折展示的窦娥与贪官污吏之间的矛盾。此外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作者着意写窦娥要求避开前街走后街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怕婆婆看见自己披枷带锁赴法场而伤心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这充分显示了窦娥温顺善良的美好心灵。如此善良的人却蒙冤而死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更深刻地批判了毁灭美的黑暗现实。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从情节的线索入手。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一部戏的情节主线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就是贯穿全剧的主要矛盾冲突。《窦娥冤》的情节主线很清楚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就是窦娥婆媳二人与赛卢医、张驴儿父子、太守桃杌的矛盾。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戏剧冲突与人物和主题的关系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戏剧冲突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包括人物之间的冲突、人物自身的冲突、人物与环境的冲突几个方面。戏剧冲突的实质是人物性格冲突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剧作者把人物放在尖锐的冲突中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特别是通过人物性格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人物的世界观、阶级立场、政治观点、道德品质、思想感情、心理素质、兴趣爱好等多种因素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的相互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抵触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来展开故事情节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塑造人物形象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表现主题思想。因此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要把握人物的思想性格特征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把握戏剧主题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应从分析冲突入手。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其方法是分析戏剧一共写了几处冲突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哪些是主要冲突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以及引起各种冲突的原因等。如《窦娥冤》主要写了三方面的冲突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这些冲突的性质是不同的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窦娥和张驴儿父子的冲突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实质上是劳动妇女与社会恶势力的冲突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窦娥与太守桃杌的冲突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实质上是劳动人民与封建统治者的冲突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窦娥对天与地的控诉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实质上表达的是对黑暗现实的否定和抗议。在这些冲突中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后两者是主要冲突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引起这些冲突的主要原因是元代的酷刑虐政、社会的黑暗、人民有冤无处申等。通过分析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我们不难理解窦娥是一个具有强烈反抗意识的女性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该剧通过揭示她含冤负屈惨遭杀害的悲惨遭遇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揭露了封建社会的黑暗和混乱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表现了被压迫人民的不屈的斗争。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答题方法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从戏剧情节入手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把握冲突。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从人物关系入手把握冲突。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分析主要冲突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把握人物性格和主题。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</p:spPr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　窦娥冤</a:t>
            </a:r>
            <a:r>
              <a:rPr lang="en-US" altLang="zh-CN"/>
              <a:t>(</a:t>
            </a:r>
            <a:r>
              <a:rPr lang="zh-CN" altLang="en-US"/>
              <a:t>节选</a:t>
            </a:r>
            <a:r>
              <a:rPr lang="en-US" altLang="zh-CN"/>
              <a:t>)</a:t>
            </a:r>
            <a:endParaRPr lang="zh-CN" altLang="en-US"/>
          </a:p>
        </p:txBody>
      </p:sp>
    </p:spTree>
  </p:cSld>
  <p:clrMapOvr>
    <a:masterClrMapping/>
  </p:clrMapOvr>
  <p:transition spd="slow">
    <p:strips dir="ld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0768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阅读《雷雨》选段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你静一静。把脑子放清醒点。你不要以为我的心是死了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你以为一个人做了一件于心不忍的事就会忘了吗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你看这些家具都是你从前顶喜欢的东西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多少年我总是留着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为着纪念你。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你的生日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四月十八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每年我总记得。一切都照着你是正式嫁过周家的人看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甚至于你因为生萍儿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受了病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总要关窗户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这些习惯我都保留着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为的是不忘你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弥补我的罪过。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叹一口气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现在我们都是上了年纪的人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这些傻话请你也不必说了。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那更好了。那么我们可以明明白白地谈一谈。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不过我觉得没有什么可谈的。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话很多。我看你的性情好像没有大改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鲁贵像是个很不老实的人。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你不要怕。他永远不会知道的。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那双方面都好。再有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我要问你的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你自己带走的儿子在哪儿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他在你的矿上做工。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他现在在哪儿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就在门房等着见你呢。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鲁大海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我的儿子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他的脚指头因为你的不小心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现在还是少一个的。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这么说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我自己的骨肉在矿上鼓动罢工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反对我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他跟你现在完完全全是两样的人。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他还是我的儿子。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你不要以为他还会认你作父亲。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痛痛快快的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你现在要多少钱吧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就鲁侍萍而言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她与周朴园矛盾冲突的核心是什么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就周朴园而言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他与鲁侍萍矛盾冲突的核心是什么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鲁侍萍既希望周朴园确实存在一点善心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又对周朴园有着深刻的认识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相信这是不现实的。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周朴园想极力掩饰自己虚伪的面孔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抹平他可能遇到的麻烦。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4570"/>
            <a:ext cx="8128000" cy="57734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是《雷雨》中极为精彩的一段台词。它的价值至少体现在两个方面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一是矛盾冲突极为激烈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但含而不露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二是矛盾冲突的发展环环相扣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由浅而深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并逐步推向高潮。矛盾的关键在于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鲁侍萍对周朴园有着深刻的认识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不相信周朴园会发慈悲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并且还想方设法要揭露周朴园的真实本性。另一方面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周朴园又想极力掩饰自己虚伪的面孔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抹平他可能遇到的麻烦。正是二人各自不同的矛盾又构成了一对新的更大的矛盾。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就鲁侍萍来说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当她听说周朴园还在爱她时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她当然也希望是一件好事情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但是经过几十年的风雨之后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她已经变得麻木了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也显得十分平静。但她对周朴园始终是怀着戒备之心的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周朴园提议谈一谈时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鲁侍萍马上就警觉起来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认为他们之间已经没有什么可谈的了。而当周朴园想用金钱来打消鲁侍萍母子对他的仇恨之时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鲁侍萍义正词严地表示了拒绝。因此就鲁侍萍来说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她的矛盾就是既希望周朴园确实存在一点善心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又相信这是不现实的。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在周朴园方面来说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一方面他想表示对鲁侍萍的怀念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但另一方面又担心自己的身份和地位。所以当他提议与鲁侍萍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我们可以明明白白地谈一谈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遭到拒绝时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他立刻变被动为主动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既攻击一下鲁侍萍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又语带双关地谈到了与鲁侍萍有关的鲁贵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鲁贵像是个很不老实的人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并以此作为自己转换话题的一个借口。当得知反对他的鲁大海居然是他的儿子时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周朴园立刻翻脸不认人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想用钱来买通鲁侍萍母子。这段台词极为生动形象地写出了周朴园的阴险嘴脸。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502900" y="111252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79833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学习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目标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22352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初步了解我国古代杂剧的形式特点。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领会元杂剧如何通过唱词、科、白刻画人物形象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展开矛盾冲突。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理解窦娥的反抗精神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把握本文的主题思想。</a:t>
            </a:r>
            <a:endParaRPr lang="zh-CN" altLang="en-US" sz="2200"/>
          </a:p>
        </p:txBody>
      </p:sp>
    </p:spTree>
  </p:cSld>
  <p:clrMapOvr>
    <a:masterClrMapping/>
  </p:clrMapOvr>
  <p:transition spd="slow">
    <p:cover dir="lu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68760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关汉卿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1230—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号已斋叟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今北京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元代戏曲作家。与马致远、郑光祖、白朴并称为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元曲四大家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并位于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元曲四大家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之首。他曾在作品中称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我是个普天下郎君领袖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盖世界浪子班头。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在《【南吕】一枝花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不伏老》结尾一段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更狂傲倔强地表示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我是个蒸不烂、煮不熟、捶不匾、炒不爆、响珰珰一粒铜豌豆。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关汉卿一生创作杂剧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但大都佚失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现仅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部。《窦娥冤》《望江亭》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《救风尘》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《单刀会》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《拜月亭》等流传广泛。其中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《窦娥冤》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四大古典悲剧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M18.eps" descr="id:214749556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516216" y="3429000"/>
            <a:ext cx="1987401" cy="2011978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7545" y="1268760"/>
            <a:ext cx="8312472" cy="5297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元代是封建社会阶级矛盾比较尖锐的时期。元朝统治者实行民族分化的种族歧视政策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法令昏暗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吏治混乱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冤狱遍野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《窦娥冤》正是这一社会现实的反映。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《窦娥冤》全名《感天动地窦娥冤》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是关汉卿的代表作。全剧共四折一楔子。剧情取材自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东海孝妇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的民间故事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又紧紧围绕元代的社会现实展开。楚州贫儒窦天章因无钱进京赶考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无奈之下将幼女窦娥卖给蔡婆为童养媳。窦娥婚后丈夫去世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与婆婆相依为命。蔡婆外出讨债时遇到流氓张驴儿父子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遭其胁迫。张驴儿企图霸占窦娥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见她不从便想毒死蔡婆以要挟窦娥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不料误将其父药死。张驴儿诬告窦娥杀人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官府严刑逼供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窦娥为救蔡婆自认杀人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被判斩刑。窦娥在临刑之时指天为誓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发誓死后血溅白练、六月飞雪、大旱三年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以明己冤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后来果然都应验。三年后窦天章做了高官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到楚州巡察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窦娥的鬼魂出现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向他申冤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于是他重审此案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为窦娥平反昭雪。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课文节选的是第三折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是整本戏剧的高潮部分。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元曲四大家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元曲四大家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指关汉卿、白朴、马致远、郑光祖四位元代杂剧作家。他们代表了元代不同时期不同流派杂剧创作的成就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其代表作分别是《窦娥冤》《梧桐雨》《汉宫秋》《倩女离魂》。但也有人认为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元曲四大家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是关汉卿、王实甫、马致远和白朴。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元杂剧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元代用北曲演唱的戏曲形式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金末元初产生于中国北方。其在宋杂剧、金院本和诸宫调基础上吸收多种词曲和技艺发展而成。元杂剧剧本一般分为四折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每折用同一宫调的若干曲牌组成套曲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必要时加上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楔子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。其对后来戏曲的发展有深远影响。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090442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11560" y="1571684"/>
          <a:ext cx="8128000" cy="577429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3" imgW="4343400" imgH="3086100" progId="Word.Document.12">
                  <p:embed/>
                </p:oleObj>
              </mc:Choice>
              <mc:Fallback>
                <p:oleObj name="文档" r:id="rId3" imgW="4343400" imgH="30861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560" y="1571684"/>
                        <a:ext cx="8128000" cy="57742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写对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字形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08000" y="2055390"/>
          <a:ext cx="6076950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399540"/>
                <a:gridCol w="1421765"/>
                <a:gridCol w="162560"/>
                <a:gridCol w="1655445"/>
                <a:gridCol w="1437640"/>
              </a:tblGrid>
              <a:tr h="208915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词　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易错字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词　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易错字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8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亲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juàn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眷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jiānɡ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浆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8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ténɡ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誊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船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jiǎnɡ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835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qiān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陌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yǎn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旗息鼓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偃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8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xiān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纤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都江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yàn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堰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jiān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歼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yà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苗助长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揠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 thruBlk="1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221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7">
      <vt:lpstr>Arial</vt:lpstr>
      <vt:lpstr>Calibri</vt:lpstr>
      <vt:lpstr>黑体</vt:lpstr>
      <vt:lpstr>微软雅黑</vt:lpstr>
      <vt:lpstr>Times New Roman</vt:lpstr>
      <vt:lpstr>宋体</vt:lpstr>
      <vt:lpstr>NEU-BZ-S92</vt:lpstr>
      <vt:lpstr>方正宋黑_GBK</vt:lpstr>
      <vt:lpstr>方正书宋_GBK</vt:lpstr>
      <vt:lpstr>楷体</vt:lpstr>
      <vt:lpstr>仿宋</vt:lpstr>
      <vt:lpstr>1</vt:lpstr>
      <vt:lpstr> 第二单元</vt:lpstr>
      <vt:lpstr>PowerPoint Presentation</vt:lpstr>
      <vt:lpstr>4　窦娥冤(节选)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2021-02-03T18:33:56.613</cp:lastPrinted>
  <dcterms:created xsi:type="dcterms:W3CDTF">2021-02-03T18:33:56Z</dcterms:created>
  <dcterms:modified xsi:type="dcterms:W3CDTF">2021-02-03T10:33:57Z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