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5" r:id="rId3"/>
    <p:sldId id="283" r:id="rId5"/>
    <p:sldId id="257" r:id="rId6"/>
    <p:sldId id="269" r:id="rId7"/>
    <p:sldId id="271" r:id="rId8"/>
    <p:sldId id="273" r:id="rId9"/>
    <p:sldId id="282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17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96"/>
      </p:cViewPr>
      <p:guideLst>
        <p:guide orient="horz" pos="217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4.jpe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12700"/>
            <a:ext cx="10139680" cy="69386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/>
          <p:nvPr/>
        </p:nvGraphicFramePr>
        <p:xfrm>
          <a:off x="29210" y="24130"/>
          <a:ext cx="9122410" cy="6859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9744075" imgH="6486525" progId="Paint.Picture">
                  <p:embed/>
                </p:oleObj>
              </mc:Choice>
              <mc:Fallback>
                <p:oleObj name="" r:id="rId1" imgW="9744075" imgH="64865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210" y="24130"/>
                        <a:ext cx="9122410" cy="6859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068195" y="1288415"/>
            <a:ext cx="585787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96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百合花  </a:t>
            </a:r>
            <a:endParaRPr lang="zh-CN" altLang="zh-CN" sz="9600">
              <a:latin typeface="方正粗黑宋简体" panose="02000000000000000000" pitchFamily="2" charset="-122"/>
              <a:ea typeface="方正粗黑宋简体" panose="02000000000000000000" pitchFamily="2" charset="-122"/>
              <a:cs typeface="方正粗黑宋简体" panose="02000000000000000000" pitchFamily="2" charset="-122"/>
            </a:endParaRPr>
          </a:p>
          <a:p>
            <a:r>
              <a:rPr lang="zh-CN" altLang="zh-CN" sz="60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           </a:t>
            </a:r>
            <a:endParaRPr lang="zh-CN" altLang="zh-CN" sz="6000">
              <a:latin typeface="方正粗黑宋简体" panose="02000000000000000000" pitchFamily="2" charset="-122"/>
              <a:ea typeface="方正粗黑宋简体" panose="02000000000000000000" pitchFamily="2" charset="-122"/>
              <a:cs typeface="方正粗黑宋简体" panose="02000000000000000000" pitchFamily="2" charset="-122"/>
            </a:endParaRPr>
          </a:p>
          <a:p>
            <a:r>
              <a:rPr lang="zh-CN" altLang="zh-CN" sz="60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            </a:t>
            </a:r>
            <a:r>
              <a:rPr lang="zh-CN" altLang="zh-CN" sz="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茹志鹃</a:t>
            </a:r>
            <a:endParaRPr lang="zh-CN" altLang="zh-CN" sz="6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940435"/>
            <a:ext cx="5924550" cy="59721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64030" y="318770"/>
            <a:ext cx="60325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一</a:t>
            </a:r>
            <a:r>
              <a:rPr lang="zh-CN" altLang="en-US" sz="6000" b="1" dirty="0" smtClean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、印象百合花</a:t>
            </a:r>
            <a:endParaRPr lang="zh-CN" altLang="en-US" sz="6000" b="1" dirty="0">
              <a:solidFill>
                <a:schemeClr val="tx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u=4183075496,96806091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94450" y="4311015"/>
            <a:ext cx="2770505" cy="2410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9700" y="2370455"/>
            <a:ext cx="87395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    </a:t>
            </a:r>
            <a:r>
              <a:rPr lang="zh-CN" altLang="zh-CN" sz="5400" b="1">
                <a:latin typeface="楷体" panose="02010609060101010101" charset="-122"/>
                <a:ea typeface="楷体" panose="02010609060101010101" charset="-122"/>
              </a:rPr>
              <a:t>这象征着</a:t>
            </a:r>
            <a:r>
              <a:rPr lang="zh-CN" altLang="zh-CN" sz="5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纯洁与感情</a:t>
            </a:r>
            <a:r>
              <a:rPr lang="zh-CN" altLang="zh-CN" sz="5400" b="1">
                <a:latin typeface="楷体" panose="02010609060101010101" charset="-122"/>
                <a:ea typeface="楷体" panose="02010609060101010101" charset="-122"/>
              </a:rPr>
              <a:t>的花。</a:t>
            </a:r>
            <a:endParaRPr lang="zh-CN" altLang="zh-CN" sz="5400" b="1">
              <a:latin typeface="楷体" panose="02010609060101010101" charset="-122"/>
              <a:ea typeface="楷体" panose="02010609060101010101" charset="-122"/>
              <a:cs typeface="方正粗黑宋简体" panose="02000000000000000000" pitchFamily="2" charset="-122"/>
            </a:endParaRPr>
          </a:p>
        </p:txBody>
      </p:sp>
      <p:pic>
        <p:nvPicPr>
          <p:cNvPr id="4" name="图片 3" descr="无标题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5080" y="-12700"/>
            <a:ext cx="1613535" cy="167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无标题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955" y="92710"/>
            <a:ext cx="1576070" cy="133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54368"/>
            <a:ext cx="8229600" cy="1143000"/>
          </a:xfrm>
        </p:spPr>
        <p:txBody>
          <a:bodyPr/>
          <a:lstStyle/>
          <a:p>
            <a:r>
              <a:rPr lang="zh-CN" altLang="en-US" sz="600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二、解语百合花</a:t>
            </a:r>
            <a:br>
              <a:rPr lang="zh-CN" altLang="en-US" sz="6000">
                <a:latin typeface="方正粗黑宋简体" panose="02000000000000000000" pitchFamily="2" charset="-122"/>
                <a:ea typeface="方正粗黑宋简体" panose="02000000000000000000" pitchFamily="2" charset="-122"/>
              </a:rPr>
            </a:br>
            <a:endParaRPr lang="zh-CN" altLang="en-US" sz="6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40255"/>
            <a:ext cx="8229600" cy="4086225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        </a:t>
            </a:r>
            <a:r>
              <a:rPr lang="zh-CN" altLang="en-US" sz="44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年轻媳妇和通讯员的</a:t>
            </a:r>
            <a:r>
              <a:rPr lang="en-US" altLang="zh-CN" sz="44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“</a:t>
            </a:r>
            <a:r>
              <a:rPr lang="zh-CN" altLang="en-US" sz="44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纯洁与感情</a:t>
            </a:r>
            <a:r>
              <a:rPr lang="en-US" altLang="zh-CN" sz="44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”</a:t>
            </a:r>
            <a:r>
              <a:rPr lang="zh-CN" altLang="en-US" sz="44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是如何体现的？</a:t>
            </a:r>
            <a:endParaRPr lang="zh-CN" altLang="en-US" sz="4400">
              <a:latin typeface="方正粗黑宋简体" panose="02000000000000000000" pitchFamily="2" charset="-122"/>
              <a:ea typeface="方正粗黑宋简体" panose="02000000000000000000" pitchFamily="2" charset="-122"/>
              <a:cs typeface="方正粗黑宋简体" panose="02000000000000000000" pitchFamily="2" charset="-122"/>
            </a:endParaRPr>
          </a:p>
          <a:p>
            <a:pPr marL="0" indent="0">
              <a:buNone/>
            </a:pPr>
            <a:r>
              <a:rPr lang="zh-CN" altLang="en-US" sz="44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       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方正粗黑宋简体" panose="02000000000000000000" pitchFamily="2" charset="-122"/>
              </a:rPr>
              <a:t>请结合小说中的细节进行品析。</a:t>
            </a:r>
            <a:endParaRPr lang="zh-CN" altLang="en-US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方正粗黑宋简体" panose="02000000000000000000" pitchFamily="2" charset="-122"/>
            </a:endParaRPr>
          </a:p>
        </p:txBody>
      </p:sp>
      <p:pic>
        <p:nvPicPr>
          <p:cNvPr id="8" name="图片 7" descr="u=4183075496,968060910&amp;fm=26&amp;gp=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07785" y="4322445"/>
            <a:ext cx="2757170" cy="2399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uiExpand="1" build="p"/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u=4183075496,968060910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3180" y="4483735"/>
            <a:ext cx="2757170" cy="23990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三、礼赞百合花</a:t>
            </a:r>
            <a:endParaRPr lang="zh-CN" altLang="en-US" sz="60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20430" cy="45262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 </a:t>
            </a:r>
            <a:r>
              <a:rPr lang="zh-CN" altLang="en-US" dirty="0"/>
              <a:t>    </a:t>
            </a:r>
            <a:r>
              <a:rPr lang="zh-CN" altLang="en-US" sz="4000" dirty="0"/>
              <a:t>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同学们，你们和小通讯员一样年轻，如果换作是你，当你看到手榴弹在一群素不相识的担架员中间冒着烟乱转，作为一位通讯员，在这样的生死攸关时刻，你会扑上去吗？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无标题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5080" y="28575"/>
            <a:ext cx="1643380" cy="138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u=4183075496,968060910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9285" y="5172075"/>
            <a:ext cx="2171065" cy="171069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一代人有一代人的</a:t>
            </a:r>
            <a:r>
              <a:rPr lang="zh-CN" altLang="zh-CN" sz="6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青春</a:t>
            </a:r>
            <a:r>
              <a:rPr lang="zh-CN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zh-CN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一代人有一代人的</a:t>
            </a:r>
            <a:r>
              <a:rPr lang="zh-CN" altLang="zh-CN" sz="6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使命</a:t>
            </a:r>
            <a:r>
              <a:rPr lang="zh-CN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zh-CN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一代人有一代人的</a:t>
            </a:r>
            <a:r>
              <a:rPr lang="zh-CN" altLang="zh-CN" sz="6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纯洁与感情</a:t>
            </a:r>
            <a:r>
              <a:rPr lang="zh-CN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zh-CN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无标题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020" y="24130"/>
            <a:ext cx="1614170" cy="136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p="http://schemas.openxmlformats.org/presentationml/2006/main">
  <p:tag name="KSO_WM_UNIT_PLACING_PICTURE_USER_VIEWPORT" val="{&quot;height&quot;:3778,&quot;width&quot;:4342}"/>
</p:tagLst>
</file>

<file path=ppt/tags/tag3.xml><?xml version="1.0" encoding="utf-8"?>
<p:tagLst xmlns:p="http://schemas.openxmlformats.org/presentationml/2006/main">
  <p:tag name="REFSHAPE" val="386363036"/>
  <p:tag name="KSO_WM_UNIT_PLACING_PICTURE_USER_VIEWPORT" val="{&quot;height&quot;:2850,&quot;width&quot;:3373}"/>
</p:tagLst>
</file>

<file path=ppt/tags/tag4.xml><?xml version="1.0" encoding="utf-8"?>
<p:tagLst xmlns:p="http://schemas.openxmlformats.org/presentationml/2006/main">
  <p:tag name="REFSHAPE" val="386363036"/>
  <p:tag name="KSO_WM_UNIT_PLACING_PICTURE_USER_VIEWPORT" val="{&quot;height&quot;:2850,&quot;width&quot;:3373}"/>
</p:tagLst>
</file>

<file path=ppt/tags/tag5.xml><?xml version="1.0" encoding="utf-8"?>
<p:tagLst xmlns:p="http://schemas.openxmlformats.org/presentationml/2006/main">
  <p:tag name="KSO_WM_UNIT_PLACING_PICTURE_USER_VIEWPORT" val="{&quot;height&quot;:3778,&quot;width&quot;:4342}"/>
</p:tagLst>
</file>

<file path=ppt/tags/tag6.xml><?xml version="1.0" encoding="utf-8"?>
<p:tagLst xmlns:p="http://schemas.openxmlformats.org/presentationml/2006/main">
  <p:tag name="REFSHAPE" val="386363036"/>
  <p:tag name="KSO_WM_UNIT_PLACING_PICTURE_USER_VIEWPORT" val="{&quot;height&quot;:2850,&quot;width&quot;:3373}"/>
</p:tagLst>
</file>

<file path=ppt/tags/tag7.xml><?xml version="1.0" encoding="utf-8"?>
<p:tagLst xmlns:p="http://schemas.openxmlformats.org/presentationml/2006/main">
  <p:tag name="REFSHAPE" val="386363036"/>
  <p:tag name="KSO_WM_UNIT_PLACING_PICTURE_USER_VIEWPORT" val="{&quot;height&quot;:2850,&quot;width&quot;:3373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</Words>
  <Application>WPS 演示</Application>
  <PresentationFormat>全屏显示(4:3)</PresentationFormat>
  <Paragraphs>21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方正粗黑宋简体</vt:lpstr>
      <vt:lpstr>楷体</vt:lpstr>
      <vt:lpstr>微软雅黑</vt:lpstr>
      <vt:lpstr>Arial Unicode MS</vt:lpstr>
      <vt:lpstr>Calibri</vt:lpstr>
      <vt:lpstr>默认设计模板</vt:lpstr>
      <vt:lpstr>Paint.Picture</vt:lpstr>
      <vt:lpstr>PowerPoint 演示文稿</vt:lpstr>
      <vt:lpstr>PowerPoint 演示文稿</vt:lpstr>
      <vt:lpstr>PowerPoint 演示文稿</vt:lpstr>
      <vt:lpstr>PowerPoint 演示文稿</vt:lpstr>
      <vt:lpstr>二、解语百合花 </vt:lpstr>
      <vt:lpstr>三、礼赞百合花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百合花</dc:title>
  <dc:creator>Administrator</dc:creator>
  <cp:lastModifiedBy>Administrator</cp:lastModifiedBy>
  <cp:revision>30</cp:revision>
  <dcterms:created xsi:type="dcterms:W3CDTF">2019-11-26T12:26:00Z</dcterms:created>
  <dcterms:modified xsi:type="dcterms:W3CDTF">2019-11-29T01:35:14Z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