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43943" y="2807971"/>
            <a:ext cx="4536078" cy="11309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Aft>
                <a:spcPts val="0"/>
              </a:spcAft>
            </a:pPr>
            <a:r>
              <a:rPr lang="zh-CN" altLang="en-US" sz="3375" b="1" kern="100" dirty="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课时</a:t>
            </a:r>
            <a:r>
              <a:rPr lang="zh-CN" altLang="en-US" sz="3375" b="1" kern="100" dirty="0" smtClean="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五 部</a:t>
            </a:r>
            <a:r>
              <a:rPr lang="zh-CN" altLang="en-US" sz="3375" b="1" kern="100" dirty="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编版</a:t>
            </a:r>
            <a:r>
              <a:rPr lang="zh-CN" altLang="en-US" sz="3375" b="1" kern="100" dirty="0" smtClean="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教材</a:t>
            </a:r>
            <a:endParaRPr lang="en-US" altLang="zh-CN" sz="3375" b="1" kern="100" dirty="0" smtClean="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spcAft>
                <a:spcPts val="0"/>
              </a:spcAft>
            </a:pPr>
            <a:r>
              <a:rPr lang="zh-CN" altLang="en-US" sz="3375" b="1" kern="100" dirty="0" smtClean="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九</a:t>
            </a:r>
            <a:r>
              <a:rPr lang="zh-CN" altLang="en-US" sz="3375" b="1" kern="100" dirty="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rPr>
              <a:t>年级上册古诗文默写</a:t>
            </a:r>
            <a:endParaRPr lang="zh-CN" altLang="zh-CN" sz="3375" b="1" kern="100" dirty="0">
              <a:solidFill>
                <a:srgbClr val="D7726C"/>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96938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（八）咸阳城东楼 （许浑）</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一上高城万里愁</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鸟下绿芜秦苑夕</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行人莫问当年事</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诗中常被后人在许多场合引用来说明社会大变动即将来到的某种征兆的诗句是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诗中形象地写出山城暴雨即将来临的情景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使读者仿佛身临其境的诗句是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474531" y="2091764"/>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蒹葭杨柳似汀洲</a:t>
            </a:r>
            <a:endParaRPr lang="zh-CN" altLang="en-US" sz="2100" dirty="0">
              <a:solidFill>
                <a:srgbClr val="00B0F0"/>
              </a:solidFill>
            </a:endParaRPr>
          </a:p>
        </p:txBody>
      </p:sp>
      <p:sp>
        <p:nvSpPr>
          <p:cNvPr id="7" name="矩形 6"/>
          <p:cNvSpPr/>
          <p:nvPr/>
        </p:nvSpPr>
        <p:spPr>
          <a:xfrm>
            <a:off x="2474531" y="2585558"/>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蝉鸣黄叶汉宫秋</a:t>
            </a:r>
            <a:endParaRPr lang="zh-CN" altLang="en-US" sz="2100" dirty="0">
              <a:solidFill>
                <a:srgbClr val="00B0F0"/>
              </a:solidFill>
            </a:endParaRPr>
          </a:p>
        </p:txBody>
      </p:sp>
      <p:sp>
        <p:nvSpPr>
          <p:cNvPr id="8" name="矩形 7"/>
          <p:cNvSpPr/>
          <p:nvPr/>
        </p:nvSpPr>
        <p:spPr>
          <a:xfrm>
            <a:off x="2474531" y="3086144"/>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故国东来渭水流</a:t>
            </a:r>
            <a:endParaRPr lang="zh-CN" altLang="en-US" sz="2100" dirty="0">
              <a:solidFill>
                <a:srgbClr val="00B0F0"/>
              </a:solidFill>
            </a:endParaRPr>
          </a:p>
        </p:txBody>
      </p:sp>
      <p:sp>
        <p:nvSpPr>
          <p:cNvPr id="9" name="矩形 8"/>
          <p:cNvSpPr/>
          <p:nvPr/>
        </p:nvSpPr>
        <p:spPr>
          <a:xfrm>
            <a:off x="1196982" y="4011983"/>
            <a:ext cx="39833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溪云初起日沉阁</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山雨欲来风满楼</a:t>
            </a:r>
            <a:endParaRPr lang="zh-CN" altLang="en-US" sz="2100" dirty="0">
              <a:solidFill>
                <a:srgbClr val="00B0F0"/>
              </a:solidFill>
            </a:endParaRPr>
          </a:p>
        </p:txBody>
      </p:sp>
      <p:sp>
        <p:nvSpPr>
          <p:cNvPr id="10" name="矩形 9"/>
          <p:cNvSpPr/>
          <p:nvPr/>
        </p:nvSpPr>
        <p:spPr>
          <a:xfrm>
            <a:off x="885450" y="4944615"/>
            <a:ext cx="39833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溪云初起日沉阁</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山雨欲来风满楼</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4842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（九）无题 （李商隐）</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东风无力百花残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夜吟应觉月光寒</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诗中歌颂忠贞不渝的爱情的名句是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诗中用美丽神话表达美好愿望的诗句是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741438" y="2099814"/>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相见时难别亦难</a:t>
            </a:r>
            <a:endParaRPr lang="zh-CN" altLang="en-US" sz="2100" dirty="0">
              <a:solidFill>
                <a:srgbClr val="00B0F0"/>
              </a:solidFill>
            </a:endParaRPr>
          </a:p>
        </p:txBody>
      </p:sp>
      <p:sp>
        <p:nvSpPr>
          <p:cNvPr id="7" name="矩形 6"/>
          <p:cNvSpPr/>
          <p:nvPr/>
        </p:nvSpPr>
        <p:spPr>
          <a:xfrm>
            <a:off x="741437" y="2595392"/>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晓镜但愁云鬓改</a:t>
            </a:r>
            <a:endParaRPr lang="zh-CN" altLang="en-US" sz="2100" dirty="0">
              <a:solidFill>
                <a:srgbClr val="00B0F0"/>
              </a:solidFill>
            </a:endParaRPr>
          </a:p>
        </p:txBody>
      </p:sp>
      <p:sp>
        <p:nvSpPr>
          <p:cNvPr id="8" name="矩形 7"/>
          <p:cNvSpPr/>
          <p:nvPr/>
        </p:nvSpPr>
        <p:spPr>
          <a:xfrm>
            <a:off x="4588774" y="3066422"/>
            <a:ext cx="39833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春蚕到死丝方尽</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蜡炬成灰泪始干</a:t>
            </a:r>
            <a:endParaRPr lang="zh-CN" altLang="en-US" sz="2100" dirty="0">
              <a:solidFill>
                <a:srgbClr val="00B0F0"/>
              </a:solidFill>
            </a:endParaRPr>
          </a:p>
        </p:txBody>
      </p:sp>
      <p:sp>
        <p:nvSpPr>
          <p:cNvPr id="10" name="矩形 9"/>
          <p:cNvSpPr/>
          <p:nvPr/>
        </p:nvSpPr>
        <p:spPr>
          <a:xfrm>
            <a:off x="269258" y="3437405"/>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蓬</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山此去无多路</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青鸟殷勤为探看</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774730" cy="299974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（十）行香子 （秦观）</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倚东风</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小园几许</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词中写景色彩简单鲜明又写出农家本色的句子是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词中颇似辛弃疾词中“山远近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路横斜</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青旗沽酒有人家”的意境的句子是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1653317" y="2099697"/>
            <a:ext cx="504063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豪兴</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徜徉</a:t>
            </a: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收</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尽春光</a:t>
            </a:r>
            <a:endParaRPr lang="zh-CN" altLang="en-US" sz="2100" dirty="0">
              <a:solidFill>
                <a:srgbClr val="00B0F0"/>
              </a:solidFill>
            </a:endParaRPr>
          </a:p>
        </p:txBody>
      </p:sp>
      <p:sp>
        <p:nvSpPr>
          <p:cNvPr id="9" name="矩形 8"/>
          <p:cNvSpPr/>
          <p:nvPr/>
        </p:nvSpPr>
        <p:spPr>
          <a:xfrm>
            <a:off x="269258" y="2444609"/>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有</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桃花红</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李花白</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菜花黄</a:t>
            </a:r>
            <a:endParaRPr lang="zh-CN" altLang="en-US" sz="2100" dirty="0">
              <a:solidFill>
                <a:srgbClr val="00B0F0"/>
              </a:solidFill>
            </a:endParaRPr>
          </a:p>
        </p:txBody>
      </p:sp>
      <p:sp>
        <p:nvSpPr>
          <p:cNvPr id="10" name="矩形 9"/>
          <p:cNvSpPr/>
          <p:nvPr/>
        </p:nvSpPr>
        <p:spPr>
          <a:xfrm>
            <a:off x="476834" y="3921707"/>
            <a:ext cx="4473785"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远远围墙</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隐隐茅堂</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飏青旗</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流水桥旁</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4842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（十一）丑奴儿</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书博山道中壁 （辛弃疾）</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而今识尽愁滋味</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欲说还休</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词中常被后人引用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用来表示少年时候的无忧无虑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也常用来感叹少年时候的年轻不懂事的句子是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词中表现词人遍尝辛酸之后无可言说的复杂况味的句子是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552113" y="2095091"/>
            <a:ext cx="6240780" cy="414020"/>
          </a:xfrm>
          <a:prstGeom prst="rect">
            <a:avLst/>
          </a:prstGeom>
        </p:spPr>
        <p:txBody>
          <a:bodyPr wrap="none">
            <a:spAutoFit/>
          </a:bodyPr>
          <a:lstStyle/>
          <a:p>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欲说还休</a:t>
            </a: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却</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道“天凉好个秋”</a:t>
            </a:r>
            <a:endParaRPr lang="zh-CN" altLang="en-US" sz="2100" dirty="0">
              <a:solidFill>
                <a:srgbClr val="00B0F0"/>
              </a:solidFill>
            </a:endParaRPr>
          </a:p>
        </p:txBody>
      </p:sp>
      <p:sp>
        <p:nvSpPr>
          <p:cNvPr id="7" name="矩形 6"/>
          <p:cNvSpPr/>
          <p:nvPr/>
        </p:nvSpPr>
        <p:spPr>
          <a:xfrm>
            <a:off x="3634140" y="3057680"/>
            <a:ext cx="31832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爱上层楼</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为赋新词强说愁</a:t>
            </a:r>
            <a:endParaRPr lang="zh-CN" altLang="en-US" sz="2100" dirty="0">
              <a:solidFill>
                <a:srgbClr val="00B0F0"/>
              </a:solidFill>
            </a:endParaRPr>
          </a:p>
        </p:txBody>
      </p:sp>
      <p:sp>
        <p:nvSpPr>
          <p:cNvPr id="8" name="矩形 7"/>
          <p:cNvSpPr/>
          <p:nvPr/>
        </p:nvSpPr>
        <p:spPr>
          <a:xfrm>
            <a:off x="269258" y="3450095"/>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欲说还休</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却道“天凉好个秋”</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96938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（十二）岳阳楼记 （范仲淹）</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锦鳞游泳</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郁郁青青</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不以物喜</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居庙堂之高则忧其民</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先天下之忧而忧</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文中赞扬滕子京政绩的句子是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文中描写岳阳楼雄伟景象的句子是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506746" y="2105545"/>
            <a:ext cx="445960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沙鸥翔</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集</a:t>
            </a: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岸</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芷汀兰</a:t>
            </a:r>
            <a:endParaRPr lang="zh-CN" altLang="en-US" sz="2100" dirty="0">
              <a:solidFill>
                <a:srgbClr val="00B0F0"/>
              </a:solidFill>
            </a:endParaRPr>
          </a:p>
        </p:txBody>
      </p:sp>
      <p:sp>
        <p:nvSpPr>
          <p:cNvPr id="7" name="矩形 6"/>
          <p:cNvSpPr/>
          <p:nvPr/>
        </p:nvSpPr>
        <p:spPr>
          <a:xfrm>
            <a:off x="1781132" y="2555379"/>
            <a:ext cx="12496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不以己悲</a:t>
            </a:r>
            <a:endParaRPr lang="zh-CN" altLang="en-US" sz="2100" dirty="0">
              <a:solidFill>
                <a:srgbClr val="00B0F0"/>
              </a:solidFill>
            </a:endParaRPr>
          </a:p>
        </p:txBody>
      </p:sp>
      <p:sp>
        <p:nvSpPr>
          <p:cNvPr id="8" name="矩形 7"/>
          <p:cNvSpPr/>
          <p:nvPr/>
        </p:nvSpPr>
        <p:spPr>
          <a:xfrm>
            <a:off x="3144929" y="2947794"/>
            <a:ext cx="2727592"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处江湖之远则忧其君</a:t>
            </a:r>
            <a:endParaRPr lang="zh-CN" altLang="en-US" sz="2100" dirty="0">
              <a:solidFill>
                <a:srgbClr val="00B0F0"/>
              </a:solidFill>
            </a:endParaRPr>
          </a:p>
        </p:txBody>
      </p:sp>
      <p:sp>
        <p:nvSpPr>
          <p:cNvPr id="10" name="矩形 9"/>
          <p:cNvSpPr/>
          <p:nvPr/>
        </p:nvSpPr>
        <p:spPr>
          <a:xfrm>
            <a:off x="4113982" y="3913065"/>
            <a:ext cx="2397593"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政通人和</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百废具兴</a:t>
            </a:r>
            <a:endParaRPr lang="zh-CN" altLang="en-US" sz="2100" dirty="0">
              <a:solidFill>
                <a:srgbClr val="00B0F0"/>
              </a:solidFill>
            </a:endParaRPr>
          </a:p>
        </p:txBody>
      </p:sp>
      <p:sp>
        <p:nvSpPr>
          <p:cNvPr id="11" name="矩形 10"/>
          <p:cNvSpPr/>
          <p:nvPr/>
        </p:nvSpPr>
        <p:spPr>
          <a:xfrm>
            <a:off x="2724880" y="3531366"/>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后天下之乐而乐</a:t>
            </a:r>
            <a:endParaRPr lang="zh-CN" altLang="en-US" sz="2100" dirty="0">
              <a:solidFill>
                <a:srgbClr val="00B0F0"/>
              </a:solidFill>
            </a:endParaRPr>
          </a:p>
        </p:txBody>
      </p:sp>
      <p:sp>
        <p:nvSpPr>
          <p:cNvPr id="9" name="矩形 8"/>
          <p:cNvSpPr/>
          <p:nvPr/>
        </p:nvSpPr>
        <p:spPr>
          <a:xfrm>
            <a:off x="269258" y="4380599"/>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衔</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远山</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吞长江</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浩浩汤汤</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横无际涯</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朝晖夕阴</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气象万千</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4842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7</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文中表达作者旷达胸襟的句子是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8.</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文中表现作者远大政治抱负的名句是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9.</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文中“进亦忧”“退亦忧”中的“进”和“退”分别指</a:t>
            </a:r>
            <a:r>
              <a:rPr lang="zh-CN" altLang="en-US" sz="2100" u="sng"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u="sng"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u="sng"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u="sng"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10.</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文中从正面阐述“古仁人之心”的句子是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4508725" y="1621680"/>
            <a:ext cx="23831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不以物喜</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不以己悲</a:t>
            </a:r>
            <a:endParaRPr lang="zh-CN" altLang="en-US" sz="2100" dirty="0">
              <a:solidFill>
                <a:srgbClr val="00B0F0"/>
              </a:solidFill>
            </a:endParaRPr>
          </a:p>
        </p:txBody>
      </p:sp>
      <p:sp>
        <p:nvSpPr>
          <p:cNvPr id="7" name="矩形 6"/>
          <p:cNvSpPr/>
          <p:nvPr/>
        </p:nvSpPr>
        <p:spPr>
          <a:xfrm>
            <a:off x="4824369" y="2073856"/>
            <a:ext cx="39833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先天下之忧而忧</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后天下之乐而乐</a:t>
            </a:r>
            <a:endParaRPr lang="zh-CN" altLang="en-US" sz="2100" dirty="0">
              <a:solidFill>
                <a:srgbClr val="00B0F0"/>
              </a:solidFill>
            </a:endParaRPr>
          </a:p>
        </p:txBody>
      </p:sp>
      <p:sp>
        <p:nvSpPr>
          <p:cNvPr id="11" name="矩形 10"/>
          <p:cNvSpPr/>
          <p:nvPr/>
        </p:nvSpPr>
        <p:spPr>
          <a:xfrm>
            <a:off x="269258" y="2462329"/>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居</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庙堂之</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高</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处</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江湖之远</a:t>
            </a:r>
            <a:endParaRPr lang="zh-CN" altLang="en-US" sz="2100" dirty="0">
              <a:solidFill>
                <a:srgbClr val="00B0F0"/>
              </a:solidFill>
            </a:endParaRPr>
          </a:p>
        </p:txBody>
      </p:sp>
      <p:sp>
        <p:nvSpPr>
          <p:cNvPr id="9" name="矩形 8"/>
          <p:cNvSpPr/>
          <p:nvPr/>
        </p:nvSpPr>
        <p:spPr>
          <a:xfrm>
            <a:off x="269258" y="3429935"/>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居</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庙堂之高则忧其民</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处江湖之远则忧其君</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54235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（十三）醉翁亭记 （欧阳修）</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峰回路转</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醉翁亭也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山水之乐</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朝而往</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四时之景不同</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人知从太守游而乐</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文中奠定全文抒情基调的千古名句是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文中描写山间朝暮之景的句子是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7.</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文中描绘四季之景的句子是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1828963" y="2123136"/>
            <a:ext cx="25831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有亭翼然临于泉上者</a:t>
            </a:r>
            <a:endParaRPr lang="zh-CN" altLang="en-US" sz="2100" dirty="0">
              <a:solidFill>
                <a:srgbClr val="00B0F0"/>
              </a:solidFill>
            </a:endParaRPr>
          </a:p>
        </p:txBody>
      </p:sp>
      <p:sp>
        <p:nvSpPr>
          <p:cNvPr id="7" name="矩形 6"/>
          <p:cNvSpPr/>
          <p:nvPr/>
        </p:nvSpPr>
        <p:spPr>
          <a:xfrm>
            <a:off x="1963615" y="2566180"/>
            <a:ext cx="23164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得之心而寓之酒也</a:t>
            </a:r>
            <a:endParaRPr lang="zh-CN" altLang="en-US" sz="2100" dirty="0">
              <a:solidFill>
                <a:srgbClr val="00B0F0"/>
              </a:solidFill>
            </a:endParaRPr>
          </a:p>
        </p:txBody>
      </p:sp>
      <p:sp>
        <p:nvSpPr>
          <p:cNvPr id="8" name="矩形 7"/>
          <p:cNvSpPr/>
          <p:nvPr/>
        </p:nvSpPr>
        <p:spPr>
          <a:xfrm>
            <a:off x="1436828" y="3058457"/>
            <a:ext cx="45262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暮而</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归</a:t>
            </a: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而乐亦无穷也</a:t>
            </a:r>
            <a:endParaRPr lang="zh-CN" altLang="en-US" sz="2100" dirty="0">
              <a:solidFill>
                <a:srgbClr val="00B0F0"/>
              </a:solidFill>
            </a:endParaRPr>
          </a:p>
        </p:txBody>
      </p:sp>
      <p:sp>
        <p:nvSpPr>
          <p:cNvPr id="10" name="矩形 9"/>
          <p:cNvSpPr/>
          <p:nvPr/>
        </p:nvSpPr>
        <p:spPr>
          <a:xfrm>
            <a:off x="2828159" y="3429440"/>
            <a:ext cx="2856782"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而不知太守之乐其乐也</a:t>
            </a:r>
            <a:endParaRPr lang="zh-CN" altLang="en-US" sz="2100" dirty="0">
              <a:solidFill>
                <a:srgbClr val="00B0F0"/>
              </a:solidFill>
            </a:endParaRPr>
          </a:p>
        </p:txBody>
      </p:sp>
      <p:sp>
        <p:nvSpPr>
          <p:cNvPr id="11" name="矩形 10"/>
          <p:cNvSpPr/>
          <p:nvPr/>
        </p:nvSpPr>
        <p:spPr>
          <a:xfrm>
            <a:off x="4827068" y="4025927"/>
            <a:ext cx="39833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醉翁之意不在酒</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在乎山水之间也</a:t>
            </a:r>
            <a:endParaRPr lang="zh-CN" altLang="en-US" sz="2100" dirty="0">
              <a:solidFill>
                <a:srgbClr val="00B0F0"/>
              </a:solidFill>
            </a:endParaRPr>
          </a:p>
        </p:txBody>
      </p:sp>
      <p:sp>
        <p:nvSpPr>
          <p:cNvPr id="9" name="矩形 8"/>
          <p:cNvSpPr/>
          <p:nvPr/>
        </p:nvSpPr>
        <p:spPr>
          <a:xfrm>
            <a:off x="4256549" y="4460830"/>
            <a:ext cx="45167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（若夫）日出而林霏开</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云归而岩穴暝</a:t>
            </a:r>
            <a:endParaRPr lang="zh-CN" altLang="en-US" sz="2100" dirty="0">
              <a:solidFill>
                <a:srgbClr val="00B0F0"/>
              </a:solidFill>
            </a:endParaRPr>
          </a:p>
        </p:txBody>
      </p:sp>
      <p:sp>
        <p:nvSpPr>
          <p:cNvPr id="12" name="矩形 11"/>
          <p:cNvSpPr/>
          <p:nvPr/>
        </p:nvSpPr>
        <p:spPr>
          <a:xfrm>
            <a:off x="269258" y="4853245"/>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野</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芳发而幽香</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佳木秀而繁阴</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风霜高洁</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水落而石出（者）</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P spid="9"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49390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（十四）湖心亭看雪 （张岱）</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大雪三日</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见余大喜曰</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湖上影子</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湖心亭一点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与余舟一芥</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莫说相公痴</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文中与舟子所说的“痴”相呼应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表现了作者超然脱俗的性格的句子是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文中作者从近处写湖边树木的雪景和远眺之景的句子是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1728236" y="2095999"/>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湖中人鸟声俱绝</a:t>
            </a:r>
            <a:endParaRPr lang="zh-CN" altLang="en-US" sz="2100" dirty="0">
              <a:solidFill>
                <a:srgbClr val="00B0F0"/>
              </a:solidFill>
            </a:endParaRPr>
          </a:p>
        </p:txBody>
      </p:sp>
      <p:sp>
        <p:nvSpPr>
          <p:cNvPr id="7" name="矩形 6"/>
          <p:cNvSpPr/>
          <p:nvPr/>
        </p:nvSpPr>
        <p:spPr>
          <a:xfrm>
            <a:off x="2103283" y="2591705"/>
            <a:ext cx="23164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湖中焉得更有此人</a:t>
            </a:r>
            <a:endParaRPr lang="zh-CN" altLang="en-US" sz="2100" dirty="0">
              <a:solidFill>
                <a:srgbClr val="00B0F0"/>
              </a:solidFill>
            </a:endParaRPr>
          </a:p>
        </p:txBody>
      </p:sp>
      <p:sp>
        <p:nvSpPr>
          <p:cNvPr id="8" name="矩形 7"/>
          <p:cNvSpPr/>
          <p:nvPr/>
        </p:nvSpPr>
        <p:spPr>
          <a:xfrm>
            <a:off x="1643168" y="3058167"/>
            <a:ext cx="826960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惟长堤一</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痕</a:t>
            </a: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舟</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中人两三粒而已</a:t>
            </a:r>
            <a:endParaRPr lang="zh-CN" altLang="en-US" sz="2100" dirty="0">
              <a:solidFill>
                <a:srgbClr val="00B0F0"/>
              </a:solidFill>
            </a:endParaRPr>
          </a:p>
        </p:txBody>
      </p:sp>
      <p:sp>
        <p:nvSpPr>
          <p:cNvPr id="10" name="矩形 9"/>
          <p:cNvSpPr/>
          <p:nvPr/>
        </p:nvSpPr>
        <p:spPr>
          <a:xfrm>
            <a:off x="2171253" y="3441036"/>
            <a:ext cx="2152474"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更有痴似相公者</a:t>
            </a:r>
            <a:endParaRPr lang="zh-CN" altLang="en-US" sz="2100" dirty="0">
              <a:solidFill>
                <a:srgbClr val="00B0F0"/>
              </a:solidFill>
            </a:endParaRPr>
          </a:p>
        </p:txBody>
      </p:sp>
      <p:sp>
        <p:nvSpPr>
          <p:cNvPr id="9" name="矩形 8"/>
          <p:cNvSpPr/>
          <p:nvPr/>
        </p:nvSpPr>
        <p:spPr>
          <a:xfrm>
            <a:off x="371028" y="4377903"/>
            <a:ext cx="2152474"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独往湖心亭看雪</a:t>
            </a:r>
            <a:endParaRPr lang="zh-CN" altLang="en-US" sz="2100" dirty="0">
              <a:solidFill>
                <a:srgbClr val="00B0F0"/>
              </a:solidFill>
            </a:endParaRPr>
          </a:p>
        </p:txBody>
      </p:sp>
      <p:sp>
        <p:nvSpPr>
          <p:cNvPr id="11" name="矩形 10"/>
          <p:cNvSpPr/>
          <p:nvPr/>
        </p:nvSpPr>
        <p:spPr>
          <a:xfrm>
            <a:off x="269258" y="4840474"/>
            <a:ext cx="8639032" cy="1060450"/>
          </a:xfrm>
          <a:prstGeom prst="rect">
            <a:avLst/>
          </a:prstGeom>
        </p:spPr>
        <p:txBody>
          <a:bodyPr wrap="square">
            <a:spAutoFit/>
          </a:bodyPr>
          <a:lstStyle/>
          <a:p>
            <a:pPr algn="just">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雾凇</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沆砀</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天与云与山与水</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上下一白</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9"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1060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7</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文中用寥寥十余字描写了一个混沌一片的冰雪世界的句子是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269258" y="1519398"/>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天</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与云与山与水</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上下一</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白</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（一）行路难（其一） （李白）</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金樽清酒斗十千</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闲来垂钓碧溪上</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诗中表现诗人内心愁苦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无所适从的诗句是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诗中表现诗人欲行无路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暗喻人生道路充满艰难险阻的诗句是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诗中表现诗人不怕困难</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充满信心</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有远大抱负和坚定信念的名句是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789082" y="2083670"/>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玉盘珍羞直万钱</a:t>
            </a:r>
            <a:endParaRPr lang="zh-CN" altLang="en-US" sz="2100" dirty="0">
              <a:solidFill>
                <a:srgbClr val="00B0F0"/>
              </a:solidFill>
            </a:endParaRPr>
          </a:p>
        </p:txBody>
      </p:sp>
      <p:sp>
        <p:nvSpPr>
          <p:cNvPr id="7" name="矩形 6"/>
          <p:cNvSpPr/>
          <p:nvPr/>
        </p:nvSpPr>
        <p:spPr>
          <a:xfrm>
            <a:off x="2789081" y="2570430"/>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忽复乘舟梦日边</a:t>
            </a:r>
            <a:endParaRPr lang="zh-CN" altLang="en-US" sz="2100" dirty="0">
              <a:solidFill>
                <a:srgbClr val="00B0F0"/>
              </a:solidFill>
            </a:endParaRPr>
          </a:p>
        </p:txBody>
      </p:sp>
      <p:sp>
        <p:nvSpPr>
          <p:cNvPr id="8" name="矩形 7"/>
          <p:cNvSpPr/>
          <p:nvPr/>
        </p:nvSpPr>
        <p:spPr>
          <a:xfrm>
            <a:off x="269258" y="2925005"/>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停</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杯投箸不能食</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拔剑四顾心茫然</a:t>
            </a:r>
            <a:endParaRPr lang="zh-CN" altLang="en-US" sz="2100" dirty="0">
              <a:solidFill>
                <a:srgbClr val="00B0F0"/>
              </a:solidFill>
            </a:endParaRPr>
          </a:p>
        </p:txBody>
      </p:sp>
      <p:sp>
        <p:nvSpPr>
          <p:cNvPr id="9" name="矩形 8"/>
          <p:cNvSpPr/>
          <p:nvPr/>
        </p:nvSpPr>
        <p:spPr>
          <a:xfrm>
            <a:off x="269258" y="3893298"/>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欲</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渡黄河冰塞川</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将登太行雪满山</a:t>
            </a:r>
            <a:endParaRPr lang="zh-CN" altLang="en-US" sz="2100" dirty="0">
              <a:solidFill>
                <a:srgbClr val="00B0F0"/>
              </a:solidFill>
            </a:endParaRPr>
          </a:p>
        </p:txBody>
      </p:sp>
      <p:sp>
        <p:nvSpPr>
          <p:cNvPr id="10" name="矩形 9"/>
          <p:cNvSpPr/>
          <p:nvPr/>
        </p:nvSpPr>
        <p:spPr>
          <a:xfrm>
            <a:off x="365467" y="5442080"/>
            <a:ext cx="39833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长风破浪会有时</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直挂云帆济沧海</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96938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（二）酬乐天扬州初逢席上见赠 （刘禹锡）</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怀旧空吟闻笛赋</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沉舟侧畔千帆过</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今日听君歌一曲</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诗中借用典故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含蓄地表达了对旧友的怀念和感慨时光易逝的诗句是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诗中表达诗人豁达的胸怀和奋发向上</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努力进取的精神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蕴含新事物不断涌现的富有哲理的名句是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737340" y="1979324"/>
            <a:ext cx="2049780" cy="575945"/>
          </a:xfrm>
          <a:prstGeom prst="rect">
            <a:avLst/>
          </a:prstGeom>
        </p:spPr>
        <p:txBody>
          <a:bodyPr wrap="non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到乡翻似烂柯人</a:t>
            </a:r>
            <a:endParaRPr lang="zh-CN" altLang="en-US" sz="2100" dirty="0">
              <a:solidFill>
                <a:srgbClr val="00B0F0"/>
              </a:solidFill>
            </a:endParaRPr>
          </a:p>
        </p:txBody>
      </p:sp>
      <p:sp>
        <p:nvSpPr>
          <p:cNvPr id="7" name="矩形 6"/>
          <p:cNvSpPr/>
          <p:nvPr/>
        </p:nvSpPr>
        <p:spPr>
          <a:xfrm>
            <a:off x="2737340" y="2448437"/>
            <a:ext cx="2049780" cy="575945"/>
          </a:xfrm>
          <a:prstGeom prst="rect">
            <a:avLst/>
          </a:prstGeom>
        </p:spPr>
        <p:txBody>
          <a:bodyPr wrap="non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病树前头万木春</a:t>
            </a:r>
            <a:endParaRPr lang="zh-CN" altLang="en-US" sz="2100" dirty="0">
              <a:solidFill>
                <a:srgbClr val="00B0F0"/>
              </a:solidFill>
            </a:endParaRPr>
          </a:p>
        </p:txBody>
      </p:sp>
      <p:sp>
        <p:nvSpPr>
          <p:cNvPr id="8" name="矩形 7"/>
          <p:cNvSpPr/>
          <p:nvPr/>
        </p:nvSpPr>
        <p:spPr>
          <a:xfrm>
            <a:off x="2737339" y="2923530"/>
            <a:ext cx="2049780" cy="575945"/>
          </a:xfrm>
          <a:prstGeom prst="rect">
            <a:avLst/>
          </a:prstGeom>
        </p:spPr>
        <p:txBody>
          <a:bodyPr wrap="non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暂凭杯酒长精神</a:t>
            </a:r>
            <a:endParaRPr lang="zh-CN" altLang="en-US" sz="2100" dirty="0">
              <a:solidFill>
                <a:srgbClr val="00B0F0"/>
              </a:solidFill>
            </a:endParaRPr>
          </a:p>
        </p:txBody>
      </p:sp>
      <p:sp>
        <p:nvSpPr>
          <p:cNvPr id="9" name="矩形 8"/>
          <p:cNvSpPr/>
          <p:nvPr/>
        </p:nvSpPr>
        <p:spPr>
          <a:xfrm>
            <a:off x="461826" y="3905305"/>
            <a:ext cx="3963415" cy="1060450"/>
          </a:xfrm>
          <a:prstGeom prst="rect">
            <a:avLst/>
          </a:prstGeom>
        </p:spPr>
        <p:txBody>
          <a:bodyPr wrap="square">
            <a:spAutoFit/>
          </a:bodyPr>
          <a:lstStyle/>
          <a:p>
            <a:pPr>
              <a:lnSpc>
                <a:spcPct val="150000"/>
              </a:lnSpc>
            </a:pP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怀旧</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空吟闻笛赋</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到乡翻似烂柯人</a:t>
            </a:r>
            <a:endParaRPr lang="zh-CN" altLang="en-US" sz="2100" dirty="0">
              <a:solidFill>
                <a:srgbClr val="00B0F0"/>
              </a:solidFill>
            </a:endParaRPr>
          </a:p>
        </p:txBody>
      </p:sp>
      <p:sp>
        <p:nvSpPr>
          <p:cNvPr id="10" name="矩形 9"/>
          <p:cNvSpPr/>
          <p:nvPr/>
        </p:nvSpPr>
        <p:spPr>
          <a:xfrm>
            <a:off x="3332941" y="4849511"/>
            <a:ext cx="4007262"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沉舟侧畔千帆过</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病树前头万木春</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4842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（三）水调歌头 （苏轼）</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明月几时有</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今夕是何年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我欲乘风归去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又恐琼楼玉宇</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起舞弄清影</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词中感叹人生的无奈与世事无常的句子是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149207" y="2076258"/>
            <a:ext cx="15163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把酒问青天</a:t>
            </a:r>
            <a:endParaRPr lang="zh-CN" altLang="en-US" sz="2100" dirty="0">
              <a:solidFill>
                <a:srgbClr val="00B0F0"/>
              </a:solidFill>
            </a:endParaRPr>
          </a:p>
        </p:txBody>
      </p:sp>
      <p:sp>
        <p:nvSpPr>
          <p:cNvPr id="7" name="矩形 6"/>
          <p:cNvSpPr/>
          <p:nvPr/>
        </p:nvSpPr>
        <p:spPr>
          <a:xfrm>
            <a:off x="592470" y="2573775"/>
            <a:ext cx="17830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不知天上宫阙</a:t>
            </a:r>
            <a:endParaRPr lang="zh-CN" altLang="en-US" sz="2100" dirty="0">
              <a:solidFill>
                <a:srgbClr val="00B0F0"/>
              </a:solidFill>
            </a:endParaRPr>
          </a:p>
        </p:txBody>
      </p:sp>
      <p:sp>
        <p:nvSpPr>
          <p:cNvPr id="8" name="矩形 7"/>
          <p:cNvSpPr/>
          <p:nvPr/>
        </p:nvSpPr>
        <p:spPr>
          <a:xfrm>
            <a:off x="4144500" y="3046289"/>
            <a:ext cx="15163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高处不胜寒</a:t>
            </a:r>
            <a:endParaRPr lang="zh-CN" altLang="en-US" sz="2100" dirty="0">
              <a:solidFill>
                <a:srgbClr val="00B0F0"/>
              </a:solidFill>
            </a:endParaRPr>
          </a:p>
        </p:txBody>
      </p:sp>
      <p:sp>
        <p:nvSpPr>
          <p:cNvPr id="9" name="矩形 8"/>
          <p:cNvSpPr/>
          <p:nvPr/>
        </p:nvSpPr>
        <p:spPr>
          <a:xfrm>
            <a:off x="2092180" y="3425460"/>
            <a:ext cx="1599075"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何似在人间</a:t>
            </a:r>
            <a:endParaRPr lang="zh-CN" altLang="en-US" sz="2100" dirty="0">
              <a:solidFill>
                <a:srgbClr val="00B0F0"/>
              </a:solidFill>
            </a:endParaRPr>
          </a:p>
        </p:txBody>
      </p:sp>
      <p:sp>
        <p:nvSpPr>
          <p:cNvPr id="10" name="矩形 9"/>
          <p:cNvSpPr/>
          <p:nvPr/>
        </p:nvSpPr>
        <p:spPr>
          <a:xfrm>
            <a:off x="419276" y="3897974"/>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人</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有悲欢离合</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月有阴晴圆缺</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此事古难全</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20300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6</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词中通过写明月来表达对亲人的美好祝愿</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道尽千载离人心愿的名句是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7.</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词中表面上对月有怨恨之意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其实是写亲人不能团聚而心生惆怅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抒发思念亲人的感情的句子是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463405" y="1988735"/>
            <a:ext cx="2890586" cy="1060450"/>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但愿人长久</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千里共婵娟</a:t>
            </a:r>
            <a:endParaRPr lang="zh-CN" altLang="en-US" sz="2100" dirty="0">
              <a:solidFill>
                <a:srgbClr val="00B0F0"/>
              </a:solidFill>
            </a:endParaRPr>
          </a:p>
        </p:txBody>
      </p:sp>
      <p:sp>
        <p:nvSpPr>
          <p:cNvPr id="11" name="矩形 10"/>
          <p:cNvSpPr/>
          <p:nvPr/>
        </p:nvSpPr>
        <p:spPr>
          <a:xfrm>
            <a:off x="3213748" y="2945760"/>
            <a:ext cx="3397793"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不应有恨</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何事长向别时圆</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54235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（四）月夜忆舍弟 （杜甫）</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露从今夜白</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况乃未休兵</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诗中描绘了一幅边塞秋天图景的诗句是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诗中浸润着作者主观感受的写景诗句是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诗中感叹离乱所造成的亲人离散的诗句是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诗中与杜甫</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春望</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中的“烽火连三月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家书抵万金”所表达的意思相近的诗句是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080340" y="2101751"/>
            <a:ext cx="15163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月是故乡明</a:t>
            </a:r>
            <a:endParaRPr lang="zh-CN" altLang="en-US" sz="2100" dirty="0">
              <a:solidFill>
                <a:srgbClr val="00B0F0"/>
              </a:solidFill>
            </a:endParaRPr>
          </a:p>
        </p:txBody>
      </p:sp>
      <p:sp>
        <p:nvSpPr>
          <p:cNvPr id="7" name="矩形 6"/>
          <p:cNvSpPr/>
          <p:nvPr/>
        </p:nvSpPr>
        <p:spPr>
          <a:xfrm>
            <a:off x="744020" y="2575217"/>
            <a:ext cx="15163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寄书长不达</a:t>
            </a:r>
            <a:endParaRPr lang="zh-CN" altLang="en-US" sz="2100" dirty="0">
              <a:solidFill>
                <a:srgbClr val="00B0F0"/>
              </a:solidFill>
            </a:endParaRPr>
          </a:p>
        </p:txBody>
      </p:sp>
      <p:sp>
        <p:nvSpPr>
          <p:cNvPr id="8" name="矩形 7"/>
          <p:cNvSpPr/>
          <p:nvPr/>
        </p:nvSpPr>
        <p:spPr>
          <a:xfrm>
            <a:off x="5301293" y="3033955"/>
            <a:ext cx="29165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戍鼓断人行</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边秋一雁声</a:t>
            </a:r>
            <a:endParaRPr lang="zh-CN" altLang="en-US" sz="2100" dirty="0">
              <a:solidFill>
                <a:srgbClr val="00B0F0"/>
              </a:solidFill>
            </a:endParaRPr>
          </a:p>
        </p:txBody>
      </p:sp>
      <p:sp>
        <p:nvSpPr>
          <p:cNvPr id="9" name="矩形 8"/>
          <p:cNvSpPr/>
          <p:nvPr/>
        </p:nvSpPr>
        <p:spPr>
          <a:xfrm>
            <a:off x="5517113" y="3908577"/>
            <a:ext cx="3060394"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有弟皆分散</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无家问死生</a:t>
            </a:r>
            <a:endParaRPr lang="zh-CN" altLang="en-US" sz="2100" dirty="0">
              <a:solidFill>
                <a:srgbClr val="00B0F0"/>
              </a:solidFill>
            </a:endParaRPr>
          </a:p>
        </p:txBody>
      </p:sp>
      <p:sp>
        <p:nvSpPr>
          <p:cNvPr id="10" name="矩形 9"/>
          <p:cNvSpPr/>
          <p:nvPr/>
        </p:nvSpPr>
        <p:spPr>
          <a:xfrm>
            <a:off x="5301293" y="3426370"/>
            <a:ext cx="2945430"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露从今夜白</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月是故乡明</a:t>
            </a:r>
            <a:endParaRPr lang="zh-CN" altLang="en-US" sz="2100" dirty="0">
              <a:solidFill>
                <a:srgbClr val="00B0F0"/>
              </a:solidFill>
            </a:endParaRPr>
          </a:p>
        </p:txBody>
      </p:sp>
      <p:sp>
        <p:nvSpPr>
          <p:cNvPr id="11" name="矩形 10"/>
          <p:cNvSpPr/>
          <p:nvPr/>
        </p:nvSpPr>
        <p:spPr>
          <a:xfrm>
            <a:off x="2035165" y="4836608"/>
            <a:ext cx="3060394"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寄书长不达</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况乃未休兵</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（五）长沙过贾谊宅 （刘长卿）</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三年谪宦此栖迟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湘水无情吊岂知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诗中渲染出贾谊故宅萧条冷落之景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抒写寂寞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怅惘的痛苦和无奈之情的诗句是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诗中道出了千古文人的悲剧命运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以及欲求解脱而不可得的苦闷的诗句是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诗中表面怜君</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同时也表达了自怜之意的诗句是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753091" y="2070743"/>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万古惟留楚客悲</a:t>
            </a:r>
            <a:endParaRPr lang="zh-CN" altLang="en-US" sz="2100" dirty="0">
              <a:solidFill>
                <a:srgbClr val="00B0F0"/>
              </a:solidFill>
            </a:endParaRPr>
          </a:p>
        </p:txBody>
      </p:sp>
      <p:sp>
        <p:nvSpPr>
          <p:cNvPr id="7" name="矩形 6"/>
          <p:cNvSpPr/>
          <p:nvPr/>
        </p:nvSpPr>
        <p:spPr>
          <a:xfrm>
            <a:off x="465907" y="2592449"/>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汉文有道恩犹薄</a:t>
            </a:r>
            <a:endParaRPr lang="zh-CN" altLang="en-US" sz="2100" dirty="0">
              <a:solidFill>
                <a:srgbClr val="00B0F0"/>
              </a:solidFill>
            </a:endParaRPr>
          </a:p>
        </p:txBody>
      </p:sp>
      <p:sp>
        <p:nvSpPr>
          <p:cNvPr id="8" name="矩形 7"/>
          <p:cNvSpPr/>
          <p:nvPr/>
        </p:nvSpPr>
        <p:spPr>
          <a:xfrm>
            <a:off x="1207828" y="3541437"/>
            <a:ext cx="39833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秋草独寻人去后</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寒林空见日斜时</a:t>
            </a:r>
            <a:endParaRPr lang="zh-CN" altLang="en-US" sz="2100" dirty="0">
              <a:solidFill>
                <a:srgbClr val="00B0F0"/>
              </a:solidFill>
            </a:endParaRPr>
          </a:p>
        </p:txBody>
      </p:sp>
      <p:sp>
        <p:nvSpPr>
          <p:cNvPr id="10" name="矩形 9"/>
          <p:cNvSpPr/>
          <p:nvPr/>
        </p:nvSpPr>
        <p:spPr>
          <a:xfrm>
            <a:off x="887711" y="4360565"/>
            <a:ext cx="4723483" cy="575945"/>
          </a:xfrm>
          <a:prstGeom prst="rect">
            <a:avLst/>
          </a:prstGeom>
        </p:spPr>
        <p:txBody>
          <a:bodyPr wrap="square">
            <a:spAutoFit/>
          </a:bodyPr>
          <a:lstStyle/>
          <a:p>
            <a:pPr>
              <a:lnSpc>
                <a:spcPct val="150000"/>
              </a:lnSpc>
            </a:pP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汉文有道恩犹薄</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湘水无情吊岂知</a:t>
            </a:r>
            <a:endParaRPr lang="zh-CN" altLang="en-US" sz="2100" dirty="0">
              <a:solidFill>
                <a:srgbClr val="00B0F0"/>
              </a:solidFill>
            </a:endParaRPr>
          </a:p>
        </p:txBody>
      </p:sp>
      <p:sp>
        <p:nvSpPr>
          <p:cNvPr id="9" name="矩形 8"/>
          <p:cNvSpPr/>
          <p:nvPr/>
        </p:nvSpPr>
        <p:spPr>
          <a:xfrm>
            <a:off x="269258" y="4862722"/>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寂寂</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江山摇落处</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怜君何事到天涯</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4842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（六）左迁至蓝关示侄孙湘 （韩愈）</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一封朝奏九重天</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知汝远来应有意</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诗中表明韩愈效忠朝廷的态度和决心的诗句是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诗中明写天气寒冷</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暗写政治气候恶劣的诗句是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441195" y="2093953"/>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夕贬潮州路八千</a:t>
            </a:r>
            <a:endParaRPr lang="zh-CN" altLang="en-US" sz="2100" dirty="0">
              <a:solidFill>
                <a:srgbClr val="00B0F0"/>
              </a:solidFill>
            </a:endParaRPr>
          </a:p>
        </p:txBody>
      </p:sp>
      <p:sp>
        <p:nvSpPr>
          <p:cNvPr id="7" name="矩形 6"/>
          <p:cNvSpPr/>
          <p:nvPr/>
        </p:nvSpPr>
        <p:spPr>
          <a:xfrm>
            <a:off x="2441194" y="2577806"/>
            <a:ext cx="20497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好收吾骨瘴江边</a:t>
            </a:r>
            <a:endParaRPr lang="zh-CN" altLang="en-US" sz="2100" dirty="0">
              <a:solidFill>
                <a:srgbClr val="00B0F0"/>
              </a:solidFill>
            </a:endParaRPr>
          </a:p>
        </p:txBody>
      </p:sp>
      <p:sp>
        <p:nvSpPr>
          <p:cNvPr id="8" name="矩形 7"/>
          <p:cNvSpPr/>
          <p:nvPr/>
        </p:nvSpPr>
        <p:spPr>
          <a:xfrm>
            <a:off x="269258" y="2953380"/>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欲</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为圣明除弊事</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肯将衰朽惜残年</a:t>
            </a:r>
            <a:endParaRPr lang="zh-CN" altLang="en-US" sz="2100" dirty="0">
              <a:solidFill>
                <a:srgbClr val="00B0F0"/>
              </a:solidFill>
            </a:endParaRPr>
          </a:p>
        </p:txBody>
      </p:sp>
      <p:sp>
        <p:nvSpPr>
          <p:cNvPr id="10" name="矩形 9"/>
          <p:cNvSpPr/>
          <p:nvPr/>
        </p:nvSpPr>
        <p:spPr>
          <a:xfrm>
            <a:off x="269258" y="3919097"/>
            <a:ext cx="8639033"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云</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横秦岭家何在</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雪拥蓝关马不前</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9258" y="1551547"/>
            <a:ext cx="8639033" cy="34842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（七）商山早行 （温庭筠）</a:t>
            </a:r>
            <a:endPar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客行悲故乡</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槲叶落山路</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诗中通过有特征性的景物</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表现了早行之早的诗句是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诗中触景生情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把景物描写与梦境自然地联系起来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以抒发诗人思乡怀亲之情的诗句是</a:t>
            </a:r>
            <a:r>
              <a:rPr lang="en-US" altLang="zh-CN" sz="2100" u="sng"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u="sng"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701249" y="2091251"/>
            <a:ext cx="15163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晨起动征铎</a:t>
            </a:r>
            <a:endParaRPr lang="zh-CN" altLang="en-US" sz="2100" dirty="0">
              <a:solidFill>
                <a:srgbClr val="00B0F0"/>
              </a:solidFill>
            </a:endParaRPr>
          </a:p>
        </p:txBody>
      </p:sp>
      <p:sp>
        <p:nvSpPr>
          <p:cNvPr id="7" name="矩形 6"/>
          <p:cNvSpPr/>
          <p:nvPr/>
        </p:nvSpPr>
        <p:spPr>
          <a:xfrm>
            <a:off x="2133049" y="2569290"/>
            <a:ext cx="1516380"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枳花明驿墙</a:t>
            </a:r>
            <a:endParaRPr lang="zh-CN" altLang="en-US" sz="2100" dirty="0">
              <a:solidFill>
                <a:srgbClr val="00B0F0"/>
              </a:solidFill>
            </a:endParaRPr>
          </a:p>
        </p:txBody>
      </p:sp>
      <p:sp>
        <p:nvSpPr>
          <p:cNvPr id="8" name="矩形 7"/>
          <p:cNvSpPr/>
          <p:nvPr/>
        </p:nvSpPr>
        <p:spPr>
          <a:xfrm>
            <a:off x="378819" y="2933650"/>
            <a:ext cx="8529471" cy="1060450"/>
          </a:xfrm>
          <a:prstGeom prst="rect">
            <a:avLst/>
          </a:prstGeom>
        </p:spPr>
        <p:txBody>
          <a:bodyPr wrap="square">
            <a:spAutoFit/>
          </a:bodyPr>
          <a:lstStyle/>
          <a:p>
            <a:pPr>
              <a:lnSpc>
                <a:spcPct val="150000"/>
              </a:lnSpc>
            </a:pPr>
            <a:r>
              <a:rPr lang="en-US" altLang="zh-CN"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dirty="0" smtClean="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鸡</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声茅店月</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人迹板桥霜</a:t>
            </a:r>
            <a:endParaRPr lang="zh-CN" altLang="en-US" sz="2100" dirty="0">
              <a:solidFill>
                <a:srgbClr val="00B0F0"/>
              </a:solidFill>
            </a:endParaRPr>
          </a:p>
        </p:txBody>
      </p:sp>
      <p:sp>
        <p:nvSpPr>
          <p:cNvPr id="9" name="矩形 8"/>
          <p:cNvSpPr/>
          <p:nvPr/>
        </p:nvSpPr>
        <p:spPr>
          <a:xfrm>
            <a:off x="2054468" y="4500371"/>
            <a:ext cx="2916555" cy="414020"/>
          </a:xfrm>
          <a:prstGeom prst="rect">
            <a:avLst/>
          </a:prstGeom>
        </p:spPr>
        <p:txBody>
          <a:bodyPr wrap="none">
            <a:spAutoFit/>
          </a:bodyPr>
          <a:lstStyle/>
          <a:p>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因思杜陵梦</a:t>
            </a:r>
            <a:r>
              <a:rPr lang="en-US" altLang="zh-CN"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00B0F0"/>
                </a:solidFill>
                <a:latin typeface="Times New Roman" panose="02020603050405020304" pitchFamily="18" charset="0"/>
                <a:ea typeface="微软雅黑" panose="020B0503020204020204" pitchFamily="34" charset="-122"/>
                <a:cs typeface="Times New Roman" panose="02020603050405020304" pitchFamily="18" charset="0"/>
              </a:rPr>
              <a:t>凫雁满回塘</a:t>
            </a:r>
            <a:endParaRPr lang="zh-CN" altLang="en-US" sz="21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3224</Words>
  <Application>WPS 演示</Application>
  <PresentationFormat>在屏幕上显示</PresentationFormat>
  <Paragraphs>260</Paragraphs>
  <Slides>18</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18</vt:i4>
      </vt:variant>
    </vt:vector>
  </HeadingPairs>
  <TitlesOfParts>
    <vt:vector size="25"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2020-02-24T04:59:12Z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