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sldIdLst>
    <p:sldId id="897" r:id="rId5"/>
    <p:sldId id="993" r:id="rId7"/>
    <p:sldId id="1046" r:id="rId8"/>
    <p:sldId id="1047" r:id="rId9"/>
    <p:sldId id="832" r:id="rId10"/>
    <p:sldId id="834" r:id="rId11"/>
    <p:sldId id="1050" r:id="rId12"/>
    <p:sldId id="1051" r:id="rId13"/>
    <p:sldId id="262" r:id="rId14"/>
    <p:sldId id="263" r:id="rId15"/>
    <p:sldId id="898" r:id="rId16"/>
    <p:sldId id="899" r:id="rId17"/>
    <p:sldId id="827" r:id="rId18"/>
    <p:sldId id="866" r:id="rId19"/>
    <p:sldId id="946" r:id="rId20"/>
    <p:sldId id="943" r:id="rId21"/>
    <p:sldId id="944" r:id="rId22"/>
    <p:sldId id="1312" r:id="rId23"/>
    <p:sldId id="945" r:id="rId24"/>
    <p:sldId id="951" r:id="rId25"/>
    <p:sldId id="950" r:id="rId26"/>
    <p:sldId id="952" r:id="rId27"/>
    <p:sldId id="953" r:id="rId28"/>
    <p:sldId id="954" r:id="rId29"/>
    <p:sldId id="955" r:id="rId30"/>
    <p:sldId id="958" r:id="rId31"/>
    <p:sldId id="960" r:id="rId32"/>
    <p:sldId id="961" r:id="rId33"/>
    <p:sldId id="1104" r:id="rId34"/>
    <p:sldId id="1107" r:id="rId35"/>
    <p:sldId id="1108" r:id="rId36"/>
    <p:sldId id="1109" r:id="rId37"/>
    <p:sldId id="1110" r:id="rId38"/>
    <p:sldId id="1111" r:id="rId39"/>
    <p:sldId id="1112" r:id="rId40"/>
    <p:sldId id="1114" r:id="rId41"/>
    <p:sldId id="1120" r:id="rId42"/>
    <p:sldId id="1125" r:id="rId43"/>
    <p:sldId id="1126" r:id="rId44"/>
    <p:sldId id="1127" r:id="rId45"/>
    <p:sldId id="1128" r:id="rId46"/>
    <p:sldId id="1129" r:id="rId47"/>
    <p:sldId id="1130" r:id="rId48"/>
    <p:sldId id="1132" r:id="rId49"/>
    <p:sldId id="1133" r:id="rId50"/>
    <p:sldId id="1134" r:id="rId51"/>
    <p:sldId id="1135" r:id="rId52"/>
    <p:sldId id="1136" r:id="rId53"/>
    <p:sldId id="1137" r:id="rId54"/>
    <p:sldId id="863" r:id="rId55"/>
    <p:sldId id="1138" r:id="rId56"/>
    <p:sldId id="1139" r:id="rId57"/>
    <p:sldId id="1140" r:id="rId58"/>
    <p:sldId id="1141" r:id="rId59"/>
    <p:sldId id="1144" r:id="rId60"/>
    <p:sldId id="1145" r:id="rId61"/>
    <p:sldId id="1142" r:id="rId62"/>
    <p:sldId id="1143" r:id="rId63"/>
    <p:sldId id="1146" r:id="rId64"/>
    <p:sldId id="1147" r:id="rId65"/>
    <p:sldId id="1148" r:id="rId66"/>
    <p:sldId id="1149" r:id="rId67"/>
    <p:sldId id="1150" r:id="rId68"/>
    <p:sldId id="1152" r:id="rId69"/>
    <p:sldId id="1153" r:id="rId70"/>
    <p:sldId id="1154" r:id="rId71"/>
    <p:sldId id="1155" r:id="rId72"/>
    <p:sldId id="1156" r:id="rId73"/>
    <p:sldId id="1157" r:id="rId74"/>
    <p:sldId id="1158" r:id="rId75"/>
    <p:sldId id="1159" r:id="rId76"/>
    <p:sldId id="1160" r:id="rId77"/>
    <p:sldId id="1164" r:id="rId78"/>
    <p:sldId id="1106" r:id="rId79"/>
    <p:sldId id="1165" r:id="rId80"/>
    <p:sldId id="1166" r:id="rId81"/>
    <p:sldId id="1167" r:id="rId82"/>
    <p:sldId id="1214" r:id="rId83"/>
    <p:sldId id="1215" r:id="rId84"/>
    <p:sldId id="1216" r:id="rId85"/>
    <p:sldId id="1217" r:id="rId86"/>
    <p:sldId id="1223" r:id="rId87"/>
    <p:sldId id="1219" r:id="rId88"/>
    <p:sldId id="1220" r:id="rId89"/>
    <p:sldId id="1221" r:id="rId90"/>
    <p:sldId id="1222" r:id="rId91"/>
    <p:sldId id="1218" r:id="rId92"/>
    <p:sldId id="1224" r:id="rId93"/>
    <p:sldId id="1273" r:id="rId94"/>
    <p:sldId id="1274" r:id="rId95"/>
    <p:sldId id="1275" r:id="rId96"/>
    <p:sldId id="1276" r:id="rId97"/>
    <p:sldId id="1277" r:id="rId98"/>
    <p:sldId id="1278" r:id="rId99"/>
    <p:sldId id="1279" r:id="rId100"/>
    <p:sldId id="1280" r:id="rId101"/>
    <p:sldId id="1225" r:id="rId102"/>
    <p:sldId id="1281" r:id="rId103"/>
    <p:sldId id="1291" r:id="rId104"/>
    <p:sldId id="1292" r:id="rId105"/>
    <p:sldId id="1294" r:id="rId106"/>
    <p:sldId id="1295" r:id="rId107"/>
    <p:sldId id="1226" r:id="rId108"/>
    <p:sldId id="1282" r:id="rId109"/>
    <p:sldId id="1296" r:id="rId110"/>
    <p:sldId id="1299" r:id="rId111"/>
    <p:sldId id="1300" r:id="rId112"/>
    <p:sldId id="1301" r:id="rId113"/>
    <p:sldId id="1227" r:id="rId114"/>
    <p:sldId id="1229" r:id="rId115"/>
    <p:sldId id="1230" r:id="rId116"/>
    <p:sldId id="1231" r:id="rId117"/>
    <p:sldId id="1283" r:id="rId118"/>
    <p:sldId id="1303" r:id="rId119"/>
    <p:sldId id="1306" r:id="rId120"/>
    <p:sldId id="1304" r:id="rId121"/>
    <p:sldId id="1307" r:id="rId122"/>
    <p:sldId id="1308" r:id="rId123"/>
  </p:sldIdLst>
  <p:sldSz cx="9144000" cy="5715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3" clrIdx="0"/>
  <p:cmAuthor id="2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0000"/>
    <a:srgbClr val="4F0FBD"/>
    <a:srgbClr val="0070C0"/>
    <a:srgbClr val="808080"/>
    <a:srgbClr val="0066CC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734"/>
    <p:restoredTop sz="94660"/>
  </p:normalViewPr>
  <p:slideViewPr>
    <p:cSldViewPr showGuides="1">
      <p:cViewPr varScale="1">
        <p:scale>
          <a:sx n="107" d="100"/>
          <a:sy n="107" d="100"/>
        </p:scale>
        <p:origin x="-312" y="-78"/>
      </p:cViewPr>
      <p:guideLst>
        <p:guide orient="horz" pos="1835"/>
        <p:guide pos="28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4.xml"/><Relationship Id="rId98" Type="http://schemas.openxmlformats.org/officeDocument/2006/relationships/slide" Target="slides/slide93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" Type="http://schemas.openxmlformats.org/officeDocument/2006/relationships/slide" Target="slides/slide4.xml"/><Relationship Id="rId89" Type="http://schemas.openxmlformats.org/officeDocument/2006/relationships/slide" Target="slides/slide84.xml"/><Relationship Id="rId88" Type="http://schemas.openxmlformats.org/officeDocument/2006/relationships/slide" Target="slides/slide83.xml"/><Relationship Id="rId87" Type="http://schemas.openxmlformats.org/officeDocument/2006/relationships/slide" Target="slides/slide82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80" Type="http://schemas.openxmlformats.org/officeDocument/2006/relationships/slide" Target="slides/slide75.xml"/><Relationship Id="rId8" Type="http://schemas.openxmlformats.org/officeDocument/2006/relationships/slide" Target="slides/slide3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7" Type="http://schemas.openxmlformats.org/officeDocument/2006/relationships/commentAuthors" Target="commentAuthors.xml"/><Relationship Id="rId126" Type="http://schemas.openxmlformats.org/officeDocument/2006/relationships/tableStyles" Target="tableStyles.xml"/><Relationship Id="rId125" Type="http://schemas.openxmlformats.org/officeDocument/2006/relationships/viewProps" Target="viewProps.xml"/><Relationship Id="rId124" Type="http://schemas.openxmlformats.org/officeDocument/2006/relationships/presProps" Target="presProps.xml"/><Relationship Id="rId123" Type="http://schemas.openxmlformats.org/officeDocument/2006/relationships/slide" Target="slides/slide118.xml"/><Relationship Id="rId122" Type="http://schemas.openxmlformats.org/officeDocument/2006/relationships/slide" Target="slides/slide117.xml"/><Relationship Id="rId121" Type="http://schemas.openxmlformats.org/officeDocument/2006/relationships/slide" Target="slides/slide116.xml"/><Relationship Id="rId120" Type="http://schemas.openxmlformats.org/officeDocument/2006/relationships/slide" Target="slides/slide115.xml"/><Relationship Id="rId12" Type="http://schemas.openxmlformats.org/officeDocument/2006/relationships/slide" Target="slides/slide7.xml"/><Relationship Id="rId119" Type="http://schemas.openxmlformats.org/officeDocument/2006/relationships/slide" Target="slides/slide114.xml"/><Relationship Id="rId118" Type="http://schemas.openxmlformats.org/officeDocument/2006/relationships/slide" Target="slides/slide113.xml"/><Relationship Id="rId117" Type="http://schemas.openxmlformats.org/officeDocument/2006/relationships/slide" Target="slides/slide112.xml"/><Relationship Id="rId116" Type="http://schemas.openxmlformats.org/officeDocument/2006/relationships/slide" Target="slides/slide111.xml"/><Relationship Id="rId115" Type="http://schemas.openxmlformats.org/officeDocument/2006/relationships/slide" Target="slides/slide110.xml"/><Relationship Id="rId114" Type="http://schemas.openxmlformats.org/officeDocument/2006/relationships/slide" Target="slides/slide109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110" Type="http://schemas.openxmlformats.org/officeDocument/2006/relationships/slide" Target="slides/slide105.xml"/><Relationship Id="rId11" Type="http://schemas.openxmlformats.org/officeDocument/2006/relationships/slide" Target="slides/slide6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9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0525" y="1057013"/>
            <a:ext cx="8229600" cy="377163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8"/>
            <a:ext cx="2057400" cy="4876271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8"/>
            <a:ext cx="6019800" cy="4876271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3750"/>
            </a:lvl1pPr>
          </a:lstStyle>
          <a:p>
            <a:pPr fontAlgn="base"/>
            <a:r>
              <a:rPr lang="zh-CN" altLang="en-US" sz="375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500"/>
            </a:lvl1pPr>
            <a:lvl2pPr marL="285750" indent="0" algn="ctr">
              <a:buNone/>
              <a:defRPr sz="1250"/>
            </a:lvl2pPr>
            <a:lvl3pPr marL="571500" indent="0" algn="ctr">
              <a:buNone/>
              <a:defRPr sz="1125"/>
            </a:lvl3pPr>
            <a:lvl4pPr marL="857250" indent="0" algn="ctr">
              <a:buNone/>
              <a:defRPr sz="1000"/>
            </a:lvl4pPr>
            <a:lvl5pPr marL="1143000" indent="0" algn="ctr">
              <a:buNone/>
              <a:defRPr sz="1000"/>
            </a:lvl5pPr>
            <a:lvl6pPr marL="1428750" indent="0" algn="ctr">
              <a:buNone/>
              <a:defRPr sz="1000"/>
            </a:lvl6pPr>
            <a:lvl7pPr marL="1714500" indent="0" algn="ctr">
              <a:buNone/>
              <a:defRPr sz="1000"/>
            </a:lvl7pPr>
            <a:lvl8pPr marL="2000250" indent="0" algn="ctr">
              <a:buNone/>
              <a:defRPr sz="1000"/>
            </a:lvl8pPr>
            <a:lvl9pPr marL="2286000" indent="0" algn="ctr">
              <a:buNone/>
              <a:defRPr sz="10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8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0525" y="1057012"/>
            <a:ext cx="8229600" cy="377163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8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8" y="283106"/>
            <a:ext cx="6778625" cy="6482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8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9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0525" y="1057013"/>
            <a:ext cx="8229600" cy="377163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716F7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16F7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8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0525" y="1057012"/>
            <a:ext cx="8229600" cy="377163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2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7655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7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7660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63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7665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1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6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8679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8684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87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8689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1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700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9703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4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5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9708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11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9713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1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2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539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211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262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31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365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41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4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27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9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32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35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0737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3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3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1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8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1751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3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1756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59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1761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130" indent="0">
              <a:buNone/>
              <a:defRPr sz="1800" b="1"/>
            </a:lvl2pPr>
            <a:lvl3pPr marL="810260" indent="0">
              <a:buNone/>
              <a:defRPr sz="1600" b="1"/>
            </a:lvl3pPr>
            <a:lvl4pPr marL="1215390" indent="0">
              <a:buNone/>
              <a:defRPr sz="1400" b="1"/>
            </a:lvl4pPr>
            <a:lvl5pPr marL="1621155" indent="0">
              <a:buNone/>
              <a:defRPr sz="1400" b="1"/>
            </a:lvl5pPr>
            <a:lvl6pPr marL="2026285" indent="0">
              <a:buNone/>
              <a:defRPr sz="1400" b="1"/>
            </a:lvl6pPr>
            <a:lvl7pPr marL="2431415" indent="0">
              <a:buNone/>
              <a:defRPr sz="1400" b="1"/>
            </a:lvl7pPr>
            <a:lvl8pPr marL="2836545" indent="0">
              <a:buNone/>
              <a:defRPr sz="1400" b="1"/>
            </a:lvl8pPr>
            <a:lvl9pPr marL="3241675" indent="0">
              <a:buNone/>
              <a:defRPr sz="14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130" indent="0">
              <a:buNone/>
              <a:defRPr sz="1800" b="1"/>
            </a:lvl2pPr>
            <a:lvl3pPr marL="810260" indent="0">
              <a:buNone/>
              <a:defRPr sz="1600" b="1"/>
            </a:lvl3pPr>
            <a:lvl4pPr marL="1215390" indent="0">
              <a:buNone/>
              <a:defRPr sz="1400" b="1"/>
            </a:lvl4pPr>
            <a:lvl5pPr marL="1621155" indent="0">
              <a:buNone/>
              <a:defRPr sz="1400" b="1"/>
            </a:lvl5pPr>
            <a:lvl6pPr marL="2026285" indent="0">
              <a:buNone/>
              <a:defRPr sz="1400" b="1"/>
            </a:lvl6pPr>
            <a:lvl7pPr marL="2431415" indent="0">
              <a:buNone/>
              <a:defRPr sz="1400" b="1"/>
            </a:lvl7pPr>
            <a:lvl8pPr marL="2836545" indent="0">
              <a:buNone/>
              <a:defRPr sz="1400" b="1"/>
            </a:lvl8pPr>
            <a:lvl9pPr marL="3241675" indent="0">
              <a:buNone/>
              <a:defRPr sz="14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1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2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2775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2780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83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2785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1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6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3799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3804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07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3809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542"/>
            <a:ext cx="3008313" cy="968375"/>
          </a:xfrm>
        </p:spPr>
        <p:txBody>
          <a:bodyPr anchor="b"/>
          <a:lstStyle>
            <a:lvl1pPr algn="l">
              <a:defRPr sz="18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27545"/>
            <a:ext cx="5111750" cy="487759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920"/>
            <a:ext cx="3008313" cy="3909219"/>
          </a:xfrm>
        </p:spPr>
        <p:txBody>
          <a:bodyPr/>
          <a:lstStyle>
            <a:lvl1pPr marL="0" indent="0">
              <a:buNone/>
              <a:defRPr sz="1200"/>
            </a:lvl1pPr>
            <a:lvl2pPr marL="405130" indent="0">
              <a:buNone/>
              <a:defRPr sz="1100"/>
            </a:lvl2pPr>
            <a:lvl3pPr marL="810260" indent="0">
              <a:buNone/>
              <a:defRPr sz="900"/>
            </a:lvl3pPr>
            <a:lvl4pPr marL="1215390" indent="0">
              <a:buNone/>
              <a:defRPr sz="800"/>
            </a:lvl4pPr>
            <a:lvl5pPr marL="1621155" indent="0">
              <a:buNone/>
              <a:defRPr sz="800"/>
            </a:lvl5pPr>
            <a:lvl6pPr marL="2026285" indent="0">
              <a:buNone/>
              <a:defRPr sz="800"/>
            </a:lvl6pPr>
            <a:lvl7pPr marL="2431415" indent="0">
              <a:buNone/>
              <a:defRPr sz="800"/>
            </a:lvl7pPr>
            <a:lvl8pPr marL="2836545" indent="0">
              <a:buNone/>
              <a:defRPr sz="800"/>
            </a:lvl8pPr>
            <a:lvl9pPr marL="3241675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20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4823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4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5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4828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31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4833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8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vert="horz" wrap="square" lIns="81043" tIns="40522" rIns="81043" bIns="40522" numCol="1" rtlCol="0" anchor="t" anchorCtr="0" compatLnSpc="1">
            <a:normAutofit/>
          </a:bodyPr>
          <a:lstStyle>
            <a:lvl1pPr marL="0" indent="0">
              <a:buNone/>
              <a:defRPr sz="2800"/>
            </a:lvl1pPr>
            <a:lvl2pPr marL="405130" indent="0">
              <a:buNone/>
              <a:defRPr sz="2500"/>
            </a:lvl2pPr>
            <a:lvl3pPr marL="810260" indent="0">
              <a:buNone/>
              <a:defRPr sz="2100"/>
            </a:lvl3pPr>
            <a:lvl4pPr marL="1215390" indent="0">
              <a:buNone/>
              <a:defRPr sz="1800"/>
            </a:lvl4pPr>
            <a:lvl5pPr marL="1621155" indent="0">
              <a:buNone/>
              <a:defRPr sz="1800"/>
            </a:lvl5pPr>
            <a:lvl6pPr marL="2026285" indent="0">
              <a:buNone/>
              <a:defRPr sz="1800"/>
            </a:lvl6pPr>
            <a:lvl7pPr marL="2431415" indent="0">
              <a:buNone/>
              <a:defRPr sz="1800"/>
            </a:lvl7pPr>
            <a:lvl8pPr marL="2836545" indent="0">
              <a:buNone/>
              <a:defRPr sz="1800"/>
            </a:lvl8pPr>
            <a:lvl9pPr marL="3241675" indent="0">
              <a:buNone/>
              <a:defRPr sz="18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200"/>
            </a:lvl1pPr>
            <a:lvl2pPr marL="405130" indent="0">
              <a:buNone/>
              <a:defRPr sz="1100"/>
            </a:lvl2pPr>
            <a:lvl3pPr marL="810260" indent="0">
              <a:buNone/>
              <a:defRPr sz="900"/>
            </a:lvl3pPr>
            <a:lvl4pPr marL="1215390" indent="0">
              <a:buNone/>
              <a:defRPr sz="800"/>
            </a:lvl4pPr>
            <a:lvl5pPr marL="1621155" indent="0">
              <a:buNone/>
              <a:defRPr sz="800"/>
            </a:lvl5pPr>
            <a:lvl6pPr marL="2026285" indent="0">
              <a:buNone/>
              <a:defRPr sz="800"/>
            </a:lvl6pPr>
            <a:lvl7pPr marL="2431415" indent="0">
              <a:buNone/>
              <a:defRPr sz="800"/>
            </a:lvl7pPr>
            <a:lvl8pPr marL="2836545" indent="0">
              <a:buNone/>
              <a:defRPr sz="800"/>
            </a:lvl8pPr>
            <a:lvl9pPr marL="3241675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1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4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5847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5852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55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5857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1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68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6871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27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28 Imagen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6876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79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6881" name="Picture 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8"/>
            <a:ext cx="2057400" cy="487627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8"/>
            <a:ext cx="6019800" cy="487627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1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9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9" y="283106"/>
            <a:ext cx="6778625" cy="6482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279263"/>
            <a:ext cx="4041775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812396"/>
            <a:ext cx="4041775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5629" y="283106"/>
            <a:ext cx="6778625" cy="648229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2754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195920"/>
            <a:ext cx="3008313" cy="3909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716F7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16F7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8" Type="http://schemas.openxmlformats.org/officeDocument/2006/relationships/theme" Target="../theme/theme3.xml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0"/>
            <a:ext cx="9153525" cy="5400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716F7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716F7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16F7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16F7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16F7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0"/>
            <a:ext cx="9153525" cy="5400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57725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57725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57725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fad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716F7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716F7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16F7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716F7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716F7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0" y="4838700"/>
            <a:ext cx="9144000" cy="7191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557838"/>
            <a:ext cx="9144000" cy="157163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752600" y="4835525"/>
            <a:ext cx="922338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Box 9"/>
          <p:cNvSpPr txBox="1">
            <a:spLocks noChangeArrowheads="1"/>
          </p:cNvSpPr>
          <p:nvPr/>
        </p:nvSpPr>
        <p:spPr bwMode="auto">
          <a:xfrm>
            <a:off x="174625" y="4794250"/>
            <a:ext cx="1612900" cy="5746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80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ettenschweiler" panose="020B0706040902060204" pitchFamily="34" charset="0"/>
                <a:ea typeface="宋体" panose="02010600030101010101" pitchFamily="2" charset="-122"/>
                <a:cs typeface="+mn-cs"/>
                <a:sym typeface="+mn-ea"/>
              </a:rPr>
              <a:t>PPT.COM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ettenschweiler" panose="020B070604090206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26" name="TextBox 10"/>
          <p:cNvSpPr txBox="1">
            <a:spLocks noChangeArrowheads="1"/>
          </p:cNvSpPr>
          <p:nvPr/>
        </p:nvSpPr>
        <p:spPr bwMode="auto">
          <a:xfrm>
            <a:off x="180975" y="5251450"/>
            <a:ext cx="1428750" cy="219075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tral" panose="03090702030407020403" pitchFamily="66" charset="0"/>
                <a:ea typeface="宋体" panose="02010600030101010101" pitchFamily="2" charset="-122"/>
                <a:cs typeface="+mn-cs"/>
                <a:sym typeface="+mn-ea"/>
              </a:rPr>
              <a:t>Make Presentation much more fun</a:t>
            </a: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tral" panose="03090702030407020403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79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354388" y="4897438"/>
            <a:ext cx="7620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27 Imagen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167188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28 Imagen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741863" y="5068888"/>
            <a:ext cx="363537" cy="25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30 CuadroTexto"/>
          <p:cNvSpPr txBox="1">
            <a:spLocks noChangeArrowheads="1"/>
          </p:cNvSpPr>
          <p:nvPr/>
        </p:nvSpPr>
        <p:spPr bwMode="auto">
          <a:xfrm>
            <a:off x="4467225" y="5076825"/>
            <a:ext cx="282575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1" u="none" strike="noStrike" kern="1200" cap="none" spc="0" normalizeH="0" baseline="0" noProof="0" smtClean="0">
                <a:ln>
                  <a:noFill/>
                </a:ln>
                <a:solidFill>
                  <a:srgbClr val="A6A6A6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of</a:t>
            </a:r>
            <a:endParaRPr kumimoji="0" lang="es-ES" altLang="zh-CN" sz="1100" b="1" i="1" u="none" strike="noStrike" kern="1200" cap="none" spc="0" normalizeH="0" baseline="0" noProof="0" smtClean="0">
              <a:ln>
                <a:noFill/>
              </a:ln>
              <a:solidFill>
                <a:srgbClr val="A6A6A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131" name="31 CuadroTexto"/>
          <p:cNvSpPr txBox="1">
            <a:spLocks noChangeArrowheads="1"/>
          </p:cNvSpPr>
          <p:nvPr/>
        </p:nvSpPr>
        <p:spPr bwMode="auto">
          <a:xfrm>
            <a:off x="4787900" y="5076825"/>
            <a:ext cx="234950" cy="252413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HN" altLang="zh-CN" sz="11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s-ES" altLang="zh-CN" sz="1100" b="1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084" name="Imagen 5" descr="C:\Users\Design\Documents\Edu\Product Launch\shadown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127625" y="4911725"/>
            <a:ext cx="763588" cy="60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103020" y="5110718"/>
            <a:ext cx="211109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 flipH="1">
            <a:off x="3926664" y="5110718"/>
            <a:ext cx="211151" cy="175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7" name="Picture 3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10438" y="4911725"/>
            <a:ext cx="303212" cy="30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6" name="TextBox 20"/>
          <p:cNvSpPr txBox="1">
            <a:spLocks noChangeArrowheads="1"/>
          </p:cNvSpPr>
          <p:nvPr/>
        </p:nvSpPr>
        <p:spPr bwMode="auto">
          <a:xfrm>
            <a:off x="7643813" y="4970463"/>
            <a:ext cx="1054100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群：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180956885</a:t>
            </a: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089" name="Picture 4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321550" y="5205413"/>
            <a:ext cx="280988" cy="26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8" name="TextBox 22"/>
          <p:cNvSpPr txBox="1">
            <a:spLocks noChangeArrowheads="1"/>
          </p:cNvSpPr>
          <p:nvPr/>
        </p:nvSpPr>
        <p:spPr bwMode="auto">
          <a:xfrm>
            <a:off x="7643813" y="5240338"/>
            <a:ext cx="784225" cy="234950"/>
          </a:xfrm>
          <a:prstGeom prst="rect">
            <a:avLst/>
          </a:prstGeom>
          <a:noFill/>
          <a:ln>
            <a:noFill/>
          </a:ln>
        </p:spPr>
        <p:txBody>
          <a:bodyPr wrap="none" lIns="81043" tIns="40522" rIns="81043" bIns="4052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@PPT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精选</a:t>
            </a:r>
            <a:endParaRPr kumimoji="0" lang="zh-CN" altLang="en-US" sz="1000" b="0" i="0" u="none" strike="noStrike" kern="1200" cap="none" spc="0" normalizeH="0" baseline="0" noProof="0" smtClean="0">
              <a:ln>
                <a:noFill/>
              </a:ln>
              <a:solidFill>
                <a:srgbClr val="FF66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091" name="标题占位符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92" name="文本占位符 2"/>
          <p:cNvSpPr>
            <a:spLocks noGrp="1"/>
          </p:cNvSpPr>
          <p:nvPr>
            <p:ph type="body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</a:ln>
        </p:spPr>
        <p:txBody>
          <a:bodyPr lIns="81043" tIns="40522" rIns="81043" bIns="40522" anchor="t"/>
          <a:p>
            <a:pPr lvl="0" indent="-30353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52095"/>
            <a:r>
              <a:rPr lang="zh-CN" altLang="en-US" dirty="0"/>
              <a:t>第二级</a:t>
            </a:r>
            <a:endParaRPr lang="zh-CN" altLang="en-US" dirty="0"/>
          </a:p>
          <a:p>
            <a:pPr lvl="2" indent="-201295"/>
            <a:r>
              <a:rPr lang="zh-CN" altLang="en-US" dirty="0"/>
              <a:t>第三级</a:t>
            </a:r>
            <a:endParaRPr lang="zh-CN" altLang="en-US" dirty="0"/>
          </a:p>
          <a:p>
            <a:pPr lvl="3" indent="-201930"/>
            <a:r>
              <a:rPr lang="zh-CN" altLang="en-US" dirty="0"/>
              <a:t>第四级</a:t>
            </a:r>
            <a:endParaRPr lang="zh-CN" altLang="en-US" dirty="0"/>
          </a:p>
          <a:p>
            <a:pPr lvl="4" indent="-20129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1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3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1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3"/>
          </a:xfrm>
          <a:prstGeom prst="rect">
            <a:avLst/>
          </a:prstGeom>
        </p:spPr>
        <p:txBody>
          <a:bodyPr vert="horz" wrap="square" lIns="81043" tIns="40522" rIns="81043" bIns="40522" numCol="1" anchor="ctr" anchorCtr="0" compatLnSpc="1"/>
          <a:lstStyle>
            <a:lvl1pPr algn="r">
              <a:defRPr sz="11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05130" algn="ctr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</a:defRPr>
      </a:lvl6pPr>
      <a:lvl7pPr marL="810260" algn="ctr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</a:defRPr>
      </a:lvl7pPr>
      <a:lvl8pPr marL="1215390" algn="ctr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</a:defRPr>
      </a:lvl8pPr>
      <a:lvl9pPr marL="1621155" algn="ctr" rtl="0" fontAlgn="base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035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527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2825" indent="-2019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7955" indent="-2019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450" indent="-2019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85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8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1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240" indent="-202565" algn="l" defTabSz="8102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13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26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390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15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28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41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4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675" algn="l" defTabSz="81026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14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1277938"/>
            <a:ext cx="6858000" cy="16398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2019</a:t>
            </a:r>
            <a:r>
              <a:rPr lang="zh-CN" altLang="en-US" sz="3600" dirty="0">
                <a:solidFill>
                  <a:srgbClr val="FF0000"/>
                </a:solidFill>
              </a:rPr>
              <a:t>年高考作文备考策略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8914" name="副标题 2"/>
          <p:cNvSpPr>
            <a:spLocks noGrp="1"/>
          </p:cNvSpPr>
          <p:nvPr>
            <p:ph type="subTitle"/>
            <p:custDataLst>
              <p:tags r:id="rId2"/>
            </p:custDataLst>
          </p:nvPr>
        </p:nvSpPr>
        <p:spPr>
          <a:xfrm>
            <a:off x="1231900" y="2987675"/>
            <a:ext cx="6858000" cy="1241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l">
              <a:lnSpc>
                <a:spcPct val="13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4F0FBD"/>
                </a:solidFill>
                <a:latin typeface="华文细黑" panose="02010600040101010101" charset="-122"/>
                <a:ea typeface="华文细黑" panose="02010600040101010101" charset="-122"/>
                <a:sym typeface="微软雅黑" panose="020B0503020204020204" pitchFamily="34" charset="-122"/>
              </a:rPr>
              <a:t>浙江省杭州高级中学          钟峰华</a:t>
            </a:r>
            <a:endParaRPr lang="zh-CN" altLang="en-US" b="1" dirty="0">
              <a:solidFill>
                <a:srgbClr val="4F0FBD"/>
              </a:solidFill>
              <a:latin typeface="华文细黑" panose="02010600040101010101" charset="-122"/>
              <a:ea typeface="华文细黑" panose="02010600040101010101" charset="-122"/>
              <a:sym typeface="微软雅黑" panose="020B0503020204020204" pitchFamily="34" charset="-122"/>
            </a:endParaRPr>
          </a:p>
          <a:p>
            <a:pPr marL="342900" lvl="0" indent="-342900" algn="l">
              <a:lnSpc>
                <a:spcPct val="130000"/>
              </a:lnSpc>
              <a:spcBef>
                <a:spcPct val="0"/>
              </a:spcBef>
            </a:pPr>
            <a:endParaRPr lang="zh-CN" altLang="en-US" b="1" dirty="0">
              <a:solidFill>
                <a:srgbClr val="4F0FBD"/>
              </a:solidFill>
              <a:latin typeface="华文细黑" panose="02010600040101010101" charset="-122"/>
              <a:ea typeface="华文细黑" panose="02010600040101010101" charset="-122"/>
              <a:sym typeface="微软雅黑" panose="020B0503020204020204" pitchFamily="34" charset="-122"/>
            </a:endParaRPr>
          </a:p>
          <a:p>
            <a:pPr lvl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4F0FBD"/>
                </a:solidFill>
                <a:latin typeface="华文细黑" panose="02010600040101010101" charset="-122"/>
                <a:ea typeface="华文细黑" panose="02010600040101010101" charset="-122"/>
                <a:sym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rgbClr val="4F0FBD"/>
                </a:solidFill>
                <a:latin typeface="华文细黑" panose="02010600040101010101" charset="-122"/>
                <a:ea typeface="华文细黑" panose="02010600040101010101" charset="-122"/>
                <a:sym typeface="微软雅黑" panose="020B0503020204020204" pitchFamily="34" charset="-122"/>
              </a:rPr>
              <a:t>2019.3</a:t>
            </a:r>
            <a:r>
              <a:rPr lang="zh-CN" altLang="en-US" sz="2400" b="1" dirty="0">
                <a:solidFill>
                  <a:srgbClr val="4F0FBD"/>
                </a:solidFill>
                <a:latin typeface="华文细黑" panose="02010600040101010101" charset="-122"/>
                <a:ea typeface="华文细黑" panose="02010600040101010101" charset="-122"/>
                <a:sym typeface="微软雅黑" panose="020B0503020204020204" pitchFamily="34" charset="-122"/>
              </a:rPr>
              <a:t>杭州）</a:t>
            </a:r>
            <a:endParaRPr lang="zh-CN" altLang="en-US" sz="2400" b="1" dirty="0">
              <a:solidFill>
                <a:srgbClr val="4F0FBD"/>
              </a:solidFill>
              <a:latin typeface="华文细黑" panose="02010600040101010101" charset="-122"/>
              <a:ea typeface="华文细黑" panose="02010600040101010101" charset="-122"/>
              <a:sym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TextBox 19"/>
          <p:cNvSpPr txBox="1"/>
          <p:nvPr/>
        </p:nvSpPr>
        <p:spPr>
          <a:xfrm>
            <a:off x="1647825" y="2597150"/>
            <a:ext cx="1657350" cy="520700"/>
          </a:xfrm>
          <a:prstGeom prst="rect">
            <a:avLst/>
          </a:prstGeom>
          <a:solidFill>
            <a:srgbClr val="808080"/>
          </a:solidFill>
          <a:ln w="12700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理解考纲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14475" y="1809750"/>
            <a:ext cx="33338" cy="2343150"/>
          </a:xfrm>
          <a:prstGeom prst="line">
            <a:avLst/>
          </a:prstGeom>
          <a:ln w="3175">
            <a:solidFill>
              <a:srgbClr val="DDDDD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22338" y="3257550"/>
            <a:ext cx="2382838" cy="0"/>
          </a:xfrm>
          <a:prstGeom prst="line">
            <a:avLst/>
          </a:prstGeom>
          <a:ln w="31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-2484437" y="2943225"/>
            <a:ext cx="2382838" cy="0"/>
          </a:xfrm>
          <a:prstGeom prst="line">
            <a:avLst/>
          </a:prstGeom>
          <a:ln w="31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865313" y="-2346325"/>
            <a:ext cx="0" cy="231775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8" name="矩形 1"/>
          <p:cNvSpPr/>
          <p:nvPr/>
        </p:nvSpPr>
        <p:spPr>
          <a:xfrm>
            <a:off x="922338" y="2595563"/>
            <a:ext cx="506412" cy="522287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159" name="Picture 13" descr="https://timgsa.baidu.com/timg?image&amp;quality=80&amp;size=b9999_10000&amp;sec=1521554053381&amp;di=6508d6f2442d2cc4c4e8b061500b0f43&amp;imgtype=0&amp;src=http%3A%2F%2Fwww.zuojiawang.com%2Fuploads%2Fallimg%2F170905%2F533-1FZ5121341W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1388" y="2209800"/>
            <a:ext cx="1852612" cy="120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0" name="文本框 1"/>
          <p:cNvSpPr txBox="1"/>
          <p:nvPr/>
        </p:nvSpPr>
        <p:spPr>
          <a:xfrm>
            <a:off x="2149475" y="3706813"/>
            <a:ext cx="5986463" cy="11985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华文细黑" panose="02010600040101010101" charset="-122"/>
                <a:ea typeface="华文细黑" panose="02010600040101010101" charset="-122"/>
              </a:rPr>
              <a:t>能写实用类、</a:t>
            </a:r>
            <a:r>
              <a:rPr lang="zh-CN" altLang="en-US" sz="24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论述类</a:t>
            </a:r>
            <a:r>
              <a:rPr lang="zh-CN" altLang="en-US" sz="2400" b="1">
                <a:latin typeface="华文细黑" panose="02010600040101010101" charset="-122"/>
                <a:ea typeface="华文细黑" panose="02010600040101010101" charset="-122"/>
              </a:rPr>
              <a:t>和文学类文章。</a:t>
            </a:r>
            <a:endParaRPr lang="zh-CN" altLang="en-US" sz="2400" b="1">
              <a:latin typeface="华文细黑" panose="02010600040101010101" charset="-122"/>
              <a:ea typeface="华文细黑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华文细黑" panose="02010600040101010101" charset="-122"/>
                <a:ea typeface="华文细黑" panose="02010600040101010101" charset="-122"/>
              </a:rPr>
              <a:t>写作考试的要求分为基础和发展两个等级。</a:t>
            </a:r>
            <a:endParaRPr lang="zh-CN" altLang="en-US" sz="2400" b="1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311785"/>
            <a:ext cx="8778240" cy="4932045"/>
          </a:xfrm>
        </p:spPr>
        <p:txBody>
          <a:bodyPr/>
          <a:p>
            <a:pPr algn="ctr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>
                <a:solidFill>
                  <a:srgbClr val="3333CC"/>
                </a:solidFill>
              </a:rPr>
              <a:t>看到看不到的</a:t>
            </a:r>
            <a:endParaRPr lang="zh-CN" altLang="en-US" sz="2000" b="1">
              <a:solidFill>
                <a:srgbClr val="3333CC"/>
              </a:solidFill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轰轰烈烈的空战过后，专家对伤痕累累的战机进行整修。所有的人都只看到了幸存战机弹痕多的部位，只有沃德看到了别人没有看到的——幸存战机之所以幸存，是因为受伤的部位并不致命，而真正应该受到重视的那些伤口，却早已随着失事战机消逝在硝烟与炮火中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</a:t>
            </a:r>
            <a:r>
              <a:rPr lang="zh-CN" altLang="en-US" sz="2000" b="1"/>
              <a:t>如果</a:t>
            </a:r>
            <a:r>
              <a:rPr lang="zh-CN" altLang="en-US" sz="2000"/>
              <a:t>没有沃德这样的人，以自己独到的眼光看到了被忽略的内容，那么对战机的加固将是徒劳的，甚至会如“马掌钉与将军”的故事一样，导致整个国家的覆灭。</a:t>
            </a:r>
            <a:r>
              <a:rPr lang="zh-CN" altLang="en-US" sz="2000" b="1">
                <a:solidFill>
                  <a:srgbClr val="3333CC"/>
                </a:solidFill>
              </a:rPr>
              <a:t>看到别人所看不到的，只有这样，才能防止被一叶障目而不见泰山，才能做出正确的决策</a:t>
            </a:r>
            <a:r>
              <a:rPr lang="zh-CN" altLang="en-US" sz="2000"/>
              <a:t>。</a:t>
            </a:r>
            <a:endParaRPr lang="zh-CN" altLang="en-US" sz="2000"/>
          </a:p>
        </p:txBody>
      </p:sp>
    </p:spTree>
  </p:cSld>
  <p:clrMapOvr>
    <a:masterClrMapping/>
  </p:clrMapOvr>
  <p:transition>
    <p:fad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545" y="311785"/>
            <a:ext cx="8764270" cy="5202555"/>
          </a:xfrm>
        </p:spPr>
        <p:txBody>
          <a:bodyPr/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/>
              <a:t>   </a:t>
            </a:r>
            <a:r>
              <a:rPr lang="zh-CN" altLang="en-US" sz="2000"/>
              <a:t>“</a:t>
            </a:r>
            <a:r>
              <a:rPr lang="zh-CN" altLang="en-US" sz="2000" u="sng"/>
              <a:t>成功的花，人们只惊羡现时的明艳!然而当初她的芽儿，浸透了奋斗的泪泉，洒遍了牺牲的血雨。”冰心的诗句也正是揭示了这一道理</a:t>
            </a:r>
            <a:r>
              <a:rPr lang="zh-CN" altLang="en-US" sz="2000"/>
              <a:t>。</a:t>
            </a:r>
            <a:r>
              <a:rPr lang="zh-CN" altLang="en-US" sz="2000">
                <a:solidFill>
                  <a:srgbClr val="3333CC"/>
                </a:solidFill>
              </a:rPr>
              <a:t>当我们看待成功者、看待残酷筛选下的“幸存者”时，我们应扪心自问，自己是否只看到了他们所展现的光鲜亮丽的一面，将他们的成功看得唾手可得，却忽略了成功者每一份今日的成就，背后都凝结着昔日的血与泪</a:t>
            </a:r>
            <a:r>
              <a:rPr lang="zh-CN" altLang="en-US" sz="2000"/>
              <a:t>？</a:t>
            </a:r>
            <a:endParaRPr lang="zh-CN" altLang="en-US" sz="2000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</a:t>
            </a:r>
            <a:r>
              <a:rPr lang="zh-CN" altLang="en-US" sz="2000" u="sng"/>
              <a:t>德摩斯梯尼之所以成为千古留名的雄辩家，背后是十年如一日口含石头对着大海演讲的决心;“黑曼巴”科比之所以统治篮球界，是因为每天凌晨四点都在洛杉矶迎着朝阳奔跑</a:t>
            </a:r>
            <a:r>
              <a:rPr lang="zh-CN" altLang="en-US" sz="2000"/>
              <a:t>。</a:t>
            </a:r>
            <a:r>
              <a:rPr lang="zh-CN" altLang="en-US" sz="2000">
                <a:solidFill>
                  <a:srgbClr val="3333CC"/>
                </a:solidFill>
              </a:rPr>
              <a:t>看到别人所忽略的，因为那很可能蕴含着所有伟大背后的秘密。即使无法成为伟大，看到成功背后的汗水，然后向着它努力;或是看看遗憾落幕的人，然后补足自己的短板，也至少能让你我免于平庸，成为时代洪流的“幸存者</a:t>
            </a:r>
            <a:r>
              <a:rPr lang="zh-CN" altLang="en-US" sz="2000"/>
              <a:t>”。</a:t>
            </a:r>
            <a:endParaRPr lang="zh-CN" altLang="en-US" sz="2000"/>
          </a:p>
        </p:txBody>
      </p:sp>
    </p:spTree>
  </p:cSld>
  <p:clrMapOvr>
    <a:masterClrMapping/>
  </p:clrMapOvr>
  <p:transition>
    <p:fad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235" y="311785"/>
            <a:ext cx="8891270" cy="5202555"/>
          </a:xfrm>
        </p:spPr>
        <p:txBody>
          <a:bodyPr/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/>
              <a:t>       </a:t>
            </a:r>
            <a:r>
              <a:rPr lang="en-US" altLang="zh-CN" sz="2000" b="1">
                <a:solidFill>
                  <a:srgbClr val="3333CC"/>
                </a:solidFill>
              </a:rPr>
              <a:t>但是否所有被忽视的都有价值?</a:t>
            </a:r>
            <a:r>
              <a:rPr lang="en-US" altLang="zh-CN" sz="2000"/>
              <a:t>并非如此。看到别人看不到的，不意味着必须要将自己慧眼独识的内容加以利用，而是在仔细辨别与考量的基础上有所取舍。哪怕这一部分只有1%是有益的，但全面的眼光与独到的思维的也可能会带来100%的改变，这即是成功。 </a:t>
            </a:r>
            <a:endParaRPr lang="en-US" altLang="zh-CN" sz="2000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巴尔扎克曾说过：“真理喜欢捉弄人，他总是给你看虚幻的真相，然后自己藏在别处偷笑”。任何时候看待任何事物都要全面，我们的眼中都不能只看到应当看到的，更应该用智慧的头脑寻找看不到的部分。</a:t>
            </a:r>
            <a:endParaRPr lang="zh-CN" altLang="en-US" sz="2000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</a:t>
            </a:r>
            <a:r>
              <a:rPr lang="zh-CN" altLang="en-US" sz="2000" b="1">
                <a:solidFill>
                  <a:srgbClr val="3333CC"/>
                </a:solidFill>
              </a:rPr>
              <a:t> 或许真理正藏在其中等待发掘，它将使我们免于平庸，甚至走向伟大</a:t>
            </a:r>
            <a:endParaRPr lang="zh-CN" altLang="en-US" sz="2000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" y="241935"/>
            <a:ext cx="8890635" cy="5321300"/>
          </a:xfrm>
        </p:spPr>
        <p:txBody>
          <a:bodyPr/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/>
              <a:t>（2018•卷Ⅲ）阅读下面的材料，根据要求写作。</a:t>
            </a:r>
            <a:endParaRPr lang="zh-CN" altLang="en-US" sz="2400"/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时间就是金钱，效率就是生命——特区口号，深圳，1981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绿水青山也是金山银山——时评标题，浙江，2005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走好我们这一代人的长征路——新区标语，雄安，2017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/>
              <a:t>       要求：围绕材料内容及含意，选好角度，确定立意，明确文体，自拟标题；不要套作，不得抄装。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" y="241935"/>
            <a:ext cx="8890635" cy="5321300"/>
          </a:xfrm>
        </p:spPr>
        <p:txBody>
          <a:bodyPr/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/>
              <a:t>（2018•卷Ⅲ）阅读下面的材料，根据要求写作。</a:t>
            </a:r>
            <a:endParaRPr lang="zh-CN" altLang="en-US" sz="2400"/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时间就是金钱，效率就是生命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——特区口号，</a:t>
            </a:r>
            <a:r>
              <a:rPr lang="zh-CN" altLang="en-US" sz="24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深圳，1981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绿水青山也是金山银山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——时评标题，</a:t>
            </a:r>
            <a:r>
              <a:rPr lang="zh-CN" altLang="en-US" sz="24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浙江，2005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走好我们这一代人的长征路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——新区标语，</a:t>
            </a:r>
            <a:r>
              <a:rPr lang="zh-CN" altLang="en-US" sz="24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雄安，2017</a:t>
            </a:r>
            <a:endParaRPr lang="zh-CN" altLang="en-US" sz="2400" b="1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/>
              <a:t>       要求：</a:t>
            </a:r>
            <a:r>
              <a:rPr lang="zh-CN" altLang="en-US" sz="2400">
                <a:solidFill>
                  <a:srgbClr val="3333CC"/>
                </a:solidFill>
              </a:rPr>
              <a:t>围绕材料内容及含意，选好角度，确定立意，明确文体，自拟标题</a:t>
            </a:r>
            <a:r>
              <a:rPr lang="zh-CN" altLang="en-US" sz="2400"/>
              <a:t>；不要套作，不得抄装。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545" y="311785"/>
            <a:ext cx="8764270" cy="5202555"/>
          </a:xfrm>
        </p:spPr>
        <p:txBody>
          <a:bodyPr/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/>
              <a:t>                              </a:t>
            </a:r>
            <a:r>
              <a:rPr lang="en-US" altLang="zh-CN" sz="3600"/>
              <a:t>    </a:t>
            </a:r>
            <a:r>
              <a:rPr lang="zh-CN" altLang="en-US" sz="3600"/>
              <a:t>观点立意</a:t>
            </a:r>
            <a:endParaRPr lang="en-US" altLang="zh-CN" sz="3600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endParaRPr lang="en-US" altLang="zh-CN" sz="2000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/>
              <a:t>1、转变思路，与时代接轨;</a:t>
            </a:r>
            <a:endParaRPr lang="en-US" altLang="zh-CN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/>
              <a:t>2、既要经济发展，也要可持续发展;</a:t>
            </a:r>
            <a:endParaRPr lang="zh-CN" altLang="en-US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/>
              <a:t>3、把握时代脉搏，承担青年责任;</a:t>
            </a:r>
            <a:endParaRPr lang="zh-CN" altLang="en-US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/>
              <a:t>4、在变革中求发展，在创新中求跨越;</a:t>
            </a:r>
            <a:endParaRPr lang="zh-CN" altLang="en-US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/>
              <a:t>5、领悟时代精神，唱出时代主旋律;</a:t>
            </a:r>
            <a:endParaRPr lang="zh-CN" altLang="en-US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/>
              <a:t>6、观念因势利导，发展顺时而变。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235" y="311785"/>
            <a:ext cx="8820785" cy="5202555"/>
          </a:xfrm>
        </p:spPr>
        <p:txBody>
          <a:bodyPr/>
          <a:p>
            <a:pPr algn="ctr" latinLnBrk="0">
              <a:lnSpc>
                <a:spcPct val="200000"/>
              </a:lnSpc>
              <a:spcBef>
                <a:spcPts val="0"/>
              </a:spcBef>
            </a:pPr>
            <a:r>
              <a:rPr lang="en-US" altLang="zh-CN" sz="2000"/>
              <a:t>    </a:t>
            </a:r>
            <a:r>
              <a:rPr lang="en-US" altLang="zh-CN" sz="2400"/>
              <a:t> </a:t>
            </a:r>
            <a:r>
              <a:rPr lang="en-US" altLang="zh-CN" sz="2400" b="1"/>
              <a:t> 守住绿水青山，方得金山银山</a:t>
            </a:r>
            <a:endParaRPr lang="en-US" altLang="zh-CN" sz="2400" b="1"/>
          </a:p>
          <a:p>
            <a:pPr algn="l" latinLnBrk="0">
              <a:lnSpc>
                <a:spcPct val="200000"/>
              </a:lnSpc>
              <a:spcBef>
                <a:spcPts val="0"/>
              </a:spcBef>
            </a:pPr>
            <a:r>
              <a:rPr lang="zh-CN" altLang="en-US" sz="2400" b="1">
                <a:solidFill>
                  <a:srgbClr val="3333CC"/>
                </a:solidFill>
              </a:rPr>
              <a:t>        我们都愿在阳光明媚的午后，去看那一片令人心胸顿爽的翠绿，去赏那一抹争奇斗艳的娇红，去听那一声声婉转动听的鸟鸣，去体会诗意的人生。然而，当清新嫣红和美妙乐曲被裸露的沙土和噪杂的轰鸣取代时，连生存都成了问题，金钱效率又有何用？</a:t>
            </a:r>
            <a:endParaRPr lang="zh-CN" altLang="en-US" sz="2400" b="1">
              <a:solidFill>
                <a:srgbClr val="3333CC"/>
              </a:solidFill>
            </a:endParaRPr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endParaRPr lang="zh-CN" altLang="en-US" sz="2400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" y="67945"/>
            <a:ext cx="8943975" cy="5446395"/>
          </a:xfrm>
        </p:spPr>
        <p:txBody>
          <a:bodyPr/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/>
              <a:t>      </a:t>
            </a:r>
            <a:r>
              <a:rPr lang="en-US" altLang="zh-CN" sz="2400"/>
              <a:t>   “斧斤以时入山林，材木不可</a:t>
            </a:r>
            <a:r>
              <a:rPr lang="zh-CN" altLang="en-US" sz="2400"/>
              <a:t>胜</a:t>
            </a:r>
            <a:r>
              <a:rPr lang="en-US" altLang="zh-CN" sz="2400"/>
              <a:t>用也”两千多年前，儒家先哲荀子就已经提出了可持续发展的观点。诚哉斯言，观及今日，我们常以“可持续发展”为口号，为国策，然而，我们扪心自问，我们，真的做到了这一点吗？我们早已在“时间就是金钱，效率就是生命”的洪潮中涉的太深，以至于我们忘记了从西北复袭而来的荒漠化，以东南蔓延开来的红漠化还有黄土高原的水土流失……这些是别人强加给我们的吗？非也。因此，我们必然得为沙尘暴、雾霾担责，因为这是我们自己种下的“果实”。这时，连生存都无法得到保障，我们如何去谈改革，谈发展？是以言之，绿水青山便是金山银山。</a:t>
            </a:r>
            <a:endParaRPr lang="en-US" altLang="zh-CN" sz="2400"/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endParaRPr lang="en-US" altLang="zh-CN" sz="2400" b="1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" y="67945"/>
            <a:ext cx="8943975" cy="5446395"/>
          </a:xfrm>
        </p:spPr>
        <p:txBody>
          <a:bodyPr/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/>
              <a:t>      </a:t>
            </a:r>
            <a:r>
              <a:rPr lang="en-US" altLang="zh-CN" sz="2400"/>
              <a:t>   </a:t>
            </a:r>
            <a:r>
              <a:rPr lang="en-US" altLang="zh-CN" sz="2400">
                <a:solidFill>
                  <a:schemeClr val="tx1"/>
                </a:solidFill>
              </a:rPr>
              <a:t>十九大报告中这</a:t>
            </a:r>
            <a:r>
              <a:rPr lang="zh-CN" altLang="en-US" sz="2400">
                <a:solidFill>
                  <a:schemeClr val="tx1"/>
                </a:solidFill>
              </a:rPr>
              <a:t>样写道</a:t>
            </a:r>
            <a:r>
              <a:rPr lang="en-US" altLang="zh-CN" sz="2400">
                <a:solidFill>
                  <a:schemeClr val="tx1"/>
                </a:solidFill>
              </a:rPr>
              <a:t>：“我们生活的世界充满希望，也充满挑战”。而环境破坏，生态污染便是其中最严峻的一个挑战，且这一问题与国民生活和经济建设息息相关，因此，我们更要注重青保护环境的重要性。</a:t>
            </a:r>
            <a:endParaRPr lang="en-US" altLang="zh-CN" sz="2400">
              <a:solidFill>
                <a:schemeClr val="tx1"/>
              </a:solidFill>
            </a:endParaRPr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400">
                <a:solidFill>
                  <a:schemeClr val="tx1"/>
                </a:solidFill>
              </a:rPr>
              <a:t>        走好我们这一代人的“长征路”，看到保护好每一座山、每一道水的重要性。我们不能因现实复杂而放弃梦想，不能因理想遥远而放弃追求，更不能一味追求经济利益而放弃环境效益。离开了我们赖以生存的环境，一切都只是空谈。</a:t>
            </a:r>
            <a:endParaRPr lang="en-US" altLang="zh-CN" sz="2400">
              <a:solidFill>
                <a:schemeClr val="tx1"/>
              </a:solidFill>
            </a:endParaRPr>
          </a:p>
          <a:p>
            <a:pPr algn="l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400">
                <a:solidFill>
                  <a:schemeClr val="tx1"/>
                </a:solidFill>
              </a:rPr>
              <a:t>        为了阳光明媚的明天，我们应守住绿水青山，如此方可言金山银山。</a:t>
            </a:r>
            <a:endParaRPr lang="en-US" altLang="zh-CN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940" y="177165"/>
            <a:ext cx="8798560" cy="535241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（2018•北京）作文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23.微写作（10分） 从下面三个题目中任选一题，按要求作答。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  ①在《红岩》《边城》《老人与海》中，至少选择一部作品，用一组排比比喻句抒写你从中获得的教益。要求：至少写三句，每一句中都有比喻。120字左右。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  ②从《红楼梦》《呐喊》《平凡的世界》中选择一个既可悲又可叹的人物，简述这个人物形象。要求：符合原著故事情节。150-200字。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  ③读了《论语》，在孔子的众弟子之中，你喜欢颜回，还是曾参，或者其他哪位？请选择一位，为他写一段评语。要求：符合人物特征。150-200字。</a:t>
            </a:r>
            <a:endParaRPr lang="zh-CN" altLang="en-US" sz="200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1116013" y="193675"/>
            <a:ext cx="6778625" cy="649288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 dirty="0"/>
              <a:t>基础等级</a:t>
            </a:r>
            <a:endParaRPr lang="zh-CN" altLang="en-US" dirty="0"/>
          </a:p>
        </p:txBody>
      </p:sp>
      <p:graphicFrame>
        <p:nvGraphicFramePr>
          <p:cNvPr id="43011" name="内容占位符 43010"/>
          <p:cNvGraphicFramePr/>
          <p:nvPr>
            <p:ph/>
          </p:nvPr>
        </p:nvGraphicFramePr>
        <p:xfrm>
          <a:off x="179388" y="912813"/>
          <a:ext cx="8496300" cy="3521075"/>
        </p:xfrm>
        <a:graphic>
          <a:graphicData uri="http://schemas.openxmlformats.org/drawingml/2006/table">
            <a:tbl>
              <a:tblPr/>
              <a:tblGrid>
                <a:gridCol w="427038"/>
                <a:gridCol w="6188075"/>
                <a:gridCol w="1881187"/>
              </a:tblGrid>
              <a:tr h="3810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4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符合题意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92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符合文体要求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感情真挚，思想健康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4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内容充实，中心明确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84188"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语言通顺，结构完整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84188"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标点正确，不写错别字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305" y="176530"/>
            <a:ext cx="8799830" cy="5231130"/>
          </a:xfrm>
        </p:spPr>
        <p:txBody>
          <a:bodyPr/>
          <a:p>
            <a:r>
              <a:rPr lang="zh-CN" altLang="en-US" sz="2000"/>
              <a:t>24.作文。</a:t>
            </a:r>
            <a:endParaRPr lang="zh-CN" altLang="en-US" sz="2000"/>
          </a:p>
          <a:p>
            <a:r>
              <a:rPr lang="zh-CN" altLang="en-US" sz="2000"/>
              <a:t>从下面两个题目中任选一题，按要求作答。不少于700字。</a:t>
            </a:r>
            <a:endParaRPr lang="zh-CN" altLang="en-US" sz="2000"/>
          </a:p>
          <a:p>
            <a:r>
              <a:rPr lang="zh-CN" altLang="en-US" sz="2000"/>
              <a:t>        ①今天，众多2000年出生的同学走进高考考场。18年过去了，祖国在不断发展，大家也成长为青年。</a:t>
            </a:r>
            <a:endParaRPr lang="zh-CN" altLang="en-US" sz="2000"/>
          </a:p>
          <a:p>
            <a:r>
              <a:rPr lang="zh-CN" altLang="en-US" sz="2000"/>
              <a:t>        请以</a:t>
            </a:r>
            <a:r>
              <a:rPr lang="zh-CN" altLang="en-US" sz="2000" b="1">
                <a:solidFill>
                  <a:srgbClr val="3333CC"/>
                </a:solidFill>
              </a:rPr>
              <a:t>“新时代新青年——谈在祖国发展中成长”</a:t>
            </a:r>
            <a:r>
              <a:rPr lang="zh-CN" altLang="en-US" sz="2000"/>
              <a:t>为题，写一篇</a:t>
            </a:r>
            <a:r>
              <a:rPr lang="zh-CN" altLang="en-US" sz="2000" b="1">
                <a:solidFill>
                  <a:srgbClr val="3333CC"/>
                </a:solidFill>
              </a:rPr>
              <a:t>议论文</a:t>
            </a:r>
            <a:r>
              <a:rPr lang="zh-CN" altLang="en-US" sz="2000"/>
              <a:t>。</a:t>
            </a:r>
            <a:endParaRPr lang="zh-CN" altLang="en-US" sz="2000"/>
          </a:p>
          <a:p>
            <a:r>
              <a:rPr lang="zh-CN" altLang="en-US" sz="2000"/>
              <a:t>        要求：观点明确，论据恰当充实，论证合理。</a:t>
            </a:r>
            <a:endParaRPr lang="zh-CN" altLang="en-US" sz="2000"/>
          </a:p>
          <a:p>
            <a:r>
              <a:rPr lang="zh-CN" altLang="en-US" sz="2000"/>
              <a:t>         ②生态文明建设关乎中华民族的永续发展，优美生态环境是每一个中国人的期盼。</a:t>
            </a:r>
            <a:endParaRPr lang="zh-CN" altLang="en-US" sz="2000"/>
          </a:p>
          <a:p>
            <a:r>
              <a:rPr lang="zh-CN" altLang="en-US" sz="2000"/>
              <a:t>        请展开想象，以</a:t>
            </a:r>
            <a:r>
              <a:rPr lang="zh-CN" altLang="en-US" sz="2000" b="1">
                <a:solidFill>
                  <a:srgbClr val="3333CC"/>
                </a:solidFill>
              </a:rPr>
              <a:t>“绿水青山图”</a:t>
            </a:r>
            <a:r>
              <a:rPr lang="zh-CN" altLang="en-US" sz="2000"/>
              <a:t>为题，写篇</a:t>
            </a:r>
            <a:r>
              <a:rPr lang="zh-CN" altLang="en-US" sz="2000" b="1">
                <a:solidFill>
                  <a:srgbClr val="3333CC"/>
                </a:solidFill>
              </a:rPr>
              <a:t>记叙文</a:t>
            </a:r>
            <a:r>
              <a:rPr lang="zh-CN" altLang="en-US" sz="2000"/>
              <a:t>，形象生动展现出人与自然和谐相处的美好图景。</a:t>
            </a:r>
            <a:endParaRPr lang="zh-CN" altLang="en-US" sz="2000"/>
          </a:p>
          <a:p>
            <a:r>
              <a:rPr lang="zh-CN" altLang="en-US" sz="2000"/>
              <a:t>        要求：立意积极向上，叙事符合逻辑；时间、地点、人物、叙事人称自定；有细节，有描写。 </a:t>
            </a:r>
            <a:endParaRPr lang="zh-CN" altLang="en-US" sz="2000"/>
          </a:p>
        </p:txBody>
      </p:sp>
    </p:spTree>
  </p:cSld>
  <p:clrMapOvr>
    <a:masterClrMapping/>
  </p:clrMapOvr>
  <p:transition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30" y="209550"/>
            <a:ext cx="8789670" cy="530415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（2018•天津）阅读下面材料，根据自己的体验和感悟，写一篇不少于800字的文章。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活中有不同的“器”。器能盛納万物，美的形制与好的内容相得益彰；器能助人成事，有利器方成匠心之作；有一种“器”叫器量，兼容并包，彰显才识气度；有一种“器”叫国之重器，肩负荣光，成就梦想…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  要求：①自选角度，自拟标题：②文体不限（诗歌除外），文体特征明显；③不得抄袭，不得套作。  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495" y="381000"/>
            <a:ext cx="8570595" cy="509206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（</a:t>
            </a:r>
            <a:r>
              <a:rPr lang="en-US" altLang="zh-CN" sz="2400"/>
              <a:t>2018</a:t>
            </a:r>
            <a:r>
              <a:rPr lang="zh-CN" altLang="en-US" sz="2400"/>
              <a:t>江苏）根据以下材料，选取角度，自拟题目，写一篇不少于800字的文章；文体不限，诗歌除外。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花解语，鸟自鸣，生活中处处有语言。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不同的语言打开不同的世界，音乐、雕塑、程序、基因……莫不如此。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语言丰富生活，语言演绎生命，语言传承文明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580" y="1057275"/>
            <a:ext cx="8729345" cy="3771900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sym typeface="+mn-ea"/>
              </a:rPr>
              <a:t>（2018•上海）阅读下面文字，根据要求作文。</a:t>
            </a:r>
            <a:endParaRPr lang="zh-CN" altLang="en-US" sz="2400">
              <a:sym typeface="+mn-ea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生活中，人们不仅关注自身的需要，也时常渴望被他人需要，以体现自己的价值。这种“被需要”的心态普遍存在。</a:t>
            </a:r>
            <a:r>
              <a:rPr lang="zh-CN" altLang="en-US" sz="2400"/>
              <a:t>        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对此，你有怎样的认识？请写一篇文章，谈谈你的思考。要求：（1）自拟题目；（2）不少于800字。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TextBox 34"/>
          <p:cNvSpPr txBox="1"/>
          <p:nvPr/>
        </p:nvSpPr>
        <p:spPr>
          <a:xfrm>
            <a:off x="3975100" y="1468438"/>
            <a:ext cx="1120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课程</a:t>
            </a:r>
            <a:endParaRPr lang="zh-CN" altLang="en-US" sz="20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4690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4691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692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3"/>
          <p:cNvGrpSpPr/>
          <p:nvPr/>
        </p:nvGrpSpPr>
        <p:grpSpPr>
          <a:xfrm>
            <a:off x="8453193" y="3925214"/>
            <a:ext cx="799300" cy="1326123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4696" name="等腰三角形 24"/>
          <p:cNvSpPr/>
          <p:nvPr/>
        </p:nvSpPr>
        <p:spPr>
          <a:xfrm>
            <a:off x="2195513" y="501808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697" name="组合 25"/>
          <p:cNvGrpSpPr/>
          <p:nvPr/>
        </p:nvGrpSpPr>
        <p:grpSpPr>
          <a:xfrm>
            <a:off x="230188" y="261938"/>
            <a:ext cx="4249737" cy="446087"/>
            <a:chOff x="2843808" y="466813"/>
            <a:chExt cx="3744416" cy="446471"/>
          </a:xfrm>
        </p:grpSpPr>
        <p:sp>
          <p:nvSpPr>
            <p:cNvPr id="114698" name="Rectangle 8"/>
            <p:cNvSpPr/>
            <p:nvPr/>
          </p:nvSpPr>
          <p:spPr>
            <a:xfrm>
              <a:off x="2959920" y="641842"/>
              <a:ext cx="3528392" cy="2714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0241" y="0"/>
                </a:cxn>
                <a:cxn ang="0">
                  <a:pos x="6810241" y="271442"/>
                </a:cxn>
                <a:cxn ang="0">
                  <a:pos x="0" y="271442"/>
                </a:cxn>
                <a:cxn ang="0">
                  <a:pos x="0" y="0"/>
                </a:cxn>
              </a:cxnLst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9" name="矩形 27"/>
            <p:cNvSpPr/>
            <p:nvPr/>
          </p:nvSpPr>
          <p:spPr>
            <a:xfrm>
              <a:off x="2843808" y="466813"/>
              <a:ext cx="3744416" cy="33748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67175" y="985838"/>
            <a:ext cx="3816350" cy="352901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188" y="1595438"/>
            <a:ext cx="2232025" cy="208756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2414289"/>
            <a:ext cx="1944688" cy="51018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二轮复习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436562" y="2684463"/>
            <a:ext cx="5153025" cy="952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4375" y="1052513"/>
            <a:ext cx="28575" cy="34290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716463" y="141763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素材选用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16463" y="192087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审题训练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6463" y="2497138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谋篇布局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16463" y="3209925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语言表达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16463" y="4301827"/>
            <a:ext cx="2592388" cy="51018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作文面批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14710" name="上箭头 32"/>
          <p:cNvSpPr/>
          <p:nvPr/>
        </p:nvSpPr>
        <p:spPr>
          <a:xfrm>
            <a:off x="5724525" y="3865563"/>
            <a:ext cx="503238" cy="36036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016000" y="837248"/>
            <a:ext cx="6858000" cy="16398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2019</a:t>
            </a:r>
            <a:r>
              <a:rPr lang="zh-CN" altLang="en-US" sz="3600" dirty="0">
                <a:solidFill>
                  <a:srgbClr val="FF0000"/>
                </a:solidFill>
              </a:rPr>
              <a:t>年高考作文备考策略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8914" name="副标题 2"/>
          <p:cNvSpPr>
            <a:spLocks noGrp="1"/>
          </p:cNvSpPr>
          <p:nvPr>
            <p:ph type="subTitle"/>
            <p:custDataLst>
              <p:tags r:id="rId2"/>
            </p:custDataLst>
          </p:nvPr>
        </p:nvSpPr>
        <p:spPr>
          <a:xfrm>
            <a:off x="850265" y="2148205"/>
            <a:ext cx="6858000" cy="1241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6000" b="1" dirty="0">
                <a:solidFill>
                  <a:srgbClr val="4F0FBD"/>
                </a:solidFill>
                <a:latin typeface="华文细黑" panose="02010600040101010101" charset="-122"/>
                <a:ea typeface="华文细黑" panose="02010600040101010101" charset="-122"/>
                <a:sym typeface="微软雅黑" panose="020B0503020204020204" pitchFamily="34" charset="-122"/>
              </a:rPr>
              <a:t>小结</a:t>
            </a:r>
            <a:endParaRPr lang="zh-CN" altLang="en-US" sz="6000" b="1" dirty="0">
              <a:solidFill>
                <a:srgbClr val="4F0FBD"/>
              </a:solidFill>
              <a:latin typeface="华文细黑" panose="02010600040101010101" charset="-122"/>
              <a:ea typeface="华文细黑" panose="02010600040101010101" charset="-122"/>
              <a:sym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fad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弧形 22"/>
          <p:cNvSpPr/>
          <p:nvPr/>
        </p:nvSpPr>
        <p:spPr>
          <a:xfrm>
            <a:off x="2649538" y="769938"/>
            <a:ext cx="3908425" cy="3908425"/>
          </a:xfrm>
          <a:prstGeom prst="arc">
            <a:avLst>
              <a:gd name="adj1" fmla="val 16976675"/>
              <a:gd name="adj2" fmla="val 9872826"/>
            </a:avLst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0" name="矩形 23"/>
          <p:cNvSpPr/>
          <p:nvPr/>
        </p:nvSpPr>
        <p:spPr>
          <a:xfrm>
            <a:off x="3348038" y="1778000"/>
            <a:ext cx="2376487" cy="2016125"/>
          </a:xfrm>
          <a:prstGeom prst="rect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348038" y="481013"/>
            <a:ext cx="0" cy="3671888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24525" y="1489075"/>
            <a:ext cx="0" cy="360045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835150" y="1778000"/>
            <a:ext cx="42497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059113" y="3794125"/>
            <a:ext cx="44656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5" name="椭圆 35"/>
          <p:cNvSpPr/>
          <p:nvPr/>
        </p:nvSpPr>
        <p:spPr>
          <a:xfrm>
            <a:off x="3924300" y="369888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6" name="椭圆 36"/>
          <p:cNvSpPr/>
          <p:nvPr/>
        </p:nvSpPr>
        <p:spPr>
          <a:xfrm>
            <a:off x="5835650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7" name="椭圆 38"/>
          <p:cNvSpPr/>
          <p:nvPr/>
        </p:nvSpPr>
        <p:spPr>
          <a:xfrm>
            <a:off x="2022475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8" name="TextBox 39"/>
          <p:cNvSpPr txBox="1"/>
          <p:nvPr/>
        </p:nvSpPr>
        <p:spPr>
          <a:xfrm>
            <a:off x="369888" y="444183"/>
            <a:ext cx="2970212" cy="1198880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高考作文复习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紧抓四要素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39" name="TextBox 40"/>
          <p:cNvSpPr txBox="1"/>
          <p:nvPr/>
        </p:nvSpPr>
        <p:spPr>
          <a:xfrm>
            <a:off x="3867150" y="628650"/>
            <a:ext cx="134937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考纲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0" name="TextBox 41"/>
          <p:cNvSpPr txBox="1"/>
          <p:nvPr/>
        </p:nvSpPr>
        <p:spPr>
          <a:xfrm>
            <a:off x="5719763" y="2432050"/>
            <a:ext cx="145573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1" name="TextBox 43"/>
          <p:cNvSpPr txBox="1"/>
          <p:nvPr/>
        </p:nvSpPr>
        <p:spPr>
          <a:xfrm>
            <a:off x="1928813" y="2432050"/>
            <a:ext cx="141128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2" name="TextBox 44"/>
          <p:cNvSpPr txBox="1"/>
          <p:nvPr/>
        </p:nvSpPr>
        <p:spPr>
          <a:xfrm>
            <a:off x="3340100" y="2370138"/>
            <a:ext cx="23844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写作</a:t>
            </a:r>
            <a:endParaRPr lang="zh-CN" altLang="en-US" sz="40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8143" name="椭圆 36"/>
          <p:cNvSpPr/>
          <p:nvPr/>
        </p:nvSpPr>
        <p:spPr>
          <a:xfrm>
            <a:off x="4083050" y="40052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4" name="TextBox 41"/>
          <p:cNvSpPr txBox="1"/>
          <p:nvPr/>
        </p:nvSpPr>
        <p:spPr>
          <a:xfrm>
            <a:off x="4065588" y="4386263"/>
            <a:ext cx="1258887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7585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67586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587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3"/>
          <p:cNvGrpSpPr/>
          <p:nvPr/>
        </p:nvGrpSpPr>
        <p:grpSpPr>
          <a:xfrm>
            <a:off x="8453193" y="3925214"/>
            <a:ext cx="799299" cy="1326125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7591" name="等腰三角形 24"/>
          <p:cNvSpPr/>
          <p:nvPr/>
        </p:nvSpPr>
        <p:spPr>
          <a:xfrm>
            <a:off x="201295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592" name="椭圆 13"/>
          <p:cNvSpPr/>
          <p:nvPr/>
        </p:nvSpPr>
        <p:spPr>
          <a:xfrm>
            <a:off x="2987675" y="1633538"/>
            <a:ext cx="3097213" cy="3095625"/>
          </a:xfrm>
          <a:prstGeom prst="ellipse">
            <a:avLst/>
          </a:prstGeom>
          <a:noFill/>
          <a:ln w="6350" cap="flat" cmpd="sng">
            <a:solidFill>
              <a:srgbClr val="80808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9" name="椭圆 18"/>
          <p:cNvSpPr/>
          <p:nvPr/>
        </p:nvSpPr>
        <p:spPr>
          <a:xfrm>
            <a:off x="2373313" y="3001963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阅卷者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594" name="矩形 28"/>
          <p:cNvSpPr/>
          <p:nvPr/>
        </p:nvSpPr>
        <p:spPr>
          <a:xfrm rot="-1839494">
            <a:off x="134938" y="714375"/>
            <a:ext cx="2544762" cy="338138"/>
          </a:xfrm>
          <a:prstGeom prst="rect">
            <a:avLst/>
          </a:prstGeom>
          <a:solidFill>
            <a:srgbClr val="0070C0"/>
          </a:solidFill>
          <a:ln w="12700">
            <a:noFill/>
          </a:ln>
        </p:spPr>
        <p:txBody>
          <a:bodyPr wrap="square"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8"/>
          <p:cNvSpPr/>
          <p:nvPr/>
        </p:nvSpPr>
        <p:spPr>
          <a:xfrm>
            <a:off x="3706813" y="935038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41895" y="167005"/>
            <a:ext cx="321945" cy="5262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 fontAlgn="base"/>
            <a:r>
              <a:rPr lang="zh-CN" altLang="en-US" sz="4800" b="1" strike="noStrike" noProof="1">
                <a:blipFill>
                  <a:blip r:embed="rId1"/>
                  <a:stretch>
                    <a:fillRect/>
                  </a:stretch>
                </a:blip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+mj-ea"/>
                <a:ea typeface="+mj-ea"/>
                <a:cs typeface="+mn-cs"/>
              </a:rPr>
              <a:t>考场作文</a:t>
            </a:r>
            <a:endParaRPr lang="zh-CN" altLang="en-US" sz="4800" b="1" strike="noStrike" noProof="1">
              <a:blipFill>
                <a:blip r:embed="rId1"/>
                <a:stretch>
                  <a:fillRect/>
                </a:stretch>
              </a:blip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ctr" fontAlgn="base"/>
            <a:r>
              <a:rPr lang="zh-CN" altLang="en-US" sz="4800" b="1" strike="noStrike" noProof="1">
                <a:blipFill>
                  <a:blip r:embed="rId1"/>
                  <a:stretch>
                    <a:fillRect/>
                  </a:stretch>
                </a:blip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+mj-ea"/>
                <a:ea typeface="+mj-ea"/>
                <a:cs typeface="+mn-cs"/>
              </a:rPr>
              <a:t>三要素</a:t>
            </a:r>
            <a:endParaRPr lang="zh-CN" altLang="en-US" sz="4800" b="1" strike="noStrike" noProof="1">
              <a:blipFill>
                <a:blip r:embed="rId1"/>
                <a:stretch>
                  <a:fillRect/>
                </a:stretch>
              </a:blip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椭圆 18"/>
          <p:cNvSpPr/>
          <p:nvPr/>
        </p:nvSpPr>
        <p:spPr>
          <a:xfrm>
            <a:off x="5218113" y="2898775"/>
            <a:ext cx="1511300" cy="1462088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6329" grpId="0" bldLvl="0" animBg="1"/>
      <p:bldP spid="4" grpId="0" bldLvl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TextBox 34"/>
          <p:cNvSpPr txBox="1"/>
          <p:nvPr/>
        </p:nvSpPr>
        <p:spPr>
          <a:xfrm>
            <a:off x="3975100" y="1468438"/>
            <a:ext cx="1120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课程</a:t>
            </a:r>
            <a:endParaRPr lang="zh-CN" altLang="en-US" sz="20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4690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4691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692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3"/>
          <p:cNvGrpSpPr/>
          <p:nvPr/>
        </p:nvGrpSpPr>
        <p:grpSpPr>
          <a:xfrm>
            <a:off x="8453193" y="3925214"/>
            <a:ext cx="799300" cy="1326123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4696" name="等腰三角形 24"/>
          <p:cNvSpPr/>
          <p:nvPr/>
        </p:nvSpPr>
        <p:spPr>
          <a:xfrm>
            <a:off x="2195513" y="501808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697" name="组合 25"/>
          <p:cNvGrpSpPr/>
          <p:nvPr/>
        </p:nvGrpSpPr>
        <p:grpSpPr>
          <a:xfrm>
            <a:off x="230188" y="261938"/>
            <a:ext cx="4249737" cy="446087"/>
            <a:chOff x="2843808" y="466813"/>
            <a:chExt cx="3744416" cy="446471"/>
          </a:xfrm>
        </p:grpSpPr>
        <p:sp>
          <p:nvSpPr>
            <p:cNvPr id="114698" name="Rectangle 8"/>
            <p:cNvSpPr/>
            <p:nvPr/>
          </p:nvSpPr>
          <p:spPr>
            <a:xfrm>
              <a:off x="2959920" y="641842"/>
              <a:ext cx="3528392" cy="2714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0241" y="0"/>
                </a:cxn>
                <a:cxn ang="0">
                  <a:pos x="6810241" y="271442"/>
                </a:cxn>
                <a:cxn ang="0">
                  <a:pos x="0" y="271442"/>
                </a:cxn>
                <a:cxn ang="0">
                  <a:pos x="0" y="0"/>
                </a:cxn>
              </a:cxnLst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9" name="矩形 27"/>
            <p:cNvSpPr/>
            <p:nvPr/>
          </p:nvSpPr>
          <p:spPr>
            <a:xfrm>
              <a:off x="2843808" y="466813"/>
              <a:ext cx="3744416" cy="33748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67175" y="985838"/>
            <a:ext cx="3816350" cy="352901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188" y="1595438"/>
            <a:ext cx="2232025" cy="208756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2414289"/>
            <a:ext cx="1944688" cy="51018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二轮复习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436562" y="2684463"/>
            <a:ext cx="5153025" cy="952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4375" y="1052513"/>
            <a:ext cx="28575" cy="34290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716463" y="141763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素材选用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16463" y="192087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审题训练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6463" y="2497138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谋篇布局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16463" y="3209925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语言表达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16463" y="4300538"/>
            <a:ext cx="2592388" cy="5127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作文备考重点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14710" name="上箭头 32"/>
          <p:cNvSpPr/>
          <p:nvPr/>
        </p:nvSpPr>
        <p:spPr>
          <a:xfrm>
            <a:off x="5724525" y="3865563"/>
            <a:ext cx="503238" cy="36036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1"/>
          <p:cNvSpPr>
            <a:spLocks noGrp="1"/>
          </p:cNvSpPr>
          <p:nvPr>
            <p:ph type="title"/>
          </p:nvPr>
        </p:nvSpPr>
        <p:spPr>
          <a:xfrm>
            <a:off x="1116013" y="519113"/>
            <a:ext cx="6778625" cy="649287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 dirty="0"/>
              <a:t>发展等级</a:t>
            </a:r>
            <a:endParaRPr lang="zh-CN" altLang="en-US" dirty="0"/>
          </a:p>
        </p:txBody>
      </p:sp>
      <p:graphicFrame>
        <p:nvGraphicFramePr>
          <p:cNvPr id="43011" name="内容占位符 43010"/>
          <p:cNvGraphicFramePr/>
          <p:nvPr>
            <p:ph/>
          </p:nvPr>
        </p:nvGraphicFramePr>
        <p:xfrm>
          <a:off x="257175" y="1385888"/>
          <a:ext cx="8496300" cy="4038600"/>
        </p:xfrm>
        <a:graphic>
          <a:graphicData uri="http://schemas.openxmlformats.org/drawingml/2006/table">
            <a:tbl>
              <a:tblPr/>
              <a:tblGrid>
                <a:gridCol w="427038"/>
                <a:gridCol w="7353935"/>
                <a:gridCol w="715327"/>
              </a:tblGrid>
              <a:tr h="3810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4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深刻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    透过现象深入本质，揭示事物内在的因果关系，观点具有启发性。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92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丰富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    材料丰富，论据充实，形象丰满，意境深远。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有文采</a:t>
                      </a:r>
                      <a:endParaRPr lang="zh-CN" altLang="en-US" b="1" dirty="0">
                        <a:solidFill>
                          <a:srgbClr val="FF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    用词贴切，句式灵活，善于运用修辞手法，文句有表现力。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41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有创新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    见解新颖，材料新鲜，构思新巧，推理想象有独到之处，有个性色彩。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TextBox 19"/>
          <p:cNvSpPr txBox="1"/>
          <p:nvPr/>
        </p:nvSpPr>
        <p:spPr>
          <a:xfrm>
            <a:off x="1647825" y="2597150"/>
            <a:ext cx="1657350" cy="520700"/>
          </a:xfrm>
          <a:prstGeom prst="rect">
            <a:avLst/>
          </a:prstGeom>
          <a:solidFill>
            <a:srgbClr val="808080"/>
          </a:solidFill>
          <a:ln w="12700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理解试题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14475" y="1809750"/>
            <a:ext cx="33338" cy="2343150"/>
          </a:xfrm>
          <a:prstGeom prst="line">
            <a:avLst/>
          </a:prstGeom>
          <a:ln w="3175">
            <a:solidFill>
              <a:srgbClr val="DDDDD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22338" y="3257550"/>
            <a:ext cx="2382838" cy="0"/>
          </a:xfrm>
          <a:prstGeom prst="line">
            <a:avLst/>
          </a:prstGeom>
          <a:ln w="31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-2484437" y="2943225"/>
            <a:ext cx="2382838" cy="0"/>
          </a:xfrm>
          <a:prstGeom prst="line">
            <a:avLst/>
          </a:prstGeom>
          <a:ln w="31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865313" y="-2346325"/>
            <a:ext cx="0" cy="231775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30" name="矩形 1"/>
          <p:cNvSpPr/>
          <p:nvPr/>
        </p:nvSpPr>
        <p:spPr>
          <a:xfrm>
            <a:off x="922338" y="2595563"/>
            <a:ext cx="506412" cy="522287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231" name="Picture 13" descr="https://timgsa.baidu.com/timg?image&amp;quality=80&amp;size=b9999_10000&amp;sec=1521554053381&amp;di=6508d6f2442d2cc4c4e8b061500b0f43&amp;imgtype=0&amp;src=http%3A%2F%2Fwww.zuojiawang.com%2Fuploads%2Fallimg%2F170905%2F533-1FZ5121341W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1388" y="2209800"/>
            <a:ext cx="1852612" cy="120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xfrm>
            <a:off x="1116013" y="193675"/>
            <a:ext cx="6778625" cy="649288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 dirty="0"/>
              <a:t>浙江高考作文题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412750" y="698500"/>
          <a:ext cx="8318500" cy="4192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915"/>
                <a:gridCol w="7474585"/>
              </a:tblGrid>
              <a:tr h="39814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1891030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2018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20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浙江大地，历史上孕育过务实、知行合一、经世致用等思想，今天又形成了“干在实处、走在前列、勇立潮头”的浙江精神。</a:t>
                      </a:r>
                      <a:endParaRPr sz="2000" b="1" i="0" u="none" strike="noStrike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sz="20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在与时俱进的浙江文化滋养下，代代浙江人书写了一个又一个浙江故事，创造了一个又一个浙江传奇。</a:t>
                      </a:r>
                      <a:endParaRPr sz="2000" b="1" i="0" u="none" strike="noStrike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sz="2000" b="1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sz="2000" b="1" i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作为浙江学子，站在人生新起点，你有怎样的体验和思考？结合上述材料，写一篇文章。</a:t>
                      </a:r>
                      <a:endParaRPr sz="2000" b="1" i="0" u="none" strike="noStrik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51865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</a:rPr>
                        <a:t>2017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sz="20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有位作家说，人要读三本大书：一本是“有字之书”，一本是“无字之书”，一本是“心灵之书”。</a:t>
                      </a:r>
                      <a:endParaRPr sz="2000" b="1" i="0" u="none" strike="noStrike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sz="2000" b="1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sz="2000" b="1" i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对此你有什么思考？写一篇文章，对作家的看法加以评说。</a:t>
                      </a:r>
                      <a:endParaRPr sz="2000" b="1" i="0" u="none" strike="noStrik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90488"/>
            <a:ext cx="8826500" cy="5426075"/>
          </a:xfrm>
        </p:spPr>
        <p:txBody>
          <a:bodyPr/>
          <a:p>
            <a:pPr fontAlgn="base" latinLnBrk="0">
              <a:lnSpc>
                <a:spcPts val="3880"/>
              </a:lnSpc>
              <a:spcBef>
                <a:spcPts val="0"/>
              </a:spcBef>
            </a:pPr>
            <a:r>
              <a:rPr lang="en-US" altLang="zh-CN" sz="2400" strike="noStrike" noProof="1">
                <a:solidFill>
                  <a:srgbClr val="3333CC"/>
                </a:solidFill>
                <a:uFillTx/>
              </a:rPr>
              <a:t>        它有着鲜明的</a:t>
            </a:r>
            <a:r>
              <a:rPr lang="en-US" altLang="zh-CN" sz="2400" u="sng" strike="noStrike" noProof="1">
                <a:solidFill>
                  <a:srgbClr val="3333CC"/>
                </a:solidFill>
                <a:uFillTx/>
              </a:rPr>
              <a:t>地域特色</a:t>
            </a:r>
            <a:r>
              <a:rPr lang="en-US" altLang="zh-CN" sz="2400" strike="noStrike" noProof="1">
                <a:solidFill>
                  <a:srgbClr val="3333CC"/>
                </a:solidFill>
                <a:uFillTx/>
              </a:rPr>
              <a:t>和浓郁的</a:t>
            </a:r>
            <a:r>
              <a:rPr lang="en-US" altLang="zh-CN" sz="2400" u="sng" strike="noStrike" noProof="1">
                <a:solidFill>
                  <a:srgbClr val="3333CC"/>
                </a:solidFill>
                <a:uFillTx/>
              </a:rPr>
              <a:t>时代色彩</a:t>
            </a:r>
            <a:r>
              <a:rPr lang="en-US" altLang="zh-CN" sz="2400" strike="noStrike" noProof="1">
                <a:solidFill>
                  <a:srgbClr val="3333CC"/>
                </a:solidFill>
                <a:uFillTx/>
              </a:rPr>
              <a:t>，视野开阔，又引导学生从自己的</a:t>
            </a:r>
            <a:r>
              <a:rPr lang="en-US" altLang="zh-CN" sz="2400" u="sng" strike="noStrike" noProof="1">
                <a:solidFill>
                  <a:srgbClr val="3333CC"/>
                </a:solidFill>
                <a:uFillTx/>
              </a:rPr>
              <a:t>个性体验和理性思考</a:t>
            </a:r>
            <a:r>
              <a:rPr lang="en-US" altLang="zh-CN" sz="2400" strike="noStrike" noProof="1">
                <a:solidFill>
                  <a:srgbClr val="3333CC"/>
                </a:solidFill>
                <a:uFillTx/>
              </a:rPr>
              <a:t>的角度来写，</a:t>
            </a:r>
            <a:r>
              <a:rPr lang="en-US" altLang="zh-CN" sz="2400" u="sng" strike="noStrike" noProof="1">
                <a:solidFill>
                  <a:srgbClr val="3333CC"/>
                </a:solidFill>
                <a:uFillTx/>
              </a:rPr>
              <a:t>融合了</a:t>
            </a:r>
            <a:r>
              <a:rPr lang="en-US" altLang="zh-CN" sz="2400" strike="noStrike" noProof="1">
                <a:solidFill>
                  <a:srgbClr val="3333CC"/>
                </a:solidFill>
                <a:uFillTx/>
              </a:rPr>
              <a:t>历史文化与时代精神、时代潮流与个人发展等</a:t>
            </a:r>
            <a:r>
              <a:rPr lang="en-US" altLang="zh-CN" sz="2400" u="sng" strike="noStrike" noProof="1">
                <a:solidFill>
                  <a:srgbClr val="3333CC"/>
                </a:solidFill>
                <a:uFillTx/>
              </a:rPr>
              <a:t>多个主题</a:t>
            </a: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。</a:t>
            </a:r>
            <a:endParaRPr lang="zh-CN" altLang="en-US" sz="2400" strike="noStrike" noProof="1">
              <a:solidFill>
                <a:srgbClr val="3333CC"/>
              </a:solidFill>
              <a:uFillTx/>
            </a:endParaRPr>
          </a:p>
          <a:p>
            <a:pPr fontAlgn="base" latinLnBrk="0">
              <a:lnSpc>
                <a:spcPts val="3880"/>
              </a:lnSpc>
              <a:spcBef>
                <a:spcPts val="0"/>
              </a:spcBef>
            </a:pP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                                                                               （金瑞奇老师）</a:t>
            </a:r>
            <a:endParaRPr lang="en-US" altLang="zh-CN" sz="2400" strike="noStrike" noProof="1">
              <a:solidFill>
                <a:srgbClr val="3333CC"/>
              </a:solidFill>
              <a:uFillTx/>
            </a:endParaRPr>
          </a:p>
          <a:p>
            <a:pPr fontAlgn="base" latinLnBrk="0">
              <a:lnSpc>
                <a:spcPts val="3880"/>
              </a:lnSpc>
              <a:spcBef>
                <a:spcPts val="0"/>
              </a:spcBef>
            </a:pP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        材料蕴含丰厚的核心素养内容，题目设置体现出</a:t>
            </a:r>
            <a:r>
              <a:rPr lang="zh-CN" altLang="en-US" sz="2400" u="sng" strike="noStrike" noProof="1">
                <a:solidFill>
                  <a:srgbClr val="3333CC"/>
                </a:solidFill>
                <a:uFillTx/>
              </a:rPr>
              <a:t>站在核心素养考查</a:t>
            </a: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新起点的新意：</a:t>
            </a:r>
            <a:r>
              <a:rPr lang="zh-CN" altLang="en-US" sz="2400" u="sng" strike="noStrike" noProof="1">
                <a:solidFill>
                  <a:srgbClr val="3333CC"/>
                </a:solidFill>
                <a:uFillTx/>
              </a:rPr>
              <a:t>试题情境具体</a:t>
            </a: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，体现出对之前偏向人文、艺术写作教学的反思及对之后</a:t>
            </a:r>
            <a:r>
              <a:rPr lang="zh-CN" altLang="en-US" sz="2400" u="sng" strike="noStrike" noProof="1">
                <a:solidFill>
                  <a:srgbClr val="3333CC"/>
                </a:solidFill>
                <a:uFillTx/>
              </a:rPr>
              <a:t>写作教学方向的引导</a:t>
            </a: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；</a:t>
            </a:r>
            <a:r>
              <a:rPr lang="zh-CN" altLang="en-US" sz="2400" u="sng" strike="noStrike" noProof="1">
                <a:solidFill>
                  <a:srgbClr val="3333CC"/>
                </a:solidFill>
                <a:uFillTx/>
              </a:rPr>
              <a:t>任务典型</a:t>
            </a: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，体现出多样、综合、开放的特征，更好地服务于人才选拔；借助有区域色彩的浙江传统文化，</a:t>
            </a:r>
            <a:r>
              <a:rPr lang="zh-CN" altLang="en-US" sz="2400" u="sng" strike="noStrike" noProof="1">
                <a:solidFill>
                  <a:srgbClr val="3333CC"/>
                </a:solidFill>
                <a:uFillTx/>
              </a:rPr>
              <a:t>使立德树人这一高考核心功能体现得自然而切实</a:t>
            </a:r>
            <a:r>
              <a:rPr lang="zh-CN" altLang="en-US" sz="2400" strike="noStrike" noProof="1">
                <a:solidFill>
                  <a:srgbClr val="3333CC"/>
                </a:solidFill>
                <a:uFillTx/>
              </a:rPr>
              <a:t>。                              （黄华伟老师）</a:t>
            </a:r>
            <a:endParaRPr lang="zh-CN" altLang="en-US" sz="2400" strike="noStrike" noProof="1">
              <a:solidFill>
                <a:srgbClr val="3333CC"/>
              </a:solidFill>
              <a:uFillTx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标题 1"/>
          <p:cNvSpPr>
            <a:spLocks noGrp="1"/>
          </p:cNvSpPr>
          <p:nvPr>
            <p:ph type="title"/>
          </p:nvPr>
        </p:nvSpPr>
        <p:spPr>
          <a:xfrm>
            <a:off x="1116013" y="193675"/>
            <a:ext cx="6778625" cy="649288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 dirty="0"/>
              <a:t>浙江高考作文题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176213" y="698500"/>
          <a:ext cx="876935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4080"/>
                <a:gridCol w="7874635"/>
              </a:tblGrid>
              <a:tr h="411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2360930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2016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网上购物，视频聊天，线上娱乐，已成为当下很多人生活中不可或缺的一部分。业内人士指出，不远的将来，我们只需要在家里安装VR（虚拟现实）设备，便可以足不出户地穿梭于各个虚拟场景：时而在商店的衣帽间里试穿新衣，时而在诊室里与医生面对面交流，时而在足球场上观看比赛，时而化身为新闻事件的“现场目击者”……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当虚拟世界中的“虚拟”越来越成为现实世界中的“现实”时，是选择拥抱这个新世界，还是刻意远离，或者与它保持适当距离？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sz="1800" b="1" i="0" u="none" strike="noStrike" kern="1200" dirty="0" smtClean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对材料提出的问题，你有怎样的思考？写一篇论述类文章。</a:t>
                      </a:r>
                      <a:endParaRPr sz="1800" b="1" i="0" u="none" strike="noStrike" kern="1200" dirty="0" smtClean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  <a:tr h="2078355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</a:rPr>
                        <a:t>2015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古人说：“言为心声，文如其人”。性情偏急则为文急促，品性澄淡，则下笔悠远，这意味着作品的格调趣味与作者的人品应该是一致的。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金代元好问《论诗绝句》却认为“心画心声总失真，文章宁复见为人”，艺术家笔下的文雅不能证明其为人的脱俗。这意味着作品的格调趣味与作者人品有可能是背离的。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sz="1800" b="1" i="0" u="none" strike="noStrike" kern="1200" dirty="0" smtClean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对此你有什么看法？写一篇文章阐明你的观点。</a:t>
                      </a:r>
                      <a:endParaRPr sz="1800" b="1" i="0" u="none" strike="noStrike" kern="1200" dirty="0" smtClean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xfrm>
            <a:off x="1116013" y="193675"/>
            <a:ext cx="6778625" cy="649288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 dirty="0"/>
              <a:t>浙江高考作文题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241300" y="698500"/>
          <a:ext cx="8489950" cy="4619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405"/>
                <a:gridCol w="7534910"/>
              </a:tblGrid>
              <a:tr h="4432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2240915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2014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门与路，永远相连。门是路的终点，也是路的起点。它可以挡住你的脚步，也可以让你走向世界。</a:t>
                      </a:r>
                      <a:endParaRPr lang="en-US"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   大学的门，一边连接已知，一边通往未知，学习、探索、创造，是它的通行证；大学的路，从过去到未来，无数脚印在此交集，有的很浅，有的很深。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【注意】①自拟题目，选好角度，确定立意。②不得脱离材料内容及含义的范围作文。③明确文体，但不得写成诗歌。④不得抄袭、套作。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新宋体" panose="02010609030101010101" charset="-122"/>
                        <a:ea typeface="新宋体" panose="02010609030101010101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  <a:tr h="1935480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</a:rPr>
                        <a:t>2013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中国作家丰子恺：孩子的眼光是直线的，不会转弯。</a:t>
                      </a:r>
                      <a:endParaRPr lang="en-US"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    英国作家赫胥黎：为什么人的年龄在延长，而少男少女的心灵却在提前硬化？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    英国作家菲尔丁：世界正在失去伟大的孩提王国，一旦失去这一王国，那就是真正的沉沦。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sz="1800" b="1" i="0" u="none" strike="noStrike" kern="1200" dirty="0" smtClean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综合上述材料，你有什么所思所感？</a:t>
                      </a: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写一篇不少于800字的文章。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新宋体" panose="02010609030101010101" charset="-122"/>
                        <a:ea typeface="新宋体" panose="02010609030101010101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xfrm>
            <a:off x="1116013" y="193675"/>
            <a:ext cx="6778625" cy="649288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 dirty="0"/>
              <a:t>浙江高考作文题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260985" y="766445"/>
          <a:ext cx="8489315" cy="4808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405"/>
                <a:gridCol w="7534910"/>
              </a:tblGrid>
              <a:tr h="3676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2834640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2012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0" i="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台湾女作家刘继荣在博文上说，她上中学的女儿成绩一直中等，但是却被全班学生全票推选为“最欣赏的同学”，理由是乐观、幽默、善良、好相处、守信用等。她开玩笑地对女儿说：“你快要成为英雄了。”女儿却认真地说：“我不想成为英雄，我想成为坐在路边鼓掌的人。”博文引起了广大网民的热议。</a:t>
                      </a:r>
                      <a:endParaRPr lang="en-US"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网民甲：坐在路边鼓掌其实也挺好。</a:t>
                      </a:r>
                      <a:endParaRPr lang="en-US"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网民乙：人人都在路边鼓掌，谁在路上跑呢？</a:t>
                      </a:r>
                      <a:endParaRPr lang="en-US"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网民丙：路边鼓掌与路上奔跑，都应该肯定。</a:t>
                      </a:r>
                      <a:endParaRPr lang="en-US" sz="1800" b="1" i="0" u="none" strike="noStrike" kern="1200" dirty="0" smtClean="0">
                        <a:solidFill>
                          <a:schemeClr val="dk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</a:rPr>
                        <a:t>        </a:t>
                      </a:r>
                      <a:r>
                        <a:rPr lang="en-US" sz="1800" b="1" i="0" u="none" strike="noStrike" kern="12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华文楷体" panose="02010600040101010101" charset="-122"/>
                        </a:rPr>
                        <a:t>从上述网民的议论中，选取一种看法，写一篇文章，你可以讲述故事，抒发情感，也可以发表议论。</a:t>
                      </a:r>
                      <a:endParaRPr lang="en-US" sz="1800" b="1" i="0" u="none" strike="noStrike" kern="1200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华文楷体" panose="02010600040101010101" charset="-122"/>
                      </a:endParaRPr>
                    </a:p>
                  </a:txBody>
                  <a:tcPr/>
                </a:tc>
              </a:tr>
              <a:tr h="1605915">
                <a:tc>
                  <a:txBody>
                    <a:bodyPr/>
                    <a:lstStyle/>
                    <a:p>
                      <a:pPr fontAlgn="auto">
                        <a:lnSpc>
                          <a:spcPts val="316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</a:rPr>
                        <a:t>2008</a:t>
                      </a:r>
                      <a:endParaRPr lang="en-US" altLang="zh-CN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</a:t>
                      </a:r>
                      <a:r>
                        <a:rPr lang="en-US" sz="1800" b="1" i="0" u="none" strike="noStrike" kern="1200" dirty="0" smtClean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阅读下面的文字，根据要求作文。（60分）</a:t>
                      </a:r>
                      <a:endParaRPr lang="en-US" sz="1800" b="1" i="0" u="none" strike="noStrike" kern="1200" dirty="0" smtClean="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    都巿和乡村，是我们栖居的空间；都巿生活和乡村生活，是我们平凡的生活。当我们从平凡中回望时，每个人都会有不同的感触和期待。</a:t>
                      </a: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  </a:t>
                      </a:r>
                      <a:endParaRPr sz="1800" b="1" i="0" u="none" strike="noStrike" kern="1200" dirty="0" smtClean="0">
                        <a:solidFill>
                          <a:schemeClr val="dk1"/>
                        </a:solidFill>
                        <a:latin typeface="新宋体" panose="02010609030101010101" charset="-122"/>
                        <a:ea typeface="新宋体" panose="02010609030101010101" charset="-122"/>
                        <a:cs typeface="楷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00000"/>
                        </a:lnSpc>
                        <a:buNone/>
                      </a:pPr>
                      <a:r>
                        <a:rPr sz="1800" b="1" i="0" u="none" strike="noStrike" kern="1200" dirty="0" smtClean="0">
                          <a:solidFill>
                            <a:schemeClr val="dk1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    </a:t>
                      </a:r>
                      <a:r>
                        <a:rPr sz="1800" b="1" i="0" u="none" strike="noStrike" kern="1200" dirty="0" smtClean="0">
                          <a:solidFill>
                            <a:srgbClr val="FF0000"/>
                          </a:solidFill>
                          <a:latin typeface="新宋体" panose="02010609030101010101" charset="-122"/>
                          <a:ea typeface="新宋体" panose="02010609030101010101" charset="-122"/>
                          <a:cs typeface="楷体" panose="02010609060101010101" pitchFamily="49" charset="-122"/>
                        </a:rPr>
                        <a:t>请以“触摸都巿”或“感受乡村”为题，写一篇作文，可讲述你自己或身边的故事，抒发你的真情实感，也可阐明你的思想观</a:t>
                      </a:r>
                      <a:endParaRPr sz="1800" b="1" i="0" u="none" strike="noStrike" kern="1200" dirty="0" smtClean="0">
                        <a:solidFill>
                          <a:srgbClr val="FF0000"/>
                        </a:solidFill>
                        <a:latin typeface="新宋体" panose="02010609030101010101" charset="-122"/>
                        <a:ea typeface="新宋体" panose="02010609030101010101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04775"/>
            <a:ext cx="8553450" cy="5530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xfrm>
            <a:off x="561975" y="484188"/>
            <a:ext cx="8001000" cy="3432175"/>
          </a:xfrm>
          <a:noFill/>
          <a:ln>
            <a:noFill/>
          </a:ln>
        </p:spPr>
        <p:txBody>
          <a:bodyPr anchor="t"/>
          <a:p>
            <a:pPr algn="l" fontAlgn="base" latinLnBrk="0">
              <a:lnSpc>
                <a:spcPct val="150000"/>
              </a:lnSpc>
            </a:pPr>
            <a:r>
              <a:rPr lang="en-US" altLang="zh-CN" strike="noStrike" noProof="1">
                <a:solidFill>
                  <a:srgbClr val="FF0000"/>
                </a:solidFill>
              </a:rPr>
              <a:t>    </a:t>
            </a:r>
            <a:r>
              <a:rPr lang="zh-CN" altLang="en-US" sz="3600" strike="noStrike" noProof="1">
                <a:solidFill>
                  <a:srgbClr val="FF0000"/>
                </a:solidFill>
              </a:rPr>
              <a:t>对于高中语文教学而言，最重要又最难的课是高三复习课，最不重要又最容易的课也是高三复习课。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</a:rPr>
              <a:t>                                  </a:t>
            </a:r>
            <a:r>
              <a:rPr lang="en-US" altLang="zh-CN" sz="3200" strike="noStrike" noProof="1">
                <a:solidFill>
                  <a:srgbClr val="FF0000"/>
                </a:solidFill>
              </a:rPr>
              <a:t>——</a:t>
            </a:r>
            <a:r>
              <a:rPr lang="zh-CN" altLang="en-US" sz="3200" strike="noStrike" noProof="1">
                <a:solidFill>
                  <a:srgbClr val="FF0000"/>
                </a:solidFill>
              </a:rPr>
              <a:t>褚树荣</a:t>
            </a:r>
            <a:endParaRPr lang="zh-CN" altLang="en-US" sz="3200" strike="noStrike" noProof="1">
              <a:solidFill>
                <a:srgbClr val="FF0000"/>
              </a:solidFill>
            </a:endParaRPr>
          </a:p>
        </p:txBody>
      </p:sp>
      <p:sp>
        <p:nvSpPr>
          <p:cNvPr id="40962" name="文本占位符 4"/>
          <p:cNvSpPr>
            <a:spLocks noGrp="1"/>
          </p:cNvSpPr>
          <p:nvPr>
            <p:ph type="body" idx="1"/>
          </p:nvPr>
        </p:nvSpPr>
        <p:spPr>
          <a:xfrm>
            <a:off x="676275" y="4092575"/>
            <a:ext cx="7772400" cy="1249363"/>
          </a:xfrm>
          <a:noFill/>
          <a:ln>
            <a:noFill/>
          </a:ln>
        </p:spPr>
        <p:txBody>
          <a:bodyPr anchor="b"/>
          <a:p>
            <a:r>
              <a:rPr lang="en-US" altLang="zh-CN" sz="2800" b="1" kern="1200">
                <a:solidFill>
                  <a:srgbClr val="3333CC"/>
                </a:solidFill>
                <a:latin typeface="+mn-lt"/>
                <a:ea typeface="+mn-ea"/>
                <a:cs typeface="+mn-cs"/>
              </a:rPr>
              <a:t>        </a:t>
            </a:r>
            <a:r>
              <a:rPr lang="zh-CN" altLang="en-US" sz="2800" b="1" kern="1200">
                <a:solidFill>
                  <a:srgbClr val="3333CC"/>
                </a:solidFill>
                <a:latin typeface="+mn-lt"/>
                <a:ea typeface="+mn-ea"/>
                <a:cs typeface="+mn-cs"/>
              </a:rPr>
              <a:t>一张卷子“打天下”，发资料、做模拟、讲题目。讲义做完，复习也告结束。</a:t>
            </a:r>
            <a:endParaRPr lang="zh-CN" altLang="en-US" sz="2800" b="1" kern="1200">
              <a:solidFill>
                <a:srgbClr val="3333CC"/>
              </a:solidFill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标题 14337"/>
          <p:cNvSpPr>
            <a:spLocks noGrp="1"/>
          </p:cNvSpPr>
          <p:nvPr>
            <p:ph type="title"/>
          </p:nvPr>
        </p:nvSpPr>
        <p:spPr>
          <a:xfrm>
            <a:off x="1116013" y="274638"/>
            <a:ext cx="6778625" cy="647700"/>
          </a:xfrm>
          <a:noFill/>
          <a:ln>
            <a:noFill/>
          </a:ln>
        </p:spPr>
        <p:txBody>
          <a:bodyPr anchor="ctr"/>
          <a:p>
            <a:r>
              <a:rPr lang="zh-CN" altLang="en-US" sz="36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高考作文五种命题形式</a:t>
            </a:r>
            <a:endParaRPr lang="zh-CN" altLang="en-US" sz="36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0" name="文本占位符 14338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4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话题作文：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04—07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标题作文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:08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材料作文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:09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标题作文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:10.11</a:t>
            </a: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观点作文：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12.15.16.17.18</a:t>
            </a:r>
            <a:endParaRPr lang="zh-CN" altLang="en-US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标题 6145"/>
          <p:cNvSpPr>
            <a:spLocks noGrp="1"/>
          </p:cNvSpPr>
          <p:nvPr>
            <p:ph type="title"/>
          </p:nvPr>
        </p:nvSpPr>
        <p:spPr>
          <a:xfrm>
            <a:off x="1143000" y="228600"/>
            <a:ext cx="6858000" cy="468313"/>
          </a:xfrm>
        </p:spPr>
        <p:txBody>
          <a:bodyPr anchor="ctr"/>
          <a:p>
            <a:pPr algn="ctr" fontAlgn="base"/>
            <a:r>
              <a:rPr lang="zh-CN" altLang="en-US" sz="3335" b="1" strike="noStrike" noProof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高考作文的五种命题类型</a:t>
            </a:r>
            <a:endParaRPr lang="zh-CN" altLang="en-US" sz="3335" b="1" strike="noStrike" noProof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4" name="文本占位符 6146"/>
          <p:cNvSpPr>
            <a:spLocks noGrp="1"/>
          </p:cNvSpPr>
          <p:nvPr>
            <p:ph idx="1"/>
          </p:nvPr>
        </p:nvSpPr>
        <p:spPr>
          <a:xfrm>
            <a:off x="117475" y="696913"/>
            <a:ext cx="8759825" cy="4976812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375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一、关系型：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人文素养与发展（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04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）一枝一叶一世界（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05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）生无所息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生有所息（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06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）行走在消逝中（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07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）绿叶对根的情意（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09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）角色转换之间（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）（大学的）门与路（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(16)(17)(18)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ts val="3375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二、选择型：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生无所息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生有所息（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06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）感受乡村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触摸都市（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08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）路边鼓掌与路上奔跑（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(15)(16)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ts val="3375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三、叠加型。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角色转换之间（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）三句话说童心早泯（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）（大学）的门与路（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(18)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ts val="3375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四、观点型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。一枝一叶一世界（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05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）生有所息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生无所息（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06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）行走在消逝中（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07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）绿叶对根的情意（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09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）我的时间【别人的成功无法复制、在合适的时间里做该做的事】（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）（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(15)(16)(17)(18)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ts val="3375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五、评说型：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请对作家的观点加以评说。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(17)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标题 1"/>
          <p:cNvSpPr>
            <a:spLocks noGrp="1"/>
          </p:cNvSpPr>
          <p:nvPr>
            <p:ph type="title"/>
          </p:nvPr>
        </p:nvSpPr>
        <p:spPr>
          <a:xfrm>
            <a:off x="814388" y="234950"/>
            <a:ext cx="6778625" cy="647700"/>
          </a:xfrm>
        </p:spPr>
        <p:txBody>
          <a:bodyPr anchor="ctr"/>
          <a:p>
            <a:pPr fontAlgn="base"/>
            <a:r>
              <a:rPr lang="zh-CN" altLang="en-US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浙江高考作文命题的</a:t>
            </a:r>
            <a:r>
              <a:rPr lang="en-US" altLang="zh-CN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变与不变</a:t>
            </a:r>
            <a:r>
              <a:rPr lang="en-US" altLang="zh-CN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335" b="1" strike="noStrike" noProof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86" name="内容占位符 2"/>
          <p:cNvSpPr>
            <a:spLocks noGrp="1"/>
          </p:cNvSpPr>
          <p:nvPr>
            <p:ph idx="1"/>
          </p:nvPr>
        </p:nvSpPr>
        <p:spPr>
          <a:xfrm>
            <a:off x="384175" y="1036638"/>
            <a:ext cx="8105775" cy="4451350"/>
          </a:xfrm>
        </p:spPr>
        <p:txBody>
          <a:bodyPr anchor="t"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三点变化：</a:t>
            </a:r>
            <a:endParaRPr lang="zh-CN" altLang="en-US" sz="2335" b="1" strike="noStrike" noProof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第一：命题类型上，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从话题作文过渡到标题作文再到</a:t>
            </a: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材料作文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335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第二，文体要求上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，从文体不限过渡到文体自选再到最近几年要求明确文体。</a:t>
            </a:r>
            <a:endParaRPr lang="zh-CN" altLang="en-US" sz="2335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第三，从命题内涵上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，由过去注重“文化反思”到最近几年</a:t>
            </a: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注重“思辨精神”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，凸显浙江省命题者对考生理性精神的关注。</a:t>
            </a:r>
            <a:endParaRPr lang="zh-CN" altLang="en-US" sz="2335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标题 1"/>
          <p:cNvSpPr>
            <a:spLocks noGrp="1"/>
          </p:cNvSpPr>
          <p:nvPr>
            <p:ph type="title"/>
          </p:nvPr>
        </p:nvSpPr>
        <p:spPr>
          <a:xfrm>
            <a:off x="1182688" y="282575"/>
            <a:ext cx="6778625" cy="649288"/>
          </a:xfrm>
        </p:spPr>
        <p:txBody>
          <a:bodyPr anchor="ctr"/>
          <a:p>
            <a:pPr fontAlgn="base"/>
            <a:r>
              <a:rPr lang="zh-CN" altLang="en-US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浙江高考作文命题的</a:t>
            </a:r>
            <a:r>
              <a:rPr lang="en-US" altLang="zh-CN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变与不变</a:t>
            </a:r>
            <a:r>
              <a:rPr lang="en-US" altLang="zh-CN" sz="3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335" b="1" strike="noStrike" noProof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0" name="内容占位符 2"/>
          <p:cNvSpPr>
            <a:spLocks noGrp="1"/>
          </p:cNvSpPr>
          <p:nvPr>
            <p:ph idx="1"/>
          </p:nvPr>
        </p:nvSpPr>
        <p:spPr>
          <a:xfrm>
            <a:off x="293688" y="1036638"/>
            <a:ext cx="8520113" cy="4451350"/>
          </a:xfrm>
        </p:spPr>
        <p:txBody>
          <a:bodyPr anchor="t"/>
          <a:p>
            <a:pPr fontAlgn="base">
              <a:lnSpc>
                <a:spcPts val="4065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三点不变：</a:t>
            </a:r>
            <a:endParaRPr lang="zh-CN" altLang="en-US" sz="2335" b="1" strike="noStrike" noProof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 latinLnBrk="0">
              <a:lnSpc>
                <a:spcPts val="3765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第一，以“人”作为命题的核心关键词不变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。始终围绕人与自然、人与社会及人与自我的维度，围绕人的成长发展，与考生的生活息息相关，让考生有话可说。</a:t>
            </a:r>
            <a:endParaRPr lang="zh-CN" altLang="en-US" sz="2335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base" latinLnBrk="0">
              <a:lnSpc>
                <a:spcPts val="3765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第二，作文命题的“防套性”不变。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即防止套作，强调真实的写作，捍卫高考的公平公正。</a:t>
            </a:r>
            <a:endParaRPr lang="zh-CN" altLang="en-US" sz="2335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base" latinLnBrk="0">
              <a:lnSpc>
                <a:spcPts val="3765"/>
              </a:lnSpc>
              <a:spcBef>
                <a:spcPct val="0"/>
              </a:spcBef>
            </a:pPr>
            <a:r>
              <a:rPr lang="zh-CN" altLang="en-US" sz="2335" b="1" strike="noStrike" noProof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第三，作文命题的“限制性”不变。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特别强调命题的限制性，特别强调考生在写作时首先要审清题意，要明了命题者的命题意图，不可天马行空，无视其限制。</a:t>
            </a:r>
            <a:endParaRPr lang="zh-CN" altLang="en-US" sz="2335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TextBox 19"/>
          <p:cNvSpPr txBox="1"/>
          <p:nvPr/>
        </p:nvSpPr>
        <p:spPr>
          <a:xfrm>
            <a:off x="1647825" y="2597150"/>
            <a:ext cx="1657350" cy="522288"/>
          </a:xfrm>
          <a:prstGeom prst="rect">
            <a:avLst/>
          </a:prstGeom>
          <a:solidFill>
            <a:srgbClr val="808080"/>
          </a:solidFill>
          <a:ln w="12700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理解学生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14475" y="1809750"/>
            <a:ext cx="33338" cy="2343150"/>
          </a:xfrm>
          <a:prstGeom prst="line">
            <a:avLst/>
          </a:prstGeom>
          <a:ln w="3175">
            <a:solidFill>
              <a:srgbClr val="DDDDD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22338" y="3257550"/>
            <a:ext cx="2382838" cy="0"/>
          </a:xfrm>
          <a:prstGeom prst="line">
            <a:avLst/>
          </a:prstGeom>
          <a:ln w="31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-2484437" y="2943225"/>
            <a:ext cx="2382838" cy="0"/>
          </a:xfrm>
          <a:prstGeom prst="line">
            <a:avLst/>
          </a:prstGeom>
          <a:ln w="31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865313" y="-2346325"/>
            <a:ext cx="0" cy="231775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70" name="矩形 1"/>
          <p:cNvSpPr/>
          <p:nvPr/>
        </p:nvSpPr>
        <p:spPr>
          <a:xfrm>
            <a:off x="922338" y="2595563"/>
            <a:ext cx="506412" cy="522287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471" name="Picture 13" descr="https://timgsa.baidu.com/timg?image&amp;quality=80&amp;size=b9999_10000&amp;sec=1521554053381&amp;di=6508d6f2442d2cc4c4e8b061500b0f43&amp;imgtype=0&amp;src=http%3A%2F%2Fwww.zuojiawang.com%2Fuploads%2Fallimg%2F170905%2F533-1FZ5121341W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1388" y="2209800"/>
            <a:ext cx="1852612" cy="120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4263" y="217488"/>
            <a:ext cx="6288087" cy="649287"/>
          </a:xfrm>
          <a:noFill/>
          <a:ln>
            <a:noFill/>
          </a:ln>
        </p:spPr>
        <p:txBody>
          <a:bodyPr anchor="t"/>
          <a:p>
            <a:r>
              <a:rPr lang="zh-CN" altLang="en-US">
                <a:solidFill>
                  <a:srgbClr val="FF0000"/>
                </a:solidFill>
              </a:rPr>
              <a:t>学生在考场作文方面存在哪些问题？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804863"/>
            <a:ext cx="8474075" cy="445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标题 1"/>
          <p:cNvSpPr>
            <a:spLocks noGrp="1"/>
          </p:cNvSpPr>
          <p:nvPr>
            <p:ph type="title"/>
          </p:nvPr>
        </p:nvSpPr>
        <p:spPr>
          <a:xfrm>
            <a:off x="1182688" y="257175"/>
            <a:ext cx="6778625" cy="649288"/>
          </a:xfrm>
          <a:noFill/>
          <a:ln>
            <a:noFill/>
          </a:ln>
        </p:spPr>
        <p:txBody>
          <a:bodyPr anchor="t"/>
          <a:p>
            <a:r>
              <a:rPr lang="zh-CN" altLang="en-US">
                <a:solidFill>
                  <a:srgbClr val="FF0000"/>
                </a:solidFill>
              </a:rPr>
              <a:t>学生在考场作文方面存在哪些问题？</a:t>
            </a:r>
            <a:endParaRPr lang="zh-CN" altLang="en-US"/>
          </a:p>
        </p:txBody>
      </p:sp>
      <p:sp>
        <p:nvSpPr>
          <p:cNvPr id="64514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 latinLnBrk="0">
              <a:lnSpc>
                <a:spcPct val="200000"/>
              </a:lnSpc>
              <a:spcBef>
                <a:spcPct val="0"/>
              </a:spcBef>
            </a:pPr>
            <a:r>
              <a:rPr lang="zh-CN" altLang="en-US">
                <a:solidFill>
                  <a:srgbClr val="4F0F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文章内容：</a:t>
            </a:r>
            <a:endParaRPr lang="zh-CN" altLang="en-US">
              <a:solidFill>
                <a:srgbClr val="4F0F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题意理解、文章中心、文章内容、文章思想、作者情感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ct val="0"/>
              </a:spcBef>
            </a:pPr>
            <a:r>
              <a:rPr lang="zh-CN" altLang="en-US">
                <a:solidFill>
                  <a:srgbClr val="4F0F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文章表达：</a:t>
            </a:r>
            <a:endParaRPr lang="zh-CN" altLang="en-US">
              <a:solidFill>
                <a:srgbClr val="4F0F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20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文体思维、篇章结构、语言表达、字迹卷面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标题 1"/>
          <p:cNvSpPr>
            <a:spLocks noGrp="1"/>
          </p:cNvSpPr>
          <p:nvPr>
            <p:ph type="title"/>
          </p:nvPr>
        </p:nvSpPr>
        <p:spPr>
          <a:xfrm>
            <a:off x="1182688" y="257175"/>
            <a:ext cx="6778625" cy="649288"/>
          </a:xfrm>
          <a:noFill/>
          <a:ln>
            <a:noFill/>
          </a:ln>
        </p:spPr>
        <p:txBody>
          <a:bodyPr anchor="t"/>
          <a:p>
            <a:r>
              <a:rPr lang="zh-CN" altLang="en-US">
                <a:solidFill>
                  <a:srgbClr val="FF0000"/>
                </a:solidFill>
                <a:sym typeface="微软雅黑" panose="020B0503020204020204" pitchFamily="34" charset="-122"/>
              </a:rPr>
              <a:t>学生在考场作文方面存在哪些问题？</a:t>
            </a:r>
            <a:endParaRPr lang="zh-CN" altLang="en-US"/>
          </a:p>
        </p:txBody>
      </p:sp>
      <p:sp>
        <p:nvSpPr>
          <p:cNvPr id="65538" name="内容占位符 2"/>
          <p:cNvSpPr>
            <a:spLocks noGrp="1"/>
          </p:cNvSpPr>
          <p:nvPr>
            <p:ph idx="1"/>
          </p:nvPr>
        </p:nvSpPr>
        <p:spPr>
          <a:xfrm>
            <a:off x="390525" y="1057275"/>
            <a:ext cx="8229600" cy="430212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审题</a:t>
            </a:r>
            <a:endParaRPr lang="zh-CN" altLang="en-US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立意</a:t>
            </a:r>
            <a:endParaRPr lang="zh-CN" altLang="en-US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</a:t>
            </a:r>
            <a:endParaRPr lang="zh-CN" altLang="en-US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素材</a:t>
            </a:r>
            <a:endParaRPr lang="zh-CN" altLang="en-US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  <a:endParaRPr lang="zh-CN" altLang="en-US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技法</a:t>
            </a:r>
            <a:endParaRPr lang="zh-CN" altLang="en-US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TextBox 19"/>
          <p:cNvSpPr txBox="1"/>
          <p:nvPr/>
        </p:nvSpPr>
        <p:spPr>
          <a:xfrm>
            <a:off x="1647825" y="2597150"/>
            <a:ext cx="1657350" cy="522288"/>
          </a:xfrm>
          <a:prstGeom prst="rect">
            <a:avLst/>
          </a:prstGeom>
          <a:solidFill>
            <a:srgbClr val="808080"/>
          </a:solidFill>
          <a:ln w="12700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理解教学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14475" y="1809750"/>
            <a:ext cx="33338" cy="2343150"/>
          </a:xfrm>
          <a:prstGeom prst="line">
            <a:avLst/>
          </a:prstGeom>
          <a:ln w="3175">
            <a:solidFill>
              <a:srgbClr val="DDDDD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22338" y="3257550"/>
            <a:ext cx="2382838" cy="0"/>
          </a:xfrm>
          <a:prstGeom prst="line">
            <a:avLst/>
          </a:prstGeom>
          <a:ln w="3175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-2484437" y="2943225"/>
            <a:ext cx="2382838" cy="0"/>
          </a:xfrm>
          <a:prstGeom prst="line">
            <a:avLst/>
          </a:prstGeom>
          <a:ln w="31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865313" y="-2346325"/>
            <a:ext cx="0" cy="231775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66" name="矩形 1"/>
          <p:cNvSpPr/>
          <p:nvPr/>
        </p:nvSpPr>
        <p:spPr>
          <a:xfrm>
            <a:off x="922338" y="2595563"/>
            <a:ext cx="506412" cy="522287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6567" name="Picture 13" descr="https://timgsa.baidu.com/timg?image&amp;quality=80&amp;size=b9999_10000&amp;sec=1521554053381&amp;di=6508d6f2442d2cc4c4e8b061500b0f43&amp;imgtype=0&amp;src=http%3A%2F%2Fwww.zuojiawang.com%2Fuploads%2Fallimg%2F170905%2F533-1FZ5121341W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1388" y="2209800"/>
            <a:ext cx="1852612" cy="120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8" name="文本框 1"/>
          <p:cNvSpPr txBox="1"/>
          <p:nvPr/>
        </p:nvSpPr>
        <p:spPr>
          <a:xfrm>
            <a:off x="2709863" y="3476625"/>
            <a:ext cx="3741737" cy="1382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■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基于考场作文的教学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■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基于学生实际的教学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7585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67586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587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3"/>
          <p:cNvGrpSpPr/>
          <p:nvPr/>
        </p:nvGrpSpPr>
        <p:grpSpPr>
          <a:xfrm>
            <a:off x="8453193" y="3925214"/>
            <a:ext cx="799299" cy="1326125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7591" name="等腰三角形 24"/>
          <p:cNvSpPr/>
          <p:nvPr/>
        </p:nvSpPr>
        <p:spPr>
          <a:xfrm>
            <a:off x="201295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592" name="椭圆 13"/>
          <p:cNvSpPr/>
          <p:nvPr/>
        </p:nvSpPr>
        <p:spPr>
          <a:xfrm>
            <a:off x="2987675" y="1633538"/>
            <a:ext cx="3097213" cy="3095625"/>
          </a:xfrm>
          <a:prstGeom prst="ellipse">
            <a:avLst/>
          </a:prstGeom>
          <a:noFill/>
          <a:ln w="6350" cap="flat" cmpd="sng">
            <a:solidFill>
              <a:srgbClr val="80808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29" name="椭圆 18"/>
          <p:cNvSpPr/>
          <p:nvPr/>
        </p:nvSpPr>
        <p:spPr>
          <a:xfrm>
            <a:off x="2373313" y="3001963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阅卷者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594" name="矩形 28"/>
          <p:cNvSpPr/>
          <p:nvPr/>
        </p:nvSpPr>
        <p:spPr>
          <a:xfrm rot="-1839494">
            <a:off x="134938" y="714375"/>
            <a:ext cx="2544762" cy="338138"/>
          </a:xfrm>
          <a:prstGeom prst="rect">
            <a:avLst/>
          </a:prstGeom>
          <a:solidFill>
            <a:srgbClr val="0070C0"/>
          </a:solidFill>
          <a:ln w="12700">
            <a:noFill/>
          </a:ln>
        </p:spPr>
        <p:txBody>
          <a:bodyPr wrap="square"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8"/>
          <p:cNvSpPr/>
          <p:nvPr/>
        </p:nvSpPr>
        <p:spPr>
          <a:xfrm>
            <a:off x="3706813" y="935038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41895" y="167005"/>
            <a:ext cx="321945" cy="5262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 fontAlgn="base"/>
            <a:r>
              <a:rPr lang="zh-CN" altLang="en-US" sz="4800" b="1" strike="noStrike" noProof="1">
                <a:blipFill>
                  <a:blip r:embed="rId1"/>
                  <a:stretch>
                    <a:fillRect/>
                  </a:stretch>
                </a:blip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+mj-ea"/>
                <a:ea typeface="+mj-ea"/>
                <a:cs typeface="+mn-cs"/>
              </a:rPr>
              <a:t>考场作文</a:t>
            </a:r>
            <a:endParaRPr lang="zh-CN" altLang="en-US" sz="4800" b="1" strike="noStrike" noProof="1">
              <a:blipFill>
                <a:blip r:embed="rId1"/>
                <a:stretch>
                  <a:fillRect/>
                </a:stretch>
              </a:blip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  <a:latin typeface="+mj-ea"/>
              <a:ea typeface="+mj-ea"/>
            </a:endParaRPr>
          </a:p>
          <a:p>
            <a:pPr algn="ctr" fontAlgn="base"/>
            <a:r>
              <a:rPr lang="zh-CN" altLang="en-US" sz="4800" b="1" strike="noStrike" noProof="1">
                <a:blipFill>
                  <a:blip r:embed="rId1"/>
                  <a:stretch>
                    <a:fillRect/>
                  </a:stretch>
                </a:blip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+mj-ea"/>
                <a:ea typeface="+mj-ea"/>
                <a:cs typeface="+mn-cs"/>
              </a:rPr>
              <a:t>三要素</a:t>
            </a:r>
            <a:endParaRPr lang="zh-CN" altLang="en-US" sz="4800" b="1" strike="noStrike" noProof="1">
              <a:blipFill>
                <a:blip r:embed="rId1"/>
                <a:stretch>
                  <a:fillRect/>
                </a:stretch>
              </a:blip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椭圆 18"/>
          <p:cNvSpPr/>
          <p:nvPr/>
        </p:nvSpPr>
        <p:spPr>
          <a:xfrm>
            <a:off x="5405438" y="3025775"/>
            <a:ext cx="1511300" cy="1462088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6329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6"/>
          <p:cNvSpPr>
            <a:spLocks noGrp="1"/>
          </p:cNvSpPr>
          <p:nvPr>
            <p:ph type="title"/>
          </p:nvPr>
        </p:nvSpPr>
        <p:spPr>
          <a:xfrm>
            <a:off x="1825625" y="282575"/>
            <a:ext cx="6778625" cy="649288"/>
          </a:xfrm>
          <a:noFill/>
          <a:ln>
            <a:noFill/>
          </a:ln>
        </p:spPr>
        <p:txBody>
          <a:bodyPr anchor="t"/>
          <a:p>
            <a:r>
              <a:rPr lang="zh-CN" altLang="en-US" sz="3200">
                <a:solidFill>
                  <a:srgbClr val="FF0000"/>
                </a:solidFill>
              </a:rPr>
              <a:t>复习课应该是</a:t>
            </a:r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诊断课</a:t>
            </a:r>
            <a:r>
              <a:rPr lang="en-US" altLang="zh-CN" sz="3200">
                <a:solidFill>
                  <a:srgbClr val="FF0000"/>
                </a:solidFill>
              </a:rPr>
              <a:t>”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41986" name="内容占位符 7"/>
          <p:cNvSpPr>
            <a:spLocks noGrp="1"/>
          </p:cNvSpPr>
          <p:nvPr>
            <p:ph idx="1"/>
          </p:nvPr>
        </p:nvSpPr>
        <p:spPr>
          <a:xfrm>
            <a:off x="390525" y="1057275"/>
            <a:ext cx="8229600" cy="4203700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符合实际的复习教学应该是</a:t>
            </a:r>
            <a:r>
              <a:rPr lang="zh-CN" altLang="en-US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发现问题、诊断缺陷、完善结论</a:t>
            </a:r>
            <a:r>
              <a:rPr lang="zh-CN" altLang="en-US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的过程，语文复习课就应该是诊断课！如何诊断？就要</a:t>
            </a:r>
            <a:r>
              <a:rPr lang="zh-CN" altLang="en-US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让学生把思维过程展开来，让问题困惑裸出来，把缺陷的答案写出来</a:t>
            </a:r>
            <a:r>
              <a:rPr lang="zh-CN" altLang="en-US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。在此基础上</a:t>
            </a:r>
            <a:r>
              <a:rPr lang="zh-CN" altLang="en-US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质疑问难、查漏补缺、修改答案</a:t>
            </a:r>
            <a:r>
              <a:rPr lang="zh-CN" altLang="en-US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。所以，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诊断和修改，应该是复习课的主要环节</a:t>
            </a:r>
            <a:r>
              <a:rPr lang="zh-CN" altLang="en-US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09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68610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611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3"/>
          <p:cNvGrpSpPr/>
          <p:nvPr/>
        </p:nvGrpSpPr>
        <p:grpSpPr>
          <a:xfrm>
            <a:off x="8453193" y="3925214"/>
            <a:ext cx="799299" cy="1326125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8615" name="等腰三角形 24"/>
          <p:cNvSpPr/>
          <p:nvPr/>
        </p:nvSpPr>
        <p:spPr>
          <a:xfrm>
            <a:off x="201295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16" name="椭圆 13"/>
          <p:cNvSpPr/>
          <p:nvPr/>
        </p:nvSpPr>
        <p:spPr>
          <a:xfrm>
            <a:off x="2987675" y="1633538"/>
            <a:ext cx="3097213" cy="3095625"/>
          </a:xfrm>
          <a:prstGeom prst="ellipse">
            <a:avLst/>
          </a:prstGeom>
          <a:noFill/>
          <a:ln w="6350" cap="flat" cmpd="sng">
            <a:solidFill>
              <a:srgbClr val="80808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17" name="椭圆 18"/>
          <p:cNvSpPr/>
          <p:nvPr/>
        </p:nvSpPr>
        <p:spPr>
          <a:xfrm>
            <a:off x="5278438" y="2898775"/>
            <a:ext cx="1511300" cy="1462088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18" name="矩形 28"/>
          <p:cNvSpPr/>
          <p:nvPr/>
        </p:nvSpPr>
        <p:spPr>
          <a:xfrm rot="-1839494">
            <a:off x="134938" y="714375"/>
            <a:ext cx="2544762" cy="338138"/>
          </a:xfrm>
          <a:prstGeom prst="rect">
            <a:avLst/>
          </a:prstGeom>
          <a:solidFill>
            <a:srgbClr val="0070C0"/>
          </a:solidFill>
          <a:ln w="12700">
            <a:noFill/>
          </a:ln>
        </p:spPr>
        <p:txBody>
          <a:bodyPr wrap="square"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19" name="椭圆 18"/>
          <p:cNvSpPr/>
          <p:nvPr/>
        </p:nvSpPr>
        <p:spPr>
          <a:xfrm>
            <a:off x="2335213" y="2989263"/>
            <a:ext cx="1511300" cy="1462087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阅卷者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620" name="椭圆 18"/>
          <p:cNvSpPr/>
          <p:nvPr/>
        </p:nvSpPr>
        <p:spPr>
          <a:xfrm>
            <a:off x="3706813" y="935038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标题 13313"/>
          <p:cNvSpPr>
            <a:spLocks noGrp="1"/>
          </p:cNvSpPr>
          <p:nvPr>
            <p:ph type="title"/>
          </p:nvPr>
        </p:nvSpPr>
        <p:spPr>
          <a:xfrm>
            <a:off x="1825625" y="282575"/>
            <a:ext cx="6778625" cy="649288"/>
          </a:xfrm>
          <a:noFill/>
          <a:ln>
            <a:noFill/>
          </a:ln>
        </p:spPr>
        <p:txBody>
          <a:bodyPr anchor="ctr"/>
          <a:p>
            <a:r>
              <a:rPr lang="zh-CN" altLang="en-US" sz="3600" dirty="0">
                <a:solidFill>
                  <a:srgbClr val="FF0000"/>
                </a:solidFill>
              </a:rPr>
              <a:t>考场作文的特殊性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9634" name="文本占位符 13314"/>
          <p:cNvSpPr>
            <a:spLocks noGrp="1"/>
          </p:cNvSpPr>
          <p:nvPr>
            <p:ph idx="1"/>
          </p:nvPr>
        </p:nvSpPr>
        <p:spPr>
          <a:xfrm>
            <a:off x="374650" y="1293813"/>
            <a:ext cx="8229600" cy="3771900"/>
          </a:xfrm>
          <a:noFill/>
          <a:ln>
            <a:noFill/>
          </a:ln>
        </p:spPr>
        <p:txBody>
          <a:bodyPr anchor="t"/>
          <a:p>
            <a:pPr defTabSz="97028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</a:rPr>
              <a:t>、限制写作内容和范围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</a:rPr>
              <a:t>（命题者）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</a:endParaRPr>
          </a:p>
          <a:p>
            <a:pPr defTabSz="97028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</a:rPr>
              <a:t>、限写作时间、限写作地点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</a:rPr>
              <a:t>（写作者）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</a:endParaRPr>
          </a:p>
          <a:p>
            <a:pPr defTabSz="97028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</a:rPr>
              <a:t>、限阅卷时间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</a:rPr>
              <a:t>（阅卷者）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1143000" y="228600"/>
            <a:ext cx="6858000" cy="709613"/>
          </a:xfrm>
        </p:spPr>
        <p:txBody>
          <a:bodyPr anchor="ctr"/>
          <a:p>
            <a:pPr fontAlgn="base"/>
            <a:r>
              <a:rPr lang="en-US" altLang="zh-CN" sz="3000" b="1" strike="noStrike" noProof="1">
                <a:solidFill>
                  <a:srgbClr val="3333CC"/>
                </a:solidFill>
                <a:ea typeface="黑体" panose="02010609060101010101" pitchFamily="49" charset="-122"/>
              </a:rPr>
              <a:t>18 </a:t>
            </a:r>
            <a:r>
              <a:rPr lang="zh-CN" altLang="en-US" sz="3335" b="1" strike="noStrike" noProof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〞决定</a:t>
            </a:r>
            <a:r>
              <a:rPr lang="zh-CN" altLang="en-US" sz="3000" b="1" strike="noStrike" noProof="1" dirty="0">
                <a:solidFill>
                  <a:srgbClr val="3333CC"/>
                </a:solidFill>
                <a:ea typeface="黑体" panose="02010609060101010101" pitchFamily="49" charset="-122"/>
              </a:rPr>
              <a:t>一篇考场作文的命运</a:t>
            </a:r>
            <a:endParaRPr lang="zh-CN" altLang="en-US" sz="3000" b="1" strike="noStrike" noProof="1" dirty="0">
              <a:solidFill>
                <a:srgbClr val="3333CC"/>
              </a:solidFill>
              <a:ea typeface="黑体" panose="02010609060101010101" pitchFamily="49" charset="-122"/>
            </a:endParaRPr>
          </a:p>
        </p:txBody>
      </p:sp>
      <p:sp>
        <p:nvSpPr>
          <p:cNvPr id="17411" name="内容占位符 17410"/>
          <p:cNvSpPr>
            <a:spLocks noGrp="1"/>
          </p:cNvSpPr>
          <p:nvPr>
            <p:ph idx="1"/>
          </p:nvPr>
        </p:nvSpPr>
        <p:spPr>
          <a:xfrm>
            <a:off x="377825" y="1177925"/>
            <a:ext cx="8378825" cy="4319588"/>
          </a:xfrm>
        </p:spPr>
        <p:txBody>
          <a:bodyPr anchor="t"/>
          <a:p>
            <a:pPr fontAlgn="base">
              <a:lnSpc>
                <a:spcPct val="130000"/>
              </a:lnSpc>
            </a:pP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电脑屏幕跳出文章</a:t>
            </a:r>
            <a:r>
              <a:rPr lang="en-US" altLang="zh-CN" sz="2335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335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〞</a:t>
            </a:r>
            <a:endParaRPr lang="zh-CN" altLang="en-US" sz="2335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卷面书写语言整体印象</a:t>
            </a:r>
            <a:r>
              <a:rPr lang="en-US" altLang="zh-CN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〞（好文章坏文章？）</a:t>
            </a:r>
            <a:endParaRPr lang="zh-CN" altLang="en-US" sz="2335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  <a:r>
              <a:rPr lang="en-US" altLang="zh-CN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〞（文章要表达什么？是否离题？）</a:t>
            </a:r>
            <a:endParaRPr lang="zh-CN" altLang="en-US" sz="2335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开篇</a:t>
            </a:r>
            <a:r>
              <a:rPr lang="en-US" altLang="zh-CN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5 </a:t>
            </a: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〞（现场写作？是否离题？表达什么？）</a:t>
            </a:r>
            <a:endParaRPr lang="zh-CN" altLang="en-US" sz="2335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主体</a:t>
            </a:r>
            <a:r>
              <a:rPr lang="en-US" altLang="zh-CN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8 </a:t>
            </a: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〞（如何展开的？思路清晰吗？材料用得好吗？有自己的真情实感吗？语言表述好吗？）</a:t>
            </a:r>
            <a:endParaRPr lang="zh-CN" altLang="en-US" sz="2335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lnSpc>
                <a:spcPct val="130000"/>
              </a:lnSpc>
            </a:pP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r>
              <a:rPr lang="en-US" altLang="zh-CN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2335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〞（扣题吗？呼应吗？完整吗？语言好吗？）</a:t>
            </a:r>
            <a:endParaRPr lang="zh-CN" altLang="en-US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标题 3073"/>
          <p:cNvSpPr>
            <a:spLocks noGrp="1"/>
          </p:cNvSpPr>
          <p:nvPr>
            <p:ph type="title"/>
          </p:nvPr>
        </p:nvSpPr>
        <p:spPr>
          <a:xfrm>
            <a:off x="1003300" y="282575"/>
            <a:ext cx="6778625" cy="649288"/>
          </a:xfrm>
          <a:noFill/>
          <a:ln>
            <a:noFill/>
          </a:ln>
        </p:spPr>
        <p:txBody>
          <a:bodyPr anchor="ctr"/>
          <a:p>
            <a:r>
              <a:rPr lang="zh-CN" altLang="en-US" dirty="0">
                <a:solidFill>
                  <a:srgbClr val="0033CC"/>
                </a:solidFill>
                <a:ea typeface="经典综艺体简" pitchFamily="49" charset="-122"/>
              </a:rPr>
              <a:t>高考作文成绩分布</a:t>
            </a:r>
            <a:endParaRPr lang="zh-CN" altLang="en-US" dirty="0">
              <a:solidFill>
                <a:srgbClr val="0033CC"/>
              </a:solidFill>
              <a:ea typeface="经典综艺体简" pitchFamily="49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3433763" y="1536700"/>
            <a:ext cx="2119313" cy="14763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8" name="等腰三角形 7"/>
          <p:cNvSpPr/>
          <p:nvPr/>
        </p:nvSpPr>
        <p:spPr>
          <a:xfrm rot="10800000">
            <a:off x="3433763" y="3008313"/>
            <a:ext cx="2119313" cy="171291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71684" name="文本框 8"/>
          <p:cNvSpPr txBox="1"/>
          <p:nvPr/>
        </p:nvSpPr>
        <p:spPr>
          <a:xfrm>
            <a:off x="5667375" y="2709863"/>
            <a:ext cx="4905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endParaRPr lang="en-US" altLang="zh-CN" sz="24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675063" y="3360738"/>
            <a:ext cx="163512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686" name="文本框 10"/>
          <p:cNvSpPr txBox="1"/>
          <p:nvPr/>
        </p:nvSpPr>
        <p:spPr>
          <a:xfrm>
            <a:off x="5437188" y="3144838"/>
            <a:ext cx="49053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endParaRPr lang="en-US" altLang="zh-CN" sz="24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748088" y="2559050"/>
            <a:ext cx="14589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688" name="文本框 12"/>
          <p:cNvSpPr txBox="1"/>
          <p:nvPr/>
        </p:nvSpPr>
        <p:spPr>
          <a:xfrm>
            <a:off x="5437188" y="2274888"/>
            <a:ext cx="49053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endParaRPr lang="en-US" altLang="zh-CN" sz="24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0" name=" 160"/>
          <p:cNvSpPr/>
          <p:nvPr/>
        </p:nvSpPr>
        <p:spPr>
          <a:xfrm rot="9780000">
            <a:off x="3289300" y="3417888"/>
            <a:ext cx="623888" cy="16160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strike="noStrike" noProof="1"/>
          </a:p>
        </p:txBody>
      </p:sp>
      <p:sp>
        <p:nvSpPr>
          <p:cNvPr id="71690" name="文本框 1"/>
          <p:cNvSpPr txBox="1"/>
          <p:nvPr/>
        </p:nvSpPr>
        <p:spPr>
          <a:xfrm>
            <a:off x="4260850" y="1147763"/>
            <a:ext cx="481013" cy="414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endParaRPr lang="en-US" altLang="zh-CN" sz="21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91" name="文本框 2"/>
          <p:cNvSpPr txBox="1"/>
          <p:nvPr/>
        </p:nvSpPr>
        <p:spPr>
          <a:xfrm>
            <a:off x="4376738" y="4721225"/>
            <a:ext cx="331787" cy="414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1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endParaRPr lang="en-US" altLang="zh-CN" sz="21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168775" y="1992313"/>
            <a:ext cx="619125" cy="11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168775" y="2003425"/>
            <a:ext cx="693738" cy="190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694" name="文本框 1"/>
          <p:cNvSpPr txBox="1"/>
          <p:nvPr/>
        </p:nvSpPr>
        <p:spPr>
          <a:xfrm>
            <a:off x="5003800" y="1717675"/>
            <a:ext cx="481013" cy="412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endParaRPr lang="en-US" altLang="zh-CN" sz="21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标题 2049"/>
          <p:cNvSpPr>
            <a:spLocks noGrp="1"/>
          </p:cNvSpPr>
          <p:nvPr>
            <p:ph type="ctrTitle"/>
          </p:nvPr>
        </p:nvSpPr>
        <p:spPr>
          <a:xfrm>
            <a:off x="1154113" y="1884363"/>
            <a:ext cx="6746875" cy="1101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defTabSz="914400"/>
            <a:r>
              <a:rPr lang="zh-CN" altLang="en-US" sz="4500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导致低分的</a:t>
            </a:r>
            <a:r>
              <a:rPr lang="en-US" altLang="zh-CN" sz="45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N</a:t>
            </a:r>
            <a:r>
              <a:rPr lang="zh-CN" altLang="en-US" sz="45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种可能</a:t>
            </a:r>
            <a:endParaRPr lang="zh-CN" altLang="en-US" sz="4500" baseline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标题 1"/>
          <p:cNvSpPr>
            <a:spLocks noGrp="1"/>
          </p:cNvSpPr>
          <p:nvPr>
            <p:ph type="title"/>
          </p:nvPr>
        </p:nvSpPr>
        <p:spPr>
          <a:xfrm>
            <a:off x="546100" y="274638"/>
            <a:ext cx="6778625" cy="647700"/>
          </a:xfrm>
          <a:noFill/>
          <a:ln>
            <a:noFill/>
          </a:ln>
        </p:spPr>
        <p:txBody>
          <a:bodyPr anchor="t"/>
          <a:p>
            <a:r>
              <a:rPr lang="zh-CN" altLang="en-US" sz="3600">
                <a:solidFill>
                  <a:srgbClr val="FF0000"/>
                </a:solidFill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0—10</a:t>
            </a:r>
            <a:r>
              <a:rPr lang="zh-CN" altLang="en-US" sz="3600">
                <a:solidFill>
                  <a:srgbClr val="FF0000"/>
                </a:solidFill>
              </a:rPr>
              <a:t>分）的作文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3730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1.</a:t>
            </a:r>
            <a:r>
              <a:rPr lang="zh-CN" altLang="en-US" b="1"/>
              <a:t>少于</a:t>
            </a:r>
            <a:r>
              <a:rPr lang="en-US" altLang="zh-CN" b="1"/>
              <a:t>200</a:t>
            </a:r>
            <a:r>
              <a:rPr lang="zh-CN" altLang="en-US" b="1"/>
              <a:t>字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2.</a:t>
            </a:r>
            <a:r>
              <a:rPr lang="zh-CN" altLang="en-US" b="1"/>
              <a:t>完全离题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3.</a:t>
            </a:r>
            <a:r>
              <a:rPr lang="zh-CN" altLang="en-US" b="1"/>
              <a:t>抄袭之作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4.</a:t>
            </a:r>
            <a:r>
              <a:rPr lang="zh-CN" altLang="en-US" b="1"/>
              <a:t>胡言乱语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5.</a:t>
            </a:r>
            <a:r>
              <a:rPr lang="zh-CN" altLang="en-US" b="1"/>
              <a:t>不堪入目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标题 1"/>
          <p:cNvSpPr>
            <a:spLocks noGrp="1"/>
          </p:cNvSpPr>
          <p:nvPr>
            <p:ph type="title"/>
          </p:nvPr>
        </p:nvSpPr>
        <p:spPr>
          <a:xfrm>
            <a:off x="800100" y="325438"/>
            <a:ext cx="6778625" cy="647700"/>
          </a:xfrm>
          <a:noFill/>
          <a:ln>
            <a:noFill/>
          </a:ln>
        </p:spPr>
        <p:txBody>
          <a:bodyPr anchor="t"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10—20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分）的作文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4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1.</a:t>
            </a:r>
            <a:r>
              <a:rPr lang="zh-CN" altLang="en-US" b="1"/>
              <a:t>少于</a:t>
            </a:r>
            <a:r>
              <a:rPr lang="en-US" altLang="zh-CN" b="1"/>
              <a:t>300</a:t>
            </a:r>
            <a:r>
              <a:rPr lang="zh-CN" altLang="en-US" b="1"/>
              <a:t>字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2.</a:t>
            </a:r>
            <a:r>
              <a:rPr lang="zh-CN" altLang="en-US" b="1"/>
              <a:t>严重离题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3.</a:t>
            </a:r>
            <a:r>
              <a:rPr lang="zh-CN" altLang="en-US" b="1"/>
              <a:t>严重套作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4.</a:t>
            </a:r>
            <a:r>
              <a:rPr lang="zh-CN" altLang="en-US" b="1"/>
              <a:t>不知所云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标题 1"/>
          <p:cNvSpPr>
            <a:spLocks noGrp="1"/>
          </p:cNvSpPr>
          <p:nvPr>
            <p:ph type="title"/>
          </p:nvPr>
        </p:nvSpPr>
        <p:spPr>
          <a:xfrm>
            <a:off x="731838" y="317500"/>
            <a:ext cx="6778625" cy="647700"/>
          </a:xfrm>
          <a:noFill/>
          <a:ln>
            <a:noFill/>
          </a:ln>
        </p:spPr>
        <p:txBody>
          <a:bodyPr anchor="t"/>
          <a:p>
            <a:r>
              <a:rPr lang="zh-CN" altLang="en-US" sz="3600">
                <a:solidFill>
                  <a:srgbClr val="FF0000"/>
                </a:solidFill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20—30</a:t>
            </a:r>
            <a:r>
              <a:rPr lang="zh-CN" altLang="en-US" sz="3600">
                <a:solidFill>
                  <a:srgbClr val="FF0000"/>
                </a:solidFill>
              </a:rPr>
              <a:t>分）的作文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5778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1.</a:t>
            </a:r>
            <a:r>
              <a:rPr lang="zh-CN" altLang="en-US" b="1"/>
              <a:t>少于</a:t>
            </a:r>
            <a:r>
              <a:rPr lang="en-US" altLang="zh-CN" b="1"/>
              <a:t>500</a:t>
            </a:r>
            <a:r>
              <a:rPr lang="zh-CN" altLang="en-US" b="1"/>
              <a:t>字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2.</a:t>
            </a:r>
            <a:r>
              <a:rPr lang="zh-CN" altLang="en-US" b="1"/>
              <a:t>严重偏题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3.</a:t>
            </a:r>
            <a:r>
              <a:rPr lang="zh-CN" altLang="en-US" b="1"/>
              <a:t>典型套作</a:t>
            </a: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标题 1"/>
          <p:cNvSpPr>
            <a:spLocks noGrp="1"/>
          </p:cNvSpPr>
          <p:nvPr>
            <p:ph type="title"/>
          </p:nvPr>
        </p:nvSpPr>
        <p:spPr>
          <a:xfrm>
            <a:off x="604838" y="241300"/>
            <a:ext cx="6778625" cy="647700"/>
          </a:xfrm>
          <a:noFill/>
          <a:ln>
            <a:noFill/>
          </a:ln>
        </p:spPr>
        <p:txBody>
          <a:bodyPr anchor="t"/>
          <a:p>
            <a:r>
              <a:rPr lang="zh-CN" altLang="en-US" sz="3600">
                <a:solidFill>
                  <a:srgbClr val="FF0000"/>
                </a:solidFill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30—35</a:t>
            </a:r>
            <a:r>
              <a:rPr lang="zh-CN" altLang="en-US" sz="3600">
                <a:solidFill>
                  <a:srgbClr val="FF0000"/>
                </a:solidFill>
              </a:rPr>
              <a:t>分）的作文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6802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1.</a:t>
            </a:r>
            <a:r>
              <a:rPr lang="zh-CN" altLang="en-US" b="1"/>
              <a:t>少于</a:t>
            </a:r>
            <a:r>
              <a:rPr lang="en-US" altLang="zh-CN" b="1"/>
              <a:t>600</a:t>
            </a:r>
            <a:r>
              <a:rPr lang="zh-CN" altLang="en-US" b="1"/>
              <a:t>字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2.</a:t>
            </a:r>
            <a:r>
              <a:rPr lang="zh-CN" altLang="en-US" b="1"/>
              <a:t>偏题、</a:t>
            </a:r>
            <a:r>
              <a:rPr lang="zh-CN" altLang="en-US" b="1">
                <a:solidFill>
                  <a:srgbClr val="FF0066"/>
                </a:solidFill>
              </a:rPr>
              <a:t>套作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3.</a:t>
            </a:r>
            <a:r>
              <a:rPr lang="zh-CN" altLang="en-US" b="1"/>
              <a:t>文体不当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内容占位符 2"/>
          <p:cNvSpPr>
            <a:spLocks noGrp="1"/>
          </p:cNvSpPr>
          <p:nvPr>
            <p:ph idx="1"/>
          </p:nvPr>
        </p:nvSpPr>
        <p:spPr>
          <a:xfrm>
            <a:off x="243205" y="360045"/>
            <a:ext cx="8646795" cy="4902200"/>
          </a:xfrm>
        </p:spPr>
        <p:txBody>
          <a:bodyPr anchor="t">
            <a:normAutofit/>
          </a:bodyPr>
          <a:p>
            <a:pPr fontAlgn="auto">
              <a:lnSpc>
                <a:spcPct val="150000"/>
              </a:lnSpc>
            </a:pPr>
            <a:r>
              <a:rPr lang="zh-CN" altLang="en-US" sz="2100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阅读下面的文字，根据要求作文。(</a:t>
            </a:r>
            <a:r>
              <a:rPr lang="en-US" altLang="zh-CN" sz="2100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2016</a:t>
            </a:r>
            <a:r>
              <a:rPr lang="zh-CN" altLang="en-US" sz="2100" b="1" strike="noStrike" noProof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高考)</a:t>
            </a:r>
            <a:endParaRPr lang="zh-CN" altLang="en-US" sz="2100" b="1" strike="noStrike" noProof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strike="noStrike" noProof="1"/>
              <a:t>       </a:t>
            </a:r>
            <a:r>
              <a:rPr lang="zh-CN" altLang="en-US" sz="21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网上购物，视频聊天，线上娱乐，已成为当下很多人生活中不可或缺的一部分。业内人士指出，不远的将来，我们只需要在家里安装VR（虚拟现实）设备，便可以足不出户地穿梭于各个虚拟场景：时而在商店的衣帽间里试穿新衣，时而在诊室里与医生面对面交流，时而在足球场上观看比赛，时而化身为新闻事件的“现场目击者”……</a:t>
            </a:r>
            <a:endParaRPr lang="zh-CN" altLang="en-US" sz="21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    当虚拟世界中的“虚拟”越来越成为现实世界中的“现实”时，是选择拥抱这个新世界，还是刻意远离，或者与它保持适当距离？</a:t>
            </a:r>
            <a:endParaRPr lang="zh-CN" altLang="en-US" sz="21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strike="noStrike" noProof="1"/>
              <a:t>      对材料提出的问题，你有怎样的思考？写一篇论述类文章。</a:t>
            </a:r>
            <a:endParaRPr lang="zh-CN" altLang="en-US" sz="2100" b="1" strike="noStrike" noProof="1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539750"/>
            <a:ext cx="8739188" cy="4814888"/>
          </a:xfrm>
        </p:spPr>
        <p:txBody>
          <a:bodyPr/>
          <a:p>
            <a:pPr fontAlgn="base"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strike="noStrike" noProof="1">
                <a:solidFill>
                  <a:srgbClr val="FF0000"/>
                </a:solidFill>
              </a:rPr>
              <a:t>      </a:t>
            </a:r>
            <a:r>
              <a:rPr lang="en-US" altLang="zh-CN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教师把一个个意味深长的，于学生“心有戚戚也”的文本，搬上手术台，亮出解剖刀，机械俗套和陈词滥调充斥课堂。语文教师的语感和美感荡然存，审美教育和人文熏陶抛之脑后。整个高三复习教学，语言无味，面目可憎，情感枯竭，兴趣全无！</a:t>
            </a:r>
            <a:endParaRPr lang="zh-CN" altLang="en-US" b="1" strike="noStrike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base" latinLnBrk="0">
              <a:lnSpc>
                <a:spcPct val="150000"/>
              </a:lnSpc>
              <a:spcBef>
                <a:spcPts val="0"/>
              </a:spcBef>
            </a:pPr>
            <a:endParaRPr lang="zh-CN" altLang="en-US" sz="2400" strike="noStrike" noProof="1">
              <a:solidFill>
                <a:srgbClr val="FF0000"/>
              </a:solidFill>
            </a:endParaRPr>
          </a:p>
          <a:p>
            <a:pPr algn="ctr" fontAlgn="base"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3200" strike="noStrike" noProof="1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见题不见文、见题不见人的机械操练</a:t>
            </a:r>
            <a:endParaRPr lang="zh-CN" altLang="en-US" sz="3200" strike="noStrike" noProof="1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标题 1"/>
          <p:cNvSpPr>
            <a:spLocks noGrp="1"/>
          </p:cNvSpPr>
          <p:nvPr>
            <p:ph type="title"/>
          </p:nvPr>
        </p:nvSpPr>
        <p:spPr>
          <a:xfrm>
            <a:off x="1485900" y="492125"/>
            <a:ext cx="6172200" cy="501650"/>
          </a:xfrm>
          <a:noFill/>
          <a:ln>
            <a:noFill/>
          </a:ln>
        </p:spPr>
        <p:txBody>
          <a:bodyPr anchor="ctr"/>
          <a:p>
            <a:pPr algn="ctr"/>
            <a:r>
              <a:rPr lang="zh-CN" altLang="en-US" sz="2700" u="sng">
                <a:solidFill>
                  <a:srgbClr val="0033CC"/>
                </a:solidFill>
                <a:latin typeface="宋体" panose="02010600030101010101" pitchFamily="2" charset="-122"/>
              </a:rPr>
              <a:t>虚拟与现实的觥筹交错</a:t>
            </a:r>
            <a:endParaRPr lang="zh-CN" altLang="en-US" sz="2700" u="sng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78850" name="内容占位符 2"/>
          <p:cNvSpPr>
            <a:spLocks noGrp="1"/>
          </p:cNvSpPr>
          <p:nvPr>
            <p:ph idx="1"/>
          </p:nvPr>
        </p:nvSpPr>
        <p:spPr>
          <a:xfrm>
            <a:off x="115888" y="1120775"/>
            <a:ext cx="8807450" cy="4273550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565"/>
              </a:lnSpc>
              <a:spcBef>
                <a:spcPct val="0"/>
              </a:spcBef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u="sng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世界正开花落英于虚拟与现实的觥筹交错中，我们善于用虚怀若谷的风范去接纳未知的未来，时代的弄潮儿惯于以大气拥抱新世界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56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虚拟与现实本是风马牛不相及的二者，却因时代的发展而握手言和。正如白岩松所言：“每个人都是推动社会进步的一份子。”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如若我们心系海纳百川的磅礴大气，世界必抱以我们良辰美景。我们的一举一动牵扯着历史的滚滚潮流，从古至今，多少人深谙此道，在接纳新兴事物的大道上盛开出鲜花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内容占位符 2"/>
          <p:cNvSpPr>
            <a:spLocks noGrp="1"/>
          </p:cNvSpPr>
          <p:nvPr>
            <p:ph idx="1"/>
          </p:nvPr>
        </p:nvSpPr>
        <p:spPr>
          <a:xfrm>
            <a:off x="190500" y="479425"/>
            <a:ext cx="8678863" cy="4638675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665"/>
              </a:lnSpc>
              <a:spcBef>
                <a:spcPct val="0"/>
              </a:spcBef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竹林七贤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中，多少人欣羡嵇康的“顾视日影，索琴奏之”他的濯清涟而不妖令多少文人雅士为之踽踽独行。殊不知，忙于经纶世务的山涛方惟时代的主流，他辗转于世俗文案中，他选择接纳时代给予的考验。我们也如此，我们总要有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“为天地立心，为生民立命”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的觉悟，我们总得拥抱潮流的滚滚。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66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一如崔永元所言：“你所站立的地方，正是你的中国；你怎么样，中国便如何，你有光明，中国便不再黑暗。”当不远的将来，时代的号角响起，我们是固步自封还是高举热情的火把，与新世界温暖相拥？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101600" y="227013"/>
            <a:ext cx="8712200" cy="5087938"/>
          </a:xfrm>
        </p:spPr>
        <p:txBody>
          <a:bodyPr anchor="t">
            <a:normAutofit fontScale="70000"/>
          </a:bodyPr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en-US" altLang="zh-CN" sz="18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刘慈欣</a:t>
            </a: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一举斩获科幻雨果奖时，我们岂能说他是窝在山村里的工程师？他的胸襟足以盛装整个宇宙，他的思想早已透过浩潮千里冰清的茫茫黑夜与新世界相视一笑。当独留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杨绛先生</a:t>
            </a: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一人于芜杂的社会中，她并没有摒弃外界的纷扰，在跨过了两个世纪的沧桑巨变中，她以自己的方式告别旧时代的车轮，勇敢迈进新的世界。</a:t>
            </a:r>
            <a:endParaRPr lang="zh-CN" altLang="en-US" sz="32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    早已扬帆起航的新时代吹响了前进的号角，我们不能如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尼采</a:t>
            </a: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挥手告别时代的漩涡，无法如他般哭上帝不在，我们更不能如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梭罗</a:t>
            </a: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诗意地栖居于瓦尔登湖畔。却可以欣享受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林清玄</a:t>
            </a: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“照破山河万朵”的挥毫大气，却可以模仿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康德</a:t>
            </a: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</a:rPr>
              <a:t>点亮星星顺应新世界的红尘滚滚。</a:t>
            </a:r>
            <a:endParaRPr lang="zh-CN" altLang="en-US" sz="32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内容占位符 2"/>
          <p:cNvSpPr>
            <a:spLocks noGrp="1"/>
          </p:cNvSpPr>
          <p:nvPr>
            <p:ph idx="1"/>
          </p:nvPr>
        </p:nvSpPr>
        <p:spPr>
          <a:xfrm>
            <a:off x="481013" y="1230313"/>
            <a:ext cx="8208962" cy="3649662"/>
          </a:xfrm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正如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在诗中所言：“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众人都要将火熄灭，我一人独将此火高高举起，开花落英于神圣的祖国。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”是啊，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我们惟有心系前进步伐的执著，怀揣着一颗拥抱新兴事物的大度之心，方能仰天长啸，我们终要将以火为大，点亮世界的黑暗，迈进人生的巅峰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标题 1"/>
          <p:cNvSpPr>
            <a:spLocks noGrp="1"/>
          </p:cNvSpPr>
          <p:nvPr>
            <p:ph type="title"/>
          </p:nvPr>
        </p:nvSpPr>
        <p:spPr>
          <a:xfrm>
            <a:off x="1825625" y="282575"/>
            <a:ext cx="6778625" cy="649288"/>
          </a:xfrm>
          <a:noFill/>
          <a:ln>
            <a:noFill/>
          </a:ln>
        </p:spPr>
        <p:txBody>
          <a:bodyPr anchor="ctr"/>
          <a:p>
            <a:r>
              <a:rPr lang="zh-CN" altLang="en-US" dirty="0">
                <a:solidFill>
                  <a:srgbClr val="FF0000"/>
                </a:solidFill>
              </a:rPr>
              <a:t>浙江阅卷组对</a:t>
            </a:r>
            <a:r>
              <a:rPr lang="zh-CN" altLang="en-US">
                <a:solidFill>
                  <a:srgbClr val="FF0000"/>
                </a:solidFill>
              </a:rPr>
              <a:t>套话作文的认定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xfrm>
            <a:off x="236538" y="1485900"/>
            <a:ext cx="8655050" cy="3670300"/>
          </a:xfrm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“套话作文”的三要素：</a:t>
            </a:r>
            <a:r>
              <a:rPr lang="zh-CN" altLang="en-US" sz="21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作文材料烂熟化、结构模式化和主题平面化</a:t>
            </a:r>
            <a:endParaRPr lang="zh-CN" altLang="en-US" sz="21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00" b="1"/>
              <a:t>第一，</a:t>
            </a:r>
            <a:r>
              <a:rPr lang="zh-CN" altLang="en-US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题材</a:t>
            </a:r>
            <a:r>
              <a:rPr lang="zh-CN" altLang="en-US" sz="2100" b="1"/>
              <a:t>总是选用现成的历史文化（文学）名人的生平</a:t>
            </a:r>
            <a:endParaRPr lang="zh-CN" altLang="en-US" sz="2100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00" b="1"/>
              <a:t>第二，文章</a:t>
            </a:r>
            <a:r>
              <a:rPr lang="zh-CN" altLang="en-US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r>
              <a:rPr lang="zh-CN" altLang="en-US" sz="2100" b="1"/>
              <a:t>表现为“穿靴戴帽三段论”。</a:t>
            </a:r>
            <a:endParaRPr lang="zh-CN" altLang="en-US" sz="2100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100" b="1"/>
              <a:t>第三，作文的</a:t>
            </a:r>
            <a:r>
              <a:rPr lang="zh-CN" altLang="en-US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</a:t>
            </a:r>
            <a:r>
              <a:rPr lang="zh-CN" altLang="en-US" sz="2100" b="1"/>
              <a:t>总是局限在一个浅显的平面上而不做深入开拓。</a:t>
            </a:r>
            <a:endParaRPr lang="zh-CN" altLang="en-US" sz="2100" b="1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69" name="标题 1"/>
          <p:cNvSpPr>
            <a:spLocks noGrp="1"/>
          </p:cNvSpPr>
          <p:nvPr>
            <p:ph type="title"/>
          </p:nvPr>
        </p:nvSpPr>
        <p:spPr>
          <a:xfrm>
            <a:off x="1825625" y="282575"/>
            <a:ext cx="6778625" cy="649288"/>
          </a:xfrm>
          <a:noFill/>
          <a:ln>
            <a:noFill/>
          </a:ln>
        </p:spPr>
        <p:txBody>
          <a:bodyPr anchor="t"/>
          <a:p>
            <a:r>
              <a:rPr lang="zh-CN" altLang="en-US" sz="3000">
                <a:solidFill>
                  <a:srgbClr val="FF3300"/>
                </a:solidFill>
              </a:rPr>
              <a:t>对三种</a:t>
            </a:r>
            <a:r>
              <a:rPr lang="en-US" altLang="zh-CN" sz="3000">
                <a:solidFill>
                  <a:srgbClr val="FF3300"/>
                </a:solidFill>
              </a:rPr>
              <a:t>“</a:t>
            </a:r>
            <a:r>
              <a:rPr lang="zh-CN" altLang="en-US" sz="3000">
                <a:solidFill>
                  <a:srgbClr val="FF3300"/>
                </a:solidFill>
              </a:rPr>
              <a:t>套作</a:t>
            </a:r>
            <a:r>
              <a:rPr lang="en-US" altLang="zh-CN" sz="3000">
                <a:solidFill>
                  <a:srgbClr val="FF3300"/>
                </a:solidFill>
              </a:rPr>
              <a:t>”</a:t>
            </a:r>
            <a:r>
              <a:rPr lang="zh-CN" altLang="en-US" sz="3000">
                <a:solidFill>
                  <a:srgbClr val="FF3300"/>
                </a:solidFill>
              </a:rPr>
              <a:t>的不同处理</a:t>
            </a:r>
            <a:endParaRPr lang="zh-CN" altLang="en-US" sz="3000">
              <a:solidFill>
                <a:srgbClr val="FF3300"/>
              </a:solidFill>
            </a:endParaRPr>
          </a:p>
        </p:txBody>
      </p:sp>
      <p:sp>
        <p:nvSpPr>
          <p:cNvPr id="83970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0033CC"/>
                </a:solidFill>
              </a:rPr>
              <a:t>1.</a:t>
            </a:r>
            <a:r>
              <a:rPr lang="zh-CN" altLang="en-US" b="1">
                <a:solidFill>
                  <a:srgbClr val="0033CC"/>
                </a:solidFill>
              </a:rPr>
              <a:t>一般套作（重材料轻分析）：</a:t>
            </a:r>
            <a:r>
              <a:rPr lang="en-US" altLang="zh-CN" b="1">
                <a:solidFill>
                  <a:srgbClr val="0033CC"/>
                </a:solidFill>
              </a:rPr>
              <a:t>30—40</a:t>
            </a:r>
            <a:r>
              <a:rPr lang="zh-CN" altLang="en-US" b="1">
                <a:solidFill>
                  <a:srgbClr val="0033CC"/>
                </a:solidFill>
              </a:rPr>
              <a:t>分</a:t>
            </a:r>
            <a:endParaRPr lang="zh-CN" altLang="en-US" b="1">
              <a:solidFill>
                <a:srgbClr val="0033CC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0033CC"/>
                </a:solidFill>
              </a:rPr>
              <a:t>2.</a:t>
            </a:r>
            <a:r>
              <a:rPr lang="zh-CN" altLang="en-US" b="1">
                <a:solidFill>
                  <a:srgbClr val="0033CC"/>
                </a:solidFill>
              </a:rPr>
              <a:t>主观套作（套材料、套结构）：</a:t>
            </a:r>
            <a:r>
              <a:rPr lang="en-US" altLang="zh-CN" b="1">
                <a:solidFill>
                  <a:srgbClr val="0033CC"/>
                </a:solidFill>
              </a:rPr>
              <a:t>20—30</a:t>
            </a:r>
            <a:r>
              <a:rPr lang="zh-CN" altLang="en-US" b="1">
                <a:solidFill>
                  <a:srgbClr val="0033CC"/>
                </a:solidFill>
              </a:rPr>
              <a:t>分</a:t>
            </a:r>
            <a:endParaRPr lang="zh-CN" altLang="en-US" b="1">
              <a:solidFill>
                <a:srgbClr val="0033CC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0033CC"/>
                </a:solidFill>
              </a:rPr>
              <a:t>3.</a:t>
            </a:r>
            <a:r>
              <a:rPr lang="zh-CN" altLang="en-US" b="1">
                <a:solidFill>
                  <a:srgbClr val="0033CC"/>
                </a:solidFill>
              </a:rPr>
              <a:t>严重套作（套题，近似抄袭）：</a:t>
            </a:r>
            <a:r>
              <a:rPr lang="en-US" altLang="zh-CN" b="1">
                <a:solidFill>
                  <a:srgbClr val="0033CC"/>
                </a:solidFill>
              </a:rPr>
              <a:t>10</a:t>
            </a:r>
            <a:r>
              <a:rPr lang="zh-CN" altLang="en-US" b="1">
                <a:solidFill>
                  <a:srgbClr val="0033CC"/>
                </a:solidFill>
              </a:rPr>
              <a:t>分以下</a:t>
            </a:r>
            <a:endParaRPr lang="zh-CN" altLang="en-US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标题 1"/>
          <p:cNvSpPr>
            <a:spLocks noGrp="1"/>
          </p:cNvSpPr>
          <p:nvPr>
            <p:ph type="title"/>
          </p:nvPr>
        </p:nvSpPr>
        <p:spPr>
          <a:xfrm>
            <a:off x="663575" y="307975"/>
            <a:ext cx="6778625" cy="649288"/>
          </a:xfrm>
          <a:noFill/>
          <a:ln>
            <a:noFill/>
          </a:ln>
        </p:spPr>
        <p:txBody>
          <a:bodyPr anchor="t"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36—40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分）的作文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4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1.</a:t>
            </a:r>
            <a:r>
              <a:rPr lang="zh-CN" altLang="en-US" b="1"/>
              <a:t>少于</a:t>
            </a:r>
            <a:r>
              <a:rPr lang="en-US" altLang="zh-CN" b="1"/>
              <a:t>800</a:t>
            </a:r>
            <a:r>
              <a:rPr lang="zh-CN" altLang="en-US" b="1"/>
              <a:t>字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2.</a:t>
            </a:r>
            <a:r>
              <a:rPr lang="zh-CN" altLang="en-US" b="1"/>
              <a:t>偏题、套作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3.</a:t>
            </a:r>
            <a:r>
              <a:rPr lang="zh-CN" altLang="zh-CN" b="1"/>
              <a:t>语言较贫乏</a:t>
            </a:r>
            <a:endParaRPr lang="zh-CN" altLang="zh-CN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4.</a:t>
            </a:r>
            <a:r>
              <a:rPr lang="zh-CN" altLang="en-US" b="1"/>
              <a:t>内容较空洞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b="1"/>
              <a:t>5.</a:t>
            </a:r>
            <a:r>
              <a:rPr lang="zh-CN" altLang="en-US" b="1"/>
              <a:t>卷面不清爽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7" name="标题 3073"/>
          <p:cNvSpPr>
            <a:spLocks noGrp="1"/>
          </p:cNvSpPr>
          <p:nvPr>
            <p:ph type="title"/>
          </p:nvPr>
        </p:nvSpPr>
        <p:spPr>
          <a:xfrm>
            <a:off x="1485900" y="396875"/>
            <a:ext cx="6172200" cy="749300"/>
          </a:xfrm>
          <a:noFill/>
          <a:ln>
            <a:noFill/>
          </a:ln>
        </p:spPr>
        <p:txBody>
          <a:bodyPr anchor="ctr"/>
          <a:p>
            <a:r>
              <a:rPr lang="zh-CN" altLang="en-US" dirty="0">
                <a:solidFill>
                  <a:srgbClr val="0033CC"/>
                </a:solidFill>
                <a:ea typeface="经典综艺体简" pitchFamily="49" charset="-122"/>
              </a:rPr>
              <a:t>给高分一个理由</a:t>
            </a:r>
            <a:endParaRPr lang="zh-CN" altLang="en-US" dirty="0">
              <a:solidFill>
                <a:srgbClr val="0033CC"/>
              </a:solidFill>
              <a:ea typeface="经典综艺体简" pitchFamily="49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2955925" y="1536700"/>
            <a:ext cx="2584450" cy="227488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438525" y="2965450"/>
            <a:ext cx="1619250" cy="793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6020" name="文本框 12"/>
          <p:cNvSpPr txBox="1"/>
          <p:nvPr/>
        </p:nvSpPr>
        <p:spPr>
          <a:xfrm>
            <a:off x="5259388" y="2640013"/>
            <a:ext cx="49053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endParaRPr lang="en-US" altLang="zh-CN" sz="24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0" name=" 160"/>
          <p:cNvSpPr/>
          <p:nvPr/>
        </p:nvSpPr>
        <p:spPr>
          <a:xfrm>
            <a:off x="6030913" y="1411288"/>
            <a:ext cx="1025525" cy="17272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strike="noStrike" noProof="1"/>
          </a:p>
        </p:txBody>
      </p:sp>
      <p:sp>
        <p:nvSpPr>
          <p:cNvPr id="86022" name="文本框 1"/>
          <p:cNvSpPr txBox="1"/>
          <p:nvPr/>
        </p:nvSpPr>
        <p:spPr>
          <a:xfrm>
            <a:off x="3997325" y="1146175"/>
            <a:ext cx="501650" cy="414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endParaRPr lang="en-US" altLang="zh-CN" sz="21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3" name="文本框 12"/>
          <p:cNvSpPr txBox="1"/>
          <p:nvPr/>
        </p:nvSpPr>
        <p:spPr>
          <a:xfrm>
            <a:off x="5705475" y="3454400"/>
            <a:ext cx="5032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endParaRPr lang="en-US" altLang="zh-CN" sz="24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3" y="398463"/>
            <a:ext cx="4365625" cy="4548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188" y="398463"/>
            <a:ext cx="4003675" cy="454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"/>
          <p:cNvSpPr txBox="1"/>
          <p:nvPr/>
        </p:nvSpPr>
        <p:spPr>
          <a:xfrm>
            <a:off x="1228725" y="4945063"/>
            <a:ext cx="2174875" cy="414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55</a:t>
            </a:r>
            <a:r>
              <a:rPr lang="zh-CN" altLang="en-US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44</a:t>
            </a:r>
            <a:r>
              <a:rPr lang="zh-CN" altLang="en-US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44</a:t>
            </a:r>
            <a:r>
              <a:rPr lang="zh-CN" altLang="en-US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endParaRPr lang="en-US" altLang="zh-CN" sz="21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文本框 5"/>
          <p:cNvSpPr txBox="1"/>
          <p:nvPr/>
        </p:nvSpPr>
        <p:spPr>
          <a:xfrm>
            <a:off x="5732463" y="4945063"/>
            <a:ext cx="1609725" cy="414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59</a:t>
            </a:r>
            <a:r>
              <a:rPr lang="zh-CN" altLang="en-US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endParaRPr lang="en-US" altLang="zh-CN" sz="21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3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xfrm>
            <a:off x="1231900" y="204788"/>
            <a:ext cx="6172200" cy="473075"/>
          </a:xfrm>
        </p:spPr>
        <p:txBody>
          <a:bodyPr anchor="ctr">
            <a:normAutofit fontScale="90000"/>
          </a:bodyPr>
          <a:p>
            <a:pPr fontAlgn="base"/>
            <a:r>
              <a:rPr lang="zh-CN" altLang="en-US" sz="3200" b="1" strike="noStrike" noProof="1">
                <a:solidFill>
                  <a:srgbClr val="FF0000"/>
                </a:solidFill>
                <a:latin typeface="汉仪大黑繁" pitchFamily="49" charset="-122"/>
                <a:ea typeface="汉仪大黑繁" pitchFamily="49" charset="-122"/>
              </a:rPr>
              <a:t>阅卷者给高分的</a:t>
            </a:r>
            <a:r>
              <a:rPr lang="en-US" altLang="zh-CN" sz="3200" b="1" strike="noStrike" noProof="1">
                <a:solidFill>
                  <a:srgbClr val="FF0000"/>
                </a:solidFill>
                <a:latin typeface="汉仪大黑繁" pitchFamily="49" charset="-122"/>
                <a:ea typeface="汉仪大黑繁" pitchFamily="49" charset="-122"/>
              </a:rPr>
              <a:t>9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汉仪大黑繁" pitchFamily="49" charset="-122"/>
                <a:ea typeface="汉仪大黑繁" pitchFamily="49" charset="-122"/>
              </a:rPr>
              <a:t>大理由</a:t>
            </a:r>
            <a:endParaRPr lang="zh-CN" altLang="en-US" sz="3200" b="1" strike="noStrike" noProof="1">
              <a:solidFill>
                <a:srgbClr val="FF0000"/>
              </a:solidFill>
              <a:latin typeface="汉仪大黑繁" pitchFamily="49" charset="-122"/>
              <a:ea typeface="汉仪大黑繁" pitchFamily="49" charset="-122"/>
            </a:endParaRPr>
          </a:p>
        </p:txBody>
      </p:sp>
      <p:sp>
        <p:nvSpPr>
          <p:cNvPr id="88066" name="内容占位符 2"/>
          <p:cNvSpPr>
            <a:spLocks noGrp="1"/>
          </p:cNvSpPr>
          <p:nvPr>
            <p:ph idx="1"/>
          </p:nvPr>
        </p:nvSpPr>
        <p:spPr>
          <a:xfrm>
            <a:off x="1579563" y="677863"/>
            <a:ext cx="5824537" cy="4737100"/>
          </a:xfrm>
          <a:noFill/>
          <a:ln>
            <a:noFill/>
          </a:ln>
        </p:spPr>
        <p:txBody>
          <a:bodyPr anchor="t"/>
          <a:p>
            <a:pPr>
              <a:lnSpc>
                <a:spcPct val="150000"/>
              </a:lnSpc>
            </a:pPr>
            <a:r>
              <a:rPr lang="zh-CN" altLang="en-US" sz="1900" b="1"/>
              <a:t>理由一：</a:t>
            </a:r>
            <a:r>
              <a:rPr lang="zh-CN" altLang="en-US" sz="1900" b="1">
                <a:solidFill>
                  <a:srgbClr val="FF0000"/>
                </a:solidFill>
              </a:rPr>
              <a:t>审题</a:t>
            </a:r>
            <a:r>
              <a:rPr lang="zh-CN" altLang="en-US" sz="1900" b="1"/>
              <a:t>无偏，切得准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理由二：</a:t>
            </a:r>
            <a:r>
              <a:rPr lang="zh-CN" altLang="en-US" sz="1900" b="1">
                <a:solidFill>
                  <a:srgbClr val="FF0000"/>
                </a:solidFill>
              </a:rPr>
              <a:t>中心</a:t>
            </a:r>
            <a:r>
              <a:rPr lang="zh-CN" altLang="en-US" sz="1900" b="1"/>
              <a:t>突出，不偏倚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理由三：</a:t>
            </a:r>
            <a:r>
              <a:rPr lang="zh-CN" altLang="en-US" sz="1900" b="1">
                <a:solidFill>
                  <a:srgbClr val="FF0000"/>
                </a:solidFill>
              </a:rPr>
              <a:t>内容</a:t>
            </a:r>
            <a:r>
              <a:rPr lang="zh-CN" altLang="en-US" sz="1900" b="1"/>
              <a:t>丰富，材料融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理由四：</a:t>
            </a:r>
            <a:r>
              <a:rPr lang="zh-CN" altLang="en-US" sz="1900" b="1">
                <a:solidFill>
                  <a:srgbClr val="FF0000"/>
                </a:solidFill>
              </a:rPr>
              <a:t>感情</a:t>
            </a:r>
            <a:r>
              <a:rPr lang="zh-CN" altLang="en-US" sz="1900" b="1"/>
              <a:t>真挚，打动人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理由五：</a:t>
            </a:r>
            <a:r>
              <a:rPr lang="zh-CN" altLang="en-US" sz="1900" b="1">
                <a:solidFill>
                  <a:srgbClr val="FF0000"/>
                </a:solidFill>
              </a:rPr>
              <a:t>语言</a:t>
            </a:r>
            <a:r>
              <a:rPr lang="zh-CN" altLang="en-US" sz="1900" b="1"/>
              <a:t>流畅，露文才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理由六：</a:t>
            </a:r>
            <a:r>
              <a:rPr lang="zh-CN" altLang="en-US" sz="1900" b="1">
                <a:solidFill>
                  <a:srgbClr val="FF0000"/>
                </a:solidFill>
              </a:rPr>
              <a:t>结构</a:t>
            </a:r>
            <a:r>
              <a:rPr lang="zh-CN" altLang="en-US" sz="1900" b="1"/>
              <a:t>严谨，层次清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理由七：</a:t>
            </a:r>
            <a:r>
              <a:rPr lang="zh-CN" altLang="en-US" sz="1900" b="1">
                <a:solidFill>
                  <a:srgbClr val="FF0000"/>
                </a:solidFill>
              </a:rPr>
              <a:t>文体</a:t>
            </a:r>
            <a:r>
              <a:rPr lang="zh-CN" altLang="en-US" sz="1900" b="1"/>
              <a:t>明确，不逾矩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理由八：</a:t>
            </a:r>
            <a:r>
              <a:rPr lang="zh-CN" altLang="en-US" sz="1900" b="1">
                <a:solidFill>
                  <a:srgbClr val="FF0000"/>
                </a:solidFill>
              </a:rPr>
              <a:t>书写</a:t>
            </a:r>
            <a:r>
              <a:rPr lang="zh-CN" altLang="en-US" sz="1900" b="1"/>
              <a:t>工整，显态度</a:t>
            </a:r>
            <a:endParaRPr lang="zh-CN" altLang="en-US" sz="1900" b="1"/>
          </a:p>
          <a:p>
            <a:pPr>
              <a:lnSpc>
                <a:spcPct val="150000"/>
              </a:lnSpc>
            </a:pPr>
            <a:r>
              <a:rPr lang="zh-CN" altLang="en-US" sz="1900" b="1"/>
              <a:t>理由九：</a:t>
            </a:r>
            <a:r>
              <a:rPr lang="zh-CN" altLang="en-US" sz="1900" b="1">
                <a:solidFill>
                  <a:srgbClr val="FF0000"/>
                </a:solidFill>
              </a:rPr>
              <a:t>亮点</a:t>
            </a:r>
            <a:r>
              <a:rPr lang="zh-CN" altLang="en-US" sz="1900" b="1"/>
              <a:t>突出，刷高分</a:t>
            </a:r>
            <a:endParaRPr lang="zh-CN" altLang="en-US" sz="1900" b="1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弧形 22"/>
          <p:cNvSpPr/>
          <p:nvPr/>
        </p:nvSpPr>
        <p:spPr>
          <a:xfrm>
            <a:off x="2649538" y="769938"/>
            <a:ext cx="3908425" cy="3908425"/>
          </a:xfrm>
          <a:prstGeom prst="arc">
            <a:avLst>
              <a:gd name="adj1" fmla="val 16976675"/>
              <a:gd name="adj2" fmla="val 9872826"/>
            </a:avLst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348038" y="481013"/>
            <a:ext cx="0" cy="3671888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24525" y="1489075"/>
            <a:ext cx="0" cy="360045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835150" y="1778000"/>
            <a:ext cx="42497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059113" y="3794125"/>
            <a:ext cx="44656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38" name="TextBox 39"/>
          <p:cNvSpPr txBox="1"/>
          <p:nvPr/>
        </p:nvSpPr>
        <p:spPr>
          <a:xfrm>
            <a:off x="323850" y="982663"/>
            <a:ext cx="2851150" cy="1198562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高考复习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四大要素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4039" name="Picture 2" descr="C:\Users\zqm\Desktop\1ad5ad6eddc451da6b3ddd76bcfd5266d11632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2352675"/>
            <a:ext cx="1844675" cy="98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9089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89090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091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3"/>
          <p:cNvGrpSpPr/>
          <p:nvPr/>
        </p:nvGrpSpPr>
        <p:grpSpPr>
          <a:xfrm>
            <a:off x="8453193" y="3925214"/>
            <a:ext cx="799299" cy="1326126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9095" name="等腰三角形 24"/>
          <p:cNvSpPr/>
          <p:nvPr/>
        </p:nvSpPr>
        <p:spPr>
          <a:xfrm>
            <a:off x="201295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96" name="椭圆 13"/>
          <p:cNvSpPr/>
          <p:nvPr/>
        </p:nvSpPr>
        <p:spPr>
          <a:xfrm>
            <a:off x="2987675" y="1633538"/>
            <a:ext cx="3097213" cy="3095625"/>
          </a:xfrm>
          <a:prstGeom prst="ellipse">
            <a:avLst/>
          </a:prstGeom>
          <a:noFill/>
          <a:ln w="6350" cap="flat" cmpd="sng">
            <a:solidFill>
              <a:srgbClr val="80808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97" name="椭圆 18"/>
          <p:cNvSpPr/>
          <p:nvPr/>
        </p:nvSpPr>
        <p:spPr>
          <a:xfrm>
            <a:off x="2093913" y="2998788"/>
            <a:ext cx="1511300" cy="1443037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阅卷者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98" name="矩形 28"/>
          <p:cNvSpPr/>
          <p:nvPr/>
        </p:nvSpPr>
        <p:spPr>
          <a:xfrm rot="-1839494">
            <a:off x="134938" y="714375"/>
            <a:ext cx="2544762" cy="338138"/>
          </a:xfrm>
          <a:prstGeom prst="rect">
            <a:avLst/>
          </a:prstGeom>
          <a:solidFill>
            <a:srgbClr val="0070C0"/>
          </a:solidFill>
          <a:ln w="12700">
            <a:noFill/>
          </a:ln>
        </p:spPr>
        <p:txBody>
          <a:bodyPr wrap="square"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99" name="椭圆 18"/>
          <p:cNvSpPr/>
          <p:nvPr/>
        </p:nvSpPr>
        <p:spPr>
          <a:xfrm>
            <a:off x="5218113" y="2938463"/>
            <a:ext cx="1511300" cy="1562100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100" name="椭圆 18"/>
          <p:cNvSpPr/>
          <p:nvPr/>
        </p:nvSpPr>
        <p:spPr>
          <a:xfrm>
            <a:off x="3706813" y="935038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标题 13313"/>
          <p:cNvSpPr>
            <a:spLocks noGrp="1"/>
          </p:cNvSpPr>
          <p:nvPr>
            <p:ph type="title"/>
          </p:nvPr>
        </p:nvSpPr>
        <p:spPr>
          <a:xfrm>
            <a:off x="1182688" y="469900"/>
            <a:ext cx="6778625" cy="647700"/>
          </a:xfrm>
          <a:noFill/>
          <a:ln>
            <a:noFill/>
          </a:ln>
        </p:spPr>
        <p:txBody>
          <a:bodyPr anchor="ctr"/>
          <a:p>
            <a:pPr algn="ctr"/>
            <a:r>
              <a:rPr lang="zh-CN" altLang="en-US" sz="3600" dirty="0">
                <a:solidFill>
                  <a:srgbClr val="FF3300"/>
                </a:solidFill>
              </a:rPr>
              <a:t>高考作文命题原则</a:t>
            </a:r>
            <a:endParaRPr lang="zh-CN" altLang="en-US" sz="3600" dirty="0">
              <a:solidFill>
                <a:srgbClr val="FF3300"/>
              </a:solidFill>
            </a:endParaRPr>
          </a:p>
        </p:txBody>
      </p:sp>
      <p:sp>
        <p:nvSpPr>
          <p:cNvPr id="57346" name="文本占位符 13314"/>
          <p:cNvSpPr>
            <a:spLocks noGrp="1"/>
          </p:cNvSpPr>
          <p:nvPr>
            <p:ph idx="1"/>
          </p:nvPr>
        </p:nvSpPr>
        <p:spPr>
          <a:xfrm>
            <a:off x="390525" y="1387475"/>
            <a:ext cx="8229600" cy="3949700"/>
          </a:xfrm>
        </p:spPr>
        <p:txBody>
          <a:bodyPr anchor="t"/>
          <a:p>
            <a:pPr algn="ctr" fontAlgn="base">
              <a:lnSpc>
                <a:spcPct val="130000"/>
              </a:lnSpc>
            </a:pPr>
            <a:r>
              <a:rPr lang="en-US" altLang="zh-CN" sz="2400" b="1" strike="noStrike" noProof="1">
                <a:solidFill>
                  <a:srgbClr val="0033CC"/>
                </a:solidFill>
                <a:latin typeface="+mj-ea"/>
                <a:ea typeface="+mj-ea"/>
                <a:cs typeface="+mj-ea"/>
              </a:rPr>
              <a:t>1.</a:t>
            </a:r>
            <a:r>
              <a:rPr lang="zh-CN" altLang="en-US" sz="2400" b="1" strike="noStrike" noProof="1" dirty="0">
                <a:solidFill>
                  <a:srgbClr val="0033CC"/>
                </a:solidFill>
                <a:latin typeface="+mj-ea"/>
                <a:ea typeface="+mj-ea"/>
                <a:cs typeface="+mj-ea"/>
              </a:rPr>
              <a:t>具有防套性，力保公平</a:t>
            </a:r>
            <a:endParaRPr lang="zh-CN" altLang="en-US" sz="2400" b="1" strike="noStrike" noProof="1" dirty="0">
              <a:solidFill>
                <a:srgbClr val="0033CC"/>
              </a:solidFill>
              <a:latin typeface="+mj-ea"/>
              <a:ea typeface="+mj-ea"/>
              <a:cs typeface="+mj-ea"/>
            </a:endParaRPr>
          </a:p>
          <a:p>
            <a:pPr algn="ctr" fontAlgn="base">
              <a:lnSpc>
                <a:spcPct val="130000"/>
              </a:lnSpc>
            </a:pPr>
            <a:r>
              <a:rPr lang="en-US" altLang="zh-CN" sz="2400" b="1" strike="noStrike" noProof="1">
                <a:solidFill>
                  <a:srgbClr val="0033CC"/>
                </a:solidFill>
                <a:latin typeface="+mj-ea"/>
                <a:ea typeface="+mj-ea"/>
                <a:cs typeface="+mj-ea"/>
              </a:rPr>
              <a:t>2.</a:t>
            </a:r>
            <a:r>
              <a:rPr lang="zh-CN" altLang="en-US" sz="2400" b="1" strike="noStrike" noProof="1" dirty="0">
                <a:solidFill>
                  <a:srgbClr val="0033CC"/>
                </a:solidFill>
                <a:latin typeface="+mj-ea"/>
                <a:ea typeface="+mj-ea"/>
                <a:cs typeface="+mj-ea"/>
              </a:rPr>
              <a:t>具有限制性，力保真实</a:t>
            </a:r>
            <a:endParaRPr lang="zh-CN" altLang="en-US" sz="2400" b="1" strike="noStrike" noProof="1" dirty="0">
              <a:solidFill>
                <a:srgbClr val="0033CC"/>
              </a:solidFill>
              <a:latin typeface="+mj-ea"/>
              <a:ea typeface="+mj-ea"/>
              <a:cs typeface="+mj-ea"/>
            </a:endParaRPr>
          </a:p>
          <a:p>
            <a:pPr algn="ctr" fontAlgn="base">
              <a:lnSpc>
                <a:spcPct val="130000"/>
              </a:lnSpc>
            </a:pPr>
            <a:r>
              <a:rPr lang="en-US" altLang="zh-CN" sz="2400" b="1" strike="noStrike" noProof="1">
                <a:solidFill>
                  <a:srgbClr val="0033CC"/>
                </a:solidFill>
                <a:latin typeface="+mj-ea"/>
                <a:ea typeface="+mj-ea"/>
                <a:cs typeface="+mj-ea"/>
              </a:rPr>
              <a:t>3.</a:t>
            </a:r>
            <a:r>
              <a:rPr lang="zh-CN" altLang="en-US" sz="2400" b="1" strike="noStrike" noProof="1" dirty="0">
                <a:solidFill>
                  <a:srgbClr val="0033CC"/>
                </a:solidFill>
                <a:latin typeface="+mj-ea"/>
                <a:ea typeface="+mj-ea"/>
                <a:cs typeface="+mj-ea"/>
              </a:rPr>
              <a:t>具有可写性，贴近学生</a:t>
            </a:r>
            <a:endParaRPr lang="zh-CN" altLang="en-US" sz="2400" b="1" strike="noStrike" noProof="1" dirty="0">
              <a:solidFill>
                <a:srgbClr val="0033CC"/>
              </a:solidFill>
              <a:latin typeface="+mj-ea"/>
              <a:ea typeface="+mj-ea"/>
              <a:cs typeface="+mj-ea"/>
            </a:endParaRPr>
          </a:p>
          <a:p>
            <a:pPr algn="ctr" fontAlgn="base">
              <a:lnSpc>
                <a:spcPct val="130000"/>
              </a:lnSpc>
            </a:pPr>
            <a:r>
              <a:rPr lang="en-US" altLang="zh-CN" sz="2400" b="1" strike="noStrike" noProof="1">
                <a:solidFill>
                  <a:srgbClr val="0033CC"/>
                </a:solidFill>
                <a:latin typeface="+mj-ea"/>
                <a:ea typeface="+mj-ea"/>
                <a:cs typeface="+mj-ea"/>
              </a:rPr>
              <a:t>4.</a:t>
            </a:r>
            <a:r>
              <a:rPr lang="zh-CN" altLang="en-US" sz="2400" b="1" strike="noStrike" noProof="1" dirty="0">
                <a:solidFill>
                  <a:srgbClr val="0033CC"/>
                </a:solidFill>
                <a:latin typeface="+mj-ea"/>
                <a:ea typeface="+mj-ea"/>
                <a:cs typeface="+mj-ea"/>
              </a:rPr>
              <a:t>具有思辩性，考查思维</a:t>
            </a:r>
            <a:endParaRPr lang="zh-CN" altLang="en-US" sz="2400" b="1" strike="noStrike" noProof="1" dirty="0">
              <a:solidFill>
                <a:srgbClr val="0033CC"/>
              </a:solidFill>
              <a:latin typeface="+mj-ea"/>
              <a:ea typeface="+mj-ea"/>
              <a:cs typeface="+mj-ea"/>
            </a:endParaRPr>
          </a:p>
          <a:p>
            <a:pPr algn="ctr" fontAlgn="base">
              <a:lnSpc>
                <a:spcPct val="130000"/>
              </a:lnSpc>
            </a:pPr>
            <a:r>
              <a:rPr lang="en-US" altLang="zh-CN" sz="2400" b="1" strike="noStrike" noProof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5.</a:t>
            </a:r>
            <a:r>
              <a:rPr lang="zh-CN" altLang="en-US" sz="2400" b="1" strike="noStrike" noProof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设置情境性，考查能力</a:t>
            </a:r>
            <a:endParaRPr lang="zh-CN" altLang="en-US" sz="2400" b="1" strike="noStrike" noProof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ctr" fontAlgn="base">
              <a:lnSpc>
                <a:spcPct val="130000"/>
              </a:lnSpc>
            </a:pPr>
            <a:r>
              <a:rPr lang="en-US" altLang="zh-CN" sz="2400" b="1" strike="noStrike" noProof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6.</a:t>
            </a:r>
            <a:r>
              <a:rPr lang="zh-CN" altLang="en-US" sz="2400" b="1" strike="noStrike" noProof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强调任务性，凸显素养</a:t>
            </a:r>
            <a:endParaRPr lang="zh-CN" altLang="en-US" sz="2400" b="1" strike="noStrike" noProof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ctr" fontAlgn="base">
              <a:lnSpc>
                <a:spcPct val="130000"/>
              </a:lnSpc>
            </a:pPr>
            <a:r>
              <a:rPr lang="en-US" altLang="zh-CN" sz="2400" b="1" u="sng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7.</a:t>
            </a:r>
            <a:r>
              <a:rPr lang="zh-CN" altLang="en-US" sz="2400" b="1" u="sng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ea"/>
              </a:rPr>
              <a:t>增加取向性，强化思想</a:t>
            </a:r>
            <a:endParaRPr lang="zh-CN" altLang="en-US" sz="2400" b="1" u="sng" strike="noStrike" noProof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1137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91138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139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3"/>
          <p:cNvGrpSpPr/>
          <p:nvPr/>
        </p:nvGrpSpPr>
        <p:grpSpPr>
          <a:xfrm>
            <a:off x="8453193" y="3925214"/>
            <a:ext cx="799299" cy="1326125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1143" name="等腰三角形 24"/>
          <p:cNvSpPr/>
          <p:nvPr/>
        </p:nvSpPr>
        <p:spPr>
          <a:xfrm>
            <a:off x="201295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144" name="椭圆 13"/>
          <p:cNvSpPr/>
          <p:nvPr/>
        </p:nvSpPr>
        <p:spPr>
          <a:xfrm>
            <a:off x="2987675" y="1633538"/>
            <a:ext cx="3097213" cy="3095625"/>
          </a:xfrm>
          <a:prstGeom prst="ellipse">
            <a:avLst/>
          </a:prstGeom>
          <a:noFill/>
          <a:ln w="6350" cap="flat" cmpd="sng">
            <a:solidFill>
              <a:srgbClr val="80808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145" name="椭圆 18"/>
          <p:cNvSpPr/>
          <p:nvPr/>
        </p:nvSpPr>
        <p:spPr>
          <a:xfrm>
            <a:off x="5495925" y="2747963"/>
            <a:ext cx="1511300" cy="1462087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146" name="矩形 28"/>
          <p:cNvSpPr/>
          <p:nvPr/>
        </p:nvSpPr>
        <p:spPr>
          <a:xfrm rot="-1839494">
            <a:off x="134938" y="714375"/>
            <a:ext cx="2544762" cy="338138"/>
          </a:xfrm>
          <a:prstGeom prst="rect">
            <a:avLst/>
          </a:prstGeom>
          <a:solidFill>
            <a:srgbClr val="0070C0"/>
          </a:solidFill>
          <a:ln w="12700">
            <a:noFill/>
          </a:ln>
        </p:spPr>
        <p:txBody>
          <a:bodyPr wrap="square"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147" name="椭圆 18"/>
          <p:cNvSpPr/>
          <p:nvPr/>
        </p:nvSpPr>
        <p:spPr>
          <a:xfrm>
            <a:off x="3816350" y="798513"/>
            <a:ext cx="1511300" cy="1433512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148" name="椭圆 18"/>
          <p:cNvSpPr/>
          <p:nvPr/>
        </p:nvSpPr>
        <p:spPr>
          <a:xfrm>
            <a:off x="2130425" y="2862263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阅卷者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1" name="标题 1"/>
          <p:cNvSpPr>
            <a:spLocks noGrp="1"/>
          </p:cNvSpPr>
          <p:nvPr>
            <p:ph type="title"/>
          </p:nvPr>
        </p:nvSpPr>
        <p:spPr>
          <a:xfrm>
            <a:off x="866775" y="241300"/>
            <a:ext cx="7245350" cy="1012825"/>
          </a:xfrm>
          <a:noFill/>
          <a:ln>
            <a:noFill/>
          </a:ln>
        </p:spPr>
        <p:txBody>
          <a:bodyPr anchor="t"/>
          <a:p>
            <a:br>
              <a:rPr lang="zh-CN" altLang="en-US"/>
            </a:br>
            <a:r>
              <a:rPr lang="zh-CN" altLang="en-US" sz="3600">
                <a:solidFill>
                  <a:srgbClr val="FF0000"/>
                </a:solidFill>
              </a:rPr>
              <a:t>审题就是考生与命题者对话的过程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2162" name="椭圆 18"/>
          <p:cNvSpPr/>
          <p:nvPr/>
        </p:nvSpPr>
        <p:spPr>
          <a:xfrm>
            <a:off x="5757863" y="2359025"/>
            <a:ext cx="1511300" cy="1462088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63" name="椭圆 18"/>
          <p:cNvSpPr/>
          <p:nvPr/>
        </p:nvSpPr>
        <p:spPr>
          <a:xfrm>
            <a:off x="1722438" y="2359025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考生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左右箭头 4"/>
          <p:cNvSpPr/>
          <p:nvPr/>
        </p:nvSpPr>
        <p:spPr>
          <a:xfrm>
            <a:off x="3708400" y="2776538"/>
            <a:ext cx="1511300" cy="523875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p>
            <a:pPr algn="ctr" fontAlgn="base"/>
            <a:endParaRPr lang="zh-CN" altLang="en-US" sz="16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o U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5" name="内容占位符 2"/>
          <p:cNvSpPr>
            <a:spLocks noGrp="1"/>
          </p:cNvSpPr>
          <p:nvPr>
            <p:ph idx="1"/>
          </p:nvPr>
        </p:nvSpPr>
        <p:spPr>
          <a:xfrm>
            <a:off x="107950" y="63500"/>
            <a:ext cx="8905875" cy="5372100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24．阅读下面文字，根据要求作文。（60分）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浙江大地，历史上孕育过务实、知行合一、经世致用等思想，今天又形成了“干在实处、走在前列、勇立潮头”的浙江精神。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在与时俱进的浙江文化滋养下，代代浙江人书写了一个又一个浙江故事，创造了一个又一个浙江传奇。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作为浙江学子，站在人生新起点，你有怎样的体验和思考？结合上述材料，写一篇文章。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【注意】①角度自选，立意自定，题目自拟。②明确文体，不得写成诗歌。③不得少于800字。④不得抄袭、套作。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内容占位符 2"/>
          <p:cNvSpPr>
            <a:spLocks noGrp="1"/>
          </p:cNvSpPr>
          <p:nvPr>
            <p:ph idx="1"/>
          </p:nvPr>
        </p:nvSpPr>
        <p:spPr>
          <a:xfrm>
            <a:off x="107950" y="63500"/>
            <a:ext cx="8905875" cy="5372100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24．阅读下面文字，根据要求作文。（60分）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浙江大地，历史上孕育过务实、知行合一、经世致用等思想，今天又形成了“干在实处、走在前列、勇立潮头”的浙江精神。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在与时俱进的浙江文化滋养下，代代浙江人书写了一个又一个浙江故事，创造了一个又一个浙江传奇。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作为浙江学子，站在人生新起点，你有怎样的体验和思考？结合上述材料，写一篇文章。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【注意】①角度自选，立意自定，题目自拟。②明确文体，不得写成诗歌。③不得少于800字。④不得抄袭、套作。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内容占位符 2"/>
          <p:cNvSpPr>
            <a:spLocks noGrp="1"/>
          </p:cNvSpPr>
          <p:nvPr>
            <p:ph idx="1"/>
          </p:nvPr>
        </p:nvSpPr>
        <p:spPr>
          <a:xfrm>
            <a:off x="107950" y="63500"/>
            <a:ext cx="8905875" cy="5372100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24．阅读下面文字，根据要求作文。（60分）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浙江大地，历史上孕育过务实、知行合一、经世致用等思想，今天又形成了“干在实处、走在前列、勇立潮头”的浙江精神。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在与时俱进的浙江文化滋养下，代代浙江人书写了一个又一个浙江故事，创造了一个又一个浙江传奇。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作为浙江学子，站在人生新起点，你有怎样的体验和思考？结合上述材料，写一篇文章。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【注意】①角度自选，立意自定，题目自拟。②明确文体，不得写成诗歌。③不得少于800字。④不得抄袭、套作。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7" name="内容占位符 2"/>
          <p:cNvSpPr>
            <a:spLocks noGrp="1"/>
          </p:cNvSpPr>
          <p:nvPr>
            <p:ph idx="1"/>
          </p:nvPr>
        </p:nvSpPr>
        <p:spPr>
          <a:xfrm>
            <a:off x="107950" y="63500"/>
            <a:ext cx="8905875" cy="5372100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24．阅读下面文字，根据要求作文。（60分）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浙江大地，历史上孕育过务实、知行合一、经世致用等思想，今天又形成了“干在实处、走在前列、勇立潮头”的浙江精神。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在与时俱进的浙江文化滋养下，代代浙江人书写了一个又一个浙江故事，创造了一个又一个浙江传奇。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作为浙江学子，站在人生新起点，你有怎样的体验和思考？结合上述材料，写一篇文章。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【注意】①角度自选，立意自定，题目自拟。②明确文体，不得写成诗歌。③不得少于800字。④不得抄袭、套作。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1" name="内容占位符 2"/>
          <p:cNvSpPr>
            <a:spLocks noGrp="1"/>
          </p:cNvSpPr>
          <p:nvPr>
            <p:ph idx="1"/>
          </p:nvPr>
        </p:nvSpPr>
        <p:spPr>
          <a:xfrm>
            <a:off x="107950" y="63500"/>
            <a:ext cx="8905875" cy="5372100"/>
          </a:xfrm>
          <a:noFill/>
          <a:ln>
            <a:noFill/>
          </a:ln>
        </p:spPr>
        <p:txBody>
          <a:bodyPr anchor="t"/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24．阅读下面文字，根据要求作文。（60分）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浙江大地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历史上孕育过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务实、知行合一、经世致用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今天又形成了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“干在实处、走在前列、勇立潮头”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浙江精神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与时俱进的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浙江文化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滋养下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，代代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一个又一个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浙江故事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创造了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</a:rPr>
              <a:t>一个又一个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浙江传奇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作为</a:t>
            </a:r>
            <a:r>
              <a:rPr lang="zh-CN" altLang="en-US" sz="24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浙江学子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</a:rPr>
              <a:t>站在人生新起点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，你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有怎样的体验和思考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？结合上述材料，写一篇文章。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0">
              <a:lnSpc>
                <a:spcPts val="3875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【注意】①角度自选，立意自定，题目自拟。②明确文体，不得写成诗歌。③不得少于800字。④不得抄袭、套作。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5" name="标题 1"/>
          <p:cNvSpPr>
            <a:spLocks noGrp="1"/>
          </p:cNvSpPr>
          <p:nvPr>
            <p:ph type="title"/>
          </p:nvPr>
        </p:nvSpPr>
        <p:spPr>
          <a:xfrm>
            <a:off x="866775" y="241300"/>
            <a:ext cx="7245350" cy="1012825"/>
          </a:xfrm>
          <a:noFill/>
          <a:ln>
            <a:noFill/>
          </a:ln>
        </p:spPr>
        <p:txBody>
          <a:bodyPr anchor="t"/>
          <a:p>
            <a:br>
              <a:rPr lang="zh-CN" altLang="en-US"/>
            </a:br>
            <a:r>
              <a:rPr lang="zh-CN" altLang="en-US" sz="3600">
                <a:solidFill>
                  <a:srgbClr val="FF0000"/>
                </a:solidFill>
              </a:rPr>
              <a:t>审题就是考生与命题者对话的过程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8306" name="椭圆 18"/>
          <p:cNvSpPr/>
          <p:nvPr/>
        </p:nvSpPr>
        <p:spPr>
          <a:xfrm>
            <a:off x="5757863" y="2359025"/>
            <a:ext cx="1511300" cy="1462088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307" name="椭圆 18"/>
          <p:cNvSpPr/>
          <p:nvPr/>
        </p:nvSpPr>
        <p:spPr>
          <a:xfrm>
            <a:off x="1722438" y="2359025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考生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左右箭头 4"/>
          <p:cNvSpPr/>
          <p:nvPr/>
        </p:nvSpPr>
        <p:spPr>
          <a:xfrm>
            <a:off x="3708400" y="2776538"/>
            <a:ext cx="1511300" cy="523875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p>
            <a:pPr algn="ctr" fontAlgn="base"/>
            <a:endParaRPr lang="zh-CN" altLang="en-US" sz="16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o U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弧形 22"/>
          <p:cNvSpPr/>
          <p:nvPr/>
        </p:nvSpPr>
        <p:spPr>
          <a:xfrm>
            <a:off x="2649538" y="769938"/>
            <a:ext cx="3908425" cy="3908425"/>
          </a:xfrm>
          <a:prstGeom prst="arc">
            <a:avLst>
              <a:gd name="adj1" fmla="val 16976675"/>
              <a:gd name="adj2" fmla="val 9872826"/>
            </a:avLst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58" name="矩形 23"/>
          <p:cNvSpPr/>
          <p:nvPr/>
        </p:nvSpPr>
        <p:spPr>
          <a:xfrm>
            <a:off x="3348038" y="1778000"/>
            <a:ext cx="2376487" cy="2016125"/>
          </a:xfrm>
          <a:prstGeom prst="rect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348038" y="481013"/>
            <a:ext cx="0" cy="3671888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24525" y="1489075"/>
            <a:ext cx="0" cy="360045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835150" y="1778000"/>
            <a:ext cx="42497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059113" y="3794125"/>
            <a:ext cx="44656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3" name="椭圆 35"/>
          <p:cNvSpPr/>
          <p:nvPr/>
        </p:nvSpPr>
        <p:spPr>
          <a:xfrm>
            <a:off x="3924300" y="369888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4" name="椭圆 36"/>
          <p:cNvSpPr/>
          <p:nvPr/>
        </p:nvSpPr>
        <p:spPr>
          <a:xfrm>
            <a:off x="5835650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5" name="椭圆 38"/>
          <p:cNvSpPr/>
          <p:nvPr/>
        </p:nvSpPr>
        <p:spPr>
          <a:xfrm>
            <a:off x="2022475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6" name="TextBox 39"/>
          <p:cNvSpPr txBox="1"/>
          <p:nvPr/>
        </p:nvSpPr>
        <p:spPr>
          <a:xfrm>
            <a:off x="331788" y="481013"/>
            <a:ext cx="2851150" cy="1198562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高考复习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四大要素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7" name="TextBox 40"/>
          <p:cNvSpPr txBox="1"/>
          <p:nvPr/>
        </p:nvSpPr>
        <p:spPr>
          <a:xfrm>
            <a:off x="3867150" y="628650"/>
            <a:ext cx="134937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考纲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7" name="TextBox 41"/>
          <p:cNvSpPr txBox="1"/>
          <p:nvPr/>
        </p:nvSpPr>
        <p:spPr>
          <a:xfrm>
            <a:off x="5719763" y="2432050"/>
            <a:ext cx="145573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8" name="TextBox 43"/>
          <p:cNvSpPr txBox="1"/>
          <p:nvPr/>
        </p:nvSpPr>
        <p:spPr>
          <a:xfrm>
            <a:off x="1928813" y="2432050"/>
            <a:ext cx="141128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70" name="椭圆 36"/>
          <p:cNvSpPr/>
          <p:nvPr/>
        </p:nvSpPr>
        <p:spPr>
          <a:xfrm>
            <a:off x="4083050" y="40052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40" name="TextBox 41"/>
          <p:cNvSpPr txBox="1"/>
          <p:nvPr/>
        </p:nvSpPr>
        <p:spPr>
          <a:xfrm>
            <a:off x="4065588" y="4386263"/>
            <a:ext cx="1258887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072" name="Picture 2" descr="C:\Users\zqm\Desktop\1ad5ad6eddc451da6b3ddd76bcfd5266d11632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2352675"/>
            <a:ext cx="1844675" cy="98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7" grpId="0"/>
      <p:bldP spid="52238" grpId="0"/>
      <p:bldP spid="5224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29" name="标题 1"/>
          <p:cNvSpPr>
            <a:spLocks noGrp="1"/>
          </p:cNvSpPr>
          <p:nvPr>
            <p:ph type="title"/>
          </p:nvPr>
        </p:nvSpPr>
        <p:spPr>
          <a:xfrm>
            <a:off x="942975" y="1028700"/>
            <a:ext cx="6778625" cy="647700"/>
          </a:xfrm>
          <a:noFill/>
          <a:ln>
            <a:noFill/>
          </a:ln>
        </p:spPr>
        <p:txBody>
          <a:bodyPr anchor="t"/>
          <a:p>
            <a:r>
              <a:rPr lang="zh-CN" altLang="en-US">
                <a:solidFill>
                  <a:srgbClr val="FF0000"/>
                </a:solidFill>
              </a:rPr>
              <a:t>命题者告诉考生其命题意图是：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9330" name="内容占位符 2"/>
          <p:cNvSpPr>
            <a:spLocks noGrp="1"/>
          </p:cNvSpPr>
          <p:nvPr>
            <p:ph idx="1"/>
          </p:nvPr>
        </p:nvSpPr>
        <p:spPr>
          <a:xfrm>
            <a:off x="390525" y="1676400"/>
            <a:ext cx="8229600" cy="315277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endParaRPr lang="zh-CN" altLang="en-US">
              <a:solidFill>
                <a:srgbClr val="3333CC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solidFill>
                  <a:srgbClr val="3333CC"/>
                </a:solidFill>
              </a:rPr>
              <a:t>      </a:t>
            </a:r>
            <a:r>
              <a:rPr lang="zh-CN" altLang="en-US" b="1">
                <a:solidFill>
                  <a:srgbClr val="3333CC"/>
                </a:solidFill>
              </a:rPr>
              <a:t> 这次命题规定你这位浙江学子写浙江人的浙江故事浙江传奇，思考并揭示其中的浙江文化、浙江精神。</a:t>
            </a:r>
            <a:endParaRPr lang="zh-CN" altLang="en-US" b="1">
              <a:solidFill>
                <a:srgbClr val="3333CC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3" name="标题 1"/>
          <p:cNvSpPr>
            <a:spLocks noGrp="1"/>
          </p:cNvSpPr>
          <p:nvPr>
            <p:ph type="title"/>
          </p:nvPr>
        </p:nvSpPr>
        <p:spPr>
          <a:xfrm>
            <a:off x="942975" y="1028700"/>
            <a:ext cx="7008813" cy="647700"/>
          </a:xfrm>
          <a:noFill/>
          <a:ln>
            <a:noFill/>
          </a:ln>
        </p:spPr>
        <p:txBody>
          <a:bodyPr anchor="t"/>
          <a:p>
            <a:r>
              <a:rPr lang="zh-CN" altLang="en-US">
                <a:solidFill>
                  <a:srgbClr val="FF0000"/>
                </a:solidFill>
              </a:rPr>
              <a:t>考生继续与命题者对话确定自己该写什么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354" name="内容占位符 2"/>
          <p:cNvSpPr>
            <a:spLocks noGrp="1"/>
          </p:cNvSpPr>
          <p:nvPr>
            <p:ph idx="1"/>
          </p:nvPr>
        </p:nvSpPr>
        <p:spPr>
          <a:xfrm>
            <a:off x="390525" y="1676400"/>
            <a:ext cx="8229600" cy="3551238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b="1">
                <a:solidFill>
                  <a:srgbClr val="3333CC"/>
                </a:solidFill>
              </a:rPr>
              <a:t>        </a:t>
            </a:r>
            <a:r>
              <a:rPr lang="zh-CN" altLang="en-US" b="1">
                <a:solidFill>
                  <a:srgbClr val="FF0000"/>
                </a:solidFill>
              </a:rPr>
              <a:t>命题者：</a:t>
            </a:r>
            <a:r>
              <a:rPr lang="zh-CN" altLang="en-US" b="1">
                <a:solidFill>
                  <a:srgbClr val="3333CC"/>
                </a:solidFill>
              </a:rPr>
              <a:t>这次命题规定你这位浙江学子写浙江人的浙江故事浙江传奇，思考并揭示其中的浙江文化、浙江精神。</a:t>
            </a:r>
            <a:endParaRPr lang="zh-CN" altLang="en-US" b="1">
              <a:solidFill>
                <a:srgbClr val="3333CC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3333CC"/>
                </a:solidFill>
              </a:rPr>
              <a:t>         </a:t>
            </a:r>
            <a:r>
              <a:rPr lang="zh-CN" altLang="en-US" b="1">
                <a:solidFill>
                  <a:srgbClr val="FF0000"/>
                </a:solidFill>
              </a:rPr>
              <a:t>考生：</a:t>
            </a:r>
            <a:endParaRPr lang="zh-CN" altLang="en-US" b="1">
              <a:solidFill>
                <a:srgbClr val="3333CC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3333CC"/>
                </a:solidFill>
              </a:rPr>
              <a:t>        </a:t>
            </a:r>
            <a:endParaRPr lang="zh-CN" altLang="en-US" b="1">
              <a:solidFill>
                <a:srgbClr val="3333CC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7" name="内容占位符 2"/>
          <p:cNvSpPr>
            <a:spLocks noGrp="1"/>
          </p:cNvSpPr>
          <p:nvPr>
            <p:ph idx="1"/>
          </p:nvPr>
        </p:nvSpPr>
        <p:spPr>
          <a:xfrm>
            <a:off x="161925" y="371475"/>
            <a:ext cx="8755063" cy="5168900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>
                <a:solidFill>
                  <a:srgbClr val="FF0000"/>
                </a:solidFill>
              </a:rPr>
              <a:t>继往开来浙江人</a:t>
            </a:r>
            <a:endParaRPr lang="zh-CN" altLang="en-US"/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/>
              <a:t>        </a:t>
            </a:r>
            <a:r>
              <a:rPr lang="zh-CN" altLang="en-US" sz="2400" u="sng">
                <a:solidFill>
                  <a:srgbClr val="3333CC"/>
                </a:solidFill>
              </a:rPr>
              <a:t>滔滔长江，浩浩汤汤。民族母亲河流经浙江，孕育了浙江的水土，涵养了浙江文化，培育了浙江的人才</a:t>
            </a:r>
            <a:r>
              <a:rPr lang="zh-CN" altLang="en-US" sz="2400"/>
              <a:t>。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/>
              <a:t>        </a:t>
            </a:r>
            <a:r>
              <a:rPr lang="zh-CN" altLang="en-US" sz="2400" u="sng">
                <a:solidFill>
                  <a:srgbClr val="3333CC"/>
                </a:solidFill>
              </a:rPr>
              <a:t>浙江文化历史悠久</a:t>
            </a:r>
            <a:r>
              <a:rPr lang="zh-CN" altLang="en-US" sz="2400">
                <a:solidFill>
                  <a:srgbClr val="3333CC"/>
                </a:solidFill>
              </a:rPr>
              <a:t>。</a:t>
            </a:r>
            <a:r>
              <a:rPr lang="zh-CN" altLang="en-US" sz="2400"/>
              <a:t>早在七千年前，余姚的河姆渡已有了相当的文明。从遗迹看来，早在那时人们便已开始群居，有了祭祀，甚至有了阶级有了刑罚。虽然当时文化难免失之暴力失之野蛮，但正是自那时起，浙江人开启了摆脱蒙昧的征程，浙江文化开始自我的成长。浙江，很有可能是华夏民族文化的另一故乡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1" name="内容占位符 2"/>
          <p:cNvSpPr>
            <a:spLocks noGrp="1"/>
          </p:cNvSpPr>
          <p:nvPr>
            <p:ph idx="1"/>
          </p:nvPr>
        </p:nvSpPr>
        <p:spPr>
          <a:xfrm>
            <a:off x="195263" y="320675"/>
            <a:ext cx="8712200" cy="510222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 </a:t>
            </a:r>
            <a:r>
              <a:rPr lang="zh-CN" altLang="en-US" sz="2400" u="sng">
                <a:solidFill>
                  <a:srgbClr val="3333CC"/>
                </a:solidFill>
              </a:rPr>
              <a:t>浙江人才辈出，浙江文化底蕴深厚。</a:t>
            </a:r>
            <a:r>
              <a:rPr lang="zh-CN" altLang="en-US" sz="2400"/>
              <a:t>从古至今，浙江代有才人出。一代宗师</a:t>
            </a:r>
            <a:r>
              <a:rPr lang="zh-CN" altLang="en-US" sz="2400">
                <a:solidFill>
                  <a:srgbClr val="3333CC"/>
                </a:solidFill>
              </a:rPr>
              <a:t>王阳明</a:t>
            </a:r>
            <a:r>
              <a:rPr lang="zh-CN" altLang="en-US" sz="2400"/>
              <a:t>，跳出程朱理学框架，独创心学，提出“致良知”、“知行合一”的伟大思想。于其事，则身体力行，以文人之躯带兵平叛拯万民于水火，后来传道授业，给浙江后人留下无数财富。学者</a:t>
            </a:r>
            <a:r>
              <a:rPr lang="zh-CN" altLang="en-US" sz="2400">
                <a:solidFill>
                  <a:srgbClr val="3333CC"/>
                </a:solidFill>
              </a:rPr>
              <a:t>黄宗羲</a:t>
            </a:r>
            <a:r>
              <a:rPr lang="zh-CN" altLang="en-US" sz="2400"/>
              <a:t>，年轻时进京，持锥连刺魏忠贤残党十余人举国震惊！这竟是看似文弱的浙江文人！明亡后起义兵抗清，兵败后专事学术，又以泰斗之姿再度亮相，提出“经世致用”的思想，为浙江后人树立强健人格的榜样。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5" name="内容占位符 2"/>
          <p:cNvSpPr>
            <a:spLocks noGrp="1"/>
          </p:cNvSpPr>
          <p:nvPr>
            <p:ph idx="1"/>
          </p:nvPr>
        </p:nvSpPr>
        <p:spPr>
          <a:xfrm>
            <a:off x="195263" y="320675"/>
            <a:ext cx="8712200" cy="510222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 </a:t>
            </a:r>
            <a:r>
              <a:rPr lang="zh-CN" altLang="en-US" sz="2400" u="sng">
                <a:solidFill>
                  <a:srgbClr val="3333CC"/>
                </a:solidFill>
              </a:rPr>
              <a:t>浙江人才有风度，自有浙江风骨。</a:t>
            </a:r>
            <a:r>
              <a:rPr lang="zh-CN" altLang="en-US" sz="2400"/>
              <a:t>“云山苍苍，江水泱泱，先生之风，山高水长。”这是范仲淹评价</a:t>
            </a:r>
            <a:r>
              <a:rPr lang="zh-CN" altLang="en-US" sz="2400">
                <a:solidFill>
                  <a:srgbClr val="3333CC"/>
                </a:solidFill>
              </a:rPr>
              <a:t>浙江名士严子陵</a:t>
            </a:r>
            <a:r>
              <a:rPr lang="zh-CN" altLang="en-US" sz="2400"/>
              <a:t>所语，诚哉斯言。</a:t>
            </a:r>
            <a:r>
              <a:rPr lang="zh-CN" altLang="en-US" sz="2400">
                <a:solidFill>
                  <a:srgbClr val="3333CC"/>
                </a:solidFill>
              </a:rPr>
              <a:t>朱舜水</a:t>
            </a:r>
            <a:r>
              <a:rPr lang="zh-CN" altLang="en-US" sz="2400"/>
              <a:t>抗清无果后远渡日本，将所学所知倾囊相授，以一己之力开启德川家康时代中日数百年的友谊，正是其舍己为国的风度；</a:t>
            </a:r>
            <a:r>
              <a:rPr lang="zh-CN" altLang="en-US" sz="2400">
                <a:solidFill>
                  <a:srgbClr val="3333CC"/>
                </a:solidFill>
              </a:rPr>
              <a:t>黄宗羲</a:t>
            </a:r>
            <a:r>
              <a:rPr lang="zh-CN" altLang="en-US" sz="2400"/>
              <a:t>忠义两全，为国不顾生死，正是其刚烈风骨的写照……风雨不倒的</a:t>
            </a:r>
            <a:r>
              <a:rPr lang="zh-CN" altLang="en-US" sz="2400">
                <a:solidFill>
                  <a:srgbClr val="3333CC"/>
                </a:solidFill>
              </a:rPr>
              <a:t>天一阁</a:t>
            </a:r>
            <a:r>
              <a:rPr lang="zh-CN" altLang="en-US" sz="2400"/>
              <a:t>，藏书播惠九州，书写了浙江尚德求知的风度；</a:t>
            </a:r>
            <a:r>
              <a:rPr lang="zh-CN" altLang="en-US" sz="2400">
                <a:solidFill>
                  <a:srgbClr val="3333CC"/>
                </a:solidFill>
              </a:rPr>
              <a:t>宁波帮</a:t>
            </a:r>
            <a:r>
              <a:rPr lang="zh-CN" altLang="en-US" sz="2400"/>
              <a:t>商海打拼，谱写了浙江人诚信为本的风骨……浙江人在浙江文化的熏陶下，从古至今，代代各领风骚，书写浙江的传奇！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49" name="内容占位符 2"/>
          <p:cNvSpPr>
            <a:spLocks noGrp="1"/>
          </p:cNvSpPr>
          <p:nvPr>
            <p:ph idx="1"/>
          </p:nvPr>
        </p:nvSpPr>
        <p:spPr>
          <a:xfrm>
            <a:off x="195263" y="320675"/>
            <a:ext cx="8712200" cy="510222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 </a:t>
            </a:r>
            <a:r>
              <a:rPr lang="en-US" altLang="zh-CN" sz="2400" u="sng">
                <a:solidFill>
                  <a:srgbClr val="3333CC"/>
                </a:solidFill>
              </a:rPr>
              <a:t>在今天的浙江，又形成了“干在实处，走在前列，勇立潮头”的新时代浙江精神</a:t>
            </a:r>
            <a:r>
              <a:rPr lang="en-US" altLang="zh-CN" sz="2400">
                <a:solidFill>
                  <a:srgbClr val="3333CC"/>
                </a:solidFill>
              </a:rPr>
              <a:t>。</a:t>
            </a:r>
            <a:r>
              <a:rPr lang="en-US" altLang="zh-CN" sz="2400"/>
              <a:t>在互联网时代下，浙江最早流行移动支付，拉动生活节奏，浙江最为普及“互联网+”创业，带动经济发展……不消多言，浙江的精神支撑着浙江人，浙江人带动浙江飞速发展，引领时代潮流，走在时代前列。浙江文化随浙江人的步伐，与时俱进，不断自我创新，给新时代的浙江人才提供源源不断的精神动力。</a:t>
            </a:r>
            <a:endParaRPr lang="en-US" altLang="zh-CN" sz="24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内容占位符 2"/>
          <p:cNvSpPr>
            <a:spLocks noGrp="1"/>
          </p:cNvSpPr>
          <p:nvPr>
            <p:ph idx="1"/>
          </p:nvPr>
        </p:nvSpPr>
        <p:spPr>
          <a:xfrm>
            <a:off x="52388" y="320675"/>
            <a:ext cx="8990012" cy="510222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</a:t>
            </a:r>
            <a:r>
              <a:rPr lang="en-US" altLang="zh-CN" sz="2400" u="sng">
                <a:solidFill>
                  <a:srgbClr val="3333CC"/>
                </a:solidFill>
              </a:rPr>
              <a:t>作为浙江学子，我为自己故乡有如此文化，为先辈如此风骨而深深自豪且感动着</a:t>
            </a:r>
            <a:r>
              <a:rPr lang="en-US" altLang="zh-CN" sz="2400">
                <a:solidFill>
                  <a:srgbClr val="3333CC"/>
                </a:solidFill>
              </a:rPr>
              <a:t>。</a:t>
            </a:r>
            <a:r>
              <a:rPr lang="en-US" altLang="zh-CN" sz="2400"/>
              <a:t>作为新时代的浙江人，更当继承传统，推陈出新！所谓“心为平民，行为精英”，真是继往开来革故鼎新的浙江人之守则。我自当以此为志！</a:t>
            </a:r>
            <a:endParaRPr lang="en-US" altLang="zh-CN" sz="2400"/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</a:t>
            </a:r>
            <a:r>
              <a:rPr lang="en-US" altLang="zh-CN" sz="2400">
                <a:solidFill>
                  <a:srgbClr val="3333CC"/>
                </a:solidFill>
              </a:rPr>
              <a:t>继往开来的浙江人，不负历史悠久的故乡，不负蒸蒸日上的祖国，不负日新月异的时代，必将于今，书写新的传奇！书写新的文化！</a:t>
            </a:r>
            <a:endParaRPr lang="en-US" altLang="zh-CN" sz="2400">
              <a:solidFill>
                <a:srgbClr val="3333CC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solidFill>
                  <a:srgbClr val="3333CC"/>
                </a:solidFill>
              </a:rPr>
              <a:t>       正是这样继往开来的浙江精神，撑起浙江人民不败的雄姿</a:t>
            </a:r>
            <a:r>
              <a:rPr lang="zh-CN" altLang="en-US" sz="2400">
                <a:solidFill>
                  <a:srgbClr val="3333CC"/>
                </a:solidFill>
              </a:rPr>
              <a:t>！</a:t>
            </a:r>
            <a:endParaRPr lang="zh-CN" altLang="en-US" sz="2400">
              <a:solidFill>
                <a:srgbClr val="3333CC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7" name="标题 1"/>
          <p:cNvSpPr>
            <a:spLocks noGrp="1"/>
          </p:cNvSpPr>
          <p:nvPr>
            <p:ph type="title"/>
          </p:nvPr>
        </p:nvSpPr>
        <p:spPr>
          <a:xfrm>
            <a:off x="604838" y="241300"/>
            <a:ext cx="7770812" cy="1012825"/>
          </a:xfrm>
          <a:noFill/>
          <a:ln>
            <a:noFill/>
          </a:ln>
        </p:spPr>
        <p:txBody>
          <a:bodyPr anchor="t"/>
          <a:p>
            <a:br>
              <a:rPr lang="zh-CN" altLang="en-US"/>
            </a:br>
            <a:r>
              <a:rPr lang="zh-CN" altLang="en-US" sz="3600">
                <a:solidFill>
                  <a:srgbClr val="FF0000"/>
                </a:solidFill>
              </a:rPr>
              <a:t>谋篇布局是考生与阅卷者对话的过程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06498" name="椭圆 18"/>
          <p:cNvSpPr/>
          <p:nvPr/>
        </p:nvSpPr>
        <p:spPr>
          <a:xfrm>
            <a:off x="5757863" y="2373313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阅卷者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499" name="椭圆 18"/>
          <p:cNvSpPr/>
          <p:nvPr/>
        </p:nvSpPr>
        <p:spPr>
          <a:xfrm>
            <a:off x="1722438" y="2359025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考生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左右箭头 4"/>
          <p:cNvSpPr/>
          <p:nvPr/>
        </p:nvSpPr>
        <p:spPr>
          <a:xfrm>
            <a:off x="3708400" y="2776538"/>
            <a:ext cx="1511300" cy="523875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p>
            <a:pPr algn="ctr" fontAlgn="base"/>
            <a:endParaRPr lang="zh-CN" altLang="en-US" sz="16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o U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1" name="内容占位符 2"/>
          <p:cNvSpPr>
            <a:spLocks noGrp="1"/>
          </p:cNvSpPr>
          <p:nvPr>
            <p:ph idx="1"/>
          </p:nvPr>
        </p:nvSpPr>
        <p:spPr>
          <a:xfrm>
            <a:off x="76200" y="768350"/>
            <a:ext cx="8990013" cy="446722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                     </a:t>
            </a:r>
            <a:r>
              <a:rPr lang="en-US" altLang="zh-CN" sz="2400">
                <a:solidFill>
                  <a:srgbClr val="FF0000"/>
                </a:solidFill>
              </a:rPr>
              <a:t>        勇继浙江炬火</a:t>
            </a:r>
            <a:endParaRPr lang="en-US" altLang="zh-CN" sz="240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 </a:t>
            </a:r>
            <a:r>
              <a:rPr lang="en-US" altLang="zh-CN" sz="2400">
                <a:solidFill>
                  <a:srgbClr val="3333CC"/>
                </a:solidFill>
              </a:rPr>
              <a:t>塞缪尔·约翰逊曾言：“每个人都有追寻自己根源的本能。”我们的根，便扎在这片由浙江水养育的沃土中，我们的血脉与灵魂，也早已糅合了浙江文化与浙江精神，只期待着来日勃发出自己的朝气与力量。</a:t>
            </a:r>
            <a:endParaRPr lang="en-US" altLang="zh-CN" sz="2400">
              <a:solidFill>
                <a:srgbClr val="3333CC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5" name="内容占位符 2"/>
          <p:cNvSpPr>
            <a:spLocks noGrp="1"/>
          </p:cNvSpPr>
          <p:nvPr>
            <p:ph idx="1"/>
          </p:nvPr>
        </p:nvSpPr>
        <p:spPr>
          <a:xfrm>
            <a:off x="52388" y="320675"/>
            <a:ext cx="8990012" cy="5102225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</a:t>
            </a:r>
            <a:r>
              <a:rPr lang="en-US" altLang="zh-CN" sz="2400" u="sng">
                <a:solidFill>
                  <a:srgbClr val="3333CC"/>
                </a:solidFill>
              </a:rPr>
              <a:t>我立于浙江的源头回望。</a:t>
            </a:r>
            <a:r>
              <a:rPr lang="en-US" altLang="zh-CN" sz="2400">
                <a:solidFill>
                  <a:srgbClr val="3333CC"/>
                </a:solidFill>
              </a:rPr>
              <a:t>远处是心学的集大成者王阳明</a:t>
            </a:r>
            <a:r>
              <a:rPr lang="en-US" altLang="zh-CN" sz="2400"/>
              <a:t>，他于学术上提出“知行合一”、“心外无物”等理论，于世事上又是叱咤剿匪的将军。他为浙江人民传下自我观照的真理，兼有卫国安民的勇气。</a:t>
            </a:r>
            <a:r>
              <a:rPr lang="en-US" altLang="zh-CN" sz="2400">
                <a:solidFill>
                  <a:srgbClr val="3333CC"/>
                </a:solidFill>
              </a:rPr>
              <a:t>近些，是鲁迅先生</a:t>
            </a:r>
            <a:r>
              <a:rPr lang="en-US" altLang="zh-CN" sz="2400"/>
              <a:t>，他挥动文学的笔杆声嘶力竭地呐喊，为浙江传承下家国天下的情怀。</a:t>
            </a:r>
            <a:r>
              <a:rPr lang="en-US" altLang="zh-CN" sz="2400">
                <a:solidFill>
                  <a:srgbClr val="3333CC"/>
                </a:solidFill>
              </a:rPr>
              <a:t>再近些，乌镇的互联网大会，马云等时代创新的象征</a:t>
            </a:r>
            <a:r>
              <a:rPr lang="en-US" altLang="zh-CN" sz="2400"/>
              <a:t>都为现代浙江注入精神与创新意识。这片沃土，道一声人杰地灵，当之无愧。</a:t>
            </a:r>
            <a:endParaRPr lang="en-US" altLang="zh-CN" sz="24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弧形 22"/>
          <p:cNvSpPr/>
          <p:nvPr/>
        </p:nvSpPr>
        <p:spPr>
          <a:xfrm>
            <a:off x="2649538" y="769938"/>
            <a:ext cx="3908425" cy="3908425"/>
          </a:xfrm>
          <a:prstGeom prst="arc">
            <a:avLst>
              <a:gd name="adj1" fmla="val 16976675"/>
              <a:gd name="adj2" fmla="val 9872826"/>
            </a:avLst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082" name="矩形 23"/>
          <p:cNvSpPr/>
          <p:nvPr/>
        </p:nvSpPr>
        <p:spPr>
          <a:xfrm>
            <a:off x="3348038" y="1778000"/>
            <a:ext cx="2376487" cy="2016125"/>
          </a:xfrm>
          <a:prstGeom prst="rect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348038" y="481013"/>
            <a:ext cx="0" cy="3671888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24525" y="1489075"/>
            <a:ext cx="0" cy="360045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835150" y="1778000"/>
            <a:ext cx="42497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059113" y="3794125"/>
            <a:ext cx="44656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7" name="椭圆 35"/>
          <p:cNvSpPr/>
          <p:nvPr/>
        </p:nvSpPr>
        <p:spPr>
          <a:xfrm>
            <a:off x="3924300" y="369888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8" name="椭圆 36"/>
          <p:cNvSpPr/>
          <p:nvPr/>
        </p:nvSpPr>
        <p:spPr>
          <a:xfrm>
            <a:off x="5835650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9" name="椭圆 38"/>
          <p:cNvSpPr/>
          <p:nvPr/>
        </p:nvSpPr>
        <p:spPr>
          <a:xfrm>
            <a:off x="2022475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0" name="TextBox 39"/>
          <p:cNvSpPr txBox="1"/>
          <p:nvPr/>
        </p:nvSpPr>
        <p:spPr>
          <a:xfrm>
            <a:off x="341313" y="444500"/>
            <a:ext cx="2851150" cy="1198563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复习教学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四大要素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091" name="TextBox 40"/>
          <p:cNvSpPr txBox="1"/>
          <p:nvPr/>
        </p:nvSpPr>
        <p:spPr>
          <a:xfrm>
            <a:off x="3867150" y="628650"/>
            <a:ext cx="13493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7" name="TextBox 41"/>
          <p:cNvSpPr txBox="1"/>
          <p:nvPr/>
        </p:nvSpPr>
        <p:spPr>
          <a:xfrm>
            <a:off x="5719763" y="2432050"/>
            <a:ext cx="145573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教学内容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8" name="TextBox 43"/>
          <p:cNvSpPr txBox="1"/>
          <p:nvPr/>
        </p:nvSpPr>
        <p:spPr>
          <a:xfrm>
            <a:off x="1928813" y="2432050"/>
            <a:ext cx="14112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结论建构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4" name="椭圆 36"/>
          <p:cNvSpPr/>
          <p:nvPr/>
        </p:nvSpPr>
        <p:spPr>
          <a:xfrm>
            <a:off x="4083050" y="40052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40" name="TextBox 41"/>
          <p:cNvSpPr txBox="1"/>
          <p:nvPr/>
        </p:nvSpPr>
        <p:spPr>
          <a:xfrm>
            <a:off x="4065588" y="4386263"/>
            <a:ext cx="12588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教学程序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096" name="Picture 2" descr="C:\Users\zqm\Desktop\1ad5ad6eddc451da6b3ddd76bcfd5266d11632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2352675"/>
            <a:ext cx="1844675" cy="98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7" grpId="0"/>
      <p:bldP spid="52238" grpId="0"/>
      <p:bldP spid="5224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69" name="内容占位符 2"/>
          <p:cNvSpPr>
            <a:spLocks noGrp="1"/>
          </p:cNvSpPr>
          <p:nvPr>
            <p:ph idx="1"/>
          </p:nvPr>
        </p:nvSpPr>
        <p:spPr>
          <a:xfrm>
            <a:off x="357188" y="1150938"/>
            <a:ext cx="8074025" cy="4271962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抱朴子曰：“朱绿之藻，不秀于枯柯；倾山之流，不发于涸源。”</a:t>
            </a:r>
            <a:r>
              <a:rPr lang="en-US" altLang="zh-CN" sz="2400" u="sng">
                <a:solidFill>
                  <a:srgbClr val="3333CC"/>
                </a:solidFill>
              </a:rPr>
              <a:t>托身于浙江这棵枝繁叶茂的大树，徜徉于澎湃浩大的浙江潮，立足于人生分界线的我们，怎能不继先辈之志向，勇继浙江之炬火</a:t>
            </a:r>
            <a:r>
              <a:rPr lang="en-US" altLang="zh-CN" sz="2400">
                <a:solidFill>
                  <a:srgbClr val="3333CC"/>
                </a:solidFill>
              </a:rPr>
              <a:t>？</a:t>
            </a:r>
            <a:endParaRPr lang="en-US" altLang="zh-CN" sz="2400">
              <a:solidFill>
                <a:srgbClr val="3333CC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内容占位符 2"/>
          <p:cNvSpPr>
            <a:spLocks noGrp="1"/>
          </p:cNvSpPr>
          <p:nvPr>
            <p:ph idx="1"/>
          </p:nvPr>
        </p:nvSpPr>
        <p:spPr>
          <a:xfrm>
            <a:off x="52388" y="107950"/>
            <a:ext cx="8990012" cy="5314950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</a:t>
            </a:r>
            <a:r>
              <a:rPr lang="en-US" altLang="zh-CN" sz="2000" u="sng">
                <a:solidFill>
                  <a:srgbClr val="3333CC"/>
                </a:solidFill>
              </a:rPr>
              <a:t>我们正在人生新起点上，十余年学习的知识从今起将付诸实践。</a:t>
            </a:r>
            <a:r>
              <a:rPr lang="en-US" altLang="zh-CN" sz="2000"/>
              <a:t>只是，前有清华女博士被骗逾百万余元，有研究生因导师的强势驱使而自杀。这些鲜活的事迹告诉我们，独立、清醒、理智的头脑是必要的。或许我们曾被师长保护得远离世间险恶，但如今，正是我们推却青涩脆弱的自我，走向成熟与强大的契机。</a:t>
            </a:r>
            <a:endParaRPr lang="en-US" altLang="zh-CN" sz="2000"/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/>
              <a:t>        </a:t>
            </a:r>
            <a:r>
              <a:rPr lang="en-US" altLang="zh-CN" sz="2000" u="sng">
                <a:solidFill>
                  <a:srgbClr val="3333CC"/>
                </a:solidFill>
              </a:rPr>
              <a:t> 我们正在文化新起点上。</a:t>
            </a:r>
            <a:r>
              <a:rPr lang="en-US" altLang="zh-CN" sz="2000"/>
              <a:t>传统文化正以《朗读者》《国家宝藏》等贴近人们生活的形式逐渐融入人们的世界，而“佛系”等青年亚文化也以其颠覆性、时代性冲击着我们的内心。在文化多元并包、良莠混杂的当下，我们的选择与行动，决定的是国家与民族的文化未来。因此，批判继承优秀传统文化，保持自身意志的坚定去融入新文化，以浙江与时俱进的精神对待，方能成就真正的传承与创新。</a:t>
            </a:r>
            <a:endParaRPr lang="en-US" altLang="zh-CN" sz="20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内容占位符 2"/>
          <p:cNvSpPr>
            <a:spLocks noGrp="1"/>
          </p:cNvSpPr>
          <p:nvPr>
            <p:ph idx="1"/>
          </p:nvPr>
        </p:nvSpPr>
        <p:spPr>
          <a:xfrm>
            <a:off x="52388" y="107950"/>
            <a:ext cx="8990012" cy="5314950"/>
          </a:xfrm>
          <a:noFill/>
          <a:ln>
            <a:noFill/>
          </a:ln>
        </p:spPr>
        <p:txBody>
          <a:bodyPr anchor="t"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/>
              <a:t>       </a:t>
            </a:r>
            <a:r>
              <a:rPr lang="en-US" altLang="zh-CN" sz="2000" u="sng">
                <a:solidFill>
                  <a:srgbClr val="3333CC"/>
                </a:solidFill>
              </a:rPr>
              <a:t>我们正在时代新起点上，类人机器人索菲亚已拥有合法公民身份，人工智能被用于各个领域，科技是神是魔，取诸我们一念之间。</a:t>
            </a:r>
            <a:r>
              <a:rPr lang="en-US" altLang="zh-CN" sz="2000"/>
              <a:t>此时王阳明“务实”“经世致用”的精神又于冥冥中指引着浙江人立于实处，拓展科学技术的实用效能，使其服务于人类。</a:t>
            </a:r>
            <a:r>
              <a:rPr lang="en-US" altLang="zh-CN" sz="2000" u="sng"/>
              <a:t>结合浙江强大的互联网发展基础，崭新的浙江学子必将在合理利用科技的基础上创新拼搏，使浙江稳立于时代潮头</a:t>
            </a:r>
            <a:r>
              <a:rPr lang="en-US" altLang="zh-CN" sz="2000"/>
              <a:t>。</a:t>
            </a:r>
            <a:endParaRPr lang="en-US" altLang="zh-CN" sz="2000"/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2000"/>
              <a:t>        </a:t>
            </a:r>
            <a:r>
              <a:rPr lang="en-US" altLang="zh-CN" sz="2000">
                <a:solidFill>
                  <a:srgbClr val="3333CC"/>
                </a:solidFill>
              </a:rPr>
              <a:t>在浙江之畔前眺，对岸，是先辈百世不息的精神炬火；脚下，是浙江精神、浙江文化孕育的深厚土壤；前方，是浙江学子撑起的明亮天光。鲁迅先生曾言：“此后如竟没有炬火，我便是唯一的光。”而我们站在煌煌明亮的浙江大地上，更应勇继浙江炬火，写凌云之志，燃信念之灯，续浙江之光明！</a:t>
            </a:r>
            <a:endParaRPr lang="en-US" altLang="zh-CN" sz="2000">
              <a:solidFill>
                <a:srgbClr val="3333CC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41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2642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643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3"/>
          <p:cNvGrpSpPr/>
          <p:nvPr/>
        </p:nvGrpSpPr>
        <p:grpSpPr>
          <a:xfrm>
            <a:off x="8453193" y="3925214"/>
            <a:ext cx="799299" cy="1326125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2647" name="等腰三角形 24"/>
          <p:cNvSpPr/>
          <p:nvPr/>
        </p:nvSpPr>
        <p:spPr>
          <a:xfrm>
            <a:off x="2012950" y="4972050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48" name="椭圆 13"/>
          <p:cNvSpPr/>
          <p:nvPr/>
        </p:nvSpPr>
        <p:spPr>
          <a:xfrm>
            <a:off x="2987675" y="1633538"/>
            <a:ext cx="3097213" cy="3095625"/>
          </a:xfrm>
          <a:prstGeom prst="ellipse">
            <a:avLst/>
          </a:prstGeom>
          <a:noFill/>
          <a:ln w="6350" cap="flat" cmpd="sng">
            <a:solidFill>
              <a:srgbClr val="808080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49" name="椭圆 18"/>
          <p:cNvSpPr/>
          <p:nvPr/>
        </p:nvSpPr>
        <p:spPr>
          <a:xfrm>
            <a:off x="5495925" y="2747963"/>
            <a:ext cx="1511300" cy="1462087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50" name="矩形 28"/>
          <p:cNvSpPr/>
          <p:nvPr/>
        </p:nvSpPr>
        <p:spPr>
          <a:xfrm rot="-1839494">
            <a:off x="134938" y="714375"/>
            <a:ext cx="2544762" cy="338138"/>
          </a:xfrm>
          <a:prstGeom prst="rect">
            <a:avLst/>
          </a:prstGeom>
          <a:solidFill>
            <a:srgbClr val="0070C0"/>
          </a:solidFill>
          <a:ln w="12700">
            <a:noFill/>
          </a:ln>
        </p:spPr>
        <p:txBody>
          <a:bodyPr wrap="square"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51" name="椭圆 18"/>
          <p:cNvSpPr/>
          <p:nvPr/>
        </p:nvSpPr>
        <p:spPr>
          <a:xfrm>
            <a:off x="3816350" y="798513"/>
            <a:ext cx="1511300" cy="1433512"/>
          </a:xfrm>
          <a:prstGeom prst="ellipse">
            <a:avLst/>
          </a:prstGeom>
          <a:solidFill>
            <a:srgbClr val="C0000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52" name="椭圆 18"/>
          <p:cNvSpPr/>
          <p:nvPr/>
        </p:nvSpPr>
        <p:spPr>
          <a:xfrm>
            <a:off x="2130425" y="2862263"/>
            <a:ext cx="1511300" cy="1435100"/>
          </a:xfrm>
          <a:prstGeom prst="ellipse">
            <a:avLst/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阅卷者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5" name="TextBox 34"/>
          <p:cNvSpPr txBox="1"/>
          <p:nvPr/>
        </p:nvSpPr>
        <p:spPr>
          <a:xfrm>
            <a:off x="3975100" y="1468438"/>
            <a:ext cx="1120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课程</a:t>
            </a:r>
            <a:endParaRPr lang="zh-CN" altLang="en-US" sz="20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3666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3667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668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3"/>
          <p:cNvGrpSpPr/>
          <p:nvPr/>
        </p:nvGrpSpPr>
        <p:grpSpPr>
          <a:xfrm>
            <a:off x="8453193" y="3925214"/>
            <a:ext cx="799300" cy="1326122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3672" name="等腰三角形 24"/>
          <p:cNvSpPr/>
          <p:nvPr/>
        </p:nvSpPr>
        <p:spPr>
          <a:xfrm>
            <a:off x="2195513" y="501808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3673" name="组合 25"/>
          <p:cNvGrpSpPr/>
          <p:nvPr/>
        </p:nvGrpSpPr>
        <p:grpSpPr>
          <a:xfrm>
            <a:off x="230188" y="261938"/>
            <a:ext cx="4249737" cy="446087"/>
            <a:chOff x="2843808" y="466813"/>
            <a:chExt cx="3744416" cy="446471"/>
          </a:xfrm>
        </p:grpSpPr>
        <p:sp>
          <p:nvSpPr>
            <p:cNvPr id="113674" name="Rectangle 8"/>
            <p:cNvSpPr/>
            <p:nvPr/>
          </p:nvSpPr>
          <p:spPr>
            <a:xfrm>
              <a:off x="2959920" y="641842"/>
              <a:ext cx="3528392" cy="2714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0241" y="0"/>
                </a:cxn>
                <a:cxn ang="0">
                  <a:pos x="6810241" y="271442"/>
                </a:cxn>
                <a:cxn ang="0">
                  <a:pos x="0" y="271442"/>
                </a:cxn>
                <a:cxn ang="0">
                  <a:pos x="0" y="0"/>
                </a:cxn>
              </a:cxnLst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75" name="矩形 27"/>
            <p:cNvSpPr/>
            <p:nvPr/>
          </p:nvSpPr>
          <p:spPr>
            <a:xfrm>
              <a:off x="2843808" y="466813"/>
              <a:ext cx="3744416" cy="33748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60825" y="971550"/>
            <a:ext cx="3816350" cy="352901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188" y="1595438"/>
            <a:ext cx="2232025" cy="208756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2414588"/>
            <a:ext cx="2016125" cy="509588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写作者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cxnSp>
        <p:nvCxnSpPr>
          <p:cNvPr id="14" name="直接连接符 13"/>
          <p:cNvCxnSpPr>
            <a:endCxn id="19" idx="1"/>
          </p:cNvCxnSpPr>
          <p:nvPr/>
        </p:nvCxnSpPr>
        <p:spPr>
          <a:xfrm flipV="1">
            <a:off x="-436562" y="2682875"/>
            <a:ext cx="5153025" cy="952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19" idx="1"/>
          </p:cNvCxnSpPr>
          <p:nvPr/>
        </p:nvCxnSpPr>
        <p:spPr>
          <a:xfrm>
            <a:off x="4687888" y="-746125"/>
            <a:ext cx="28575" cy="34290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4716463" y="84137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文化素养（积累）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716463" y="141763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思维能力（培养）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16463" y="192087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语言能力（建构）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716463" y="249713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审题能力（训练）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6463" y="3073400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谋篇能力（训练）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16463" y="3649663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说理能力（训练）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16463" y="422592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素材选用（训练）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16463" y="471328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表达能力（训练）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TextBox 34"/>
          <p:cNvSpPr txBox="1"/>
          <p:nvPr/>
        </p:nvSpPr>
        <p:spPr>
          <a:xfrm>
            <a:off x="3975100" y="1468438"/>
            <a:ext cx="1120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课程</a:t>
            </a:r>
            <a:endParaRPr lang="zh-CN" altLang="en-US" sz="20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4690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4691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692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3"/>
          <p:cNvGrpSpPr/>
          <p:nvPr/>
        </p:nvGrpSpPr>
        <p:grpSpPr>
          <a:xfrm>
            <a:off x="8453193" y="3925214"/>
            <a:ext cx="799300" cy="1326123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4696" name="等腰三角形 24"/>
          <p:cNvSpPr/>
          <p:nvPr/>
        </p:nvSpPr>
        <p:spPr>
          <a:xfrm>
            <a:off x="2195513" y="501808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697" name="组合 25"/>
          <p:cNvGrpSpPr/>
          <p:nvPr/>
        </p:nvGrpSpPr>
        <p:grpSpPr>
          <a:xfrm>
            <a:off x="230188" y="261938"/>
            <a:ext cx="4249737" cy="446087"/>
            <a:chOff x="2843808" y="466813"/>
            <a:chExt cx="3744416" cy="446471"/>
          </a:xfrm>
        </p:grpSpPr>
        <p:sp>
          <p:nvSpPr>
            <p:cNvPr id="114698" name="Rectangle 8"/>
            <p:cNvSpPr/>
            <p:nvPr/>
          </p:nvSpPr>
          <p:spPr>
            <a:xfrm>
              <a:off x="2959920" y="641842"/>
              <a:ext cx="3528392" cy="2714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0241" y="0"/>
                </a:cxn>
                <a:cxn ang="0">
                  <a:pos x="6810241" y="271442"/>
                </a:cxn>
                <a:cxn ang="0">
                  <a:pos x="0" y="271442"/>
                </a:cxn>
                <a:cxn ang="0">
                  <a:pos x="0" y="0"/>
                </a:cxn>
              </a:cxnLst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9" name="矩形 27"/>
            <p:cNvSpPr/>
            <p:nvPr/>
          </p:nvSpPr>
          <p:spPr>
            <a:xfrm>
              <a:off x="2843808" y="466813"/>
              <a:ext cx="3744416" cy="33748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67175" y="985838"/>
            <a:ext cx="3816350" cy="352901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188" y="1595438"/>
            <a:ext cx="2232025" cy="208756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2414588"/>
            <a:ext cx="1944688" cy="509588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写作者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436562" y="2684463"/>
            <a:ext cx="5153025" cy="952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4375" y="1052513"/>
            <a:ext cx="28575" cy="34290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716463" y="141763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素材选用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16463" y="192087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审题训练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6463" y="2497138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谋篇布局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16463" y="3209925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语言表达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16463" y="4300538"/>
            <a:ext cx="2592388" cy="5127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作文备考重点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14710" name="上箭头 32"/>
          <p:cNvSpPr/>
          <p:nvPr/>
        </p:nvSpPr>
        <p:spPr>
          <a:xfrm>
            <a:off x="5724525" y="3865563"/>
            <a:ext cx="503238" cy="36036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13" y="427038"/>
            <a:ext cx="2354262" cy="235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490538"/>
            <a:ext cx="2141538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425" y="427038"/>
            <a:ext cx="2400300" cy="218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5738" y="2663825"/>
            <a:ext cx="2693987" cy="254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7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3375" y="2682875"/>
            <a:ext cx="2533650" cy="253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8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013" y="2782888"/>
            <a:ext cx="2001837" cy="2306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673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713" y="117475"/>
            <a:ext cx="205105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3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113" y="298450"/>
            <a:ext cx="2597150" cy="2471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39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850" y="2873375"/>
            <a:ext cx="2384425" cy="239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0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538" y="2873375"/>
            <a:ext cx="2322512" cy="249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1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138" y="2686050"/>
            <a:ext cx="2420937" cy="2763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2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1538" y="117475"/>
            <a:ext cx="2579687" cy="2581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16268" y="1362446"/>
            <a:ext cx="7772400" cy="1250156"/>
          </a:xfrm>
        </p:spPr>
        <p:txBody>
          <a:bodyPr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二轮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作文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复习策略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TextBox 34"/>
          <p:cNvSpPr txBox="1"/>
          <p:nvPr/>
        </p:nvSpPr>
        <p:spPr>
          <a:xfrm>
            <a:off x="3975100" y="1468438"/>
            <a:ext cx="1120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课程</a:t>
            </a:r>
            <a:endParaRPr lang="zh-CN" altLang="en-US" sz="20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4690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4691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692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3"/>
          <p:cNvGrpSpPr/>
          <p:nvPr/>
        </p:nvGrpSpPr>
        <p:grpSpPr>
          <a:xfrm>
            <a:off x="8453193" y="3925214"/>
            <a:ext cx="799300" cy="1326123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4696" name="等腰三角形 24"/>
          <p:cNvSpPr/>
          <p:nvPr/>
        </p:nvSpPr>
        <p:spPr>
          <a:xfrm>
            <a:off x="2195513" y="501808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697" name="组合 25"/>
          <p:cNvGrpSpPr/>
          <p:nvPr/>
        </p:nvGrpSpPr>
        <p:grpSpPr>
          <a:xfrm>
            <a:off x="230188" y="261938"/>
            <a:ext cx="4249737" cy="446087"/>
            <a:chOff x="2843808" y="466813"/>
            <a:chExt cx="3744416" cy="446471"/>
          </a:xfrm>
        </p:grpSpPr>
        <p:sp>
          <p:nvSpPr>
            <p:cNvPr id="114698" name="Rectangle 8"/>
            <p:cNvSpPr/>
            <p:nvPr/>
          </p:nvSpPr>
          <p:spPr>
            <a:xfrm>
              <a:off x="2959920" y="641842"/>
              <a:ext cx="3528392" cy="2714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0241" y="0"/>
                </a:cxn>
                <a:cxn ang="0">
                  <a:pos x="6810241" y="271442"/>
                </a:cxn>
                <a:cxn ang="0">
                  <a:pos x="0" y="271442"/>
                </a:cxn>
                <a:cxn ang="0">
                  <a:pos x="0" y="0"/>
                </a:cxn>
              </a:cxnLst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9" name="矩形 27"/>
            <p:cNvSpPr/>
            <p:nvPr/>
          </p:nvSpPr>
          <p:spPr>
            <a:xfrm>
              <a:off x="2843808" y="466813"/>
              <a:ext cx="3744416" cy="33748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67175" y="985838"/>
            <a:ext cx="3816350" cy="352901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188" y="1595438"/>
            <a:ext cx="2232025" cy="208756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2414289"/>
            <a:ext cx="1944688" cy="51018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二轮复习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436562" y="2684463"/>
            <a:ext cx="5153025" cy="952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4375" y="1052513"/>
            <a:ext cx="28575" cy="34290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716463" y="141763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素材选用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16463" y="192087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审题训练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6463" y="2497138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谋篇布局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16463" y="3209925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语言表达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16463" y="4300538"/>
            <a:ext cx="2592388" cy="5127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作文备考重点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14710" name="上箭头 32"/>
          <p:cNvSpPr/>
          <p:nvPr/>
        </p:nvSpPr>
        <p:spPr>
          <a:xfrm>
            <a:off x="5724525" y="3865563"/>
            <a:ext cx="503238" cy="36036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弧形 22"/>
          <p:cNvSpPr/>
          <p:nvPr/>
        </p:nvSpPr>
        <p:spPr>
          <a:xfrm>
            <a:off x="2649538" y="769938"/>
            <a:ext cx="3908425" cy="3908425"/>
          </a:xfrm>
          <a:prstGeom prst="arc">
            <a:avLst>
              <a:gd name="adj1" fmla="val 16976675"/>
              <a:gd name="adj2" fmla="val 9872826"/>
            </a:avLst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6" name="矩形 23"/>
          <p:cNvSpPr/>
          <p:nvPr/>
        </p:nvSpPr>
        <p:spPr>
          <a:xfrm>
            <a:off x="3348038" y="1778000"/>
            <a:ext cx="2376487" cy="2016125"/>
          </a:xfrm>
          <a:prstGeom prst="rect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348038" y="481013"/>
            <a:ext cx="0" cy="3671888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24525" y="1489075"/>
            <a:ext cx="0" cy="360045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835150" y="1778000"/>
            <a:ext cx="42497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059113" y="3794125"/>
            <a:ext cx="44656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1" name="椭圆 35"/>
          <p:cNvSpPr/>
          <p:nvPr/>
        </p:nvSpPr>
        <p:spPr>
          <a:xfrm>
            <a:off x="3924300" y="369888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2" name="椭圆 36"/>
          <p:cNvSpPr/>
          <p:nvPr/>
        </p:nvSpPr>
        <p:spPr>
          <a:xfrm>
            <a:off x="5835650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3" name="椭圆 38"/>
          <p:cNvSpPr/>
          <p:nvPr/>
        </p:nvSpPr>
        <p:spPr>
          <a:xfrm>
            <a:off x="2022475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4" name="TextBox 39"/>
          <p:cNvSpPr txBox="1"/>
          <p:nvPr/>
        </p:nvSpPr>
        <p:spPr>
          <a:xfrm>
            <a:off x="341313" y="444500"/>
            <a:ext cx="2851150" cy="1198563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复习教学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四大策略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115" name="TextBox 40"/>
          <p:cNvSpPr txBox="1"/>
          <p:nvPr/>
        </p:nvSpPr>
        <p:spPr>
          <a:xfrm>
            <a:off x="3824288" y="628650"/>
            <a:ext cx="15001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关系先于教学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7" name="TextBox 41"/>
          <p:cNvSpPr txBox="1"/>
          <p:nvPr/>
        </p:nvSpPr>
        <p:spPr>
          <a:xfrm>
            <a:off x="5719763" y="2432050"/>
            <a:ext cx="145573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兴趣先于方法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8" name="TextBox 43"/>
          <p:cNvSpPr txBox="1"/>
          <p:nvPr/>
        </p:nvSpPr>
        <p:spPr>
          <a:xfrm>
            <a:off x="1928813" y="2432050"/>
            <a:ext cx="14112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具体先于抽象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8" name="椭圆 36"/>
          <p:cNvSpPr/>
          <p:nvPr/>
        </p:nvSpPr>
        <p:spPr>
          <a:xfrm>
            <a:off x="4083050" y="40052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40" name="TextBox 41"/>
          <p:cNvSpPr txBox="1"/>
          <p:nvPr/>
        </p:nvSpPr>
        <p:spPr>
          <a:xfrm>
            <a:off x="4032250" y="4386263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学情先于考纲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120" name="Picture 2" descr="C:\Users\zqm\Desktop\1ad5ad6eddc451da6b3ddd76bcfd5266d116326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2352675"/>
            <a:ext cx="1844675" cy="98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7" grpId="0"/>
      <p:bldP spid="52238" grpId="0"/>
      <p:bldP spid="5224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TextBox 34"/>
          <p:cNvSpPr txBox="1"/>
          <p:nvPr/>
        </p:nvSpPr>
        <p:spPr>
          <a:xfrm>
            <a:off x="3975100" y="1468438"/>
            <a:ext cx="1120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课程</a:t>
            </a:r>
            <a:endParaRPr lang="zh-CN" altLang="en-US" sz="20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4690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4691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692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3"/>
          <p:cNvGrpSpPr/>
          <p:nvPr/>
        </p:nvGrpSpPr>
        <p:grpSpPr>
          <a:xfrm>
            <a:off x="8453193" y="3925214"/>
            <a:ext cx="799300" cy="1326123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4696" name="等腰三角形 24"/>
          <p:cNvSpPr/>
          <p:nvPr/>
        </p:nvSpPr>
        <p:spPr>
          <a:xfrm>
            <a:off x="2195513" y="501808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697" name="组合 25"/>
          <p:cNvGrpSpPr/>
          <p:nvPr/>
        </p:nvGrpSpPr>
        <p:grpSpPr>
          <a:xfrm>
            <a:off x="230188" y="261938"/>
            <a:ext cx="4249737" cy="446087"/>
            <a:chOff x="2843808" y="466813"/>
            <a:chExt cx="3744416" cy="446471"/>
          </a:xfrm>
        </p:grpSpPr>
        <p:sp>
          <p:nvSpPr>
            <p:cNvPr id="114698" name="Rectangle 8"/>
            <p:cNvSpPr/>
            <p:nvPr/>
          </p:nvSpPr>
          <p:spPr>
            <a:xfrm>
              <a:off x="2959920" y="641842"/>
              <a:ext cx="3528392" cy="2714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0241" y="0"/>
                </a:cxn>
                <a:cxn ang="0">
                  <a:pos x="6810241" y="271442"/>
                </a:cxn>
                <a:cxn ang="0">
                  <a:pos x="0" y="271442"/>
                </a:cxn>
                <a:cxn ang="0">
                  <a:pos x="0" y="0"/>
                </a:cxn>
              </a:cxnLst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9" name="矩形 27"/>
            <p:cNvSpPr/>
            <p:nvPr/>
          </p:nvSpPr>
          <p:spPr>
            <a:xfrm>
              <a:off x="2843808" y="466813"/>
              <a:ext cx="3744416" cy="33748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67175" y="985838"/>
            <a:ext cx="3816350" cy="352901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188" y="1595438"/>
            <a:ext cx="2232025" cy="208756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2414289"/>
            <a:ext cx="1944688" cy="51018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二轮复习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436562" y="2684463"/>
            <a:ext cx="5153025" cy="952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4375" y="1052513"/>
            <a:ext cx="28575" cy="34290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716463" y="1282122"/>
            <a:ext cx="2592388" cy="64409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素材选用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16463" y="1920875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审题训练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6463" y="2497138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谋篇布局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16463" y="3209925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语言表达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16463" y="4300538"/>
            <a:ext cx="2592388" cy="5127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作文备考重点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14710" name="上箭头 32"/>
          <p:cNvSpPr/>
          <p:nvPr/>
        </p:nvSpPr>
        <p:spPr>
          <a:xfrm>
            <a:off x="5724525" y="3865563"/>
            <a:ext cx="503238" cy="36036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1116013" y="193675"/>
            <a:ext cx="6778625" cy="649288"/>
          </a:xfrm>
          <a:noFill/>
          <a:ln>
            <a:noFill/>
          </a:ln>
        </p:spPr>
        <p:txBody>
          <a:bodyPr anchor="t"/>
          <a:p>
            <a:pPr algn="ctr"/>
            <a:r>
              <a:rPr lang="zh-CN" altLang="en-US" dirty="0">
                <a:solidFill>
                  <a:srgbClr val="FF0000"/>
                </a:solidFill>
              </a:rPr>
              <a:t>考场作文素材储备与使用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3011" name="内容占位符 43010"/>
          <p:cNvGraphicFramePr/>
          <p:nvPr>
            <p:ph/>
          </p:nvPr>
        </p:nvGraphicFramePr>
        <p:xfrm>
          <a:off x="179705" y="913130"/>
          <a:ext cx="8496300" cy="3969385"/>
        </p:xfrm>
        <a:graphic>
          <a:graphicData uri="http://schemas.openxmlformats.org/drawingml/2006/table">
            <a:tbl>
              <a:tblPr/>
              <a:tblGrid>
                <a:gridCol w="427355"/>
                <a:gridCol w="6188075"/>
                <a:gridCol w="1880870"/>
              </a:tblGrid>
              <a:tr h="5670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70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人物素材（哲学、政治、文艺、教育、心理、经济</a:t>
                      </a:r>
                      <a:r>
                        <a:rPr lang="en-US" altLang="zh-CN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……</a:t>
                      </a: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70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热点素材</a:t>
                      </a:r>
                      <a:endParaRPr lang="en-US" altLang="zh-CN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70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主题素材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70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言论素材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7055"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意象素材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7055"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dirty="0">
                          <a:solidFill>
                            <a:srgbClr val="C00000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dirty="0">
                        <a:solidFill>
                          <a:srgbClr val="C00000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dirty="0">
                          <a:solidFill>
                            <a:srgbClr val="376092"/>
                          </a:solidFill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课本素材</a:t>
                      </a:r>
                      <a:endParaRPr lang="zh-CN" altLang="en-US" dirty="0">
                        <a:solidFill>
                          <a:srgbClr val="376092"/>
                        </a:solidFill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p>
                      <a:pPr lvl="0">
                        <a:lnSpc>
                          <a:spcPct val="150000"/>
                        </a:lnSpc>
                        <a:buNone/>
                      </a:pPr>
                      <a:endParaRPr lang="zh-CN" altLang="en-US" dirty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212090"/>
            <a:ext cx="4142105" cy="5220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875" y="212725"/>
            <a:ext cx="3792855" cy="5220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0" y="235585"/>
            <a:ext cx="8260080" cy="5321300"/>
          </a:xfrm>
        </p:spPr>
        <p:txBody>
          <a:bodyPr/>
          <a:p>
            <a:pPr algn="ctr"/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殊途同归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青瓷缸中戎戎水影，养的是水仙清丽；污泥塘里深深沼洼，养的是白莲洁净。倘若人品是哺育艺术的土壤，为何白莲见不到泥土色，闻不见土壤气？</a:t>
            </a:r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性情急徐固然可从字里行间略窥几许，而人品一说，实难揣测。然而我们欣赏艺术，并非一定要读作者生年，只要骨子里渴望开出一朵好花。</a:t>
            </a:r>
            <a:r>
              <a:rPr lang="zh-CN" altLang="en-US">
                <a:solidFill>
                  <a:srgbClr val="FF3300"/>
                </a:solidFill>
              </a:rPr>
              <a:t>　</a:t>
            </a:r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475" y="146685"/>
            <a:ext cx="8799830" cy="5255260"/>
          </a:xfrm>
        </p:spPr>
        <p:txBody>
          <a:bodyPr/>
          <a:p>
            <a:pPr latinLnBrk="0">
              <a:lnSpc>
                <a:spcPts val="3580"/>
              </a:lnSpc>
              <a:spcBef>
                <a:spcPts val="0"/>
              </a:spcBef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“诗歌只与诗人有关的想法是反诗歌的。”马尔克斯如是说。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尤其到了革命时，艺术的种子似乎满战场撒播。犹记得铿锵的《马赛曲》响彻巴黎，《自由引导人民》的画作擎起战旗，然而法国国歌作曲词者鲁热，不过是个上尉，甚至在战争的后程抵触革命，像个懦夫一样度完余生；画家德拉克洛瓦倒是“法国革命的种子”，自信勇敢，连素描的笔触都不愿收敛，作品的格调趣味惊人地一致，可性情人品确是云泥之别，可见艺术，从不是人品忠实的镜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然而我想，作品之所以得以流传，必有其唯一的批判标准。肥沃的黑土，美丽的红壤乃至贫瘠的黄泥，因为一致的追求，都能生长出哺育人性的大麦、稻谷与青稞。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300" y="165100"/>
            <a:ext cx="8769350" cy="5438775"/>
          </a:xfrm>
        </p:spPr>
        <p:txBody>
          <a:bodyPr/>
          <a:p>
            <a:pPr latinLnBrk="0">
              <a:lnSpc>
                <a:spcPts val="3580"/>
              </a:lnSpc>
              <a:spcBef>
                <a:spcPts val="0"/>
              </a:spcBef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作品的格调趣味未必与人品一致，却一定与内心的追求吻合。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家危亡之时，懦夫鲁热的笔下也流淌出了“向前，向前，祖国的儿子！”这般的字眼，而在浩瀚的宇宙真理面前，好与人计较、抬杠的牛顿才俯首为真理海边拾贝的孩子；法律的殿堂前，口吃敏感的毛姆滔滔不绝，语带机锋；书法的恣意中，好顺手偷人字画的米芾潇洒挥毫，尽是大家之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ts val="3580"/>
              </a:lnSpc>
              <a:spcBef>
                <a:spcPts val="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因为追求了共同的自由、真理与美，作品才被称为艺术，而追求，从来不由人品决定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。忠实于内心的艺术家当然可以字如其人，言为心声，而被生活的苟且压弯了腰，被人性的阴暗绊住了脚，依然追求着正直与光明，不正是艺术最强烈痛苦的诗意吗？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" y="72390"/>
            <a:ext cx="8868410" cy="5543550"/>
          </a:xfrm>
        </p:spPr>
        <p:txBody>
          <a:bodyPr/>
          <a:p>
            <a:pPr latinLnBrk="0">
              <a:lnSpc>
                <a:spcPts val="3000"/>
              </a:lnSpc>
              <a:spcBef>
                <a:spcPts val="0"/>
              </a:spcBef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大教授孔庆东近日发微博称莫言常说的家境没落、常日饥寒全是谎言，还附图一张，上头的小莫言穿着棉袄，虎头虎脑，很是可爱。所以我们该要求艺术家什么呢？村上春树说：“我们是一群日复一日真诚地制造虚构的人。”作品的格调趣味与人品很难达到一致，但我们可以在虚构中要求真诚，那是一颗热忱地为人类共同的光明挣扎的心。</a:t>
            </a: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莫言的村庄充满了人性的残酷与温暖，既然有所收获，便不必苛责作者的童年是否充满谎言。诚如不必劝凡·高戒酒，让鲁迅戒烟，要知道他们都是脚踩在污泥之中，而把手伸向满天星辰的人啊！我们自己都是这般口是心非，便只顾欣赏艺术，何苦纠缠于多变的人品。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ts val="3000"/>
              </a:lnSpc>
              <a:spcBef>
                <a:spcPts val="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艺术家一生都在难以实现的格调与人品的一致中挣扎，而他们因为同样高尚的追求觅得一致的归途。　　 </a:t>
            </a:r>
            <a:endParaRPr lang="zh-CN" altLang="en-US" sz="2000" b="1" u="sng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ts val="3000"/>
              </a:lnSpc>
              <a:spcBef>
                <a:spcPts val="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我虽然知道这条路难找也难走，但也愿南辕北辙。我希望有追求引路，让我的文字、我的人品携手并肩，一同前行。　　</a:t>
            </a:r>
            <a:endParaRPr lang="zh-CN" altLang="en-US" sz="2000" b="1" u="sng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ts val="3000"/>
              </a:lnSpc>
              <a:spcBef>
                <a:spcPts val="0"/>
              </a:spcBef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那是不同人品，一致而永恒的归途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TextBox 34"/>
          <p:cNvSpPr txBox="1"/>
          <p:nvPr/>
        </p:nvSpPr>
        <p:spPr>
          <a:xfrm>
            <a:off x="3975100" y="1468438"/>
            <a:ext cx="1120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课程</a:t>
            </a:r>
            <a:endParaRPr lang="zh-CN" altLang="en-US" sz="20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4690" name="组合 1"/>
          <p:cNvGrpSpPr/>
          <p:nvPr/>
        </p:nvGrpSpPr>
        <p:grpSpPr>
          <a:xfrm>
            <a:off x="-42862" y="4360863"/>
            <a:ext cx="9180512" cy="1587500"/>
            <a:chOff x="-25941" y="4360142"/>
            <a:chExt cx="9181274" cy="1588274"/>
          </a:xfrm>
        </p:grpSpPr>
        <p:sp>
          <p:nvSpPr>
            <p:cNvPr id="114691" name="矩形 21"/>
            <p:cNvSpPr/>
            <p:nvPr/>
          </p:nvSpPr>
          <p:spPr>
            <a:xfrm>
              <a:off x="-25941" y="5156328"/>
              <a:ext cx="9181274" cy="792088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692" name="等腰三角形 23"/>
            <p:cNvSpPr/>
            <p:nvPr/>
          </p:nvSpPr>
          <p:spPr>
            <a:xfrm>
              <a:off x="-11085" y="4360142"/>
              <a:ext cx="1573038" cy="811334"/>
            </a:xfrm>
            <a:prstGeom prst="triangle">
              <a:avLst>
                <a:gd name="adj" fmla="val 0"/>
              </a:avLst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-25400" y="4349750"/>
            <a:ext cx="1573213" cy="81121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33525" y="5160963"/>
            <a:ext cx="648017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3"/>
          <p:cNvGrpSpPr/>
          <p:nvPr/>
        </p:nvGrpSpPr>
        <p:grpSpPr>
          <a:xfrm>
            <a:off x="8453193" y="3925214"/>
            <a:ext cx="799300" cy="1326123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5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4696" name="等腰三角形 24"/>
          <p:cNvSpPr/>
          <p:nvPr/>
        </p:nvSpPr>
        <p:spPr>
          <a:xfrm>
            <a:off x="2195513" y="5018088"/>
            <a:ext cx="215900" cy="1873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4697" name="组合 25"/>
          <p:cNvGrpSpPr/>
          <p:nvPr/>
        </p:nvGrpSpPr>
        <p:grpSpPr>
          <a:xfrm>
            <a:off x="230188" y="261938"/>
            <a:ext cx="4249737" cy="446087"/>
            <a:chOff x="2843808" y="466813"/>
            <a:chExt cx="3744416" cy="446471"/>
          </a:xfrm>
        </p:grpSpPr>
        <p:sp>
          <p:nvSpPr>
            <p:cNvPr id="114698" name="Rectangle 8"/>
            <p:cNvSpPr/>
            <p:nvPr/>
          </p:nvSpPr>
          <p:spPr>
            <a:xfrm>
              <a:off x="2959920" y="641842"/>
              <a:ext cx="3528392" cy="2714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10241" y="0"/>
                </a:cxn>
                <a:cxn ang="0">
                  <a:pos x="6810241" y="271442"/>
                </a:cxn>
                <a:cxn ang="0">
                  <a:pos x="0" y="271442"/>
                </a:cxn>
                <a:cxn ang="0">
                  <a:pos x="0" y="0"/>
                </a:cxn>
              </a:cxnLst>
              <a:pathLst>
                <a:path w="3093568" h="271442">
                  <a:moveTo>
                    <a:pt x="0" y="0"/>
                  </a:moveTo>
                  <a:lnTo>
                    <a:pt x="3093568" y="0"/>
                  </a:lnTo>
                  <a:lnTo>
                    <a:pt x="3093568" y="271442"/>
                  </a:lnTo>
                  <a:cubicBezTo>
                    <a:pt x="1777407" y="81360"/>
                    <a:pt x="1788744" y="3494"/>
                    <a:pt x="0" y="271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DDDD">
                <a:alpha val="7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99" name="矩形 27"/>
            <p:cNvSpPr/>
            <p:nvPr/>
          </p:nvSpPr>
          <p:spPr>
            <a:xfrm>
              <a:off x="2843808" y="466813"/>
              <a:ext cx="3744416" cy="337489"/>
            </a:xfrm>
            <a:prstGeom prst="rect">
              <a:avLst/>
            </a:prstGeom>
            <a:solidFill>
              <a:srgbClr val="0070C0"/>
            </a:solidFill>
            <a:ln w="12700">
              <a:noFill/>
            </a:ln>
          </p:spPr>
          <p:txBody>
            <a:bodyPr anchor="ctr">
              <a:spAutoFit/>
            </a:bodyPr>
            <a:p>
              <a:pPr algn="ctr"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67175" y="985838"/>
            <a:ext cx="3816350" cy="352901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1188" y="1595438"/>
            <a:ext cx="2232025" cy="2087563"/>
          </a:xfrm>
          <a:prstGeom prst="ellipse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2414289"/>
            <a:ext cx="1944688" cy="510185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二轮复习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436562" y="2684463"/>
            <a:ext cx="5153025" cy="952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4375" y="1052513"/>
            <a:ext cx="28575" cy="342900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716463" y="1417638"/>
            <a:ext cx="2592388" cy="3730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素材选用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16463" y="1751555"/>
            <a:ext cx="2592388" cy="711704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审题训练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16463" y="2497138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谋篇布局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16463" y="3209925"/>
            <a:ext cx="2592388" cy="374650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语言表达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716463" y="4300538"/>
            <a:ext cx="2592388" cy="512763"/>
          </a:xfrm>
          <a:prstGeom prst="roundRect">
            <a:avLst/>
          </a:prstGeom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Lao UI" pitchFamily="34" charset="0"/>
                <a:sym typeface="+mn-ea"/>
              </a:rPr>
              <a:t>作文备考重点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Lao UI" pitchFamily="34" charset="0"/>
              <a:sym typeface="+mn-ea"/>
            </a:endParaRPr>
          </a:p>
        </p:txBody>
      </p:sp>
      <p:sp>
        <p:nvSpPr>
          <p:cNvPr id="114710" name="上箭头 32"/>
          <p:cNvSpPr/>
          <p:nvPr/>
        </p:nvSpPr>
        <p:spPr>
          <a:xfrm>
            <a:off x="5724525" y="3865563"/>
            <a:ext cx="503238" cy="36036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152400"/>
            <a:ext cx="8863330" cy="5451475"/>
          </a:xfrm>
        </p:spPr>
        <p:txBody>
          <a:bodyPr/>
          <a:p>
            <a:pPr marL="0" indent="0">
              <a:buNone/>
            </a:pPr>
            <a:r>
              <a:rPr lang="zh-CN" altLang="en-US" sz="2000"/>
              <a:t>（2018•卷Ⅰ）阅读下面的材料，根据要求写作。    </a:t>
            </a:r>
            <a:endParaRPr lang="zh-CN" altLang="en-US" sz="2000"/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2000年    农历庚辰龙年，人类迈进新千年，中国千万“世纪宝宝”出生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2008年    汶川大地震。北京奥运会。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2013年   “天宫一号”首次太空授课。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2017年    网民规模达7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72亿，互联网普及率超全球平均水平。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2018年   “世纪宝宝”一代长大成人。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     …………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2020年    全面建成小康社会。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2035年    基本实现社会主义现代化。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一代人有一代人的际遇和机缘，使命和挑战。你们与新世纪的中国一路同行，成长，中国的新时代一起追梦，圆梦。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以上材料触发了你怎样的联想和思考？请据此写一篇文章，想象它装进“时光瓶”留待2035年开启；给那时18岁的一代人阅读。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152400"/>
            <a:ext cx="8863330" cy="5451475"/>
          </a:xfrm>
        </p:spPr>
        <p:txBody>
          <a:bodyPr/>
          <a:p>
            <a:pPr marL="0" indent="0">
              <a:buNone/>
            </a:pPr>
            <a:r>
              <a:rPr lang="zh-CN" altLang="en-US" sz="2000"/>
              <a:t>（2018•卷Ⅰ）阅读下面的材料，根据要求写作。    </a:t>
            </a:r>
            <a:endParaRPr lang="zh-CN" altLang="en-US" sz="2000"/>
          </a:p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2000年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 农历庚辰龙年，人类迈进新千年，中国千万“世纪宝宝”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出生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2008年    汶川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大地震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。北京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奥运会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2013年   “天宫一号”首次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太空授课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2017年    网民规模达7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72亿，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互联网普及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率超全球平均水平。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2018年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“世纪宝宝”一代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长大成人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     …………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2020年    全面建成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小康社会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2035年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 基本实现社会主义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现代化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一代人有一代人的际遇和机缘，使命和挑战。你们与新世纪的中国一路同行，成长，中国的新时代一起追梦，圆梦。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以上材料触发了你怎样的联想和思考？请据此写一篇文章，想象它装进“时光瓶”留待2035年开启；给那时18岁的一代人阅读。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弧形 22"/>
          <p:cNvSpPr/>
          <p:nvPr/>
        </p:nvSpPr>
        <p:spPr>
          <a:xfrm>
            <a:off x="2649538" y="769938"/>
            <a:ext cx="3908425" cy="3908425"/>
          </a:xfrm>
          <a:prstGeom prst="arc">
            <a:avLst>
              <a:gd name="adj1" fmla="val 16976675"/>
              <a:gd name="adj2" fmla="val 9872826"/>
            </a:avLst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0" name="矩形 23"/>
          <p:cNvSpPr/>
          <p:nvPr/>
        </p:nvSpPr>
        <p:spPr>
          <a:xfrm>
            <a:off x="3348038" y="1778000"/>
            <a:ext cx="2376487" cy="2016125"/>
          </a:xfrm>
          <a:prstGeom prst="rect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348038" y="481013"/>
            <a:ext cx="0" cy="3671888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724525" y="1489075"/>
            <a:ext cx="0" cy="360045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835150" y="1778000"/>
            <a:ext cx="42497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059113" y="3794125"/>
            <a:ext cx="4465638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5" name="椭圆 35"/>
          <p:cNvSpPr/>
          <p:nvPr/>
        </p:nvSpPr>
        <p:spPr>
          <a:xfrm>
            <a:off x="3924300" y="369888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6" name="椭圆 36"/>
          <p:cNvSpPr/>
          <p:nvPr/>
        </p:nvSpPr>
        <p:spPr>
          <a:xfrm>
            <a:off x="5835650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7" name="椭圆 38"/>
          <p:cNvSpPr/>
          <p:nvPr/>
        </p:nvSpPr>
        <p:spPr>
          <a:xfrm>
            <a:off x="2022475" y="21129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8" name="TextBox 39"/>
          <p:cNvSpPr txBox="1"/>
          <p:nvPr/>
        </p:nvSpPr>
        <p:spPr>
          <a:xfrm>
            <a:off x="204788" y="982663"/>
            <a:ext cx="2970212" cy="646112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高考复习专题</a:t>
            </a:r>
            <a:endParaRPr lang="zh-CN" altLang="en-US" sz="36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39" name="TextBox 40"/>
          <p:cNvSpPr txBox="1"/>
          <p:nvPr/>
        </p:nvSpPr>
        <p:spPr>
          <a:xfrm>
            <a:off x="3867150" y="628650"/>
            <a:ext cx="134937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考纲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0" name="TextBox 41"/>
          <p:cNvSpPr txBox="1"/>
          <p:nvPr/>
        </p:nvSpPr>
        <p:spPr>
          <a:xfrm>
            <a:off x="5719763" y="2432050"/>
            <a:ext cx="145573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1" name="TextBox 43"/>
          <p:cNvSpPr txBox="1"/>
          <p:nvPr/>
        </p:nvSpPr>
        <p:spPr>
          <a:xfrm>
            <a:off x="1928813" y="2432050"/>
            <a:ext cx="141128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2" name="TextBox 44"/>
          <p:cNvSpPr txBox="1"/>
          <p:nvPr/>
        </p:nvSpPr>
        <p:spPr>
          <a:xfrm>
            <a:off x="3340100" y="2370138"/>
            <a:ext cx="23844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写作</a:t>
            </a:r>
            <a:endParaRPr lang="zh-CN" altLang="en-US" sz="40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8143" name="椭圆 36"/>
          <p:cNvSpPr/>
          <p:nvPr/>
        </p:nvSpPr>
        <p:spPr>
          <a:xfrm>
            <a:off x="4083050" y="4005263"/>
            <a:ext cx="1223963" cy="1223962"/>
          </a:xfrm>
          <a:prstGeom prst="ellipse">
            <a:avLst/>
          </a:prstGeom>
          <a:solidFill>
            <a:srgbClr val="DDDDDD"/>
          </a:solidFill>
          <a:ln w="12700">
            <a:noFill/>
          </a:ln>
        </p:spPr>
        <p:txBody>
          <a:bodyPr anchor="ctr">
            <a:spAutoFit/>
          </a:bodyPr>
          <a:p>
            <a:pPr algn="ctr">
              <a:buFont typeface="Arial" panose="020B0604020202020204" pitchFamily="34" charset="0"/>
              <a:buNone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44" name="TextBox 41"/>
          <p:cNvSpPr txBox="1"/>
          <p:nvPr/>
        </p:nvSpPr>
        <p:spPr>
          <a:xfrm>
            <a:off x="4065588" y="4386263"/>
            <a:ext cx="1258887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en-US" altLang="zh-CN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z="1600" b="1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152400"/>
            <a:ext cx="8863330" cy="5451475"/>
          </a:xfrm>
        </p:spPr>
        <p:txBody>
          <a:bodyPr/>
          <a:p>
            <a:pPr marL="0" indent="0">
              <a:buNone/>
            </a:pPr>
            <a:r>
              <a:rPr lang="zh-CN" altLang="en-US" sz="2000"/>
              <a:t>（2018•卷Ⅰ）阅读下面的材料，根据要求写作。    </a:t>
            </a:r>
            <a:endParaRPr lang="zh-CN" altLang="en-US" sz="2000"/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2000年    农历庚辰龙年，人类迈进新千年，中国千万“世纪宝宝”出生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2008年    汶川大地震。北京奥运会。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2013年   “天宫一号”首次太空授课。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2017年    网民规模达7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72亿，互联网普及率超全球平均水平。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2018年   “世纪宝宝”一代长大成人。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     …………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2020年    全面建成小康社会。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2035年    基本实现社会主义现代化。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</a:t>
            </a:r>
            <a:r>
              <a:rPr lang="zh-CN" altLang="en-US" sz="2000" b="1">
                <a:solidFill>
                  <a:srgbClr val="3333CC"/>
                </a:solidFill>
              </a:rPr>
              <a:t>一代人有一代人的际遇和机缘，使命和挑战。你们与新世纪的中国一路同行，成长，中国的新时代一起追梦，圆梦。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以上材料触发了你怎样的联想和思考？请据此写一篇文章，</a:t>
            </a:r>
            <a:r>
              <a:rPr lang="zh-CN" altLang="en-US" sz="2000" b="1" u="sng">
                <a:solidFill>
                  <a:srgbClr val="3333CC"/>
                </a:solidFill>
              </a:rPr>
              <a:t>想象它装进“时光瓶”留待2035年开启；给那时18岁的一代人阅读</a:t>
            </a:r>
            <a:r>
              <a:rPr lang="zh-CN" altLang="en-US" sz="2000"/>
              <a:t>。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152400"/>
            <a:ext cx="8863330" cy="5451475"/>
          </a:xfrm>
        </p:spPr>
        <p:txBody>
          <a:bodyPr/>
          <a:p>
            <a:pPr marL="0" indent="0">
              <a:buNone/>
            </a:pPr>
            <a:r>
              <a:rPr lang="zh-CN" altLang="en-US" sz="2000"/>
              <a:t>（2018•卷Ⅰ）阅读下面的材料，根据要求写作。    </a:t>
            </a:r>
            <a:endParaRPr lang="zh-CN" altLang="en-US" sz="2000"/>
          </a:p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2000年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 农历庚辰龙年，人类迈进新千年，中国千万“世纪宝宝”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出生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2008年    汶川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大地震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。北京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奥运会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2013年   “天宫一号”首次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太空授课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2017年    网民规模达7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72亿，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互联网普及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率超全球平均水平。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2018年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“世纪宝宝”一代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长大成人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       …………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2020年    全面建成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小康社会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2035年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 基本实现社会主义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现代化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/>
              <a:t>        </a:t>
            </a:r>
            <a:r>
              <a:rPr lang="zh-CN" altLang="en-US" sz="2000" b="1">
                <a:solidFill>
                  <a:srgbClr val="3333CC"/>
                </a:solidFill>
                <a:sym typeface="+mn-ea"/>
              </a:rPr>
              <a:t>一代人有一代人的际遇和机缘，使命和挑战。你们与新世纪的中国一路同行，成长，中国的新时代一起追梦，圆梦。</a:t>
            </a:r>
            <a:endParaRPr lang="zh-CN" altLang="en-US" sz="20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>
                <a:sym typeface="+mn-ea"/>
              </a:rPr>
              <a:t>        以上材料触发了你怎样的联想和思考？请据此写一篇文章，</a:t>
            </a:r>
            <a:r>
              <a:rPr lang="zh-CN" altLang="en-US" sz="2000" b="1" u="sng">
                <a:solidFill>
                  <a:srgbClr val="3333CC"/>
                </a:solidFill>
                <a:sym typeface="+mn-ea"/>
              </a:rPr>
              <a:t>想象它装进“时光瓶”留待2035年开启；给那时18岁的一代人阅读</a:t>
            </a:r>
            <a:r>
              <a:rPr lang="zh-CN" altLang="en-US" sz="2000">
                <a:sym typeface="+mn-ea"/>
              </a:rPr>
              <a:t>。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0720" y="283210"/>
            <a:ext cx="7923530" cy="648335"/>
          </a:xfrm>
        </p:spPr>
        <p:txBody>
          <a:bodyPr/>
          <a:p>
            <a:pPr algn="ctr"/>
            <a:r>
              <a:rPr lang="zh-CN" altLang="en-US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与赤子书</a:t>
            </a:r>
            <a:endParaRPr lang="zh-CN" altLang="en-US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1057275"/>
            <a:ext cx="8627745" cy="3771900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0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你是否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与我一样，回望茫茫苍穹之中璀璨夺目的星辰大海；昨夜猝不及防的一场大雪，已被晨曦明媚如初的日光点滴消融，</a:t>
            </a:r>
            <a:r>
              <a:rPr lang="zh-CN" altLang="en-US" sz="20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你是否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也站在雪白的银杏树下等待枝丫上最后一片雪花飘落；平生能被赠与几多欢愉，或是正气凛然、昂首挺胸的欢呼雀跃，或是三杯两盏淡酒、颔首低眉的浅浅吟唱。</a:t>
            </a:r>
            <a:r>
              <a:rPr lang="zh-CN" altLang="en-US" sz="20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你是否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与我一样，看到了斑斑点点的星光汇集而成的银河，它正向我们奔涌而来。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新时代的舞台已敞开，你是台上耀眼的明星，鼓动的掌声已为你响起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980" y="404495"/>
            <a:ext cx="8644255" cy="5017770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你断断续续感激的过去是什么模样？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2000年，千万“世纪宝宝”闪烁着明亮的双眼，拉开了21世纪的帷幕，而中国也迎来了属于它的新时代；2008年5月12日下午2时28分，一声巨响在岁月的修罗场上撕下了深不见底的疤痕，而短短几个月之后的鸟巢等待的是奥运圣火熊熊燃烧；2013年，在辽远空阔的无边宇宙中，“天宫一号”振翅腾飞，带给中国人一次全新的探索与体验；同年，公路“村村通”计划接近尾声，“精准扶贫”工作全面推进；2017年，网民规模高达7.22亿，互联网普及率超出全球平均水平；2018年，“世纪宝宝”们的成人礼已谢幕……这条时间轴，一点一点被光辉与闪烁耀眼的灯火占据，“现在”的标码正马不停蹄地向未来靠近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960" y="345440"/>
            <a:ext cx="8540750" cy="448373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0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你问，梦想是什么颜色的？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我回答，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梦想是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初生花开娇艳欲滴的纯白，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雏鹰展翅向往广阔的翠绿，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翱翔天际畅游海底的深蓝，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终有一日划破天空的闭合版、令世人为之嗟叹的金光璀璨！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这是梦想的颜色，这是属于中国的梦之彩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！很幸运，我所扎根、生活的祖国，它从不允许任何一个人踽踽独行，无论前路或坦荡或坎坷，或一马平川或荆棘密布，它从未松懈过握紧每一个人的手，朝着梦想的前方奔跑，看到的终点种满鲜花，看到的终点拥有霓虹。</a:t>
            </a:r>
            <a:r>
              <a:rPr lang="zh-CN" altLang="en-US" sz="2000" b="1" u="sng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你是否与我一样，幸运与幸福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345440"/>
            <a:ext cx="8627110" cy="515302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你是否感到些许迷茫：不是圣人不是盘古，从未拥有过拔山扛鼎的力量，何从被委以重任？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不要紧，这场属于我们18岁跨越时空的对话悄悄进行……全面建成小康社会、基本实现社会主义现代化的目标未曾停歇，需要的是每一个中国的新青年勇敢地向未来招手。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请不要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因前人已铺好了星光大道而慵懒散漫；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也不要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只为自己而活，既是社会主义的接班人，就请举旗标枪、时刻准备战斗，为打好小康社会攻坚战做好最夯实的基础。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请学会做一位有情怀的人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，不为“钱途”而拼搏，成为钱理群先生所说的“精致的利己主义者”；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请学会做一位有思考的人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，现代化的脚步正渐渐吞噬人类最原始的灵魂，不被机器左右，不被人工智能占据了理智，因为你才是高万物一等、富有思考灵性的个体。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4470" y="243205"/>
            <a:ext cx="8686165" cy="519620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还有什么值得中国新青年去畏惧？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大学生村官秦玥飞放弃提拔的机会，用“造血”建设乡村；卧底非洲的中国少年黄泓翔，冒生命危险揭露血腥象牙秘密贸易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……正如他们一样，不去评论谁有价值，这正是社会主义新青年让世人瞠目结舌、无法企及的高度。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没有什么好犹豫的，你终会逃离捆绑自我的枷锁，迈开环绕梦想踯躅不前的脚步去呐喊，去超越！“寄意寒星荃不察，我以我血荐轩辕”，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新时代的中国青年们，请以独立之志，做合群之事，敢于担当，敢于突破与创新，没有什么能被称作不可能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舞台已为你搭建好，及时成为不了镁光灯下耀眼的明星，也可以做一位台下默默鼓掌的人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325" y="258445"/>
            <a:ext cx="8759190" cy="518223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（2018•卷Ⅱ）阅读下面的材料，根据要求写作。    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二战”期间，为了加强对战机的防护，英美军方调查了作战后幸存飞机上弹痕的分布，决定哪里弹痕多就加强哪里。然而统计学家沃德力排众议，指出更应该注意弹痕少的部位，因为这些部位受到重创的战机，很难有机会返航，而这部分数据被忽略了。事实证明，沃德是正确的。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  要求：综合材料内容及含意，选好角度，确定立意，明确文体，自拟标题；不要套作，不得抄袭；不少于800字。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325" y="258445"/>
            <a:ext cx="8759190" cy="5182235"/>
          </a:xfrm>
        </p:spPr>
        <p:txBody>
          <a:bodyPr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（2018•卷Ⅱ）阅读下面的材料，根据要求写作。    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“二战”期间，为了加强对战机的防护，英美军方调查了作战后</a:t>
            </a:r>
            <a:r>
              <a:rPr lang="zh-CN" altLang="en-US" sz="24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幸存飞机上弹痕的分布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4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决定哪里弹痕多就加强哪里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。然而统计学家沃德力排众议，指出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更应该注意弹痕少的部位，因为这些部位受到重创的战机，很难有机会返航，而这部分数据被忽略了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事实证明，沃德是正确的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/>
          </a:p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2400"/>
              <a:t>        要求：</a:t>
            </a:r>
            <a:r>
              <a:rPr lang="zh-CN" altLang="en-US" sz="2400">
                <a:solidFill>
                  <a:srgbClr val="3333CC"/>
                </a:solidFill>
              </a:rPr>
              <a:t>综合材料内容及含意，选好角度，确定立意，明确文体，自拟标题</a:t>
            </a:r>
            <a:r>
              <a:rPr lang="zh-CN" altLang="en-US" sz="2400"/>
              <a:t>；不要套作，不得抄袭；不少于800字。</a:t>
            </a:r>
            <a:endParaRPr lang="zh-CN" altLang="en-US" sz="2400"/>
          </a:p>
        </p:txBody>
      </p:sp>
    </p:spTree>
  </p:cSld>
  <p:clrMapOvr>
    <a:masterClrMapping/>
  </p:clrMapOvr>
  <p:transition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959" y="843176"/>
            <a:ext cx="6778625" cy="648229"/>
          </a:xfrm>
        </p:spPr>
        <p:txBody>
          <a:bodyPr/>
          <a:p>
            <a:pPr algn="ctr"/>
            <a:r>
              <a:rPr lang="zh-CN" altLang="en-US"/>
              <a:t>观点立意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035" y="1845310"/>
            <a:ext cx="8086090" cy="2983865"/>
          </a:xfrm>
        </p:spPr>
        <p:txBody>
          <a:bodyPr/>
          <a:p>
            <a:r>
              <a:rPr lang="zh-CN" altLang="en-US"/>
              <a:t>1.关注细节，细节决定成败。</a:t>
            </a:r>
            <a:endParaRPr lang="zh-CN" altLang="en-US"/>
          </a:p>
          <a:p>
            <a:r>
              <a:rPr lang="zh-CN" altLang="en-US"/>
              <a:t>2.要有全局观念，不能头痛医头脚痛医脚。</a:t>
            </a:r>
            <a:endParaRPr lang="zh-CN" altLang="en-US"/>
          </a:p>
          <a:p>
            <a:r>
              <a:rPr lang="zh-CN" altLang="en-US"/>
              <a:t>3.真理掌握在少数人手里，要坚持自我。</a:t>
            </a:r>
            <a:endParaRPr lang="zh-CN" altLang="en-US"/>
          </a:p>
          <a:p>
            <a:r>
              <a:rPr lang="zh-CN" altLang="en-US"/>
              <a:t>4.守护要害，致命弱点不可有半点疏忽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p="http://schemas.openxmlformats.org/presentationml/2006/main">
  <p:tag name="KSO_WM_SLIDE_MODEL_TYPE" val="timeline"/>
</p:tagLst>
</file>

<file path=ppt/tags/tag25.xml><?xml version="1.0" encoding="utf-8"?>
<p:tagLst xmlns:p="http://schemas.openxmlformats.org/presentationml/2006/main">
  <p:tag name="KSO_WM_SLIDE_MODEL_TYPE" val="timeline"/>
</p:tagLst>
</file>

<file path=ppt/tags/tag26.xml><?xml version="1.0" encoding="utf-8"?>
<p:tagLst xmlns:p="http://schemas.openxmlformats.org/presentationml/2006/main">
  <p:tag name="KSO_WM_SLIDE_MODEL_TYPE" val="timeline"/>
</p:tagLst>
</file>

<file path=ppt/tags/tag27.xml><?xml version="1.0" encoding="utf-8"?>
<p:tagLst xmlns:p="http://schemas.openxmlformats.org/presentationml/2006/main">
  <p:tag name="KSO_WM_SLIDE_MODEL_TYPE" val="timeline"/>
</p:tagLst>
</file>

<file path=ppt/tags/tag28.xml><?xml version="1.0" encoding="utf-8"?>
<p:tagLst xmlns:p="http://schemas.openxmlformats.org/presentationml/2006/main">
  <p:tag name="KSO_WM_SLIDE_MODEL_TYPE" val="timeline"/>
</p:tagLst>
</file>

<file path=ppt/tags/tag29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3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3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 w="12700">
          <a:noFill/>
        </a:ln>
      </a:spPr>
      <a:bodyPr wrap="square" rtlCol="0" anchor="ctr">
        <a:spAutoFit/>
      </a:bodyPr>
      <a:lstStyle>
        <a:defPPr algn="ctr">
          <a:defRPr sz="1600" b="1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Lao UI" pitchFamily="34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 w="12700">
          <a:noFill/>
        </a:ln>
      </a:spPr>
      <a:bodyPr wrap="square" rtlCol="0" anchor="ctr">
        <a:spAutoFit/>
      </a:bodyPr>
      <a:lstStyle>
        <a:defPPr algn="ctr">
          <a:defRPr sz="1600" b="1">
            <a:solidFill>
              <a:prstClr val="white"/>
            </a:solidFill>
            <a:latin typeface="微软雅黑" panose="020B0503020204020204" pitchFamily="34" charset="-122"/>
            <a:cs typeface="Lao UI" pitchFamily="34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66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16677</Words>
  <Application>WPS 演示</Application>
  <PresentationFormat/>
  <Paragraphs>878</Paragraphs>
  <Slides>118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118</vt:i4>
      </vt:variant>
    </vt:vector>
  </HeadingPairs>
  <TitlesOfParts>
    <vt:vector size="142" baseType="lpstr">
      <vt:lpstr>Arial</vt:lpstr>
      <vt:lpstr>宋体</vt:lpstr>
      <vt:lpstr>Wingdings</vt:lpstr>
      <vt:lpstr>微软雅黑</vt:lpstr>
      <vt:lpstr>Lao UI</vt:lpstr>
      <vt:lpstr>Haettenschweiler</vt:lpstr>
      <vt:lpstr>Mistral</vt:lpstr>
      <vt:lpstr>Calibri</vt:lpstr>
      <vt:lpstr>Arial Unicode MS</vt:lpstr>
      <vt:lpstr>Calibri</vt:lpstr>
      <vt:lpstr>Verdana</vt:lpstr>
      <vt:lpstr>华文细黑</vt:lpstr>
      <vt:lpstr>黑体</vt:lpstr>
      <vt:lpstr>Franklin Gothic Medium</vt:lpstr>
      <vt:lpstr>华文隶书</vt:lpstr>
      <vt:lpstr>Segoe Print</vt:lpstr>
      <vt:lpstr>楷体</vt:lpstr>
      <vt:lpstr>新宋体</vt:lpstr>
      <vt:lpstr>华文楷体</vt:lpstr>
      <vt:lpstr>经典综艺体简</vt:lpstr>
      <vt:lpstr>汉仪大黑繁</vt:lpstr>
      <vt:lpstr>演示文稿1</vt:lpstr>
      <vt:lpstr>1_演示文稿1</vt:lpstr>
      <vt:lpstr>1_Office 主题​​</vt:lpstr>
      <vt:lpstr>2019年高考作文备考策略</vt:lpstr>
      <vt:lpstr>    对于高中语文教学而言，最重要又最难的课是高三复习课，最不重要又最容易的课也是高三复习课。                                   ——褚树荣</vt:lpstr>
      <vt:lpstr>复习课应该是“诊断课”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基础等级</vt:lpstr>
      <vt:lpstr>发展等级</vt:lpstr>
      <vt:lpstr>PowerPoint 演示文稿</vt:lpstr>
      <vt:lpstr>浙江高考作文题</vt:lpstr>
      <vt:lpstr>PowerPoint 演示文稿</vt:lpstr>
      <vt:lpstr>浙江高考作文题</vt:lpstr>
      <vt:lpstr>浙江高考作文题</vt:lpstr>
      <vt:lpstr>浙江高考作文题</vt:lpstr>
      <vt:lpstr>PowerPoint 演示文稿</vt:lpstr>
      <vt:lpstr>高考作文五种命题形式</vt:lpstr>
      <vt:lpstr>高考作文的五种命题类型</vt:lpstr>
      <vt:lpstr>浙江高考作文命题的“变与不变”</vt:lpstr>
      <vt:lpstr>浙江高考作文命题的“变与不变”</vt:lpstr>
      <vt:lpstr>PowerPoint 演示文稿</vt:lpstr>
      <vt:lpstr>学生在考场作文方面存在哪些问题？</vt:lpstr>
      <vt:lpstr>学生在考场作文方面存在哪些问题？</vt:lpstr>
      <vt:lpstr>学生在考场作文方面存在哪些问题？</vt:lpstr>
      <vt:lpstr>PowerPoint 演示文稿</vt:lpstr>
      <vt:lpstr>PowerPoint 演示文稿</vt:lpstr>
      <vt:lpstr>PowerPoint 演示文稿</vt:lpstr>
      <vt:lpstr>考场作文的特殊性</vt:lpstr>
      <vt:lpstr>18 〞决定一篇考场作文的命运</vt:lpstr>
      <vt:lpstr>高考作文成绩分布</vt:lpstr>
      <vt:lpstr>导致低分的N种可能</vt:lpstr>
      <vt:lpstr>（0—10分）的作文</vt:lpstr>
      <vt:lpstr>（10—20分）的作文</vt:lpstr>
      <vt:lpstr>（20—30分）的作文</vt:lpstr>
      <vt:lpstr>（30—35分）的作文</vt:lpstr>
      <vt:lpstr>PowerPoint 演示文稿</vt:lpstr>
      <vt:lpstr>虚拟与现实的觥筹交错</vt:lpstr>
      <vt:lpstr>PowerPoint 演示文稿</vt:lpstr>
      <vt:lpstr>PowerPoint 演示文稿</vt:lpstr>
      <vt:lpstr>PowerPoint 演示文稿</vt:lpstr>
      <vt:lpstr>浙江阅卷组对套话作文的认定</vt:lpstr>
      <vt:lpstr>对三种“套作”的不同处理</vt:lpstr>
      <vt:lpstr>（36—40分）的作文</vt:lpstr>
      <vt:lpstr>给高分一个理由</vt:lpstr>
      <vt:lpstr>PowerPoint 演示文稿</vt:lpstr>
      <vt:lpstr>阅卷者给高分的9大理由</vt:lpstr>
      <vt:lpstr>PowerPoint 演示文稿</vt:lpstr>
      <vt:lpstr>高考作文命题原则</vt:lpstr>
      <vt:lpstr>PowerPoint 演示文稿</vt:lpstr>
      <vt:lpstr> 审题就是考生与命题者对话的过程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审题就是考生与命题者对话的过程</vt:lpstr>
      <vt:lpstr>命题者告诉考生其命题意图是：</vt:lpstr>
      <vt:lpstr>考生继续与命题者对话确定自己该写什么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谋篇布局是考生与阅卷者对话的过程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考场作文素材储备与使用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与赤子书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观点立意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2019年高考作文备考策略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LiuBin</dc:creator>
  <cp:lastModifiedBy>Lenovo</cp:lastModifiedBy>
  <cp:revision>569</cp:revision>
  <dcterms:created xsi:type="dcterms:W3CDTF">2011-03-17T08:18:00Z</dcterms:created>
  <dcterms:modified xsi:type="dcterms:W3CDTF">2019-03-06T13:34:14Z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