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7"/>
  </p:notesMasterIdLst>
  <p:sldIdLst>
    <p:sldId id="369" r:id="rId2"/>
    <p:sldId id="398" r:id="rId3"/>
    <p:sldId id="399" r:id="rId4"/>
    <p:sldId id="370" r:id="rId5"/>
    <p:sldId id="371" r:id="rId6"/>
    <p:sldId id="372" r:id="rId7"/>
    <p:sldId id="257" r:id="rId8"/>
    <p:sldId id="258" r:id="rId9"/>
    <p:sldId id="361" r:id="rId10"/>
    <p:sldId id="259" r:id="rId11"/>
    <p:sldId id="260" r:id="rId12"/>
    <p:sldId id="261" r:id="rId13"/>
    <p:sldId id="262" r:id="rId14"/>
    <p:sldId id="362" r:id="rId15"/>
    <p:sldId id="363" r:id="rId16"/>
    <p:sldId id="364" r:id="rId17"/>
    <p:sldId id="365" r:id="rId18"/>
    <p:sldId id="366" r:id="rId19"/>
    <p:sldId id="400" r:id="rId20"/>
    <p:sldId id="401" r:id="rId21"/>
    <p:sldId id="402" r:id="rId22"/>
    <p:sldId id="403" r:id="rId23"/>
    <p:sldId id="404" r:id="rId24"/>
    <p:sldId id="405" r:id="rId25"/>
    <p:sldId id="406" r:id="rId26"/>
    <p:sldId id="407" r:id="rId27"/>
    <p:sldId id="411" r:id="rId28"/>
    <p:sldId id="373" r:id="rId29"/>
    <p:sldId id="374" r:id="rId30"/>
    <p:sldId id="375" r:id="rId31"/>
    <p:sldId id="376" r:id="rId32"/>
    <p:sldId id="377" r:id="rId33"/>
    <p:sldId id="378" r:id="rId34"/>
    <p:sldId id="379" r:id="rId35"/>
    <p:sldId id="408" r:id="rId36"/>
    <p:sldId id="409" r:id="rId37"/>
    <p:sldId id="410" r:id="rId38"/>
    <p:sldId id="380" r:id="rId39"/>
    <p:sldId id="381" r:id="rId40"/>
    <p:sldId id="382" r:id="rId41"/>
    <p:sldId id="383" r:id="rId42"/>
    <p:sldId id="384" r:id="rId43"/>
    <p:sldId id="385" r:id="rId44"/>
    <p:sldId id="386" r:id="rId45"/>
    <p:sldId id="387" r:id="rId46"/>
    <p:sldId id="388" r:id="rId47"/>
    <p:sldId id="389" r:id="rId48"/>
    <p:sldId id="390" r:id="rId49"/>
    <p:sldId id="391" r:id="rId50"/>
    <p:sldId id="392" r:id="rId51"/>
    <p:sldId id="393" r:id="rId52"/>
    <p:sldId id="394" r:id="rId53"/>
    <p:sldId id="395" r:id="rId54"/>
    <p:sldId id="396" r:id="rId55"/>
    <p:sldId id="397" r:id="rId56"/>
  </p:sldIdLst>
  <p:sldSz cx="9145588"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99" autoAdjust="0"/>
    <p:restoredTop sz="94660"/>
  </p:normalViewPr>
  <p:slideViewPr>
    <p:cSldViewPr>
      <p:cViewPr varScale="1">
        <p:scale>
          <a:sx n="83" d="100"/>
          <a:sy n="83" d="100"/>
        </p:scale>
        <p:origin x="-893" y="-58"/>
      </p:cViewPr>
      <p:guideLst>
        <p:guide orient="horz" pos="2160"/>
        <p:guide pos="288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notesMaster" Target="notesMasters/notesMaster1.xml"/><Relationship Id="rId61"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B2DBE7D-191D-4807-9D65-0A6AF4D58B3C}" type="datetimeFigureOut">
              <a:rPr lang="zh-CN" altLang="en-US" smtClean="0"/>
              <a:t>2020/3/21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331E838-9445-4D38-8648-CDC87E680758}" type="slidenum">
              <a:rPr lang="zh-CN" altLang="en-US" smtClean="0"/>
              <a:t>‹#›</a:t>
            </a:fld>
            <a:endParaRPr lang="zh-CN" altLang="en-US"/>
          </a:p>
        </p:txBody>
      </p:sp>
    </p:spTree>
    <p:extLst>
      <p:ext uri="{BB962C8B-B14F-4D97-AF65-F5344CB8AC3E}">
        <p14:creationId xmlns:p14="http://schemas.microsoft.com/office/powerpoint/2010/main" val="23192910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TextEdit="1"/>
          </p:cNvSpPr>
          <p:nvPr>
            <p:ph type="sldImg"/>
          </p:nvPr>
        </p:nvSpPr>
        <p:spPr>
          <a:ln>
            <a:solidFill>
              <a:srgbClr val="000000"/>
            </a:solidFill>
            <a:miter/>
          </a:ln>
        </p:spPr>
      </p:sp>
      <p:sp>
        <p:nvSpPr>
          <p:cNvPr id="7170" name="备注占位符 2"/>
          <p:cNvSpPr>
            <a:spLocks noGrp="1"/>
          </p:cNvSpPr>
          <p:nvPr>
            <p:ph type="body"/>
          </p:nvPr>
        </p:nvSpPr>
        <p:spPr>
          <a:noFill/>
          <a:ln>
            <a:noFill/>
          </a:ln>
        </p:spPr>
        <p:txBody>
          <a:bodyPr wrap="square" lIns="91440" tIns="45720" rIns="91440" bIns="45720" anchor="t"/>
          <a:lstStyle/>
          <a:p>
            <a:pPr lvl="0"/>
            <a:endParaRPr lang="zh-CN" altLang="en-US" dirty="0"/>
          </a:p>
        </p:txBody>
      </p:sp>
      <p:sp>
        <p:nvSpPr>
          <p:cNvPr id="4" name="灯片编号占位符 3"/>
          <p:cNvSpPr txBox="1">
            <a:spLocks noGrp="1"/>
          </p:cNvSpPr>
          <p:nvPr>
            <p:ph type="sldNum" sz="quarter"/>
          </p:nvPr>
        </p:nvSpPr>
        <p:spPr>
          <a:noFill/>
        </p:spPr>
        <p:txBody>
          <a:bodyPr lIns="91440" tIns="45720" rIns="91440" bIns="45720" rtlCol="0" anchor="b"/>
          <a:lstStyle/>
          <a:p>
            <a:pPr marL="0" marR="0" lvl="0" indent="0" algn="r" defTabSz="914400" rtl="0" eaLnBrk="1" fontAlgn="auto" latinLnBrk="0" hangingPunct="1">
              <a:lnSpc>
                <a:spcPct val="100000"/>
              </a:lnSpc>
              <a:spcBef>
                <a:spcPts val="0"/>
              </a:spcBef>
              <a:spcAft>
                <a:spcPts val="0"/>
              </a:spcAft>
              <a:buClrTx/>
              <a:buSzTx/>
              <a:buFontTx/>
              <a:buNone/>
              <a:defRPr/>
            </a:pPr>
            <a:fld id="{34389593-9650-4F83-8082-B8C3CDA4196A}" type="slidenum">
              <a:rPr kumimoji="0" lang="zh-CN" altLang="en-US" sz="1200" b="0" i="0" u="none" strike="noStrike" kern="1200" cap="none" spc="0" normalizeH="0" baseline="0" noProof="0" smtClean="0">
                <a:ln>
                  <a:noFill/>
                </a:ln>
                <a:solidFill>
                  <a:schemeClr val="tx1"/>
                </a:solidFill>
                <a:effectLst/>
                <a:uLnTx/>
                <a:uFillTx/>
                <a:latin typeface="+mn-lt"/>
                <a:ea typeface="+mn-ea"/>
                <a:cs typeface="+mn-cs"/>
                <a:sym typeface="+mn-ea"/>
              </a:rPr>
              <a:t>29</a:t>
            </a:fld>
            <a:endParaRPr kumimoji="0" lang="zh-CN" altLang="en-US" sz="1200" b="0" i="0" u="none" strike="noStrike" kern="1200" cap="none" spc="0" normalizeH="0" baseline="0" noProof="0">
              <a:ln>
                <a:noFill/>
              </a:ln>
              <a:solidFill>
                <a:schemeClr val="tx1"/>
              </a:solidFill>
              <a:effectLst/>
              <a:uLnTx/>
              <a:uFillTx/>
              <a:latin typeface="+mn-lt"/>
              <a:ea typeface="+mn-ea"/>
              <a:cs typeface="+mn-cs"/>
              <a:sym typeface="+mn-ea"/>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幻灯片图像占位符 1"/>
          <p:cNvSpPr>
            <a:spLocks noGrp="1" noRot="1" noChangeAspect="1" noTextEdit="1"/>
          </p:cNvSpPr>
          <p:nvPr>
            <p:ph type="sldImg"/>
          </p:nvPr>
        </p:nvSpPr>
        <p:spPr>
          <a:ln>
            <a:solidFill>
              <a:srgbClr val="000000"/>
            </a:solidFill>
            <a:miter/>
          </a:ln>
        </p:spPr>
      </p:sp>
      <p:sp>
        <p:nvSpPr>
          <p:cNvPr id="14338" name="备注占位符 2"/>
          <p:cNvSpPr>
            <a:spLocks noGrp="1"/>
          </p:cNvSpPr>
          <p:nvPr>
            <p:ph type="body"/>
          </p:nvPr>
        </p:nvSpPr>
        <p:spPr>
          <a:noFill/>
          <a:ln>
            <a:noFill/>
          </a:ln>
        </p:spPr>
        <p:txBody>
          <a:bodyPr wrap="square" lIns="91440" tIns="45720" rIns="91440" bIns="45720" anchor="t"/>
          <a:lstStyle/>
          <a:p>
            <a:pPr lvl="0"/>
            <a:endParaRPr lang="zh-CN" altLang="en-US" dirty="0"/>
          </a:p>
        </p:txBody>
      </p:sp>
      <p:sp>
        <p:nvSpPr>
          <p:cNvPr id="4" name="灯片编号占位符 3"/>
          <p:cNvSpPr txBox="1">
            <a:spLocks noGrp="1"/>
          </p:cNvSpPr>
          <p:nvPr>
            <p:ph type="sldNum" sz="quarter"/>
          </p:nvPr>
        </p:nvSpPr>
        <p:spPr>
          <a:noFill/>
        </p:spPr>
        <p:txBody>
          <a:bodyPr lIns="91440" tIns="45720" rIns="91440" bIns="45720" rtlCol="0" anchor="b"/>
          <a:lstStyle/>
          <a:p>
            <a:pPr marL="0" marR="0" lvl="0" indent="0" algn="r" defTabSz="914400" rtl="0" eaLnBrk="1" fontAlgn="auto" latinLnBrk="0" hangingPunct="1">
              <a:lnSpc>
                <a:spcPct val="100000"/>
              </a:lnSpc>
              <a:spcBef>
                <a:spcPts val="0"/>
              </a:spcBef>
              <a:spcAft>
                <a:spcPts val="0"/>
              </a:spcAft>
              <a:buClrTx/>
              <a:buSzTx/>
              <a:buFontTx/>
              <a:buNone/>
              <a:defRPr/>
            </a:pPr>
            <a:fld id="{34389593-9650-4F83-8082-B8C3CDA4196A}" type="slidenum">
              <a:rPr kumimoji="0" lang="zh-CN" altLang="en-US" sz="1200" b="0" i="0" u="none" strike="noStrike" kern="1200" cap="none" spc="0" normalizeH="0" baseline="0" noProof="0" smtClean="0">
                <a:ln>
                  <a:noFill/>
                </a:ln>
                <a:solidFill>
                  <a:schemeClr val="tx1"/>
                </a:solidFill>
                <a:effectLst/>
                <a:uLnTx/>
                <a:uFillTx/>
                <a:latin typeface="+mn-lt"/>
                <a:ea typeface="+mn-ea"/>
                <a:cs typeface="+mn-cs"/>
                <a:sym typeface="+mn-ea"/>
              </a:rPr>
              <a:t>38</a:t>
            </a:fld>
            <a:endParaRPr kumimoji="0" lang="zh-CN" altLang="en-US" sz="1200" b="0" i="0" u="none" strike="noStrike" kern="1200" cap="none" spc="0" normalizeH="0" baseline="0" noProof="0">
              <a:ln>
                <a:noFill/>
              </a:ln>
              <a:solidFill>
                <a:schemeClr val="tx1"/>
              </a:solidFill>
              <a:effectLst/>
              <a:uLnTx/>
              <a:uFillTx/>
              <a:latin typeface="+mn-lt"/>
              <a:ea typeface="+mn-ea"/>
              <a:cs typeface="+mn-cs"/>
              <a:sym typeface="+mn-ea"/>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幻灯片图像占位符 1"/>
          <p:cNvSpPr>
            <a:spLocks noGrp="1" noRot="1" noChangeAspect="1" noTextEdit="1"/>
          </p:cNvSpPr>
          <p:nvPr>
            <p:ph type="sldImg"/>
          </p:nvPr>
        </p:nvSpPr>
        <p:spPr>
          <a:ln>
            <a:solidFill>
              <a:srgbClr val="000000"/>
            </a:solidFill>
            <a:miter/>
          </a:ln>
        </p:spPr>
      </p:sp>
      <p:sp>
        <p:nvSpPr>
          <p:cNvPr id="24578" name="备注占位符 2"/>
          <p:cNvSpPr>
            <a:spLocks noGrp="1"/>
          </p:cNvSpPr>
          <p:nvPr>
            <p:ph type="body"/>
          </p:nvPr>
        </p:nvSpPr>
        <p:spPr>
          <a:noFill/>
          <a:ln>
            <a:noFill/>
          </a:ln>
        </p:spPr>
        <p:txBody>
          <a:bodyPr wrap="square" lIns="91440" tIns="45720" rIns="91440" bIns="45720" anchor="t"/>
          <a:lstStyle/>
          <a:p>
            <a:pPr lvl="0"/>
            <a:endParaRPr lang="zh-CN" altLang="en-US" dirty="0"/>
          </a:p>
        </p:txBody>
      </p:sp>
      <p:sp>
        <p:nvSpPr>
          <p:cNvPr id="4" name="灯片编号占位符 3"/>
          <p:cNvSpPr txBox="1">
            <a:spLocks noGrp="1"/>
          </p:cNvSpPr>
          <p:nvPr>
            <p:ph type="sldNum" sz="quarter"/>
          </p:nvPr>
        </p:nvSpPr>
        <p:spPr>
          <a:noFill/>
        </p:spPr>
        <p:txBody>
          <a:bodyPr lIns="91440" tIns="45720" rIns="91440" bIns="45720" rtlCol="0" anchor="b"/>
          <a:lstStyle/>
          <a:p>
            <a:pPr marL="0" marR="0" lvl="0" indent="0" algn="r" defTabSz="914400" rtl="0" eaLnBrk="1" fontAlgn="auto" latinLnBrk="0" hangingPunct="1">
              <a:lnSpc>
                <a:spcPct val="100000"/>
              </a:lnSpc>
              <a:spcBef>
                <a:spcPts val="0"/>
              </a:spcBef>
              <a:spcAft>
                <a:spcPts val="0"/>
              </a:spcAft>
              <a:buClrTx/>
              <a:buSzTx/>
              <a:buFontTx/>
              <a:buNone/>
              <a:defRPr/>
            </a:pPr>
            <a:fld id="{34389593-9650-4F83-8082-B8C3CDA4196A}" type="slidenum">
              <a:rPr kumimoji="0" lang="zh-CN" altLang="en-US" sz="1200" b="0" i="0" u="none" strike="noStrike" kern="1200" cap="none" spc="0" normalizeH="0" baseline="0" noProof="0" smtClean="0">
                <a:ln>
                  <a:noFill/>
                </a:ln>
                <a:solidFill>
                  <a:schemeClr val="tx1"/>
                </a:solidFill>
                <a:effectLst/>
                <a:uLnTx/>
                <a:uFillTx/>
                <a:latin typeface="+mn-lt"/>
                <a:ea typeface="+mn-ea"/>
                <a:cs typeface="+mn-cs"/>
                <a:sym typeface="+mn-ea"/>
              </a:rPr>
              <a:t>47</a:t>
            </a:fld>
            <a:endParaRPr kumimoji="0" lang="zh-CN" altLang="en-US" sz="1200" b="0" i="0" u="none" strike="noStrike" kern="1200" cap="none" spc="0" normalizeH="0" baseline="0" noProof="0">
              <a:ln>
                <a:noFill/>
              </a:ln>
              <a:solidFill>
                <a:schemeClr val="tx1"/>
              </a:solidFill>
              <a:effectLst/>
              <a:uLnTx/>
              <a:uFillTx/>
              <a:latin typeface="+mn-lt"/>
              <a:ea typeface="+mn-ea"/>
              <a:cs typeface="+mn-cs"/>
              <a:sym typeface="+mn-ea"/>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919" y="2130427"/>
            <a:ext cx="777375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838" y="3886200"/>
            <a:ext cx="6401912"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02B4D2B4-B714-46F7-A76D-32650D232FCE}" type="datetimeFigureOut">
              <a:rPr lang="zh-CN" altLang="en-US" smtClean="0"/>
              <a:t>2020/3/21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785351-A131-42CD-AAFF-2BACF9CA88D7}" type="slidenum">
              <a:rPr lang="zh-CN" altLang="en-US" smtClean="0"/>
              <a:t>‹#›</a:t>
            </a:fld>
            <a:endParaRPr lang="zh-CN" altLang="en-US"/>
          </a:p>
        </p:txBody>
      </p:sp>
    </p:spTree>
    <p:extLst>
      <p:ext uri="{BB962C8B-B14F-4D97-AF65-F5344CB8AC3E}">
        <p14:creationId xmlns:p14="http://schemas.microsoft.com/office/powerpoint/2010/main" val="6713007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2B4D2B4-B714-46F7-A76D-32650D232FCE}" type="datetimeFigureOut">
              <a:rPr lang="zh-CN" altLang="en-US" smtClean="0"/>
              <a:t>2020/3/21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785351-A131-42CD-AAFF-2BACF9CA88D7}" type="slidenum">
              <a:rPr lang="zh-CN" altLang="en-US" smtClean="0"/>
              <a:t>‹#›</a:t>
            </a:fld>
            <a:endParaRPr lang="zh-CN" altLang="en-US"/>
          </a:p>
        </p:txBody>
      </p:sp>
    </p:spTree>
    <p:extLst>
      <p:ext uri="{BB962C8B-B14F-4D97-AF65-F5344CB8AC3E}">
        <p14:creationId xmlns:p14="http://schemas.microsoft.com/office/powerpoint/2010/main" val="39468664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30552" y="274640"/>
            <a:ext cx="2057757"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80" y="274640"/>
            <a:ext cx="6020845"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2B4D2B4-B714-46F7-A76D-32650D232FCE}" type="datetimeFigureOut">
              <a:rPr lang="zh-CN" altLang="en-US" smtClean="0"/>
              <a:t>2020/3/21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785351-A131-42CD-AAFF-2BACF9CA88D7}" type="slidenum">
              <a:rPr lang="zh-CN" altLang="en-US" smtClean="0"/>
              <a:t>‹#›</a:t>
            </a:fld>
            <a:endParaRPr lang="zh-CN" altLang="en-US"/>
          </a:p>
        </p:txBody>
      </p:sp>
    </p:spTree>
    <p:extLst>
      <p:ext uri="{BB962C8B-B14F-4D97-AF65-F5344CB8AC3E}">
        <p14:creationId xmlns:p14="http://schemas.microsoft.com/office/powerpoint/2010/main" val="33661858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2B4D2B4-B714-46F7-A76D-32650D232FCE}" type="datetimeFigureOut">
              <a:rPr lang="zh-CN" altLang="en-US" smtClean="0"/>
              <a:t>2020/3/21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785351-A131-42CD-AAFF-2BACF9CA88D7}" type="slidenum">
              <a:rPr lang="zh-CN" altLang="en-US" smtClean="0"/>
              <a:t>‹#›</a:t>
            </a:fld>
            <a:endParaRPr lang="zh-CN" altLang="en-US"/>
          </a:p>
        </p:txBody>
      </p:sp>
    </p:spTree>
    <p:extLst>
      <p:ext uri="{BB962C8B-B14F-4D97-AF65-F5344CB8AC3E}">
        <p14:creationId xmlns:p14="http://schemas.microsoft.com/office/powerpoint/2010/main" val="30130524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438" y="4406902"/>
            <a:ext cx="777375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438" y="2906713"/>
            <a:ext cx="777375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02B4D2B4-B714-46F7-A76D-32650D232FCE}" type="datetimeFigureOut">
              <a:rPr lang="zh-CN" altLang="en-US" smtClean="0"/>
              <a:t>2020/3/21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785351-A131-42CD-AAFF-2BACF9CA88D7}" type="slidenum">
              <a:rPr lang="zh-CN" altLang="en-US" smtClean="0"/>
              <a:t>‹#›</a:t>
            </a:fld>
            <a:endParaRPr lang="zh-CN" altLang="en-US"/>
          </a:p>
        </p:txBody>
      </p:sp>
    </p:spTree>
    <p:extLst>
      <p:ext uri="{BB962C8B-B14F-4D97-AF65-F5344CB8AC3E}">
        <p14:creationId xmlns:p14="http://schemas.microsoft.com/office/powerpoint/2010/main" val="23507245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80" y="1600202"/>
            <a:ext cx="4039301"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9007" y="1600202"/>
            <a:ext cx="4039301"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02B4D2B4-B714-46F7-A76D-32650D232FCE}" type="datetimeFigureOut">
              <a:rPr lang="zh-CN" altLang="en-US" smtClean="0"/>
              <a:t>2020/3/21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A785351-A131-42CD-AAFF-2BACF9CA88D7}" type="slidenum">
              <a:rPr lang="zh-CN" altLang="en-US" smtClean="0"/>
              <a:t>‹#›</a:t>
            </a:fld>
            <a:endParaRPr lang="zh-CN" altLang="en-US"/>
          </a:p>
        </p:txBody>
      </p:sp>
    </p:spTree>
    <p:extLst>
      <p:ext uri="{BB962C8B-B14F-4D97-AF65-F5344CB8AC3E}">
        <p14:creationId xmlns:p14="http://schemas.microsoft.com/office/powerpoint/2010/main" val="31523531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80" y="1535113"/>
            <a:ext cx="4040889"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80" y="2174875"/>
            <a:ext cx="4040889"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833" y="1535113"/>
            <a:ext cx="404247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833" y="2174875"/>
            <a:ext cx="404247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02B4D2B4-B714-46F7-A76D-32650D232FCE}" type="datetimeFigureOut">
              <a:rPr lang="zh-CN" altLang="en-US" smtClean="0"/>
              <a:t>2020/3/21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A785351-A131-42CD-AAFF-2BACF9CA88D7}" type="slidenum">
              <a:rPr lang="zh-CN" altLang="en-US" smtClean="0"/>
              <a:t>‹#›</a:t>
            </a:fld>
            <a:endParaRPr lang="zh-CN" altLang="en-US"/>
          </a:p>
        </p:txBody>
      </p:sp>
    </p:spTree>
    <p:extLst>
      <p:ext uri="{BB962C8B-B14F-4D97-AF65-F5344CB8AC3E}">
        <p14:creationId xmlns:p14="http://schemas.microsoft.com/office/powerpoint/2010/main" val="28323192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02B4D2B4-B714-46F7-A76D-32650D232FCE}" type="datetimeFigureOut">
              <a:rPr lang="zh-CN" altLang="en-US" smtClean="0"/>
              <a:t>2020/3/21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A785351-A131-42CD-AAFF-2BACF9CA88D7}" type="slidenum">
              <a:rPr lang="zh-CN" altLang="en-US" smtClean="0"/>
              <a:t>‹#›</a:t>
            </a:fld>
            <a:endParaRPr lang="zh-CN" altLang="en-US"/>
          </a:p>
        </p:txBody>
      </p:sp>
    </p:spTree>
    <p:extLst>
      <p:ext uri="{BB962C8B-B14F-4D97-AF65-F5344CB8AC3E}">
        <p14:creationId xmlns:p14="http://schemas.microsoft.com/office/powerpoint/2010/main" val="31571990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B4D2B4-B714-46F7-A76D-32650D232FCE}" type="datetimeFigureOut">
              <a:rPr lang="zh-CN" altLang="en-US" smtClean="0"/>
              <a:t>2020/3/21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A785351-A131-42CD-AAFF-2BACF9CA88D7}" type="slidenum">
              <a:rPr lang="zh-CN" altLang="en-US" smtClean="0"/>
              <a:t>‹#›</a:t>
            </a:fld>
            <a:endParaRPr lang="zh-CN" altLang="en-US"/>
          </a:p>
        </p:txBody>
      </p:sp>
    </p:spTree>
    <p:extLst>
      <p:ext uri="{BB962C8B-B14F-4D97-AF65-F5344CB8AC3E}">
        <p14:creationId xmlns:p14="http://schemas.microsoft.com/office/powerpoint/2010/main" val="40695019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80" y="273050"/>
            <a:ext cx="3008835"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670" y="273052"/>
            <a:ext cx="5112638"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80" y="1435102"/>
            <a:ext cx="3008835"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2B4D2B4-B714-46F7-A76D-32650D232FCE}" type="datetimeFigureOut">
              <a:rPr lang="zh-CN" altLang="en-US" smtClean="0"/>
              <a:t>2020/3/21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A785351-A131-42CD-AAFF-2BACF9CA88D7}" type="slidenum">
              <a:rPr lang="zh-CN" altLang="en-US" smtClean="0"/>
              <a:t>‹#›</a:t>
            </a:fld>
            <a:endParaRPr lang="zh-CN" altLang="en-US"/>
          </a:p>
        </p:txBody>
      </p:sp>
    </p:spTree>
    <p:extLst>
      <p:ext uri="{BB962C8B-B14F-4D97-AF65-F5344CB8AC3E}">
        <p14:creationId xmlns:p14="http://schemas.microsoft.com/office/powerpoint/2010/main" val="32143936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599" y="4800600"/>
            <a:ext cx="5487353"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599" y="612775"/>
            <a:ext cx="5487353"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599" y="5367338"/>
            <a:ext cx="5487353"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2B4D2B4-B714-46F7-A76D-32650D232FCE}" type="datetimeFigureOut">
              <a:rPr lang="zh-CN" altLang="en-US" smtClean="0"/>
              <a:t>2020/3/21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A785351-A131-42CD-AAFF-2BACF9CA88D7}" type="slidenum">
              <a:rPr lang="zh-CN" altLang="en-US" smtClean="0"/>
              <a:t>‹#›</a:t>
            </a:fld>
            <a:endParaRPr lang="zh-CN" altLang="en-US"/>
          </a:p>
        </p:txBody>
      </p:sp>
    </p:spTree>
    <p:extLst>
      <p:ext uri="{BB962C8B-B14F-4D97-AF65-F5344CB8AC3E}">
        <p14:creationId xmlns:p14="http://schemas.microsoft.com/office/powerpoint/2010/main" val="14655698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80" y="274638"/>
            <a:ext cx="8231029"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80" y="1600202"/>
            <a:ext cx="8231029"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80" y="6356352"/>
            <a:ext cx="213397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2B4D2B4-B714-46F7-A76D-32650D232FCE}" type="datetimeFigureOut">
              <a:rPr lang="zh-CN" altLang="en-US" smtClean="0"/>
              <a:t>2020/3/21</a:t>
            </a:fld>
            <a:endParaRPr lang="zh-CN" altLang="en-US"/>
          </a:p>
        </p:txBody>
      </p:sp>
      <p:sp>
        <p:nvSpPr>
          <p:cNvPr id="5" name="页脚占位符 4"/>
          <p:cNvSpPr>
            <a:spLocks noGrp="1"/>
          </p:cNvSpPr>
          <p:nvPr>
            <p:ph type="ftr" sz="quarter" idx="3"/>
          </p:nvPr>
        </p:nvSpPr>
        <p:spPr>
          <a:xfrm>
            <a:off x="3124743" y="6356352"/>
            <a:ext cx="2896103"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4338" y="6356352"/>
            <a:ext cx="213397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A785351-A131-42CD-AAFF-2BACF9CA88D7}" type="slidenum">
              <a:rPr lang="zh-CN" altLang="en-US" smtClean="0"/>
              <a:t>‹#›</a:t>
            </a:fld>
            <a:endParaRPr lang="zh-CN" altLang="en-US"/>
          </a:p>
        </p:txBody>
      </p:sp>
    </p:spTree>
    <p:extLst>
      <p:ext uri="{BB962C8B-B14F-4D97-AF65-F5344CB8AC3E}">
        <p14:creationId xmlns:p14="http://schemas.microsoft.com/office/powerpoint/2010/main" val="304415876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hyperlink" Target="https://www.baidu.com/s?wd=%E8%AF%B4%E6%98%8E%E9%A1%BA%E5%BA%8F&amp;tn=SE_PcZhidaonwhc_ngpagmjz&amp;rsv_dl=gh_pc_zhidao" TargetMode="External"/><Relationship Id="rId2" Type="http://schemas.openxmlformats.org/officeDocument/2006/relationships/hyperlink" Target="https://www.baidu.com/s?wd=%E7%94%9F%E7%90%86%E9%9C%80%E8%A6%81&amp;tn=SE_PcZhidaonwhc_ngpagmjz&amp;rsv_dl=gh_pc_zhidao" TargetMode="Externa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3.wmf"/></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3.w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image" Target="../media/image3.wmf"/></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2670" name="Group 30"/>
          <p:cNvGrpSpPr>
            <a:grpSpLocks/>
          </p:cNvGrpSpPr>
          <p:nvPr/>
        </p:nvGrpSpPr>
        <p:grpSpPr bwMode="auto">
          <a:xfrm>
            <a:off x="1886277" y="3800475"/>
            <a:ext cx="857399" cy="1930400"/>
            <a:chOff x="624" y="2394"/>
            <a:chExt cx="720" cy="1216"/>
          </a:xfrm>
        </p:grpSpPr>
        <p:sp>
          <p:nvSpPr>
            <p:cNvPr id="22556" name="Rectangle 9"/>
            <p:cNvSpPr>
              <a:spLocks noChangeArrowheads="1"/>
            </p:cNvSpPr>
            <p:nvPr/>
          </p:nvSpPr>
          <p:spPr bwMode="auto">
            <a:xfrm>
              <a:off x="624" y="2394"/>
              <a:ext cx="502" cy="1216"/>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endParaRPr lang="zh-CN" altLang="en-US">
                <a:solidFill>
                  <a:srgbClr val="000000"/>
                </a:solidFill>
              </a:endParaRPr>
            </a:p>
          </p:txBody>
        </p:sp>
        <p:sp>
          <p:nvSpPr>
            <p:cNvPr id="22557" name="Text Box 4"/>
            <p:cNvSpPr txBox="1">
              <a:spLocks noChangeArrowheads="1"/>
            </p:cNvSpPr>
            <p:nvPr/>
          </p:nvSpPr>
          <p:spPr bwMode="auto">
            <a:xfrm>
              <a:off x="624" y="2466"/>
              <a:ext cx="720" cy="11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2800" dirty="0">
                  <a:solidFill>
                    <a:srgbClr val="FFFF00"/>
                  </a:solidFill>
                  <a:ea typeface="黑体" pitchFamily="49" charset="-122"/>
                </a:rPr>
                <a:t>说明对象</a:t>
              </a:r>
            </a:p>
          </p:txBody>
        </p:sp>
      </p:grpSp>
      <p:grpSp>
        <p:nvGrpSpPr>
          <p:cNvPr id="112671" name="Group 31"/>
          <p:cNvGrpSpPr>
            <a:grpSpLocks/>
          </p:cNvGrpSpPr>
          <p:nvPr/>
        </p:nvGrpSpPr>
        <p:grpSpPr bwMode="auto">
          <a:xfrm>
            <a:off x="3300985" y="3384043"/>
            <a:ext cx="1533033" cy="1768475"/>
            <a:chOff x="1692" y="2394"/>
            <a:chExt cx="1152" cy="1114"/>
          </a:xfrm>
        </p:grpSpPr>
        <p:sp>
          <p:nvSpPr>
            <p:cNvPr id="22554" name="Rectangle 10"/>
            <p:cNvSpPr>
              <a:spLocks noChangeArrowheads="1"/>
            </p:cNvSpPr>
            <p:nvPr/>
          </p:nvSpPr>
          <p:spPr bwMode="auto">
            <a:xfrm>
              <a:off x="1776" y="2394"/>
              <a:ext cx="960" cy="1008"/>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endParaRPr lang="zh-CN" altLang="en-US">
                <a:solidFill>
                  <a:srgbClr val="000000"/>
                </a:solidFill>
              </a:endParaRPr>
            </a:p>
          </p:txBody>
        </p:sp>
        <p:sp>
          <p:nvSpPr>
            <p:cNvPr id="22555" name="Text Box 6"/>
            <p:cNvSpPr txBox="1">
              <a:spLocks noChangeArrowheads="1"/>
            </p:cNvSpPr>
            <p:nvPr/>
          </p:nvSpPr>
          <p:spPr bwMode="auto">
            <a:xfrm>
              <a:off x="1692" y="2636"/>
              <a:ext cx="1152" cy="8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2800" dirty="0">
                  <a:solidFill>
                    <a:srgbClr val="FFFF00"/>
                  </a:solidFill>
                  <a:ea typeface="黑体" pitchFamily="49" charset="-122"/>
                </a:rPr>
                <a:t>说明对象的特征</a:t>
              </a:r>
            </a:p>
          </p:txBody>
        </p:sp>
      </p:grpSp>
      <p:grpSp>
        <p:nvGrpSpPr>
          <p:cNvPr id="112672" name="Group 32"/>
          <p:cNvGrpSpPr>
            <a:grpSpLocks/>
          </p:cNvGrpSpPr>
          <p:nvPr/>
        </p:nvGrpSpPr>
        <p:grpSpPr bwMode="auto">
          <a:xfrm>
            <a:off x="6221333" y="3517246"/>
            <a:ext cx="2347129" cy="1384300"/>
            <a:chOff x="3456" y="2119"/>
            <a:chExt cx="1971" cy="872"/>
          </a:xfrm>
        </p:grpSpPr>
        <p:sp>
          <p:nvSpPr>
            <p:cNvPr id="22552" name="Rectangle 11"/>
            <p:cNvSpPr>
              <a:spLocks noChangeArrowheads="1"/>
            </p:cNvSpPr>
            <p:nvPr/>
          </p:nvSpPr>
          <p:spPr bwMode="auto">
            <a:xfrm>
              <a:off x="3456" y="2119"/>
              <a:ext cx="1680" cy="851"/>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endParaRPr lang="zh-CN" altLang="en-US">
                <a:solidFill>
                  <a:srgbClr val="000000"/>
                </a:solidFill>
              </a:endParaRPr>
            </a:p>
          </p:txBody>
        </p:sp>
        <p:sp>
          <p:nvSpPr>
            <p:cNvPr id="22553" name="Text Box 7"/>
            <p:cNvSpPr txBox="1">
              <a:spLocks noChangeArrowheads="1"/>
            </p:cNvSpPr>
            <p:nvPr/>
          </p:nvSpPr>
          <p:spPr bwMode="auto">
            <a:xfrm>
              <a:off x="3555" y="2119"/>
              <a:ext cx="1872" cy="8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2800" dirty="0">
                  <a:solidFill>
                    <a:srgbClr val="FFFF00"/>
                  </a:solidFill>
                  <a:ea typeface="黑体" pitchFamily="49" charset="-122"/>
                </a:rPr>
                <a:t>对说明对象的特征进行具体说明</a:t>
              </a:r>
            </a:p>
          </p:txBody>
        </p:sp>
      </p:grpSp>
      <p:sp>
        <p:nvSpPr>
          <p:cNvPr id="22533" name="Text Box 8"/>
          <p:cNvSpPr txBox="1">
            <a:spLocks noChangeArrowheads="1"/>
          </p:cNvSpPr>
          <p:nvPr/>
        </p:nvSpPr>
        <p:spPr bwMode="auto">
          <a:xfrm>
            <a:off x="381482" y="807784"/>
            <a:ext cx="8496944" cy="15881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lnSpc>
                <a:spcPct val="135000"/>
              </a:lnSpc>
            </a:pPr>
            <a:r>
              <a:rPr lang="zh-CN" altLang="en-US" sz="3600" b="1" dirty="0">
                <a:solidFill>
                  <a:srgbClr val="0000FF"/>
                </a:solidFill>
                <a:latin typeface="楷体" panose="02010609060101010101" pitchFamily="49" charset="-122"/>
                <a:ea typeface="楷体" panose="02010609060101010101" pitchFamily="49" charset="-122"/>
              </a:rPr>
              <a:t>说明文学习的流程与方法</a:t>
            </a:r>
          </a:p>
          <a:p>
            <a:pPr eaLnBrk="1" hangingPunct="1">
              <a:lnSpc>
                <a:spcPct val="135000"/>
              </a:lnSpc>
            </a:pPr>
            <a:r>
              <a:rPr lang="zh-CN" altLang="en-US" sz="3600" b="1" dirty="0">
                <a:solidFill>
                  <a:srgbClr val="0000FF"/>
                </a:solidFill>
                <a:latin typeface="楷体" panose="02010609060101010101" pitchFamily="49" charset="-122"/>
                <a:ea typeface="楷体" panose="02010609060101010101" pitchFamily="49" charset="-122"/>
              </a:rPr>
              <a:t>        </a:t>
            </a:r>
            <a:r>
              <a:rPr lang="en-US" altLang="zh-CN" sz="3600" b="1" dirty="0">
                <a:solidFill>
                  <a:srgbClr val="0000FF"/>
                </a:solidFill>
                <a:latin typeface="楷体" panose="02010609060101010101" pitchFamily="49" charset="-122"/>
                <a:ea typeface="楷体" panose="02010609060101010101" pitchFamily="49" charset="-122"/>
              </a:rPr>
              <a:t>——</a:t>
            </a:r>
            <a:r>
              <a:rPr lang="zh-CN" altLang="en-US" sz="3600" b="1" dirty="0">
                <a:solidFill>
                  <a:srgbClr val="0000FF"/>
                </a:solidFill>
                <a:latin typeface="楷体" panose="02010609060101010101" pitchFamily="49" charset="-122"/>
                <a:ea typeface="楷体" panose="02010609060101010101" pitchFamily="49" charset="-122"/>
              </a:rPr>
              <a:t>说明文六个知识点的整合</a:t>
            </a:r>
          </a:p>
        </p:txBody>
      </p:sp>
      <p:sp>
        <p:nvSpPr>
          <p:cNvPr id="112652" name="AutoShape 12"/>
          <p:cNvSpPr>
            <a:spLocks noChangeArrowheads="1"/>
          </p:cNvSpPr>
          <p:nvPr/>
        </p:nvSpPr>
        <p:spPr bwMode="auto">
          <a:xfrm>
            <a:off x="2686517" y="4137025"/>
            <a:ext cx="457279" cy="304800"/>
          </a:xfrm>
          <a:prstGeom prst="rightArrow">
            <a:avLst>
              <a:gd name="adj1" fmla="val 50000"/>
              <a:gd name="adj2" fmla="val 5000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endParaRPr lang="zh-CN" altLang="en-US">
              <a:solidFill>
                <a:srgbClr val="000000"/>
              </a:solidFill>
            </a:endParaRPr>
          </a:p>
        </p:txBody>
      </p:sp>
      <p:sp>
        <p:nvSpPr>
          <p:cNvPr id="112653" name="AutoShape 13"/>
          <p:cNvSpPr>
            <a:spLocks noChangeArrowheads="1"/>
          </p:cNvSpPr>
          <p:nvPr/>
        </p:nvSpPr>
        <p:spPr bwMode="auto">
          <a:xfrm>
            <a:off x="4515634" y="4137025"/>
            <a:ext cx="628759" cy="304800"/>
          </a:xfrm>
          <a:prstGeom prst="rightArrow">
            <a:avLst>
              <a:gd name="adj1" fmla="val 50000"/>
              <a:gd name="adj2" fmla="val 6875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endParaRPr lang="zh-CN" altLang="en-US">
              <a:solidFill>
                <a:srgbClr val="000000"/>
              </a:solidFill>
            </a:endParaRPr>
          </a:p>
        </p:txBody>
      </p:sp>
      <p:sp>
        <p:nvSpPr>
          <p:cNvPr id="112654" name="Line 14"/>
          <p:cNvSpPr>
            <a:spLocks noChangeShapeType="1"/>
          </p:cNvSpPr>
          <p:nvPr/>
        </p:nvSpPr>
        <p:spPr bwMode="auto">
          <a:xfrm>
            <a:off x="2172077" y="5661248"/>
            <a:ext cx="0" cy="663575"/>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2655" name="Text Box 15"/>
          <p:cNvSpPr txBox="1">
            <a:spLocks noChangeArrowheads="1"/>
          </p:cNvSpPr>
          <p:nvPr/>
        </p:nvSpPr>
        <p:spPr bwMode="auto">
          <a:xfrm>
            <a:off x="993212" y="6184852"/>
            <a:ext cx="235773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2800" b="1" dirty="0">
                <a:solidFill>
                  <a:srgbClr val="0000FF"/>
                </a:solidFill>
              </a:rPr>
              <a:t>说明文的分类</a:t>
            </a:r>
          </a:p>
        </p:txBody>
      </p:sp>
      <p:sp>
        <p:nvSpPr>
          <p:cNvPr id="112656" name="Line 16"/>
          <p:cNvSpPr>
            <a:spLocks noChangeShapeType="1"/>
          </p:cNvSpPr>
          <p:nvPr/>
        </p:nvSpPr>
        <p:spPr bwMode="auto">
          <a:xfrm>
            <a:off x="6230432" y="4746626"/>
            <a:ext cx="0" cy="587375"/>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2657" name="Text Box 17"/>
          <p:cNvSpPr txBox="1">
            <a:spLocks noChangeArrowheads="1"/>
          </p:cNvSpPr>
          <p:nvPr/>
        </p:nvSpPr>
        <p:spPr bwMode="auto">
          <a:xfrm>
            <a:off x="5501643" y="5272088"/>
            <a:ext cx="3278462"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4800" b="1" dirty="0">
                <a:solidFill>
                  <a:srgbClr val="FF0000"/>
                </a:solidFill>
                <a:latin typeface="楷体" panose="02010609060101010101" pitchFamily="49" charset="-122"/>
                <a:ea typeface="楷体" panose="02010609060101010101" pitchFamily="49" charset="-122"/>
              </a:rPr>
              <a:t>说明的顺序</a:t>
            </a:r>
          </a:p>
        </p:txBody>
      </p:sp>
      <p:sp>
        <p:nvSpPr>
          <p:cNvPr id="112658" name="AutoShape 18"/>
          <p:cNvSpPr>
            <a:spLocks/>
          </p:cNvSpPr>
          <p:nvPr/>
        </p:nvSpPr>
        <p:spPr bwMode="auto">
          <a:xfrm rot="5400000" flipH="1">
            <a:off x="4976637" y="3778495"/>
            <a:ext cx="228600" cy="2088660"/>
          </a:xfrm>
          <a:prstGeom prst="leftBracket">
            <a:avLst>
              <a:gd name="adj" fmla="val 0"/>
            </a:avLst>
          </a:prstGeom>
          <a:noFill/>
          <a:ln w="2857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endParaRPr lang="zh-CN" altLang="en-US">
              <a:solidFill>
                <a:srgbClr val="000000"/>
              </a:solidFill>
            </a:endParaRPr>
          </a:p>
        </p:txBody>
      </p:sp>
      <p:sp>
        <p:nvSpPr>
          <p:cNvPr id="112659" name="Text Box 19"/>
          <p:cNvSpPr txBox="1">
            <a:spLocks noChangeArrowheads="1"/>
          </p:cNvSpPr>
          <p:nvPr/>
        </p:nvSpPr>
        <p:spPr bwMode="auto">
          <a:xfrm>
            <a:off x="3844005" y="4876801"/>
            <a:ext cx="1980029"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2800" b="1" dirty="0">
                <a:solidFill>
                  <a:srgbClr val="0000FF"/>
                </a:solidFill>
              </a:rPr>
              <a:t>说明的方法</a:t>
            </a:r>
          </a:p>
        </p:txBody>
      </p:sp>
      <p:sp>
        <p:nvSpPr>
          <p:cNvPr id="112660" name="AutoShape 20"/>
          <p:cNvSpPr>
            <a:spLocks/>
          </p:cNvSpPr>
          <p:nvPr/>
        </p:nvSpPr>
        <p:spPr bwMode="auto">
          <a:xfrm rot="-5400000" flipH="1" flipV="1">
            <a:off x="4899255" y="2644538"/>
            <a:ext cx="228600" cy="2029177"/>
          </a:xfrm>
          <a:prstGeom prst="leftBracket">
            <a:avLst>
              <a:gd name="adj" fmla="val 0"/>
            </a:avLst>
          </a:prstGeom>
          <a:noFill/>
          <a:ln w="2857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endParaRPr lang="zh-CN" altLang="en-US">
              <a:solidFill>
                <a:srgbClr val="000000"/>
              </a:solidFill>
            </a:endParaRPr>
          </a:p>
        </p:txBody>
      </p:sp>
      <p:sp>
        <p:nvSpPr>
          <p:cNvPr id="112661" name="Text Box 21"/>
          <p:cNvSpPr txBox="1">
            <a:spLocks noChangeArrowheads="1"/>
          </p:cNvSpPr>
          <p:nvPr/>
        </p:nvSpPr>
        <p:spPr bwMode="auto">
          <a:xfrm>
            <a:off x="3844005" y="3107203"/>
            <a:ext cx="2339102"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2800" b="1" dirty="0">
                <a:solidFill>
                  <a:srgbClr val="0000FF"/>
                </a:solidFill>
              </a:rPr>
              <a:t>说明文的结构</a:t>
            </a:r>
          </a:p>
        </p:txBody>
      </p:sp>
      <p:sp>
        <p:nvSpPr>
          <p:cNvPr id="112662" name="AutoShape 22"/>
          <p:cNvSpPr>
            <a:spLocks/>
          </p:cNvSpPr>
          <p:nvPr/>
        </p:nvSpPr>
        <p:spPr bwMode="auto">
          <a:xfrm rot="-5400000" flipH="1" flipV="1">
            <a:off x="3886934" y="1183928"/>
            <a:ext cx="685800" cy="4001195"/>
          </a:xfrm>
          <a:prstGeom prst="leftBracket">
            <a:avLst>
              <a:gd name="adj" fmla="val 0"/>
            </a:avLst>
          </a:prstGeom>
          <a:noFill/>
          <a:ln w="2857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endParaRPr lang="zh-CN" altLang="en-US">
              <a:solidFill>
                <a:srgbClr val="000000"/>
              </a:solidFill>
            </a:endParaRPr>
          </a:p>
        </p:txBody>
      </p:sp>
      <p:sp>
        <p:nvSpPr>
          <p:cNvPr id="112663" name="Text Box 23"/>
          <p:cNvSpPr txBox="1">
            <a:spLocks noChangeArrowheads="1"/>
          </p:cNvSpPr>
          <p:nvPr/>
        </p:nvSpPr>
        <p:spPr bwMode="auto">
          <a:xfrm>
            <a:off x="3372436" y="2376488"/>
            <a:ext cx="2339102"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2800" b="1" dirty="0">
                <a:solidFill>
                  <a:srgbClr val="0000FF"/>
                </a:solidFill>
              </a:rPr>
              <a:t>说明文的语言</a:t>
            </a:r>
          </a:p>
        </p:txBody>
      </p:sp>
      <p:sp>
        <p:nvSpPr>
          <p:cNvPr id="112664" name="Rectangle 24"/>
          <p:cNvSpPr>
            <a:spLocks noChangeArrowheads="1"/>
          </p:cNvSpPr>
          <p:nvPr/>
        </p:nvSpPr>
        <p:spPr bwMode="auto">
          <a:xfrm>
            <a:off x="1428998" y="5029201"/>
            <a:ext cx="545342"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en-US" altLang="zh-CN" sz="2800" b="1">
                <a:solidFill>
                  <a:srgbClr val="FF3300"/>
                </a:solidFill>
                <a:ea typeface="黑体" pitchFamily="49" charset="-122"/>
              </a:rPr>
              <a:t>①</a:t>
            </a:r>
          </a:p>
        </p:txBody>
      </p:sp>
      <p:sp>
        <p:nvSpPr>
          <p:cNvPr id="112665" name="Rectangle 25"/>
          <p:cNvSpPr>
            <a:spLocks noChangeArrowheads="1"/>
          </p:cNvSpPr>
          <p:nvPr/>
        </p:nvSpPr>
        <p:spPr bwMode="auto">
          <a:xfrm>
            <a:off x="2915156" y="3733801"/>
            <a:ext cx="545342"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en-US" altLang="zh-CN" sz="2800" b="1" dirty="0">
                <a:solidFill>
                  <a:srgbClr val="FF3300"/>
                </a:solidFill>
                <a:ea typeface="黑体" pitchFamily="49" charset="-122"/>
              </a:rPr>
              <a:t>②</a:t>
            </a:r>
          </a:p>
        </p:txBody>
      </p:sp>
      <p:sp>
        <p:nvSpPr>
          <p:cNvPr id="112666" name="Rectangle 26"/>
          <p:cNvSpPr>
            <a:spLocks noChangeArrowheads="1"/>
          </p:cNvSpPr>
          <p:nvPr/>
        </p:nvSpPr>
        <p:spPr bwMode="auto">
          <a:xfrm>
            <a:off x="3601075" y="4876801"/>
            <a:ext cx="545342"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en-US" altLang="zh-CN" sz="2800" b="1">
                <a:solidFill>
                  <a:srgbClr val="FF3300"/>
                </a:solidFill>
                <a:ea typeface="黑体" pitchFamily="49" charset="-122"/>
              </a:rPr>
              <a:t>③</a:t>
            </a:r>
          </a:p>
        </p:txBody>
      </p:sp>
      <p:sp>
        <p:nvSpPr>
          <p:cNvPr id="112667" name="Rectangle 27"/>
          <p:cNvSpPr>
            <a:spLocks noChangeArrowheads="1"/>
          </p:cNvSpPr>
          <p:nvPr/>
        </p:nvSpPr>
        <p:spPr bwMode="auto">
          <a:xfrm>
            <a:off x="5201553" y="5272089"/>
            <a:ext cx="545342"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en-US" altLang="zh-CN" sz="2800" b="1">
                <a:solidFill>
                  <a:srgbClr val="FF3300"/>
                </a:solidFill>
                <a:ea typeface="黑体" pitchFamily="49" charset="-122"/>
              </a:rPr>
              <a:t>④</a:t>
            </a:r>
          </a:p>
        </p:txBody>
      </p:sp>
      <p:sp>
        <p:nvSpPr>
          <p:cNvPr id="112668" name="Rectangle 28"/>
          <p:cNvSpPr>
            <a:spLocks noChangeArrowheads="1"/>
          </p:cNvSpPr>
          <p:nvPr/>
        </p:nvSpPr>
        <p:spPr bwMode="auto">
          <a:xfrm>
            <a:off x="3601075" y="3048001"/>
            <a:ext cx="545342"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en-US" altLang="zh-CN" sz="2800" b="1">
                <a:solidFill>
                  <a:srgbClr val="FF3300"/>
                </a:solidFill>
                <a:ea typeface="黑体" pitchFamily="49" charset="-122"/>
              </a:rPr>
              <a:t>⑤</a:t>
            </a:r>
          </a:p>
        </p:txBody>
      </p:sp>
      <p:sp>
        <p:nvSpPr>
          <p:cNvPr id="112669" name="Rectangle 29"/>
          <p:cNvSpPr>
            <a:spLocks noChangeArrowheads="1"/>
          </p:cNvSpPr>
          <p:nvPr/>
        </p:nvSpPr>
        <p:spPr bwMode="auto">
          <a:xfrm>
            <a:off x="3086636" y="2362201"/>
            <a:ext cx="545342"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en-US" altLang="zh-CN" sz="2800" b="1">
                <a:solidFill>
                  <a:srgbClr val="FF3300"/>
                </a:solidFill>
                <a:ea typeface="黑体" pitchFamily="49" charset="-122"/>
              </a:rPr>
              <a:t>⑥</a:t>
            </a:r>
          </a:p>
        </p:txBody>
      </p:sp>
      <p:sp>
        <p:nvSpPr>
          <p:cNvPr id="30" name="圆角矩形 4"/>
          <p:cNvSpPr>
            <a:spLocks noChangeArrowheads="1"/>
          </p:cNvSpPr>
          <p:nvPr/>
        </p:nvSpPr>
        <p:spPr bwMode="auto">
          <a:xfrm>
            <a:off x="73402" y="0"/>
            <a:ext cx="2098675" cy="846137"/>
          </a:xfrm>
          <a:prstGeom prst="roundRect">
            <a:avLst>
              <a:gd name="adj" fmla="val 6394"/>
            </a:avLst>
          </a:prstGeom>
          <a:solidFill>
            <a:srgbClr val="FFFF99"/>
          </a:solidFill>
          <a:ln w="41275">
            <a:solidFill>
              <a:srgbClr val="0000FF"/>
            </a:solidFill>
            <a:round/>
            <a:headEnd/>
            <a:tailEnd/>
          </a:ln>
        </p:spPr>
        <p:txBody>
          <a:bodyPr lIns="91438" tIns="45719" rIns="91438" bIns="45719" anchor="ctr"/>
          <a:lstStyle>
            <a:lvl1pPr eaLnBrk="0" hangingPunct="0">
              <a:spcBef>
                <a:spcPct val="15000"/>
              </a:spcBef>
              <a:buChar char="•"/>
              <a:defRPr>
                <a:solidFill>
                  <a:schemeClr val="tx1"/>
                </a:solidFill>
                <a:latin typeface="Arial" pitchFamily="34" charset="0"/>
                <a:ea typeface="黑体" pitchFamily="49" charset="-122"/>
              </a:defRPr>
            </a:lvl1pPr>
            <a:lvl2pPr marL="742950" indent="-285750" eaLnBrk="0" hangingPunct="0">
              <a:spcBef>
                <a:spcPct val="15000"/>
              </a:spcBef>
              <a:buChar char="–"/>
              <a:defRPr sz="1500">
                <a:solidFill>
                  <a:schemeClr val="tx1"/>
                </a:solidFill>
                <a:latin typeface="Arial" pitchFamily="34" charset="0"/>
                <a:ea typeface="黑体" pitchFamily="49" charset="-122"/>
              </a:defRPr>
            </a:lvl2pPr>
            <a:lvl3pPr marL="1143000" indent="-228600" eaLnBrk="0" hangingPunct="0">
              <a:spcBef>
                <a:spcPct val="15000"/>
              </a:spcBef>
              <a:buChar char="•"/>
              <a:defRPr sz="1300">
                <a:solidFill>
                  <a:schemeClr val="tx1"/>
                </a:solidFill>
                <a:latin typeface="Arial" pitchFamily="34" charset="0"/>
                <a:ea typeface="黑体" pitchFamily="49" charset="-122"/>
              </a:defRPr>
            </a:lvl3pPr>
            <a:lvl4pPr marL="1600200" indent="-228600" eaLnBrk="0" hangingPunct="0">
              <a:spcBef>
                <a:spcPct val="15000"/>
              </a:spcBef>
              <a:buChar char="–"/>
              <a:defRPr sz="1200">
                <a:solidFill>
                  <a:schemeClr val="tx1"/>
                </a:solidFill>
                <a:latin typeface="Arial" pitchFamily="34" charset="0"/>
                <a:ea typeface="黑体" pitchFamily="49" charset="-122"/>
              </a:defRPr>
            </a:lvl4pPr>
            <a:lvl5pPr marL="2057400" indent="-228600" eaLnBrk="0" hangingPunct="0">
              <a:spcBef>
                <a:spcPct val="15000"/>
              </a:spcBef>
              <a:buChar char="»"/>
              <a:defRPr sz="1200">
                <a:solidFill>
                  <a:schemeClr val="tx1"/>
                </a:solidFill>
                <a:latin typeface="Arial" pitchFamily="34" charset="0"/>
                <a:ea typeface="黑体" pitchFamily="49" charset="-122"/>
              </a:defRPr>
            </a:lvl5pPr>
            <a:lvl6pPr marL="2514600" indent="-228600" eaLnBrk="0" fontAlgn="base" hangingPunct="0">
              <a:spcBef>
                <a:spcPct val="15000"/>
              </a:spcBef>
              <a:spcAft>
                <a:spcPct val="0"/>
              </a:spcAft>
              <a:buChar char="»"/>
              <a:defRPr sz="1200">
                <a:solidFill>
                  <a:schemeClr val="tx1"/>
                </a:solidFill>
                <a:latin typeface="Arial" pitchFamily="34" charset="0"/>
                <a:ea typeface="黑体" pitchFamily="49" charset="-122"/>
              </a:defRPr>
            </a:lvl6pPr>
            <a:lvl7pPr marL="2971800" indent="-228600" eaLnBrk="0" fontAlgn="base" hangingPunct="0">
              <a:spcBef>
                <a:spcPct val="15000"/>
              </a:spcBef>
              <a:spcAft>
                <a:spcPct val="0"/>
              </a:spcAft>
              <a:buChar char="»"/>
              <a:defRPr sz="1200">
                <a:solidFill>
                  <a:schemeClr val="tx1"/>
                </a:solidFill>
                <a:latin typeface="Arial" pitchFamily="34" charset="0"/>
                <a:ea typeface="黑体" pitchFamily="49" charset="-122"/>
              </a:defRPr>
            </a:lvl7pPr>
            <a:lvl8pPr marL="3429000" indent="-228600" eaLnBrk="0" fontAlgn="base" hangingPunct="0">
              <a:spcBef>
                <a:spcPct val="15000"/>
              </a:spcBef>
              <a:spcAft>
                <a:spcPct val="0"/>
              </a:spcAft>
              <a:buChar char="»"/>
              <a:defRPr sz="1200">
                <a:solidFill>
                  <a:schemeClr val="tx1"/>
                </a:solidFill>
                <a:latin typeface="Arial" pitchFamily="34" charset="0"/>
                <a:ea typeface="黑体" pitchFamily="49" charset="-122"/>
              </a:defRPr>
            </a:lvl8pPr>
            <a:lvl9pPr marL="3886200" indent="-228600" eaLnBrk="0" fontAlgn="base" hangingPunct="0">
              <a:spcBef>
                <a:spcPct val="15000"/>
              </a:spcBef>
              <a:spcAft>
                <a:spcPct val="0"/>
              </a:spcAft>
              <a:buChar char="»"/>
              <a:defRPr sz="1200">
                <a:solidFill>
                  <a:schemeClr val="tx1"/>
                </a:solidFill>
                <a:latin typeface="Arial" pitchFamily="34" charset="0"/>
                <a:ea typeface="黑体" pitchFamily="49" charset="-122"/>
              </a:defRPr>
            </a:lvl9pPr>
          </a:lstStyle>
          <a:p>
            <a:pPr algn="ctr" eaLnBrk="1" hangingPunct="1">
              <a:spcBef>
                <a:spcPct val="0"/>
              </a:spcBef>
              <a:buFontTx/>
              <a:buNone/>
            </a:pPr>
            <a:r>
              <a:rPr kumimoji="1" lang="zh-CN" altLang="en-US" sz="3600" b="1" dirty="0">
                <a:solidFill>
                  <a:srgbClr val="FF0000"/>
                </a:solidFill>
                <a:latin typeface="楷体" pitchFamily="49" charset="-122"/>
                <a:ea typeface="楷体" pitchFamily="49" charset="-122"/>
              </a:rPr>
              <a:t>课堂拓展</a:t>
            </a:r>
          </a:p>
        </p:txBody>
      </p:sp>
    </p:spTree>
    <p:extLst>
      <p:ext uri="{BB962C8B-B14F-4D97-AF65-F5344CB8AC3E}">
        <p14:creationId xmlns:p14="http://schemas.microsoft.com/office/powerpoint/2010/main" val="10723826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12670"/>
                                        </p:tgtEl>
                                        <p:attrNameLst>
                                          <p:attrName>style.visibility</p:attrName>
                                        </p:attrNameLst>
                                      </p:cBhvr>
                                      <p:to>
                                        <p:strVal val="visible"/>
                                      </p:to>
                                    </p:set>
                                    <p:animEffect transition="in" filter="blinds(horizontal)">
                                      <p:cBhvr>
                                        <p:cTn id="7" dur="500"/>
                                        <p:tgtEl>
                                          <p:spTgt spid="11267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8" fill="hold" grpId="0" nodeType="clickEffect">
                                  <p:stCondLst>
                                    <p:cond delay="0"/>
                                  </p:stCondLst>
                                  <p:childTnLst>
                                    <p:set>
                                      <p:cBhvr>
                                        <p:cTn id="11" dur="1" fill="hold">
                                          <p:stCondLst>
                                            <p:cond delay="0"/>
                                          </p:stCondLst>
                                        </p:cTn>
                                        <p:tgtEl>
                                          <p:spTgt spid="112652"/>
                                        </p:tgtEl>
                                        <p:attrNameLst>
                                          <p:attrName>style.visibility</p:attrName>
                                        </p:attrNameLst>
                                      </p:cBhvr>
                                      <p:to>
                                        <p:strVal val="visible"/>
                                      </p:to>
                                    </p:set>
                                    <p:animEffect transition="in" filter="slide(fromLeft)">
                                      <p:cBhvr>
                                        <p:cTn id="12" dur="500"/>
                                        <p:tgtEl>
                                          <p:spTgt spid="112652"/>
                                        </p:tgtEl>
                                      </p:cBhvr>
                                    </p:animEffect>
                                  </p:childTnLst>
                                </p:cTn>
                              </p:par>
                            </p:childTnLst>
                          </p:cTn>
                        </p:par>
                        <p:par>
                          <p:cTn id="13" fill="hold" nodeType="afterGroup">
                            <p:stCondLst>
                              <p:cond delay="500"/>
                            </p:stCondLst>
                            <p:childTnLst>
                              <p:par>
                                <p:cTn id="14" presetID="23" presetClass="entr" presetSubtype="16" fill="hold" nodeType="afterEffect">
                                  <p:stCondLst>
                                    <p:cond delay="0"/>
                                  </p:stCondLst>
                                  <p:childTnLst>
                                    <p:set>
                                      <p:cBhvr>
                                        <p:cTn id="15" dur="1" fill="hold">
                                          <p:stCondLst>
                                            <p:cond delay="0"/>
                                          </p:stCondLst>
                                        </p:cTn>
                                        <p:tgtEl>
                                          <p:spTgt spid="112671"/>
                                        </p:tgtEl>
                                        <p:attrNameLst>
                                          <p:attrName>style.visibility</p:attrName>
                                        </p:attrNameLst>
                                      </p:cBhvr>
                                      <p:to>
                                        <p:strVal val="visible"/>
                                      </p:to>
                                    </p:set>
                                    <p:anim calcmode="lin" valueType="num">
                                      <p:cBhvr>
                                        <p:cTn id="16" dur="500" fill="hold"/>
                                        <p:tgtEl>
                                          <p:spTgt spid="112671"/>
                                        </p:tgtEl>
                                        <p:attrNameLst>
                                          <p:attrName>ppt_w</p:attrName>
                                        </p:attrNameLst>
                                      </p:cBhvr>
                                      <p:tavLst>
                                        <p:tav tm="0">
                                          <p:val>
                                            <p:fltVal val="0"/>
                                          </p:val>
                                        </p:tav>
                                        <p:tav tm="100000">
                                          <p:val>
                                            <p:strVal val="#ppt_w"/>
                                          </p:val>
                                        </p:tav>
                                      </p:tavLst>
                                    </p:anim>
                                    <p:anim calcmode="lin" valueType="num">
                                      <p:cBhvr>
                                        <p:cTn id="17" dur="500" fill="hold"/>
                                        <p:tgtEl>
                                          <p:spTgt spid="112671"/>
                                        </p:tgtEl>
                                        <p:attrNameLst>
                                          <p:attrName>ppt_h</p:attrName>
                                        </p:attrNameLst>
                                      </p:cBhvr>
                                      <p:tavLst>
                                        <p:tav tm="0">
                                          <p:val>
                                            <p:fltVal val="0"/>
                                          </p:val>
                                        </p:tav>
                                        <p:tav tm="100000">
                                          <p:val>
                                            <p:strVal val="#ppt_h"/>
                                          </p:val>
                                        </p:tav>
                                      </p:tavLst>
                                    </p:anim>
                                  </p:childTnLst>
                                </p:cTn>
                              </p:par>
                            </p:childTnLst>
                          </p:cTn>
                        </p:par>
                      </p:childTnLst>
                    </p:cTn>
                  </p:par>
                  <p:par>
                    <p:cTn id="18" fill="hold" nodeType="clickPar">
                      <p:stCondLst>
                        <p:cond delay="indefinite"/>
                      </p:stCondLst>
                      <p:childTnLst>
                        <p:par>
                          <p:cTn id="19" fill="hold" nodeType="withGroup">
                            <p:stCondLst>
                              <p:cond delay="0"/>
                            </p:stCondLst>
                            <p:childTnLst>
                              <p:par>
                                <p:cTn id="20" presetID="12" presetClass="entr" presetSubtype="8" fill="hold" grpId="0" nodeType="clickEffect">
                                  <p:stCondLst>
                                    <p:cond delay="0"/>
                                  </p:stCondLst>
                                  <p:childTnLst>
                                    <p:set>
                                      <p:cBhvr>
                                        <p:cTn id="21" dur="1" fill="hold">
                                          <p:stCondLst>
                                            <p:cond delay="0"/>
                                          </p:stCondLst>
                                        </p:cTn>
                                        <p:tgtEl>
                                          <p:spTgt spid="112653"/>
                                        </p:tgtEl>
                                        <p:attrNameLst>
                                          <p:attrName>style.visibility</p:attrName>
                                        </p:attrNameLst>
                                      </p:cBhvr>
                                      <p:to>
                                        <p:strVal val="visible"/>
                                      </p:to>
                                    </p:set>
                                    <p:animEffect transition="in" filter="slide(fromLeft)">
                                      <p:cBhvr>
                                        <p:cTn id="22" dur="500"/>
                                        <p:tgtEl>
                                          <p:spTgt spid="112653"/>
                                        </p:tgtEl>
                                      </p:cBhvr>
                                    </p:animEffect>
                                  </p:childTnLst>
                                </p:cTn>
                              </p:par>
                            </p:childTnLst>
                          </p:cTn>
                        </p:par>
                        <p:par>
                          <p:cTn id="23" fill="hold" nodeType="afterGroup">
                            <p:stCondLst>
                              <p:cond delay="500"/>
                            </p:stCondLst>
                            <p:childTnLst>
                              <p:par>
                                <p:cTn id="24" presetID="23" presetClass="entr" presetSubtype="16" fill="hold" nodeType="afterEffect">
                                  <p:stCondLst>
                                    <p:cond delay="0"/>
                                  </p:stCondLst>
                                  <p:childTnLst>
                                    <p:set>
                                      <p:cBhvr>
                                        <p:cTn id="25" dur="1" fill="hold">
                                          <p:stCondLst>
                                            <p:cond delay="0"/>
                                          </p:stCondLst>
                                        </p:cTn>
                                        <p:tgtEl>
                                          <p:spTgt spid="112672"/>
                                        </p:tgtEl>
                                        <p:attrNameLst>
                                          <p:attrName>style.visibility</p:attrName>
                                        </p:attrNameLst>
                                      </p:cBhvr>
                                      <p:to>
                                        <p:strVal val="visible"/>
                                      </p:to>
                                    </p:set>
                                    <p:anim calcmode="lin" valueType="num">
                                      <p:cBhvr>
                                        <p:cTn id="26" dur="500" fill="hold"/>
                                        <p:tgtEl>
                                          <p:spTgt spid="112672"/>
                                        </p:tgtEl>
                                        <p:attrNameLst>
                                          <p:attrName>ppt_w</p:attrName>
                                        </p:attrNameLst>
                                      </p:cBhvr>
                                      <p:tavLst>
                                        <p:tav tm="0">
                                          <p:val>
                                            <p:fltVal val="0"/>
                                          </p:val>
                                        </p:tav>
                                        <p:tav tm="100000">
                                          <p:val>
                                            <p:strVal val="#ppt_w"/>
                                          </p:val>
                                        </p:tav>
                                      </p:tavLst>
                                    </p:anim>
                                    <p:anim calcmode="lin" valueType="num">
                                      <p:cBhvr>
                                        <p:cTn id="27" dur="500" fill="hold"/>
                                        <p:tgtEl>
                                          <p:spTgt spid="112672"/>
                                        </p:tgtEl>
                                        <p:attrNameLst>
                                          <p:attrName>ppt_h</p:attrName>
                                        </p:attrNameLst>
                                      </p:cBhvr>
                                      <p:tavLst>
                                        <p:tav tm="0">
                                          <p:val>
                                            <p:fltVal val="0"/>
                                          </p:val>
                                        </p:tav>
                                        <p:tav tm="100000">
                                          <p:val>
                                            <p:strVal val="#ppt_h"/>
                                          </p:val>
                                        </p:tav>
                                      </p:tavLst>
                                    </p:anim>
                                  </p:childTnLst>
                                </p:cTn>
                              </p:par>
                            </p:childTnLst>
                          </p:cTn>
                        </p:par>
                      </p:childTnLst>
                    </p:cTn>
                  </p:par>
                  <p:par>
                    <p:cTn id="28" fill="hold" nodeType="clickPar">
                      <p:stCondLst>
                        <p:cond delay="indefinite"/>
                      </p:stCondLst>
                      <p:childTnLst>
                        <p:par>
                          <p:cTn id="29" fill="hold" nodeType="withGroup">
                            <p:stCondLst>
                              <p:cond delay="0"/>
                            </p:stCondLst>
                            <p:childTnLst>
                              <p:par>
                                <p:cTn id="30" presetID="12" presetClass="entr" presetSubtype="1" fill="hold" grpId="0" nodeType="clickEffect">
                                  <p:stCondLst>
                                    <p:cond delay="0"/>
                                  </p:stCondLst>
                                  <p:childTnLst>
                                    <p:set>
                                      <p:cBhvr>
                                        <p:cTn id="31" dur="1" fill="hold">
                                          <p:stCondLst>
                                            <p:cond delay="0"/>
                                          </p:stCondLst>
                                        </p:cTn>
                                        <p:tgtEl>
                                          <p:spTgt spid="112654"/>
                                        </p:tgtEl>
                                        <p:attrNameLst>
                                          <p:attrName>style.visibility</p:attrName>
                                        </p:attrNameLst>
                                      </p:cBhvr>
                                      <p:to>
                                        <p:strVal val="visible"/>
                                      </p:to>
                                    </p:set>
                                    <p:animEffect transition="in" filter="slide(fromTop)">
                                      <p:cBhvr>
                                        <p:cTn id="32" dur="500"/>
                                        <p:tgtEl>
                                          <p:spTgt spid="112654"/>
                                        </p:tgtEl>
                                      </p:cBhvr>
                                    </p:animEffect>
                                  </p:childTnLst>
                                </p:cTn>
                              </p:par>
                            </p:childTnLst>
                          </p:cTn>
                        </p:par>
                        <p:par>
                          <p:cTn id="33" fill="hold" nodeType="afterGroup">
                            <p:stCondLst>
                              <p:cond delay="500"/>
                            </p:stCondLst>
                            <p:childTnLst>
                              <p:par>
                                <p:cTn id="34" presetID="3" presetClass="entr" presetSubtype="10" fill="hold" grpId="0" nodeType="afterEffect">
                                  <p:stCondLst>
                                    <p:cond delay="0"/>
                                  </p:stCondLst>
                                  <p:childTnLst>
                                    <p:set>
                                      <p:cBhvr>
                                        <p:cTn id="35" dur="1" fill="hold">
                                          <p:stCondLst>
                                            <p:cond delay="0"/>
                                          </p:stCondLst>
                                        </p:cTn>
                                        <p:tgtEl>
                                          <p:spTgt spid="112655"/>
                                        </p:tgtEl>
                                        <p:attrNameLst>
                                          <p:attrName>style.visibility</p:attrName>
                                        </p:attrNameLst>
                                      </p:cBhvr>
                                      <p:to>
                                        <p:strVal val="visible"/>
                                      </p:to>
                                    </p:set>
                                    <p:animEffect transition="in" filter="blinds(horizontal)">
                                      <p:cBhvr>
                                        <p:cTn id="36" dur="500"/>
                                        <p:tgtEl>
                                          <p:spTgt spid="112655"/>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12" presetClass="entr" presetSubtype="4" fill="hold" grpId="0" nodeType="clickEffect">
                                  <p:stCondLst>
                                    <p:cond delay="0"/>
                                  </p:stCondLst>
                                  <p:childTnLst>
                                    <p:set>
                                      <p:cBhvr>
                                        <p:cTn id="40" dur="1" fill="hold">
                                          <p:stCondLst>
                                            <p:cond delay="0"/>
                                          </p:stCondLst>
                                        </p:cTn>
                                        <p:tgtEl>
                                          <p:spTgt spid="112658"/>
                                        </p:tgtEl>
                                        <p:attrNameLst>
                                          <p:attrName>style.visibility</p:attrName>
                                        </p:attrNameLst>
                                      </p:cBhvr>
                                      <p:to>
                                        <p:strVal val="visible"/>
                                      </p:to>
                                    </p:set>
                                    <p:animEffect transition="in" filter="slide(fromBottom)">
                                      <p:cBhvr>
                                        <p:cTn id="41" dur="500"/>
                                        <p:tgtEl>
                                          <p:spTgt spid="112658"/>
                                        </p:tgtEl>
                                      </p:cBhvr>
                                    </p:animEffect>
                                  </p:childTnLst>
                                </p:cTn>
                              </p:par>
                            </p:childTnLst>
                          </p:cTn>
                        </p:par>
                        <p:par>
                          <p:cTn id="42" fill="hold" nodeType="afterGroup">
                            <p:stCondLst>
                              <p:cond delay="500"/>
                            </p:stCondLst>
                            <p:childTnLst>
                              <p:par>
                                <p:cTn id="43" presetID="53" presetClass="entr" presetSubtype="0" fill="hold" grpId="0" nodeType="afterEffect">
                                  <p:stCondLst>
                                    <p:cond delay="0"/>
                                  </p:stCondLst>
                                  <p:childTnLst>
                                    <p:set>
                                      <p:cBhvr>
                                        <p:cTn id="44" dur="1" fill="hold">
                                          <p:stCondLst>
                                            <p:cond delay="0"/>
                                          </p:stCondLst>
                                        </p:cTn>
                                        <p:tgtEl>
                                          <p:spTgt spid="112659"/>
                                        </p:tgtEl>
                                        <p:attrNameLst>
                                          <p:attrName>style.visibility</p:attrName>
                                        </p:attrNameLst>
                                      </p:cBhvr>
                                      <p:to>
                                        <p:strVal val="visible"/>
                                      </p:to>
                                    </p:set>
                                    <p:anim calcmode="lin" valueType="num">
                                      <p:cBhvr>
                                        <p:cTn id="45" dur="500" fill="hold"/>
                                        <p:tgtEl>
                                          <p:spTgt spid="112659"/>
                                        </p:tgtEl>
                                        <p:attrNameLst>
                                          <p:attrName>ppt_w</p:attrName>
                                        </p:attrNameLst>
                                      </p:cBhvr>
                                      <p:tavLst>
                                        <p:tav tm="0">
                                          <p:val>
                                            <p:fltVal val="0"/>
                                          </p:val>
                                        </p:tav>
                                        <p:tav tm="100000">
                                          <p:val>
                                            <p:strVal val="#ppt_w"/>
                                          </p:val>
                                        </p:tav>
                                      </p:tavLst>
                                    </p:anim>
                                    <p:anim calcmode="lin" valueType="num">
                                      <p:cBhvr>
                                        <p:cTn id="46" dur="500" fill="hold"/>
                                        <p:tgtEl>
                                          <p:spTgt spid="112659"/>
                                        </p:tgtEl>
                                        <p:attrNameLst>
                                          <p:attrName>ppt_h</p:attrName>
                                        </p:attrNameLst>
                                      </p:cBhvr>
                                      <p:tavLst>
                                        <p:tav tm="0">
                                          <p:val>
                                            <p:fltVal val="0"/>
                                          </p:val>
                                        </p:tav>
                                        <p:tav tm="100000">
                                          <p:val>
                                            <p:strVal val="#ppt_h"/>
                                          </p:val>
                                        </p:tav>
                                      </p:tavLst>
                                    </p:anim>
                                    <p:animEffect transition="in" filter="fade">
                                      <p:cBhvr>
                                        <p:cTn id="47" dur="500"/>
                                        <p:tgtEl>
                                          <p:spTgt spid="112659"/>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12" presetClass="entr" presetSubtype="1" fill="hold" grpId="0" nodeType="clickEffect">
                                  <p:stCondLst>
                                    <p:cond delay="0"/>
                                  </p:stCondLst>
                                  <p:childTnLst>
                                    <p:set>
                                      <p:cBhvr>
                                        <p:cTn id="51" dur="1" fill="hold">
                                          <p:stCondLst>
                                            <p:cond delay="0"/>
                                          </p:stCondLst>
                                        </p:cTn>
                                        <p:tgtEl>
                                          <p:spTgt spid="112656"/>
                                        </p:tgtEl>
                                        <p:attrNameLst>
                                          <p:attrName>style.visibility</p:attrName>
                                        </p:attrNameLst>
                                      </p:cBhvr>
                                      <p:to>
                                        <p:strVal val="visible"/>
                                      </p:to>
                                    </p:set>
                                    <p:animEffect transition="in" filter="slide(fromTop)">
                                      <p:cBhvr>
                                        <p:cTn id="52" dur="500"/>
                                        <p:tgtEl>
                                          <p:spTgt spid="112656"/>
                                        </p:tgtEl>
                                      </p:cBhvr>
                                    </p:animEffect>
                                  </p:childTnLst>
                                </p:cTn>
                              </p:par>
                            </p:childTnLst>
                          </p:cTn>
                        </p:par>
                        <p:par>
                          <p:cTn id="53" fill="hold" nodeType="afterGroup">
                            <p:stCondLst>
                              <p:cond delay="500"/>
                            </p:stCondLst>
                            <p:childTnLst>
                              <p:par>
                                <p:cTn id="54" presetID="35" presetClass="entr" presetSubtype="0" fill="hold" grpId="0" nodeType="afterEffect">
                                  <p:stCondLst>
                                    <p:cond delay="0"/>
                                  </p:stCondLst>
                                  <p:childTnLst>
                                    <p:set>
                                      <p:cBhvr>
                                        <p:cTn id="55" dur="1" fill="hold">
                                          <p:stCondLst>
                                            <p:cond delay="0"/>
                                          </p:stCondLst>
                                        </p:cTn>
                                        <p:tgtEl>
                                          <p:spTgt spid="112657"/>
                                        </p:tgtEl>
                                        <p:attrNameLst>
                                          <p:attrName>style.visibility</p:attrName>
                                        </p:attrNameLst>
                                      </p:cBhvr>
                                      <p:to>
                                        <p:strVal val="visible"/>
                                      </p:to>
                                    </p:set>
                                    <p:animEffect transition="in" filter="fade">
                                      <p:cBhvr>
                                        <p:cTn id="56" dur="2000"/>
                                        <p:tgtEl>
                                          <p:spTgt spid="112657"/>
                                        </p:tgtEl>
                                      </p:cBhvr>
                                    </p:animEffect>
                                    <p:anim calcmode="lin" valueType="num">
                                      <p:cBhvr>
                                        <p:cTn id="57" dur="2000" fill="hold"/>
                                        <p:tgtEl>
                                          <p:spTgt spid="112657"/>
                                        </p:tgtEl>
                                        <p:attrNameLst>
                                          <p:attrName>style.rotation</p:attrName>
                                        </p:attrNameLst>
                                      </p:cBhvr>
                                      <p:tavLst>
                                        <p:tav tm="0">
                                          <p:val>
                                            <p:fltVal val="720"/>
                                          </p:val>
                                        </p:tav>
                                        <p:tav tm="100000">
                                          <p:val>
                                            <p:fltVal val="0"/>
                                          </p:val>
                                        </p:tav>
                                      </p:tavLst>
                                    </p:anim>
                                    <p:anim calcmode="lin" valueType="num">
                                      <p:cBhvr>
                                        <p:cTn id="58" dur="2000" fill="hold"/>
                                        <p:tgtEl>
                                          <p:spTgt spid="112657"/>
                                        </p:tgtEl>
                                        <p:attrNameLst>
                                          <p:attrName>ppt_h</p:attrName>
                                        </p:attrNameLst>
                                      </p:cBhvr>
                                      <p:tavLst>
                                        <p:tav tm="0">
                                          <p:val>
                                            <p:fltVal val="0"/>
                                          </p:val>
                                        </p:tav>
                                        <p:tav tm="100000">
                                          <p:val>
                                            <p:strVal val="#ppt_h"/>
                                          </p:val>
                                        </p:tav>
                                      </p:tavLst>
                                    </p:anim>
                                    <p:anim calcmode="lin" valueType="num">
                                      <p:cBhvr>
                                        <p:cTn id="59" dur="2000" fill="hold"/>
                                        <p:tgtEl>
                                          <p:spTgt spid="112657"/>
                                        </p:tgtEl>
                                        <p:attrNameLst>
                                          <p:attrName>ppt_w</p:attrName>
                                        </p:attrNameLst>
                                      </p:cBhvr>
                                      <p:tavLst>
                                        <p:tav tm="0">
                                          <p:val>
                                            <p:fltVal val="0"/>
                                          </p:val>
                                        </p:tav>
                                        <p:tav tm="100000">
                                          <p:val>
                                            <p:strVal val="#ppt_w"/>
                                          </p:val>
                                        </p:tav>
                                      </p:tavLst>
                                    </p:anim>
                                  </p:childTnLst>
                                </p:cTn>
                              </p:par>
                            </p:childTnLst>
                          </p:cTn>
                        </p:par>
                      </p:childTnLst>
                    </p:cTn>
                  </p:par>
                  <p:par>
                    <p:cTn id="60" fill="hold" nodeType="clickPar">
                      <p:stCondLst>
                        <p:cond delay="indefinite"/>
                      </p:stCondLst>
                      <p:childTnLst>
                        <p:par>
                          <p:cTn id="61" fill="hold" nodeType="withGroup">
                            <p:stCondLst>
                              <p:cond delay="0"/>
                            </p:stCondLst>
                            <p:childTnLst>
                              <p:par>
                                <p:cTn id="62" presetID="12" presetClass="entr" presetSubtype="1" fill="hold" grpId="0" nodeType="clickEffect">
                                  <p:stCondLst>
                                    <p:cond delay="0"/>
                                  </p:stCondLst>
                                  <p:childTnLst>
                                    <p:set>
                                      <p:cBhvr>
                                        <p:cTn id="63" dur="1" fill="hold">
                                          <p:stCondLst>
                                            <p:cond delay="0"/>
                                          </p:stCondLst>
                                        </p:cTn>
                                        <p:tgtEl>
                                          <p:spTgt spid="112660"/>
                                        </p:tgtEl>
                                        <p:attrNameLst>
                                          <p:attrName>style.visibility</p:attrName>
                                        </p:attrNameLst>
                                      </p:cBhvr>
                                      <p:to>
                                        <p:strVal val="visible"/>
                                      </p:to>
                                    </p:set>
                                    <p:animEffect transition="in" filter="slide(fromTop)">
                                      <p:cBhvr>
                                        <p:cTn id="64" dur="500"/>
                                        <p:tgtEl>
                                          <p:spTgt spid="112660"/>
                                        </p:tgtEl>
                                      </p:cBhvr>
                                    </p:animEffect>
                                  </p:childTnLst>
                                </p:cTn>
                              </p:par>
                            </p:childTnLst>
                          </p:cTn>
                        </p:par>
                        <p:par>
                          <p:cTn id="65" fill="hold" nodeType="afterGroup">
                            <p:stCondLst>
                              <p:cond delay="500"/>
                            </p:stCondLst>
                            <p:childTnLst>
                              <p:par>
                                <p:cTn id="66" presetID="41" presetClass="entr" presetSubtype="0" fill="hold" grpId="0" nodeType="afterEffect">
                                  <p:stCondLst>
                                    <p:cond delay="0"/>
                                  </p:stCondLst>
                                  <p:iterate type="lt">
                                    <p:tmPct val="10000"/>
                                  </p:iterate>
                                  <p:childTnLst>
                                    <p:set>
                                      <p:cBhvr>
                                        <p:cTn id="67" dur="1" fill="hold">
                                          <p:stCondLst>
                                            <p:cond delay="0"/>
                                          </p:stCondLst>
                                        </p:cTn>
                                        <p:tgtEl>
                                          <p:spTgt spid="112661"/>
                                        </p:tgtEl>
                                        <p:attrNameLst>
                                          <p:attrName>style.visibility</p:attrName>
                                        </p:attrNameLst>
                                      </p:cBhvr>
                                      <p:to>
                                        <p:strVal val="visible"/>
                                      </p:to>
                                    </p:set>
                                    <p:anim calcmode="lin" valueType="num">
                                      <p:cBhvr>
                                        <p:cTn id="68" dur="500" fill="hold"/>
                                        <p:tgtEl>
                                          <p:spTgt spid="112661"/>
                                        </p:tgtEl>
                                        <p:attrNameLst>
                                          <p:attrName>ppt_x</p:attrName>
                                        </p:attrNameLst>
                                      </p:cBhvr>
                                      <p:tavLst>
                                        <p:tav tm="0">
                                          <p:val>
                                            <p:strVal val="#ppt_x"/>
                                          </p:val>
                                        </p:tav>
                                        <p:tav tm="50000">
                                          <p:val>
                                            <p:strVal val="#ppt_x+.1"/>
                                          </p:val>
                                        </p:tav>
                                        <p:tav tm="100000">
                                          <p:val>
                                            <p:strVal val="#ppt_x"/>
                                          </p:val>
                                        </p:tav>
                                      </p:tavLst>
                                    </p:anim>
                                    <p:anim calcmode="lin" valueType="num">
                                      <p:cBhvr>
                                        <p:cTn id="69" dur="500" fill="hold"/>
                                        <p:tgtEl>
                                          <p:spTgt spid="112661"/>
                                        </p:tgtEl>
                                        <p:attrNameLst>
                                          <p:attrName>ppt_y</p:attrName>
                                        </p:attrNameLst>
                                      </p:cBhvr>
                                      <p:tavLst>
                                        <p:tav tm="0">
                                          <p:val>
                                            <p:strVal val="#ppt_y"/>
                                          </p:val>
                                        </p:tav>
                                        <p:tav tm="100000">
                                          <p:val>
                                            <p:strVal val="#ppt_y"/>
                                          </p:val>
                                        </p:tav>
                                      </p:tavLst>
                                    </p:anim>
                                    <p:anim calcmode="lin" valueType="num">
                                      <p:cBhvr>
                                        <p:cTn id="70" dur="500" fill="hold"/>
                                        <p:tgtEl>
                                          <p:spTgt spid="112661"/>
                                        </p:tgtEl>
                                        <p:attrNameLst>
                                          <p:attrName>ppt_h</p:attrName>
                                        </p:attrNameLst>
                                      </p:cBhvr>
                                      <p:tavLst>
                                        <p:tav tm="0">
                                          <p:val>
                                            <p:strVal val="#ppt_h/10"/>
                                          </p:val>
                                        </p:tav>
                                        <p:tav tm="50000">
                                          <p:val>
                                            <p:strVal val="#ppt_h+.01"/>
                                          </p:val>
                                        </p:tav>
                                        <p:tav tm="100000">
                                          <p:val>
                                            <p:strVal val="#ppt_h"/>
                                          </p:val>
                                        </p:tav>
                                      </p:tavLst>
                                    </p:anim>
                                    <p:anim calcmode="lin" valueType="num">
                                      <p:cBhvr>
                                        <p:cTn id="71" dur="500" fill="hold"/>
                                        <p:tgtEl>
                                          <p:spTgt spid="112661"/>
                                        </p:tgtEl>
                                        <p:attrNameLst>
                                          <p:attrName>ppt_w</p:attrName>
                                        </p:attrNameLst>
                                      </p:cBhvr>
                                      <p:tavLst>
                                        <p:tav tm="0">
                                          <p:val>
                                            <p:strVal val="#ppt_w/10"/>
                                          </p:val>
                                        </p:tav>
                                        <p:tav tm="50000">
                                          <p:val>
                                            <p:strVal val="#ppt_w+.01"/>
                                          </p:val>
                                        </p:tav>
                                        <p:tav tm="100000">
                                          <p:val>
                                            <p:strVal val="#ppt_w"/>
                                          </p:val>
                                        </p:tav>
                                      </p:tavLst>
                                    </p:anim>
                                    <p:animEffect transition="in" filter="fade">
                                      <p:cBhvr>
                                        <p:cTn id="72" dur="500" tmFilter="0,0; .5, 1; 1, 1"/>
                                        <p:tgtEl>
                                          <p:spTgt spid="112661"/>
                                        </p:tgtEl>
                                      </p:cBhvr>
                                    </p:animEffect>
                                  </p:childTnLst>
                                </p:cTn>
                              </p:par>
                            </p:childTnLst>
                          </p:cTn>
                        </p:par>
                      </p:childTnLst>
                    </p:cTn>
                  </p:par>
                  <p:par>
                    <p:cTn id="73" fill="hold" nodeType="clickPar">
                      <p:stCondLst>
                        <p:cond delay="indefinite"/>
                      </p:stCondLst>
                      <p:childTnLst>
                        <p:par>
                          <p:cTn id="74" fill="hold" nodeType="withGroup">
                            <p:stCondLst>
                              <p:cond delay="0"/>
                            </p:stCondLst>
                            <p:childTnLst>
                              <p:par>
                                <p:cTn id="75" presetID="12" presetClass="entr" presetSubtype="1" fill="hold" grpId="0" nodeType="clickEffect">
                                  <p:stCondLst>
                                    <p:cond delay="0"/>
                                  </p:stCondLst>
                                  <p:childTnLst>
                                    <p:set>
                                      <p:cBhvr>
                                        <p:cTn id="76" dur="1" fill="hold">
                                          <p:stCondLst>
                                            <p:cond delay="0"/>
                                          </p:stCondLst>
                                        </p:cTn>
                                        <p:tgtEl>
                                          <p:spTgt spid="112662"/>
                                        </p:tgtEl>
                                        <p:attrNameLst>
                                          <p:attrName>style.visibility</p:attrName>
                                        </p:attrNameLst>
                                      </p:cBhvr>
                                      <p:to>
                                        <p:strVal val="visible"/>
                                      </p:to>
                                    </p:set>
                                    <p:animEffect transition="in" filter="slide(fromTop)">
                                      <p:cBhvr>
                                        <p:cTn id="77" dur="500"/>
                                        <p:tgtEl>
                                          <p:spTgt spid="112662"/>
                                        </p:tgtEl>
                                      </p:cBhvr>
                                    </p:animEffect>
                                  </p:childTnLst>
                                </p:cTn>
                              </p:par>
                            </p:childTnLst>
                          </p:cTn>
                        </p:par>
                        <p:par>
                          <p:cTn id="78" fill="hold" nodeType="afterGroup">
                            <p:stCondLst>
                              <p:cond delay="500"/>
                            </p:stCondLst>
                            <p:childTnLst>
                              <p:par>
                                <p:cTn id="79" presetID="16" presetClass="entr" presetSubtype="26" fill="hold" grpId="0" nodeType="afterEffect">
                                  <p:stCondLst>
                                    <p:cond delay="0"/>
                                  </p:stCondLst>
                                  <p:childTnLst>
                                    <p:set>
                                      <p:cBhvr>
                                        <p:cTn id="80" dur="1" fill="hold">
                                          <p:stCondLst>
                                            <p:cond delay="0"/>
                                          </p:stCondLst>
                                        </p:cTn>
                                        <p:tgtEl>
                                          <p:spTgt spid="112663"/>
                                        </p:tgtEl>
                                        <p:attrNameLst>
                                          <p:attrName>style.visibility</p:attrName>
                                        </p:attrNameLst>
                                      </p:cBhvr>
                                      <p:to>
                                        <p:strVal val="visible"/>
                                      </p:to>
                                    </p:set>
                                    <p:animEffect transition="in" filter="barn(inHorizontal)">
                                      <p:cBhvr>
                                        <p:cTn id="81" dur="500"/>
                                        <p:tgtEl>
                                          <p:spTgt spid="112663"/>
                                        </p:tgtEl>
                                      </p:cBhvr>
                                    </p:animEffect>
                                  </p:childTnLst>
                                </p:cTn>
                              </p:par>
                            </p:childTnLst>
                          </p:cTn>
                        </p:par>
                      </p:childTnLst>
                    </p:cTn>
                  </p:par>
                  <p:par>
                    <p:cTn id="82" fill="hold" nodeType="clickPar">
                      <p:stCondLst>
                        <p:cond delay="indefinite"/>
                      </p:stCondLst>
                      <p:childTnLst>
                        <p:par>
                          <p:cTn id="83" fill="hold" nodeType="withGroup">
                            <p:stCondLst>
                              <p:cond delay="0"/>
                            </p:stCondLst>
                            <p:childTnLst>
                              <p:par>
                                <p:cTn id="84" presetID="23" presetClass="entr" presetSubtype="16" fill="hold" grpId="0" nodeType="clickEffect">
                                  <p:stCondLst>
                                    <p:cond delay="0"/>
                                  </p:stCondLst>
                                  <p:childTnLst>
                                    <p:set>
                                      <p:cBhvr>
                                        <p:cTn id="85" dur="1" fill="hold">
                                          <p:stCondLst>
                                            <p:cond delay="0"/>
                                          </p:stCondLst>
                                        </p:cTn>
                                        <p:tgtEl>
                                          <p:spTgt spid="112664"/>
                                        </p:tgtEl>
                                        <p:attrNameLst>
                                          <p:attrName>style.visibility</p:attrName>
                                        </p:attrNameLst>
                                      </p:cBhvr>
                                      <p:to>
                                        <p:strVal val="visible"/>
                                      </p:to>
                                    </p:set>
                                    <p:anim calcmode="lin" valueType="num">
                                      <p:cBhvr>
                                        <p:cTn id="86" dur="500" fill="hold"/>
                                        <p:tgtEl>
                                          <p:spTgt spid="112664"/>
                                        </p:tgtEl>
                                        <p:attrNameLst>
                                          <p:attrName>ppt_w</p:attrName>
                                        </p:attrNameLst>
                                      </p:cBhvr>
                                      <p:tavLst>
                                        <p:tav tm="0">
                                          <p:val>
                                            <p:fltVal val="0"/>
                                          </p:val>
                                        </p:tav>
                                        <p:tav tm="100000">
                                          <p:val>
                                            <p:strVal val="#ppt_w"/>
                                          </p:val>
                                        </p:tav>
                                      </p:tavLst>
                                    </p:anim>
                                    <p:anim calcmode="lin" valueType="num">
                                      <p:cBhvr>
                                        <p:cTn id="87" dur="500" fill="hold"/>
                                        <p:tgtEl>
                                          <p:spTgt spid="112664"/>
                                        </p:tgtEl>
                                        <p:attrNameLst>
                                          <p:attrName>ppt_h</p:attrName>
                                        </p:attrNameLst>
                                      </p:cBhvr>
                                      <p:tavLst>
                                        <p:tav tm="0">
                                          <p:val>
                                            <p:fltVal val="0"/>
                                          </p:val>
                                        </p:tav>
                                        <p:tav tm="100000">
                                          <p:val>
                                            <p:strVal val="#ppt_h"/>
                                          </p:val>
                                        </p:tav>
                                      </p:tavLst>
                                    </p:anim>
                                  </p:childTnLst>
                                </p:cTn>
                              </p:par>
                            </p:childTnLst>
                          </p:cTn>
                        </p:par>
                        <p:par>
                          <p:cTn id="88" fill="hold" nodeType="afterGroup">
                            <p:stCondLst>
                              <p:cond delay="500"/>
                            </p:stCondLst>
                            <p:childTnLst>
                              <p:par>
                                <p:cTn id="89" presetID="23" presetClass="entr" presetSubtype="16" fill="hold" grpId="0" nodeType="afterEffect">
                                  <p:stCondLst>
                                    <p:cond delay="0"/>
                                  </p:stCondLst>
                                  <p:childTnLst>
                                    <p:set>
                                      <p:cBhvr>
                                        <p:cTn id="90" dur="1" fill="hold">
                                          <p:stCondLst>
                                            <p:cond delay="0"/>
                                          </p:stCondLst>
                                        </p:cTn>
                                        <p:tgtEl>
                                          <p:spTgt spid="112665"/>
                                        </p:tgtEl>
                                        <p:attrNameLst>
                                          <p:attrName>style.visibility</p:attrName>
                                        </p:attrNameLst>
                                      </p:cBhvr>
                                      <p:to>
                                        <p:strVal val="visible"/>
                                      </p:to>
                                    </p:set>
                                    <p:anim calcmode="lin" valueType="num">
                                      <p:cBhvr>
                                        <p:cTn id="91" dur="500" fill="hold"/>
                                        <p:tgtEl>
                                          <p:spTgt spid="112665"/>
                                        </p:tgtEl>
                                        <p:attrNameLst>
                                          <p:attrName>ppt_w</p:attrName>
                                        </p:attrNameLst>
                                      </p:cBhvr>
                                      <p:tavLst>
                                        <p:tav tm="0">
                                          <p:val>
                                            <p:fltVal val="0"/>
                                          </p:val>
                                        </p:tav>
                                        <p:tav tm="100000">
                                          <p:val>
                                            <p:strVal val="#ppt_w"/>
                                          </p:val>
                                        </p:tav>
                                      </p:tavLst>
                                    </p:anim>
                                    <p:anim calcmode="lin" valueType="num">
                                      <p:cBhvr>
                                        <p:cTn id="92" dur="500" fill="hold"/>
                                        <p:tgtEl>
                                          <p:spTgt spid="112665"/>
                                        </p:tgtEl>
                                        <p:attrNameLst>
                                          <p:attrName>ppt_h</p:attrName>
                                        </p:attrNameLst>
                                      </p:cBhvr>
                                      <p:tavLst>
                                        <p:tav tm="0">
                                          <p:val>
                                            <p:fltVal val="0"/>
                                          </p:val>
                                        </p:tav>
                                        <p:tav tm="100000">
                                          <p:val>
                                            <p:strVal val="#ppt_h"/>
                                          </p:val>
                                        </p:tav>
                                      </p:tavLst>
                                    </p:anim>
                                  </p:childTnLst>
                                </p:cTn>
                              </p:par>
                            </p:childTnLst>
                          </p:cTn>
                        </p:par>
                        <p:par>
                          <p:cTn id="93" fill="hold" nodeType="afterGroup">
                            <p:stCondLst>
                              <p:cond delay="1000"/>
                            </p:stCondLst>
                            <p:childTnLst>
                              <p:par>
                                <p:cTn id="94" presetID="23" presetClass="entr" presetSubtype="16" fill="hold" grpId="0" nodeType="afterEffect">
                                  <p:stCondLst>
                                    <p:cond delay="0"/>
                                  </p:stCondLst>
                                  <p:childTnLst>
                                    <p:set>
                                      <p:cBhvr>
                                        <p:cTn id="95" dur="1" fill="hold">
                                          <p:stCondLst>
                                            <p:cond delay="0"/>
                                          </p:stCondLst>
                                        </p:cTn>
                                        <p:tgtEl>
                                          <p:spTgt spid="112666"/>
                                        </p:tgtEl>
                                        <p:attrNameLst>
                                          <p:attrName>style.visibility</p:attrName>
                                        </p:attrNameLst>
                                      </p:cBhvr>
                                      <p:to>
                                        <p:strVal val="visible"/>
                                      </p:to>
                                    </p:set>
                                    <p:anim calcmode="lin" valueType="num">
                                      <p:cBhvr>
                                        <p:cTn id="96" dur="500" fill="hold"/>
                                        <p:tgtEl>
                                          <p:spTgt spid="112666"/>
                                        </p:tgtEl>
                                        <p:attrNameLst>
                                          <p:attrName>ppt_w</p:attrName>
                                        </p:attrNameLst>
                                      </p:cBhvr>
                                      <p:tavLst>
                                        <p:tav tm="0">
                                          <p:val>
                                            <p:fltVal val="0"/>
                                          </p:val>
                                        </p:tav>
                                        <p:tav tm="100000">
                                          <p:val>
                                            <p:strVal val="#ppt_w"/>
                                          </p:val>
                                        </p:tav>
                                      </p:tavLst>
                                    </p:anim>
                                    <p:anim calcmode="lin" valueType="num">
                                      <p:cBhvr>
                                        <p:cTn id="97" dur="500" fill="hold"/>
                                        <p:tgtEl>
                                          <p:spTgt spid="112666"/>
                                        </p:tgtEl>
                                        <p:attrNameLst>
                                          <p:attrName>ppt_h</p:attrName>
                                        </p:attrNameLst>
                                      </p:cBhvr>
                                      <p:tavLst>
                                        <p:tav tm="0">
                                          <p:val>
                                            <p:fltVal val="0"/>
                                          </p:val>
                                        </p:tav>
                                        <p:tav tm="100000">
                                          <p:val>
                                            <p:strVal val="#ppt_h"/>
                                          </p:val>
                                        </p:tav>
                                      </p:tavLst>
                                    </p:anim>
                                  </p:childTnLst>
                                </p:cTn>
                              </p:par>
                            </p:childTnLst>
                          </p:cTn>
                        </p:par>
                        <p:par>
                          <p:cTn id="98" fill="hold" nodeType="afterGroup">
                            <p:stCondLst>
                              <p:cond delay="1500"/>
                            </p:stCondLst>
                            <p:childTnLst>
                              <p:par>
                                <p:cTn id="99" presetID="23" presetClass="entr" presetSubtype="16" fill="hold" grpId="0" nodeType="afterEffect">
                                  <p:stCondLst>
                                    <p:cond delay="0"/>
                                  </p:stCondLst>
                                  <p:childTnLst>
                                    <p:set>
                                      <p:cBhvr>
                                        <p:cTn id="100" dur="1" fill="hold">
                                          <p:stCondLst>
                                            <p:cond delay="0"/>
                                          </p:stCondLst>
                                        </p:cTn>
                                        <p:tgtEl>
                                          <p:spTgt spid="112667"/>
                                        </p:tgtEl>
                                        <p:attrNameLst>
                                          <p:attrName>style.visibility</p:attrName>
                                        </p:attrNameLst>
                                      </p:cBhvr>
                                      <p:to>
                                        <p:strVal val="visible"/>
                                      </p:to>
                                    </p:set>
                                    <p:anim calcmode="lin" valueType="num">
                                      <p:cBhvr>
                                        <p:cTn id="101" dur="500" fill="hold"/>
                                        <p:tgtEl>
                                          <p:spTgt spid="112667"/>
                                        </p:tgtEl>
                                        <p:attrNameLst>
                                          <p:attrName>ppt_w</p:attrName>
                                        </p:attrNameLst>
                                      </p:cBhvr>
                                      <p:tavLst>
                                        <p:tav tm="0">
                                          <p:val>
                                            <p:fltVal val="0"/>
                                          </p:val>
                                        </p:tav>
                                        <p:tav tm="100000">
                                          <p:val>
                                            <p:strVal val="#ppt_w"/>
                                          </p:val>
                                        </p:tav>
                                      </p:tavLst>
                                    </p:anim>
                                    <p:anim calcmode="lin" valueType="num">
                                      <p:cBhvr>
                                        <p:cTn id="102" dur="500" fill="hold"/>
                                        <p:tgtEl>
                                          <p:spTgt spid="112667"/>
                                        </p:tgtEl>
                                        <p:attrNameLst>
                                          <p:attrName>ppt_h</p:attrName>
                                        </p:attrNameLst>
                                      </p:cBhvr>
                                      <p:tavLst>
                                        <p:tav tm="0">
                                          <p:val>
                                            <p:fltVal val="0"/>
                                          </p:val>
                                        </p:tav>
                                        <p:tav tm="100000">
                                          <p:val>
                                            <p:strVal val="#ppt_h"/>
                                          </p:val>
                                        </p:tav>
                                      </p:tavLst>
                                    </p:anim>
                                  </p:childTnLst>
                                </p:cTn>
                              </p:par>
                            </p:childTnLst>
                          </p:cTn>
                        </p:par>
                        <p:par>
                          <p:cTn id="103" fill="hold" nodeType="afterGroup">
                            <p:stCondLst>
                              <p:cond delay="2000"/>
                            </p:stCondLst>
                            <p:childTnLst>
                              <p:par>
                                <p:cTn id="104" presetID="23" presetClass="entr" presetSubtype="16" fill="hold" grpId="0" nodeType="afterEffect">
                                  <p:stCondLst>
                                    <p:cond delay="0"/>
                                  </p:stCondLst>
                                  <p:childTnLst>
                                    <p:set>
                                      <p:cBhvr>
                                        <p:cTn id="105" dur="1" fill="hold">
                                          <p:stCondLst>
                                            <p:cond delay="0"/>
                                          </p:stCondLst>
                                        </p:cTn>
                                        <p:tgtEl>
                                          <p:spTgt spid="112668"/>
                                        </p:tgtEl>
                                        <p:attrNameLst>
                                          <p:attrName>style.visibility</p:attrName>
                                        </p:attrNameLst>
                                      </p:cBhvr>
                                      <p:to>
                                        <p:strVal val="visible"/>
                                      </p:to>
                                    </p:set>
                                    <p:anim calcmode="lin" valueType="num">
                                      <p:cBhvr>
                                        <p:cTn id="106" dur="500" fill="hold"/>
                                        <p:tgtEl>
                                          <p:spTgt spid="112668"/>
                                        </p:tgtEl>
                                        <p:attrNameLst>
                                          <p:attrName>ppt_w</p:attrName>
                                        </p:attrNameLst>
                                      </p:cBhvr>
                                      <p:tavLst>
                                        <p:tav tm="0">
                                          <p:val>
                                            <p:fltVal val="0"/>
                                          </p:val>
                                        </p:tav>
                                        <p:tav tm="100000">
                                          <p:val>
                                            <p:strVal val="#ppt_w"/>
                                          </p:val>
                                        </p:tav>
                                      </p:tavLst>
                                    </p:anim>
                                    <p:anim calcmode="lin" valueType="num">
                                      <p:cBhvr>
                                        <p:cTn id="107" dur="500" fill="hold"/>
                                        <p:tgtEl>
                                          <p:spTgt spid="112668"/>
                                        </p:tgtEl>
                                        <p:attrNameLst>
                                          <p:attrName>ppt_h</p:attrName>
                                        </p:attrNameLst>
                                      </p:cBhvr>
                                      <p:tavLst>
                                        <p:tav tm="0">
                                          <p:val>
                                            <p:fltVal val="0"/>
                                          </p:val>
                                        </p:tav>
                                        <p:tav tm="100000">
                                          <p:val>
                                            <p:strVal val="#ppt_h"/>
                                          </p:val>
                                        </p:tav>
                                      </p:tavLst>
                                    </p:anim>
                                  </p:childTnLst>
                                </p:cTn>
                              </p:par>
                            </p:childTnLst>
                          </p:cTn>
                        </p:par>
                        <p:par>
                          <p:cTn id="108" fill="hold" nodeType="afterGroup">
                            <p:stCondLst>
                              <p:cond delay="2500"/>
                            </p:stCondLst>
                            <p:childTnLst>
                              <p:par>
                                <p:cTn id="109" presetID="23" presetClass="entr" presetSubtype="16" fill="hold" grpId="0" nodeType="afterEffect">
                                  <p:stCondLst>
                                    <p:cond delay="0"/>
                                  </p:stCondLst>
                                  <p:childTnLst>
                                    <p:set>
                                      <p:cBhvr>
                                        <p:cTn id="110" dur="1" fill="hold">
                                          <p:stCondLst>
                                            <p:cond delay="0"/>
                                          </p:stCondLst>
                                        </p:cTn>
                                        <p:tgtEl>
                                          <p:spTgt spid="112669"/>
                                        </p:tgtEl>
                                        <p:attrNameLst>
                                          <p:attrName>style.visibility</p:attrName>
                                        </p:attrNameLst>
                                      </p:cBhvr>
                                      <p:to>
                                        <p:strVal val="visible"/>
                                      </p:to>
                                    </p:set>
                                    <p:anim calcmode="lin" valueType="num">
                                      <p:cBhvr>
                                        <p:cTn id="111" dur="500" fill="hold"/>
                                        <p:tgtEl>
                                          <p:spTgt spid="112669"/>
                                        </p:tgtEl>
                                        <p:attrNameLst>
                                          <p:attrName>ppt_w</p:attrName>
                                        </p:attrNameLst>
                                      </p:cBhvr>
                                      <p:tavLst>
                                        <p:tav tm="0">
                                          <p:val>
                                            <p:fltVal val="0"/>
                                          </p:val>
                                        </p:tav>
                                        <p:tav tm="100000">
                                          <p:val>
                                            <p:strVal val="#ppt_w"/>
                                          </p:val>
                                        </p:tav>
                                      </p:tavLst>
                                    </p:anim>
                                    <p:anim calcmode="lin" valueType="num">
                                      <p:cBhvr>
                                        <p:cTn id="112" dur="500" fill="hold"/>
                                        <p:tgtEl>
                                          <p:spTgt spid="11266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52" grpId="0" animBg="1"/>
      <p:bldP spid="112653" grpId="0" animBg="1"/>
      <p:bldP spid="112654" grpId="0" animBg="1"/>
      <p:bldP spid="112655" grpId="0"/>
      <p:bldP spid="112656" grpId="0" animBg="1"/>
      <p:bldP spid="112657" grpId="0"/>
      <p:bldP spid="112658" grpId="0" animBg="1"/>
      <p:bldP spid="112659" grpId="0"/>
      <p:bldP spid="112660" grpId="0" animBg="1"/>
      <p:bldP spid="112661" grpId="0"/>
      <p:bldP spid="112662" grpId="0" animBg="1"/>
      <p:bldP spid="112663" grpId="0"/>
      <p:bldP spid="112664" grpId="0"/>
      <p:bldP spid="112665" grpId="0"/>
      <p:bldP spid="112666" grpId="0"/>
      <p:bldP spid="112667" grpId="0"/>
      <p:bldP spid="112668" grpId="0"/>
      <p:bldP spid="11266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47942" y="332656"/>
            <a:ext cx="8638609" cy="6124754"/>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b="1" dirty="0">
                <a:solidFill>
                  <a:srgbClr val="0000FF"/>
                </a:solidFill>
                <a:latin typeface="楷体" pitchFamily="49" charset="-122"/>
                <a:ea typeface="楷体" pitchFamily="49" charset="-122"/>
              </a:rPr>
              <a:t>  </a:t>
            </a:r>
            <a:r>
              <a:rPr lang="en-US" altLang="zh-CN" sz="2800" b="1" dirty="0">
                <a:solidFill>
                  <a:srgbClr val="0000FF"/>
                </a:solidFill>
                <a:latin typeface="楷体" panose="02010609060101010101" pitchFamily="49" charset="-122"/>
                <a:ea typeface="楷体" panose="02010609060101010101" pitchFamily="49" charset="-122"/>
              </a:rPr>
              <a:t>【</a:t>
            </a:r>
            <a:r>
              <a:rPr lang="zh-CN" altLang="en-US" sz="2800" b="1" dirty="0">
                <a:solidFill>
                  <a:srgbClr val="0000FF"/>
                </a:solidFill>
                <a:latin typeface="楷体" pitchFamily="49" charset="-122"/>
                <a:ea typeface="楷体" pitchFamily="49" charset="-122"/>
              </a:rPr>
              <a:t>例文引路</a:t>
            </a:r>
            <a:r>
              <a:rPr lang="en-US" altLang="zh-CN" sz="2800" b="1" dirty="0">
                <a:solidFill>
                  <a:srgbClr val="0000FF"/>
                </a:solidFill>
                <a:latin typeface="楷体" panose="02010609060101010101" pitchFamily="49" charset="-122"/>
                <a:ea typeface="楷体" panose="02010609060101010101" pitchFamily="49" charset="-122"/>
              </a:rPr>
              <a:t>】</a:t>
            </a:r>
            <a:r>
              <a:rPr lang="zh-CN" altLang="en-US" sz="2800" b="1" dirty="0">
                <a:solidFill>
                  <a:srgbClr val="0000FF"/>
                </a:solidFill>
                <a:latin typeface="楷体" pitchFamily="49" charset="-122"/>
                <a:ea typeface="楷体" pitchFamily="49" charset="-122"/>
              </a:rPr>
              <a:t/>
            </a:r>
            <a:br>
              <a:rPr lang="zh-CN" altLang="en-US" sz="2800" b="1" dirty="0">
                <a:solidFill>
                  <a:srgbClr val="0000FF"/>
                </a:solidFill>
                <a:latin typeface="楷体" pitchFamily="49" charset="-122"/>
                <a:ea typeface="楷体" pitchFamily="49" charset="-122"/>
              </a:rPr>
            </a:br>
            <a:r>
              <a:rPr lang="zh-CN" altLang="en-US" sz="2800" b="1" dirty="0">
                <a:solidFill>
                  <a:srgbClr val="0000FF"/>
                </a:solidFill>
                <a:latin typeface="楷体" pitchFamily="49" charset="-122"/>
                <a:ea typeface="楷体" pitchFamily="49" charset="-122"/>
              </a:rPr>
              <a:t> </a:t>
            </a:r>
            <a:r>
              <a:rPr lang="zh-CN" altLang="en-US" sz="2800" b="1" dirty="0" smtClean="0">
                <a:solidFill>
                  <a:srgbClr val="0000FF"/>
                </a:solidFill>
                <a:latin typeface="楷体" pitchFamily="49" charset="-122"/>
                <a:ea typeface="楷体" pitchFamily="49" charset="-122"/>
              </a:rPr>
              <a:t>  </a:t>
            </a:r>
            <a:r>
              <a:rPr lang="zh-CN" altLang="en-US" sz="2800" b="1" dirty="0" smtClean="0">
                <a:solidFill>
                  <a:srgbClr val="0000FF"/>
                </a:solidFill>
                <a:latin typeface="楷体" pitchFamily="49" charset="-122"/>
                <a:ea typeface="楷体" pitchFamily="49" charset="-122"/>
              </a:rPr>
              <a:t>               我</a:t>
            </a:r>
            <a:r>
              <a:rPr lang="zh-CN" altLang="en-US" sz="2800" b="1" dirty="0">
                <a:solidFill>
                  <a:srgbClr val="0000FF"/>
                </a:solidFill>
                <a:latin typeface="楷体" pitchFamily="49" charset="-122"/>
                <a:ea typeface="楷体" pitchFamily="49" charset="-122"/>
              </a:rPr>
              <a:t>的书房</a:t>
            </a:r>
            <a:br>
              <a:rPr lang="zh-CN" altLang="en-US" sz="2800" b="1" dirty="0">
                <a:solidFill>
                  <a:srgbClr val="0000FF"/>
                </a:solidFill>
                <a:latin typeface="楷体" pitchFamily="49" charset="-122"/>
                <a:ea typeface="楷体" pitchFamily="49" charset="-122"/>
              </a:rPr>
            </a:br>
            <a:r>
              <a:rPr lang="zh-CN" altLang="en-US" sz="2800" b="1" dirty="0" smtClean="0">
                <a:solidFill>
                  <a:srgbClr val="0000FF"/>
                </a:solidFill>
                <a:latin typeface="楷体" pitchFamily="49" charset="-122"/>
                <a:ea typeface="楷体" pitchFamily="49" charset="-122"/>
              </a:rPr>
              <a:t>    在</a:t>
            </a:r>
            <a:r>
              <a:rPr lang="zh-CN" altLang="en-US" sz="2800" b="1" dirty="0">
                <a:solidFill>
                  <a:srgbClr val="0000FF"/>
                </a:solidFill>
                <a:latin typeface="楷体" pitchFamily="49" charset="-122"/>
                <a:ea typeface="楷体" pitchFamily="49" charset="-122"/>
              </a:rPr>
              <a:t>我的家中，有一间小而温馨的书房，这间书房就像我的一位朋友，陪伴着我学习、娱乐和休息。一进家门，向前走大约十步，在右手边，那就是我的书房。</a:t>
            </a:r>
            <a:br>
              <a:rPr lang="zh-CN" altLang="en-US" sz="2800" b="1" dirty="0">
                <a:solidFill>
                  <a:srgbClr val="0000FF"/>
                </a:solidFill>
                <a:latin typeface="楷体" pitchFamily="49" charset="-122"/>
                <a:ea typeface="楷体" pitchFamily="49" charset="-122"/>
              </a:rPr>
            </a:br>
            <a:r>
              <a:rPr lang="en-US" altLang="zh-CN" sz="2400" b="1" dirty="0" smtClean="0">
                <a:solidFill>
                  <a:srgbClr val="FF0000"/>
                </a:solidFill>
                <a:latin typeface="楷体" panose="02010609060101010101" pitchFamily="49" charset="-122"/>
                <a:ea typeface="楷体" panose="02010609060101010101" pitchFamily="49" charset="-122"/>
              </a:rPr>
              <a:t>【</a:t>
            </a:r>
            <a:r>
              <a:rPr lang="zh-CN" altLang="en-US" sz="2400" b="1" dirty="0">
                <a:solidFill>
                  <a:srgbClr val="FF0000"/>
                </a:solidFill>
                <a:latin typeface="楷体" pitchFamily="49" charset="-122"/>
                <a:ea typeface="楷体" pitchFamily="49" charset="-122"/>
              </a:rPr>
              <a:t>开门见山</a:t>
            </a:r>
            <a:r>
              <a:rPr lang="en-US" altLang="zh-CN" sz="2400" b="1" dirty="0">
                <a:solidFill>
                  <a:srgbClr val="FF0000"/>
                </a:solidFill>
                <a:latin typeface="楷体" panose="02010609060101010101" pitchFamily="49" charset="-122"/>
                <a:ea typeface="楷体" panose="02010609060101010101" pitchFamily="49" charset="-122"/>
              </a:rPr>
              <a:t>】</a:t>
            </a:r>
            <a:r>
              <a:rPr lang="zh-CN" altLang="en-US" sz="2400" b="1" dirty="0">
                <a:solidFill>
                  <a:srgbClr val="FF0000"/>
                </a:solidFill>
                <a:latin typeface="楷体" pitchFamily="49" charset="-122"/>
                <a:ea typeface="楷体" pitchFamily="49" charset="-122"/>
              </a:rPr>
              <a:t>总体介绍书房，表达情感，说明位置。</a:t>
            </a:r>
            <a:br>
              <a:rPr lang="zh-CN" altLang="en-US" sz="2400" b="1" dirty="0">
                <a:solidFill>
                  <a:srgbClr val="FF0000"/>
                </a:solidFill>
                <a:latin typeface="楷体" pitchFamily="49" charset="-122"/>
                <a:ea typeface="楷体" pitchFamily="49" charset="-122"/>
              </a:rPr>
            </a:br>
            <a:r>
              <a:rPr lang="zh-CN" altLang="en-US" sz="2800" b="1" dirty="0" smtClean="0">
                <a:solidFill>
                  <a:srgbClr val="0000FF"/>
                </a:solidFill>
                <a:latin typeface="楷体" pitchFamily="49" charset="-122"/>
                <a:ea typeface="楷体" pitchFamily="49" charset="-122"/>
              </a:rPr>
              <a:t>   在</a:t>
            </a:r>
            <a:r>
              <a:rPr lang="zh-CN" altLang="en-US" sz="2800" b="1" dirty="0">
                <a:solidFill>
                  <a:srgbClr val="0000FF"/>
                </a:solidFill>
                <a:latin typeface="楷体" pitchFamily="49" charset="-122"/>
                <a:ea typeface="楷体" pitchFamily="49" charset="-122"/>
              </a:rPr>
              <a:t>我书房最显眼的地方，有一个小小的书架，书架高</a:t>
            </a:r>
            <a:r>
              <a:rPr lang="en-US" altLang="zh-CN" sz="2800" b="1" dirty="0">
                <a:solidFill>
                  <a:srgbClr val="0000FF"/>
                </a:solidFill>
                <a:latin typeface="楷体" panose="02010609060101010101" pitchFamily="49" charset="-122"/>
                <a:ea typeface="楷体" panose="02010609060101010101" pitchFamily="49" charset="-122"/>
              </a:rPr>
              <a:t>1.8</a:t>
            </a:r>
            <a:r>
              <a:rPr lang="zh-CN" altLang="en-US" sz="2800" b="1" dirty="0">
                <a:solidFill>
                  <a:srgbClr val="0000FF"/>
                </a:solidFill>
                <a:latin typeface="楷体" pitchFamily="49" charset="-122"/>
                <a:ea typeface="楷体" pitchFamily="49" charset="-122"/>
              </a:rPr>
              <a:t>米左右，宽</a:t>
            </a:r>
            <a:r>
              <a:rPr lang="en-US" altLang="zh-CN" sz="2800" b="1" dirty="0">
                <a:solidFill>
                  <a:srgbClr val="0000FF"/>
                </a:solidFill>
                <a:latin typeface="楷体" panose="02010609060101010101" pitchFamily="49" charset="-122"/>
                <a:ea typeface="楷体" panose="02010609060101010101" pitchFamily="49" charset="-122"/>
              </a:rPr>
              <a:t>0.75</a:t>
            </a:r>
            <a:r>
              <a:rPr lang="zh-CN" altLang="en-US" sz="2800" b="1" dirty="0">
                <a:solidFill>
                  <a:srgbClr val="0000FF"/>
                </a:solidFill>
                <a:latin typeface="楷体" pitchFamily="49" charset="-122"/>
                <a:ea typeface="楷体" pitchFamily="49" charset="-122"/>
              </a:rPr>
              <a:t>米左右，木制的，呈鹅黄色。上面共分四层，下面有一个小柜子。由上到下，第一层放着的是国外的名著书籍；第二层放着的是儿童文学类书籍；第三层放着许多工具书，这些书的旁边，有一盆小的墨绿色的仙人球盆景；第四层放着写作类书籍和一些杂志</a:t>
            </a:r>
            <a:r>
              <a:rPr lang="zh-CN" altLang="en-US" sz="2800" b="1" dirty="0" smtClean="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 </a:t>
            </a:r>
          </a:p>
        </p:txBody>
      </p:sp>
    </p:spTree>
    <p:extLst>
      <p:ext uri="{BB962C8B-B14F-4D97-AF65-F5344CB8AC3E}">
        <p14:creationId xmlns:p14="http://schemas.microsoft.com/office/powerpoint/2010/main" val="316535596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31442" y="476672"/>
            <a:ext cx="8638609" cy="5016758"/>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b="1" dirty="0">
                <a:solidFill>
                  <a:srgbClr val="0000FF"/>
                </a:solidFill>
                <a:latin typeface="楷体" pitchFamily="49" charset="-122"/>
                <a:ea typeface="楷体" pitchFamily="49" charset="-122"/>
              </a:rPr>
              <a:t> 在书架的顶部，有一个地球仪，地球仪由球体、地轴和底座组成，球体和皮球一般大，五颜六色，纬度标中穿过的地轴，使球体可以自由转动。地球仪对我学习地理，提供了极大的帮助。</a:t>
            </a:r>
            <a:br>
              <a:rPr lang="zh-CN" altLang="en-US" sz="2800" b="1" dirty="0">
                <a:solidFill>
                  <a:srgbClr val="0000FF"/>
                </a:solidFill>
                <a:latin typeface="楷体" pitchFamily="49" charset="-122"/>
                <a:ea typeface="楷体" pitchFamily="49" charset="-122"/>
              </a:rPr>
            </a:br>
            <a:r>
              <a:rPr lang="zh-CN" altLang="en-US" sz="2800" b="1" dirty="0" smtClean="0">
                <a:solidFill>
                  <a:srgbClr val="0000FF"/>
                </a:solidFill>
                <a:latin typeface="楷体" pitchFamily="49" charset="-122"/>
                <a:ea typeface="楷体" pitchFamily="49" charset="-122"/>
              </a:rPr>
              <a:t>  </a:t>
            </a:r>
            <a:r>
              <a:rPr lang="en-US" altLang="zh-CN" sz="2000" b="1" dirty="0" smtClean="0">
                <a:solidFill>
                  <a:srgbClr val="FF0000"/>
                </a:solidFill>
                <a:latin typeface="楷体" panose="02010609060101010101" pitchFamily="49" charset="-122"/>
                <a:ea typeface="楷体" panose="02010609060101010101" pitchFamily="49" charset="-122"/>
              </a:rPr>
              <a:t>【</a:t>
            </a:r>
            <a:r>
              <a:rPr lang="zh-CN" altLang="en-US" sz="2000" b="1" dirty="0">
                <a:solidFill>
                  <a:srgbClr val="FF0000"/>
                </a:solidFill>
                <a:latin typeface="楷体" pitchFamily="49" charset="-122"/>
                <a:ea typeface="楷体" pitchFamily="49" charset="-122"/>
              </a:rPr>
              <a:t>空间顺序</a:t>
            </a:r>
            <a:r>
              <a:rPr lang="en-US" altLang="zh-CN" sz="2000" b="1" dirty="0">
                <a:solidFill>
                  <a:srgbClr val="FF0000"/>
                </a:solidFill>
                <a:latin typeface="楷体" panose="02010609060101010101" pitchFamily="49" charset="-122"/>
                <a:ea typeface="楷体" panose="02010609060101010101" pitchFamily="49" charset="-122"/>
              </a:rPr>
              <a:t>】</a:t>
            </a:r>
            <a:r>
              <a:rPr lang="zh-CN" altLang="en-US" sz="2000" b="1" dirty="0">
                <a:solidFill>
                  <a:srgbClr val="FF0000"/>
                </a:solidFill>
                <a:latin typeface="楷体" pitchFamily="49" charset="-122"/>
                <a:ea typeface="楷体" pitchFamily="49" charset="-122"/>
              </a:rPr>
              <a:t>按照空间顺序，依次介绍最显眼的书架，书架的顶部和旁边，书桌，书桌左边。让读者似乎跟着主人一起看这个书房，视角比较自然贴切。</a:t>
            </a:r>
            <a:br>
              <a:rPr lang="zh-CN" altLang="en-US" sz="2000" b="1" dirty="0">
                <a:solidFill>
                  <a:srgbClr val="FF0000"/>
                </a:solidFill>
                <a:latin typeface="楷体" pitchFamily="49" charset="-122"/>
                <a:ea typeface="楷体" pitchFamily="49" charset="-122"/>
              </a:rPr>
            </a:br>
            <a:r>
              <a:rPr lang="zh-CN" altLang="en-US" sz="2800" b="1" dirty="0" smtClean="0">
                <a:solidFill>
                  <a:srgbClr val="0000FF"/>
                </a:solidFill>
                <a:latin typeface="楷体" pitchFamily="49" charset="-122"/>
                <a:ea typeface="楷体" pitchFamily="49" charset="-122"/>
              </a:rPr>
              <a:t>   当</a:t>
            </a:r>
            <a:r>
              <a:rPr lang="zh-CN" altLang="en-US" sz="2800" b="1" dirty="0">
                <a:solidFill>
                  <a:srgbClr val="0000FF"/>
                </a:solidFill>
                <a:latin typeface="楷体" pitchFamily="49" charset="-122"/>
                <a:ea typeface="楷体" pitchFamily="49" charset="-122"/>
              </a:rPr>
              <a:t>我闲暇之时，从书架中拿出一本书随手翻开，书就领着我在知识的海洋中遨游；当我学习遇到难题时，在工具书的帮助下，总会豁然开朗。书籍像一位学识丰富的老者，使我在学习和生活中充满乐趣。</a:t>
            </a:r>
            <a:br>
              <a:rPr lang="zh-CN" altLang="en-US" sz="2800" b="1" dirty="0">
                <a:solidFill>
                  <a:srgbClr val="0000FF"/>
                </a:solidFill>
                <a:latin typeface="楷体" pitchFamily="49" charset="-122"/>
                <a:ea typeface="楷体" pitchFamily="49" charset="-122"/>
              </a:rPr>
            </a:br>
            <a:endParaRPr lang="zh-CN" altLang="en-US" sz="2800" b="1" dirty="0">
              <a:solidFill>
                <a:srgbClr val="0000FF"/>
              </a:solidFill>
              <a:latin typeface="楷体" pitchFamily="49" charset="-122"/>
              <a:ea typeface="楷体" pitchFamily="49" charset="-122"/>
            </a:endParaRPr>
          </a:p>
        </p:txBody>
      </p:sp>
    </p:spTree>
    <p:extLst>
      <p:ext uri="{BB962C8B-B14F-4D97-AF65-F5344CB8AC3E}">
        <p14:creationId xmlns:p14="http://schemas.microsoft.com/office/powerpoint/2010/main" val="137652316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51021" y="188640"/>
            <a:ext cx="8638609" cy="6001643"/>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在</a:t>
            </a:r>
            <a:r>
              <a:rPr lang="zh-CN" altLang="en-US" sz="2800" b="1" dirty="0">
                <a:solidFill>
                  <a:srgbClr val="0000FF"/>
                </a:solidFill>
                <a:latin typeface="楷体" pitchFamily="49" charset="-122"/>
                <a:ea typeface="楷体" pitchFamily="49" charset="-122"/>
              </a:rPr>
              <a:t>书架的旁边是我的书桌，高和桌面宽约</a:t>
            </a:r>
            <a:r>
              <a:rPr lang="en-US" altLang="zh-CN" sz="2800" b="1" dirty="0">
                <a:solidFill>
                  <a:srgbClr val="0000FF"/>
                </a:solidFill>
                <a:latin typeface="楷体" panose="02010609060101010101" pitchFamily="49" charset="-122"/>
                <a:ea typeface="楷体" panose="02010609060101010101" pitchFamily="49" charset="-122"/>
              </a:rPr>
              <a:t>0.7</a:t>
            </a:r>
            <a:r>
              <a:rPr lang="zh-CN" altLang="en-US" sz="2800" b="1" dirty="0">
                <a:solidFill>
                  <a:srgbClr val="0000FF"/>
                </a:solidFill>
                <a:latin typeface="楷体" pitchFamily="49" charset="-122"/>
                <a:ea typeface="楷体" pitchFamily="49" charset="-122"/>
              </a:rPr>
              <a:t>米。桌面被我用一张绿色带小花的纸紧紧包裹，遮盖了原有的棕褐色。桌面下边是两个抽屉，一大一小和一个柜子。在桌面上，右上角摆着我学习时所用的辅导书，左边有一个小闹钟，表盘中的时针、分针和秒针转动着，使我的生活作息时间更有规律。无论是看书还是写作业，我都会在书桌前进行。</a:t>
            </a:r>
            <a:br>
              <a:rPr lang="zh-CN" altLang="en-US" sz="2800" b="1" dirty="0">
                <a:solidFill>
                  <a:srgbClr val="0000FF"/>
                </a:solidFill>
                <a:latin typeface="楷体" pitchFamily="49" charset="-122"/>
                <a:ea typeface="楷体" pitchFamily="49" charset="-122"/>
              </a:rPr>
            </a:br>
            <a:r>
              <a:rPr lang="zh-CN" altLang="en-US" sz="2800" b="1" dirty="0" smtClean="0">
                <a:solidFill>
                  <a:srgbClr val="0000FF"/>
                </a:solidFill>
                <a:latin typeface="楷体" pitchFamily="49" charset="-122"/>
                <a:ea typeface="楷体" pitchFamily="49" charset="-122"/>
              </a:rPr>
              <a:t>    在</a:t>
            </a:r>
            <a:r>
              <a:rPr lang="zh-CN" altLang="en-US" sz="2800" b="1" dirty="0">
                <a:solidFill>
                  <a:srgbClr val="0000FF"/>
                </a:solidFill>
                <a:latin typeface="楷体" pitchFamily="49" charset="-122"/>
                <a:ea typeface="楷体" pitchFamily="49" charset="-122"/>
              </a:rPr>
              <a:t>书桌的左边是一张小床，长</a:t>
            </a:r>
            <a:r>
              <a:rPr lang="en-US" altLang="zh-CN" sz="2800" b="1" dirty="0">
                <a:solidFill>
                  <a:srgbClr val="0000FF"/>
                </a:solidFill>
                <a:latin typeface="楷体" panose="02010609060101010101" pitchFamily="49" charset="-122"/>
                <a:ea typeface="楷体" panose="02010609060101010101" pitchFamily="49" charset="-122"/>
              </a:rPr>
              <a:t>2</a:t>
            </a:r>
            <a:r>
              <a:rPr lang="zh-CN" altLang="en-US" sz="2800" b="1" dirty="0">
                <a:solidFill>
                  <a:srgbClr val="0000FF"/>
                </a:solidFill>
                <a:latin typeface="楷体" pitchFamily="49" charset="-122"/>
                <a:ea typeface="楷体" pitchFamily="49" charset="-122"/>
              </a:rPr>
              <a:t>米，宽</a:t>
            </a:r>
            <a:r>
              <a:rPr lang="en-US" altLang="zh-CN" sz="2800" b="1" dirty="0">
                <a:solidFill>
                  <a:srgbClr val="0000FF"/>
                </a:solidFill>
                <a:latin typeface="楷体" panose="02010609060101010101" pitchFamily="49" charset="-122"/>
                <a:ea typeface="楷体" panose="02010609060101010101" pitchFamily="49" charset="-122"/>
              </a:rPr>
              <a:t>1.2</a:t>
            </a:r>
            <a:r>
              <a:rPr lang="zh-CN" altLang="en-US" sz="2800" b="1" dirty="0">
                <a:solidFill>
                  <a:srgbClr val="0000FF"/>
                </a:solidFill>
                <a:latin typeface="楷体" pitchFamily="49" charset="-122"/>
                <a:ea typeface="楷体" pitchFamily="49" charset="-122"/>
              </a:rPr>
              <a:t>米。床上铺着整齐的被褥和床单，床头放着一个长方形的枕头，枕头边放着一个录音机，每天都伴随我听读英语。</a:t>
            </a:r>
            <a:br>
              <a:rPr lang="zh-CN" altLang="en-US" sz="2800" b="1" dirty="0">
                <a:solidFill>
                  <a:srgbClr val="0000FF"/>
                </a:solidFill>
                <a:latin typeface="楷体" pitchFamily="49" charset="-122"/>
                <a:ea typeface="楷体" pitchFamily="49" charset="-122"/>
              </a:rPr>
            </a:br>
            <a:r>
              <a:rPr lang="zh-CN" altLang="en-US" sz="2800" b="1" dirty="0" smtClean="0">
                <a:solidFill>
                  <a:srgbClr val="0000FF"/>
                </a:solidFill>
                <a:latin typeface="楷体" pitchFamily="49" charset="-122"/>
                <a:ea typeface="楷体" pitchFamily="49" charset="-122"/>
              </a:rPr>
              <a:t>   这</a:t>
            </a:r>
            <a:r>
              <a:rPr lang="zh-CN" altLang="en-US" sz="2800" b="1" dirty="0">
                <a:solidFill>
                  <a:srgbClr val="0000FF"/>
                </a:solidFill>
                <a:latin typeface="楷体" pitchFamily="49" charset="-122"/>
                <a:ea typeface="楷体" pitchFamily="49" charset="-122"/>
              </a:rPr>
              <a:t>间书房，与我共同生活学习，给我带来许多的乐趣和帮助</a:t>
            </a:r>
            <a:r>
              <a:rPr lang="zh-CN" altLang="en-US" sz="2800" b="1" dirty="0" smtClean="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
            </a:r>
            <a:br>
              <a:rPr lang="zh-CN" altLang="en-US" sz="2800" b="1" dirty="0">
                <a:solidFill>
                  <a:srgbClr val="0000FF"/>
                </a:solidFill>
                <a:latin typeface="楷体" pitchFamily="49" charset="-122"/>
                <a:ea typeface="楷体" pitchFamily="49" charset="-122"/>
              </a:rPr>
            </a:br>
            <a:r>
              <a:rPr lang="en-US" altLang="zh-CN" sz="2000" b="1" dirty="0" smtClean="0">
                <a:solidFill>
                  <a:srgbClr val="FF0000"/>
                </a:solidFill>
                <a:latin typeface="楷体" pitchFamily="49" charset="-122"/>
                <a:ea typeface="楷体" pitchFamily="49" charset="-122"/>
              </a:rPr>
              <a:t>【</a:t>
            </a:r>
            <a:r>
              <a:rPr lang="zh-CN" altLang="en-US" sz="2000" b="1" dirty="0">
                <a:solidFill>
                  <a:srgbClr val="FF0000"/>
                </a:solidFill>
                <a:latin typeface="楷体" pitchFamily="49" charset="-122"/>
                <a:ea typeface="楷体" pitchFamily="49" charset="-122"/>
              </a:rPr>
              <a:t>首尾照应</a:t>
            </a:r>
            <a:r>
              <a:rPr lang="en-US" altLang="zh-CN" sz="2000" b="1" dirty="0">
                <a:solidFill>
                  <a:srgbClr val="FF0000"/>
                </a:solidFill>
                <a:latin typeface="楷体" pitchFamily="49" charset="-122"/>
                <a:ea typeface="楷体" pitchFamily="49" charset="-122"/>
              </a:rPr>
              <a:t>】</a:t>
            </a:r>
            <a:r>
              <a:rPr lang="zh-CN" altLang="en-US" sz="2000" b="1" dirty="0">
                <a:solidFill>
                  <a:srgbClr val="FF0000"/>
                </a:solidFill>
                <a:latin typeface="楷体" pitchFamily="49" charset="-122"/>
                <a:ea typeface="楷体" pitchFamily="49" charset="-122"/>
              </a:rPr>
              <a:t>结尾简单点明自己对书房的喜爱，照应开头，结构完整。</a:t>
            </a:r>
            <a:br>
              <a:rPr lang="zh-CN" altLang="en-US" sz="2000" b="1" dirty="0">
                <a:solidFill>
                  <a:srgbClr val="FF0000"/>
                </a:solidFill>
                <a:latin typeface="楷体" pitchFamily="49" charset="-122"/>
                <a:ea typeface="楷体" pitchFamily="49" charset="-122"/>
              </a:rPr>
            </a:br>
            <a:endParaRPr lang="zh-CN" altLang="en-US" sz="2800" b="1" dirty="0">
              <a:solidFill>
                <a:srgbClr val="0000FF"/>
              </a:solidFill>
              <a:latin typeface="楷体" pitchFamily="49" charset="-122"/>
              <a:ea typeface="楷体" pitchFamily="49" charset="-122"/>
            </a:endParaRPr>
          </a:p>
        </p:txBody>
      </p:sp>
    </p:spTree>
    <p:extLst>
      <p:ext uri="{BB962C8B-B14F-4D97-AF65-F5344CB8AC3E}">
        <p14:creationId xmlns:p14="http://schemas.microsoft.com/office/powerpoint/2010/main" val="237069561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396330" y="2564904"/>
            <a:ext cx="8638609" cy="2246769"/>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b="1" dirty="0">
                <a:solidFill>
                  <a:srgbClr val="FF0000"/>
                </a:solidFill>
                <a:latin typeface="楷体" pitchFamily="49" charset="-122"/>
                <a:ea typeface="楷体" pitchFamily="49" charset="-122"/>
              </a:rPr>
              <a:t> </a:t>
            </a:r>
            <a:r>
              <a:rPr lang="en-US" altLang="zh-CN" sz="2800" b="1" dirty="0" smtClean="0">
                <a:solidFill>
                  <a:srgbClr val="FF0000"/>
                </a:solidFill>
                <a:latin typeface="楷体" panose="02010609060101010101" pitchFamily="49" charset="-122"/>
                <a:ea typeface="楷体" panose="02010609060101010101" pitchFamily="49" charset="-122"/>
              </a:rPr>
              <a:t>【</a:t>
            </a:r>
            <a:r>
              <a:rPr lang="zh-CN" altLang="en-US" sz="2800" b="1" dirty="0" smtClean="0">
                <a:solidFill>
                  <a:srgbClr val="FF0000"/>
                </a:solidFill>
                <a:latin typeface="楷体" pitchFamily="49" charset="-122"/>
                <a:ea typeface="楷体" pitchFamily="49" charset="-122"/>
              </a:rPr>
              <a:t>点评</a:t>
            </a:r>
            <a:r>
              <a:rPr lang="en-US" altLang="zh-CN" sz="2800" b="1" dirty="0">
                <a:solidFill>
                  <a:srgbClr val="FF0000"/>
                </a:solidFill>
                <a:latin typeface="楷体" panose="02010609060101010101" pitchFamily="49" charset="-122"/>
                <a:ea typeface="楷体" panose="02010609060101010101" pitchFamily="49" charset="-122"/>
              </a:rPr>
              <a:t>】</a:t>
            </a:r>
            <a:r>
              <a:rPr lang="zh-CN" altLang="en-US" sz="2800" b="1" dirty="0">
                <a:solidFill>
                  <a:srgbClr val="0000FF"/>
                </a:solidFill>
                <a:latin typeface="楷体" pitchFamily="49" charset="-122"/>
                <a:ea typeface="楷体" pitchFamily="49" charset="-122"/>
              </a:rPr>
              <a:t/>
            </a:r>
            <a:br>
              <a:rPr lang="zh-CN" altLang="en-US" sz="2800" b="1" dirty="0">
                <a:solidFill>
                  <a:srgbClr val="0000FF"/>
                </a:solidFill>
                <a:latin typeface="楷体" pitchFamily="49" charset="-122"/>
                <a:ea typeface="楷体" pitchFamily="49" charset="-122"/>
              </a:rPr>
            </a:br>
            <a:r>
              <a:rPr lang="zh-CN" altLang="en-US" sz="2800" b="1" dirty="0" smtClean="0">
                <a:solidFill>
                  <a:srgbClr val="0000FF"/>
                </a:solidFill>
                <a:latin typeface="楷体" pitchFamily="49" charset="-122"/>
                <a:ea typeface="楷体" pitchFamily="49" charset="-122"/>
              </a:rPr>
              <a:t>   这</a:t>
            </a:r>
            <a:r>
              <a:rPr lang="zh-CN" altLang="en-US" sz="2800" b="1" dirty="0">
                <a:solidFill>
                  <a:srgbClr val="0000FF"/>
                </a:solidFill>
                <a:latin typeface="楷体" pitchFamily="49" charset="-122"/>
                <a:ea typeface="楷体" pitchFamily="49" charset="-122"/>
              </a:rPr>
              <a:t>是一篇建筑物类的说明文，采用的就是典型的空间顺序。从外到内，从总体到书房局部，介绍详细，亲切而清晰，流露出自己对书房的喜爱。而且文章首尾呼应，结构比较严谨，叙述条理清楚，实为佳作。 </a:t>
            </a:r>
          </a:p>
        </p:txBody>
      </p:sp>
    </p:spTree>
    <p:extLst>
      <p:ext uri="{BB962C8B-B14F-4D97-AF65-F5344CB8AC3E}">
        <p14:creationId xmlns:p14="http://schemas.microsoft.com/office/powerpoint/2010/main" val="340510487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900386" y="2492896"/>
            <a:ext cx="6753772" cy="1015663"/>
          </a:xfrm>
          <a:prstGeom prst="rect">
            <a:avLst/>
          </a:prstGeom>
          <a:noFill/>
        </p:spPr>
        <p:txBody>
          <a:bodyPr wrap="none" rtlCol="0">
            <a:spAutoFit/>
          </a:bodyPr>
          <a:lstStyle/>
          <a:p>
            <a:r>
              <a:rPr lang="zh-CN" altLang="en-US" sz="6000" b="1" dirty="0">
                <a:solidFill>
                  <a:srgbClr val="0000FF"/>
                </a:solidFill>
                <a:latin typeface="楷体" panose="02010609060101010101" pitchFamily="49" charset="-122"/>
                <a:ea typeface="楷体" panose="02010609060101010101" pitchFamily="49" charset="-122"/>
              </a:rPr>
              <a:t>说明</a:t>
            </a:r>
            <a:r>
              <a:rPr lang="zh-CN" altLang="en-US" sz="6000" b="1" dirty="0" smtClean="0">
                <a:solidFill>
                  <a:srgbClr val="0000FF"/>
                </a:solidFill>
                <a:latin typeface="楷体" panose="02010609060101010101" pitchFamily="49" charset="-122"/>
                <a:ea typeface="楷体" panose="02010609060101010101" pitchFamily="49" charset="-122"/>
              </a:rPr>
              <a:t>顺序</a:t>
            </a:r>
            <a:r>
              <a:rPr lang="en-US" altLang="zh-CN" sz="6000" b="1" dirty="0" smtClean="0">
                <a:solidFill>
                  <a:srgbClr val="0000FF"/>
                </a:solidFill>
                <a:latin typeface="楷体" panose="02010609060101010101" pitchFamily="49" charset="-122"/>
                <a:ea typeface="楷体" panose="02010609060101010101" pitchFamily="49" charset="-122"/>
              </a:rPr>
              <a:t>:</a:t>
            </a:r>
            <a:r>
              <a:rPr lang="zh-CN" altLang="en-US" sz="6000" b="1" dirty="0">
                <a:solidFill>
                  <a:srgbClr val="FF0000"/>
                </a:solidFill>
                <a:latin typeface="楷体" panose="02010609060101010101" pitchFamily="49" charset="-122"/>
                <a:ea typeface="楷体" panose="02010609060101010101" pitchFamily="49" charset="-122"/>
              </a:rPr>
              <a:t>纵</a:t>
            </a:r>
            <a:r>
              <a:rPr lang="zh-CN" altLang="en-US" sz="6000" b="1" dirty="0" smtClean="0">
                <a:solidFill>
                  <a:srgbClr val="FF0000"/>
                </a:solidFill>
                <a:latin typeface="楷体" panose="02010609060101010101" pitchFamily="49" charset="-122"/>
                <a:ea typeface="楷体" panose="02010609060101010101" pitchFamily="49" charset="-122"/>
              </a:rPr>
              <a:t>式</a:t>
            </a:r>
            <a:r>
              <a:rPr lang="zh-CN" altLang="en-US" sz="6000" b="1" dirty="0">
                <a:solidFill>
                  <a:srgbClr val="FF0000"/>
                </a:solidFill>
                <a:latin typeface="楷体" panose="02010609060101010101" pitchFamily="49" charset="-122"/>
                <a:ea typeface="楷体" panose="02010609060101010101" pitchFamily="49" charset="-122"/>
              </a:rPr>
              <a:t>结构</a:t>
            </a:r>
            <a:endParaRPr lang="zh-CN" altLang="en-US" sz="6000" dirty="0">
              <a:solidFill>
                <a:srgbClr val="FF0000"/>
              </a:solidFill>
            </a:endParaRPr>
          </a:p>
        </p:txBody>
      </p:sp>
    </p:spTree>
    <p:extLst>
      <p:ext uri="{BB962C8B-B14F-4D97-AF65-F5344CB8AC3E}">
        <p14:creationId xmlns:p14="http://schemas.microsoft.com/office/powerpoint/2010/main" val="265671385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51021" y="980728"/>
            <a:ext cx="8814261" cy="5435334"/>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a:lnSpc>
                <a:spcPct val="120000"/>
              </a:lnSpc>
              <a:buFont typeface="Wingdings" pitchFamily="2" charset="2"/>
              <a:buNone/>
            </a:pPr>
            <a:r>
              <a:rPr lang="zh-CN" altLang="zh-CN" sz="2800" b="1" dirty="0">
                <a:solidFill>
                  <a:srgbClr val="0000FF"/>
                </a:solidFill>
                <a:latin typeface="楷体" pitchFamily="49" charset="-122"/>
                <a:ea typeface="楷体" pitchFamily="49" charset="-122"/>
              </a:rPr>
              <a:t>石榴的自述</a:t>
            </a:r>
            <a:endParaRPr lang="en-US" altLang="zh-CN" sz="2800" b="1" dirty="0">
              <a:solidFill>
                <a:srgbClr val="0000FF"/>
              </a:solidFill>
              <a:latin typeface="楷体" pitchFamily="49" charset="-122"/>
              <a:ea typeface="楷体" pitchFamily="49" charset="-122"/>
            </a:endParaRPr>
          </a:p>
          <a:p>
            <a:pPr>
              <a:buFont typeface="Wingdings" pitchFamily="2" charset="2"/>
              <a:buNone/>
            </a:pPr>
            <a:r>
              <a:rPr lang="en-US" altLang="zh-CN" sz="1800" dirty="0"/>
              <a:t>              </a:t>
            </a:r>
            <a:r>
              <a:rPr lang="zh-CN" altLang="zh-CN" sz="2800" b="1" dirty="0">
                <a:solidFill>
                  <a:srgbClr val="0000FF"/>
                </a:solidFill>
                <a:latin typeface="楷体" pitchFamily="49" charset="-122"/>
                <a:ea typeface="楷体" pitchFamily="49" charset="-122"/>
              </a:rPr>
              <a:t>同学们好，我叫石榴，又名若榴、丹若、金罂。每年五月，我火红的花分外娇艳，农历五月也俗称榴月。我，石榴科落叶灌木或小乔木。据传，因此物系西汉张骞出使西域时，从安石国引入，故旧时又名“安石榴”“海石榴”。张华《博物志》：“汉张骞出使西域，得涂林安石国榴种以归，故名安石榴。”夏季开花，经常为橙红色，亦有白、黄、红、粉红诸色。果实球形，成熟后外皮为粉红色或深紫色。中国人视石榴为吉祥物，以为它是多子多福的象征。古人称我“千房同膜，千子如一”。民间婚嫁之时，常于新房案头或他处置放切开果皮、露出浆果的石榴，亦有以石榴相赠祝吉者。</a:t>
            </a:r>
          </a:p>
        </p:txBody>
      </p:sp>
      <p:sp>
        <p:nvSpPr>
          <p:cNvPr id="3" name="Rectangle 2"/>
          <p:cNvSpPr>
            <a:spLocks noGrp="1" noChangeArrowheads="1"/>
          </p:cNvSpPr>
          <p:nvPr>
            <p:ph type="title"/>
          </p:nvPr>
        </p:nvSpPr>
        <p:spPr>
          <a:xfrm>
            <a:off x="540346" y="116632"/>
            <a:ext cx="7545110" cy="796925"/>
          </a:xfrm>
        </p:spPr>
        <p:txBody>
          <a:bodyPr/>
          <a:lstStyle/>
          <a:p>
            <a:pPr eaLnBrk="1" hangingPunct="1"/>
            <a:r>
              <a:rPr lang="zh-CN" altLang="en-US" b="1" dirty="0" smtClean="0">
                <a:solidFill>
                  <a:srgbClr val="FF0000"/>
                </a:solidFill>
              </a:rPr>
              <a:t>例文引路</a:t>
            </a:r>
          </a:p>
        </p:txBody>
      </p:sp>
    </p:spTree>
    <p:extLst>
      <p:ext uri="{BB962C8B-B14F-4D97-AF65-F5344CB8AC3E}">
        <p14:creationId xmlns:p14="http://schemas.microsoft.com/office/powerpoint/2010/main" val="147618391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70557" y="404664"/>
            <a:ext cx="8638609" cy="5349157"/>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Font typeface="Wingdings" pitchFamily="2" charset="2"/>
              <a:buNone/>
            </a:pPr>
            <a:r>
              <a:rPr lang="en-US" altLang="zh-CN" sz="2800" b="1" dirty="0" smtClean="0">
                <a:solidFill>
                  <a:srgbClr val="0000FF"/>
                </a:solidFill>
                <a:latin typeface="楷体" pitchFamily="49" charset="-122"/>
                <a:ea typeface="楷体" pitchFamily="49" charset="-122"/>
              </a:rPr>
              <a:t>    </a:t>
            </a:r>
            <a:r>
              <a:rPr lang="zh-CN" altLang="zh-CN" sz="2800" b="1" dirty="0" smtClean="0">
                <a:solidFill>
                  <a:srgbClr val="0000FF"/>
                </a:solidFill>
                <a:latin typeface="楷体" pitchFamily="49" charset="-122"/>
                <a:ea typeface="楷体" pitchFamily="49" charset="-122"/>
              </a:rPr>
              <a:t>在</a:t>
            </a:r>
            <a:r>
              <a:rPr lang="zh-CN" altLang="zh-CN" sz="2800" b="1" dirty="0">
                <a:solidFill>
                  <a:srgbClr val="0000FF"/>
                </a:solidFill>
                <a:latin typeface="楷体" pitchFamily="49" charset="-122"/>
                <a:ea typeface="楷体" pitchFamily="49" charset="-122"/>
              </a:rPr>
              <a:t>寂寞少花的夏季，我灿红的花朵吐放于万绿丛中，显得格外耀眼夺目，使人感到一种热烈而明快的气氛。因此，历代文人骚客都有吟咏我的诗赋传世。诗人们以“碧油枝上昼煌煌”“火光霞焰递相燃”形容绽开之榴花，可谓气象全出。宋代诗人王安石吟唱独夸我的残诗“万绿丛中红一点，动人春色不须多”，亦不失为赏心悦目的点染之笔。</a:t>
            </a:r>
          </a:p>
          <a:p>
            <a:pPr>
              <a:buFont typeface="Wingdings" pitchFamily="2" charset="2"/>
              <a:buNone/>
            </a:pPr>
            <a:r>
              <a:rPr lang="en-US" altLang="zh-CN" sz="2800" b="1" dirty="0">
                <a:solidFill>
                  <a:srgbClr val="0000FF"/>
                </a:solidFill>
                <a:latin typeface="楷体" pitchFamily="49" charset="-122"/>
                <a:ea typeface="楷体" pitchFamily="49" charset="-122"/>
              </a:rPr>
              <a:t>      </a:t>
            </a:r>
            <a:r>
              <a:rPr lang="zh-CN" altLang="zh-CN" sz="2800" b="1" dirty="0">
                <a:solidFill>
                  <a:srgbClr val="0000FF"/>
                </a:solidFill>
                <a:latin typeface="楷体" pitchFamily="49" charset="-122"/>
                <a:ea typeface="楷体" pitchFamily="49" charset="-122"/>
              </a:rPr>
              <a:t>关于我的传说，一说是张骞，因为他从西域取回石榴。一说是江淹，因为他写有著名的《石榴赋》。还有一说是钟馗：“五月花神丑钟馗，唐王不点状元魁。艾叶如旗征百服，苍蒲似剑斩妖魔。雄黄酒，饮数杯，阵阵轻风拂面吹。”</a:t>
            </a:r>
          </a:p>
        </p:txBody>
      </p:sp>
    </p:spTree>
    <p:extLst>
      <p:ext uri="{BB962C8B-B14F-4D97-AF65-F5344CB8AC3E}">
        <p14:creationId xmlns:p14="http://schemas.microsoft.com/office/powerpoint/2010/main" val="349616015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47942" y="332656"/>
            <a:ext cx="8638609" cy="3970318"/>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Font typeface="Wingdings" pitchFamily="2" charset="2"/>
              <a:buNone/>
            </a:pPr>
            <a:r>
              <a:rPr lang="zh-CN" altLang="en-US" sz="2800" b="1" dirty="0" smtClean="0">
                <a:solidFill>
                  <a:srgbClr val="0000FF"/>
                </a:solidFill>
                <a:latin typeface="楷体" pitchFamily="49" charset="-122"/>
                <a:ea typeface="楷体" pitchFamily="49" charset="-122"/>
              </a:rPr>
              <a:t>   我</a:t>
            </a:r>
            <a:r>
              <a:rPr lang="zh-CN" altLang="en-US" sz="2800" b="1" dirty="0">
                <a:solidFill>
                  <a:srgbClr val="0000FF"/>
                </a:solidFill>
                <a:latin typeface="楷体" pitchFamily="49" charset="-122"/>
                <a:ea typeface="楷体" pitchFamily="49" charset="-122"/>
              </a:rPr>
              <a:t>成熟了之后看起来像一个红灯笼，虽然我的皮没有苹果那么光滑，不过好吃的都在里面哩</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你将我掰开时，就会看到我的“肚子”里有许多枚红色的晶莹的小颗粒，而汁水也会流出来。尝一口汁水，有点酸，回味起来又是甜甜的，让你忍不住要尝里面的果实。我们一“家”大约有五六十个果实，每一个中间都有一层黄色的膜。我的营养价值很高，有维生素</a:t>
            </a:r>
            <a:r>
              <a:rPr lang="en-US" altLang="zh-CN" sz="2800" b="1" dirty="0">
                <a:solidFill>
                  <a:srgbClr val="0000FF"/>
                </a:solidFill>
                <a:latin typeface="楷体" pitchFamily="49" charset="-122"/>
                <a:ea typeface="楷体" pitchFamily="49" charset="-122"/>
              </a:rPr>
              <a:t>C</a:t>
            </a:r>
            <a:r>
              <a:rPr lang="zh-CN" altLang="en-US" sz="2800" b="1" dirty="0">
                <a:solidFill>
                  <a:srgbClr val="0000FF"/>
                </a:solidFill>
                <a:latin typeface="楷体" pitchFamily="49" charset="-122"/>
                <a:ea typeface="楷体" pitchFamily="49" charset="-122"/>
              </a:rPr>
              <a:t>等多种营养元素。同时，我身上的外衣也是很好的药材，我浑身都是宝哦</a:t>
            </a:r>
            <a:r>
              <a:rPr lang="en-US" altLang="zh-CN" sz="2800" b="1" dirty="0">
                <a:solidFill>
                  <a:srgbClr val="0000FF"/>
                </a:solidFill>
                <a:latin typeface="楷体" pitchFamily="49" charset="-122"/>
                <a:ea typeface="楷体" pitchFamily="49" charset="-122"/>
              </a:rPr>
              <a:t>!</a:t>
            </a:r>
            <a:endParaRPr lang="zh-CN" altLang="zh-CN" sz="2800" b="1" dirty="0">
              <a:solidFill>
                <a:srgbClr val="0000FF"/>
              </a:solidFill>
              <a:latin typeface="楷体" pitchFamily="49" charset="-122"/>
              <a:ea typeface="楷体" pitchFamily="49" charset="-122"/>
            </a:endParaRPr>
          </a:p>
        </p:txBody>
      </p:sp>
    </p:spTree>
    <p:extLst>
      <p:ext uri="{BB962C8B-B14F-4D97-AF65-F5344CB8AC3E}">
        <p14:creationId xmlns:p14="http://schemas.microsoft.com/office/powerpoint/2010/main" val="308260829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324322" y="1196752"/>
            <a:ext cx="8638609" cy="3108543"/>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Font typeface="Wingdings" pitchFamily="2" charset="2"/>
              <a:buNone/>
            </a:pPr>
            <a:r>
              <a:rPr lang="zh-CN" altLang="zh-CN" sz="2800" b="1" dirty="0" smtClean="0">
                <a:solidFill>
                  <a:srgbClr val="FF0000"/>
                </a:solidFill>
                <a:latin typeface="楷体" pitchFamily="49" charset="-122"/>
                <a:ea typeface="楷体" pitchFamily="49" charset="-122"/>
              </a:rPr>
              <a:t>【点评】</a:t>
            </a:r>
            <a:r>
              <a:rPr lang="zh-CN" altLang="zh-CN" sz="2800" b="1" dirty="0">
                <a:solidFill>
                  <a:srgbClr val="0000FF"/>
                </a:solidFill>
                <a:latin typeface="楷体" pitchFamily="49" charset="-122"/>
                <a:ea typeface="楷体" pitchFamily="49" charset="-122"/>
              </a:rPr>
              <a:t>小作者以第一人称介绍了石榴的称呼、由来、传说以及营养和药用价值等。作者按时间顺序介绍了石榴的主要内容，语言富有文采，文章引用大量诗文名句，表达了对石榴的赞美和热爱之情。读此文犹如品味酸甜可口的石榴，让人回味无穷。文章首尾呼应，结构严谨，叙述条理清晰，介绍恰当，给人以美的享受。</a:t>
            </a:r>
          </a:p>
        </p:txBody>
      </p:sp>
    </p:spTree>
    <p:extLst>
      <p:ext uri="{BB962C8B-B14F-4D97-AF65-F5344CB8AC3E}">
        <p14:creationId xmlns:p14="http://schemas.microsoft.com/office/powerpoint/2010/main" val="229792646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70557" y="404664"/>
            <a:ext cx="8638609" cy="5435334"/>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en-US" sz="2800" b="1" dirty="0" smtClean="0">
                <a:solidFill>
                  <a:srgbClr val="FF0000"/>
                </a:solidFill>
                <a:latin typeface="楷体" pitchFamily="49" charset="-122"/>
                <a:ea typeface="楷体" pitchFamily="49" charset="-122"/>
              </a:rPr>
              <a:t>         花儿</a:t>
            </a:r>
            <a:r>
              <a:rPr lang="zh-CN" altLang="en-US" sz="2800" b="1" dirty="0">
                <a:solidFill>
                  <a:srgbClr val="FF0000"/>
                </a:solidFill>
                <a:latin typeface="楷体" pitchFamily="49" charset="-122"/>
                <a:ea typeface="楷体" pitchFamily="49" charset="-122"/>
              </a:rPr>
              <a:t>为什么这样红</a:t>
            </a:r>
            <a:endParaRPr lang="en-US" altLang="zh-CN" sz="2800" b="1" dirty="0">
              <a:solidFill>
                <a:srgbClr val="FF0000"/>
              </a:solidFill>
              <a:latin typeface="楷体" pitchFamily="49" charset="-122"/>
              <a:ea typeface="楷体" pitchFamily="49" charset="-122"/>
            </a:endParaRPr>
          </a:p>
          <a:p>
            <a:pPr>
              <a:buNone/>
            </a:pPr>
            <a:r>
              <a:rPr lang="zh-CN" altLang="en-US" sz="2800" b="1" dirty="0" smtClean="0">
                <a:solidFill>
                  <a:srgbClr val="0000FF"/>
                </a:solidFill>
                <a:latin typeface="楷体" pitchFamily="49" charset="-122"/>
                <a:ea typeface="楷体" pitchFamily="49" charset="-122"/>
              </a:rPr>
              <a:t>   花朵</a:t>
            </a:r>
            <a:r>
              <a:rPr lang="zh-CN" altLang="en-US" sz="2800" b="1" dirty="0">
                <a:solidFill>
                  <a:srgbClr val="0000FF"/>
                </a:solidFill>
                <a:latin typeface="楷体" pitchFamily="49" charset="-122"/>
                <a:ea typeface="楷体" pitchFamily="49" charset="-122"/>
              </a:rPr>
              <a:t>的红色是热情的色彩，它强烈、奔放、激动、令人精神振奋。红紫烂漫的春天，活力充沛，生气蓬勃。花儿为什么这样红？人们一边赞叹，一边不免提出疑问，寻求科学的解释。</a:t>
            </a:r>
          </a:p>
          <a:p>
            <a:pPr>
              <a:buNone/>
            </a:pPr>
            <a:r>
              <a:rPr lang="zh-CN" altLang="en-US" sz="2800" b="1" dirty="0" smtClean="0">
                <a:solidFill>
                  <a:srgbClr val="0000FF"/>
                </a:solidFill>
                <a:latin typeface="楷体" pitchFamily="49" charset="-122"/>
                <a:ea typeface="楷体" pitchFamily="49" charset="-122"/>
              </a:rPr>
              <a:t>    花儿</a:t>
            </a:r>
            <a:r>
              <a:rPr lang="zh-CN" altLang="en-US" sz="2800" b="1" dirty="0">
                <a:solidFill>
                  <a:srgbClr val="0000FF"/>
                </a:solidFill>
                <a:latin typeface="楷体" pitchFamily="49" charset="-122"/>
                <a:ea typeface="楷体" pitchFamily="49" charset="-122"/>
              </a:rPr>
              <a:t>为什么这样红？首先有它的物质基础。不论是红花还是红叶，它们的细胞液里都含有由葡萄糖变成的花青素。当它是酸性的时候，呈现红色，酸性愈强，颜色愈红。当它是碱性的时候，呈现蓝色，碱性较强，成为蓝黑色，如墨菊、黑牡丹等是。而当它是中性的时候，则是紫色。万紫千红，红蓝交辉，都是花青素在不同的酸碱反应中所显示出来的</a:t>
            </a:r>
            <a:r>
              <a:rPr lang="zh-CN" altLang="en-US" sz="2800" b="1" dirty="0">
                <a:solidFill>
                  <a:srgbClr val="0000FF"/>
                </a:solidFill>
                <a:latin typeface="楷体" pitchFamily="49" charset="-122"/>
                <a:ea typeface="楷体" pitchFamily="49" charset="-122"/>
              </a:rPr>
              <a:t>。</a:t>
            </a:r>
            <a:endParaRPr lang="zh-CN" altLang="en-US" sz="2800" b="1" dirty="0">
              <a:solidFill>
                <a:srgbClr val="0000FF"/>
              </a:solidFill>
              <a:latin typeface="楷体" pitchFamily="49" charset="-122"/>
              <a:ea typeface="楷体" pitchFamily="49" charset="-122"/>
            </a:endParaRPr>
          </a:p>
        </p:txBody>
      </p:sp>
    </p:spTree>
    <p:extLst>
      <p:ext uri="{BB962C8B-B14F-4D97-AF65-F5344CB8AC3E}">
        <p14:creationId xmlns:p14="http://schemas.microsoft.com/office/powerpoint/2010/main" val="403513827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1" name="Picture 2" descr="E:\孙婷\20170112\6.png"/>
          <p:cNvPicPr>
            <a:picLocks noChangeAspect="1"/>
          </p:cNvPicPr>
          <p:nvPr/>
        </p:nvPicPr>
        <p:blipFill>
          <a:blip r:embed="rId2"/>
          <a:stretch>
            <a:fillRect/>
          </a:stretch>
        </p:blipFill>
        <p:spPr>
          <a:xfrm>
            <a:off x="540346" y="149492"/>
            <a:ext cx="8280920" cy="6650260"/>
          </a:xfrm>
          <a:prstGeom prst="rect">
            <a:avLst/>
          </a:prstGeom>
          <a:noFill/>
          <a:ln w="9525">
            <a:noFill/>
          </a:ln>
        </p:spPr>
      </p:pic>
      <p:sp>
        <p:nvSpPr>
          <p:cNvPr id="5122" name="文本框 1"/>
          <p:cNvSpPr txBox="1"/>
          <p:nvPr/>
        </p:nvSpPr>
        <p:spPr>
          <a:xfrm>
            <a:off x="2844602" y="2492896"/>
            <a:ext cx="4608512" cy="2645917"/>
          </a:xfrm>
          <a:prstGeom prst="rect">
            <a:avLst/>
          </a:prstGeom>
          <a:noFill/>
          <a:ln w="9525">
            <a:noFill/>
          </a:ln>
        </p:spPr>
        <p:txBody>
          <a:bodyPr wrap="square" anchor="t">
            <a:spAutoFit/>
          </a:bodyPr>
          <a:lstStyle/>
          <a:p>
            <a:pPr>
              <a:lnSpc>
                <a:spcPct val="150000"/>
              </a:lnSpc>
            </a:pPr>
            <a:r>
              <a:rPr lang="zh-CN" altLang="en-US" sz="4000" dirty="0" smtClean="0">
                <a:latin typeface="华文细黑" panose="02010600040101010101" charset="-122"/>
                <a:ea typeface="华文细黑" panose="02010600040101010101" charset="-122"/>
                <a:cs typeface="华文细黑" panose="02010600040101010101" charset="-122"/>
              </a:rPr>
              <a:t>      </a:t>
            </a:r>
            <a:r>
              <a:rPr lang="zh-CN" altLang="en-US" sz="6000" b="1" dirty="0" smtClean="0">
                <a:solidFill>
                  <a:srgbClr val="0000FF"/>
                </a:solidFill>
                <a:latin typeface="楷体" panose="02010609060101010101" pitchFamily="49" charset="-122"/>
                <a:ea typeface="楷体" panose="02010609060101010101" pitchFamily="49" charset="-122"/>
                <a:cs typeface="华文细黑" panose="02010600040101010101" charset="-122"/>
              </a:rPr>
              <a:t>写作</a:t>
            </a:r>
            <a:endParaRPr lang="en-US" altLang="zh-CN" sz="6000" b="1" dirty="0" smtClean="0">
              <a:solidFill>
                <a:srgbClr val="0000FF"/>
              </a:solidFill>
              <a:latin typeface="楷体" panose="02010609060101010101" pitchFamily="49" charset="-122"/>
              <a:ea typeface="楷体" panose="02010609060101010101" pitchFamily="49" charset="-122"/>
              <a:cs typeface="华文细黑" panose="02010600040101010101" charset="-122"/>
            </a:endParaRPr>
          </a:p>
          <a:p>
            <a:pPr>
              <a:lnSpc>
                <a:spcPct val="150000"/>
              </a:lnSpc>
            </a:pPr>
            <a:r>
              <a:rPr lang="zh-CN" altLang="zh-CN" sz="6000" b="1" dirty="0" smtClean="0">
                <a:solidFill>
                  <a:srgbClr val="FF0000"/>
                </a:solidFill>
                <a:latin typeface="楷体" panose="02010609060101010101" pitchFamily="49" charset="-122"/>
                <a:ea typeface="楷体" panose="02010609060101010101" pitchFamily="49" charset="-122"/>
                <a:cs typeface="华文细黑" panose="02010600040101010101" charset="-122"/>
              </a:rPr>
              <a:t>说明</a:t>
            </a:r>
            <a:r>
              <a:rPr lang="zh-CN" altLang="zh-CN" sz="6000" b="1" dirty="0">
                <a:solidFill>
                  <a:srgbClr val="FF0000"/>
                </a:solidFill>
                <a:latin typeface="楷体" panose="02010609060101010101" pitchFamily="49" charset="-122"/>
                <a:ea typeface="楷体" panose="02010609060101010101" pitchFamily="49" charset="-122"/>
                <a:cs typeface="华文细黑" panose="02010600040101010101" charset="-122"/>
              </a:rPr>
              <a:t>的</a:t>
            </a:r>
            <a:r>
              <a:rPr lang="zh-CN" altLang="zh-CN" sz="6000" b="1" dirty="0" smtClean="0">
                <a:solidFill>
                  <a:srgbClr val="FF0000"/>
                </a:solidFill>
                <a:latin typeface="楷体" panose="02010609060101010101" pitchFamily="49" charset="-122"/>
                <a:ea typeface="楷体" panose="02010609060101010101" pitchFamily="49" charset="-122"/>
                <a:cs typeface="华文细黑" panose="02010600040101010101" charset="-122"/>
              </a:rPr>
              <a:t>顺序</a:t>
            </a:r>
            <a:endParaRPr lang="zh-CN" altLang="zh-CN" sz="6000" b="1" dirty="0">
              <a:solidFill>
                <a:srgbClr val="FF0000"/>
              </a:solidFill>
              <a:latin typeface="楷体" panose="02010609060101010101" pitchFamily="49" charset="-122"/>
              <a:ea typeface="楷体" panose="02010609060101010101" pitchFamily="49" charset="-122"/>
              <a:cs typeface="华文细黑" panose="02010600040101010101" charset="-122"/>
            </a:endParaRPr>
          </a:p>
        </p:txBody>
      </p:sp>
    </p:spTree>
    <p:extLst>
      <p:ext uri="{BB962C8B-B14F-4D97-AF65-F5344CB8AC3E}">
        <p14:creationId xmlns:p14="http://schemas.microsoft.com/office/powerpoint/2010/main" val="323298187"/>
      </p:ext>
    </p:extLst>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31442" y="476672"/>
            <a:ext cx="8638609" cy="4918269"/>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en-US" sz="2800" b="1" dirty="0" smtClean="0">
                <a:solidFill>
                  <a:srgbClr val="0000FF"/>
                </a:solidFill>
                <a:latin typeface="楷体" pitchFamily="49" charset="-122"/>
                <a:ea typeface="楷体" pitchFamily="49" charset="-122"/>
              </a:rPr>
              <a:t>    除了</a:t>
            </a:r>
            <a:r>
              <a:rPr lang="zh-CN" altLang="en-US" sz="2800" b="1" dirty="0">
                <a:solidFill>
                  <a:srgbClr val="0000FF"/>
                </a:solidFill>
                <a:latin typeface="楷体" pitchFamily="49" charset="-122"/>
                <a:ea typeface="楷体" pitchFamily="49" charset="-122"/>
              </a:rPr>
              <a:t>红花以外，还有黄色、橙色的花。橙色与柑橘，南瓜等果实的色彩相似，而最典型的是胡萝卜，所以表现这种色彩的色素，就被称为胡萝卜素。</a:t>
            </a:r>
          </a:p>
          <a:p>
            <a:pPr>
              <a:buNone/>
            </a:pPr>
            <a:r>
              <a:rPr lang="zh-CN" altLang="en-US" sz="2800" b="1" dirty="0" smtClean="0">
                <a:solidFill>
                  <a:srgbClr val="0000FF"/>
                </a:solidFill>
                <a:latin typeface="楷体" pitchFamily="49" charset="-122"/>
                <a:ea typeface="楷体" pitchFamily="49" charset="-122"/>
              </a:rPr>
              <a:t>    至于</a:t>
            </a:r>
            <a:r>
              <a:rPr lang="zh-CN" altLang="en-US" sz="2800" b="1" dirty="0">
                <a:solidFill>
                  <a:srgbClr val="0000FF"/>
                </a:solidFill>
                <a:latin typeface="楷体" pitchFamily="49" charset="-122"/>
                <a:ea typeface="楷体" pitchFamily="49" charset="-122"/>
              </a:rPr>
              <a:t>白花，那是因为细胞液里不含色素的缘故。有些白花，例如菊花，萎谢之前微染红色，表示它这时也含有少量的花青素了。变色的一个特殊例子是添色木芙蓉，早晨初开白色，中午淡红，下午深红，一日三变，愈开愈美丽。又如八仙花，初开白色微绿，经过几天，变成淡红，或带微蓝，它不像添色木芙蓉那样朝开暮落。至于一般的花，大都初开时浓艳，后渐淡褪</a:t>
            </a:r>
            <a:r>
              <a:rPr lang="zh-CN" altLang="en-US" sz="2800" b="1" dirty="0">
                <a:solidFill>
                  <a:srgbClr val="0000FF"/>
                </a:solidFill>
                <a:latin typeface="楷体" pitchFamily="49" charset="-122"/>
                <a:ea typeface="楷体" pitchFamily="49" charset="-122"/>
              </a:rPr>
              <a:t>。</a:t>
            </a:r>
            <a:endParaRPr lang="zh-CN" altLang="en-US" sz="2800" b="1" dirty="0">
              <a:solidFill>
                <a:srgbClr val="0000FF"/>
              </a:solidFill>
              <a:latin typeface="楷体" pitchFamily="49" charset="-122"/>
              <a:ea typeface="楷体" pitchFamily="49" charset="-122"/>
            </a:endParaRPr>
          </a:p>
        </p:txBody>
      </p:sp>
    </p:spTree>
    <p:extLst>
      <p:ext uri="{BB962C8B-B14F-4D97-AF65-F5344CB8AC3E}">
        <p14:creationId xmlns:p14="http://schemas.microsoft.com/office/powerpoint/2010/main" val="79863466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31442" y="476672"/>
            <a:ext cx="8638609" cy="5693866"/>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en-US" sz="2800" b="1" dirty="0" smtClean="0">
                <a:solidFill>
                  <a:srgbClr val="0000FF"/>
                </a:solidFill>
                <a:latin typeface="楷体" pitchFamily="49" charset="-122"/>
                <a:ea typeface="楷体" pitchFamily="49" charset="-122"/>
              </a:rPr>
              <a:t>    花儿</a:t>
            </a:r>
            <a:r>
              <a:rPr lang="zh-CN" altLang="en-US" sz="2800" b="1" dirty="0">
                <a:solidFill>
                  <a:srgbClr val="0000FF"/>
                </a:solidFill>
                <a:latin typeface="楷体" pitchFamily="49" charset="-122"/>
                <a:ea typeface="楷体" pitchFamily="49" charset="-122"/>
              </a:rPr>
              <a:t>为什么这样红？还需要用物理学原理来解释。太阳光经过三棱镜或水滴的折射，会分成红、橙、黄、绿、蓝、靛、紫、七种颜色。这七种颜色的光波长短不同，红光波长，紫光波短。酸性的花青素会把红色的长光波反射出来，送到我们的眼帘，我们便感觉到是鲜艳的红花。同样，中性的花青素反射紫色的光波，碱性的花青素反射蓝色的光波，胡萝卜素有不同的成分，便分别反射黄色光波或橙色光波。白花不含色素，但组织里面含有空气，会把光波全部反射出来。有的花瓣，表面有较多的细微而排列整齐的玻璃球似的突起，看起来好像丝绒，能够像金刚石那样强烈地反射光线，色彩就更为鲜艳，如某些月季花就是</a:t>
            </a:r>
            <a:r>
              <a:rPr lang="zh-CN" altLang="en-US" sz="2800" b="1" dirty="0">
                <a:solidFill>
                  <a:srgbClr val="0000FF"/>
                </a:solidFill>
                <a:latin typeface="楷体" pitchFamily="49" charset="-122"/>
                <a:ea typeface="楷体" pitchFamily="49" charset="-122"/>
              </a:rPr>
              <a:t>。</a:t>
            </a:r>
            <a:endParaRPr lang="zh-CN" altLang="en-US" sz="2800" b="1" dirty="0">
              <a:solidFill>
                <a:srgbClr val="0000FF"/>
              </a:solidFill>
              <a:latin typeface="楷体" pitchFamily="49" charset="-122"/>
              <a:ea typeface="楷体" pitchFamily="49" charset="-122"/>
            </a:endParaRPr>
          </a:p>
        </p:txBody>
      </p:sp>
    </p:spTree>
    <p:extLst>
      <p:ext uri="{BB962C8B-B14F-4D97-AF65-F5344CB8AC3E}">
        <p14:creationId xmlns:p14="http://schemas.microsoft.com/office/powerpoint/2010/main" val="429017133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51021" y="188640"/>
            <a:ext cx="8638609" cy="5262979"/>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en-US" sz="2800" b="1" dirty="0" smtClean="0">
                <a:solidFill>
                  <a:srgbClr val="0000FF"/>
                </a:solidFill>
                <a:latin typeface="楷体" pitchFamily="49" charset="-122"/>
                <a:ea typeface="楷体" pitchFamily="49" charset="-122"/>
              </a:rPr>
              <a:t>   花儿</a:t>
            </a:r>
            <a:r>
              <a:rPr lang="zh-CN" altLang="en-US" sz="2800" b="1" dirty="0">
                <a:solidFill>
                  <a:srgbClr val="0000FF"/>
                </a:solidFill>
                <a:latin typeface="楷体" pitchFamily="49" charset="-122"/>
                <a:ea typeface="楷体" pitchFamily="49" charset="-122"/>
              </a:rPr>
              <a:t>为什么这样红？还有它生理上的需要。光波长短不同，所含热量也不同：红、橙、黄光波长，含热量多；蓝、紫光波短，含热量少。花的组织，尤其是花瓣，一般都比较柔嫩。在野生状态，红、橙、黄花都生长在阳光强烈的地方，反射了含热量多的长光波，不致引起灼伤，有保护的作用。蓝花都生长在树林下、草丛间，反射短光波，吸收微弱的含热量多的长光波，对它的生理作用有利。白花也多阴性植物，有些夜间开放，反射了全部的光波，是另一种适应措施。自然界少有黑色的花，只有少数的花偶然有黑色的斑点，因为黑色吸收全部的光波，热量过多，容易受到伤害</a:t>
            </a:r>
            <a:r>
              <a:rPr lang="zh-CN" altLang="en-US" sz="2800" b="1" dirty="0">
                <a:solidFill>
                  <a:srgbClr val="0000FF"/>
                </a:solidFill>
                <a:latin typeface="楷体" pitchFamily="49" charset="-122"/>
                <a:ea typeface="楷体" pitchFamily="49" charset="-122"/>
              </a:rPr>
              <a:t>。</a:t>
            </a:r>
            <a:endParaRPr lang="zh-CN" altLang="en-US" sz="2800" b="1" dirty="0">
              <a:solidFill>
                <a:srgbClr val="0000FF"/>
              </a:solidFill>
              <a:latin typeface="楷体" pitchFamily="49" charset="-122"/>
              <a:ea typeface="楷体" pitchFamily="49" charset="-122"/>
            </a:endParaRPr>
          </a:p>
        </p:txBody>
      </p:sp>
    </p:spTree>
    <p:extLst>
      <p:ext uri="{BB962C8B-B14F-4D97-AF65-F5344CB8AC3E}">
        <p14:creationId xmlns:p14="http://schemas.microsoft.com/office/powerpoint/2010/main" val="186754639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70557" y="404664"/>
            <a:ext cx="8866733" cy="5706177"/>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en-US" sz="2400" b="1" dirty="0" smtClean="0">
                <a:solidFill>
                  <a:srgbClr val="0000FF"/>
                </a:solidFill>
                <a:latin typeface="楷体" pitchFamily="49" charset="-122"/>
                <a:ea typeface="楷体" pitchFamily="49" charset="-122"/>
              </a:rPr>
              <a:t>    花儿</a:t>
            </a:r>
            <a:r>
              <a:rPr lang="zh-CN" altLang="en-US" sz="2400" b="1" dirty="0">
                <a:solidFill>
                  <a:srgbClr val="0000FF"/>
                </a:solidFill>
                <a:latin typeface="楷体" pitchFamily="49" charset="-122"/>
                <a:ea typeface="楷体" pitchFamily="49" charset="-122"/>
              </a:rPr>
              <a:t>为什么这样红？从进化的观点来考察，它有一个发展的过程。裸子植物的花是原始的形态，都带绿色，而花药和花粉则呈黄色。在光谱里面，与绿色邻接的，长波一端是黄、橙和红，短波一端是青、蓝和紫。我们可以说，花色以绿色为起点，向长波一端发展，由黄而橙，最后出现红色；向短波一端发展，是蓝色和紫色。红色应是最晚出现的花色，在进化途程中居于项峰，最鲜艳，最耀眼。</a:t>
            </a:r>
          </a:p>
          <a:p>
            <a:pPr>
              <a:buNone/>
            </a:pPr>
            <a:r>
              <a:rPr lang="zh-CN" altLang="en-US" sz="2400" b="1" dirty="0" smtClean="0">
                <a:solidFill>
                  <a:srgbClr val="0000FF"/>
                </a:solidFill>
                <a:latin typeface="楷体" pitchFamily="49" charset="-122"/>
                <a:ea typeface="楷体" pitchFamily="49" charset="-122"/>
              </a:rPr>
              <a:t>    花儿</a:t>
            </a:r>
            <a:r>
              <a:rPr lang="zh-CN" altLang="en-US" sz="2400" b="1" dirty="0">
                <a:solidFill>
                  <a:srgbClr val="0000FF"/>
                </a:solidFill>
                <a:latin typeface="楷体" pitchFamily="49" charset="-122"/>
                <a:ea typeface="楷体" pitchFamily="49" charset="-122"/>
              </a:rPr>
              <a:t>为什么这样红？从达尔文的自然选择学说来看，昆虫起了到重要的作用。亿万年前，裸子植物在地球上出现的时候，昆虫还不多。花色素淡，传粉授精，依靠风力，全部是风媒花。后来出现了被子植物，昆虫也繁生起来。被子植物的花有了花被，更分化为花萼和花冠（花被和花冠通称花瓣）。花瓣不再是绿色，而是比较显眼的黄色、白色或其他颜色。形状也大了，有的生有蜜腺，分泌蜜汁，有的散发芳香，这就成为虫媒花。“蜂争粉蕊蝶分香”，昆虫给花完成传粉授精的作用</a:t>
            </a:r>
            <a:r>
              <a:rPr lang="zh-CN" altLang="en-US" sz="2400" b="1" dirty="0">
                <a:solidFill>
                  <a:srgbClr val="0000FF"/>
                </a:solidFill>
                <a:latin typeface="楷体" pitchFamily="49" charset="-122"/>
                <a:ea typeface="楷体" pitchFamily="49" charset="-122"/>
              </a:rPr>
              <a:t>。</a:t>
            </a:r>
            <a:endParaRPr lang="zh-CN" altLang="en-US" sz="2400" b="1" dirty="0">
              <a:solidFill>
                <a:srgbClr val="0000FF"/>
              </a:solidFill>
              <a:latin typeface="楷体" pitchFamily="49" charset="-122"/>
              <a:ea typeface="楷体" pitchFamily="49" charset="-122"/>
            </a:endParaRPr>
          </a:p>
        </p:txBody>
      </p:sp>
    </p:spTree>
    <p:extLst>
      <p:ext uri="{BB962C8B-B14F-4D97-AF65-F5344CB8AC3E}">
        <p14:creationId xmlns:p14="http://schemas.microsoft.com/office/powerpoint/2010/main" val="313739506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52314" y="836712"/>
            <a:ext cx="8638609" cy="4401205"/>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en-US" sz="2800" b="1" dirty="0" smtClean="0">
                <a:solidFill>
                  <a:srgbClr val="0000FF"/>
                </a:solidFill>
                <a:latin typeface="楷体" pitchFamily="49" charset="-122"/>
                <a:ea typeface="楷体" pitchFamily="49" charset="-122"/>
              </a:rPr>
              <a:t>    昆虫</a:t>
            </a:r>
            <a:r>
              <a:rPr lang="zh-CN" altLang="en-US" sz="2800" b="1" dirty="0">
                <a:solidFill>
                  <a:srgbClr val="0000FF"/>
                </a:solidFill>
                <a:latin typeface="楷体" pitchFamily="49" charset="-122"/>
                <a:ea typeface="楷体" pitchFamily="49" charset="-122"/>
              </a:rPr>
              <a:t>采蜜传粉，有一特殊的习性，就是经常只采访同一种植物的花朵。这个习性有利于保证同一种植物间的异花传粉，繁殖后代。这样可以固定种的特征，包括花的颜色。我们可以设想，假如当初有一种植物，花色微红，由于其中红色比较显著的花朵，容易受到昆虫的注意，获得传粉的机会较多，经过无数代的选择，在悠长的岁月中，昆虫就给这种植物创造出纯一、显著、鲜艳的红色花朵。昆虫参与自然选择的作用，造成各种不同的植物，也造成各种不同的花色</a:t>
            </a:r>
            <a:r>
              <a:rPr lang="zh-CN" altLang="en-US" sz="2800" b="1" dirty="0">
                <a:solidFill>
                  <a:srgbClr val="0000FF"/>
                </a:solidFill>
                <a:latin typeface="楷体" pitchFamily="49" charset="-122"/>
                <a:ea typeface="楷体" pitchFamily="49" charset="-122"/>
              </a:rPr>
              <a:t>。</a:t>
            </a:r>
            <a:endParaRPr lang="zh-CN" altLang="en-US" sz="2800" b="1" dirty="0">
              <a:solidFill>
                <a:srgbClr val="0000FF"/>
              </a:solidFill>
              <a:latin typeface="楷体" pitchFamily="49" charset="-122"/>
              <a:ea typeface="楷体" pitchFamily="49" charset="-122"/>
            </a:endParaRPr>
          </a:p>
        </p:txBody>
      </p:sp>
    </p:spTree>
    <p:extLst>
      <p:ext uri="{BB962C8B-B14F-4D97-AF65-F5344CB8AC3E}">
        <p14:creationId xmlns:p14="http://schemas.microsoft.com/office/powerpoint/2010/main" val="247366490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31442" y="476672"/>
            <a:ext cx="8638609" cy="5706177"/>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en-US" sz="2400" b="1" dirty="0" smtClean="0">
                <a:solidFill>
                  <a:srgbClr val="0000FF"/>
                </a:solidFill>
                <a:latin typeface="楷体" pitchFamily="49" charset="-122"/>
                <a:ea typeface="楷体" pitchFamily="49" charset="-122"/>
              </a:rPr>
              <a:t>    花儿</a:t>
            </a:r>
            <a:r>
              <a:rPr lang="zh-CN" altLang="en-US" sz="2400" b="1" dirty="0">
                <a:solidFill>
                  <a:srgbClr val="0000FF"/>
                </a:solidFill>
                <a:latin typeface="楷体" pitchFamily="49" charset="-122"/>
                <a:ea typeface="楷体" pitchFamily="49" charset="-122"/>
              </a:rPr>
              <a:t>为什么这样红？最后要归功于人工选择。自然选择进程缓慢，需要很长时间才能显示它的作用。人工选择大大加快了它的进程，能够在较短时间内取得显著成果。例如牡丹，由自然选择费了亿万年造成野生原种，花是单瓣的，花色也只有粉红的一种。经过人工栽培，仅就北宋中叶（</a:t>
            </a:r>
            <a:r>
              <a:rPr lang="en-US" altLang="zh-CN" sz="2400" b="1" dirty="0">
                <a:solidFill>
                  <a:srgbClr val="0000FF"/>
                </a:solidFill>
                <a:latin typeface="楷体" pitchFamily="49" charset="-122"/>
                <a:ea typeface="楷体" pitchFamily="49" charset="-122"/>
              </a:rPr>
              <a:t>11</a:t>
            </a:r>
            <a:r>
              <a:rPr lang="zh-CN" altLang="en-US" sz="2400" b="1" dirty="0">
                <a:solidFill>
                  <a:srgbClr val="0000FF"/>
                </a:solidFill>
                <a:latin typeface="楷体" pitchFamily="49" charset="-122"/>
                <a:ea typeface="楷体" pitchFamily="49" charset="-122"/>
              </a:rPr>
              <a:t>世纪）那个时候来说吧，几十年功夫就有单瓣创造出多叶、千叶（重瓣）、楼子（花心突起）、并蒂等额中不同姿态；由粉红创造出深红、肉红、紫色、墨紫、黄色、白色等各种美丽色彩。再如大丽花，原产墨西哥，只有八个红色花瓣。人工栽培的历史仅仅二三百年，却已有千种形状、颜色不同的品种。又如虞美人，经过培养，已有红、黄、橙、白各种颜色却没有出现过蓝色。上一世纪末，美国的著名园艺育种家浦班克，发现一株花瓣上好似有一层迷雾的虞美人，特意培养，到本世纪初，便育成了各种深浅不同的蓝色虞美人，为花卉园艺添加了新的品种。</a:t>
            </a:r>
          </a:p>
          <a:p>
            <a:pPr>
              <a:buNone/>
            </a:pPr>
            <a:r>
              <a:rPr lang="zh-CN" altLang="en-US" sz="2400" b="1" dirty="0" smtClean="0">
                <a:solidFill>
                  <a:srgbClr val="0000FF"/>
                </a:solidFill>
                <a:latin typeface="楷体" pitchFamily="49" charset="-122"/>
                <a:ea typeface="楷体" pitchFamily="49" charset="-122"/>
              </a:rPr>
              <a:t>   花儿</a:t>
            </a:r>
            <a:r>
              <a:rPr lang="zh-CN" altLang="en-US" sz="2400" b="1" dirty="0">
                <a:solidFill>
                  <a:srgbClr val="0000FF"/>
                </a:solidFill>
                <a:latin typeface="楷体" pitchFamily="49" charset="-122"/>
                <a:ea typeface="楷体" pitchFamily="49" charset="-122"/>
              </a:rPr>
              <a:t>这样红，是大自然的杰作，更加是人工培育的成果。</a:t>
            </a:r>
          </a:p>
        </p:txBody>
      </p:sp>
    </p:spTree>
    <p:extLst>
      <p:ext uri="{BB962C8B-B14F-4D97-AF65-F5344CB8AC3E}">
        <p14:creationId xmlns:p14="http://schemas.microsoft.com/office/powerpoint/2010/main" val="335152019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51021" y="188640"/>
            <a:ext cx="8638609" cy="6555641"/>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本文</a:t>
            </a:r>
            <a:r>
              <a:rPr lang="zh-CN" altLang="en-US" sz="2800" b="1" dirty="0">
                <a:solidFill>
                  <a:srgbClr val="0000FF"/>
                </a:solidFill>
                <a:latin typeface="楷体" pitchFamily="49" charset="-122"/>
                <a:ea typeface="楷体" pitchFamily="49" charset="-122"/>
              </a:rPr>
              <a:t>运用从不同角度说明事物的方法</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把比较抽象的科学知识说明得既具体又明晰</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在主体部分作者从花儿的物质基础、物理学原理、</a:t>
            </a:r>
            <a:r>
              <a:rPr lang="zh-CN" altLang="en-US" sz="2800" b="1" dirty="0">
                <a:solidFill>
                  <a:srgbClr val="0000FF"/>
                </a:solidFill>
                <a:latin typeface="楷体" pitchFamily="49" charset="-122"/>
                <a:ea typeface="楷体" pitchFamily="49" charset="-122"/>
                <a:hlinkClick r:id="rId2"/>
              </a:rPr>
              <a:t>生理需要</a:t>
            </a:r>
            <a:r>
              <a:rPr lang="zh-CN" altLang="en-US" sz="2800" b="1" dirty="0">
                <a:solidFill>
                  <a:srgbClr val="0000FF"/>
                </a:solidFill>
                <a:latin typeface="楷体" pitchFamily="49" charset="-122"/>
                <a:ea typeface="楷体" pitchFamily="49" charset="-122"/>
              </a:rPr>
              <a:t>、进化观点、自然选择和人工选择六个方面对“花儿为什么这样红”作科学说明</a:t>
            </a:r>
            <a:r>
              <a:rPr lang="en-US" altLang="zh-CN" sz="2800" b="1" dirty="0">
                <a:solidFill>
                  <a:srgbClr val="0000FF"/>
                </a:solidFill>
                <a:latin typeface="楷体" pitchFamily="49" charset="-122"/>
                <a:ea typeface="楷体" pitchFamily="49" charset="-122"/>
              </a:rPr>
              <a:t>.</a:t>
            </a:r>
            <a:r>
              <a:rPr lang="zh-CN" altLang="en-US" sz="2800" b="1" dirty="0">
                <a:solidFill>
                  <a:srgbClr val="FF0000"/>
                </a:solidFill>
                <a:latin typeface="楷体" pitchFamily="49" charset="-122"/>
                <a:ea typeface="楷体" pitchFamily="49" charset="-122"/>
              </a:rPr>
              <a:t>这六个方面都以设问句领起</a:t>
            </a:r>
            <a:r>
              <a:rPr lang="en-US" altLang="zh-CN" sz="2800" b="1" dirty="0">
                <a:solidFill>
                  <a:srgbClr val="FF0000"/>
                </a:solidFill>
                <a:latin typeface="楷体" pitchFamily="49" charset="-122"/>
                <a:ea typeface="楷体" pitchFamily="49" charset="-122"/>
              </a:rPr>
              <a:t>,</a:t>
            </a:r>
            <a:r>
              <a:rPr lang="zh-CN" altLang="en-US" sz="2800" b="1" dirty="0">
                <a:solidFill>
                  <a:srgbClr val="FF0000"/>
                </a:solidFill>
                <a:latin typeface="楷体" pitchFamily="49" charset="-122"/>
                <a:ea typeface="楷体" pitchFamily="49" charset="-122"/>
              </a:rPr>
              <a:t>紧接着用一句话概括</a:t>
            </a:r>
            <a:r>
              <a:rPr lang="en-US" altLang="zh-CN" sz="2800" b="1" dirty="0">
                <a:solidFill>
                  <a:srgbClr val="FF0000"/>
                </a:solidFill>
                <a:latin typeface="楷体" pitchFamily="49" charset="-122"/>
                <a:ea typeface="楷体" pitchFamily="49" charset="-122"/>
              </a:rPr>
              <a:t>,</a:t>
            </a:r>
            <a:r>
              <a:rPr lang="zh-CN" altLang="en-US" sz="2800" b="1" dirty="0">
                <a:solidFill>
                  <a:srgbClr val="FF0000"/>
                </a:solidFill>
                <a:latin typeface="楷体" pitchFamily="49" charset="-122"/>
                <a:ea typeface="楷体" pitchFamily="49" charset="-122"/>
              </a:rPr>
              <a:t>然后再具体说明</a:t>
            </a:r>
            <a:r>
              <a:rPr lang="en-US" altLang="zh-CN" sz="2800" b="1" dirty="0">
                <a:solidFill>
                  <a:srgbClr val="FF0000"/>
                </a:solidFill>
                <a:latin typeface="楷体" pitchFamily="49" charset="-122"/>
                <a:ea typeface="楷体" pitchFamily="49" charset="-122"/>
              </a:rPr>
              <a:t>.</a:t>
            </a:r>
            <a:r>
              <a:rPr lang="zh-CN" altLang="en-US" sz="2800" b="1" dirty="0">
                <a:solidFill>
                  <a:srgbClr val="FF0000"/>
                </a:solidFill>
                <a:latin typeface="楷体" pitchFamily="49" charset="-122"/>
                <a:ea typeface="楷体" pitchFamily="49" charset="-122"/>
              </a:rPr>
              <a:t>这六个方面按照由主到次</a:t>
            </a:r>
            <a:r>
              <a:rPr lang="en-US" altLang="zh-CN" sz="2800" b="1" dirty="0">
                <a:solidFill>
                  <a:srgbClr val="FF0000"/>
                </a:solidFill>
                <a:latin typeface="楷体" pitchFamily="49" charset="-122"/>
                <a:ea typeface="楷体" pitchFamily="49" charset="-122"/>
              </a:rPr>
              <a:t>,</a:t>
            </a:r>
            <a:r>
              <a:rPr lang="zh-CN" altLang="en-US" sz="2800" b="1" dirty="0">
                <a:solidFill>
                  <a:srgbClr val="FF0000"/>
                </a:solidFill>
                <a:latin typeface="楷体" pitchFamily="49" charset="-122"/>
                <a:ea typeface="楷体" pitchFamily="49" charset="-122"/>
              </a:rPr>
              <a:t>从内（自身条件）到外（外部因素）的顺序排列</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分两层逐一说明</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细观这两层也不难发现：作者安排</a:t>
            </a:r>
            <a:r>
              <a:rPr lang="zh-CN" altLang="en-US" sz="2800" b="1" dirty="0">
                <a:solidFill>
                  <a:srgbClr val="0000FF"/>
                </a:solidFill>
                <a:latin typeface="楷体" pitchFamily="49" charset="-122"/>
                <a:ea typeface="楷体" pitchFamily="49" charset="-122"/>
                <a:hlinkClick r:id="rId3"/>
              </a:rPr>
              <a:t>说明顺序</a:t>
            </a:r>
            <a:r>
              <a:rPr lang="zh-CN" altLang="en-US" sz="2800" b="1" dirty="0">
                <a:solidFill>
                  <a:srgbClr val="0000FF"/>
                </a:solidFill>
                <a:latin typeface="楷体" pitchFamily="49" charset="-122"/>
                <a:ea typeface="楷体" pitchFamily="49" charset="-122"/>
              </a:rPr>
              <a:t>时是遵照顾及事物本身的条理及其内在的联系这一原则的</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如</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课文从物质基础、物理学原理、</a:t>
            </a:r>
            <a:r>
              <a:rPr lang="zh-CN" altLang="en-US" sz="2800" b="1" dirty="0">
                <a:solidFill>
                  <a:srgbClr val="0000FF"/>
                </a:solidFill>
                <a:latin typeface="楷体" pitchFamily="49" charset="-122"/>
                <a:ea typeface="楷体" pitchFamily="49" charset="-122"/>
                <a:hlinkClick r:id="rId2"/>
              </a:rPr>
              <a:t>生理需要</a:t>
            </a:r>
            <a:r>
              <a:rPr lang="zh-CN" altLang="en-US" sz="2800" b="1" dirty="0">
                <a:solidFill>
                  <a:srgbClr val="0000FF"/>
                </a:solidFill>
                <a:latin typeface="楷体" pitchFamily="49" charset="-122"/>
                <a:ea typeface="楷体" pitchFamily="49" charset="-122"/>
              </a:rPr>
              <a:t>、进化观点等角度</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对花儿为什么这样红进行科学解释时</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用的是</a:t>
            </a:r>
            <a:r>
              <a:rPr lang="zh-CN" altLang="en-US" sz="2800" b="1" dirty="0">
                <a:solidFill>
                  <a:srgbClr val="FF0000"/>
                </a:solidFill>
                <a:latin typeface="楷体" pitchFamily="49" charset="-122"/>
                <a:ea typeface="楷体" pitchFamily="49" charset="-122"/>
              </a:rPr>
              <a:t>横向说明的顺序</a:t>
            </a:r>
            <a:r>
              <a:rPr lang="zh-CN" altLang="en-US" sz="2800" b="1" dirty="0">
                <a:solidFill>
                  <a:srgbClr val="0000FF"/>
                </a:solidFill>
                <a:latin typeface="楷体" pitchFamily="49" charset="-122"/>
                <a:ea typeface="楷体" pitchFamily="49" charset="-122"/>
              </a:rPr>
              <a:t>；而从自然选择、人工选择等角度解释时</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则是按时间顺序组织材料</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从亿万年前讲到</a:t>
            </a:r>
            <a:r>
              <a:rPr lang="en-US" altLang="zh-CN" sz="2800" b="1" dirty="0">
                <a:solidFill>
                  <a:srgbClr val="0000FF"/>
                </a:solidFill>
                <a:latin typeface="楷体" pitchFamily="49" charset="-122"/>
                <a:ea typeface="楷体" pitchFamily="49" charset="-122"/>
              </a:rPr>
              <a:t>20</a:t>
            </a:r>
            <a:r>
              <a:rPr lang="zh-CN" altLang="en-US" sz="2800" b="1" dirty="0">
                <a:solidFill>
                  <a:srgbClr val="0000FF"/>
                </a:solidFill>
                <a:latin typeface="楷体" pitchFamily="49" charset="-122"/>
                <a:ea typeface="楷体" pitchFamily="49" charset="-122"/>
              </a:rPr>
              <a:t>世纪的有关情况</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贯通古今</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对花儿“红”的形成和演变的历史进行</a:t>
            </a:r>
            <a:r>
              <a:rPr lang="zh-CN" altLang="en-US" sz="2800" b="1" dirty="0">
                <a:solidFill>
                  <a:srgbClr val="FF0000"/>
                </a:solidFill>
                <a:latin typeface="楷体" pitchFamily="49" charset="-122"/>
                <a:ea typeface="楷体" pitchFamily="49" charset="-122"/>
              </a:rPr>
              <a:t>纵向</a:t>
            </a:r>
            <a:r>
              <a:rPr lang="zh-CN" altLang="en-US" sz="2800" b="1" dirty="0" smtClean="0">
                <a:solidFill>
                  <a:srgbClr val="FF0000"/>
                </a:solidFill>
                <a:latin typeface="楷体" pitchFamily="49" charset="-122"/>
                <a:ea typeface="楷体" pitchFamily="49" charset="-122"/>
              </a:rPr>
              <a:t>说明。</a:t>
            </a:r>
            <a:endParaRPr lang="zh-CN" altLang="en-US" sz="2800" b="1" dirty="0">
              <a:solidFill>
                <a:srgbClr val="0000FF"/>
              </a:solidFill>
              <a:latin typeface="楷体" pitchFamily="49" charset="-122"/>
              <a:ea typeface="楷体" pitchFamily="49" charset="-122"/>
            </a:endParaRPr>
          </a:p>
        </p:txBody>
      </p:sp>
    </p:spTree>
    <p:extLst>
      <p:ext uri="{BB962C8B-B14F-4D97-AF65-F5344CB8AC3E}">
        <p14:creationId xmlns:p14="http://schemas.microsoft.com/office/powerpoint/2010/main" val="66107830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标题 1"/>
          <p:cNvSpPr>
            <a:spLocks noGrp="1" noChangeArrowheads="1"/>
          </p:cNvSpPr>
          <p:nvPr>
            <p:ph type="title"/>
          </p:nvPr>
        </p:nvSpPr>
        <p:spPr/>
        <p:txBody>
          <a:bodyPr>
            <a:normAutofit fontScale="90000"/>
          </a:bodyPr>
          <a:lstStyle/>
          <a:p>
            <a:r>
              <a:rPr lang="zh-CN" altLang="en-US" smtClean="0"/>
              <a:t/>
            </a:r>
            <a:br>
              <a:rPr lang="zh-CN" altLang="en-US" smtClean="0"/>
            </a:br>
            <a:endParaRPr lang="zh-CN" altLang="en-US" smtClean="0"/>
          </a:p>
        </p:txBody>
      </p:sp>
      <p:sp>
        <p:nvSpPr>
          <p:cNvPr id="32770" name="内容占位符 2"/>
          <p:cNvSpPr>
            <a:spLocks noGrp="1"/>
          </p:cNvSpPr>
          <p:nvPr>
            <p:ph idx="1"/>
          </p:nvPr>
        </p:nvSpPr>
        <p:spPr>
          <a:xfrm>
            <a:off x="190533" y="274638"/>
            <a:ext cx="8766110" cy="5270500"/>
          </a:xfrm>
        </p:spPr>
        <p:txBody>
          <a:bodyPr>
            <a:normAutofit/>
          </a:bodyPr>
          <a:lstStyle/>
          <a:p>
            <a:pPr marL="0" indent="0">
              <a:buFontTx/>
              <a:buNone/>
            </a:pPr>
            <a:r>
              <a:rPr lang="en-US" altLang="zh-CN" sz="4000" b="1" noProof="1">
                <a:latin typeface="Times New Roman" panose="02020603050405020304" pitchFamily="18" charset="0"/>
              </a:rPr>
              <a:t>                           </a:t>
            </a:r>
            <a:r>
              <a:rPr lang="zh-CN" altLang="en-US" sz="4000" b="1" noProof="1">
                <a:solidFill>
                  <a:srgbClr val="FF0000"/>
                </a:solidFill>
                <a:latin typeface="楷体" panose="02010609060101010101" pitchFamily="49" charset="-122"/>
                <a:ea typeface="楷体" panose="02010609060101010101" pitchFamily="49" charset="-122"/>
              </a:rPr>
              <a:t>课堂小结</a:t>
            </a:r>
          </a:p>
          <a:p>
            <a:pPr marL="0" indent="0">
              <a:buFontTx/>
              <a:buNone/>
            </a:pPr>
            <a:r>
              <a:rPr lang="zh-CN" altLang="en-US" sz="4000" b="1" noProof="1">
                <a:latin typeface="Times New Roman" panose="02020603050405020304" pitchFamily="18" charset="0"/>
              </a:rPr>
              <a:t>      </a:t>
            </a:r>
            <a:r>
              <a:rPr lang="zh-CN" altLang="en-US" b="1" noProof="1" smtClean="0">
                <a:solidFill>
                  <a:srgbClr val="0000FF"/>
                </a:solidFill>
                <a:latin typeface="楷体" pitchFamily="49" charset="-122"/>
                <a:ea typeface="楷体" pitchFamily="49" charset="-122"/>
                <a:sym typeface="+mn-ea"/>
              </a:rPr>
              <a:t>具体</a:t>
            </a:r>
            <a:r>
              <a:rPr lang="zh-CN" altLang="en-US" b="1" noProof="1">
                <a:solidFill>
                  <a:srgbClr val="0000FF"/>
                </a:solidFill>
                <a:latin typeface="楷体" pitchFamily="49" charset="-122"/>
                <a:ea typeface="楷体" pitchFamily="49" charset="-122"/>
                <a:sym typeface="+mn-ea"/>
              </a:rPr>
              <a:t>到写作实践中，采取哪一种顺序，并非一成不变，而是要视具体情况而定。通常情况下，一篇说明文往往以一种顺序为主，兼用其他顺序。</a:t>
            </a:r>
          </a:p>
          <a:p>
            <a:pPr marL="0" indent="0">
              <a:buFontTx/>
              <a:buNone/>
            </a:pPr>
            <a:r>
              <a:rPr lang="zh-CN" altLang="en-US" b="1" noProof="1">
                <a:solidFill>
                  <a:srgbClr val="0000FF"/>
                </a:solidFill>
                <a:latin typeface="楷体" pitchFamily="49" charset="-122"/>
                <a:ea typeface="楷体" pitchFamily="49" charset="-122"/>
                <a:sym typeface="+mn-ea"/>
              </a:rPr>
              <a:t>   </a:t>
            </a:r>
            <a:r>
              <a:rPr lang="zh-CN" altLang="en-US" b="1" noProof="1" smtClean="0">
                <a:solidFill>
                  <a:srgbClr val="0000FF"/>
                </a:solidFill>
                <a:latin typeface="楷体" pitchFamily="49" charset="-122"/>
                <a:ea typeface="楷体" pitchFamily="49" charset="-122"/>
                <a:sym typeface="+mn-ea"/>
              </a:rPr>
              <a:t>说明</a:t>
            </a:r>
            <a:r>
              <a:rPr lang="zh-CN" altLang="en-US" b="1" noProof="1">
                <a:solidFill>
                  <a:srgbClr val="0000FF"/>
                </a:solidFill>
                <a:latin typeface="楷体" pitchFamily="49" charset="-122"/>
                <a:ea typeface="楷体" pitchFamily="49" charset="-122"/>
                <a:sym typeface="+mn-ea"/>
              </a:rPr>
              <a:t>顺序时间顺序从早到晚从古到今春夏秋冬空间顺序从上到下从左到右从中间到两边逻辑顺序先总后分先概括后具体从现象到本质从主到次。</a:t>
            </a:r>
            <a:endParaRPr lang="zh-CN" altLang="en-US" b="1" noProof="1">
              <a:solidFill>
                <a:srgbClr val="0000FF"/>
              </a:solidFill>
              <a:latin typeface="楷体" pitchFamily="49" charset="-122"/>
              <a:ea typeface="楷体" pitchFamily="49" charset="-122"/>
            </a:endParaRPr>
          </a:p>
          <a:p>
            <a:pPr marL="0" indent="0">
              <a:buFontTx/>
              <a:buNone/>
            </a:pPr>
            <a:endParaRPr lang="zh-CN" altLang="en-US" sz="3600" b="1" noProof="1"/>
          </a:p>
        </p:txBody>
      </p:sp>
    </p:spTree>
    <p:extLst>
      <p:ext uri="{BB962C8B-B14F-4D97-AF65-F5344CB8AC3E}">
        <p14:creationId xmlns:p14="http://schemas.microsoft.com/office/powerpoint/2010/main" val="70084844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1" name="Picture 2" descr="E:\孙婷\20170112\6.png"/>
          <p:cNvPicPr>
            <a:picLocks noChangeAspect="1"/>
          </p:cNvPicPr>
          <p:nvPr/>
        </p:nvPicPr>
        <p:blipFill>
          <a:blip r:embed="rId2"/>
          <a:stretch>
            <a:fillRect/>
          </a:stretch>
        </p:blipFill>
        <p:spPr>
          <a:xfrm>
            <a:off x="900386" y="438634"/>
            <a:ext cx="7488832" cy="6014148"/>
          </a:xfrm>
          <a:prstGeom prst="rect">
            <a:avLst/>
          </a:prstGeom>
          <a:noFill/>
          <a:ln w="9525">
            <a:noFill/>
          </a:ln>
        </p:spPr>
      </p:pic>
      <p:sp>
        <p:nvSpPr>
          <p:cNvPr id="5122" name="文本框 1"/>
          <p:cNvSpPr txBox="1"/>
          <p:nvPr/>
        </p:nvSpPr>
        <p:spPr>
          <a:xfrm>
            <a:off x="2412554" y="2060848"/>
            <a:ext cx="4968552" cy="2862322"/>
          </a:xfrm>
          <a:prstGeom prst="rect">
            <a:avLst/>
          </a:prstGeom>
          <a:noFill/>
          <a:ln w="9525">
            <a:noFill/>
          </a:ln>
        </p:spPr>
        <p:txBody>
          <a:bodyPr wrap="square" anchor="t">
            <a:spAutoFit/>
          </a:bodyPr>
          <a:lstStyle/>
          <a:p>
            <a:pPr>
              <a:lnSpc>
                <a:spcPct val="150000"/>
              </a:lnSpc>
            </a:pPr>
            <a:r>
              <a:rPr lang="zh-CN" altLang="zh-CN" sz="6000" b="1" dirty="0">
                <a:solidFill>
                  <a:srgbClr val="0000FF"/>
                </a:solidFill>
                <a:latin typeface="楷体" panose="02010609060101010101" pitchFamily="49" charset="-122"/>
                <a:ea typeface="楷体" panose="02010609060101010101" pitchFamily="49" charset="-122"/>
                <a:cs typeface="华文细黑" panose="02010600040101010101" charset="-122"/>
              </a:rPr>
              <a:t>说明的顺序</a:t>
            </a:r>
          </a:p>
          <a:p>
            <a:pPr>
              <a:lnSpc>
                <a:spcPct val="150000"/>
              </a:lnSpc>
            </a:pPr>
            <a:r>
              <a:rPr lang="zh-CN" altLang="zh-CN" sz="6000" b="1" dirty="0">
                <a:solidFill>
                  <a:srgbClr val="0000FF"/>
                </a:solidFill>
                <a:latin typeface="楷体" panose="02010609060101010101" pitchFamily="49" charset="-122"/>
                <a:ea typeface="楷体" panose="02010609060101010101" pitchFamily="49" charset="-122"/>
                <a:cs typeface="华文细黑" panose="02010600040101010101" charset="-122"/>
              </a:rPr>
              <a:t> </a:t>
            </a:r>
            <a:r>
              <a:rPr lang="zh-CN" altLang="zh-CN" sz="6000" b="1" dirty="0">
                <a:solidFill>
                  <a:srgbClr val="FF0000"/>
                </a:solidFill>
                <a:latin typeface="楷体" panose="02010609060101010101" pitchFamily="49" charset="-122"/>
                <a:ea typeface="楷体" panose="02010609060101010101" pitchFamily="49" charset="-122"/>
                <a:cs typeface="华文细黑" panose="02010600040101010101" charset="-122"/>
              </a:rPr>
              <a:t>范文</a:t>
            </a:r>
            <a:r>
              <a:rPr lang="zh-CN" altLang="zh-CN" sz="6000" b="1" dirty="0">
                <a:solidFill>
                  <a:srgbClr val="0000FF"/>
                </a:solidFill>
                <a:latin typeface="楷体" panose="02010609060101010101" pitchFamily="49" charset="-122"/>
                <a:ea typeface="楷体" panose="02010609060101010101" pitchFamily="49" charset="-122"/>
                <a:cs typeface="华文细黑" panose="02010600040101010101" charset="-122"/>
              </a:rPr>
              <a:t>示例</a:t>
            </a:r>
          </a:p>
        </p:txBody>
      </p:sp>
    </p:spTree>
    <p:extLst>
      <p:ext uri="{BB962C8B-B14F-4D97-AF65-F5344CB8AC3E}">
        <p14:creationId xmlns:p14="http://schemas.microsoft.com/office/powerpoint/2010/main" val="2027374840"/>
      </p:ext>
    </p:extLst>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3"/>
          <a:srcRect l="36052" r="30589"/>
          <a:stretch>
            <a:fillRect/>
          </a:stretch>
        </p:blipFill>
        <p:spPr>
          <a:xfrm>
            <a:off x="7886575" y="5158024"/>
            <a:ext cx="844603" cy="1199676"/>
          </a:xfrm>
          <a:custGeom>
            <a:avLst/>
            <a:gdLst>
              <a:gd name="connsiteX0" fmla="*/ 0 w 2037803"/>
              <a:gd name="connsiteY0" fmla="*/ 0 h 2171250"/>
              <a:gd name="connsiteX1" fmla="*/ 2037803 w 2037803"/>
              <a:gd name="connsiteY1" fmla="*/ 0 h 2171250"/>
              <a:gd name="connsiteX2" fmla="*/ 2037803 w 2037803"/>
              <a:gd name="connsiteY2" fmla="*/ 2171250 h 2171250"/>
              <a:gd name="connsiteX3" fmla="*/ 0 w 2037803"/>
              <a:gd name="connsiteY3" fmla="*/ 2171250 h 2171250"/>
            </a:gdLst>
            <a:ahLst/>
            <a:cxnLst>
              <a:cxn ang="0">
                <a:pos x="connsiteX0" y="connsiteY0"/>
              </a:cxn>
              <a:cxn ang="0">
                <a:pos x="connsiteX1" y="connsiteY1"/>
              </a:cxn>
              <a:cxn ang="0">
                <a:pos x="connsiteX2" y="connsiteY2"/>
              </a:cxn>
              <a:cxn ang="0">
                <a:pos x="connsiteX3" y="connsiteY3"/>
              </a:cxn>
            </a:cxnLst>
            <a:rect l="l" t="t" r="r" b="b"/>
            <a:pathLst>
              <a:path w="2037803" h="2171250">
                <a:moveTo>
                  <a:pt x="0" y="0"/>
                </a:moveTo>
                <a:lnTo>
                  <a:pt x="2037803" y="0"/>
                </a:lnTo>
                <a:lnTo>
                  <a:pt x="2037803" y="2171250"/>
                </a:lnTo>
                <a:lnTo>
                  <a:pt x="0" y="2171250"/>
                </a:lnTo>
                <a:close/>
              </a:path>
            </a:pathLst>
          </a:custGeom>
        </p:spPr>
      </p:pic>
      <p:sp>
        <p:nvSpPr>
          <p:cNvPr id="3" name="圆角矩形 2"/>
          <p:cNvSpPr/>
          <p:nvPr/>
        </p:nvSpPr>
        <p:spPr bwMode="auto">
          <a:xfrm>
            <a:off x="228640" y="914400"/>
            <a:ext cx="8681164" cy="5251450"/>
          </a:xfrm>
          <a:prstGeom prst="roundRect">
            <a:avLst>
              <a:gd name="adj" fmla="val 7576"/>
            </a:avLst>
          </a:prstGeom>
          <a:solidFill>
            <a:schemeClr val="bg1"/>
          </a:solidFill>
          <a:ln w="117475" cap="flat" cmpd="sng" algn="ctr">
            <a:solidFill>
              <a:sysClr val="window" lastClr="FFFFFF">
                <a:alpha val="58000"/>
              </a:sysClr>
            </a:solid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华文行楷" panose="02010800040101010101" charset="-122"/>
              <a:ea typeface="华文行楷" panose="02010800040101010101" charset="-122"/>
              <a:cs typeface="+mn-cs"/>
            </a:endParaRPr>
          </a:p>
        </p:txBody>
      </p:sp>
      <p:sp>
        <p:nvSpPr>
          <p:cNvPr id="4" name="圆角矩形 6"/>
          <p:cNvSpPr/>
          <p:nvPr/>
        </p:nvSpPr>
        <p:spPr>
          <a:xfrm>
            <a:off x="359631" y="1281113"/>
            <a:ext cx="8550172" cy="4222750"/>
          </a:xfrm>
          <a:prstGeom prst="roundRect">
            <a:avLst>
              <a:gd name="adj" fmla="val 12644"/>
            </a:avLst>
          </a:prstGeom>
          <a:noFill/>
          <a:ln w="38100">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marR="0" lvl="0" indent="0" algn="just" defTabSz="914400" rtl="0" eaLnBrk="1" fontAlgn="base" latinLnBrk="0" hangingPunct="0">
              <a:lnSpc>
                <a:spcPct val="100000"/>
              </a:lnSpc>
              <a:spcBef>
                <a:spcPct val="0"/>
              </a:spcBef>
              <a:spcAft>
                <a:spcPct val="0"/>
              </a:spcAft>
              <a:buClrTx/>
              <a:buSzTx/>
              <a:buFont typeface="Arial" panose="020B0604020202020204" pitchFamily="34" charset="0"/>
              <a:buNone/>
              <a:defRPr/>
            </a:pPr>
            <a:r>
              <a:rPr kumimoji="0" lang="zh-CN" altLang="en-US" sz="2400" b="0" i="0" u="none" strike="noStrike" kern="1200" cap="none" spc="0" normalizeH="0" baseline="0" noProof="1">
                <a:solidFill>
                  <a:schemeClr val="tx1"/>
                </a:solidFill>
                <a:latin typeface="华文楷体" panose="02010600040101010101" pitchFamily="2" charset="-122"/>
                <a:ea typeface="华文楷体" panose="02010600040101010101" pitchFamily="2" charset="-122"/>
                <a:cs typeface="+mn-cs"/>
                <a:sym typeface="+mn-ea"/>
              </a:rPr>
              <a:t>     </a:t>
            </a:r>
            <a:r>
              <a:rPr kumimoji="0" lang="zh-CN" altLang="en-US" sz="2400" b="0" i="0" u="none" strike="noStrike" kern="1200" cap="none" spc="0" normalizeH="0" baseline="0" noProof="1" smtClean="0">
                <a:solidFill>
                  <a:schemeClr val="tx1"/>
                </a:solidFill>
                <a:latin typeface="华文楷体" panose="02010600040101010101" pitchFamily="2" charset="-122"/>
                <a:ea typeface="华文楷体" panose="02010600040101010101" pitchFamily="2" charset="-122"/>
                <a:cs typeface="+mn-cs"/>
                <a:sym typeface="+mn-ea"/>
              </a:rPr>
              <a:t> </a:t>
            </a:r>
            <a:r>
              <a:rPr lang="en-US" altLang="zh-CN" b="1" dirty="0" smtClean="0">
                <a:solidFill>
                  <a:srgbClr val="0000FF"/>
                </a:solidFill>
                <a:latin typeface="楷体" pitchFamily="49" charset="-122"/>
                <a:ea typeface="楷体" pitchFamily="49" charset="-122"/>
                <a:sym typeface="+mn-ea"/>
              </a:rPr>
              <a:t>你有自己特别熟悉</a:t>
            </a:r>
            <a:r>
              <a:rPr lang="en-US" altLang="zh-CN" b="1" dirty="0">
                <a:solidFill>
                  <a:srgbClr val="0000FF"/>
                </a:solidFill>
                <a:latin typeface="楷体" pitchFamily="49" charset="-122"/>
                <a:ea typeface="楷体" pitchFamily="49" charset="-122"/>
                <a:sym typeface="+mn-ea"/>
              </a:rPr>
              <a:t>、喜欢的小天地吧？比如你自己的房间、你在教室里的座位、校园里的某个角落等。以</a:t>
            </a:r>
            <a:r>
              <a:rPr lang="en-US" altLang="zh-CN" b="1" dirty="0">
                <a:solidFill>
                  <a:srgbClr val="FF0000"/>
                </a:solidFill>
                <a:latin typeface="楷体" pitchFamily="49" charset="-122"/>
                <a:ea typeface="楷体" pitchFamily="49" charset="-122"/>
                <a:sym typeface="+mn-ea"/>
              </a:rPr>
              <a:t>“我的小天地”</a:t>
            </a:r>
            <a:r>
              <a:rPr lang="en-US" altLang="zh-CN" b="1" dirty="0">
                <a:solidFill>
                  <a:srgbClr val="0000FF"/>
                </a:solidFill>
                <a:latin typeface="楷体" pitchFamily="49" charset="-122"/>
                <a:ea typeface="楷体" pitchFamily="49" charset="-122"/>
                <a:sym typeface="+mn-ea"/>
              </a:rPr>
              <a:t>为话题，写一个片段，向别人介绍它。200 </a:t>
            </a:r>
            <a:r>
              <a:rPr lang="en-US" altLang="zh-CN" b="1" dirty="0">
                <a:solidFill>
                  <a:srgbClr val="0000FF"/>
                </a:solidFill>
                <a:latin typeface="楷体" pitchFamily="49" charset="-122"/>
                <a:ea typeface="楷体" pitchFamily="49" charset="-122"/>
                <a:sym typeface="+mn-ea"/>
              </a:rPr>
              <a:t>字左右。</a:t>
            </a:r>
          </a:p>
          <a:p>
            <a:pPr marL="0" marR="0" lvl="0" indent="0" algn="just" defTabSz="914400" rtl="0" eaLnBrk="1" fontAlgn="base" latinLnBrk="0" hangingPunct="0">
              <a:lnSpc>
                <a:spcPct val="100000"/>
              </a:lnSpc>
              <a:spcBef>
                <a:spcPct val="0"/>
              </a:spcBef>
              <a:spcAft>
                <a:spcPct val="0"/>
              </a:spcAft>
              <a:buClrTx/>
              <a:buSzTx/>
              <a:buFont typeface="Arial" panose="020B0604020202020204" pitchFamily="34" charset="0"/>
              <a:buNone/>
              <a:defRPr/>
            </a:pPr>
            <a:r>
              <a:rPr lang="en-US" altLang="zh-CN" b="1" dirty="0">
                <a:solidFill>
                  <a:srgbClr val="0000FF"/>
                </a:solidFill>
                <a:latin typeface="楷体" pitchFamily="49" charset="-122"/>
                <a:ea typeface="楷体" pitchFamily="49" charset="-122"/>
                <a:sym typeface="+mn-ea"/>
              </a:rPr>
              <a:t>提示：</a:t>
            </a:r>
          </a:p>
          <a:p>
            <a:pPr marL="0" marR="0" lvl="0" indent="0" algn="just" defTabSz="914400" rtl="0" eaLnBrk="1" fontAlgn="base" latinLnBrk="0" hangingPunct="0">
              <a:lnSpc>
                <a:spcPct val="100000"/>
              </a:lnSpc>
              <a:spcBef>
                <a:spcPct val="0"/>
              </a:spcBef>
              <a:spcAft>
                <a:spcPct val="0"/>
              </a:spcAft>
              <a:buClrTx/>
              <a:buSzTx/>
              <a:buFont typeface="Arial" panose="020B0604020202020204" pitchFamily="34" charset="0"/>
              <a:buNone/>
              <a:defRPr/>
            </a:pPr>
            <a:r>
              <a:rPr lang="en-US" altLang="zh-CN" b="1" dirty="0">
                <a:solidFill>
                  <a:srgbClr val="0000FF"/>
                </a:solidFill>
                <a:latin typeface="楷体" pitchFamily="49" charset="-122"/>
                <a:ea typeface="楷体" pitchFamily="49" charset="-122"/>
                <a:sym typeface="+mn-ea"/>
              </a:rPr>
              <a:t>1．确定说明对象后，先考虑写哪些内容，然后选择合适的说明顺序。</a:t>
            </a:r>
          </a:p>
          <a:p>
            <a:pPr marL="0" marR="0" lvl="0" indent="0" algn="just" defTabSz="914400" rtl="0" eaLnBrk="1" fontAlgn="base" latinLnBrk="0" hangingPunct="0">
              <a:lnSpc>
                <a:spcPct val="100000"/>
              </a:lnSpc>
              <a:spcBef>
                <a:spcPct val="0"/>
              </a:spcBef>
              <a:spcAft>
                <a:spcPct val="0"/>
              </a:spcAft>
              <a:buClrTx/>
              <a:buSzTx/>
              <a:buFont typeface="Arial" panose="020B0604020202020204" pitchFamily="34" charset="0"/>
              <a:buNone/>
              <a:defRPr/>
            </a:pPr>
            <a:r>
              <a:rPr lang="en-US" altLang="zh-CN" b="1" dirty="0">
                <a:solidFill>
                  <a:srgbClr val="0000FF"/>
                </a:solidFill>
                <a:latin typeface="楷体" pitchFamily="49" charset="-122"/>
                <a:ea typeface="楷体" pitchFamily="49" charset="-122"/>
                <a:sym typeface="+mn-ea"/>
              </a:rPr>
              <a:t>2．写作中，注意准确使用方位词，这样能使介绍更加清楚。</a:t>
            </a:r>
          </a:p>
        </p:txBody>
      </p:sp>
    </p:spTree>
    <p:extLst>
      <p:ext uri="{BB962C8B-B14F-4D97-AF65-F5344CB8AC3E}">
        <p14:creationId xmlns:p14="http://schemas.microsoft.com/office/powerpoint/2010/main" val="3448975228"/>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txBox="1">
            <a:spLocks noChangeArrowheads="1"/>
          </p:cNvSpPr>
          <p:nvPr/>
        </p:nvSpPr>
        <p:spPr bwMode="auto">
          <a:xfrm>
            <a:off x="457280" y="260648"/>
            <a:ext cx="8231029" cy="1143000"/>
          </a:xfrm>
          <a:prstGeom prst="rect">
            <a:avLst/>
          </a:prstGeom>
          <a:noFill/>
          <a:ln w="9525">
            <a:noFill/>
            <a:miter lim="800000"/>
            <a:headEnd/>
            <a:tailEnd/>
          </a:ln>
          <a:effectLst/>
        </p:spPr>
        <p:txBody>
          <a:bodyPr anchor="b"/>
          <a:lstStyle/>
          <a:p>
            <a:pPr>
              <a:defRPr/>
            </a:pPr>
            <a:r>
              <a:rPr lang="zh-CN" altLang="en-US" sz="3900" b="1" kern="0" dirty="0">
                <a:solidFill>
                  <a:srgbClr val="FF0000"/>
                </a:solidFill>
                <a:latin typeface="+mj-lt"/>
                <a:ea typeface="华文隶书" pitchFamily="2" charset="-122"/>
                <a:cs typeface="+mj-cs"/>
              </a:rPr>
              <a:t>学习目标</a:t>
            </a:r>
          </a:p>
        </p:txBody>
      </p:sp>
      <p:sp>
        <p:nvSpPr>
          <p:cNvPr id="6" name="TextBox 5"/>
          <p:cNvSpPr txBox="1"/>
          <p:nvPr/>
        </p:nvSpPr>
        <p:spPr>
          <a:xfrm>
            <a:off x="539844" y="1916114"/>
            <a:ext cx="8145289" cy="2554545"/>
          </a:xfrm>
          <a:prstGeom prst="rect">
            <a:avLst/>
          </a:prstGeom>
          <a:noFill/>
        </p:spPr>
        <p:txBody>
          <a:bodyPr>
            <a:spAutoFit/>
          </a:bodyPr>
          <a:lstStyle/>
          <a:p>
            <a:pPr>
              <a:defRPr/>
            </a:pPr>
            <a:r>
              <a:rPr lang="zh-CN" altLang="zh-CN" sz="3200" b="1" dirty="0">
                <a:latin typeface="Arial" charset="0"/>
              </a:rPr>
              <a:t> </a:t>
            </a:r>
            <a:r>
              <a:rPr lang="en-US" altLang="zh-CN" sz="3200" b="1" dirty="0">
                <a:latin typeface="Arial" charset="0"/>
              </a:rPr>
              <a:t>   </a:t>
            </a:r>
            <a:r>
              <a:rPr lang="en-US" altLang="zh-CN" sz="3200" b="1" dirty="0">
                <a:solidFill>
                  <a:srgbClr val="0000FF"/>
                </a:solidFill>
                <a:latin typeface="楷体" panose="02010609060101010101" pitchFamily="49" charset="-122"/>
                <a:ea typeface="楷体" panose="02010609060101010101" pitchFamily="49" charset="-122"/>
              </a:rPr>
              <a:t>1.</a:t>
            </a:r>
            <a:r>
              <a:rPr lang="zh-CN" altLang="zh-CN" sz="3200" b="1" dirty="0">
                <a:solidFill>
                  <a:srgbClr val="0000FF"/>
                </a:solidFill>
                <a:latin typeface="楷体" panose="02010609060101010101" pitchFamily="49" charset="-122"/>
                <a:ea typeface="楷体" panose="02010609060101010101" pitchFamily="49" charset="-122"/>
              </a:rPr>
              <a:t>掌握说明文写作的一些基本顺序。</a:t>
            </a:r>
          </a:p>
          <a:p>
            <a:pPr>
              <a:defRPr/>
            </a:pPr>
            <a:r>
              <a:rPr lang="en-US" altLang="zh-CN" sz="3200" b="1" dirty="0">
                <a:solidFill>
                  <a:srgbClr val="0000FF"/>
                </a:solidFill>
                <a:latin typeface="楷体" panose="02010609060101010101" pitchFamily="49" charset="-122"/>
                <a:ea typeface="楷体" panose="02010609060101010101" pitchFamily="49" charset="-122"/>
              </a:rPr>
              <a:t>  </a:t>
            </a:r>
            <a:r>
              <a:rPr lang="en-US" altLang="zh-CN" sz="3200" b="1" dirty="0" smtClean="0">
                <a:solidFill>
                  <a:srgbClr val="0000FF"/>
                </a:solidFill>
                <a:latin typeface="楷体" panose="02010609060101010101" pitchFamily="49" charset="-122"/>
                <a:ea typeface="楷体" panose="02010609060101010101" pitchFamily="49" charset="-122"/>
              </a:rPr>
              <a:t>2</a:t>
            </a:r>
            <a:r>
              <a:rPr lang="en-US" altLang="zh-CN" sz="3200" b="1" dirty="0">
                <a:solidFill>
                  <a:srgbClr val="0000FF"/>
                </a:solidFill>
                <a:latin typeface="楷体" panose="02010609060101010101" pitchFamily="49" charset="-122"/>
                <a:ea typeface="楷体" panose="02010609060101010101" pitchFamily="49" charset="-122"/>
              </a:rPr>
              <a:t>.</a:t>
            </a:r>
            <a:r>
              <a:rPr lang="zh-CN" altLang="zh-CN" sz="3200" b="1" dirty="0">
                <a:solidFill>
                  <a:srgbClr val="0000FF"/>
                </a:solidFill>
                <a:latin typeface="楷体" panose="02010609060101010101" pitchFamily="49" charset="-122"/>
                <a:ea typeface="楷体" panose="02010609060101010101" pitchFamily="49" charset="-122"/>
              </a:rPr>
              <a:t>理解说明顺序的安排取决于说明对象的特征，并合理安排说明顺序。</a:t>
            </a:r>
          </a:p>
          <a:p>
            <a:pPr>
              <a:defRPr/>
            </a:pPr>
            <a:r>
              <a:rPr lang="en-US" altLang="zh-CN" sz="3200" b="1" dirty="0">
                <a:solidFill>
                  <a:srgbClr val="0000FF"/>
                </a:solidFill>
                <a:latin typeface="楷体" panose="02010609060101010101" pitchFamily="49" charset="-122"/>
                <a:ea typeface="楷体" panose="02010609060101010101" pitchFamily="49" charset="-122"/>
              </a:rPr>
              <a:t>  </a:t>
            </a:r>
            <a:r>
              <a:rPr lang="en-US" altLang="zh-CN" sz="3200" b="1" dirty="0" smtClean="0">
                <a:solidFill>
                  <a:srgbClr val="0000FF"/>
                </a:solidFill>
                <a:latin typeface="楷体" panose="02010609060101010101" pitchFamily="49" charset="-122"/>
                <a:ea typeface="楷体" panose="02010609060101010101" pitchFamily="49" charset="-122"/>
              </a:rPr>
              <a:t>3</a:t>
            </a:r>
            <a:r>
              <a:rPr lang="en-US" altLang="zh-CN" sz="3200" b="1" dirty="0">
                <a:solidFill>
                  <a:srgbClr val="0000FF"/>
                </a:solidFill>
                <a:latin typeface="楷体" panose="02010609060101010101" pitchFamily="49" charset="-122"/>
                <a:ea typeface="楷体" panose="02010609060101010101" pitchFamily="49" charset="-122"/>
              </a:rPr>
              <a:t>.</a:t>
            </a:r>
            <a:r>
              <a:rPr lang="zh-CN" altLang="zh-CN" sz="3200" b="1" dirty="0">
                <a:solidFill>
                  <a:srgbClr val="0000FF"/>
                </a:solidFill>
                <a:latin typeface="楷体" panose="02010609060101010101" pitchFamily="49" charset="-122"/>
                <a:ea typeface="楷体" panose="02010609060101010101" pitchFamily="49" charset="-122"/>
              </a:rPr>
              <a:t>学以致用，在言之有物的基础上做到言之有序</a:t>
            </a:r>
            <a:r>
              <a:rPr lang="zh-CN" altLang="zh-CN" sz="3200" b="1" dirty="0" smtClean="0">
                <a:solidFill>
                  <a:srgbClr val="0000FF"/>
                </a:solidFill>
                <a:latin typeface="楷体" panose="02010609060101010101" pitchFamily="49" charset="-122"/>
                <a:ea typeface="楷体" panose="02010609060101010101" pitchFamily="49" charset="-122"/>
              </a:rPr>
              <a:t>。</a:t>
            </a:r>
            <a:endParaRPr lang="zh-CN" altLang="zh-CN" sz="3200" b="1" dirty="0">
              <a:solidFill>
                <a:srgbClr val="0000FF"/>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353676949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8" presetClass="entr" presetSubtype="16"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diamond(in)">
                                      <p:cBhvr>
                                        <p:cTn id="12" dur="2000"/>
                                        <p:tgtEl>
                                          <p:spTgt spid="6">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8" presetClass="entr" presetSubtype="16" fill="hold" nodeType="clickEffect">
                                  <p:stCondLst>
                                    <p:cond delay="0"/>
                                  </p:stCondLst>
                                  <p:childTnLst>
                                    <p:set>
                                      <p:cBhvr>
                                        <p:cTn id="16" dur="1" fill="hold">
                                          <p:stCondLst>
                                            <p:cond delay="0"/>
                                          </p:stCondLst>
                                        </p:cTn>
                                        <p:tgtEl>
                                          <p:spTgt spid="6">
                                            <p:txEl>
                                              <p:pRg st="1" end="1"/>
                                            </p:txEl>
                                          </p:spTgt>
                                        </p:tgtEl>
                                        <p:attrNameLst>
                                          <p:attrName>style.visibility</p:attrName>
                                        </p:attrNameLst>
                                      </p:cBhvr>
                                      <p:to>
                                        <p:strVal val="visible"/>
                                      </p:to>
                                    </p:set>
                                    <p:animEffect transition="in" filter="diamond(in)">
                                      <p:cBhvr>
                                        <p:cTn id="17" dur="2000"/>
                                        <p:tgtEl>
                                          <p:spTgt spid="6">
                                            <p:txEl>
                                              <p:pRg st="1" end="1"/>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8" presetClass="entr" presetSubtype="16"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diamond(in)">
                                      <p:cBhvr>
                                        <p:cTn id="22" dur="20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右中括号 53"/>
          <p:cNvSpPr/>
          <p:nvPr/>
        </p:nvSpPr>
        <p:spPr>
          <a:xfrm flipH="1">
            <a:off x="7128319" y="1108076"/>
            <a:ext cx="254838" cy="1103313"/>
          </a:xfrm>
          <a:prstGeom prst="rightBracket">
            <a:avLst/>
          </a:prstGeom>
        </p:spPr>
        <p:style>
          <a:lnRef idx="3">
            <a:schemeClr val="accent6"/>
          </a:lnRef>
          <a:fillRef idx="0">
            <a:schemeClr val="accent6"/>
          </a:fillRef>
          <a:effectRef idx="2">
            <a:schemeClr val="accent6"/>
          </a:effectRef>
          <a:fontRef idx="minor">
            <a:schemeClr val="tx1"/>
          </a:fontRef>
        </p:style>
        <p:txBody>
          <a:bodyPr rtlCol="0" anchor="ctr"/>
          <a:lstStyle/>
          <a:p>
            <a:pPr algn="ctr" fontAlgn="base"/>
            <a:endParaRPr lang="zh-CN" altLang="en-US" sz="2400" b="1" strike="noStrike" noProof="1">
              <a:latin typeface="华文行楷" panose="02010800040101010101" charset="-122"/>
              <a:ea typeface="华文行楷" panose="02010800040101010101" charset="-122"/>
            </a:endParaRPr>
          </a:p>
        </p:txBody>
      </p:sp>
      <p:cxnSp>
        <p:nvCxnSpPr>
          <p:cNvPr id="40" name="直接箭头连接符 39"/>
          <p:cNvCxnSpPr/>
          <p:nvPr/>
        </p:nvCxnSpPr>
        <p:spPr>
          <a:xfrm flipV="1">
            <a:off x="4916945" y="2455863"/>
            <a:ext cx="752606" cy="679450"/>
          </a:xfrm>
          <a:prstGeom prst="straightConnector1">
            <a:avLst/>
          </a:prstGeom>
          <a:ln>
            <a:tailEnd type="arrow" w="med" len="med"/>
          </a:ln>
        </p:spPr>
        <p:style>
          <a:lnRef idx="3">
            <a:schemeClr val="accent1"/>
          </a:lnRef>
          <a:fillRef idx="0">
            <a:schemeClr val="accent1"/>
          </a:fillRef>
          <a:effectRef idx="2">
            <a:schemeClr val="accent1"/>
          </a:effectRef>
          <a:fontRef idx="minor">
            <a:schemeClr val="tx1"/>
          </a:fontRef>
        </p:style>
      </p:cxnSp>
      <p:sp>
        <p:nvSpPr>
          <p:cNvPr id="43" name="右中括号 42"/>
          <p:cNvSpPr/>
          <p:nvPr/>
        </p:nvSpPr>
        <p:spPr>
          <a:xfrm flipH="1">
            <a:off x="5968449" y="1812926"/>
            <a:ext cx="254838" cy="1103313"/>
          </a:xfrm>
          <a:prstGeom prst="rightBracket">
            <a:avLst/>
          </a:prstGeom>
        </p:spPr>
        <p:style>
          <a:lnRef idx="3">
            <a:schemeClr val="accent6"/>
          </a:lnRef>
          <a:fillRef idx="0">
            <a:schemeClr val="accent6"/>
          </a:fillRef>
          <a:effectRef idx="2">
            <a:schemeClr val="accent6"/>
          </a:effectRef>
          <a:fontRef idx="minor">
            <a:schemeClr val="tx1"/>
          </a:fontRef>
        </p:style>
        <p:txBody>
          <a:bodyPr rtlCol="0" anchor="ctr"/>
          <a:lstStyle/>
          <a:p>
            <a:pPr algn="ctr" fontAlgn="base"/>
            <a:endParaRPr lang="zh-CN" altLang="en-US" sz="2400" b="1" strike="noStrike" noProof="1">
              <a:latin typeface="华文行楷" panose="02010800040101010101" charset="-122"/>
              <a:ea typeface="华文行楷" panose="02010800040101010101" charset="-122"/>
            </a:endParaRPr>
          </a:p>
        </p:txBody>
      </p:sp>
      <p:sp>
        <p:nvSpPr>
          <p:cNvPr id="3" name="右中括号 2"/>
          <p:cNvSpPr/>
          <p:nvPr/>
        </p:nvSpPr>
        <p:spPr>
          <a:xfrm>
            <a:off x="2925874" y="3263900"/>
            <a:ext cx="322716" cy="1582738"/>
          </a:xfrm>
          <a:prstGeom prst="rightBracket">
            <a:avLst/>
          </a:prstGeom>
        </p:spPr>
        <p:style>
          <a:lnRef idx="3">
            <a:schemeClr val="accent6"/>
          </a:lnRef>
          <a:fillRef idx="0">
            <a:schemeClr val="accent6"/>
          </a:fillRef>
          <a:effectRef idx="2">
            <a:schemeClr val="accent6"/>
          </a:effectRef>
          <a:fontRef idx="minor">
            <a:schemeClr val="tx1"/>
          </a:fontRef>
        </p:style>
        <p:txBody>
          <a:bodyPr rtlCol="0" anchor="ctr"/>
          <a:lstStyle/>
          <a:p>
            <a:pPr algn="ctr" fontAlgn="base"/>
            <a:endParaRPr lang="zh-CN" altLang="en-US" sz="2400" b="1" strike="noStrike" noProof="1">
              <a:latin typeface="华文行楷" panose="02010800040101010101" charset="-122"/>
              <a:ea typeface="华文行楷" panose="02010800040101010101" charset="-122"/>
            </a:endParaRPr>
          </a:p>
        </p:txBody>
      </p:sp>
      <p:sp>
        <p:nvSpPr>
          <p:cNvPr id="4" name="文本框 3"/>
          <p:cNvSpPr txBox="1"/>
          <p:nvPr/>
        </p:nvSpPr>
        <p:spPr>
          <a:xfrm>
            <a:off x="3860676" y="3155547"/>
            <a:ext cx="1808875" cy="461665"/>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marL="0" marR="0" indent="0" algn="l" defTabSz="914400" rtl="0" eaLnBrk="0" fontAlgn="base" latinLnBrk="0" hangingPunct="0">
              <a:lnSpc>
                <a:spcPct val="100000"/>
              </a:lnSpc>
              <a:spcBef>
                <a:spcPct val="0"/>
              </a:spcBef>
              <a:spcAft>
                <a:spcPct val="0"/>
              </a:spcAft>
              <a:buNone/>
            </a:pPr>
            <a:r>
              <a:rPr kumimoji="0" lang="zh-CN" altLang="zh-CN" sz="2400" b="1" i="0" u="none" strike="noStrike" kern="1200" cap="none" spc="0" normalizeH="0" baseline="0" noProof="1">
                <a:solidFill>
                  <a:srgbClr val="FF0000"/>
                </a:solidFill>
                <a:latin typeface="楷体" panose="02010609060101010101" pitchFamily="49" charset="-122"/>
                <a:ea typeface="楷体" panose="02010609060101010101" pitchFamily="49" charset="-122"/>
                <a:sym typeface="+mn-ea"/>
              </a:rPr>
              <a:t>我的小天地</a:t>
            </a:r>
          </a:p>
        </p:txBody>
      </p:sp>
      <p:cxnSp>
        <p:nvCxnSpPr>
          <p:cNvPr id="7" name="直接箭头连接符 6"/>
          <p:cNvCxnSpPr>
            <a:stCxn id="4" idx="0"/>
          </p:cNvCxnSpPr>
          <p:nvPr/>
        </p:nvCxnSpPr>
        <p:spPr>
          <a:xfrm flipH="1" flipV="1">
            <a:off x="3604650" y="2414187"/>
            <a:ext cx="1160464" cy="741360"/>
          </a:xfrm>
          <a:prstGeom prst="straightConnector1">
            <a:avLst/>
          </a:prstGeom>
          <a:ln>
            <a:tailEnd type="arrow" w="med" len="med"/>
          </a:ln>
        </p:spPr>
        <p:style>
          <a:lnRef idx="3">
            <a:schemeClr val="accent1"/>
          </a:lnRef>
          <a:fillRef idx="0">
            <a:schemeClr val="accent1"/>
          </a:fillRef>
          <a:effectRef idx="2">
            <a:schemeClr val="accent1"/>
          </a:effectRef>
          <a:fontRef idx="minor">
            <a:schemeClr val="tx1"/>
          </a:fontRef>
        </p:style>
      </p:cxnSp>
      <p:sp>
        <p:nvSpPr>
          <p:cNvPr id="8" name="文本框 7"/>
          <p:cNvSpPr txBox="1"/>
          <p:nvPr/>
        </p:nvSpPr>
        <p:spPr>
          <a:xfrm>
            <a:off x="3129506" y="1878014"/>
            <a:ext cx="1299272" cy="461665"/>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marL="0" marR="0" indent="0" algn="l" defTabSz="914400" rtl="0" eaLnBrk="0" fontAlgn="base" latinLnBrk="0" hangingPunct="0">
              <a:lnSpc>
                <a:spcPct val="100000"/>
              </a:lnSpc>
              <a:spcBef>
                <a:spcPct val="0"/>
              </a:spcBef>
              <a:spcAft>
                <a:spcPct val="0"/>
              </a:spcAft>
              <a:buNone/>
            </a:pPr>
            <a:r>
              <a:rPr kumimoji="0" lang="zh-CN" altLang="zh-CN" sz="2400" b="1" i="0" u="none" strike="noStrike" kern="1200" cap="none" spc="0" normalizeH="0" baseline="0" noProof="1">
                <a:solidFill>
                  <a:srgbClr val="0000FF"/>
                </a:solidFill>
                <a:latin typeface="楷体" panose="02010609060101010101" pitchFamily="49" charset="-122"/>
                <a:ea typeface="楷体" panose="02010609060101010101" pitchFamily="49" charset="-122"/>
                <a:sym typeface="+mn-ea"/>
              </a:rPr>
              <a:t>审题目</a:t>
            </a:r>
          </a:p>
        </p:txBody>
      </p:sp>
      <p:cxnSp>
        <p:nvCxnSpPr>
          <p:cNvPr id="11" name="直接箭头连接符 10"/>
          <p:cNvCxnSpPr>
            <a:stCxn id="4" idx="0"/>
          </p:cNvCxnSpPr>
          <p:nvPr/>
        </p:nvCxnSpPr>
        <p:spPr>
          <a:xfrm flipH="1">
            <a:off x="3539152" y="3155547"/>
            <a:ext cx="1225962" cy="1125538"/>
          </a:xfrm>
          <a:prstGeom prst="straightConnector1">
            <a:avLst/>
          </a:prstGeom>
          <a:ln>
            <a:tailEnd type="arrow" w="med" len="med"/>
          </a:ln>
        </p:spPr>
        <p:style>
          <a:lnRef idx="3">
            <a:schemeClr val="accent1"/>
          </a:lnRef>
          <a:fillRef idx="0">
            <a:schemeClr val="accent1"/>
          </a:fillRef>
          <a:effectRef idx="2">
            <a:schemeClr val="accent1"/>
          </a:effectRef>
          <a:fontRef idx="minor">
            <a:schemeClr val="tx1"/>
          </a:fontRef>
        </p:style>
      </p:cxnSp>
      <p:sp>
        <p:nvSpPr>
          <p:cNvPr id="12" name="文本框 11"/>
          <p:cNvSpPr txBox="1"/>
          <p:nvPr/>
        </p:nvSpPr>
        <p:spPr>
          <a:xfrm>
            <a:off x="3239062" y="3892551"/>
            <a:ext cx="1189716" cy="461665"/>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eaLnBrk="0" fontAlgn="base" hangingPunct="0">
              <a:spcBef>
                <a:spcPct val="0"/>
              </a:spcBef>
              <a:spcAft>
                <a:spcPct val="0"/>
              </a:spcAft>
            </a:pPr>
            <a:r>
              <a:rPr lang="zh-CN" altLang="zh-CN" sz="2400" b="1" noProof="1">
                <a:solidFill>
                  <a:srgbClr val="0000FF"/>
                </a:solidFill>
                <a:latin typeface="楷体" panose="02010609060101010101" pitchFamily="49" charset="-122"/>
                <a:ea typeface="楷体" panose="02010609060101010101" pitchFamily="49" charset="-122"/>
                <a:sym typeface="+mn-ea"/>
              </a:rPr>
              <a:t>选材料</a:t>
            </a:r>
          </a:p>
        </p:txBody>
      </p:sp>
      <p:graphicFrame>
        <p:nvGraphicFramePr>
          <p:cNvPr id="8202" name="对象 14">
            <a:hlinkClick r:id="" action="ppaction://ole?verb=0"/>
          </p:cNvPr>
          <p:cNvGraphicFramePr>
            <a:graphicFrameLocks noChangeAspect="1"/>
          </p:cNvGraphicFramePr>
          <p:nvPr/>
        </p:nvGraphicFramePr>
        <p:xfrm>
          <a:off x="4172675" y="3079750"/>
          <a:ext cx="685919" cy="215900"/>
        </p:xfrm>
        <a:graphic>
          <a:graphicData uri="http://schemas.openxmlformats.org/presentationml/2006/ole">
            <mc:AlternateContent xmlns:mc="http://schemas.openxmlformats.org/markup-compatibility/2006">
              <mc:Choice xmlns:v="urn:schemas-microsoft-com:vml" Requires="v">
                <p:oleObj spid="_x0000_s1037" r:id="rId3" imgW="914400" imgH="215900" progId="Equation.KSEE3">
                  <p:embed/>
                </p:oleObj>
              </mc:Choice>
              <mc:Fallback>
                <p:oleObj r:id="rId3" imgW="914400" imgH="215900" progId="Equation.KSEE3">
                  <p:embed/>
                  <p:pic>
                    <p:nvPicPr>
                      <p:cNvPr id="0" name=""/>
                      <p:cNvPicPr/>
                      <p:nvPr/>
                    </p:nvPicPr>
                    <p:blipFill>
                      <a:blip r:embed="rId4"/>
                      <a:stretch>
                        <a:fillRect/>
                      </a:stretch>
                    </p:blipFill>
                    <p:spPr>
                      <a:xfrm>
                        <a:off x="4172675" y="3079750"/>
                        <a:ext cx="685919" cy="215900"/>
                      </a:xfrm>
                      <a:prstGeom prst="rect">
                        <a:avLst/>
                      </a:prstGeom>
                      <a:noFill/>
                      <a:ln w="38100">
                        <a:noFill/>
                        <a:miter/>
                      </a:ln>
                    </p:spPr>
                  </p:pic>
                </p:oleObj>
              </mc:Fallback>
            </mc:AlternateContent>
          </a:graphicData>
        </a:graphic>
      </p:graphicFrame>
      <p:sp>
        <p:nvSpPr>
          <p:cNvPr id="34" name="右中括号 33"/>
          <p:cNvSpPr/>
          <p:nvPr/>
        </p:nvSpPr>
        <p:spPr>
          <a:xfrm>
            <a:off x="2807981" y="1652589"/>
            <a:ext cx="321525" cy="1096963"/>
          </a:xfrm>
          <a:prstGeom prst="rightBracket">
            <a:avLst/>
          </a:prstGeom>
        </p:spPr>
        <p:style>
          <a:lnRef idx="3">
            <a:schemeClr val="accent6"/>
          </a:lnRef>
          <a:fillRef idx="0">
            <a:schemeClr val="accent6"/>
          </a:fillRef>
          <a:effectRef idx="2">
            <a:schemeClr val="accent6"/>
          </a:effectRef>
          <a:fontRef idx="minor">
            <a:schemeClr val="tx1"/>
          </a:fontRef>
        </p:style>
        <p:txBody>
          <a:bodyPr rtlCol="0" anchor="ctr"/>
          <a:lstStyle/>
          <a:p>
            <a:pPr algn="ctr" fontAlgn="base"/>
            <a:endParaRPr lang="zh-CN" altLang="en-US" sz="2400" b="1" strike="noStrike" noProof="1">
              <a:latin typeface="华文行楷" panose="02010800040101010101" charset="-122"/>
              <a:ea typeface="华文行楷" panose="02010800040101010101" charset="-122"/>
            </a:endParaRPr>
          </a:p>
        </p:txBody>
      </p:sp>
      <p:sp>
        <p:nvSpPr>
          <p:cNvPr id="35" name="文本框 34"/>
          <p:cNvSpPr txBox="1"/>
          <p:nvPr/>
        </p:nvSpPr>
        <p:spPr>
          <a:xfrm>
            <a:off x="2378091" y="1417639"/>
            <a:ext cx="429891" cy="460375"/>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marL="0" marR="0" indent="0" algn="l" defTabSz="914400" rtl="0" eaLnBrk="0" fontAlgn="base" latinLnBrk="0" hangingPunct="0">
              <a:lnSpc>
                <a:spcPct val="100000"/>
              </a:lnSpc>
              <a:spcBef>
                <a:spcPct val="0"/>
              </a:spcBef>
              <a:spcAft>
                <a:spcPct val="0"/>
              </a:spcAft>
              <a:buNone/>
            </a:pPr>
            <a:r>
              <a:rPr lang="zh-CN" altLang="en-US" sz="2400" b="1" noProof="1">
                <a:solidFill>
                  <a:srgbClr val="0000FF"/>
                </a:solidFill>
                <a:latin typeface="楷体" panose="02010609060101010101" pitchFamily="49" charset="-122"/>
                <a:ea typeface="楷体" panose="02010609060101010101" pitchFamily="49" charset="-122"/>
                <a:sym typeface="+mn-ea"/>
              </a:rPr>
              <a:t>我</a:t>
            </a:r>
          </a:p>
        </p:txBody>
      </p:sp>
      <p:sp>
        <p:nvSpPr>
          <p:cNvPr id="37" name="文本框 36"/>
          <p:cNvSpPr txBox="1"/>
          <p:nvPr/>
        </p:nvSpPr>
        <p:spPr>
          <a:xfrm>
            <a:off x="1174161" y="3079751"/>
            <a:ext cx="1751713" cy="461665"/>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eaLnBrk="0" fontAlgn="base" hangingPunct="0">
              <a:spcBef>
                <a:spcPct val="0"/>
              </a:spcBef>
              <a:spcAft>
                <a:spcPct val="0"/>
              </a:spcAft>
            </a:pPr>
            <a:r>
              <a:rPr lang="zh-CN" altLang="en-US" sz="2400" b="1" noProof="1">
                <a:solidFill>
                  <a:srgbClr val="0000FF"/>
                </a:solidFill>
                <a:latin typeface="楷体" panose="02010609060101010101" pitchFamily="49" charset="-122"/>
                <a:ea typeface="楷体" panose="02010609060101010101" pitchFamily="49" charset="-122"/>
                <a:sym typeface="+mn-ea"/>
              </a:rPr>
              <a:t>自己的房间</a:t>
            </a:r>
          </a:p>
        </p:txBody>
      </p:sp>
      <p:sp>
        <p:nvSpPr>
          <p:cNvPr id="38" name="文本框 37"/>
          <p:cNvSpPr txBox="1"/>
          <p:nvPr/>
        </p:nvSpPr>
        <p:spPr>
          <a:xfrm>
            <a:off x="396330" y="4621214"/>
            <a:ext cx="2842731" cy="461665"/>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marL="0" marR="0" indent="0" algn="l" defTabSz="914400" rtl="0" eaLnBrk="0" fontAlgn="base" latinLnBrk="0" hangingPunct="0">
              <a:lnSpc>
                <a:spcPct val="100000"/>
              </a:lnSpc>
              <a:spcBef>
                <a:spcPct val="0"/>
              </a:spcBef>
              <a:spcAft>
                <a:spcPct val="0"/>
              </a:spcAft>
              <a:buNone/>
            </a:pPr>
            <a:r>
              <a:rPr lang="zh-CN" altLang="en-US" sz="2400" b="1" noProof="1">
                <a:solidFill>
                  <a:srgbClr val="0000FF"/>
                </a:solidFill>
                <a:latin typeface="楷体" panose="02010609060101010101" pitchFamily="49" charset="-122"/>
                <a:ea typeface="楷体" panose="02010609060101010101" pitchFamily="49" charset="-122"/>
                <a:sym typeface="+mn-ea"/>
              </a:rPr>
              <a:t>校园里的某个角落</a:t>
            </a:r>
          </a:p>
        </p:txBody>
      </p:sp>
      <p:sp>
        <p:nvSpPr>
          <p:cNvPr id="39" name="文本框 38"/>
          <p:cNvSpPr txBox="1"/>
          <p:nvPr/>
        </p:nvSpPr>
        <p:spPr>
          <a:xfrm>
            <a:off x="5148858" y="2063751"/>
            <a:ext cx="1418579" cy="461665"/>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marL="0" marR="0" indent="0" algn="l" defTabSz="914400" rtl="0" eaLnBrk="0" fontAlgn="base" latinLnBrk="0" hangingPunct="0">
              <a:lnSpc>
                <a:spcPct val="100000"/>
              </a:lnSpc>
              <a:spcBef>
                <a:spcPct val="0"/>
              </a:spcBef>
              <a:spcAft>
                <a:spcPct val="0"/>
              </a:spcAft>
              <a:buNone/>
            </a:pPr>
            <a:r>
              <a:rPr lang="zh-CN" altLang="zh-CN" sz="2400" b="1" noProof="1">
                <a:solidFill>
                  <a:srgbClr val="0000FF"/>
                </a:solidFill>
                <a:latin typeface="楷体" panose="02010609060101010101" pitchFamily="49" charset="-122"/>
                <a:ea typeface="楷体" panose="02010609060101010101" pitchFamily="49" charset="-122"/>
                <a:sym typeface="+mn-ea"/>
              </a:rPr>
              <a:t>定内容</a:t>
            </a:r>
          </a:p>
        </p:txBody>
      </p:sp>
      <p:cxnSp>
        <p:nvCxnSpPr>
          <p:cNvPr id="41" name="直接箭头连接符 40"/>
          <p:cNvCxnSpPr>
            <a:stCxn id="4" idx="0"/>
          </p:cNvCxnSpPr>
          <p:nvPr/>
        </p:nvCxnSpPr>
        <p:spPr>
          <a:xfrm>
            <a:off x="4765114" y="3155547"/>
            <a:ext cx="904437" cy="1079499"/>
          </a:xfrm>
          <a:prstGeom prst="straightConnector1">
            <a:avLst/>
          </a:prstGeom>
          <a:ln>
            <a:tailEnd type="arrow" w="med" len="med"/>
          </a:ln>
        </p:spPr>
        <p:style>
          <a:lnRef idx="3">
            <a:schemeClr val="accent1"/>
          </a:lnRef>
          <a:fillRef idx="0">
            <a:schemeClr val="accent1"/>
          </a:fillRef>
          <a:effectRef idx="2">
            <a:schemeClr val="accent1"/>
          </a:effectRef>
          <a:fontRef idx="minor">
            <a:schemeClr val="tx1"/>
          </a:fontRef>
        </p:style>
      </p:cxnSp>
      <p:sp>
        <p:nvSpPr>
          <p:cNvPr id="42" name="文本框 41"/>
          <p:cNvSpPr txBox="1"/>
          <p:nvPr/>
        </p:nvSpPr>
        <p:spPr>
          <a:xfrm>
            <a:off x="5494498" y="3892551"/>
            <a:ext cx="728789" cy="830997"/>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eaLnBrk="0" fontAlgn="base" hangingPunct="0">
              <a:spcBef>
                <a:spcPct val="0"/>
              </a:spcBef>
              <a:spcAft>
                <a:spcPct val="0"/>
              </a:spcAft>
            </a:pPr>
            <a:r>
              <a:rPr lang="zh-CN" altLang="zh-CN" sz="2400" b="1" noProof="1">
                <a:solidFill>
                  <a:srgbClr val="0000FF"/>
                </a:solidFill>
                <a:latin typeface="楷体" panose="02010609060101010101" pitchFamily="49" charset="-122"/>
                <a:ea typeface="楷体" panose="02010609060101010101" pitchFamily="49" charset="-122"/>
                <a:sym typeface="+mn-ea"/>
              </a:rPr>
              <a:t>写法</a:t>
            </a:r>
          </a:p>
        </p:txBody>
      </p:sp>
      <p:sp>
        <p:nvSpPr>
          <p:cNvPr id="44" name="右中括号 43"/>
          <p:cNvSpPr/>
          <p:nvPr/>
        </p:nvSpPr>
        <p:spPr>
          <a:xfrm flipH="1">
            <a:off x="6223287" y="3522663"/>
            <a:ext cx="289372" cy="1836738"/>
          </a:xfrm>
          <a:prstGeom prst="rightBracket">
            <a:avLst/>
          </a:prstGeom>
        </p:spPr>
        <p:style>
          <a:lnRef idx="3">
            <a:schemeClr val="accent6"/>
          </a:lnRef>
          <a:fillRef idx="0">
            <a:schemeClr val="accent6"/>
          </a:fillRef>
          <a:effectRef idx="2">
            <a:schemeClr val="accent6"/>
          </a:effectRef>
          <a:fontRef idx="minor">
            <a:schemeClr val="tx1"/>
          </a:fontRef>
        </p:style>
        <p:txBody>
          <a:bodyPr rtlCol="0" anchor="ctr"/>
          <a:lstStyle/>
          <a:p>
            <a:pPr algn="ctr" fontAlgn="base"/>
            <a:endParaRPr lang="zh-CN" altLang="en-US" sz="2400" b="1" strike="noStrike" noProof="1">
              <a:latin typeface="华文行楷" panose="02010800040101010101" charset="-122"/>
              <a:ea typeface="华文行楷" panose="02010800040101010101" charset="-122"/>
            </a:endParaRPr>
          </a:p>
        </p:txBody>
      </p:sp>
      <p:sp>
        <p:nvSpPr>
          <p:cNvPr id="45" name="文本框 44"/>
          <p:cNvSpPr txBox="1"/>
          <p:nvPr/>
        </p:nvSpPr>
        <p:spPr>
          <a:xfrm>
            <a:off x="6175654" y="1428751"/>
            <a:ext cx="2250672" cy="461665"/>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marR="0" indent="0" eaLnBrk="0" fontAlgn="base" hangingPunct="0">
              <a:lnSpc>
                <a:spcPct val="100000"/>
              </a:lnSpc>
              <a:spcBef>
                <a:spcPct val="0"/>
              </a:spcBef>
              <a:spcAft>
                <a:spcPct val="0"/>
              </a:spcAft>
              <a:buNone/>
            </a:pPr>
            <a:r>
              <a:rPr lang="zh-CN" altLang="en-US" sz="2400" b="1" noProof="1">
                <a:solidFill>
                  <a:srgbClr val="0000FF"/>
                </a:solidFill>
                <a:latin typeface="楷体" panose="02010609060101010101" pitchFamily="49" charset="-122"/>
                <a:ea typeface="楷体" panose="02010609060101010101" pitchFamily="49" charset="-122"/>
                <a:sym typeface="+mn-ea"/>
              </a:rPr>
              <a:t>介绍小天地</a:t>
            </a:r>
          </a:p>
        </p:txBody>
      </p:sp>
      <p:sp>
        <p:nvSpPr>
          <p:cNvPr id="46" name="文本框 45"/>
          <p:cNvSpPr txBox="1"/>
          <p:nvPr/>
        </p:nvSpPr>
        <p:spPr>
          <a:xfrm>
            <a:off x="6478125" y="2524126"/>
            <a:ext cx="2264962" cy="830997"/>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marL="0" marR="0" indent="0" algn="l" defTabSz="914400" rtl="0" eaLnBrk="0" fontAlgn="base" latinLnBrk="0" hangingPunct="0">
              <a:lnSpc>
                <a:spcPct val="100000"/>
              </a:lnSpc>
              <a:spcBef>
                <a:spcPct val="0"/>
              </a:spcBef>
              <a:spcAft>
                <a:spcPct val="0"/>
              </a:spcAft>
              <a:buNone/>
            </a:pPr>
            <a:r>
              <a:rPr lang="zh-CN" altLang="en-US" sz="2400" b="1" noProof="1">
                <a:solidFill>
                  <a:srgbClr val="0000FF"/>
                </a:solidFill>
                <a:latin typeface="楷体" panose="02010609060101010101" pitchFamily="49" charset="-122"/>
                <a:ea typeface="楷体" panose="02010609060101010101" pitchFamily="49" charset="-122"/>
                <a:sym typeface="+mn-ea"/>
              </a:rPr>
              <a:t>印象深刻、确有感想</a:t>
            </a:r>
          </a:p>
        </p:txBody>
      </p:sp>
      <p:sp>
        <p:nvSpPr>
          <p:cNvPr id="47" name="文本框 46"/>
          <p:cNvSpPr txBox="1"/>
          <p:nvPr/>
        </p:nvSpPr>
        <p:spPr>
          <a:xfrm>
            <a:off x="6478125" y="3417933"/>
            <a:ext cx="2479312" cy="1200329"/>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eaLnBrk="0" fontAlgn="base" hangingPunct="0">
              <a:spcBef>
                <a:spcPct val="0"/>
              </a:spcBef>
              <a:spcAft>
                <a:spcPct val="0"/>
              </a:spcAft>
            </a:pPr>
            <a:r>
              <a:rPr lang="zh-CN" altLang="en-US" sz="2400" b="1" noProof="1">
                <a:solidFill>
                  <a:srgbClr val="0000FF"/>
                </a:solidFill>
                <a:latin typeface="楷体" panose="02010609060101010101" pitchFamily="49" charset="-122"/>
                <a:ea typeface="楷体" panose="02010609060101010101" pitchFamily="49" charset="-122"/>
                <a:sym typeface="+mn-ea"/>
              </a:rPr>
              <a:t>借鉴《背影《秋天的怀念》的具体写法</a:t>
            </a:r>
          </a:p>
        </p:txBody>
      </p:sp>
      <p:sp>
        <p:nvSpPr>
          <p:cNvPr id="48" name="文本框 47"/>
          <p:cNvSpPr txBox="1"/>
          <p:nvPr/>
        </p:nvSpPr>
        <p:spPr>
          <a:xfrm>
            <a:off x="6512658" y="4635897"/>
            <a:ext cx="2596639" cy="461665"/>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marR="0" indent="0" eaLnBrk="0" fontAlgn="base" hangingPunct="0">
              <a:lnSpc>
                <a:spcPct val="100000"/>
              </a:lnSpc>
              <a:spcBef>
                <a:spcPct val="0"/>
              </a:spcBef>
              <a:spcAft>
                <a:spcPct val="0"/>
              </a:spcAft>
              <a:buNone/>
            </a:pPr>
            <a:r>
              <a:rPr lang="zh-CN" altLang="en-US" sz="2400" b="1" noProof="1">
                <a:solidFill>
                  <a:srgbClr val="0000FF"/>
                </a:solidFill>
                <a:latin typeface="楷体" panose="02010609060101010101" pitchFamily="49" charset="-122"/>
                <a:ea typeface="楷体" panose="02010609060101010101" pitchFamily="49" charset="-122"/>
                <a:sym typeface="+mn-ea"/>
              </a:rPr>
              <a:t>呈现精彩的细节</a:t>
            </a:r>
          </a:p>
        </p:txBody>
      </p:sp>
      <p:sp>
        <p:nvSpPr>
          <p:cNvPr id="49" name="文本框 48"/>
          <p:cNvSpPr txBox="1"/>
          <p:nvPr/>
        </p:nvSpPr>
        <p:spPr>
          <a:xfrm>
            <a:off x="6596017" y="5329873"/>
            <a:ext cx="1830309" cy="829945"/>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eaLnBrk="0" fontAlgn="base" hangingPunct="0">
              <a:spcBef>
                <a:spcPct val="0"/>
              </a:spcBef>
              <a:spcAft>
                <a:spcPct val="0"/>
              </a:spcAft>
            </a:pPr>
            <a:r>
              <a:rPr lang="zh-CN" altLang="en-US" sz="2400" b="1" noProof="1">
                <a:solidFill>
                  <a:srgbClr val="0000FF"/>
                </a:solidFill>
                <a:latin typeface="楷体" panose="02010609060101010101" pitchFamily="49" charset="-122"/>
                <a:ea typeface="楷体" panose="02010609060101010101" pitchFamily="49" charset="-122"/>
                <a:sym typeface="+mn-ea"/>
              </a:rPr>
              <a:t>综合运用多种表达方式</a:t>
            </a:r>
          </a:p>
        </p:txBody>
      </p:sp>
      <p:sp>
        <p:nvSpPr>
          <p:cNvPr id="50" name="文本框 49"/>
          <p:cNvSpPr txBox="1"/>
          <p:nvPr/>
        </p:nvSpPr>
        <p:spPr>
          <a:xfrm>
            <a:off x="2403433" y="2484736"/>
            <a:ext cx="1367597" cy="461665"/>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marL="0" marR="0" indent="0" algn="l" defTabSz="914400" rtl="0" eaLnBrk="0" fontAlgn="base" latinLnBrk="0" hangingPunct="0">
              <a:lnSpc>
                <a:spcPct val="100000"/>
              </a:lnSpc>
              <a:spcBef>
                <a:spcPct val="0"/>
              </a:spcBef>
              <a:spcAft>
                <a:spcPct val="0"/>
              </a:spcAft>
              <a:buNone/>
            </a:pPr>
            <a:r>
              <a:rPr lang="zh-CN" altLang="en-US" sz="2400" b="1" noProof="1">
                <a:solidFill>
                  <a:srgbClr val="0000FF"/>
                </a:solidFill>
                <a:latin typeface="楷体" panose="02010609060101010101" pitchFamily="49" charset="-122"/>
                <a:ea typeface="楷体" panose="02010609060101010101" pitchFamily="49" charset="-122"/>
                <a:sym typeface="+mn-ea"/>
              </a:rPr>
              <a:t>小天地</a:t>
            </a:r>
          </a:p>
        </p:txBody>
      </p:sp>
      <p:sp>
        <p:nvSpPr>
          <p:cNvPr id="51" name="五边形 50"/>
          <p:cNvSpPr/>
          <p:nvPr/>
        </p:nvSpPr>
        <p:spPr>
          <a:xfrm>
            <a:off x="404036" y="1417638"/>
            <a:ext cx="1917457" cy="471488"/>
          </a:xfrm>
          <a:prstGeom prst="homePlate">
            <a:avLst/>
          </a:prstGeom>
        </p:spPr>
        <p:style>
          <a:lnRef idx="2">
            <a:schemeClr val="accent4"/>
          </a:lnRef>
          <a:fillRef idx="1">
            <a:schemeClr val="lt1"/>
          </a:fillRef>
          <a:effectRef idx="0">
            <a:schemeClr val="accent4"/>
          </a:effectRef>
          <a:fontRef idx="minor">
            <a:schemeClr val="dk1"/>
          </a:fontRef>
        </p:style>
        <p:txBody>
          <a:bodyPr rtlCol="0" anchor="ctr"/>
          <a:lstStyle/>
          <a:p>
            <a:pPr marL="0" marR="0" indent="0" algn="ctr" defTabSz="914400" rtl="0" eaLnBrk="0" fontAlgn="base" latinLnBrk="0" hangingPunct="0">
              <a:lnSpc>
                <a:spcPct val="100000"/>
              </a:lnSpc>
              <a:spcBef>
                <a:spcPct val="0"/>
              </a:spcBef>
              <a:spcAft>
                <a:spcPct val="0"/>
              </a:spcAft>
              <a:buNone/>
            </a:pPr>
            <a:r>
              <a:rPr lang="zh-CN" altLang="en-US" sz="2400" b="1" noProof="1">
                <a:solidFill>
                  <a:srgbClr val="0000FF"/>
                </a:solidFill>
                <a:latin typeface="楷体" panose="02010609060101010101" pitchFamily="49" charset="-122"/>
                <a:ea typeface="楷体" panose="02010609060101010101" pitchFamily="49" charset="-122"/>
                <a:sym typeface="+mn-ea"/>
              </a:rPr>
              <a:t>第一人称</a:t>
            </a:r>
          </a:p>
        </p:txBody>
      </p:sp>
      <p:sp>
        <p:nvSpPr>
          <p:cNvPr id="52" name="五边形 51"/>
          <p:cNvSpPr/>
          <p:nvPr/>
        </p:nvSpPr>
        <p:spPr>
          <a:xfrm>
            <a:off x="-35718" y="2473326"/>
            <a:ext cx="2349505" cy="473075"/>
          </a:xfrm>
          <a:prstGeom prst="homePlate">
            <a:avLst/>
          </a:prstGeom>
        </p:spPr>
        <p:style>
          <a:lnRef idx="2">
            <a:schemeClr val="accent4"/>
          </a:lnRef>
          <a:fillRef idx="1">
            <a:schemeClr val="lt1"/>
          </a:fillRef>
          <a:effectRef idx="0">
            <a:schemeClr val="accent4"/>
          </a:effectRef>
          <a:fontRef idx="minor">
            <a:schemeClr val="dk1"/>
          </a:fontRef>
        </p:style>
        <p:txBody>
          <a:bodyPr rtlCol="0" anchor="ctr"/>
          <a:lstStyle/>
          <a:p>
            <a:pPr marL="0" marR="0" indent="0" algn="ctr" defTabSz="914400" rtl="0" eaLnBrk="0" fontAlgn="base" latinLnBrk="0" hangingPunct="0">
              <a:lnSpc>
                <a:spcPct val="100000"/>
              </a:lnSpc>
              <a:spcBef>
                <a:spcPct val="0"/>
              </a:spcBef>
              <a:spcAft>
                <a:spcPct val="0"/>
              </a:spcAft>
              <a:buNone/>
            </a:pPr>
            <a:r>
              <a:rPr kumimoji="0" lang="zh-CN" altLang="en-US" sz="2000" b="1" i="0" u="none" strike="noStrike" kern="1200" cap="none" spc="0" normalizeH="0" baseline="0" noProof="1">
                <a:solidFill>
                  <a:srgbClr val="0000FF"/>
                </a:solidFill>
                <a:latin typeface="楷体" panose="02010609060101010101" pitchFamily="49" charset="-122"/>
                <a:ea typeface="楷体" panose="02010609060101010101" pitchFamily="49" charset="-122"/>
                <a:sym typeface="+mn-ea"/>
              </a:rPr>
              <a:t>一个独立的小空间</a:t>
            </a:r>
          </a:p>
        </p:txBody>
      </p:sp>
      <p:sp>
        <p:nvSpPr>
          <p:cNvPr id="53" name="文本框 52"/>
          <p:cNvSpPr txBox="1"/>
          <p:nvPr/>
        </p:nvSpPr>
        <p:spPr>
          <a:xfrm>
            <a:off x="828378" y="3825876"/>
            <a:ext cx="2301128" cy="461665"/>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marR="0" indent="0" eaLnBrk="0" fontAlgn="base" hangingPunct="0">
              <a:lnSpc>
                <a:spcPct val="100000"/>
              </a:lnSpc>
              <a:spcBef>
                <a:spcPct val="0"/>
              </a:spcBef>
              <a:spcAft>
                <a:spcPct val="0"/>
              </a:spcAft>
              <a:buNone/>
            </a:pPr>
            <a:r>
              <a:rPr lang="zh-CN" altLang="en-US" sz="2400" b="1" noProof="1">
                <a:solidFill>
                  <a:srgbClr val="0000FF"/>
                </a:solidFill>
                <a:latin typeface="楷体" panose="02010609060101010101" pitchFamily="49" charset="-122"/>
                <a:ea typeface="楷体" panose="02010609060101010101" pitchFamily="49" charset="-122"/>
                <a:sym typeface="+mn-ea"/>
              </a:rPr>
              <a:t>教室里的座位</a:t>
            </a:r>
          </a:p>
        </p:txBody>
      </p:sp>
      <p:sp>
        <p:nvSpPr>
          <p:cNvPr id="55" name="文本框 54"/>
          <p:cNvSpPr txBox="1"/>
          <p:nvPr/>
        </p:nvSpPr>
        <p:spPr>
          <a:xfrm>
            <a:off x="7491523" y="877243"/>
            <a:ext cx="1294093" cy="461665"/>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eaLnBrk="0" fontAlgn="base" hangingPunct="0">
              <a:spcBef>
                <a:spcPct val="0"/>
              </a:spcBef>
              <a:spcAft>
                <a:spcPct val="0"/>
              </a:spcAft>
            </a:pPr>
            <a:r>
              <a:rPr lang="zh-CN" altLang="zh-CN" sz="2400" b="1" noProof="1">
                <a:solidFill>
                  <a:srgbClr val="0000FF"/>
                </a:solidFill>
                <a:latin typeface="楷体" panose="02010609060101010101" pitchFamily="49" charset="-122"/>
                <a:ea typeface="楷体" panose="02010609060101010101" pitchFamily="49" charset="-122"/>
                <a:sym typeface="+mn-ea"/>
              </a:rPr>
              <a:t>位置</a:t>
            </a:r>
          </a:p>
        </p:txBody>
      </p:sp>
      <p:sp>
        <p:nvSpPr>
          <p:cNvPr id="56" name="文本框 55"/>
          <p:cNvSpPr txBox="1"/>
          <p:nvPr/>
        </p:nvSpPr>
        <p:spPr>
          <a:xfrm>
            <a:off x="6775842" y="1939664"/>
            <a:ext cx="2520280" cy="461665"/>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marR="0" indent="0" eaLnBrk="0" fontAlgn="base" hangingPunct="0">
              <a:lnSpc>
                <a:spcPct val="100000"/>
              </a:lnSpc>
              <a:spcBef>
                <a:spcPct val="0"/>
              </a:spcBef>
              <a:spcAft>
                <a:spcPct val="0"/>
              </a:spcAft>
              <a:buNone/>
            </a:pPr>
            <a:r>
              <a:rPr lang="zh-CN" altLang="zh-CN" sz="2400" b="1" noProof="1">
                <a:solidFill>
                  <a:srgbClr val="0000FF"/>
                </a:solidFill>
                <a:latin typeface="楷体" panose="02010609060101010101" pitchFamily="49" charset="-122"/>
                <a:ea typeface="楷体" panose="02010609060101010101" pitchFamily="49" charset="-122"/>
                <a:sym typeface="+mn-ea"/>
              </a:rPr>
              <a:t>物品摆放及功用</a:t>
            </a:r>
          </a:p>
        </p:txBody>
      </p:sp>
    </p:spTree>
    <p:extLst>
      <p:ext uri="{BB962C8B-B14F-4D97-AF65-F5344CB8AC3E}">
        <p14:creationId xmlns:p14="http://schemas.microsoft.com/office/powerpoint/2010/main" val="1222981575"/>
      </p:ext>
    </p:extLst>
  </p:cSld>
  <p:clrMapOvr>
    <a:masterClrMapping/>
  </p:clrMapOvr>
  <p:transition spd="slow"/>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文本框 6"/>
          <p:cNvSpPr txBox="1"/>
          <p:nvPr/>
        </p:nvSpPr>
        <p:spPr>
          <a:xfrm>
            <a:off x="324322" y="908720"/>
            <a:ext cx="8640959" cy="5693866"/>
          </a:xfrm>
          <a:prstGeom prst="rect">
            <a:avLst/>
          </a:prstGeom>
          <a:noFill/>
          <a:ln w="9525">
            <a:noFill/>
          </a:ln>
        </p:spPr>
        <p:txBody>
          <a:bodyPr wrap="square" anchor="t">
            <a:spAutoFit/>
          </a:bodyPr>
          <a:lstStyle/>
          <a:p>
            <a:pPr>
              <a:buFont typeface="Arial" panose="020B0604020202020204" pitchFamily="34" charset="0"/>
              <a:buNone/>
            </a:pPr>
            <a:r>
              <a:rPr lang="en-US" altLang="zh-CN" sz="2400" dirty="0">
                <a:latin typeface="华文细黑" panose="02010600040101010101" charset="-122"/>
                <a:ea typeface="华文细黑" panose="02010600040101010101" charset="-122"/>
                <a:cs typeface="华文细黑" panose="02010600040101010101" charset="-122"/>
              </a:rPr>
              <a:t>    </a:t>
            </a:r>
            <a:r>
              <a:rPr lang="zh-CN" altLang="zh-CN" sz="2800" b="1" dirty="0">
                <a:solidFill>
                  <a:srgbClr val="0000FF"/>
                </a:solidFill>
                <a:latin typeface="楷体" pitchFamily="49" charset="-122"/>
                <a:ea typeface="楷体" pitchFamily="49" charset="-122"/>
              </a:rPr>
              <a:t>我的小天地</a:t>
            </a:r>
          </a:p>
          <a:p>
            <a:pPr>
              <a:buFont typeface="Arial" panose="020B0604020202020204" pitchFamily="34" charset="0"/>
              <a:buNone/>
            </a:pPr>
            <a:r>
              <a:rPr lang="zh-CN" altLang="zh-CN" sz="2800" b="1" dirty="0">
                <a:solidFill>
                  <a:srgbClr val="0000FF"/>
                </a:solidFill>
                <a:latin typeface="楷体" pitchFamily="49" charset="-122"/>
                <a:ea typeface="楷体" pitchFamily="49" charset="-122"/>
              </a:rPr>
              <a:t>    走进我的小天地，打开门，首先映入眼帘的是一张靠窗的书桌，约85厘米高，它与卧室的门相望。在书桌的前面，放着一批舒适的靠背椅，和书桌一样，都是原木色的。在书桌的左方、有一张小床、那就是我经常念叨的，我亲爱的“窝”。在“窝”的一角、住着一只“大老鼠”，当然，那只是毛绒玩具，可它却为我的“窝</a:t>
            </a:r>
            <a:r>
              <a:rPr lang="en-US" altLang="zh-CN" sz="2800" b="1" dirty="0">
                <a:solidFill>
                  <a:srgbClr val="0000FF"/>
                </a:solidFill>
                <a:latin typeface="楷体" pitchFamily="49" charset="-122"/>
                <a:ea typeface="楷体" pitchFamily="49" charset="-122"/>
              </a:rPr>
              <a:t>”</a:t>
            </a:r>
            <a:r>
              <a:rPr lang="zh-CN" altLang="zh-CN" sz="2800" b="1" dirty="0">
                <a:solidFill>
                  <a:srgbClr val="0000FF"/>
                </a:solidFill>
                <a:latin typeface="楷体" pitchFamily="49" charset="-122"/>
                <a:ea typeface="楷体" pitchFamily="49" charset="-122"/>
              </a:rPr>
              <a:t>增色不少。想想看，在寒冷的冬夜抱着一只大老鼠进入梦乡、那是多么幸福的事啊! 现在，再把目光转向床头柜。瞧、床头柜上摆着一盏台灯，台灯旁还躺着一群“小知识分子”、有童话、作文、小说等。这些都是本人失眠时的精神食粮、遇到挫折时的良师益友。</a:t>
            </a:r>
          </a:p>
        </p:txBody>
      </p:sp>
      <p:sp>
        <p:nvSpPr>
          <p:cNvPr id="9218" name="文本框 99"/>
          <p:cNvSpPr txBox="1"/>
          <p:nvPr/>
        </p:nvSpPr>
        <p:spPr>
          <a:xfrm flipH="1">
            <a:off x="1258709" y="144464"/>
            <a:ext cx="3386092" cy="707886"/>
          </a:xfrm>
          <a:prstGeom prst="rect">
            <a:avLst/>
          </a:prstGeom>
          <a:noFill/>
          <a:ln w="9525">
            <a:noFill/>
          </a:ln>
        </p:spPr>
        <p:txBody>
          <a:bodyPr wrap="square" anchor="t">
            <a:spAutoFit/>
          </a:bodyPr>
          <a:lstStyle/>
          <a:p>
            <a:pPr eaLnBrk="0" hangingPunct="0"/>
            <a:r>
              <a:rPr lang="zh-CN" altLang="en-US" sz="4000" b="1" dirty="0">
                <a:solidFill>
                  <a:srgbClr val="FF0000"/>
                </a:solidFill>
                <a:latin typeface="楷体" panose="02010609060101010101" charset="-122"/>
                <a:ea typeface="楷体" panose="02010609060101010101" charset="-122"/>
              </a:rPr>
              <a:t>范文赏析</a:t>
            </a:r>
          </a:p>
        </p:txBody>
      </p:sp>
    </p:spTree>
    <p:extLst>
      <p:ext uri="{BB962C8B-B14F-4D97-AF65-F5344CB8AC3E}">
        <p14:creationId xmlns:p14="http://schemas.microsoft.com/office/powerpoint/2010/main" val="1405107207"/>
      </p:ext>
    </p:extLst>
  </p:cSld>
  <p:clrMapOvr>
    <a:masterClrMapping/>
  </p:clrMapOvr>
  <p:transition spd="slow"/>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文本框 6"/>
          <p:cNvSpPr txBox="1"/>
          <p:nvPr/>
        </p:nvSpPr>
        <p:spPr>
          <a:xfrm>
            <a:off x="579936" y="1274764"/>
            <a:ext cx="7985718" cy="3539430"/>
          </a:xfrm>
          <a:prstGeom prst="rect">
            <a:avLst/>
          </a:prstGeom>
          <a:noFill/>
          <a:ln w="9525">
            <a:noFill/>
          </a:ln>
        </p:spPr>
        <p:txBody>
          <a:bodyPr wrap="square" anchor="t">
            <a:spAutoFit/>
          </a:bodyPr>
          <a:lstStyle/>
          <a:p>
            <a:pPr>
              <a:buFont typeface="Arial" panose="020B0604020202020204" pitchFamily="34" charset="0"/>
              <a:buNone/>
            </a:pPr>
            <a:r>
              <a:rPr lang="zh-CN" altLang="zh-CN" sz="2800" b="1" dirty="0">
                <a:solidFill>
                  <a:srgbClr val="0000FF"/>
                </a:solidFill>
                <a:latin typeface="楷体" pitchFamily="49" charset="-122"/>
                <a:ea typeface="楷体" pitchFamily="49" charset="-122"/>
              </a:rPr>
              <a:t>品析：</a:t>
            </a:r>
          </a:p>
          <a:p>
            <a:pPr>
              <a:buFont typeface="Arial" panose="020B0604020202020204" pitchFamily="34" charset="0"/>
              <a:buNone/>
            </a:pPr>
            <a:r>
              <a:rPr lang="zh-CN" altLang="zh-CN" sz="2800" b="1" dirty="0">
                <a:solidFill>
                  <a:srgbClr val="0000FF"/>
                </a:solidFill>
                <a:latin typeface="楷体" pitchFamily="49" charset="-122"/>
                <a:ea typeface="楷体" pitchFamily="49" charset="-122"/>
              </a:rPr>
              <a:t>①语言准确：“首先映入眼帘”提示说明顺序，“约”体现了说明语言的准确性。</a:t>
            </a:r>
          </a:p>
          <a:p>
            <a:pPr>
              <a:buFont typeface="Arial" panose="020B0604020202020204" pitchFamily="34" charset="0"/>
              <a:buNone/>
            </a:pPr>
            <a:r>
              <a:rPr lang="zh-CN" altLang="zh-CN" sz="2800" b="1" dirty="0">
                <a:solidFill>
                  <a:srgbClr val="0000FF"/>
                </a:solidFill>
                <a:latin typeface="楷体" pitchFamily="49" charset="-122"/>
                <a:ea typeface="楷体" pitchFamily="49" charset="-122"/>
              </a:rPr>
              <a:t>②空间顺序：“前面”“左方”“一角”，采用空间顺序。把床比作“窝”，说“住着一只‘大老鼠”，语言生动形象。</a:t>
            </a:r>
          </a:p>
          <a:p>
            <a:pPr>
              <a:buFont typeface="Arial" panose="020B0604020202020204" pitchFamily="34" charset="0"/>
              <a:buNone/>
            </a:pPr>
            <a:r>
              <a:rPr lang="zh-CN" altLang="zh-CN" sz="2800" b="1" dirty="0">
                <a:solidFill>
                  <a:srgbClr val="0000FF"/>
                </a:solidFill>
                <a:latin typeface="楷体" pitchFamily="49" charset="-122"/>
                <a:ea typeface="楷体" pitchFamily="49" charset="-122"/>
              </a:rPr>
              <a:t>③转换方位，介绍床头柜。说明床头柜上放置的物品及其功用。</a:t>
            </a:r>
          </a:p>
        </p:txBody>
      </p:sp>
    </p:spTree>
    <p:extLst>
      <p:ext uri="{BB962C8B-B14F-4D97-AF65-F5344CB8AC3E}">
        <p14:creationId xmlns:p14="http://schemas.microsoft.com/office/powerpoint/2010/main" val="2701719361"/>
      </p:ext>
    </p:extLst>
  </p:cSld>
  <p:clrMapOvr>
    <a:masterClrMapping/>
  </p:clrMapOvr>
  <p:transition spd="slow"/>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文本框 6"/>
          <p:cNvSpPr txBox="1"/>
          <p:nvPr/>
        </p:nvSpPr>
        <p:spPr>
          <a:xfrm>
            <a:off x="953857" y="1547814"/>
            <a:ext cx="7986908" cy="2677656"/>
          </a:xfrm>
          <a:prstGeom prst="rect">
            <a:avLst/>
          </a:prstGeom>
          <a:noFill/>
          <a:ln w="9525">
            <a:noFill/>
          </a:ln>
        </p:spPr>
        <p:txBody>
          <a:bodyPr wrap="square" anchor="t">
            <a:spAutoFit/>
          </a:bodyPr>
          <a:lstStyle/>
          <a:p>
            <a:pPr>
              <a:buFont typeface="Arial" panose="020B0604020202020204" pitchFamily="34" charset="0"/>
              <a:buNone/>
            </a:pPr>
            <a:r>
              <a:rPr lang="zh-CN" altLang="zh-CN" sz="2800" b="1" dirty="0">
                <a:solidFill>
                  <a:srgbClr val="0000FF"/>
                </a:solidFill>
                <a:latin typeface="楷体" pitchFamily="49" charset="-122"/>
                <a:ea typeface="楷体" pitchFamily="49" charset="-122"/>
              </a:rPr>
              <a:t>品析：</a:t>
            </a:r>
          </a:p>
          <a:p>
            <a:pPr>
              <a:buFont typeface="Arial" panose="020B0604020202020204" pitchFamily="34" charset="0"/>
              <a:buNone/>
            </a:pPr>
            <a:r>
              <a:rPr lang="zh-CN" altLang="zh-CN" sz="2800" b="1" dirty="0">
                <a:solidFill>
                  <a:srgbClr val="0000FF"/>
                </a:solidFill>
                <a:latin typeface="楷体" pitchFamily="49" charset="-122"/>
                <a:ea typeface="楷体" pitchFamily="49" charset="-122"/>
              </a:rPr>
              <a:t>①比喻、夸张：“如爆发的火山般向操场快速蔓延”，运用比喻、夸张，写出大课间同学们涌向操场的情形。</a:t>
            </a:r>
          </a:p>
          <a:p>
            <a:pPr>
              <a:buFont typeface="Arial" panose="020B0604020202020204" pitchFamily="34" charset="0"/>
              <a:buNone/>
            </a:pPr>
            <a:r>
              <a:rPr lang="zh-CN" altLang="zh-CN" sz="2800" b="1" dirty="0">
                <a:solidFill>
                  <a:srgbClr val="0000FF"/>
                </a:solidFill>
                <a:latin typeface="楷体" pitchFamily="49" charset="-122"/>
                <a:ea typeface="楷体" pitchFamily="49" charset="-122"/>
              </a:rPr>
              <a:t>②排比：写出了同学们丰富多彩的活动样式。</a:t>
            </a:r>
          </a:p>
          <a:p>
            <a:pPr>
              <a:buFont typeface="Arial" panose="020B0604020202020204" pitchFamily="34" charset="0"/>
              <a:buNone/>
            </a:pPr>
            <a:r>
              <a:rPr lang="zh-CN" altLang="zh-CN" sz="2800" b="1" dirty="0">
                <a:solidFill>
                  <a:srgbClr val="0000FF"/>
                </a:solidFill>
                <a:latin typeface="楷体" pitchFamily="49" charset="-122"/>
                <a:ea typeface="楷体" pitchFamily="49" charset="-122"/>
              </a:rPr>
              <a:t>③比喻：形象地写出了小女孩跳绳时的情状。</a:t>
            </a:r>
          </a:p>
        </p:txBody>
      </p:sp>
    </p:spTree>
    <p:extLst>
      <p:ext uri="{BB962C8B-B14F-4D97-AF65-F5344CB8AC3E}">
        <p14:creationId xmlns:p14="http://schemas.microsoft.com/office/powerpoint/2010/main" val="3940236521"/>
      </p:ext>
    </p:extLst>
  </p:cSld>
  <p:clrMapOvr>
    <a:masterClrMapping/>
  </p:clrMapOvr>
  <p:transition spd="slow"/>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文本框 6"/>
          <p:cNvSpPr txBox="1"/>
          <p:nvPr/>
        </p:nvSpPr>
        <p:spPr>
          <a:xfrm>
            <a:off x="585889" y="1124744"/>
            <a:ext cx="8127427" cy="3323987"/>
          </a:xfrm>
          <a:prstGeom prst="rect">
            <a:avLst/>
          </a:prstGeom>
          <a:noFill/>
          <a:ln w="9525">
            <a:noFill/>
          </a:ln>
        </p:spPr>
        <p:txBody>
          <a:bodyPr wrap="square" anchor="t">
            <a:spAutoFit/>
          </a:bodyPr>
          <a:lstStyle/>
          <a:p>
            <a:pPr eaLnBrk="0" hangingPunct="0">
              <a:lnSpc>
                <a:spcPct val="150000"/>
              </a:lnSpc>
              <a:buFont typeface="Arial" panose="020B0604020202020204" pitchFamily="34" charset="0"/>
              <a:buNone/>
            </a:pPr>
            <a:r>
              <a:rPr lang="en-US" altLang="zh-CN" sz="2800" b="1" dirty="0">
                <a:solidFill>
                  <a:srgbClr val="FF0000"/>
                </a:solidFill>
                <a:latin typeface="楷体" pitchFamily="49" charset="-122"/>
                <a:ea typeface="楷体" pitchFamily="49" charset="-122"/>
              </a:rPr>
              <a:t>【</a:t>
            </a:r>
            <a:r>
              <a:rPr lang="zh-CN" altLang="en-US" sz="2800" b="1" dirty="0">
                <a:solidFill>
                  <a:srgbClr val="FF0000"/>
                </a:solidFill>
                <a:latin typeface="楷体" pitchFamily="49" charset="-122"/>
                <a:ea typeface="楷体" pitchFamily="49" charset="-122"/>
              </a:rPr>
              <a:t>点评</a:t>
            </a:r>
            <a:r>
              <a:rPr lang="en-US" altLang="zh-CN" sz="2800" b="1" dirty="0">
                <a:solidFill>
                  <a:srgbClr val="FF0000"/>
                </a:solidFill>
                <a:latin typeface="楷体" pitchFamily="49" charset="-122"/>
                <a:ea typeface="楷体" pitchFamily="49" charset="-122"/>
              </a:rPr>
              <a:t>】</a:t>
            </a:r>
            <a:endParaRPr lang="en-US" altLang="zh-CN" sz="2800" b="1" dirty="0">
              <a:solidFill>
                <a:srgbClr val="FF0000"/>
              </a:solidFill>
              <a:latin typeface="楷体" pitchFamily="49" charset="-122"/>
              <a:ea typeface="楷体" pitchFamily="49" charset="-122"/>
            </a:endParaRPr>
          </a:p>
          <a:p>
            <a:pPr>
              <a:buFont typeface="Arial" panose="020B0604020202020204" pitchFamily="34" charset="0"/>
              <a:buNone/>
            </a:pPr>
            <a:r>
              <a:rPr lang="zh-CN" altLang="zh-CN" sz="2800" b="1" dirty="0">
                <a:solidFill>
                  <a:srgbClr val="0000FF"/>
                </a:solidFill>
                <a:latin typeface="楷体" pitchFamily="49" charset="-122"/>
                <a:ea typeface="楷体" pitchFamily="49" charset="-122"/>
              </a:rPr>
              <a:t>1.空间顺序，说明条理。短文采用了空间顺序，运用方位词，如“前面”“左方”“一角”等，使说明显得条理清晰。</a:t>
            </a:r>
          </a:p>
          <a:p>
            <a:pPr>
              <a:buFont typeface="Arial" panose="020B0604020202020204" pitchFamily="34" charset="0"/>
              <a:buNone/>
            </a:pPr>
            <a:r>
              <a:rPr lang="zh-CN" altLang="zh-CN" sz="2800" b="1" dirty="0">
                <a:solidFill>
                  <a:srgbClr val="0000FF"/>
                </a:solidFill>
                <a:latin typeface="楷体" pitchFamily="49" charset="-122"/>
                <a:ea typeface="楷体" pitchFamily="49" charset="-122"/>
              </a:rPr>
              <a:t>2.用语准确，生动具体。在介绍自己的小天地时，用“约”“经常”等词，语言准确；用“窝”“大老鼠”等词语，增强了语言的生动性。</a:t>
            </a:r>
          </a:p>
        </p:txBody>
      </p:sp>
    </p:spTree>
    <p:extLst>
      <p:ext uri="{BB962C8B-B14F-4D97-AF65-F5344CB8AC3E}">
        <p14:creationId xmlns:p14="http://schemas.microsoft.com/office/powerpoint/2010/main" val="799490462"/>
      </p:ext>
    </p:extLst>
  </p:cSld>
  <p:clrMapOvr>
    <a:masterClrMapping/>
  </p:clrMapOvr>
  <p:transition spd="slow"/>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47942" y="332656"/>
            <a:ext cx="8638609" cy="5521512"/>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a:buNone/>
            </a:pPr>
            <a:r>
              <a:rPr lang="en-US" altLang="zh-CN" sz="2800" b="1" noProof="1">
                <a:solidFill>
                  <a:srgbClr val="0000FF"/>
                </a:solidFill>
                <a:latin typeface="楷体" pitchFamily="49" charset="-122"/>
                <a:ea typeface="楷体" pitchFamily="49" charset="-122"/>
                <a:sym typeface="+mn-ea"/>
              </a:rPr>
              <a:t>我的小天地 </a:t>
            </a:r>
          </a:p>
          <a:p>
            <a:pPr>
              <a:buNone/>
            </a:pPr>
            <a:r>
              <a:rPr lang="en-US" altLang="zh-CN" sz="2800" b="1" noProof="1">
                <a:solidFill>
                  <a:srgbClr val="0000FF"/>
                </a:solidFill>
                <a:latin typeface="楷体" pitchFamily="49" charset="-122"/>
                <a:ea typeface="楷体" pitchFamily="49" charset="-122"/>
                <a:sym typeface="+mn-ea"/>
              </a:rPr>
              <a:t>       我的小天地是我们家的客厅。</a:t>
            </a:r>
          </a:p>
          <a:p>
            <a:pPr>
              <a:buNone/>
            </a:pPr>
            <a:r>
              <a:rPr lang="en-US" altLang="zh-CN" sz="2800" b="1" noProof="1">
                <a:solidFill>
                  <a:srgbClr val="0000FF"/>
                </a:solidFill>
                <a:latin typeface="楷体" pitchFamily="49" charset="-122"/>
                <a:ea typeface="楷体" pitchFamily="49" charset="-122"/>
                <a:sym typeface="+mn-ea"/>
              </a:rPr>
              <a:t>    </a:t>
            </a:r>
            <a:r>
              <a:rPr lang="en-US" altLang="zh-CN" sz="2800" b="1" noProof="1" smtClean="0">
                <a:solidFill>
                  <a:srgbClr val="0000FF"/>
                </a:solidFill>
                <a:latin typeface="楷体" pitchFamily="49" charset="-122"/>
                <a:ea typeface="楷体" pitchFamily="49" charset="-122"/>
                <a:sym typeface="+mn-ea"/>
              </a:rPr>
              <a:t> </a:t>
            </a:r>
            <a:r>
              <a:rPr lang="en-US" altLang="zh-CN" sz="2800" b="1" noProof="1">
                <a:solidFill>
                  <a:srgbClr val="0000FF"/>
                </a:solidFill>
                <a:latin typeface="楷体" pitchFamily="49" charset="-122"/>
                <a:ea typeface="楷体" pitchFamily="49" charset="-122"/>
                <a:sym typeface="+mn-ea"/>
              </a:rPr>
              <a:t>我家的客厅很漂亮。红色的地板，白色的吊顶，两米多长的落地吊兰是一条绿色的瀑布，瀑布中间夹着玻璃墙，玻璃墙里养着各种观赏鱼，游来游去，非常漂亮。    </a:t>
            </a:r>
            <a:r>
              <a:rPr lang="zh-CN" altLang="en-US" sz="2800" b="1" noProof="1">
                <a:solidFill>
                  <a:srgbClr val="0000FF"/>
                </a:solidFill>
                <a:latin typeface="楷体" pitchFamily="49" charset="-122"/>
                <a:ea typeface="楷体" pitchFamily="49" charset="-122"/>
                <a:sym typeface="+mn-ea"/>
              </a:rPr>
              <a:t>       </a:t>
            </a:r>
            <a:endParaRPr lang="en-US" altLang="zh-CN" sz="2800" b="1" noProof="1">
              <a:solidFill>
                <a:srgbClr val="0000FF"/>
              </a:solidFill>
              <a:latin typeface="楷体" pitchFamily="49" charset="-122"/>
              <a:ea typeface="楷体" pitchFamily="49" charset="-122"/>
              <a:sym typeface="+mn-ea"/>
            </a:endParaRPr>
          </a:p>
          <a:p>
            <a:pPr>
              <a:buNone/>
            </a:pPr>
            <a:r>
              <a:rPr lang="zh-CN" altLang="en-US" sz="2800" b="1" dirty="0">
                <a:solidFill>
                  <a:srgbClr val="0000FF"/>
                </a:solidFill>
                <a:latin typeface="楷体" pitchFamily="49" charset="-122"/>
                <a:ea typeface="楷体" pitchFamily="49" charset="-122"/>
              </a:rPr>
              <a:t>   </a:t>
            </a:r>
            <a:r>
              <a:rPr lang="zh-CN" altLang="en-US" sz="2800" b="1" dirty="0" smtClean="0">
                <a:solidFill>
                  <a:srgbClr val="0000FF"/>
                </a:solidFill>
                <a:latin typeface="楷体" pitchFamily="49" charset="-122"/>
                <a:ea typeface="楷体" pitchFamily="49" charset="-122"/>
              </a:rPr>
              <a:t>客厅</a:t>
            </a:r>
            <a:r>
              <a:rPr lang="zh-CN" altLang="en-US" sz="2800" b="1" dirty="0">
                <a:solidFill>
                  <a:srgbClr val="0000FF"/>
                </a:solidFill>
                <a:latin typeface="楷体" pitchFamily="49" charset="-122"/>
                <a:ea typeface="楷体" pitchFamily="49" charset="-122"/>
              </a:rPr>
              <a:t>西墙是电视墙，想看大电影，打开家庭影院，绝对可以享受到影院的效果。电视墙对面是一排沙发，充满艺术感的沙发造型，让你感觉好像是走进了艺术的殿堂，而这套沙发也的确是由在美术学院的姐姐设计的。茶几上摆着漂亮的景德镇茶具，爸爸爱喝茶，这里是他招待客人的地方</a:t>
            </a:r>
            <a:r>
              <a:rPr lang="zh-CN" altLang="en-US" sz="2800" b="1" dirty="0" smtClean="0">
                <a:solidFill>
                  <a:srgbClr val="0000FF"/>
                </a:solidFill>
                <a:latin typeface="楷体" pitchFamily="49" charset="-122"/>
                <a:ea typeface="楷体" pitchFamily="49" charset="-122"/>
              </a:rPr>
              <a:t>。</a:t>
            </a:r>
            <a:endParaRPr lang="zh-CN" altLang="en-US" sz="2800" b="1" dirty="0">
              <a:solidFill>
                <a:srgbClr val="0000FF"/>
              </a:solidFill>
              <a:latin typeface="楷体" pitchFamily="49" charset="-122"/>
              <a:ea typeface="楷体" pitchFamily="49" charset="-122"/>
            </a:endParaRPr>
          </a:p>
        </p:txBody>
      </p:sp>
    </p:spTree>
    <p:extLst>
      <p:ext uri="{BB962C8B-B14F-4D97-AF65-F5344CB8AC3E}">
        <p14:creationId xmlns:p14="http://schemas.microsoft.com/office/powerpoint/2010/main" val="145597090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31442" y="476672"/>
            <a:ext cx="8638609" cy="3194721"/>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en-US" sz="2800" b="1" dirty="0" smtClean="0">
                <a:solidFill>
                  <a:srgbClr val="0000FF"/>
                </a:solidFill>
                <a:latin typeface="楷体" pitchFamily="49" charset="-122"/>
                <a:ea typeface="楷体" pitchFamily="49" charset="-122"/>
              </a:rPr>
              <a:t>    客厅</a:t>
            </a:r>
            <a:r>
              <a:rPr lang="zh-CN" altLang="en-US" sz="2800" b="1" dirty="0">
                <a:solidFill>
                  <a:srgbClr val="0000FF"/>
                </a:solidFill>
                <a:latin typeface="楷体" pitchFamily="49" charset="-122"/>
                <a:ea typeface="楷体" pitchFamily="49" charset="-122"/>
              </a:rPr>
              <a:t>很宽敞，可以在这里一边看电视，一边吃水果；或者一边看电视，一边跳街舞。客厅的一角还挂着射镖盘，射镖盘可是可是男孩最喜欢的游戏，我在这里可以自由地射镖因为客厅的光线很好，所以这里也是爸爸看报纸的好地方。放假时我会和姐姐在客厅做游戏。</a:t>
            </a:r>
          </a:p>
          <a:p>
            <a:pPr>
              <a:buNone/>
            </a:pPr>
            <a:r>
              <a:rPr lang="zh-CN" altLang="en-US" sz="2800" b="1" dirty="0">
                <a:solidFill>
                  <a:srgbClr val="0000FF"/>
                </a:solidFill>
                <a:latin typeface="楷体" pitchFamily="49" charset="-122"/>
                <a:ea typeface="楷体" pitchFamily="49" charset="-122"/>
              </a:rPr>
              <a:t>       欢迎你来我的小天地。</a:t>
            </a:r>
          </a:p>
        </p:txBody>
      </p:sp>
    </p:spTree>
    <p:extLst>
      <p:ext uri="{BB962C8B-B14F-4D97-AF65-F5344CB8AC3E}">
        <p14:creationId xmlns:p14="http://schemas.microsoft.com/office/powerpoint/2010/main" val="156447866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52314" y="1196752"/>
            <a:ext cx="8638609" cy="3539430"/>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en-US" altLang="zh-CN" b="1" dirty="0" smtClean="0">
                <a:solidFill>
                  <a:srgbClr val="0000FF"/>
                </a:solidFill>
                <a:latin typeface="楷体" pitchFamily="49" charset="-122"/>
                <a:ea typeface="楷体" pitchFamily="49" charset="-122"/>
              </a:rPr>
              <a:t>   【</a:t>
            </a:r>
            <a:r>
              <a:rPr lang="zh-CN" altLang="en-US" b="1" dirty="0">
                <a:solidFill>
                  <a:srgbClr val="0000FF"/>
                </a:solidFill>
                <a:latin typeface="楷体" pitchFamily="49" charset="-122"/>
                <a:ea typeface="楷体" pitchFamily="49" charset="-122"/>
              </a:rPr>
              <a:t>点评</a:t>
            </a:r>
            <a:r>
              <a:rPr lang="en-US" altLang="zh-CN" b="1" dirty="0">
                <a:solidFill>
                  <a:srgbClr val="0000FF"/>
                </a:solidFill>
                <a:latin typeface="楷体" pitchFamily="49" charset="-122"/>
                <a:ea typeface="楷体" pitchFamily="49" charset="-122"/>
              </a:rPr>
              <a:t>】</a:t>
            </a:r>
            <a:r>
              <a:rPr lang="zh-CN" altLang="en-US" b="1" dirty="0">
                <a:solidFill>
                  <a:srgbClr val="0000FF"/>
                </a:solidFill>
                <a:latin typeface="楷体" pitchFamily="49" charset="-122"/>
                <a:ea typeface="楷体" pitchFamily="49" charset="-122"/>
              </a:rPr>
              <a:t>这</a:t>
            </a:r>
            <a:r>
              <a:rPr lang="zh-CN" altLang="en-US" b="1" dirty="0">
                <a:solidFill>
                  <a:srgbClr val="0000FF"/>
                </a:solidFill>
                <a:latin typeface="楷体" pitchFamily="49" charset="-122"/>
                <a:ea typeface="楷体" pitchFamily="49" charset="-122"/>
              </a:rPr>
              <a:t>是一个介绍客厅陈设和功用的片段。整体采用了总分总的结构思路。开头点明说明对象，中间说明客厅的陈设和功用，结尾总结全文。全文说明思路非常清晰。介绍客厅陈设时主要采用了</a:t>
            </a:r>
            <a:r>
              <a:rPr lang="zh-CN" altLang="en-US" b="1" dirty="0">
                <a:solidFill>
                  <a:srgbClr val="FF0000"/>
                </a:solidFill>
                <a:latin typeface="楷体" pitchFamily="49" charset="-122"/>
                <a:ea typeface="楷体" pitchFamily="49" charset="-122"/>
              </a:rPr>
              <a:t>空间顺序</a:t>
            </a:r>
            <a:r>
              <a:rPr lang="zh-CN" altLang="en-US" b="1" dirty="0">
                <a:solidFill>
                  <a:srgbClr val="0000FF"/>
                </a:solidFill>
                <a:latin typeface="楷体" pitchFamily="49" charset="-122"/>
                <a:ea typeface="楷体" pitchFamily="49" charset="-122"/>
              </a:rPr>
              <a:t>，介绍功用时主要采用了</a:t>
            </a:r>
            <a:r>
              <a:rPr lang="zh-CN" altLang="en-US" b="1" dirty="0">
                <a:solidFill>
                  <a:srgbClr val="FF0000"/>
                </a:solidFill>
                <a:latin typeface="楷体" pitchFamily="49" charset="-122"/>
                <a:ea typeface="楷体" pitchFamily="49" charset="-122"/>
              </a:rPr>
              <a:t>逻辑顺序</a:t>
            </a:r>
            <a:r>
              <a:rPr lang="zh-CN" altLang="en-US" b="1" dirty="0">
                <a:solidFill>
                  <a:srgbClr val="0000FF"/>
                </a:solidFill>
                <a:latin typeface="楷体" pitchFamily="49" charset="-122"/>
                <a:ea typeface="楷体" pitchFamily="49" charset="-122"/>
              </a:rPr>
              <a:t>。说明顺序的综合运用，使得说明对象清晰地呈现了出来。</a:t>
            </a:r>
          </a:p>
        </p:txBody>
      </p:sp>
    </p:spTree>
    <p:extLst>
      <p:ext uri="{BB962C8B-B14F-4D97-AF65-F5344CB8AC3E}">
        <p14:creationId xmlns:p14="http://schemas.microsoft.com/office/powerpoint/2010/main" val="190314900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3"/>
          <a:srcRect l="36052" r="30589"/>
          <a:stretch>
            <a:fillRect/>
          </a:stretch>
        </p:blipFill>
        <p:spPr>
          <a:xfrm>
            <a:off x="7886575" y="5158025"/>
            <a:ext cx="844603" cy="1199676"/>
          </a:xfrm>
          <a:custGeom>
            <a:avLst/>
            <a:gdLst>
              <a:gd name="connsiteX0" fmla="*/ 0 w 2037803"/>
              <a:gd name="connsiteY0" fmla="*/ 0 h 2171250"/>
              <a:gd name="connsiteX1" fmla="*/ 2037803 w 2037803"/>
              <a:gd name="connsiteY1" fmla="*/ 0 h 2171250"/>
              <a:gd name="connsiteX2" fmla="*/ 2037803 w 2037803"/>
              <a:gd name="connsiteY2" fmla="*/ 2171250 h 2171250"/>
              <a:gd name="connsiteX3" fmla="*/ 0 w 2037803"/>
              <a:gd name="connsiteY3" fmla="*/ 2171250 h 2171250"/>
            </a:gdLst>
            <a:ahLst/>
            <a:cxnLst>
              <a:cxn ang="0">
                <a:pos x="connsiteX0" y="connsiteY0"/>
              </a:cxn>
              <a:cxn ang="0">
                <a:pos x="connsiteX1" y="connsiteY1"/>
              </a:cxn>
              <a:cxn ang="0">
                <a:pos x="connsiteX2" y="connsiteY2"/>
              </a:cxn>
              <a:cxn ang="0">
                <a:pos x="connsiteX3" y="connsiteY3"/>
              </a:cxn>
            </a:cxnLst>
            <a:rect l="l" t="t" r="r" b="b"/>
            <a:pathLst>
              <a:path w="2037803" h="2171250">
                <a:moveTo>
                  <a:pt x="0" y="0"/>
                </a:moveTo>
                <a:lnTo>
                  <a:pt x="2037803" y="0"/>
                </a:lnTo>
                <a:lnTo>
                  <a:pt x="2037803" y="2171250"/>
                </a:lnTo>
                <a:lnTo>
                  <a:pt x="0" y="2171250"/>
                </a:lnTo>
                <a:close/>
              </a:path>
            </a:pathLst>
          </a:custGeom>
        </p:spPr>
      </p:pic>
      <p:sp>
        <p:nvSpPr>
          <p:cNvPr id="3" name="圆角矩形 2"/>
          <p:cNvSpPr/>
          <p:nvPr/>
        </p:nvSpPr>
        <p:spPr bwMode="auto">
          <a:xfrm>
            <a:off x="228640" y="914400"/>
            <a:ext cx="8681164" cy="5251450"/>
          </a:xfrm>
          <a:prstGeom prst="roundRect">
            <a:avLst>
              <a:gd name="adj" fmla="val 7576"/>
            </a:avLst>
          </a:prstGeom>
          <a:solidFill>
            <a:schemeClr val="bg1"/>
          </a:solidFill>
          <a:ln w="117475" cap="flat" cmpd="sng" algn="ctr">
            <a:solidFill>
              <a:sysClr val="window" lastClr="FFFFFF">
                <a:alpha val="58000"/>
              </a:sysClr>
            </a:solid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华文行楷" panose="02010800040101010101" charset="-122"/>
              <a:ea typeface="华文行楷" panose="02010800040101010101" charset="-122"/>
              <a:cs typeface="+mn-cs"/>
            </a:endParaRPr>
          </a:p>
        </p:txBody>
      </p:sp>
      <p:sp>
        <p:nvSpPr>
          <p:cNvPr id="4" name="圆角矩形 6"/>
          <p:cNvSpPr/>
          <p:nvPr/>
        </p:nvSpPr>
        <p:spPr>
          <a:xfrm>
            <a:off x="359631" y="836712"/>
            <a:ext cx="8550172" cy="4921151"/>
          </a:xfrm>
          <a:prstGeom prst="roundRect">
            <a:avLst>
              <a:gd name="adj" fmla="val 12644"/>
            </a:avLst>
          </a:prstGeom>
          <a:noFill/>
          <a:ln w="38100">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marR="0" lvl="0" indent="0" algn="just" defTabSz="914400" rtl="0" eaLnBrk="1" fontAlgn="base" latinLnBrk="0" hangingPunct="0">
              <a:lnSpc>
                <a:spcPct val="100000"/>
              </a:lnSpc>
              <a:spcBef>
                <a:spcPct val="0"/>
              </a:spcBef>
              <a:spcAft>
                <a:spcPct val="0"/>
              </a:spcAft>
              <a:buClrTx/>
              <a:buSzTx/>
              <a:buFont typeface="Arial" panose="020B0604020202020204" pitchFamily="34" charset="0"/>
              <a:buNone/>
              <a:defRPr/>
            </a:pPr>
            <a:r>
              <a:rPr kumimoji="0" lang="zh-CN" altLang="en-US" sz="2400" b="0" i="0" u="none" strike="noStrike" kern="1200" cap="none" spc="0" normalizeH="0" baseline="0" noProof="1">
                <a:solidFill>
                  <a:schemeClr val="tx1"/>
                </a:solidFill>
                <a:latin typeface="华文楷体" panose="02010600040101010101" pitchFamily="2" charset="-122"/>
                <a:ea typeface="华文楷体" panose="02010600040101010101" pitchFamily="2" charset="-122"/>
                <a:cs typeface="+mn-cs"/>
                <a:sym typeface="+mn-ea"/>
              </a:rPr>
              <a:t>     </a:t>
            </a:r>
            <a:r>
              <a:rPr lang="en-US" altLang="zh-CN" b="1" dirty="0">
                <a:solidFill>
                  <a:srgbClr val="0000FF"/>
                </a:solidFill>
                <a:latin typeface="楷体" pitchFamily="49" charset="-122"/>
                <a:ea typeface="楷体" pitchFamily="49" charset="-122"/>
                <a:sym typeface="+mn-ea"/>
              </a:rPr>
              <a:t>智能手机、平板电脑、电视机顶盒、无线路由器……，我们生活中的科技新产品层出不穷。</a:t>
            </a:r>
            <a:r>
              <a:rPr lang="en-US" altLang="zh-CN" b="1" dirty="0">
                <a:solidFill>
                  <a:srgbClr val="FF0000"/>
                </a:solidFill>
                <a:latin typeface="楷体" pitchFamily="49" charset="-122"/>
                <a:ea typeface="楷体" pitchFamily="49" charset="-122"/>
                <a:sym typeface="+mn-ea"/>
              </a:rPr>
              <a:t>选择一种产品</a:t>
            </a:r>
            <a:r>
              <a:rPr lang="en-US" altLang="zh-CN" b="1" dirty="0">
                <a:solidFill>
                  <a:srgbClr val="0000FF"/>
                </a:solidFill>
                <a:latin typeface="楷体" pitchFamily="49" charset="-122"/>
                <a:ea typeface="楷体" pitchFamily="49" charset="-122"/>
                <a:sym typeface="+mn-ea"/>
              </a:rPr>
              <a:t>，写一篇文章介绍它的功能和使用方法。不少于600 字。</a:t>
            </a:r>
          </a:p>
          <a:p>
            <a:pPr marL="0" marR="0" lvl="0" indent="0" algn="just" defTabSz="914400" rtl="0" eaLnBrk="1" fontAlgn="base" latinLnBrk="0" hangingPunct="0">
              <a:lnSpc>
                <a:spcPct val="100000"/>
              </a:lnSpc>
              <a:spcBef>
                <a:spcPct val="0"/>
              </a:spcBef>
              <a:spcAft>
                <a:spcPct val="0"/>
              </a:spcAft>
              <a:buClrTx/>
              <a:buSzTx/>
              <a:buFont typeface="Arial" panose="020B0604020202020204" pitchFamily="34" charset="0"/>
              <a:buNone/>
              <a:defRPr/>
            </a:pPr>
            <a:r>
              <a:rPr lang="en-US" altLang="zh-CN" b="1" dirty="0">
                <a:solidFill>
                  <a:srgbClr val="0000FF"/>
                </a:solidFill>
                <a:latin typeface="楷体" pitchFamily="49" charset="-122"/>
                <a:ea typeface="楷体" pitchFamily="49" charset="-122"/>
                <a:sym typeface="+mn-ea"/>
              </a:rPr>
              <a:t>提示：</a:t>
            </a:r>
          </a:p>
          <a:p>
            <a:pPr marL="0" marR="0" lvl="0" indent="0" algn="just" defTabSz="914400" rtl="0" eaLnBrk="1" fontAlgn="base" latinLnBrk="0" hangingPunct="0">
              <a:lnSpc>
                <a:spcPct val="100000"/>
              </a:lnSpc>
              <a:spcBef>
                <a:spcPct val="0"/>
              </a:spcBef>
              <a:spcAft>
                <a:spcPct val="0"/>
              </a:spcAft>
              <a:buClrTx/>
              <a:buSzTx/>
              <a:buFont typeface="Arial" panose="020B0604020202020204" pitchFamily="34" charset="0"/>
              <a:buNone/>
              <a:defRPr/>
            </a:pPr>
            <a:r>
              <a:rPr lang="en-US" altLang="zh-CN" b="1" dirty="0">
                <a:solidFill>
                  <a:srgbClr val="0000FF"/>
                </a:solidFill>
                <a:latin typeface="楷体" pitchFamily="49" charset="-122"/>
                <a:ea typeface="楷体" pitchFamily="49" charset="-122"/>
                <a:sym typeface="+mn-ea"/>
              </a:rPr>
              <a:t>1．可以设想一个特定的读者，比如一位长辈。他对你所介绍的产品或技术不太了解，尽量用他能够理解的话进行说明。</a:t>
            </a:r>
          </a:p>
          <a:p>
            <a:pPr marL="0" marR="0" lvl="0" indent="0" algn="just" defTabSz="914400" rtl="0" eaLnBrk="1" fontAlgn="base" latinLnBrk="0" hangingPunct="0">
              <a:lnSpc>
                <a:spcPct val="100000"/>
              </a:lnSpc>
              <a:spcBef>
                <a:spcPct val="0"/>
              </a:spcBef>
              <a:spcAft>
                <a:spcPct val="0"/>
              </a:spcAft>
              <a:buClrTx/>
              <a:buSzTx/>
              <a:buFont typeface="Arial" panose="020B0604020202020204" pitchFamily="34" charset="0"/>
              <a:buNone/>
              <a:defRPr/>
            </a:pPr>
            <a:r>
              <a:rPr lang="en-US" altLang="zh-CN" b="1" dirty="0">
                <a:solidFill>
                  <a:srgbClr val="0000FF"/>
                </a:solidFill>
                <a:latin typeface="楷体" pitchFamily="49" charset="-122"/>
                <a:ea typeface="楷体" pitchFamily="49" charset="-122"/>
                <a:sym typeface="+mn-ea"/>
              </a:rPr>
              <a:t>2．为了使行文活泼，也可以采用问答的形式来组织全文，但注意要写成说明文，不要写成叙述类文章。</a:t>
            </a:r>
          </a:p>
        </p:txBody>
      </p:sp>
    </p:spTree>
    <p:extLst>
      <p:ext uri="{BB962C8B-B14F-4D97-AF65-F5344CB8AC3E}">
        <p14:creationId xmlns:p14="http://schemas.microsoft.com/office/powerpoint/2010/main" val="2506825536"/>
      </p:ext>
    </p:extLst>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右中括号 1"/>
          <p:cNvSpPr/>
          <p:nvPr/>
        </p:nvSpPr>
        <p:spPr>
          <a:xfrm flipH="1">
            <a:off x="6804413" y="1409701"/>
            <a:ext cx="254838" cy="1103313"/>
          </a:xfrm>
          <a:prstGeom prst="rightBracket">
            <a:avLst/>
          </a:prstGeom>
        </p:spPr>
        <p:style>
          <a:lnRef idx="3">
            <a:schemeClr val="accent6"/>
          </a:lnRef>
          <a:fillRef idx="0">
            <a:schemeClr val="accent6"/>
          </a:fillRef>
          <a:effectRef idx="2">
            <a:schemeClr val="accent6"/>
          </a:effectRef>
          <a:fontRef idx="minor">
            <a:schemeClr val="tx1"/>
          </a:fontRef>
        </p:style>
        <p:txBody>
          <a:bodyPr rtlCol="0" anchor="ctr"/>
          <a:lstStyle/>
          <a:p>
            <a:pPr algn="ctr" fontAlgn="base"/>
            <a:endParaRPr lang="zh-CN" altLang="en-US" sz="2400" b="1" strike="noStrike" noProof="1">
              <a:latin typeface="华文行楷" panose="02010800040101010101" charset="-122"/>
              <a:ea typeface="华文行楷" panose="02010800040101010101" charset="-122"/>
            </a:endParaRPr>
          </a:p>
        </p:txBody>
      </p:sp>
      <p:cxnSp>
        <p:nvCxnSpPr>
          <p:cNvPr id="5" name="直接箭头连接符 4"/>
          <p:cNvCxnSpPr/>
          <p:nvPr/>
        </p:nvCxnSpPr>
        <p:spPr>
          <a:xfrm flipV="1">
            <a:off x="4771663" y="2757488"/>
            <a:ext cx="752606" cy="679450"/>
          </a:xfrm>
          <a:prstGeom prst="straightConnector1">
            <a:avLst/>
          </a:prstGeom>
          <a:ln>
            <a:tailEnd type="arrow" w="med" len="med"/>
          </a:ln>
        </p:spPr>
        <p:style>
          <a:lnRef idx="3">
            <a:schemeClr val="accent1"/>
          </a:lnRef>
          <a:fillRef idx="0">
            <a:schemeClr val="accent1"/>
          </a:fillRef>
          <a:effectRef idx="2">
            <a:schemeClr val="accent1"/>
          </a:effectRef>
          <a:fontRef idx="minor">
            <a:schemeClr val="tx1"/>
          </a:fontRef>
        </p:style>
      </p:cxnSp>
      <p:sp>
        <p:nvSpPr>
          <p:cNvPr id="6" name="右中括号 5"/>
          <p:cNvSpPr/>
          <p:nvPr/>
        </p:nvSpPr>
        <p:spPr>
          <a:xfrm flipH="1">
            <a:off x="6030372" y="2114550"/>
            <a:ext cx="57160" cy="1104900"/>
          </a:xfrm>
          <a:prstGeom prst="rightBracket">
            <a:avLst/>
          </a:prstGeom>
        </p:spPr>
        <p:style>
          <a:lnRef idx="3">
            <a:schemeClr val="accent6"/>
          </a:lnRef>
          <a:fillRef idx="0">
            <a:schemeClr val="accent6"/>
          </a:fillRef>
          <a:effectRef idx="2">
            <a:schemeClr val="accent6"/>
          </a:effectRef>
          <a:fontRef idx="minor">
            <a:schemeClr val="tx1"/>
          </a:fontRef>
        </p:style>
        <p:txBody>
          <a:bodyPr rtlCol="0" anchor="ctr"/>
          <a:lstStyle/>
          <a:p>
            <a:pPr algn="ctr" fontAlgn="base"/>
            <a:endParaRPr lang="zh-CN" altLang="en-US" sz="2400" b="1" strike="noStrike" noProof="1">
              <a:latin typeface="华文行楷" panose="02010800040101010101" charset="-122"/>
              <a:ea typeface="华文行楷" panose="02010800040101010101" charset="-122"/>
            </a:endParaRPr>
          </a:p>
        </p:txBody>
      </p:sp>
      <p:sp>
        <p:nvSpPr>
          <p:cNvPr id="9" name="右中括号 8"/>
          <p:cNvSpPr/>
          <p:nvPr/>
        </p:nvSpPr>
        <p:spPr>
          <a:xfrm>
            <a:off x="2780593" y="3565525"/>
            <a:ext cx="322716" cy="1582738"/>
          </a:xfrm>
          <a:prstGeom prst="rightBracket">
            <a:avLst/>
          </a:prstGeom>
        </p:spPr>
        <p:style>
          <a:lnRef idx="3">
            <a:schemeClr val="accent6"/>
          </a:lnRef>
          <a:fillRef idx="0">
            <a:schemeClr val="accent6"/>
          </a:fillRef>
          <a:effectRef idx="2">
            <a:schemeClr val="accent6"/>
          </a:effectRef>
          <a:fontRef idx="minor">
            <a:schemeClr val="tx1"/>
          </a:fontRef>
        </p:style>
        <p:txBody>
          <a:bodyPr rtlCol="0" anchor="ctr"/>
          <a:lstStyle/>
          <a:p>
            <a:pPr algn="ctr" fontAlgn="base"/>
            <a:endParaRPr lang="zh-CN" altLang="en-US" sz="2400" b="1" strike="noStrike" noProof="1">
              <a:latin typeface="华文行楷" panose="02010800040101010101" charset="-122"/>
              <a:ea typeface="华文行楷" panose="02010800040101010101" charset="-122"/>
            </a:endParaRPr>
          </a:p>
        </p:txBody>
      </p:sp>
      <p:cxnSp>
        <p:nvCxnSpPr>
          <p:cNvPr id="13" name="直接箭头连接符 12"/>
          <p:cNvCxnSpPr>
            <a:stCxn id="10" idx="0"/>
          </p:cNvCxnSpPr>
          <p:nvPr/>
        </p:nvCxnSpPr>
        <p:spPr>
          <a:xfrm flipH="1" flipV="1">
            <a:off x="3758266" y="2640016"/>
            <a:ext cx="994548" cy="741360"/>
          </a:xfrm>
          <a:prstGeom prst="straightConnector1">
            <a:avLst/>
          </a:prstGeom>
          <a:ln>
            <a:tailEnd type="arrow" w="med" len="med"/>
          </a:ln>
        </p:spPr>
        <p:style>
          <a:lnRef idx="3">
            <a:schemeClr val="accent1"/>
          </a:lnRef>
          <a:fillRef idx="0">
            <a:schemeClr val="accent1"/>
          </a:fillRef>
          <a:effectRef idx="2">
            <a:schemeClr val="accent1"/>
          </a:effectRef>
          <a:fontRef idx="minor">
            <a:schemeClr val="tx1"/>
          </a:fontRef>
        </p:style>
      </p:cxnSp>
      <p:sp>
        <p:nvSpPr>
          <p:cNvPr id="14" name="文本框 13"/>
          <p:cNvSpPr txBox="1"/>
          <p:nvPr/>
        </p:nvSpPr>
        <p:spPr>
          <a:xfrm>
            <a:off x="2984225" y="2179639"/>
            <a:ext cx="1444553" cy="461665"/>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marR="0" indent="0" algn="ctr" eaLnBrk="0" fontAlgn="base" hangingPunct="0">
              <a:lnSpc>
                <a:spcPct val="100000"/>
              </a:lnSpc>
              <a:spcBef>
                <a:spcPct val="0"/>
              </a:spcBef>
              <a:spcAft>
                <a:spcPct val="0"/>
              </a:spcAft>
              <a:buNone/>
            </a:pPr>
            <a:r>
              <a:rPr lang="zh-CN" altLang="zh-CN" sz="2400" b="1" noProof="1">
                <a:solidFill>
                  <a:srgbClr val="0000FF"/>
                </a:solidFill>
                <a:latin typeface="楷体" panose="02010609060101010101" pitchFamily="49" charset="-122"/>
                <a:ea typeface="楷体" panose="02010609060101010101" pitchFamily="49" charset="-122"/>
                <a:sym typeface="+mn-ea"/>
              </a:rPr>
              <a:t>审题目</a:t>
            </a:r>
          </a:p>
        </p:txBody>
      </p:sp>
      <p:cxnSp>
        <p:nvCxnSpPr>
          <p:cNvPr id="15" name="直接箭头连接符 14"/>
          <p:cNvCxnSpPr>
            <a:stCxn id="10" idx="0"/>
          </p:cNvCxnSpPr>
          <p:nvPr/>
        </p:nvCxnSpPr>
        <p:spPr>
          <a:xfrm flipH="1">
            <a:off x="3758266" y="3381376"/>
            <a:ext cx="994548" cy="1014413"/>
          </a:xfrm>
          <a:prstGeom prst="straightConnector1">
            <a:avLst/>
          </a:prstGeom>
          <a:ln>
            <a:tailEnd type="arrow" w="med" len="med"/>
          </a:ln>
        </p:spPr>
        <p:style>
          <a:lnRef idx="3">
            <a:schemeClr val="accent1"/>
          </a:lnRef>
          <a:fillRef idx="0">
            <a:schemeClr val="accent1"/>
          </a:fillRef>
          <a:effectRef idx="2">
            <a:schemeClr val="accent1"/>
          </a:effectRef>
          <a:fontRef idx="minor">
            <a:schemeClr val="tx1"/>
          </a:fontRef>
        </p:style>
      </p:cxnSp>
      <p:sp>
        <p:nvSpPr>
          <p:cNvPr id="16" name="文本框 15"/>
          <p:cNvSpPr txBox="1"/>
          <p:nvPr/>
        </p:nvSpPr>
        <p:spPr>
          <a:xfrm>
            <a:off x="3093781" y="4194176"/>
            <a:ext cx="1407005" cy="461665"/>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algn="ctr" eaLnBrk="0" fontAlgn="base" hangingPunct="0">
              <a:spcBef>
                <a:spcPct val="0"/>
              </a:spcBef>
              <a:spcAft>
                <a:spcPct val="0"/>
              </a:spcAft>
            </a:pPr>
            <a:r>
              <a:rPr lang="zh-CN" altLang="zh-CN" sz="2400" b="1" noProof="1">
                <a:solidFill>
                  <a:srgbClr val="0000FF"/>
                </a:solidFill>
                <a:latin typeface="楷体" panose="02010609060101010101" pitchFamily="49" charset="-122"/>
                <a:ea typeface="楷体" panose="02010609060101010101" pitchFamily="49" charset="-122"/>
                <a:sym typeface="+mn-ea"/>
              </a:rPr>
              <a:t>选材料</a:t>
            </a:r>
          </a:p>
        </p:txBody>
      </p:sp>
      <p:graphicFrame>
        <p:nvGraphicFramePr>
          <p:cNvPr id="15369" name="对象 14">
            <a:hlinkClick r:id="" action="ppaction://ole?verb=0"/>
          </p:cNvPr>
          <p:cNvGraphicFramePr>
            <a:graphicFrameLocks noChangeAspect="1"/>
          </p:cNvGraphicFramePr>
          <p:nvPr/>
        </p:nvGraphicFramePr>
        <p:xfrm>
          <a:off x="4027393" y="3381375"/>
          <a:ext cx="685919" cy="215900"/>
        </p:xfrm>
        <a:graphic>
          <a:graphicData uri="http://schemas.openxmlformats.org/presentationml/2006/ole">
            <mc:AlternateContent xmlns:mc="http://schemas.openxmlformats.org/markup-compatibility/2006">
              <mc:Choice xmlns:v="urn:schemas-microsoft-com:vml" Requires="v">
                <p:oleObj spid="_x0000_s2062" r:id="rId3" imgW="914400" imgH="215900" progId="Equation.KSEE3">
                  <p:embed/>
                </p:oleObj>
              </mc:Choice>
              <mc:Fallback>
                <p:oleObj r:id="rId3" imgW="914400" imgH="215900" progId="Equation.KSEE3">
                  <p:embed/>
                  <p:pic>
                    <p:nvPicPr>
                      <p:cNvPr id="0" name=""/>
                      <p:cNvPicPr/>
                      <p:nvPr/>
                    </p:nvPicPr>
                    <p:blipFill>
                      <a:blip r:embed="rId4"/>
                      <a:stretch>
                        <a:fillRect/>
                      </a:stretch>
                    </p:blipFill>
                    <p:spPr>
                      <a:xfrm>
                        <a:off x="4027393" y="3381375"/>
                        <a:ext cx="685919" cy="215900"/>
                      </a:xfrm>
                      <a:prstGeom prst="rect">
                        <a:avLst/>
                      </a:prstGeom>
                      <a:noFill/>
                      <a:ln w="38100">
                        <a:noFill/>
                        <a:miter/>
                      </a:ln>
                    </p:spPr>
                  </p:pic>
                </p:oleObj>
              </mc:Fallback>
            </mc:AlternateContent>
          </a:graphicData>
        </a:graphic>
      </p:graphicFrame>
      <p:sp>
        <p:nvSpPr>
          <p:cNvPr id="19" name="右中括号 18"/>
          <p:cNvSpPr/>
          <p:nvPr/>
        </p:nvSpPr>
        <p:spPr>
          <a:xfrm>
            <a:off x="2662700" y="1954214"/>
            <a:ext cx="321525" cy="1096963"/>
          </a:xfrm>
          <a:prstGeom prst="rightBracket">
            <a:avLst/>
          </a:prstGeom>
        </p:spPr>
        <p:style>
          <a:lnRef idx="3">
            <a:schemeClr val="accent6"/>
          </a:lnRef>
          <a:fillRef idx="0">
            <a:schemeClr val="accent6"/>
          </a:fillRef>
          <a:effectRef idx="2">
            <a:schemeClr val="accent6"/>
          </a:effectRef>
          <a:fontRef idx="minor">
            <a:schemeClr val="tx1"/>
          </a:fontRef>
        </p:style>
        <p:txBody>
          <a:bodyPr rtlCol="0" anchor="ctr"/>
          <a:lstStyle/>
          <a:p>
            <a:pPr algn="ctr" fontAlgn="base"/>
            <a:endParaRPr lang="zh-CN" altLang="en-US" sz="2400" b="1" strike="noStrike" noProof="1">
              <a:latin typeface="华文行楷" panose="02010800040101010101" charset="-122"/>
              <a:ea typeface="华文行楷" panose="02010800040101010101" charset="-122"/>
            </a:endParaRPr>
          </a:p>
        </p:txBody>
      </p:sp>
      <p:sp>
        <p:nvSpPr>
          <p:cNvPr id="21" name="文本框 20"/>
          <p:cNvSpPr txBox="1"/>
          <p:nvPr/>
        </p:nvSpPr>
        <p:spPr>
          <a:xfrm>
            <a:off x="252315" y="3438526"/>
            <a:ext cx="2304255" cy="830997"/>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algn="ctr" eaLnBrk="0" fontAlgn="base" hangingPunct="0">
              <a:spcBef>
                <a:spcPct val="0"/>
              </a:spcBef>
              <a:spcAft>
                <a:spcPct val="0"/>
              </a:spcAft>
            </a:pPr>
            <a:r>
              <a:rPr lang="zh-CN" altLang="en-US" sz="2400" b="1" noProof="1">
                <a:solidFill>
                  <a:srgbClr val="0000FF"/>
                </a:solidFill>
                <a:latin typeface="楷体" panose="02010609060101010101" pitchFamily="49" charset="-122"/>
                <a:ea typeface="楷体" panose="02010609060101010101" pitchFamily="49" charset="-122"/>
                <a:sym typeface="+mn-ea"/>
              </a:rPr>
              <a:t>智能</a:t>
            </a:r>
            <a:r>
              <a:rPr lang="zh-CN" altLang="en-US" sz="2400" b="1" noProof="1">
                <a:solidFill>
                  <a:srgbClr val="0000FF"/>
                </a:solidFill>
                <a:latin typeface="楷体" panose="02010609060101010101" pitchFamily="49" charset="-122"/>
                <a:ea typeface="楷体" panose="02010609060101010101" pitchFamily="49" charset="-122"/>
                <a:sym typeface="+mn-ea"/>
              </a:rPr>
              <a:t>手机</a:t>
            </a:r>
            <a:r>
              <a:rPr lang="zh-CN" altLang="en-US" sz="2400" b="1" noProof="1" smtClean="0">
                <a:solidFill>
                  <a:srgbClr val="0000FF"/>
                </a:solidFill>
                <a:latin typeface="楷体" panose="02010609060101010101" pitchFamily="49" charset="-122"/>
                <a:ea typeface="楷体" panose="02010609060101010101" pitchFamily="49" charset="-122"/>
                <a:sym typeface="+mn-ea"/>
              </a:rPr>
              <a:t>、</a:t>
            </a:r>
            <a:endParaRPr lang="en-US" altLang="zh-CN" sz="2400" b="1" noProof="1" smtClean="0">
              <a:solidFill>
                <a:srgbClr val="0000FF"/>
              </a:solidFill>
              <a:latin typeface="楷体" panose="02010609060101010101" pitchFamily="49" charset="-122"/>
              <a:ea typeface="楷体" panose="02010609060101010101" pitchFamily="49" charset="-122"/>
              <a:sym typeface="+mn-ea"/>
            </a:endParaRPr>
          </a:p>
          <a:p>
            <a:pPr algn="ctr" eaLnBrk="0" fontAlgn="base" hangingPunct="0">
              <a:spcBef>
                <a:spcPct val="0"/>
              </a:spcBef>
              <a:spcAft>
                <a:spcPct val="0"/>
              </a:spcAft>
            </a:pPr>
            <a:r>
              <a:rPr lang="zh-CN" altLang="en-US" sz="2400" b="1" noProof="1" smtClean="0">
                <a:solidFill>
                  <a:srgbClr val="0000FF"/>
                </a:solidFill>
                <a:latin typeface="楷体" panose="02010609060101010101" pitchFamily="49" charset="-122"/>
                <a:ea typeface="楷体" panose="02010609060101010101" pitchFamily="49" charset="-122"/>
                <a:sym typeface="+mn-ea"/>
              </a:rPr>
              <a:t>平板</a:t>
            </a:r>
            <a:r>
              <a:rPr lang="zh-CN" altLang="en-US" sz="2400" b="1" noProof="1">
                <a:solidFill>
                  <a:srgbClr val="0000FF"/>
                </a:solidFill>
                <a:latin typeface="楷体" panose="02010609060101010101" pitchFamily="49" charset="-122"/>
                <a:ea typeface="楷体" panose="02010609060101010101" pitchFamily="49" charset="-122"/>
                <a:sym typeface="+mn-ea"/>
              </a:rPr>
              <a:t>电脑</a:t>
            </a:r>
          </a:p>
        </p:txBody>
      </p:sp>
      <p:sp>
        <p:nvSpPr>
          <p:cNvPr id="22" name="文本框 21"/>
          <p:cNvSpPr txBox="1"/>
          <p:nvPr/>
        </p:nvSpPr>
        <p:spPr>
          <a:xfrm>
            <a:off x="1529515" y="5089963"/>
            <a:ext cx="1121764" cy="830997"/>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marL="0" marR="0" indent="0" algn="l" defTabSz="914400" rtl="0" eaLnBrk="0" fontAlgn="base" latinLnBrk="0" hangingPunct="0">
              <a:lnSpc>
                <a:spcPct val="100000"/>
              </a:lnSpc>
              <a:spcBef>
                <a:spcPct val="0"/>
              </a:spcBef>
              <a:spcAft>
                <a:spcPct val="0"/>
              </a:spcAft>
              <a:buNone/>
            </a:pPr>
            <a:r>
              <a:rPr kumimoji="0" lang="en-US" altLang="zh-CN" sz="2400" b="1" i="0" u="none" strike="noStrike" kern="1200" cap="none" spc="0" normalizeH="0" baseline="0" noProof="1">
                <a:solidFill>
                  <a:srgbClr val="0000FF"/>
                </a:solidFill>
                <a:latin typeface="MS PGothic" panose="020B0600070205080204" charset="-128"/>
                <a:ea typeface="MS PGothic" panose="020B0600070205080204" charset="-128"/>
                <a:cs typeface="+mn-cs"/>
                <a:sym typeface="+mn-ea"/>
              </a:rPr>
              <a:t>................</a:t>
            </a:r>
          </a:p>
        </p:txBody>
      </p:sp>
      <p:sp>
        <p:nvSpPr>
          <p:cNvPr id="23" name="文本框 22"/>
          <p:cNvSpPr txBox="1"/>
          <p:nvPr/>
        </p:nvSpPr>
        <p:spPr>
          <a:xfrm>
            <a:off x="4860826" y="2365376"/>
            <a:ext cx="1217180" cy="461665"/>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algn="ctr" eaLnBrk="0" fontAlgn="base" hangingPunct="0">
              <a:spcBef>
                <a:spcPct val="0"/>
              </a:spcBef>
              <a:spcAft>
                <a:spcPct val="0"/>
              </a:spcAft>
            </a:pPr>
            <a:r>
              <a:rPr lang="zh-CN" altLang="zh-CN" sz="2400" b="1" noProof="1">
                <a:solidFill>
                  <a:srgbClr val="0000FF"/>
                </a:solidFill>
                <a:latin typeface="楷体" panose="02010609060101010101" pitchFamily="49" charset="-122"/>
                <a:ea typeface="楷体" panose="02010609060101010101" pitchFamily="49" charset="-122"/>
                <a:sym typeface="+mn-ea"/>
              </a:rPr>
              <a:t>定内容</a:t>
            </a:r>
          </a:p>
        </p:txBody>
      </p:sp>
      <p:cxnSp>
        <p:nvCxnSpPr>
          <p:cNvPr id="24" name="直接箭头连接符 23"/>
          <p:cNvCxnSpPr>
            <a:stCxn id="10" idx="0"/>
          </p:cNvCxnSpPr>
          <p:nvPr/>
        </p:nvCxnSpPr>
        <p:spPr>
          <a:xfrm>
            <a:off x="4752814" y="3381376"/>
            <a:ext cx="803608" cy="812800"/>
          </a:xfrm>
          <a:prstGeom prst="straightConnector1">
            <a:avLst/>
          </a:prstGeom>
          <a:ln>
            <a:tailEnd type="arrow" w="med" len="med"/>
          </a:ln>
        </p:spPr>
        <p:style>
          <a:lnRef idx="3">
            <a:schemeClr val="accent1"/>
          </a:lnRef>
          <a:fillRef idx="0">
            <a:schemeClr val="accent1"/>
          </a:fillRef>
          <a:effectRef idx="2">
            <a:schemeClr val="accent1"/>
          </a:effectRef>
          <a:fontRef idx="minor">
            <a:schemeClr val="tx1"/>
          </a:fontRef>
        </p:style>
      </p:cxnSp>
      <p:sp>
        <p:nvSpPr>
          <p:cNvPr id="25" name="文本框 24"/>
          <p:cNvSpPr txBox="1"/>
          <p:nvPr/>
        </p:nvSpPr>
        <p:spPr>
          <a:xfrm>
            <a:off x="4860826" y="4194176"/>
            <a:ext cx="1217180" cy="461665"/>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marR="0" indent="0" algn="ctr" eaLnBrk="0" fontAlgn="base" hangingPunct="0">
              <a:lnSpc>
                <a:spcPct val="100000"/>
              </a:lnSpc>
              <a:spcBef>
                <a:spcPct val="0"/>
              </a:spcBef>
              <a:spcAft>
                <a:spcPct val="0"/>
              </a:spcAft>
              <a:buNone/>
            </a:pPr>
            <a:r>
              <a:rPr lang="zh-CN" altLang="zh-CN" sz="2400" b="1" noProof="1">
                <a:solidFill>
                  <a:srgbClr val="0000FF"/>
                </a:solidFill>
                <a:latin typeface="楷体" panose="02010609060101010101" pitchFamily="49" charset="-122"/>
                <a:ea typeface="楷体" panose="02010609060101010101" pitchFamily="49" charset="-122"/>
                <a:sym typeface="+mn-ea"/>
              </a:rPr>
              <a:t>明写法</a:t>
            </a:r>
          </a:p>
        </p:txBody>
      </p:sp>
      <p:sp>
        <p:nvSpPr>
          <p:cNvPr id="26" name="右中括号 25"/>
          <p:cNvSpPr/>
          <p:nvPr/>
        </p:nvSpPr>
        <p:spPr>
          <a:xfrm flipH="1">
            <a:off x="6078006" y="3824288"/>
            <a:ext cx="289372" cy="1836738"/>
          </a:xfrm>
          <a:prstGeom prst="rightBracket">
            <a:avLst/>
          </a:prstGeom>
        </p:spPr>
        <p:style>
          <a:lnRef idx="3">
            <a:schemeClr val="accent6"/>
          </a:lnRef>
          <a:fillRef idx="0">
            <a:schemeClr val="accent6"/>
          </a:fillRef>
          <a:effectRef idx="2">
            <a:schemeClr val="accent6"/>
          </a:effectRef>
          <a:fontRef idx="minor">
            <a:schemeClr val="tx1"/>
          </a:fontRef>
        </p:style>
        <p:txBody>
          <a:bodyPr rtlCol="0" anchor="ctr"/>
          <a:lstStyle/>
          <a:p>
            <a:pPr algn="ctr" fontAlgn="base"/>
            <a:endParaRPr lang="zh-CN" altLang="en-US" sz="2400" b="1" strike="noStrike" noProof="1">
              <a:latin typeface="华文行楷" panose="02010800040101010101" charset="-122"/>
              <a:ea typeface="华文行楷" panose="02010800040101010101" charset="-122"/>
            </a:endParaRPr>
          </a:p>
        </p:txBody>
      </p:sp>
      <p:sp>
        <p:nvSpPr>
          <p:cNvPr id="27" name="文本框 26"/>
          <p:cNvSpPr txBox="1"/>
          <p:nvPr/>
        </p:nvSpPr>
        <p:spPr>
          <a:xfrm>
            <a:off x="6030373" y="1730376"/>
            <a:ext cx="1570707" cy="830997"/>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eaLnBrk="0" fontAlgn="base" hangingPunct="0">
              <a:spcBef>
                <a:spcPct val="0"/>
              </a:spcBef>
              <a:spcAft>
                <a:spcPct val="0"/>
              </a:spcAft>
            </a:pPr>
            <a:r>
              <a:rPr lang="zh-CN" altLang="en-US" sz="2400" b="1" noProof="1">
                <a:solidFill>
                  <a:srgbClr val="0000FF"/>
                </a:solidFill>
                <a:latin typeface="楷体" panose="02010609060101010101" pitchFamily="49" charset="-122"/>
                <a:ea typeface="楷体" panose="02010609060101010101" pitchFamily="49" charset="-122"/>
                <a:sym typeface="+mn-ea"/>
              </a:rPr>
              <a:t>具体介绍产品</a:t>
            </a:r>
          </a:p>
        </p:txBody>
      </p:sp>
      <p:sp>
        <p:nvSpPr>
          <p:cNvPr id="29" name="文本框 28"/>
          <p:cNvSpPr txBox="1"/>
          <p:nvPr/>
        </p:nvSpPr>
        <p:spPr>
          <a:xfrm>
            <a:off x="6330461" y="3565526"/>
            <a:ext cx="1770725" cy="461665"/>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eaLnBrk="0" fontAlgn="base" hangingPunct="0">
              <a:spcBef>
                <a:spcPct val="0"/>
              </a:spcBef>
              <a:spcAft>
                <a:spcPct val="0"/>
              </a:spcAft>
            </a:pPr>
            <a:r>
              <a:rPr lang="zh-CN" altLang="en-US" sz="2400" b="1" noProof="1">
                <a:solidFill>
                  <a:srgbClr val="0000FF"/>
                </a:solidFill>
                <a:latin typeface="楷体" panose="02010609060101010101" pitchFamily="49" charset="-122"/>
                <a:ea typeface="楷体" panose="02010609060101010101" pitchFamily="49" charset="-122"/>
                <a:sym typeface="+mn-ea"/>
              </a:rPr>
              <a:t>逻辑顺序</a:t>
            </a:r>
          </a:p>
        </p:txBody>
      </p:sp>
      <p:sp>
        <p:nvSpPr>
          <p:cNvPr id="30" name="文本框 29"/>
          <p:cNvSpPr txBox="1"/>
          <p:nvPr/>
        </p:nvSpPr>
        <p:spPr>
          <a:xfrm>
            <a:off x="6377500" y="4443678"/>
            <a:ext cx="2447160" cy="830997"/>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marR="0" indent="0" eaLnBrk="0" fontAlgn="base" hangingPunct="0">
              <a:lnSpc>
                <a:spcPct val="100000"/>
              </a:lnSpc>
              <a:spcBef>
                <a:spcPct val="0"/>
              </a:spcBef>
              <a:spcAft>
                <a:spcPct val="0"/>
              </a:spcAft>
              <a:buNone/>
            </a:pPr>
            <a:r>
              <a:rPr lang="zh-CN" altLang="en-US" sz="2400" b="1" noProof="1">
                <a:solidFill>
                  <a:srgbClr val="0000FF"/>
                </a:solidFill>
                <a:latin typeface="楷体" panose="02010609060101010101" pitchFamily="49" charset="-122"/>
                <a:ea typeface="楷体" panose="02010609060101010101" pitchFamily="49" charset="-122"/>
                <a:sym typeface="+mn-ea"/>
              </a:rPr>
              <a:t>语言的准确性、严密性</a:t>
            </a:r>
          </a:p>
        </p:txBody>
      </p:sp>
      <p:sp>
        <p:nvSpPr>
          <p:cNvPr id="31" name="文本框 30"/>
          <p:cNvSpPr txBox="1"/>
          <p:nvPr/>
        </p:nvSpPr>
        <p:spPr>
          <a:xfrm>
            <a:off x="6354071" y="5524590"/>
            <a:ext cx="2457282" cy="461665"/>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marL="0" marR="0" indent="0" algn="l" defTabSz="914400" rtl="0" eaLnBrk="0" fontAlgn="base" latinLnBrk="0" hangingPunct="0">
              <a:lnSpc>
                <a:spcPct val="100000"/>
              </a:lnSpc>
              <a:spcBef>
                <a:spcPct val="0"/>
              </a:spcBef>
              <a:spcAft>
                <a:spcPct val="0"/>
              </a:spcAft>
              <a:buNone/>
            </a:pPr>
            <a:r>
              <a:rPr lang="zh-CN" altLang="en-US" sz="2400" b="1" noProof="1">
                <a:solidFill>
                  <a:srgbClr val="0000FF"/>
                </a:solidFill>
                <a:latin typeface="楷体" panose="02010609060101010101" pitchFamily="49" charset="-122"/>
                <a:ea typeface="楷体" panose="02010609060101010101" pitchFamily="49" charset="-122"/>
                <a:sym typeface="+mn-ea"/>
              </a:rPr>
              <a:t>恰当的说明方法</a:t>
            </a:r>
          </a:p>
        </p:txBody>
      </p:sp>
      <p:sp>
        <p:nvSpPr>
          <p:cNvPr id="33" name="五边形 32"/>
          <p:cNvSpPr/>
          <p:nvPr/>
        </p:nvSpPr>
        <p:spPr>
          <a:xfrm>
            <a:off x="252315" y="1643063"/>
            <a:ext cx="2410386" cy="471488"/>
          </a:xfrm>
          <a:prstGeom prst="homePlate">
            <a:avLst/>
          </a:prstGeom>
        </p:spPr>
        <p:style>
          <a:lnRef idx="2">
            <a:schemeClr val="accent4"/>
          </a:lnRef>
          <a:fillRef idx="1">
            <a:schemeClr val="lt1"/>
          </a:fillRef>
          <a:effectRef idx="0">
            <a:schemeClr val="accent4"/>
          </a:effectRef>
          <a:fontRef idx="minor">
            <a:schemeClr val="dk1"/>
          </a:fontRef>
        </p:style>
        <p:txBody>
          <a:bodyPr rtlCol="0" anchor="ctr"/>
          <a:lstStyle/>
          <a:p>
            <a:pPr algn="ctr" eaLnBrk="0" fontAlgn="base" hangingPunct="0">
              <a:spcBef>
                <a:spcPct val="0"/>
              </a:spcBef>
              <a:spcAft>
                <a:spcPct val="0"/>
              </a:spcAft>
            </a:pPr>
            <a:r>
              <a:rPr lang="zh-CN" altLang="en-US" sz="2400" b="1" noProof="1">
                <a:solidFill>
                  <a:srgbClr val="0000FF"/>
                </a:solidFill>
                <a:latin typeface="楷体" panose="02010609060101010101" pitchFamily="49" charset="-122"/>
                <a:ea typeface="楷体" panose="02010609060101010101" pitchFamily="49" charset="-122"/>
                <a:sym typeface="+mn-ea"/>
              </a:rPr>
              <a:t>介绍性说明文</a:t>
            </a:r>
          </a:p>
        </p:txBody>
      </p:sp>
      <p:sp>
        <p:nvSpPr>
          <p:cNvPr id="36" name="五边形 35"/>
          <p:cNvSpPr/>
          <p:nvPr/>
        </p:nvSpPr>
        <p:spPr>
          <a:xfrm>
            <a:off x="252315" y="2174876"/>
            <a:ext cx="2410385" cy="473075"/>
          </a:xfrm>
          <a:prstGeom prst="homePlate">
            <a:avLst/>
          </a:prstGeom>
        </p:spPr>
        <p:style>
          <a:lnRef idx="2">
            <a:schemeClr val="accent4"/>
          </a:lnRef>
          <a:fillRef idx="1">
            <a:schemeClr val="lt1"/>
          </a:fillRef>
          <a:effectRef idx="0">
            <a:schemeClr val="accent4"/>
          </a:effectRef>
          <a:fontRef idx="minor">
            <a:schemeClr val="dk1"/>
          </a:fontRef>
        </p:style>
        <p:txBody>
          <a:bodyPr rtlCol="0" anchor="ctr"/>
          <a:lstStyle/>
          <a:p>
            <a:pPr marR="0" indent="0" algn="ctr" eaLnBrk="0" fontAlgn="base" hangingPunct="0">
              <a:lnSpc>
                <a:spcPct val="100000"/>
              </a:lnSpc>
              <a:spcBef>
                <a:spcPct val="0"/>
              </a:spcBef>
              <a:spcAft>
                <a:spcPct val="0"/>
              </a:spcAft>
              <a:buNone/>
            </a:pPr>
            <a:r>
              <a:rPr lang="zh-CN" altLang="en-US" sz="2400" b="1" noProof="1">
                <a:solidFill>
                  <a:srgbClr val="0000FF"/>
                </a:solidFill>
                <a:latin typeface="楷体" panose="02010609060101010101" pitchFamily="49" charset="-122"/>
                <a:ea typeface="楷体" panose="02010609060101010101" pitchFamily="49" charset="-122"/>
                <a:sym typeface="+mn-ea"/>
              </a:rPr>
              <a:t>科技新产品</a:t>
            </a:r>
          </a:p>
        </p:txBody>
      </p:sp>
      <p:sp>
        <p:nvSpPr>
          <p:cNvPr id="57" name="文本框 56"/>
          <p:cNvSpPr txBox="1"/>
          <p:nvPr/>
        </p:nvSpPr>
        <p:spPr>
          <a:xfrm>
            <a:off x="396330" y="4269523"/>
            <a:ext cx="2266370" cy="830997"/>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marR="0" indent="0" algn="ctr" eaLnBrk="0" fontAlgn="base" hangingPunct="0">
              <a:lnSpc>
                <a:spcPct val="100000"/>
              </a:lnSpc>
              <a:spcBef>
                <a:spcPct val="0"/>
              </a:spcBef>
              <a:spcAft>
                <a:spcPct val="0"/>
              </a:spcAft>
              <a:buNone/>
            </a:pPr>
            <a:r>
              <a:rPr lang="zh-CN" altLang="en-US" sz="2400" b="1" noProof="1">
                <a:solidFill>
                  <a:srgbClr val="0000FF"/>
                </a:solidFill>
                <a:latin typeface="楷体" panose="02010609060101010101" pitchFamily="49" charset="-122"/>
                <a:ea typeface="楷体" panose="02010609060101010101" pitchFamily="49" charset="-122"/>
                <a:sym typeface="+mn-ea"/>
              </a:rPr>
              <a:t>电视机顶</a:t>
            </a:r>
            <a:r>
              <a:rPr lang="zh-CN" altLang="en-US" sz="2400" b="1" noProof="1">
                <a:solidFill>
                  <a:srgbClr val="0000FF"/>
                </a:solidFill>
                <a:latin typeface="楷体" panose="02010609060101010101" pitchFamily="49" charset="-122"/>
                <a:ea typeface="楷体" panose="02010609060101010101" pitchFamily="49" charset="-122"/>
                <a:sym typeface="+mn-ea"/>
              </a:rPr>
              <a:t>盒</a:t>
            </a:r>
            <a:r>
              <a:rPr lang="zh-CN" altLang="en-US" sz="2400" b="1" noProof="1" smtClean="0">
                <a:solidFill>
                  <a:srgbClr val="0000FF"/>
                </a:solidFill>
                <a:latin typeface="楷体" panose="02010609060101010101" pitchFamily="49" charset="-122"/>
                <a:ea typeface="楷体" panose="02010609060101010101" pitchFamily="49" charset="-122"/>
                <a:sym typeface="+mn-ea"/>
              </a:rPr>
              <a:t>、</a:t>
            </a:r>
            <a:endParaRPr lang="en-US" altLang="zh-CN" sz="2400" b="1" noProof="1" smtClean="0">
              <a:solidFill>
                <a:srgbClr val="0000FF"/>
              </a:solidFill>
              <a:latin typeface="楷体" panose="02010609060101010101" pitchFamily="49" charset="-122"/>
              <a:ea typeface="楷体" panose="02010609060101010101" pitchFamily="49" charset="-122"/>
              <a:sym typeface="+mn-ea"/>
            </a:endParaRPr>
          </a:p>
          <a:p>
            <a:pPr marR="0" indent="0" algn="ctr" eaLnBrk="0" fontAlgn="base" hangingPunct="0">
              <a:lnSpc>
                <a:spcPct val="100000"/>
              </a:lnSpc>
              <a:spcBef>
                <a:spcPct val="0"/>
              </a:spcBef>
              <a:spcAft>
                <a:spcPct val="0"/>
              </a:spcAft>
              <a:buNone/>
            </a:pPr>
            <a:r>
              <a:rPr lang="zh-CN" altLang="en-US" sz="2400" b="1" noProof="1" smtClean="0">
                <a:solidFill>
                  <a:srgbClr val="0000FF"/>
                </a:solidFill>
                <a:latin typeface="楷体" panose="02010609060101010101" pitchFamily="49" charset="-122"/>
                <a:ea typeface="楷体" panose="02010609060101010101" pitchFamily="49" charset="-122"/>
                <a:sym typeface="+mn-ea"/>
              </a:rPr>
              <a:t>无线</a:t>
            </a:r>
            <a:r>
              <a:rPr lang="zh-CN" altLang="en-US" sz="2400" b="1" noProof="1">
                <a:solidFill>
                  <a:srgbClr val="0000FF"/>
                </a:solidFill>
                <a:latin typeface="楷体" panose="02010609060101010101" pitchFamily="49" charset="-122"/>
                <a:ea typeface="楷体" panose="02010609060101010101" pitchFamily="49" charset="-122"/>
                <a:sym typeface="+mn-ea"/>
              </a:rPr>
              <a:t>路由器</a:t>
            </a:r>
          </a:p>
        </p:txBody>
      </p:sp>
      <p:sp>
        <p:nvSpPr>
          <p:cNvPr id="58" name="文本框 57"/>
          <p:cNvSpPr txBox="1"/>
          <p:nvPr/>
        </p:nvSpPr>
        <p:spPr>
          <a:xfrm>
            <a:off x="6965175" y="1190626"/>
            <a:ext cx="1935102" cy="461665"/>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marL="0" marR="0" indent="0" algn="l" defTabSz="914400" rtl="0" eaLnBrk="0" fontAlgn="base" latinLnBrk="0" hangingPunct="0">
              <a:lnSpc>
                <a:spcPct val="100000"/>
              </a:lnSpc>
              <a:spcBef>
                <a:spcPct val="0"/>
              </a:spcBef>
              <a:spcAft>
                <a:spcPct val="0"/>
              </a:spcAft>
              <a:buNone/>
            </a:pPr>
            <a:r>
              <a:rPr lang="zh-CN" altLang="zh-CN" sz="2400" b="1" noProof="1">
                <a:solidFill>
                  <a:srgbClr val="0000FF"/>
                </a:solidFill>
                <a:latin typeface="楷体" panose="02010609060101010101" pitchFamily="49" charset="-122"/>
                <a:ea typeface="楷体" panose="02010609060101010101" pitchFamily="49" charset="-122"/>
                <a:sym typeface="+mn-ea"/>
              </a:rPr>
              <a:t>概念及演变</a:t>
            </a:r>
          </a:p>
        </p:txBody>
      </p:sp>
      <p:sp>
        <p:nvSpPr>
          <p:cNvPr id="59" name="文本框 58"/>
          <p:cNvSpPr txBox="1"/>
          <p:nvPr/>
        </p:nvSpPr>
        <p:spPr>
          <a:xfrm>
            <a:off x="6861573" y="2273301"/>
            <a:ext cx="2038704" cy="830997"/>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marL="0" marR="0" indent="0" algn="l" defTabSz="914400" rtl="0" eaLnBrk="0" fontAlgn="base" latinLnBrk="0" hangingPunct="0">
              <a:lnSpc>
                <a:spcPct val="100000"/>
              </a:lnSpc>
              <a:spcBef>
                <a:spcPct val="0"/>
              </a:spcBef>
              <a:spcAft>
                <a:spcPct val="0"/>
              </a:spcAft>
              <a:buNone/>
            </a:pPr>
            <a:r>
              <a:rPr lang="zh-CN" altLang="zh-CN" sz="2400" b="1" noProof="1">
                <a:solidFill>
                  <a:srgbClr val="0000FF"/>
                </a:solidFill>
                <a:latin typeface="楷体" panose="02010609060101010101" pitchFamily="49" charset="-122"/>
                <a:ea typeface="楷体" panose="02010609060101010101" pitchFamily="49" charset="-122"/>
                <a:sym typeface="+mn-ea"/>
              </a:rPr>
              <a:t>功能、使用及前景</a:t>
            </a:r>
          </a:p>
        </p:txBody>
      </p:sp>
      <p:sp>
        <p:nvSpPr>
          <p:cNvPr id="10" name="文本框 9"/>
          <p:cNvSpPr txBox="1"/>
          <p:nvPr/>
        </p:nvSpPr>
        <p:spPr>
          <a:xfrm>
            <a:off x="3636690" y="3381376"/>
            <a:ext cx="2232248" cy="461665"/>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marL="0" marR="0" indent="0" algn="l" defTabSz="914400" rtl="0" eaLnBrk="0" fontAlgn="base" latinLnBrk="0" hangingPunct="0">
              <a:lnSpc>
                <a:spcPct val="100000"/>
              </a:lnSpc>
              <a:spcBef>
                <a:spcPct val="0"/>
              </a:spcBef>
              <a:spcAft>
                <a:spcPct val="0"/>
              </a:spcAft>
              <a:buNone/>
            </a:pPr>
            <a:r>
              <a:rPr kumimoji="0" lang="zh-CN" altLang="zh-CN" sz="2400" b="1" i="0" u="none" strike="noStrike" kern="1200" cap="none" spc="0" normalizeH="0" baseline="0" noProof="1">
                <a:solidFill>
                  <a:srgbClr val="FF0000"/>
                </a:solidFill>
                <a:latin typeface="楷体" panose="02010609060101010101" pitchFamily="49" charset="-122"/>
                <a:ea typeface="楷体" panose="02010609060101010101" pitchFamily="49" charset="-122"/>
                <a:sym typeface="+mn-ea"/>
              </a:rPr>
              <a:t>介绍一种产品</a:t>
            </a:r>
          </a:p>
        </p:txBody>
      </p:sp>
      <p:sp>
        <p:nvSpPr>
          <p:cNvPr id="60" name="五边形 59"/>
          <p:cNvSpPr/>
          <p:nvPr/>
        </p:nvSpPr>
        <p:spPr>
          <a:xfrm>
            <a:off x="184579" y="2825751"/>
            <a:ext cx="2757371" cy="473075"/>
          </a:xfrm>
          <a:prstGeom prst="homePlate">
            <a:avLst/>
          </a:prstGeom>
        </p:spPr>
        <p:style>
          <a:lnRef idx="2">
            <a:schemeClr val="accent4"/>
          </a:lnRef>
          <a:fillRef idx="1">
            <a:schemeClr val="lt1"/>
          </a:fillRef>
          <a:effectRef idx="0">
            <a:schemeClr val="accent4"/>
          </a:effectRef>
          <a:fontRef idx="minor">
            <a:schemeClr val="dk1"/>
          </a:fontRef>
        </p:style>
        <p:txBody>
          <a:bodyPr rtlCol="0" anchor="ctr"/>
          <a:lstStyle/>
          <a:p>
            <a:pPr algn="ctr" eaLnBrk="0" fontAlgn="base" hangingPunct="0">
              <a:spcBef>
                <a:spcPct val="0"/>
              </a:spcBef>
              <a:spcAft>
                <a:spcPct val="0"/>
              </a:spcAft>
            </a:pPr>
            <a:r>
              <a:rPr lang="zh-CN" altLang="en-US" sz="2400" b="1" noProof="1">
                <a:solidFill>
                  <a:srgbClr val="0000FF"/>
                </a:solidFill>
                <a:latin typeface="楷体" panose="02010609060101010101" pitchFamily="49" charset="-122"/>
                <a:ea typeface="楷体" panose="02010609060101010101" pitchFamily="49" charset="-122"/>
                <a:sym typeface="+mn-ea"/>
              </a:rPr>
              <a:t>功能和使用方法</a:t>
            </a:r>
          </a:p>
        </p:txBody>
      </p:sp>
    </p:spTree>
    <p:extLst>
      <p:ext uri="{BB962C8B-B14F-4D97-AF65-F5344CB8AC3E}">
        <p14:creationId xmlns:p14="http://schemas.microsoft.com/office/powerpoint/2010/main" val="2770355371"/>
      </p:ext>
    </p:extLst>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5" name="Text Box 1027"/>
          <p:cNvSpPr txBox="1">
            <a:spLocks noChangeArrowheads="1"/>
          </p:cNvSpPr>
          <p:nvPr/>
        </p:nvSpPr>
        <p:spPr bwMode="auto">
          <a:xfrm>
            <a:off x="636036" y="332656"/>
            <a:ext cx="6230432" cy="823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spcBef>
                <a:spcPct val="50000"/>
              </a:spcBef>
            </a:pPr>
            <a:r>
              <a:rPr lang="zh-CN" altLang="en-US" sz="4800" b="1" dirty="0" smtClean="0">
                <a:solidFill>
                  <a:srgbClr val="0000FF"/>
                </a:solidFill>
                <a:latin typeface="楷体" panose="02010609060101010101" pitchFamily="49" charset="-122"/>
                <a:ea typeface="楷体" panose="02010609060101010101" pitchFamily="49" charset="-122"/>
              </a:rPr>
              <a:t>说明</a:t>
            </a:r>
            <a:r>
              <a:rPr lang="zh-CN" altLang="en-US" sz="4800" b="1" dirty="0">
                <a:solidFill>
                  <a:srgbClr val="0000FF"/>
                </a:solidFill>
                <a:latin typeface="楷体" panose="02010609060101010101" pitchFamily="49" charset="-122"/>
                <a:ea typeface="楷体" panose="02010609060101010101" pitchFamily="49" charset="-122"/>
              </a:rPr>
              <a:t>的顺序</a:t>
            </a:r>
          </a:p>
        </p:txBody>
      </p:sp>
      <p:sp>
        <p:nvSpPr>
          <p:cNvPr id="90116" name="Text Box 1028"/>
          <p:cNvSpPr txBox="1">
            <a:spLocks noChangeArrowheads="1"/>
          </p:cNvSpPr>
          <p:nvPr/>
        </p:nvSpPr>
        <p:spPr bwMode="auto">
          <a:xfrm>
            <a:off x="468338" y="1603571"/>
            <a:ext cx="2686516"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spcBef>
                <a:spcPct val="50000"/>
              </a:spcBef>
            </a:pPr>
            <a:r>
              <a:rPr lang="zh-CN" altLang="en-US" sz="3600" b="1" dirty="0">
                <a:solidFill>
                  <a:srgbClr val="0000FF"/>
                </a:solidFill>
                <a:latin typeface="楷体" panose="02010609060101010101" pitchFamily="49" charset="-122"/>
                <a:ea typeface="楷体" panose="02010609060101010101" pitchFamily="49" charset="-122"/>
              </a:rPr>
              <a:t>时间顺序</a:t>
            </a:r>
          </a:p>
        </p:txBody>
      </p:sp>
      <p:sp>
        <p:nvSpPr>
          <p:cNvPr id="90117" name="Text Box 1029"/>
          <p:cNvSpPr txBox="1">
            <a:spLocks noChangeArrowheads="1"/>
          </p:cNvSpPr>
          <p:nvPr/>
        </p:nvSpPr>
        <p:spPr bwMode="auto">
          <a:xfrm>
            <a:off x="5436890" y="1530175"/>
            <a:ext cx="2686516"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spcBef>
                <a:spcPct val="50000"/>
              </a:spcBef>
            </a:pPr>
            <a:r>
              <a:rPr lang="zh-CN" altLang="en-US" sz="3600" b="1" dirty="0">
                <a:solidFill>
                  <a:srgbClr val="0000FF"/>
                </a:solidFill>
                <a:latin typeface="楷体" panose="02010609060101010101" pitchFamily="49" charset="-122"/>
                <a:ea typeface="楷体" panose="02010609060101010101" pitchFamily="49" charset="-122"/>
              </a:rPr>
              <a:t>逻辑顺序</a:t>
            </a:r>
          </a:p>
        </p:txBody>
      </p:sp>
      <p:sp>
        <p:nvSpPr>
          <p:cNvPr id="90118" name="Text Box 1030"/>
          <p:cNvSpPr txBox="1">
            <a:spLocks noChangeArrowheads="1"/>
          </p:cNvSpPr>
          <p:nvPr/>
        </p:nvSpPr>
        <p:spPr bwMode="auto">
          <a:xfrm>
            <a:off x="2916610" y="1591059"/>
            <a:ext cx="2743676"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spcBef>
                <a:spcPct val="50000"/>
              </a:spcBef>
            </a:pPr>
            <a:r>
              <a:rPr lang="zh-CN" altLang="en-US" sz="3600" b="1" dirty="0">
                <a:solidFill>
                  <a:srgbClr val="0000FF"/>
                </a:solidFill>
                <a:latin typeface="楷体" panose="02010609060101010101" pitchFamily="49" charset="-122"/>
                <a:ea typeface="楷体" panose="02010609060101010101" pitchFamily="49" charset="-122"/>
              </a:rPr>
              <a:t>空间顺序</a:t>
            </a:r>
          </a:p>
        </p:txBody>
      </p:sp>
      <p:sp>
        <p:nvSpPr>
          <p:cNvPr id="90121" name="Rectangle 1033"/>
          <p:cNvSpPr>
            <a:spLocks noChangeArrowheads="1"/>
          </p:cNvSpPr>
          <p:nvPr/>
        </p:nvSpPr>
        <p:spPr bwMode="auto">
          <a:xfrm>
            <a:off x="364012" y="2708920"/>
            <a:ext cx="8529262" cy="2554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3200" b="1" dirty="0" smtClean="0">
                <a:solidFill>
                  <a:srgbClr val="FF0000"/>
                </a:solidFill>
                <a:latin typeface="楷体" panose="02010609060101010101" pitchFamily="49" charset="-122"/>
                <a:ea typeface="楷体" panose="02010609060101010101" pitchFamily="49" charset="-122"/>
              </a:rPr>
              <a:t>    时间</a:t>
            </a:r>
            <a:r>
              <a:rPr lang="zh-CN" altLang="en-US" sz="3200" b="1" dirty="0">
                <a:solidFill>
                  <a:srgbClr val="FF0000"/>
                </a:solidFill>
                <a:latin typeface="楷体" panose="02010609060101010101" pitchFamily="49" charset="-122"/>
                <a:ea typeface="楷体" panose="02010609060101010101" pitchFamily="49" charset="-122"/>
              </a:rPr>
              <a:t>顺序：</a:t>
            </a:r>
            <a:r>
              <a:rPr lang="zh-CN" altLang="en-US" sz="3200" b="1" dirty="0">
                <a:solidFill>
                  <a:srgbClr val="0000FF"/>
                </a:solidFill>
                <a:latin typeface="楷体" panose="02010609060101010101" pitchFamily="49" charset="-122"/>
                <a:ea typeface="楷体" panose="02010609060101010101" pitchFamily="49" charset="-122"/>
              </a:rPr>
              <a:t>即以事物发生、发展的时间先后来安排说明顺序，从而写出事物的发展变化情况。这种顺序一般用于人物的生平介绍、科学观察记录，说明事物或事理发生、发展或制作过程一类的说明文。 </a:t>
            </a:r>
          </a:p>
        </p:txBody>
      </p:sp>
    </p:spTree>
    <p:extLst>
      <p:ext uri="{BB962C8B-B14F-4D97-AF65-F5344CB8AC3E}">
        <p14:creationId xmlns:p14="http://schemas.microsoft.com/office/powerpoint/2010/main" val="15366129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0115"/>
                                        </p:tgtEl>
                                        <p:attrNameLst>
                                          <p:attrName>style.visibility</p:attrName>
                                        </p:attrNameLst>
                                      </p:cBhvr>
                                      <p:to>
                                        <p:strVal val="visible"/>
                                      </p:to>
                                    </p:set>
                                    <p:anim calcmode="lin" valueType="num">
                                      <p:cBhvr additive="base">
                                        <p:cTn id="7" dur="500" fill="hold"/>
                                        <p:tgtEl>
                                          <p:spTgt spid="90115"/>
                                        </p:tgtEl>
                                        <p:attrNameLst>
                                          <p:attrName>ppt_x</p:attrName>
                                        </p:attrNameLst>
                                      </p:cBhvr>
                                      <p:tavLst>
                                        <p:tav tm="0">
                                          <p:val>
                                            <p:strVal val="0-#ppt_w/2"/>
                                          </p:val>
                                        </p:tav>
                                        <p:tav tm="100000">
                                          <p:val>
                                            <p:strVal val="#ppt_x"/>
                                          </p:val>
                                        </p:tav>
                                      </p:tavLst>
                                    </p:anim>
                                    <p:anim calcmode="lin" valueType="num">
                                      <p:cBhvr additive="base">
                                        <p:cTn id="8" dur="500" fill="hold"/>
                                        <p:tgtEl>
                                          <p:spTgt spid="90115"/>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90116"/>
                                        </p:tgtEl>
                                        <p:attrNameLst>
                                          <p:attrName>style.visibility</p:attrName>
                                        </p:attrNameLst>
                                      </p:cBhvr>
                                      <p:to>
                                        <p:strVal val="visible"/>
                                      </p:to>
                                    </p:set>
                                    <p:anim calcmode="lin" valueType="num">
                                      <p:cBhvr additive="base">
                                        <p:cTn id="13" dur="500" fill="hold"/>
                                        <p:tgtEl>
                                          <p:spTgt spid="90116"/>
                                        </p:tgtEl>
                                        <p:attrNameLst>
                                          <p:attrName>ppt_x</p:attrName>
                                        </p:attrNameLst>
                                      </p:cBhvr>
                                      <p:tavLst>
                                        <p:tav tm="0">
                                          <p:val>
                                            <p:strVal val="#ppt_x"/>
                                          </p:val>
                                        </p:tav>
                                        <p:tav tm="100000">
                                          <p:val>
                                            <p:strVal val="#ppt_x"/>
                                          </p:val>
                                        </p:tav>
                                      </p:tavLst>
                                    </p:anim>
                                    <p:anim calcmode="lin" valueType="num">
                                      <p:cBhvr additive="base">
                                        <p:cTn id="14" dur="500" fill="hold"/>
                                        <p:tgtEl>
                                          <p:spTgt spid="90116"/>
                                        </p:tgtEl>
                                        <p:attrNameLst>
                                          <p:attrName>ppt_y</p:attrName>
                                        </p:attrNameLst>
                                      </p:cBhvr>
                                      <p:tavLst>
                                        <p:tav tm="0">
                                          <p:val>
                                            <p:strVal val="0-#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90118"/>
                                        </p:tgtEl>
                                        <p:attrNameLst>
                                          <p:attrName>style.visibility</p:attrName>
                                        </p:attrNameLst>
                                      </p:cBhvr>
                                      <p:to>
                                        <p:strVal val="visible"/>
                                      </p:to>
                                    </p:set>
                                    <p:anim calcmode="lin" valueType="num">
                                      <p:cBhvr additive="base">
                                        <p:cTn id="19" dur="500" fill="hold"/>
                                        <p:tgtEl>
                                          <p:spTgt spid="90118"/>
                                        </p:tgtEl>
                                        <p:attrNameLst>
                                          <p:attrName>ppt_x</p:attrName>
                                        </p:attrNameLst>
                                      </p:cBhvr>
                                      <p:tavLst>
                                        <p:tav tm="0">
                                          <p:val>
                                            <p:strVal val="1+#ppt_w/2"/>
                                          </p:val>
                                        </p:tav>
                                        <p:tav tm="100000">
                                          <p:val>
                                            <p:strVal val="#ppt_x"/>
                                          </p:val>
                                        </p:tav>
                                      </p:tavLst>
                                    </p:anim>
                                    <p:anim calcmode="lin" valueType="num">
                                      <p:cBhvr additive="base">
                                        <p:cTn id="20" dur="500" fill="hold"/>
                                        <p:tgtEl>
                                          <p:spTgt spid="90118"/>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0117"/>
                                        </p:tgtEl>
                                        <p:attrNameLst>
                                          <p:attrName>style.visibility</p:attrName>
                                        </p:attrNameLst>
                                      </p:cBhvr>
                                      <p:to>
                                        <p:strVal val="visible"/>
                                      </p:to>
                                    </p:set>
                                    <p:anim calcmode="lin" valueType="num">
                                      <p:cBhvr additive="base">
                                        <p:cTn id="25" dur="500" fill="hold"/>
                                        <p:tgtEl>
                                          <p:spTgt spid="90117"/>
                                        </p:tgtEl>
                                        <p:attrNameLst>
                                          <p:attrName>ppt_x</p:attrName>
                                        </p:attrNameLst>
                                      </p:cBhvr>
                                      <p:tavLst>
                                        <p:tav tm="0">
                                          <p:val>
                                            <p:strVal val="#ppt_x"/>
                                          </p:val>
                                        </p:tav>
                                        <p:tav tm="100000">
                                          <p:val>
                                            <p:strVal val="#ppt_x"/>
                                          </p:val>
                                        </p:tav>
                                      </p:tavLst>
                                    </p:anim>
                                    <p:anim calcmode="lin" valueType="num">
                                      <p:cBhvr additive="base">
                                        <p:cTn id="26" dur="500" fill="hold"/>
                                        <p:tgtEl>
                                          <p:spTgt spid="90117"/>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16" presetClass="entr" presetSubtype="26" fill="hold" grpId="0" nodeType="clickEffect">
                                  <p:stCondLst>
                                    <p:cond delay="0"/>
                                  </p:stCondLst>
                                  <p:childTnLst>
                                    <p:set>
                                      <p:cBhvr>
                                        <p:cTn id="30" dur="1" fill="hold">
                                          <p:stCondLst>
                                            <p:cond delay="0"/>
                                          </p:stCondLst>
                                        </p:cTn>
                                        <p:tgtEl>
                                          <p:spTgt spid="90121"/>
                                        </p:tgtEl>
                                        <p:attrNameLst>
                                          <p:attrName>style.visibility</p:attrName>
                                        </p:attrNameLst>
                                      </p:cBhvr>
                                      <p:to>
                                        <p:strVal val="visible"/>
                                      </p:to>
                                    </p:set>
                                    <p:animEffect transition="in" filter="barn(inHorizontal)">
                                      <p:cBhvr>
                                        <p:cTn id="31" dur="500"/>
                                        <p:tgtEl>
                                          <p:spTgt spid="901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115" grpId="0" autoUpdateAnimBg="0"/>
      <p:bldP spid="90116" grpId="0" autoUpdateAnimBg="0"/>
      <p:bldP spid="90117" grpId="0" autoUpdateAnimBg="0"/>
      <p:bldP spid="90118" grpId="0" autoUpdateAnimBg="0"/>
      <p:bldP spid="90121"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文本框 6"/>
          <p:cNvSpPr txBox="1"/>
          <p:nvPr/>
        </p:nvSpPr>
        <p:spPr>
          <a:xfrm>
            <a:off x="223877" y="1087439"/>
            <a:ext cx="8557317" cy="4401205"/>
          </a:xfrm>
          <a:prstGeom prst="rect">
            <a:avLst/>
          </a:prstGeom>
          <a:noFill/>
          <a:ln w="9525">
            <a:noFill/>
          </a:ln>
        </p:spPr>
        <p:txBody>
          <a:bodyPr wrap="square" anchor="t">
            <a:spAutoFit/>
          </a:bodyPr>
          <a:lstStyle/>
          <a:p>
            <a:pPr>
              <a:buFont typeface="Arial" panose="020B0604020202020204" pitchFamily="34" charset="0"/>
              <a:buNone/>
            </a:pPr>
            <a:r>
              <a:rPr lang="en-US" altLang="zh-CN" sz="2400" dirty="0">
                <a:latin typeface="华文细黑" panose="02010600040101010101" charset="-122"/>
                <a:ea typeface="华文细黑" panose="02010600040101010101" charset="-122"/>
                <a:cs typeface="华文细黑" panose="02010600040101010101" charset="-122"/>
              </a:rPr>
              <a:t>   </a:t>
            </a:r>
            <a:r>
              <a:rPr lang="en-US" altLang="zh-CN" sz="2400" dirty="0" smtClean="0">
                <a:latin typeface="华文细黑" panose="02010600040101010101" charset="-122"/>
                <a:ea typeface="华文细黑" panose="02010600040101010101" charset="-122"/>
                <a:cs typeface="华文细黑" panose="02010600040101010101" charset="-122"/>
              </a:rPr>
              <a:t>                     </a:t>
            </a:r>
            <a:r>
              <a:rPr lang="zh-CN" altLang="zh-CN" sz="2800" b="1" dirty="0">
                <a:solidFill>
                  <a:srgbClr val="0000FF"/>
                </a:solidFill>
                <a:latin typeface="楷体" pitchFamily="49" charset="-122"/>
                <a:ea typeface="楷体" pitchFamily="49" charset="-122"/>
              </a:rPr>
              <a:t>神奇的智能手机</a:t>
            </a:r>
          </a:p>
          <a:p>
            <a:pPr>
              <a:buFont typeface="Arial" panose="020B0604020202020204" pitchFamily="34" charset="0"/>
              <a:buNone/>
            </a:pPr>
            <a:r>
              <a:rPr lang="zh-CN" altLang="zh-CN" sz="2800" b="1" dirty="0">
                <a:solidFill>
                  <a:srgbClr val="0000FF"/>
                </a:solidFill>
                <a:latin typeface="楷体" pitchFamily="49" charset="-122"/>
                <a:ea typeface="楷体" pitchFamily="49" charset="-122"/>
              </a:rPr>
              <a:t>    现代科技的发展真是日新月异，出现手提电话机不过才几十年，现在手机已经不再只是打打电话、发发短信这么简单了。如今，大家普遍在使用的手机叫智能手机。①</a:t>
            </a:r>
          </a:p>
          <a:p>
            <a:pPr>
              <a:buFont typeface="Arial" panose="020B0604020202020204" pitchFamily="34" charset="0"/>
              <a:buNone/>
            </a:pPr>
            <a:r>
              <a:rPr lang="zh-CN" altLang="zh-CN" sz="2800" b="1" dirty="0">
                <a:solidFill>
                  <a:srgbClr val="0000FF"/>
                </a:solidFill>
                <a:latin typeface="楷体" pitchFamily="49" charset="-122"/>
                <a:ea typeface="楷体" pitchFamily="49" charset="-122"/>
              </a:rPr>
              <a:t>   那么，什么叫“智能手机”呢? 它是指像个人电脑一样，具有独立的操作系统，可以由用户自行安装软件、游戏、导航等第三方服务商提供的程序，并可以通过移动通信网络来实现无线网络接入的这样一类手机的总称。②智能手机如今已经布满全世界。</a:t>
            </a:r>
          </a:p>
        </p:txBody>
      </p:sp>
      <p:sp>
        <p:nvSpPr>
          <p:cNvPr id="16386" name="文本框 99"/>
          <p:cNvSpPr txBox="1"/>
          <p:nvPr/>
        </p:nvSpPr>
        <p:spPr>
          <a:xfrm flipH="1">
            <a:off x="1258709" y="144464"/>
            <a:ext cx="3243825" cy="707886"/>
          </a:xfrm>
          <a:prstGeom prst="rect">
            <a:avLst/>
          </a:prstGeom>
          <a:noFill/>
          <a:ln w="9525">
            <a:noFill/>
          </a:ln>
        </p:spPr>
        <p:txBody>
          <a:bodyPr wrap="square" anchor="t">
            <a:spAutoFit/>
          </a:bodyPr>
          <a:lstStyle/>
          <a:p>
            <a:pPr eaLnBrk="0" hangingPunct="0"/>
            <a:r>
              <a:rPr lang="zh-CN" altLang="en-US" sz="4000" b="1" dirty="0">
                <a:solidFill>
                  <a:srgbClr val="FF0000"/>
                </a:solidFill>
                <a:latin typeface="楷体" panose="02010609060101010101" charset="-122"/>
                <a:ea typeface="楷体" panose="02010609060101010101" charset="-122"/>
              </a:rPr>
              <a:t>范文赏析</a:t>
            </a:r>
          </a:p>
        </p:txBody>
      </p:sp>
    </p:spTree>
    <p:extLst>
      <p:ext uri="{BB962C8B-B14F-4D97-AF65-F5344CB8AC3E}">
        <p14:creationId xmlns:p14="http://schemas.microsoft.com/office/powerpoint/2010/main" val="2228958619"/>
      </p:ext>
    </p:extLst>
  </p:cSld>
  <p:clrMapOvr>
    <a:masterClrMapping/>
  </p:clrMapOvr>
  <p:transition spd="slow"/>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文本框 6"/>
          <p:cNvSpPr txBox="1"/>
          <p:nvPr/>
        </p:nvSpPr>
        <p:spPr>
          <a:xfrm>
            <a:off x="245255" y="620688"/>
            <a:ext cx="8557317" cy="5693866"/>
          </a:xfrm>
          <a:prstGeom prst="rect">
            <a:avLst/>
          </a:prstGeom>
          <a:noFill/>
          <a:ln w="9525">
            <a:noFill/>
          </a:ln>
        </p:spPr>
        <p:txBody>
          <a:bodyPr wrap="square" anchor="t">
            <a:spAutoFit/>
          </a:bodyPr>
          <a:lstStyle/>
          <a:p>
            <a:pPr>
              <a:buFont typeface="Arial" panose="020B0604020202020204" pitchFamily="34" charset="0"/>
              <a:buNone/>
            </a:pPr>
            <a:r>
              <a:rPr lang="en-US" altLang="zh-CN" sz="2400" dirty="0">
                <a:latin typeface="华文细黑" panose="02010600040101010101" charset="-122"/>
                <a:ea typeface="华文细黑" panose="02010600040101010101" charset="-122"/>
                <a:cs typeface="华文细黑" panose="02010600040101010101" charset="-122"/>
              </a:rPr>
              <a:t>    </a:t>
            </a:r>
            <a:r>
              <a:rPr lang="en-US" altLang="zh-CN" sz="2400" dirty="0" smtClean="0">
                <a:latin typeface="华文细黑" panose="02010600040101010101" charset="-122"/>
                <a:ea typeface="华文细黑" panose="02010600040101010101" charset="-122"/>
                <a:cs typeface="华文细黑" panose="02010600040101010101" charset="-122"/>
              </a:rPr>
              <a:t>    </a:t>
            </a:r>
            <a:r>
              <a:rPr lang="zh-CN" altLang="zh-CN" sz="2800" b="1" dirty="0" smtClean="0">
                <a:solidFill>
                  <a:srgbClr val="0000FF"/>
                </a:solidFill>
                <a:latin typeface="楷体" pitchFamily="49" charset="-122"/>
                <a:ea typeface="楷体" pitchFamily="49" charset="-122"/>
              </a:rPr>
              <a:t>智能</a:t>
            </a:r>
            <a:r>
              <a:rPr lang="zh-CN" altLang="zh-CN" sz="2800" b="1" dirty="0">
                <a:solidFill>
                  <a:srgbClr val="0000FF"/>
                </a:solidFill>
                <a:latin typeface="楷体" pitchFamily="49" charset="-122"/>
                <a:ea typeface="楷体" pitchFamily="49" charset="-122"/>
              </a:rPr>
              <a:t>手机是由掌上电脑演变而来的，是传统手机与个人电脑的科学结合与升华。它同传统手机外观和操作方式类似，不仅包含触摸屏: 也包含非触摸屏数字键盘手机和全尺寸键盘操作的手机。但是传统手机所能实现的功能非常有限，不具备智能手机的扩展性。③</a:t>
            </a:r>
          </a:p>
          <a:p>
            <a:pPr>
              <a:buFont typeface="Arial" panose="020B0604020202020204" pitchFamily="34" charset="0"/>
              <a:buNone/>
            </a:pPr>
            <a:r>
              <a:rPr lang="zh-CN" altLang="zh-CN" sz="2800" b="1" dirty="0">
                <a:solidFill>
                  <a:srgbClr val="0000FF"/>
                </a:solidFill>
                <a:latin typeface="楷体" pitchFamily="49" charset="-122"/>
                <a:ea typeface="楷体" pitchFamily="49" charset="-122"/>
              </a:rPr>
              <a:t>   智能手机的出现给我们的生活带来了很大的便利。④它和电脑一样可以上网购物。例如你想买一本图书，可能跑了几家书店都一无所获，既花费时间又 浪费力气。如果你在智能手机的购物网站上轻轻点上几下，许多图书便会展现在你的面前，这样不出家门就可以收到自己想买的图书，价格上还给打折呢! 这真是既方便又实惠⑤</a:t>
            </a:r>
          </a:p>
        </p:txBody>
      </p:sp>
    </p:spTree>
    <p:extLst>
      <p:ext uri="{BB962C8B-B14F-4D97-AF65-F5344CB8AC3E}">
        <p14:creationId xmlns:p14="http://schemas.microsoft.com/office/powerpoint/2010/main" val="3900090076"/>
      </p:ext>
    </p:extLst>
  </p:cSld>
  <p:clrMapOvr>
    <a:masterClrMapping/>
  </p:clrMapOvr>
  <p:transition spd="slow"/>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文本框 6"/>
          <p:cNvSpPr txBox="1"/>
          <p:nvPr/>
        </p:nvSpPr>
        <p:spPr>
          <a:xfrm>
            <a:off x="252111" y="764704"/>
            <a:ext cx="8557317" cy="5262979"/>
          </a:xfrm>
          <a:prstGeom prst="rect">
            <a:avLst/>
          </a:prstGeom>
          <a:noFill/>
          <a:ln w="9525">
            <a:noFill/>
          </a:ln>
        </p:spPr>
        <p:txBody>
          <a:bodyPr wrap="square" anchor="t">
            <a:spAutoFit/>
          </a:bodyPr>
          <a:lstStyle/>
          <a:p>
            <a:pPr>
              <a:buFont typeface="Arial" panose="020B0604020202020204" pitchFamily="34" charset="0"/>
              <a:buNone/>
            </a:pPr>
            <a:r>
              <a:rPr lang="en-US" altLang="zh-CN" sz="2400" dirty="0">
                <a:latin typeface="华文细黑" panose="02010600040101010101" charset="-122"/>
                <a:ea typeface="华文细黑" panose="02010600040101010101" charset="-122"/>
                <a:cs typeface="华文细黑" panose="02010600040101010101" charset="-122"/>
              </a:rPr>
              <a:t>    </a:t>
            </a:r>
            <a:r>
              <a:rPr lang="en-US" altLang="zh-CN" sz="2400" dirty="0" smtClean="0">
                <a:latin typeface="华文细黑" panose="02010600040101010101" charset="-122"/>
                <a:ea typeface="华文细黑" panose="02010600040101010101" charset="-122"/>
                <a:cs typeface="华文细黑" panose="02010600040101010101" charset="-122"/>
              </a:rPr>
              <a:t>        </a:t>
            </a:r>
            <a:r>
              <a:rPr lang="zh-CN" altLang="zh-CN" sz="2800" b="1" dirty="0" smtClean="0">
                <a:solidFill>
                  <a:srgbClr val="0000FF"/>
                </a:solidFill>
                <a:latin typeface="楷体" pitchFamily="49" charset="-122"/>
                <a:ea typeface="楷体" pitchFamily="49" charset="-122"/>
              </a:rPr>
              <a:t>除了</a:t>
            </a:r>
            <a:r>
              <a:rPr lang="zh-CN" altLang="zh-CN" sz="2800" b="1" dirty="0">
                <a:solidFill>
                  <a:srgbClr val="0000FF"/>
                </a:solidFill>
                <a:latin typeface="楷体" pitchFamily="49" charset="-122"/>
                <a:ea typeface="楷体" pitchFamily="49" charset="-122"/>
              </a:rPr>
              <a:t>购物，手机还能给我们指明方向。如果你想去某地游玩，但又不知道具体位置，可以用手机里的地图软件进行导航,跟着导航走，保证没错。</a:t>
            </a:r>
          </a:p>
          <a:p>
            <a:pPr>
              <a:buFont typeface="Arial" panose="020B0604020202020204" pitchFamily="34" charset="0"/>
              <a:buNone/>
            </a:pPr>
            <a:r>
              <a:rPr lang="zh-CN" altLang="zh-CN" sz="2800" b="1" dirty="0">
                <a:solidFill>
                  <a:srgbClr val="0000FF"/>
                </a:solidFill>
                <a:latin typeface="楷体" pitchFamily="49" charset="-122"/>
                <a:ea typeface="楷体" pitchFamily="49" charset="-122"/>
              </a:rPr>
              <a:t>另外，智能手机让我们的交流更加便捷了。它和电脑一样可以上网聊天，但是比电脑更便捷,因为它可以让我们随时随地和对方交流,还可以直接视频呢。⑥</a:t>
            </a:r>
          </a:p>
          <a:p>
            <a:pPr>
              <a:buFont typeface="Arial" panose="020B0604020202020204" pitchFamily="34" charset="0"/>
              <a:buNone/>
            </a:pPr>
            <a:r>
              <a:rPr lang="zh-CN" altLang="zh-CN" sz="2800" b="1" dirty="0">
                <a:solidFill>
                  <a:srgbClr val="0000FF"/>
                </a:solidFill>
                <a:latin typeface="楷体" pitchFamily="49" charset="-122"/>
                <a:ea typeface="楷体" pitchFamily="49" charset="-122"/>
              </a:rPr>
              <a:t>    随着科技的进步，智能手机的发展前景将更加广阔。不仅能实现个人通信、信息管理、浏览网页等，还将是“智慧城市”“智慧家庭”的重要手段。据说，智能手机已被各国广泛应用于军事领域。如利用智能手机的照相、定位跟踪功能，完成侦察、监视任务,将它用作战场态势感知终端.....⑦</a:t>
            </a:r>
          </a:p>
        </p:txBody>
      </p:sp>
    </p:spTree>
    <p:extLst>
      <p:ext uri="{BB962C8B-B14F-4D97-AF65-F5344CB8AC3E}">
        <p14:creationId xmlns:p14="http://schemas.microsoft.com/office/powerpoint/2010/main" val="3372452943"/>
      </p:ext>
    </p:extLst>
  </p:cSld>
  <p:clrMapOvr>
    <a:masterClrMapping/>
  </p:clrMapOvr>
  <p:transition spd="slow"/>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文本框 6"/>
          <p:cNvSpPr txBox="1"/>
          <p:nvPr/>
        </p:nvSpPr>
        <p:spPr>
          <a:xfrm>
            <a:off x="421555" y="1879601"/>
            <a:ext cx="8557317" cy="1815882"/>
          </a:xfrm>
          <a:prstGeom prst="rect">
            <a:avLst/>
          </a:prstGeom>
          <a:noFill/>
          <a:ln w="9525">
            <a:noFill/>
          </a:ln>
        </p:spPr>
        <p:txBody>
          <a:bodyPr wrap="square" anchor="t">
            <a:spAutoFit/>
          </a:bodyPr>
          <a:lstStyle/>
          <a:p>
            <a:pPr>
              <a:buFont typeface="Arial" panose="020B0604020202020204" pitchFamily="34" charset="0"/>
              <a:buNone/>
            </a:pPr>
            <a:r>
              <a:rPr lang="en-US" altLang="zh-CN" sz="2400" dirty="0">
                <a:latin typeface="华文细黑" panose="02010600040101010101" charset="-122"/>
                <a:ea typeface="华文细黑" panose="02010600040101010101" charset="-122"/>
                <a:cs typeface="华文细黑" panose="02010600040101010101" charset="-122"/>
              </a:rPr>
              <a:t>    </a:t>
            </a:r>
            <a:r>
              <a:rPr lang="zh-CN" altLang="zh-CN" sz="2800" b="1" dirty="0">
                <a:solidFill>
                  <a:srgbClr val="0000FF"/>
                </a:solidFill>
                <a:latin typeface="楷体" pitchFamily="49" charset="-122"/>
                <a:ea typeface="楷体" pitchFamily="49" charset="-122"/>
              </a:rPr>
              <a:t>如今，智能手机已经逐渐深入并广泛应用到人们的日常生活中，人们对智能手机的要求也越来越高。相信智能手机会越来越神奇，必将在现代生活中发挥越来越大的作用。⑧</a:t>
            </a:r>
          </a:p>
        </p:txBody>
      </p:sp>
    </p:spTree>
    <p:extLst>
      <p:ext uri="{BB962C8B-B14F-4D97-AF65-F5344CB8AC3E}">
        <p14:creationId xmlns:p14="http://schemas.microsoft.com/office/powerpoint/2010/main" val="2968982193"/>
      </p:ext>
    </p:extLst>
  </p:cSld>
  <p:clrMapOvr>
    <a:masterClrMapping/>
  </p:clrMapOvr>
  <p:transition spd="slow"/>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文本框 6"/>
          <p:cNvSpPr txBox="1"/>
          <p:nvPr/>
        </p:nvSpPr>
        <p:spPr>
          <a:xfrm>
            <a:off x="294136" y="116632"/>
            <a:ext cx="8557317" cy="6555641"/>
          </a:xfrm>
          <a:prstGeom prst="rect">
            <a:avLst/>
          </a:prstGeom>
          <a:noFill/>
          <a:ln w="9525">
            <a:noFill/>
          </a:ln>
        </p:spPr>
        <p:txBody>
          <a:bodyPr wrap="square" anchor="t">
            <a:spAutoFit/>
          </a:bodyPr>
          <a:lstStyle/>
          <a:p>
            <a:pPr>
              <a:buFont typeface="Arial" panose="020B0604020202020204" pitchFamily="34" charset="0"/>
              <a:buNone/>
            </a:pPr>
            <a:r>
              <a:rPr lang="en-US" altLang="zh-CN" sz="2400" dirty="0">
                <a:solidFill>
                  <a:srgbClr val="FF0000"/>
                </a:solidFill>
                <a:latin typeface="华文细黑" panose="02010600040101010101" charset="-122"/>
                <a:ea typeface="华文细黑" panose="02010600040101010101" charset="-122"/>
                <a:cs typeface="华文细黑" panose="02010600040101010101" charset="-122"/>
              </a:rPr>
              <a:t>    </a:t>
            </a:r>
            <a:r>
              <a:rPr lang="zh-CN" altLang="zh-CN" sz="2800" b="1" dirty="0">
                <a:solidFill>
                  <a:srgbClr val="FF0000"/>
                </a:solidFill>
                <a:latin typeface="楷体" pitchFamily="49" charset="-122"/>
                <a:ea typeface="楷体" pitchFamily="49" charset="-122"/>
              </a:rPr>
              <a:t>品析：</a:t>
            </a:r>
          </a:p>
          <a:p>
            <a:pPr>
              <a:buFont typeface="Arial" panose="020B0604020202020204" pitchFamily="34" charset="0"/>
              <a:buNone/>
            </a:pPr>
            <a:r>
              <a:rPr lang="zh-CN" altLang="zh-CN" sz="2800" b="1" dirty="0">
                <a:solidFill>
                  <a:srgbClr val="0000FF"/>
                </a:solidFill>
                <a:latin typeface="楷体" pitchFamily="49" charset="-122"/>
                <a:ea typeface="楷体" pitchFamily="49" charset="-122"/>
              </a:rPr>
              <a:t>①开篇点题：点明说明对象：智能手机。</a:t>
            </a:r>
          </a:p>
          <a:p>
            <a:pPr>
              <a:buFont typeface="Arial" panose="020B0604020202020204" pitchFamily="34" charset="0"/>
              <a:buNone/>
            </a:pPr>
            <a:r>
              <a:rPr lang="zh-CN" altLang="zh-CN" sz="2800" b="1" dirty="0">
                <a:solidFill>
                  <a:srgbClr val="0000FF"/>
                </a:solidFill>
                <a:latin typeface="楷体" pitchFamily="49" charset="-122"/>
                <a:ea typeface="楷体" pitchFamily="49" charset="-122"/>
              </a:rPr>
              <a:t>②下定义：先用设问的方式引出“智能手机”，然后采用下定义的说明方法，用简练的语言具体阐释什么是“智能手机‘</a:t>
            </a:r>
          </a:p>
          <a:p>
            <a:pPr>
              <a:buFont typeface="Arial" panose="020B0604020202020204" pitchFamily="34" charset="0"/>
              <a:buNone/>
            </a:pPr>
            <a:r>
              <a:rPr lang="zh-CN" altLang="zh-CN" sz="2800" b="1" dirty="0">
                <a:solidFill>
                  <a:srgbClr val="0000FF"/>
                </a:solidFill>
                <a:latin typeface="楷体" pitchFamily="49" charset="-122"/>
                <a:ea typeface="楷体" pitchFamily="49" charset="-122"/>
              </a:rPr>
              <a:t>③作比较：用作比较的说明方法，从“外观”和“操作方式”等方面，简要说明智能手机与传统手机的异同。“非常”表示程度，突出强调了传统手机功能的有限。</a:t>
            </a:r>
          </a:p>
          <a:p>
            <a:pPr>
              <a:buFont typeface="Arial" panose="020B0604020202020204" pitchFamily="34" charset="0"/>
              <a:buNone/>
            </a:pPr>
            <a:r>
              <a:rPr lang="zh-CN" altLang="zh-CN" sz="2800" b="1" dirty="0">
                <a:solidFill>
                  <a:srgbClr val="0000FF"/>
                </a:solidFill>
                <a:latin typeface="楷体" pitchFamily="49" charset="-122"/>
                <a:ea typeface="楷体" pitchFamily="49" charset="-122"/>
              </a:rPr>
              <a:t>④中心句：这句话有总领作用，下面几字将围绕这句话进行分类说明。</a:t>
            </a:r>
          </a:p>
          <a:p>
            <a:pPr>
              <a:buFont typeface="Arial" panose="020B0604020202020204" pitchFamily="34" charset="0"/>
              <a:buNone/>
            </a:pPr>
            <a:r>
              <a:rPr lang="zh-CN" altLang="zh-CN" sz="2800" b="1" dirty="0">
                <a:solidFill>
                  <a:srgbClr val="0000FF"/>
                </a:solidFill>
                <a:latin typeface="楷体" pitchFamily="49" charset="-122"/>
                <a:ea typeface="楷体" pitchFamily="49" charset="-122"/>
              </a:rPr>
              <a:t>⑤举例子：列举买图书的例子具体说明能手机的功用。运用简洁朴实而又不乏生动形象的语言，将用智能手机购物的过程进行了简要说明。句中“可能”一词表揣测，体现了说明文语言的准确性。</a:t>
            </a:r>
          </a:p>
        </p:txBody>
      </p:sp>
    </p:spTree>
    <p:extLst>
      <p:ext uri="{BB962C8B-B14F-4D97-AF65-F5344CB8AC3E}">
        <p14:creationId xmlns:p14="http://schemas.microsoft.com/office/powerpoint/2010/main" val="123063196"/>
      </p:ext>
    </p:extLst>
  </p:cSld>
  <p:clrMapOvr>
    <a:masterClrMapping/>
  </p:clrMapOvr>
  <p:transition spd="slow"/>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文本框 6"/>
          <p:cNvSpPr txBox="1"/>
          <p:nvPr/>
        </p:nvSpPr>
        <p:spPr>
          <a:xfrm>
            <a:off x="294136" y="1720850"/>
            <a:ext cx="8557317" cy="3108543"/>
          </a:xfrm>
          <a:prstGeom prst="rect">
            <a:avLst/>
          </a:prstGeom>
          <a:noFill/>
          <a:ln w="9525">
            <a:noFill/>
          </a:ln>
        </p:spPr>
        <p:txBody>
          <a:bodyPr wrap="square" anchor="t">
            <a:spAutoFit/>
          </a:bodyPr>
          <a:lstStyle/>
          <a:p>
            <a:pPr>
              <a:buFont typeface="Arial" panose="020B0604020202020204" pitchFamily="34" charset="0"/>
              <a:buNone/>
            </a:pPr>
            <a:r>
              <a:rPr lang="en-US" altLang="zh-CN" sz="2400" dirty="0">
                <a:latin typeface="华文细黑" panose="02010600040101010101" charset="-122"/>
                <a:ea typeface="华文细黑" panose="02010600040101010101" charset="-122"/>
                <a:cs typeface="华文细黑" panose="02010600040101010101" charset="-122"/>
              </a:rPr>
              <a:t>    </a:t>
            </a:r>
            <a:r>
              <a:rPr lang="en-US" altLang="zh-CN" sz="2400" dirty="0" smtClean="0">
                <a:latin typeface="华文细黑" panose="02010600040101010101" charset="-122"/>
                <a:ea typeface="华文细黑" panose="02010600040101010101" charset="-122"/>
                <a:cs typeface="华文细黑" panose="02010600040101010101" charset="-122"/>
              </a:rPr>
              <a:t>       </a:t>
            </a:r>
            <a:r>
              <a:rPr lang="zh-CN" altLang="zh-CN" sz="2800" b="1" dirty="0" smtClean="0">
                <a:solidFill>
                  <a:srgbClr val="0000FF"/>
                </a:solidFill>
                <a:latin typeface="楷体" pitchFamily="49" charset="-122"/>
                <a:ea typeface="楷体" pitchFamily="49" charset="-122"/>
              </a:rPr>
              <a:t>⑥</a:t>
            </a:r>
            <a:r>
              <a:rPr lang="zh-CN" altLang="zh-CN" sz="2800" b="1" dirty="0">
                <a:solidFill>
                  <a:srgbClr val="0000FF"/>
                </a:solidFill>
                <a:latin typeface="楷体" pitchFamily="49" charset="-122"/>
                <a:ea typeface="楷体" pitchFamily="49" charset="-122"/>
              </a:rPr>
              <a:t>说明顺序：“除了”“另外”这些词语，既自然过渡，又提示要说明的要点，说明条理清晰。</a:t>
            </a:r>
          </a:p>
          <a:p>
            <a:pPr>
              <a:buFont typeface="Arial" panose="020B0604020202020204" pitchFamily="34" charset="0"/>
              <a:buNone/>
            </a:pPr>
            <a:r>
              <a:rPr lang="zh-CN" altLang="zh-CN" sz="2800" b="1" dirty="0">
                <a:solidFill>
                  <a:srgbClr val="0000FF"/>
                </a:solidFill>
                <a:latin typeface="楷体" pitchFamily="49" charset="-122"/>
                <a:ea typeface="楷体" pitchFamily="49" charset="-122"/>
              </a:rPr>
              <a:t>    ⑦展望智能手机发展的前景。“随着科的进步“照应开头“现代科技的发展日新月异”一句。</a:t>
            </a:r>
          </a:p>
          <a:p>
            <a:pPr>
              <a:buFont typeface="Arial" panose="020B0604020202020204" pitchFamily="34" charset="0"/>
              <a:buNone/>
            </a:pPr>
            <a:r>
              <a:rPr lang="zh-CN" altLang="zh-CN" sz="2800" b="1" dirty="0">
                <a:solidFill>
                  <a:srgbClr val="0000FF"/>
                </a:solidFill>
                <a:latin typeface="楷体" pitchFamily="49" charset="-122"/>
                <a:ea typeface="楷体" pitchFamily="49" charset="-122"/>
              </a:rPr>
              <a:t>    ⑧照应、扣题：阐明“智能手机”在人们日生活中的重要作用，照应题目，收束全文。“神奇”一词紧扣题目。</a:t>
            </a:r>
          </a:p>
        </p:txBody>
      </p:sp>
    </p:spTree>
    <p:extLst>
      <p:ext uri="{BB962C8B-B14F-4D97-AF65-F5344CB8AC3E}">
        <p14:creationId xmlns:p14="http://schemas.microsoft.com/office/powerpoint/2010/main" val="249212453"/>
      </p:ext>
    </p:extLst>
  </p:cSld>
  <p:clrMapOvr>
    <a:masterClrMapping/>
  </p:clrMapOvr>
  <p:transition spd="slow"/>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文本框 6"/>
          <p:cNvSpPr txBox="1"/>
          <p:nvPr/>
        </p:nvSpPr>
        <p:spPr>
          <a:xfrm>
            <a:off x="294136" y="1268760"/>
            <a:ext cx="8557317" cy="3539430"/>
          </a:xfrm>
          <a:prstGeom prst="rect">
            <a:avLst/>
          </a:prstGeom>
          <a:noFill/>
          <a:ln w="9525">
            <a:noFill/>
          </a:ln>
        </p:spPr>
        <p:txBody>
          <a:bodyPr wrap="square" anchor="t">
            <a:spAutoFit/>
          </a:bodyPr>
          <a:lstStyle/>
          <a:p>
            <a:pPr>
              <a:buFont typeface="Arial" panose="020B0604020202020204" pitchFamily="34" charset="0"/>
              <a:buNone/>
            </a:pPr>
            <a:r>
              <a:rPr lang="en-US" altLang="zh-CN" sz="2400" dirty="0">
                <a:latin typeface="华文细黑" panose="02010600040101010101" charset="-122"/>
                <a:ea typeface="华文细黑" panose="02010600040101010101" charset="-122"/>
                <a:cs typeface="华文细黑" panose="02010600040101010101" charset="-122"/>
              </a:rPr>
              <a:t>    </a:t>
            </a:r>
            <a:r>
              <a:rPr lang="zh-CN" altLang="zh-CN" sz="2800" b="1" dirty="0" smtClean="0">
                <a:solidFill>
                  <a:srgbClr val="0000FF"/>
                </a:solidFill>
                <a:latin typeface="楷体" pitchFamily="49" charset="-122"/>
                <a:ea typeface="楷体" pitchFamily="49" charset="-122"/>
              </a:rPr>
              <a:t>点评</a:t>
            </a:r>
            <a:r>
              <a:rPr lang="zh-CN" altLang="zh-CN" sz="2800" b="1" dirty="0">
                <a:solidFill>
                  <a:srgbClr val="0000FF"/>
                </a:solidFill>
                <a:latin typeface="楷体" pitchFamily="49" charset="-122"/>
                <a:ea typeface="楷体" pitchFamily="49" charset="-122"/>
              </a:rPr>
              <a:t>：</a:t>
            </a:r>
          </a:p>
          <a:p>
            <a:pPr>
              <a:buFont typeface="Arial" panose="020B0604020202020204" pitchFamily="34" charset="0"/>
              <a:buNone/>
            </a:pPr>
            <a:r>
              <a:rPr lang="zh-CN" altLang="zh-CN" sz="2800" b="1" dirty="0">
                <a:solidFill>
                  <a:srgbClr val="FF0000"/>
                </a:solidFill>
                <a:latin typeface="楷体" pitchFamily="49" charset="-122"/>
                <a:ea typeface="楷体" pitchFamily="49" charset="-122"/>
              </a:rPr>
              <a:t>1.逻辑顺序，层次清晰。文章先介绍什么是智能手机，继而介绍其演变、特点、功用及未来的发展前景，采用了逻辑顺序。介绍智能手机的功用时，又分三层说明，显得条理清晰，井然有序。</a:t>
            </a:r>
          </a:p>
          <a:p>
            <a:pPr>
              <a:buFont typeface="Arial" panose="020B0604020202020204" pitchFamily="34" charset="0"/>
              <a:buNone/>
            </a:pPr>
            <a:r>
              <a:rPr lang="zh-CN" altLang="zh-CN" sz="2800" b="1" dirty="0">
                <a:solidFill>
                  <a:srgbClr val="FF0000"/>
                </a:solidFill>
                <a:latin typeface="楷体" pitchFamily="49" charset="-122"/>
                <a:ea typeface="楷体" pitchFamily="49" charset="-122"/>
              </a:rPr>
              <a:t>2.多种说明方法并用，说明充分。文章综合运用了下定义、举例子、作比较等说明方法，多角度对智能手机进行了说明，突出了说明对象的特征。</a:t>
            </a:r>
          </a:p>
        </p:txBody>
      </p:sp>
    </p:spTree>
    <p:extLst>
      <p:ext uri="{BB962C8B-B14F-4D97-AF65-F5344CB8AC3E}">
        <p14:creationId xmlns:p14="http://schemas.microsoft.com/office/powerpoint/2010/main" val="608336340"/>
      </p:ext>
    </p:extLst>
  </p:cSld>
  <p:clrMapOvr>
    <a:masterClrMapping/>
  </p:clrMapOvr>
  <p:transition spd="slow"/>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bwMode="auto">
          <a:xfrm>
            <a:off x="228639" y="188640"/>
            <a:ext cx="8681164" cy="5251450"/>
          </a:xfrm>
          <a:prstGeom prst="roundRect">
            <a:avLst>
              <a:gd name="adj" fmla="val 7576"/>
            </a:avLst>
          </a:prstGeom>
          <a:solidFill>
            <a:schemeClr val="bg1"/>
          </a:solidFill>
          <a:ln w="117475" cap="flat" cmpd="sng" algn="ctr">
            <a:solidFill>
              <a:sysClr val="window" lastClr="FFFFFF">
                <a:alpha val="58000"/>
              </a:sysClr>
            </a:solid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华文行楷" panose="02010800040101010101" charset="-122"/>
              <a:ea typeface="华文行楷" panose="02010800040101010101" charset="-122"/>
              <a:cs typeface="+mn-cs"/>
            </a:endParaRPr>
          </a:p>
        </p:txBody>
      </p:sp>
      <p:sp>
        <p:nvSpPr>
          <p:cNvPr id="4" name="圆角矩形 6"/>
          <p:cNvSpPr/>
          <p:nvPr/>
        </p:nvSpPr>
        <p:spPr>
          <a:xfrm>
            <a:off x="359631" y="1281113"/>
            <a:ext cx="8550172" cy="4222750"/>
          </a:xfrm>
          <a:prstGeom prst="roundRect">
            <a:avLst>
              <a:gd name="adj" fmla="val 12644"/>
            </a:avLst>
          </a:prstGeom>
          <a:noFill/>
          <a:ln w="38100">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marR="0" lvl="0" indent="0" algn="just" defTabSz="914400" rtl="0" eaLnBrk="1" fontAlgn="base" latinLnBrk="0" hangingPunct="0">
              <a:lnSpc>
                <a:spcPct val="100000"/>
              </a:lnSpc>
              <a:spcBef>
                <a:spcPct val="0"/>
              </a:spcBef>
              <a:spcAft>
                <a:spcPct val="0"/>
              </a:spcAft>
              <a:buClrTx/>
              <a:buSzTx/>
              <a:buFont typeface="Arial" panose="020B0604020202020204" pitchFamily="34" charset="0"/>
              <a:buNone/>
              <a:defRPr/>
            </a:pPr>
            <a:r>
              <a:rPr kumimoji="0" lang="zh-CN" altLang="en-US" sz="2400" b="0" i="0" u="none" strike="noStrike" kern="1200" cap="none" spc="0" normalizeH="0" baseline="0" noProof="1">
                <a:solidFill>
                  <a:schemeClr val="tx1"/>
                </a:solidFill>
                <a:latin typeface="华文楷体" panose="02010600040101010101" pitchFamily="2" charset="-122"/>
                <a:ea typeface="华文楷体" panose="02010600040101010101" pitchFamily="2" charset="-122"/>
                <a:cs typeface="+mn-cs"/>
                <a:sym typeface="+mn-ea"/>
              </a:rPr>
              <a:t>     </a:t>
            </a:r>
            <a:r>
              <a:rPr lang="en-US" altLang="zh-CN" b="1" dirty="0">
                <a:solidFill>
                  <a:srgbClr val="0000FF"/>
                </a:solidFill>
                <a:latin typeface="楷体" pitchFamily="49" charset="-122"/>
                <a:ea typeface="楷体" pitchFamily="49" charset="-122"/>
                <a:sym typeface="+mn-ea"/>
              </a:rPr>
              <a:t>你生活在城市还是农村？这几年来，你觉得周围的环境有了哪些变化？原因是什么？以</a:t>
            </a:r>
            <a:r>
              <a:rPr lang="en-US" altLang="zh-CN" b="1" dirty="0">
                <a:solidFill>
                  <a:srgbClr val="FF0000"/>
                </a:solidFill>
                <a:latin typeface="楷体" pitchFamily="49" charset="-122"/>
                <a:ea typeface="楷体" pitchFamily="49" charset="-122"/>
                <a:sym typeface="+mn-ea"/>
              </a:rPr>
              <a:t>“我周围的环境”</a:t>
            </a:r>
            <a:r>
              <a:rPr lang="en-US" altLang="zh-CN" b="1" dirty="0">
                <a:solidFill>
                  <a:srgbClr val="0000FF"/>
                </a:solidFill>
                <a:latin typeface="楷体" pitchFamily="49" charset="-122"/>
                <a:ea typeface="楷体" pitchFamily="49" charset="-122"/>
                <a:sym typeface="+mn-ea"/>
              </a:rPr>
              <a:t>为话题，写一篇事理说明文，题目自拟。不少于600 字。</a:t>
            </a:r>
          </a:p>
          <a:p>
            <a:pPr marL="0" marR="0" lvl="0" indent="0" algn="just" defTabSz="914400" rtl="0" eaLnBrk="1" fontAlgn="base" latinLnBrk="0" hangingPunct="0">
              <a:lnSpc>
                <a:spcPct val="100000"/>
              </a:lnSpc>
              <a:spcBef>
                <a:spcPct val="0"/>
              </a:spcBef>
              <a:spcAft>
                <a:spcPct val="0"/>
              </a:spcAft>
              <a:buClrTx/>
              <a:buSzTx/>
              <a:buFont typeface="Arial" panose="020B0604020202020204" pitchFamily="34" charset="0"/>
              <a:buNone/>
              <a:defRPr/>
            </a:pPr>
            <a:r>
              <a:rPr lang="en-US" altLang="zh-CN" b="1" dirty="0">
                <a:solidFill>
                  <a:srgbClr val="0000FF"/>
                </a:solidFill>
                <a:latin typeface="楷体" pitchFamily="49" charset="-122"/>
                <a:ea typeface="楷体" pitchFamily="49" charset="-122"/>
                <a:sym typeface="+mn-ea"/>
              </a:rPr>
              <a:t>提示：</a:t>
            </a:r>
          </a:p>
          <a:p>
            <a:pPr marL="0" marR="0" lvl="0" indent="0" algn="just" defTabSz="914400" rtl="0" eaLnBrk="1" fontAlgn="base" latinLnBrk="0" hangingPunct="0">
              <a:lnSpc>
                <a:spcPct val="100000"/>
              </a:lnSpc>
              <a:spcBef>
                <a:spcPct val="0"/>
              </a:spcBef>
              <a:spcAft>
                <a:spcPct val="0"/>
              </a:spcAft>
              <a:buClrTx/>
              <a:buSzTx/>
              <a:buFont typeface="Arial" panose="020B0604020202020204" pitchFamily="34" charset="0"/>
              <a:buNone/>
              <a:defRPr/>
            </a:pPr>
            <a:r>
              <a:rPr lang="en-US" altLang="zh-CN" b="1" dirty="0">
                <a:solidFill>
                  <a:srgbClr val="0000FF"/>
                </a:solidFill>
                <a:latin typeface="楷体" pitchFamily="49" charset="-122"/>
                <a:ea typeface="楷体" pitchFamily="49" charset="-122"/>
                <a:sym typeface="+mn-ea"/>
              </a:rPr>
              <a:t>1．确定说明对象，如空气、水质、植被、交通状况等，写出它的变化。</a:t>
            </a:r>
          </a:p>
          <a:p>
            <a:pPr marL="0" marR="0" lvl="0" indent="0" algn="just" defTabSz="914400" rtl="0" eaLnBrk="1" fontAlgn="base" latinLnBrk="0" hangingPunct="0">
              <a:lnSpc>
                <a:spcPct val="100000"/>
              </a:lnSpc>
              <a:spcBef>
                <a:spcPct val="0"/>
              </a:spcBef>
              <a:spcAft>
                <a:spcPct val="0"/>
              </a:spcAft>
              <a:buClrTx/>
              <a:buSzTx/>
              <a:buFont typeface="Arial" panose="020B0604020202020204" pitchFamily="34" charset="0"/>
              <a:buNone/>
              <a:defRPr/>
            </a:pPr>
            <a:r>
              <a:rPr lang="en-US" altLang="zh-CN" b="1" dirty="0">
                <a:solidFill>
                  <a:srgbClr val="0000FF"/>
                </a:solidFill>
                <a:latin typeface="楷体" pitchFamily="49" charset="-122"/>
                <a:ea typeface="楷体" pitchFamily="49" charset="-122"/>
                <a:sym typeface="+mn-ea"/>
              </a:rPr>
              <a:t>2．查找相关资料，说明变化的原因。</a:t>
            </a:r>
          </a:p>
          <a:p>
            <a:pPr marL="0" marR="0" lvl="0" indent="0" algn="just" defTabSz="914400" rtl="0" eaLnBrk="1" fontAlgn="base" latinLnBrk="0" hangingPunct="0">
              <a:lnSpc>
                <a:spcPct val="100000"/>
              </a:lnSpc>
              <a:spcBef>
                <a:spcPct val="0"/>
              </a:spcBef>
              <a:spcAft>
                <a:spcPct val="0"/>
              </a:spcAft>
              <a:buClrTx/>
              <a:buSzTx/>
              <a:buFont typeface="Arial" panose="020B0604020202020204" pitchFamily="34" charset="0"/>
              <a:buNone/>
              <a:defRPr/>
            </a:pPr>
            <a:r>
              <a:rPr lang="en-US" altLang="zh-CN" b="1" dirty="0">
                <a:solidFill>
                  <a:srgbClr val="0000FF"/>
                </a:solidFill>
                <a:latin typeface="楷体" pitchFamily="49" charset="-122"/>
                <a:ea typeface="楷体" pitchFamily="49" charset="-122"/>
                <a:sym typeface="+mn-ea"/>
              </a:rPr>
              <a:t>3．注意安排好说明顺序。</a:t>
            </a:r>
          </a:p>
        </p:txBody>
      </p:sp>
    </p:spTree>
    <p:extLst>
      <p:ext uri="{BB962C8B-B14F-4D97-AF65-F5344CB8AC3E}">
        <p14:creationId xmlns:p14="http://schemas.microsoft.com/office/powerpoint/2010/main" val="383101314"/>
      </p:ext>
    </p:extLst>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右中括号 1"/>
          <p:cNvSpPr/>
          <p:nvPr/>
        </p:nvSpPr>
        <p:spPr>
          <a:xfrm flipH="1">
            <a:off x="6630552" y="1465264"/>
            <a:ext cx="254838" cy="1103313"/>
          </a:xfrm>
          <a:prstGeom prst="rightBracket">
            <a:avLst/>
          </a:prstGeom>
        </p:spPr>
        <p:style>
          <a:lnRef idx="3">
            <a:schemeClr val="accent6"/>
          </a:lnRef>
          <a:fillRef idx="0">
            <a:schemeClr val="accent6"/>
          </a:fillRef>
          <a:effectRef idx="2">
            <a:schemeClr val="accent6"/>
          </a:effectRef>
          <a:fontRef idx="minor">
            <a:schemeClr val="tx1"/>
          </a:fontRef>
        </p:style>
        <p:txBody>
          <a:bodyPr rtlCol="0" anchor="ctr"/>
          <a:lstStyle/>
          <a:p>
            <a:pPr algn="ctr" fontAlgn="base"/>
            <a:endParaRPr lang="zh-CN" altLang="en-US" sz="2400" b="1" strike="noStrike" noProof="1">
              <a:latin typeface="华文行楷" panose="02010800040101010101" charset="-122"/>
              <a:ea typeface="华文行楷" panose="02010800040101010101" charset="-122"/>
            </a:endParaRPr>
          </a:p>
        </p:txBody>
      </p:sp>
      <p:cxnSp>
        <p:nvCxnSpPr>
          <p:cNvPr id="5" name="直接箭头连接符 4"/>
          <p:cNvCxnSpPr/>
          <p:nvPr/>
        </p:nvCxnSpPr>
        <p:spPr>
          <a:xfrm flipV="1">
            <a:off x="4597802" y="2813050"/>
            <a:ext cx="752606" cy="679450"/>
          </a:xfrm>
          <a:prstGeom prst="straightConnector1">
            <a:avLst/>
          </a:prstGeom>
          <a:ln>
            <a:tailEnd type="arrow" w="med" len="med"/>
          </a:ln>
        </p:spPr>
        <p:style>
          <a:lnRef idx="3">
            <a:schemeClr val="accent1"/>
          </a:lnRef>
          <a:fillRef idx="0">
            <a:schemeClr val="accent1"/>
          </a:fillRef>
          <a:effectRef idx="2">
            <a:schemeClr val="accent1"/>
          </a:effectRef>
          <a:fontRef idx="minor">
            <a:schemeClr val="tx1"/>
          </a:fontRef>
        </p:style>
      </p:cxnSp>
      <p:sp>
        <p:nvSpPr>
          <p:cNvPr id="6" name="右中括号 5"/>
          <p:cNvSpPr/>
          <p:nvPr/>
        </p:nvSpPr>
        <p:spPr>
          <a:xfrm flipH="1">
            <a:off x="5856511" y="2170114"/>
            <a:ext cx="57160" cy="1103313"/>
          </a:xfrm>
          <a:prstGeom prst="rightBracket">
            <a:avLst/>
          </a:prstGeom>
        </p:spPr>
        <p:style>
          <a:lnRef idx="3">
            <a:schemeClr val="accent6"/>
          </a:lnRef>
          <a:fillRef idx="0">
            <a:schemeClr val="accent6"/>
          </a:fillRef>
          <a:effectRef idx="2">
            <a:schemeClr val="accent6"/>
          </a:effectRef>
          <a:fontRef idx="minor">
            <a:schemeClr val="tx1"/>
          </a:fontRef>
        </p:style>
        <p:txBody>
          <a:bodyPr rtlCol="0" anchor="ctr"/>
          <a:lstStyle/>
          <a:p>
            <a:pPr algn="ctr" fontAlgn="base"/>
            <a:endParaRPr lang="zh-CN" altLang="en-US" sz="2400" b="1" strike="noStrike" noProof="1">
              <a:latin typeface="华文行楷" panose="02010800040101010101" charset="-122"/>
              <a:ea typeface="华文行楷" panose="02010800040101010101" charset="-122"/>
            </a:endParaRPr>
          </a:p>
        </p:txBody>
      </p:sp>
      <p:sp>
        <p:nvSpPr>
          <p:cNvPr id="9" name="右中括号 8"/>
          <p:cNvSpPr/>
          <p:nvPr/>
        </p:nvSpPr>
        <p:spPr>
          <a:xfrm>
            <a:off x="2606731" y="3621088"/>
            <a:ext cx="322716" cy="1582738"/>
          </a:xfrm>
          <a:prstGeom prst="rightBracket">
            <a:avLst/>
          </a:prstGeom>
        </p:spPr>
        <p:style>
          <a:lnRef idx="3">
            <a:schemeClr val="accent6"/>
          </a:lnRef>
          <a:fillRef idx="0">
            <a:schemeClr val="accent6"/>
          </a:fillRef>
          <a:effectRef idx="2">
            <a:schemeClr val="accent6"/>
          </a:effectRef>
          <a:fontRef idx="minor">
            <a:schemeClr val="tx1"/>
          </a:fontRef>
        </p:style>
        <p:txBody>
          <a:bodyPr rtlCol="0" anchor="ctr"/>
          <a:lstStyle/>
          <a:p>
            <a:pPr algn="ctr" fontAlgn="base"/>
            <a:endParaRPr lang="zh-CN" altLang="en-US" sz="2400" b="1" strike="noStrike" noProof="1">
              <a:latin typeface="华文行楷" panose="02010800040101010101" charset="-122"/>
              <a:ea typeface="华文行楷" panose="02010800040101010101" charset="-122"/>
            </a:endParaRPr>
          </a:p>
        </p:txBody>
      </p:sp>
      <p:cxnSp>
        <p:nvCxnSpPr>
          <p:cNvPr id="13" name="直接箭头连接符 12"/>
          <p:cNvCxnSpPr>
            <a:stCxn id="10" idx="0"/>
          </p:cNvCxnSpPr>
          <p:nvPr/>
        </p:nvCxnSpPr>
        <p:spPr>
          <a:xfrm flipH="1" flipV="1">
            <a:off x="3509382" y="2695577"/>
            <a:ext cx="958619" cy="741362"/>
          </a:xfrm>
          <a:prstGeom prst="straightConnector1">
            <a:avLst/>
          </a:prstGeom>
          <a:ln>
            <a:tailEnd type="arrow" w="med" len="med"/>
          </a:ln>
        </p:spPr>
        <p:style>
          <a:lnRef idx="3">
            <a:schemeClr val="accent1"/>
          </a:lnRef>
          <a:fillRef idx="0">
            <a:schemeClr val="accent1"/>
          </a:fillRef>
          <a:effectRef idx="2">
            <a:schemeClr val="accent1"/>
          </a:effectRef>
          <a:fontRef idx="minor">
            <a:schemeClr val="tx1"/>
          </a:fontRef>
        </p:style>
      </p:cxnSp>
      <p:sp>
        <p:nvSpPr>
          <p:cNvPr id="14" name="文本框 13"/>
          <p:cNvSpPr txBox="1"/>
          <p:nvPr/>
        </p:nvSpPr>
        <p:spPr>
          <a:xfrm>
            <a:off x="2810363" y="2235201"/>
            <a:ext cx="1216435" cy="461665"/>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algn="ctr" eaLnBrk="0" fontAlgn="base" hangingPunct="0">
              <a:spcBef>
                <a:spcPct val="0"/>
              </a:spcBef>
              <a:spcAft>
                <a:spcPct val="0"/>
              </a:spcAft>
            </a:pPr>
            <a:r>
              <a:rPr lang="zh-CN" altLang="zh-CN" sz="2400" b="1" noProof="1">
                <a:solidFill>
                  <a:srgbClr val="0000FF"/>
                </a:solidFill>
                <a:latin typeface="楷体" panose="02010609060101010101" pitchFamily="49" charset="-122"/>
                <a:ea typeface="楷体" panose="02010609060101010101" pitchFamily="49" charset="-122"/>
                <a:sym typeface="+mn-ea"/>
              </a:rPr>
              <a:t>审题目</a:t>
            </a:r>
          </a:p>
        </p:txBody>
      </p:sp>
      <p:cxnSp>
        <p:nvCxnSpPr>
          <p:cNvPr id="15" name="直接箭头连接符 14"/>
          <p:cNvCxnSpPr>
            <a:stCxn id="10" idx="0"/>
          </p:cNvCxnSpPr>
          <p:nvPr/>
        </p:nvCxnSpPr>
        <p:spPr>
          <a:xfrm flipH="1">
            <a:off x="3585595" y="3436939"/>
            <a:ext cx="882406" cy="1014413"/>
          </a:xfrm>
          <a:prstGeom prst="straightConnector1">
            <a:avLst/>
          </a:prstGeom>
          <a:ln>
            <a:tailEnd type="arrow" w="med" len="med"/>
          </a:ln>
        </p:spPr>
        <p:style>
          <a:lnRef idx="3">
            <a:schemeClr val="accent1"/>
          </a:lnRef>
          <a:fillRef idx="0">
            <a:schemeClr val="accent1"/>
          </a:fillRef>
          <a:effectRef idx="2">
            <a:schemeClr val="accent1"/>
          </a:effectRef>
          <a:fontRef idx="minor">
            <a:schemeClr val="tx1"/>
          </a:fontRef>
        </p:style>
      </p:cxnSp>
      <p:sp>
        <p:nvSpPr>
          <p:cNvPr id="16" name="文本框 15"/>
          <p:cNvSpPr txBox="1"/>
          <p:nvPr/>
        </p:nvSpPr>
        <p:spPr>
          <a:xfrm>
            <a:off x="2919919" y="4249739"/>
            <a:ext cx="1436851" cy="461665"/>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algn="ctr" eaLnBrk="0" fontAlgn="base" hangingPunct="0">
              <a:spcBef>
                <a:spcPct val="0"/>
              </a:spcBef>
              <a:spcAft>
                <a:spcPct val="0"/>
              </a:spcAft>
            </a:pPr>
            <a:r>
              <a:rPr lang="zh-CN" altLang="zh-CN" sz="2400" b="1" noProof="1">
                <a:solidFill>
                  <a:srgbClr val="0000FF"/>
                </a:solidFill>
                <a:latin typeface="楷体" panose="02010609060101010101" pitchFamily="49" charset="-122"/>
                <a:ea typeface="楷体" panose="02010609060101010101" pitchFamily="49" charset="-122"/>
                <a:sym typeface="+mn-ea"/>
              </a:rPr>
              <a:t>选材料</a:t>
            </a:r>
          </a:p>
        </p:txBody>
      </p:sp>
      <p:graphicFrame>
        <p:nvGraphicFramePr>
          <p:cNvPr id="25609" name="对象 14">
            <a:hlinkClick r:id="" action="ppaction://ole?verb=0"/>
          </p:cNvPr>
          <p:cNvGraphicFramePr>
            <a:graphicFrameLocks noChangeAspect="1"/>
          </p:cNvGraphicFramePr>
          <p:nvPr/>
        </p:nvGraphicFramePr>
        <p:xfrm>
          <a:off x="3853532" y="3436938"/>
          <a:ext cx="685919" cy="215900"/>
        </p:xfrm>
        <a:graphic>
          <a:graphicData uri="http://schemas.openxmlformats.org/presentationml/2006/ole">
            <mc:AlternateContent xmlns:mc="http://schemas.openxmlformats.org/markup-compatibility/2006">
              <mc:Choice xmlns:v="urn:schemas-microsoft-com:vml" Requires="v">
                <p:oleObj spid="_x0000_s3085" r:id="rId3" imgW="914400" imgH="215900" progId="Equation.KSEE3">
                  <p:embed/>
                </p:oleObj>
              </mc:Choice>
              <mc:Fallback>
                <p:oleObj r:id="rId3" imgW="914400" imgH="215900" progId="Equation.KSEE3">
                  <p:embed/>
                  <p:pic>
                    <p:nvPicPr>
                      <p:cNvPr id="0" name=""/>
                      <p:cNvPicPr/>
                      <p:nvPr/>
                    </p:nvPicPr>
                    <p:blipFill>
                      <a:blip r:embed="rId4"/>
                      <a:stretch>
                        <a:fillRect/>
                      </a:stretch>
                    </p:blipFill>
                    <p:spPr>
                      <a:xfrm>
                        <a:off x="3853532" y="3436938"/>
                        <a:ext cx="685919" cy="215900"/>
                      </a:xfrm>
                      <a:prstGeom prst="rect">
                        <a:avLst/>
                      </a:prstGeom>
                      <a:noFill/>
                      <a:ln w="38100">
                        <a:noFill/>
                        <a:miter/>
                      </a:ln>
                    </p:spPr>
                  </p:pic>
                </p:oleObj>
              </mc:Fallback>
            </mc:AlternateContent>
          </a:graphicData>
        </a:graphic>
      </p:graphicFrame>
      <p:sp>
        <p:nvSpPr>
          <p:cNvPr id="19" name="右中括号 18"/>
          <p:cNvSpPr/>
          <p:nvPr/>
        </p:nvSpPr>
        <p:spPr>
          <a:xfrm>
            <a:off x="2488839" y="2009776"/>
            <a:ext cx="321525" cy="1096963"/>
          </a:xfrm>
          <a:prstGeom prst="rightBracket">
            <a:avLst/>
          </a:prstGeom>
        </p:spPr>
        <p:style>
          <a:lnRef idx="3">
            <a:schemeClr val="accent6"/>
          </a:lnRef>
          <a:fillRef idx="0">
            <a:schemeClr val="accent6"/>
          </a:fillRef>
          <a:effectRef idx="2">
            <a:schemeClr val="accent6"/>
          </a:effectRef>
          <a:fontRef idx="minor">
            <a:schemeClr val="tx1"/>
          </a:fontRef>
        </p:style>
        <p:txBody>
          <a:bodyPr rtlCol="0" anchor="ctr"/>
          <a:lstStyle/>
          <a:p>
            <a:pPr algn="ctr" fontAlgn="base"/>
            <a:endParaRPr lang="zh-CN" altLang="en-US" sz="2400" b="1" strike="noStrike" noProof="1">
              <a:latin typeface="华文行楷" panose="02010800040101010101" charset="-122"/>
              <a:ea typeface="华文行楷" panose="02010800040101010101" charset="-122"/>
            </a:endParaRPr>
          </a:p>
        </p:txBody>
      </p:sp>
      <p:sp>
        <p:nvSpPr>
          <p:cNvPr id="21" name="文本框 20"/>
          <p:cNvSpPr txBox="1"/>
          <p:nvPr/>
        </p:nvSpPr>
        <p:spPr>
          <a:xfrm>
            <a:off x="540346" y="3408364"/>
            <a:ext cx="2066385" cy="461665"/>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marR="0" indent="0" algn="ctr" eaLnBrk="0" fontAlgn="base" hangingPunct="0">
              <a:lnSpc>
                <a:spcPct val="100000"/>
              </a:lnSpc>
              <a:spcBef>
                <a:spcPct val="0"/>
              </a:spcBef>
              <a:spcAft>
                <a:spcPct val="0"/>
              </a:spcAft>
              <a:buNone/>
            </a:pPr>
            <a:r>
              <a:rPr lang="zh-CN" altLang="en-US" sz="2400" b="1" noProof="1">
                <a:solidFill>
                  <a:srgbClr val="0000FF"/>
                </a:solidFill>
                <a:latin typeface="楷体" panose="02010609060101010101" pitchFamily="49" charset="-122"/>
                <a:ea typeface="楷体" panose="02010609060101010101" pitchFamily="49" charset="-122"/>
                <a:sym typeface="+mn-ea"/>
              </a:rPr>
              <a:t>空气   水质</a:t>
            </a:r>
          </a:p>
        </p:txBody>
      </p:sp>
      <p:sp>
        <p:nvSpPr>
          <p:cNvPr id="22" name="文本框 21"/>
          <p:cNvSpPr txBox="1"/>
          <p:nvPr/>
        </p:nvSpPr>
        <p:spPr>
          <a:xfrm>
            <a:off x="768087" y="4978401"/>
            <a:ext cx="1838645" cy="830997"/>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marR="0" indent="0" algn="ctr" eaLnBrk="0" fontAlgn="base" hangingPunct="0">
              <a:lnSpc>
                <a:spcPct val="100000"/>
              </a:lnSpc>
              <a:spcBef>
                <a:spcPct val="0"/>
              </a:spcBef>
              <a:spcAft>
                <a:spcPct val="0"/>
              </a:spcAft>
              <a:buNone/>
            </a:pPr>
            <a:r>
              <a:rPr lang="en-US" altLang="zh-CN" sz="2400" b="1" noProof="1">
                <a:solidFill>
                  <a:srgbClr val="0000FF"/>
                </a:solidFill>
                <a:latin typeface="楷体" panose="02010609060101010101" pitchFamily="49" charset="-122"/>
                <a:ea typeface="楷体" panose="02010609060101010101" pitchFamily="49" charset="-122"/>
                <a:sym typeface="+mn-ea"/>
              </a:rPr>
              <a:t>................</a:t>
            </a:r>
          </a:p>
        </p:txBody>
      </p:sp>
      <p:sp>
        <p:nvSpPr>
          <p:cNvPr id="23" name="文本框 22"/>
          <p:cNvSpPr txBox="1"/>
          <p:nvPr/>
        </p:nvSpPr>
        <p:spPr>
          <a:xfrm>
            <a:off x="4788818" y="2420939"/>
            <a:ext cx="1115326" cy="461665"/>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marR="0" indent="0" algn="ctr" eaLnBrk="0" fontAlgn="base" hangingPunct="0">
              <a:lnSpc>
                <a:spcPct val="100000"/>
              </a:lnSpc>
              <a:spcBef>
                <a:spcPct val="0"/>
              </a:spcBef>
              <a:spcAft>
                <a:spcPct val="0"/>
              </a:spcAft>
              <a:buNone/>
            </a:pPr>
            <a:r>
              <a:rPr lang="zh-CN" altLang="zh-CN" sz="2400" b="1" noProof="1">
                <a:solidFill>
                  <a:srgbClr val="0000FF"/>
                </a:solidFill>
                <a:latin typeface="楷体" panose="02010609060101010101" pitchFamily="49" charset="-122"/>
                <a:ea typeface="楷体" panose="02010609060101010101" pitchFamily="49" charset="-122"/>
                <a:sym typeface="+mn-ea"/>
              </a:rPr>
              <a:t>定内容</a:t>
            </a:r>
          </a:p>
        </p:txBody>
      </p:sp>
      <p:cxnSp>
        <p:nvCxnSpPr>
          <p:cNvPr id="24" name="直接箭头连接符 23"/>
          <p:cNvCxnSpPr>
            <a:stCxn id="10" idx="0"/>
          </p:cNvCxnSpPr>
          <p:nvPr/>
        </p:nvCxnSpPr>
        <p:spPr>
          <a:xfrm>
            <a:off x="4468001" y="3436939"/>
            <a:ext cx="914560" cy="812800"/>
          </a:xfrm>
          <a:prstGeom prst="straightConnector1">
            <a:avLst/>
          </a:prstGeom>
          <a:ln>
            <a:tailEnd type="arrow" w="med" len="med"/>
          </a:ln>
        </p:spPr>
        <p:style>
          <a:lnRef idx="3">
            <a:schemeClr val="accent1"/>
          </a:lnRef>
          <a:fillRef idx="0">
            <a:schemeClr val="accent1"/>
          </a:fillRef>
          <a:effectRef idx="2">
            <a:schemeClr val="accent1"/>
          </a:effectRef>
          <a:fontRef idx="minor">
            <a:schemeClr val="tx1"/>
          </a:fontRef>
        </p:style>
      </p:cxnSp>
      <p:sp>
        <p:nvSpPr>
          <p:cNvPr id="25" name="文本框 24"/>
          <p:cNvSpPr txBox="1"/>
          <p:nvPr/>
        </p:nvSpPr>
        <p:spPr>
          <a:xfrm>
            <a:off x="4597802" y="4249739"/>
            <a:ext cx="1306342" cy="461665"/>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marL="0" marR="0" indent="0" algn="l" defTabSz="914400" rtl="0" eaLnBrk="0" fontAlgn="base" latinLnBrk="0" hangingPunct="0">
              <a:lnSpc>
                <a:spcPct val="100000"/>
              </a:lnSpc>
              <a:spcBef>
                <a:spcPct val="0"/>
              </a:spcBef>
              <a:spcAft>
                <a:spcPct val="0"/>
              </a:spcAft>
              <a:buNone/>
            </a:pPr>
            <a:r>
              <a:rPr lang="zh-CN" altLang="zh-CN" sz="2400" b="1" noProof="1">
                <a:solidFill>
                  <a:srgbClr val="0000FF"/>
                </a:solidFill>
                <a:latin typeface="楷体" panose="02010609060101010101" pitchFamily="49" charset="-122"/>
                <a:ea typeface="楷体" panose="02010609060101010101" pitchFamily="49" charset="-122"/>
                <a:sym typeface="+mn-ea"/>
              </a:rPr>
              <a:t>明写法</a:t>
            </a:r>
          </a:p>
        </p:txBody>
      </p:sp>
      <p:sp>
        <p:nvSpPr>
          <p:cNvPr id="26" name="右中括号 25"/>
          <p:cNvSpPr/>
          <p:nvPr/>
        </p:nvSpPr>
        <p:spPr>
          <a:xfrm flipH="1">
            <a:off x="5904145" y="3879850"/>
            <a:ext cx="289372" cy="1836738"/>
          </a:xfrm>
          <a:prstGeom prst="rightBracket">
            <a:avLst/>
          </a:prstGeom>
        </p:spPr>
        <p:style>
          <a:lnRef idx="3">
            <a:schemeClr val="accent6"/>
          </a:lnRef>
          <a:fillRef idx="0">
            <a:schemeClr val="accent6"/>
          </a:fillRef>
          <a:effectRef idx="2">
            <a:schemeClr val="accent6"/>
          </a:effectRef>
          <a:fontRef idx="minor">
            <a:schemeClr val="tx1"/>
          </a:fontRef>
        </p:style>
        <p:txBody>
          <a:bodyPr rtlCol="0" anchor="ctr"/>
          <a:lstStyle/>
          <a:p>
            <a:pPr algn="ctr" fontAlgn="base"/>
            <a:endParaRPr lang="zh-CN" altLang="en-US" sz="2400" b="1" strike="noStrike" noProof="1">
              <a:latin typeface="华文行楷" panose="02010800040101010101" charset="-122"/>
              <a:ea typeface="华文行楷" panose="02010800040101010101" charset="-122"/>
            </a:endParaRPr>
          </a:p>
        </p:txBody>
      </p:sp>
      <p:sp>
        <p:nvSpPr>
          <p:cNvPr id="27" name="文本框 26"/>
          <p:cNvSpPr txBox="1"/>
          <p:nvPr/>
        </p:nvSpPr>
        <p:spPr>
          <a:xfrm>
            <a:off x="5856511" y="1785939"/>
            <a:ext cx="3036763" cy="461665"/>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marL="0" marR="0" indent="0" algn="l" defTabSz="914400" rtl="0" eaLnBrk="0" fontAlgn="base" latinLnBrk="0" hangingPunct="0">
              <a:lnSpc>
                <a:spcPct val="100000"/>
              </a:lnSpc>
              <a:spcBef>
                <a:spcPct val="0"/>
              </a:spcBef>
              <a:spcAft>
                <a:spcPct val="0"/>
              </a:spcAft>
              <a:buNone/>
            </a:pPr>
            <a:r>
              <a:rPr lang="zh-CN" altLang="en-US" sz="2400" b="1" noProof="1">
                <a:solidFill>
                  <a:srgbClr val="0000FF"/>
                </a:solidFill>
                <a:latin typeface="楷体" panose="02010609060101010101" pitchFamily="49" charset="-122"/>
                <a:ea typeface="楷体" panose="02010609060101010101" pitchFamily="49" charset="-122"/>
                <a:sym typeface="+mn-ea"/>
              </a:rPr>
              <a:t>选一个说明对象</a:t>
            </a:r>
          </a:p>
        </p:txBody>
      </p:sp>
      <p:sp>
        <p:nvSpPr>
          <p:cNvPr id="29" name="文本框 28"/>
          <p:cNvSpPr txBox="1"/>
          <p:nvPr/>
        </p:nvSpPr>
        <p:spPr>
          <a:xfrm>
            <a:off x="6156600" y="3621089"/>
            <a:ext cx="1867225" cy="461665"/>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eaLnBrk="0" fontAlgn="base" hangingPunct="0">
              <a:spcBef>
                <a:spcPct val="0"/>
              </a:spcBef>
              <a:spcAft>
                <a:spcPct val="0"/>
              </a:spcAft>
            </a:pPr>
            <a:r>
              <a:rPr lang="zh-CN" altLang="en-US" sz="2400" b="1" noProof="1">
                <a:solidFill>
                  <a:srgbClr val="0000FF"/>
                </a:solidFill>
                <a:latin typeface="楷体" panose="02010609060101010101" pitchFamily="49" charset="-122"/>
                <a:ea typeface="楷体" panose="02010609060101010101" pitchFamily="49" charset="-122"/>
                <a:sym typeface="+mn-ea"/>
              </a:rPr>
              <a:t>逻辑顺序</a:t>
            </a:r>
          </a:p>
        </p:txBody>
      </p:sp>
      <p:sp>
        <p:nvSpPr>
          <p:cNvPr id="30" name="文本框 29"/>
          <p:cNvSpPr txBox="1"/>
          <p:nvPr/>
        </p:nvSpPr>
        <p:spPr>
          <a:xfrm>
            <a:off x="6219715" y="4637089"/>
            <a:ext cx="2447160" cy="830997"/>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marR="0" indent="0" eaLnBrk="0" fontAlgn="base" hangingPunct="0">
              <a:lnSpc>
                <a:spcPct val="100000"/>
              </a:lnSpc>
              <a:spcBef>
                <a:spcPct val="0"/>
              </a:spcBef>
              <a:spcAft>
                <a:spcPct val="0"/>
              </a:spcAft>
              <a:buNone/>
            </a:pPr>
            <a:r>
              <a:rPr lang="zh-CN" altLang="en-US" sz="2400" b="1" noProof="1">
                <a:solidFill>
                  <a:srgbClr val="0000FF"/>
                </a:solidFill>
                <a:latin typeface="楷体" panose="02010609060101010101" pitchFamily="49" charset="-122"/>
                <a:ea typeface="楷体" panose="02010609060101010101" pitchFamily="49" charset="-122"/>
                <a:sym typeface="+mn-ea"/>
              </a:rPr>
              <a:t>语言的准确性、严密性</a:t>
            </a:r>
          </a:p>
        </p:txBody>
      </p:sp>
      <p:sp>
        <p:nvSpPr>
          <p:cNvPr id="31" name="文本框 30"/>
          <p:cNvSpPr txBox="1"/>
          <p:nvPr/>
        </p:nvSpPr>
        <p:spPr>
          <a:xfrm>
            <a:off x="6193516" y="5438776"/>
            <a:ext cx="2473359" cy="461665"/>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eaLnBrk="0" fontAlgn="base" hangingPunct="0">
              <a:spcBef>
                <a:spcPct val="0"/>
              </a:spcBef>
              <a:spcAft>
                <a:spcPct val="0"/>
              </a:spcAft>
            </a:pPr>
            <a:r>
              <a:rPr lang="zh-CN" altLang="en-US" sz="2400" b="1" noProof="1">
                <a:solidFill>
                  <a:srgbClr val="0000FF"/>
                </a:solidFill>
                <a:latin typeface="楷体" panose="02010609060101010101" pitchFamily="49" charset="-122"/>
                <a:ea typeface="楷体" panose="02010609060101010101" pitchFamily="49" charset="-122"/>
                <a:sym typeface="+mn-ea"/>
              </a:rPr>
              <a:t>恰当的说明方法</a:t>
            </a:r>
          </a:p>
        </p:txBody>
      </p:sp>
      <p:sp>
        <p:nvSpPr>
          <p:cNvPr id="33" name="五边形 32"/>
          <p:cNvSpPr/>
          <p:nvPr/>
        </p:nvSpPr>
        <p:spPr>
          <a:xfrm>
            <a:off x="768087" y="1698625"/>
            <a:ext cx="1720752" cy="471488"/>
          </a:xfrm>
          <a:prstGeom prst="homePlate">
            <a:avLst/>
          </a:prstGeom>
        </p:spPr>
        <p:style>
          <a:lnRef idx="2">
            <a:schemeClr val="accent4"/>
          </a:lnRef>
          <a:fillRef idx="1">
            <a:schemeClr val="lt1"/>
          </a:fillRef>
          <a:effectRef idx="0">
            <a:schemeClr val="accent4"/>
          </a:effectRef>
          <a:fontRef idx="minor">
            <a:schemeClr val="dk1"/>
          </a:fontRef>
        </p:style>
        <p:txBody>
          <a:bodyPr rtlCol="0" anchor="ctr"/>
          <a:lstStyle/>
          <a:p>
            <a:pPr marL="0" marR="0" indent="0" algn="ctr" defTabSz="914400" rtl="0" eaLnBrk="0" fontAlgn="base" latinLnBrk="0" hangingPunct="0">
              <a:lnSpc>
                <a:spcPct val="100000"/>
              </a:lnSpc>
              <a:spcBef>
                <a:spcPct val="0"/>
              </a:spcBef>
              <a:spcAft>
                <a:spcPct val="0"/>
              </a:spcAft>
              <a:buNone/>
            </a:pPr>
            <a:r>
              <a:rPr lang="zh-CN" altLang="en-US" sz="2400" b="1" noProof="1">
                <a:solidFill>
                  <a:srgbClr val="0000FF"/>
                </a:solidFill>
                <a:latin typeface="楷体" panose="02010609060101010101" pitchFamily="49" charset="-122"/>
                <a:ea typeface="楷体" panose="02010609060101010101" pitchFamily="49" charset="-122"/>
                <a:sym typeface="+mn-ea"/>
              </a:rPr>
              <a:t>环境问题</a:t>
            </a:r>
          </a:p>
        </p:txBody>
      </p:sp>
      <p:sp>
        <p:nvSpPr>
          <p:cNvPr id="36" name="五边形 35"/>
          <p:cNvSpPr/>
          <p:nvPr/>
        </p:nvSpPr>
        <p:spPr>
          <a:xfrm>
            <a:off x="0" y="2635251"/>
            <a:ext cx="1628463" cy="473075"/>
          </a:xfrm>
          <a:prstGeom prst="homePlate">
            <a:avLst/>
          </a:prstGeom>
        </p:spPr>
        <p:style>
          <a:lnRef idx="2">
            <a:schemeClr val="accent4"/>
          </a:lnRef>
          <a:fillRef idx="1">
            <a:schemeClr val="lt1"/>
          </a:fillRef>
          <a:effectRef idx="0">
            <a:schemeClr val="accent4"/>
          </a:effectRef>
          <a:fontRef idx="minor">
            <a:schemeClr val="dk1"/>
          </a:fontRef>
        </p:style>
        <p:txBody>
          <a:bodyPr rtlCol="0" anchor="ctr"/>
          <a:lstStyle/>
          <a:p>
            <a:pPr algn="ctr" eaLnBrk="0" fontAlgn="base" hangingPunct="0">
              <a:spcBef>
                <a:spcPct val="0"/>
              </a:spcBef>
              <a:spcAft>
                <a:spcPct val="0"/>
              </a:spcAft>
            </a:pPr>
            <a:r>
              <a:rPr lang="zh-CN" altLang="en-US" sz="2400" b="1" noProof="1">
                <a:solidFill>
                  <a:srgbClr val="0000FF"/>
                </a:solidFill>
                <a:latin typeface="楷体" panose="02010609060101010101" pitchFamily="49" charset="-122"/>
                <a:ea typeface="楷体" panose="02010609060101010101" pitchFamily="49" charset="-122"/>
                <a:sym typeface="+mn-ea"/>
              </a:rPr>
              <a:t>指示原因</a:t>
            </a:r>
          </a:p>
        </p:txBody>
      </p:sp>
      <p:sp>
        <p:nvSpPr>
          <p:cNvPr id="57" name="文本框 56"/>
          <p:cNvSpPr txBox="1"/>
          <p:nvPr/>
        </p:nvSpPr>
        <p:spPr>
          <a:xfrm>
            <a:off x="324322" y="4249739"/>
            <a:ext cx="2486041" cy="461665"/>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algn="ctr" eaLnBrk="0" fontAlgn="base" hangingPunct="0">
              <a:spcBef>
                <a:spcPct val="0"/>
              </a:spcBef>
              <a:spcAft>
                <a:spcPct val="0"/>
              </a:spcAft>
            </a:pPr>
            <a:r>
              <a:rPr lang="zh-CN" altLang="en-US" sz="2400" b="1" noProof="1">
                <a:solidFill>
                  <a:srgbClr val="0000FF"/>
                </a:solidFill>
                <a:latin typeface="楷体" panose="02010609060101010101" pitchFamily="49" charset="-122"/>
                <a:ea typeface="楷体" panose="02010609060101010101" pitchFamily="49" charset="-122"/>
                <a:sym typeface="+mn-ea"/>
              </a:rPr>
              <a:t>植被、交通状况</a:t>
            </a:r>
          </a:p>
        </p:txBody>
      </p:sp>
      <p:sp>
        <p:nvSpPr>
          <p:cNvPr id="58" name="文本框 57"/>
          <p:cNvSpPr txBox="1"/>
          <p:nvPr/>
        </p:nvSpPr>
        <p:spPr>
          <a:xfrm>
            <a:off x="6791314" y="1246189"/>
            <a:ext cx="1813928" cy="461665"/>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eaLnBrk="0" fontAlgn="base" hangingPunct="0">
              <a:spcBef>
                <a:spcPct val="0"/>
              </a:spcBef>
              <a:spcAft>
                <a:spcPct val="0"/>
              </a:spcAft>
            </a:pPr>
            <a:r>
              <a:rPr lang="zh-CN" altLang="zh-CN" sz="2400" b="1" noProof="1">
                <a:solidFill>
                  <a:srgbClr val="0000FF"/>
                </a:solidFill>
                <a:latin typeface="楷体" panose="02010609060101010101" pitchFamily="49" charset="-122"/>
                <a:ea typeface="楷体" panose="02010609060101010101" pitchFamily="49" charset="-122"/>
                <a:sym typeface="+mn-ea"/>
              </a:rPr>
              <a:t>突出变化</a:t>
            </a:r>
          </a:p>
        </p:txBody>
      </p:sp>
      <p:sp>
        <p:nvSpPr>
          <p:cNvPr id="59" name="文本框 58"/>
          <p:cNvSpPr txBox="1"/>
          <p:nvPr/>
        </p:nvSpPr>
        <p:spPr>
          <a:xfrm>
            <a:off x="6688902" y="2328864"/>
            <a:ext cx="2492404" cy="461665"/>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marR="0" indent="0" eaLnBrk="0" fontAlgn="base" hangingPunct="0">
              <a:lnSpc>
                <a:spcPct val="100000"/>
              </a:lnSpc>
              <a:spcBef>
                <a:spcPct val="0"/>
              </a:spcBef>
              <a:spcAft>
                <a:spcPct val="0"/>
              </a:spcAft>
              <a:buNone/>
            </a:pPr>
            <a:r>
              <a:rPr lang="zh-CN" altLang="zh-CN" sz="2400" b="1" noProof="1">
                <a:solidFill>
                  <a:srgbClr val="0000FF"/>
                </a:solidFill>
                <a:latin typeface="楷体" panose="02010609060101010101" pitchFamily="49" charset="-122"/>
                <a:ea typeface="楷体" panose="02010609060101010101" pitchFamily="49" charset="-122"/>
                <a:sym typeface="+mn-ea"/>
              </a:rPr>
              <a:t>写清变化的原因</a:t>
            </a:r>
          </a:p>
        </p:txBody>
      </p:sp>
      <p:sp>
        <p:nvSpPr>
          <p:cNvPr id="10" name="文本框 9"/>
          <p:cNvSpPr txBox="1"/>
          <p:nvPr/>
        </p:nvSpPr>
        <p:spPr>
          <a:xfrm>
            <a:off x="3679670" y="3436939"/>
            <a:ext cx="1576661" cy="830997"/>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marL="0" marR="0" indent="0" algn="l" defTabSz="914400" rtl="0" eaLnBrk="0" fontAlgn="base" latinLnBrk="0" hangingPunct="0">
              <a:lnSpc>
                <a:spcPct val="100000"/>
              </a:lnSpc>
              <a:spcBef>
                <a:spcPct val="0"/>
              </a:spcBef>
              <a:spcAft>
                <a:spcPct val="0"/>
              </a:spcAft>
              <a:buNone/>
            </a:pPr>
            <a:r>
              <a:rPr kumimoji="0" lang="zh-CN" altLang="zh-CN" sz="2400" b="1" i="0" u="none" strike="noStrike" kern="1200" cap="none" spc="0" normalizeH="0" baseline="0" noProof="1">
                <a:solidFill>
                  <a:srgbClr val="FF0000"/>
                </a:solidFill>
                <a:latin typeface="华文行楷" panose="02010800040101010101" charset="-122"/>
                <a:ea typeface="华文行楷" panose="02010800040101010101" charset="-122"/>
                <a:cs typeface="+mn-cs"/>
                <a:sym typeface="+mn-ea"/>
              </a:rPr>
              <a:t>我周围的环境</a:t>
            </a:r>
          </a:p>
        </p:txBody>
      </p:sp>
      <p:sp>
        <p:nvSpPr>
          <p:cNvPr id="3" name="五边形 2"/>
          <p:cNvSpPr/>
          <p:nvPr/>
        </p:nvSpPr>
        <p:spPr>
          <a:xfrm>
            <a:off x="1508784" y="2635251"/>
            <a:ext cx="1623850" cy="473075"/>
          </a:xfrm>
          <a:prstGeom prst="homePlate">
            <a:avLst/>
          </a:prstGeom>
        </p:spPr>
        <p:style>
          <a:lnRef idx="2">
            <a:schemeClr val="accent4"/>
          </a:lnRef>
          <a:fillRef idx="1">
            <a:schemeClr val="lt1"/>
          </a:fillRef>
          <a:effectRef idx="0">
            <a:schemeClr val="accent4"/>
          </a:effectRef>
          <a:fontRef idx="minor">
            <a:schemeClr val="dk1"/>
          </a:fontRef>
        </p:style>
        <p:txBody>
          <a:bodyPr rtlCol="0" anchor="ctr"/>
          <a:lstStyle/>
          <a:p>
            <a:pPr marR="0" indent="0" algn="ctr" eaLnBrk="0" fontAlgn="base" hangingPunct="0">
              <a:lnSpc>
                <a:spcPct val="100000"/>
              </a:lnSpc>
              <a:spcBef>
                <a:spcPct val="0"/>
              </a:spcBef>
              <a:spcAft>
                <a:spcPct val="0"/>
              </a:spcAft>
              <a:buNone/>
            </a:pPr>
            <a:r>
              <a:rPr lang="zh-CN" altLang="en-US" sz="2400" b="1" noProof="1">
                <a:solidFill>
                  <a:srgbClr val="0000FF"/>
                </a:solidFill>
                <a:latin typeface="楷体" panose="02010609060101010101" pitchFamily="49" charset="-122"/>
                <a:ea typeface="楷体" panose="02010609060101010101" pitchFamily="49" charset="-122"/>
                <a:sym typeface="+mn-ea"/>
              </a:rPr>
              <a:t>突出变化</a:t>
            </a:r>
          </a:p>
        </p:txBody>
      </p:sp>
    </p:spTree>
    <p:extLst>
      <p:ext uri="{BB962C8B-B14F-4D97-AF65-F5344CB8AC3E}">
        <p14:creationId xmlns:p14="http://schemas.microsoft.com/office/powerpoint/2010/main" val="1560546569"/>
      </p:ext>
    </p:extLst>
  </p:cSld>
  <p:clrMapOvr>
    <a:masterClrMapping/>
  </p:clrMapOvr>
  <p:transition spd="slow"/>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文本框 6"/>
          <p:cNvSpPr txBox="1"/>
          <p:nvPr/>
        </p:nvSpPr>
        <p:spPr>
          <a:xfrm>
            <a:off x="223877" y="620688"/>
            <a:ext cx="8557317" cy="6124754"/>
          </a:xfrm>
          <a:prstGeom prst="rect">
            <a:avLst/>
          </a:prstGeom>
          <a:noFill/>
          <a:ln w="9525">
            <a:noFill/>
          </a:ln>
        </p:spPr>
        <p:txBody>
          <a:bodyPr wrap="square" anchor="t">
            <a:spAutoFit/>
          </a:bodyPr>
          <a:lstStyle/>
          <a:p>
            <a:pPr>
              <a:buFont typeface="Arial" panose="020B0604020202020204" pitchFamily="34" charset="0"/>
              <a:buNone/>
            </a:pPr>
            <a:r>
              <a:rPr lang="en-US" altLang="zh-CN" sz="2400" dirty="0">
                <a:latin typeface="华文细黑" panose="02010600040101010101" charset="-122"/>
                <a:ea typeface="华文细黑" panose="02010600040101010101" charset="-122"/>
                <a:cs typeface="华文细黑" panose="02010600040101010101" charset="-122"/>
              </a:rPr>
              <a:t>    </a:t>
            </a:r>
            <a:r>
              <a:rPr lang="zh-CN" altLang="zh-CN" sz="2800" b="1" dirty="0">
                <a:solidFill>
                  <a:srgbClr val="0000FF"/>
                </a:solidFill>
                <a:latin typeface="楷体" pitchFamily="49" charset="-122"/>
                <a:ea typeface="楷体" pitchFamily="49" charset="-122"/>
              </a:rPr>
              <a:t>城市交通为什么会拥堵</a:t>
            </a:r>
          </a:p>
          <a:p>
            <a:pPr>
              <a:buFont typeface="Arial" panose="020B0604020202020204" pitchFamily="34" charset="0"/>
              <a:buNone/>
            </a:pPr>
            <a:r>
              <a:rPr lang="zh-CN" altLang="zh-CN" sz="2800" b="1" dirty="0">
                <a:solidFill>
                  <a:srgbClr val="0000FF"/>
                </a:solidFill>
                <a:latin typeface="楷体" pitchFamily="49" charset="-122"/>
                <a:ea typeface="楷体" pitchFamily="49" charset="-122"/>
              </a:rPr>
              <a:t>    随着城市化进程的加速,交通拥堵问题越来越严重，尤其在我国的一些大中城市。而解决交通拥堵问题被称作“城市的哥德巴赫猜想”，可想而知解决这个问题有着怎样的难度。①</a:t>
            </a:r>
          </a:p>
          <a:p>
            <a:pPr>
              <a:buFont typeface="Arial" panose="020B0604020202020204" pitchFamily="34" charset="0"/>
              <a:buNone/>
            </a:pPr>
            <a:r>
              <a:rPr lang="zh-CN" altLang="zh-CN" sz="2800" b="1" dirty="0">
                <a:solidFill>
                  <a:srgbClr val="0000FF"/>
                </a:solidFill>
                <a:latin typeface="楷体" pitchFamily="49" charset="-122"/>
                <a:ea typeface="楷体" pitchFamily="49" charset="-122"/>
              </a:rPr>
              <a:t>    那么，城市交通为什么会出现拥堵现象呢?②</a:t>
            </a:r>
          </a:p>
          <a:p>
            <a:pPr>
              <a:buFont typeface="Arial" panose="020B0604020202020204" pitchFamily="34" charset="0"/>
              <a:buNone/>
            </a:pPr>
            <a:r>
              <a:rPr lang="zh-CN" altLang="zh-CN" sz="2800" b="1" dirty="0">
                <a:solidFill>
                  <a:srgbClr val="0000FF"/>
                </a:solidFill>
                <a:latin typeface="楷体" pitchFamily="49" charset="-122"/>
                <a:ea typeface="楷体" pitchFamily="49" charset="-122"/>
              </a:rPr>
              <a:t>    大致说来，有以下几个原因:一是各国盲目快速推动城市化进程,而各地的城市化进程过程中，却没有相应地在城市基础设施建设以及城市管理方面加强改进;二是道路设计有些欠科学,比如在一些城市道路中,绿化带的设置明显不科学;三是人们的道德素质有待提高，如果大部分人能够自觉地遵守交通规则，互相礼让，那么有一些道路拥堵是不会出现或者是可以及时缓解的。③</a:t>
            </a:r>
          </a:p>
        </p:txBody>
      </p:sp>
      <p:sp>
        <p:nvSpPr>
          <p:cNvPr id="26626" name="文本框 99"/>
          <p:cNvSpPr txBox="1"/>
          <p:nvPr/>
        </p:nvSpPr>
        <p:spPr>
          <a:xfrm flipH="1">
            <a:off x="1258709" y="-209479"/>
            <a:ext cx="3243825" cy="707886"/>
          </a:xfrm>
          <a:prstGeom prst="rect">
            <a:avLst/>
          </a:prstGeom>
          <a:noFill/>
          <a:ln w="9525">
            <a:noFill/>
          </a:ln>
        </p:spPr>
        <p:txBody>
          <a:bodyPr wrap="square" anchor="t">
            <a:spAutoFit/>
          </a:bodyPr>
          <a:lstStyle/>
          <a:p>
            <a:pPr eaLnBrk="0" hangingPunct="0"/>
            <a:r>
              <a:rPr lang="zh-CN" altLang="en-US" sz="4000" b="1" dirty="0">
                <a:solidFill>
                  <a:srgbClr val="FF0000"/>
                </a:solidFill>
                <a:latin typeface="楷体" panose="02010609060101010101" charset="-122"/>
                <a:ea typeface="楷体" panose="02010609060101010101" charset="-122"/>
              </a:rPr>
              <a:t>范文赏析</a:t>
            </a:r>
          </a:p>
        </p:txBody>
      </p:sp>
    </p:spTree>
    <p:extLst>
      <p:ext uri="{BB962C8B-B14F-4D97-AF65-F5344CB8AC3E}">
        <p14:creationId xmlns:p14="http://schemas.microsoft.com/office/powerpoint/2010/main" val="3340259925"/>
      </p:ext>
    </p:extLst>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3" name="Rectangle 5"/>
          <p:cNvSpPr>
            <a:spLocks noChangeArrowheads="1"/>
          </p:cNvSpPr>
          <p:nvPr/>
        </p:nvSpPr>
        <p:spPr bwMode="auto">
          <a:xfrm>
            <a:off x="468338" y="675512"/>
            <a:ext cx="8280919" cy="20621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3200" b="1" dirty="0" smtClean="0">
                <a:solidFill>
                  <a:srgbClr val="FF0000"/>
                </a:solidFill>
                <a:latin typeface="楷体" panose="02010609060101010101" pitchFamily="49" charset="-122"/>
                <a:ea typeface="楷体" panose="02010609060101010101" pitchFamily="49" charset="-122"/>
              </a:rPr>
              <a:t>    空间</a:t>
            </a:r>
            <a:r>
              <a:rPr lang="zh-CN" altLang="en-US" sz="3200" b="1" dirty="0">
                <a:solidFill>
                  <a:srgbClr val="FF0000"/>
                </a:solidFill>
                <a:latin typeface="楷体" panose="02010609060101010101" pitchFamily="49" charset="-122"/>
                <a:ea typeface="楷体" panose="02010609060101010101" pitchFamily="49" charset="-122"/>
              </a:rPr>
              <a:t>顺序：</a:t>
            </a:r>
            <a:r>
              <a:rPr lang="zh-CN" altLang="en-US" sz="3200" b="1" dirty="0">
                <a:solidFill>
                  <a:srgbClr val="0000FF"/>
                </a:solidFill>
                <a:latin typeface="楷体" panose="02010609060101010101" pitchFamily="49" charset="-122"/>
                <a:ea typeface="楷体" panose="02010609060101010101" pitchFamily="49" charset="-122"/>
              </a:rPr>
              <a:t>即按照事物的空间存在形式，或从外到内，或从上到下，或从前到后，或由远及近依次进行说明。这种说明顺序，一般用于说明事物的形状、构造特征。 </a:t>
            </a:r>
          </a:p>
        </p:txBody>
      </p:sp>
      <p:sp>
        <p:nvSpPr>
          <p:cNvPr id="109574" name="Rectangle 6"/>
          <p:cNvSpPr>
            <a:spLocks noChangeArrowheads="1"/>
          </p:cNvSpPr>
          <p:nvPr/>
        </p:nvSpPr>
        <p:spPr bwMode="auto">
          <a:xfrm>
            <a:off x="684361" y="3140968"/>
            <a:ext cx="8064896" cy="3046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3200" b="1" dirty="0" smtClean="0">
                <a:solidFill>
                  <a:srgbClr val="FF0000"/>
                </a:solidFill>
                <a:latin typeface="楷体" panose="02010609060101010101" pitchFamily="49" charset="-122"/>
                <a:ea typeface="楷体" panose="02010609060101010101" pitchFamily="49" charset="-122"/>
              </a:rPr>
              <a:t>   逻辑</a:t>
            </a:r>
            <a:r>
              <a:rPr lang="zh-CN" altLang="en-US" sz="3200" b="1" dirty="0">
                <a:solidFill>
                  <a:srgbClr val="FF0000"/>
                </a:solidFill>
                <a:latin typeface="楷体" panose="02010609060101010101" pitchFamily="49" charset="-122"/>
                <a:ea typeface="楷体" panose="02010609060101010101" pitchFamily="49" charset="-122"/>
              </a:rPr>
              <a:t>顺序：</a:t>
            </a:r>
            <a:r>
              <a:rPr lang="zh-CN" altLang="en-US" sz="3200" b="1" dirty="0">
                <a:solidFill>
                  <a:srgbClr val="0000FF"/>
                </a:solidFill>
                <a:latin typeface="楷体" panose="02010609060101010101" pitchFamily="49" charset="-122"/>
                <a:ea typeface="楷体" panose="02010609060101010101" pitchFamily="49" charset="-122"/>
              </a:rPr>
              <a:t>即按照事物或事理的内部联系成人们认识事物的过程来安排说明顺序。事物的内部联系包括因果关系、层递关系、主次关系、总分关系、并列关系等；认识事物或事理的过程则指由浅人深、由具体到抽象等等。 </a:t>
            </a:r>
          </a:p>
        </p:txBody>
      </p:sp>
    </p:spTree>
    <p:extLst>
      <p:ext uri="{BB962C8B-B14F-4D97-AF65-F5344CB8AC3E}">
        <p14:creationId xmlns:p14="http://schemas.microsoft.com/office/powerpoint/2010/main" val="13948361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09573"/>
                                        </p:tgtEl>
                                        <p:attrNameLst>
                                          <p:attrName>style.visibility</p:attrName>
                                        </p:attrNameLst>
                                      </p:cBhvr>
                                      <p:to>
                                        <p:strVal val="visible"/>
                                      </p:to>
                                    </p:set>
                                    <p:anim calcmode="lin" valueType="num">
                                      <p:cBhvr>
                                        <p:cTn id="7" dur="500" fill="hold"/>
                                        <p:tgtEl>
                                          <p:spTgt spid="109573"/>
                                        </p:tgtEl>
                                        <p:attrNameLst>
                                          <p:attrName>ppt_w</p:attrName>
                                        </p:attrNameLst>
                                      </p:cBhvr>
                                      <p:tavLst>
                                        <p:tav tm="0">
                                          <p:val>
                                            <p:fltVal val="0"/>
                                          </p:val>
                                        </p:tav>
                                        <p:tav tm="100000">
                                          <p:val>
                                            <p:strVal val="#ppt_w"/>
                                          </p:val>
                                        </p:tav>
                                      </p:tavLst>
                                    </p:anim>
                                    <p:anim calcmode="lin" valueType="num">
                                      <p:cBhvr>
                                        <p:cTn id="8" dur="500" fill="hold"/>
                                        <p:tgtEl>
                                          <p:spTgt spid="109573"/>
                                        </p:tgtEl>
                                        <p:attrNameLst>
                                          <p:attrName>ppt_h</p:attrName>
                                        </p:attrNameLst>
                                      </p:cBhvr>
                                      <p:tavLst>
                                        <p:tav tm="0">
                                          <p:val>
                                            <p:fltVal val="0"/>
                                          </p:val>
                                        </p:tav>
                                        <p:tav tm="100000">
                                          <p:val>
                                            <p:strVal val="#ppt_h"/>
                                          </p:val>
                                        </p:tav>
                                      </p:tavLst>
                                    </p:anim>
                                    <p:animEffect transition="in" filter="fade">
                                      <p:cBhvr>
                                        <p:cTn id="9" dur="500"/>
                                        <p:tgtEl>
                                          <p:spTgt spid="109573"/>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16" presetClass="entr" presetSubtype="26" fill="hold" grpId="0" nodeType="clickEffect">
                                  <p:stCondLst>
                                    <p:cond delay="0"/>
                                  </p:stCondLst>
                                  <p:childTnLst>
                                    <p:set>
                                      <p:cBhvr>
                                        <p:cTn id="13" dur="1" fill="hold">
                                          <p:stCondLst>
                                            <p:cond delay="0"/>
                                          </p:stCondLst>
                                        </p:cTn>
                                        <p:tgtEl>
                                          <p:spTgt spid="109574"/>
                                        </p:tgtEl>
                                        <p:attrNameLst>
                                          <p:attrName>style.visibility</p:attrName>
                                        </p:attrNameLst>
                                      </p:cBhvr>
                                      <p:to>
                                        <p:strVal val="visible"/>
                                      </p:to>
                                    </p:set>
                                    <p:animEffect transition="in" filter="barn(inHorizontal)">
                                      <p:cBhvr>
                                        <p:cTn id="14" dur="500"/>
                                        <p:tgtEl>
                                          <p:spTgt spid="1095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573" grpId="0"/>
      <p:bldP spid="109574"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文本框 6"/>
          <p:cNvSpPr txBox="1"/>
          <p:nvPr/>
        </p:nvSpPr>
        <p:spPr>
          <a:xfrm>
            <a:off x="115511" y="917575"/>
            <a:ext cx="8558508" cy="5262979"/>
          </a:xfrm>
          <a:prstGeom prst="rect">
            <a:avLst/>
          </a:prstGeom>
          <a:noFill/>
          <a:ln w="9525">
            <a:noFill/>
          </a:ln>
        </p:spPr>
        <p:txBody>
          <a:bodyPr wrap="square" anchor="t">
            <a:spAutoFit/>
          </a:bodyPr>
          <a:lstStyle/>
          <a:p>
            <a:pPr>
              <a:buFont typeface="Arial" panose="020B0604020202020204" pitchFamily="34" charset="0"/>
              <a:buNone/>
            </a:pPr>
            <a:r>
              <a:rPr lang="en-US" altLang="zh-CN" sz="2400" dirty="0">
                <a:latin typeface="华文细黑" panose="02010600040101010101" charset="-122"/>
                <a:ea typeface="华文细黑" panose="02010600040101010101" charset="-122"/>
                <a:cs typeface="华文细黑" panose="02010600040101010101" charset="-122"/>
              </a:rPr>
              <a:t>    </a:t>
            </a:r>
            <a:r>
              <a:rPr lang="zh-CN" altLang="zh-CN" sz="2800" b="1" dirty="0">
                <a:solidFill>
                  <a:srgbClr val="0000FF"/>
                </a:solidFill>
                <a:latin typeface="楷体" pitchFamily="49" charset="-122"/>
                <a:ea typeface="楷体" pitchFamily="49" charset="-122"/>
              </a:rPr>
              <a:t>交通拥堵究竟会带来多大的损失呢?④</a:t>
            </a:r>
          </a:p>
          <a:p>
            <a:pPr>
              <a:buFont typeface="Arial" panose="020B0604020202020204" pitchFamily="34" charset="0"/>
              <a:buNone/>
            </a:pPr>
            <a:r>
              <a:rPr lang="zh-CN" altLang="zh-CN" sz="2800" b="1" dirty="0">
                <a:solidFill>
                  <a:srgbClr val="0000FF"/>
                </a:solidFill>
                <a:latin typeface="楷体" pitchFamily="49" charset="-122"/>
                <a:ea typeface="楷体" pitchFamily="49" charset="-122"/>
              </a:rPr>
              <a:t>现阶段，交通拥堵已成为世界性“城市病”，各国每年因交通拥堵蒙受的经济损失十分惨重，据来自几年前的一项数据显示:中国15 座城市每天共损失10亿元，美国每年损失680 多亿美元，英国年损失约43 亿英镑，荷兰10 年前损失已经达30亿欧元。⑤另外，堵车，汽车行驶时间增加，必然造成燃料的额外消耗；缓慢运行时，驾驶员还需频繁启停车辆，更加剧了燃料的消耗，每年仅在燃料一项上的浪费北就数额巨大，</a:t>
            </a:r>
          </a:p>
          <a:p>
            <a:pPr>
              <a:buFont typeface="Arial" panose="020B0604020202020204" pitchFamily="34" charset="0"/>
              <a:buNone/>
            </a:pPr>
            <a:r>
              <a:rPr lang="zh-CN" altLang="zh-CN" sz="2800" b="1" dirty="0">
                <a:solidFill>
                  <a:srgbClr val="0000FF"/>
                </a:solidFill>
                <a:latin typeface="楷体" pitchFamily="49" charset="-122"/>
                <a:ea typeface="楷体" pitchFamily="49" charset="-122"/>
              </a:rPr>
              <a:t>    除此之外，交通拥堵还带来了对生态环境的一系列的影响，包括温室效应、大气污染和交通噪声等。⑥</a:t>
            </a:r>
          </a:p>
        </p:txBody>
      </p:sp>
    </p:spTree>
    <p:extLst>
      <p:ext uri="{BB962C8B-B14F-4D97-AF65-F5344CB8AC3E}">
        <p14:creationId xmlns:p14="http://schemas.microsoft.com/office/powerpoint/2010/main" val="1907859914"/>
      </p:ext>
    </p:extLst>
  </p:cSld>
  <p:clrMapOvr>
    <a:masterClrMapping/>
  </p:clrMapOvr>
  <p:transition spd="slow"/>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文本框 6"/>
          <p:cNvSpPr txBox="1"/>
          <p:nvPr/>
        </p:nvSpPr>
        <p:spPr>
          <a:xfrm>
            <a:off x="396330" y="620688"/>
            <a:ext cx="8557317" cy="5262979"/>
          </a:xfrm>
          <a:prstGeom prst="rect">
            <a:avLst/>
          </a:prstGeom>
          <a:noFill/>
          <a:ln w="9525">
            <a:noFill/>
          </a:ln>
        </p:spPr>
        <p:txBody>
          <a:bodyPr wrap="square" anchor="t">
            <a:spAutoFit/>
          </a:bodyPr>
          <a:lstStyle/>
          <a:p>
            <a:pPr>
              <a:buFont typeface="Arial" panose="020B0604020202020204" pitchFamily="34" charset="0"/>
              <a:buNone/>
            </a:pPr>
            <a:r>
              <a:rPr lang="en-US" altLang="zh-CN" sz="2400" dirty="0">
                <a:latin typeface="华文细黑" panose="02010600040101010101" charset="-122"/>
                <a:ea typeface="华文细黑" panose="02010600040101010101" charset="-122"/>
                <a:cs typeface="华文细黑" panose="02010600040101010101" charset="-122"/>
              </a:rPr>
              <a:t>    </a:t>
            </a:r>
            <a:r>
              <a:rPr lang="zh-CN" altLang="zh-CN" sz="2800" b="1" dirty="0">
                <a:solidFill>
                  <a:srgbClr val="0000FF"/>
                </a:solidFill>
                <a:latin typeface="楷体" pitchFamily="49" charset="-122"/>
                <a:ea typeface="楷体" pitchFamily="49" charset="-122"/>
              </a:rPr>
              <a:t>了解决交通拥堵问题，世界各国正采取各种措施来应对交通拥堵。如英国伦敦收取拥堵费； 日本东京通过立法规定,车主在购买汽车前，必须由车主居住地警察署出具拥有固定停车位(买、租均可)证明。⑦</a:t>
            </a:r>
          </a:p>
          <a:p>
            <a:pPr>
              <a:buFont typeface="Arial" panose="020B0604020202020204" pitchFamily="34" charset="0"/>
              <a:buNone/>
            </a:pPr>
            <a:r>
              <a:rPr lang="zh-CN" altLang="zh-CN" sz="2800" b="1" dirty="0">
                <a:solidFill>
                  <a:srgbClr val="0000FF"/>
                </a:solidFill>
                <a:latin typeface="楷体" pitchFamily="49" charset="-122"/>
                <a:ea typeface="楷体" pitchFamily="49" charset="-122"/>
              </a:rPr>
              <a:t>  </a:t>
            </a:r>
            <a:r>
              <a:rPr lang="zh-CN" altLang="zh-CN" sz="2800" b="1" dirty="0" smtClean="0">
                <a:solidFill>
                  <a:srgbClr val="0000FF"/>
                </a:solidFill>
                <a:latin typeface="楷体" pitchFamily="49" charset="-122"/>
                <a:ea typeface="楷体" pitchFamily="49" charset="-122"/>
              </a:rPr>
              <a:t>我国</a:t>
            </a:r>
            <a:r>
              <a:rPr lang="zh-CN" altLang="zh-CN" sz="2800" b="1" dirty="0">
                <a:solidFill>
                  <a:srgbClr val="0000FF"/>
                </a:solidFill>
                <a:latin typeface="楷体" pitchFamily="49" charset="-122"/>
                <a:ea typeface="楷体" pitchFamily="49" charset="-122"/>
              </a:rPr>
              <a:t>各地政府也纷纷出台相关政策以期解决难题，如尾号限行、车牌拍卖、发展城市公共交通等，拥堵得以一定程度的缓解，却未得到根本解决。⑧</a:t>
            </a:r>
          </a:p>
          <a:p>
            <a:pPr>
              <a:buFont typeface="Arial" panose="020B0604020202020204" pitchFamily="34" charset="0"/>
              <a:buNone/>
            </a:pPr>
            <a:r>
              <a:rPr lang="zh-CN" altLang="zh-CN" sz="2800" b="1" dirty="0">
                <a:solidFill>
                  <a:srgbClr val="0000FF"/>
                </a:solidFill>
                <a:latin typeface="楷体" pitchFamily="49" charset="-122"/>
                <a:ea typeface="楷体" pitchFamily="49" charset="-122"/>
              </a:rPr>
              <a:t>  </a:t>
            </a:r>
            <a:r>
              <a:rPr lang="zh-CN" altLang="zh-CN" sz="2800" b="1" dirty="0" smtClean="0">
                <a:solidFill>
                  <a:srgbClr val="0000FF"/>
                </a:solidFill>
                <a:latin typeface="楷体" pitchFamily="49" charset="-122"/>
                <a:ea typeface="楷体" pitchFamily="49" charset="-122"/>
              </a:rPr>
              <a:t>同时</a:t>
            </a:r>
            <a:r>
              <a:rPr lang="zh-CN" altLang="zh-CN" sz="2800" b="1" dirty="0">
                <a:solidFill>
                  <a:srgbClr val="0000FF"/>
                </a:solidFill>
                <a:latin typeface="楷体" pitchFamily="49" charset="-122"/>
                <a:ea typeface="楷体" pitchFamily="49" charset="-122"/>
              </a:rPr>
              <a:t>，许多不同领域的研究者也投入到解决交通拥堵问题的研究之中，其中包括了数学、物理学和工程学方面的专家。他们从不同的角度入手，建立了许多种数学模型，但至今尚未找到公认的建立模型过程中的首要法则。</a:t>
            </a:r>
          </a:p>
        </p:txBody>
      </p:sp>
    </p:spTree>
    <p:extLst>
      <p:ext uri="{BB962C8B-B14F-4D97-AF65-F5344CB8AC3E}">
        <p14:creationId xmlns:p14="http://schemas.microsoft.com/office/powerpoint/2010/main" val="1144314500"/>
      </p:ext>
    </p:extLst>
  </p:cSld>
  <p:clrMapOvr>
    <a:masterClrMapping/>
  </p:clrMapOvr>
  <p:transition spd="slow"/>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文本框 6"/>
          <p:cNvSpPr txBox="1"/>
          <p:nvPr/>
        </p:nvSpPr>
        <p:spPr>
          <a:xfrm>
            <a:off x="270938" y="476672"/>
            <a:ext cx="8770476" cy="6124754"/>
          </a:xfrm>
          <a:prstGeom prst="rect">
            <a:avLst/>
          </a:prstGeom>
          <a:noFill/>
          <a:ln w="9525">
            <a:noFill/>
          </a:ln>
        </p:spPr>
        <p:txBody>
          <a:bodyPr wrap="square" anchor="t">
            <a:spAutoFit/>
          </a:bodyPr>
          <a:lstStyle/>
          <a:p>
            <a:pPr>
              <a:buFont typeface="Arial" panose="020B0604020202020204" pitchFamily="34" charset="0"/>
              <a:buNone/>
            </a:pPr>
            <a:r>
              <a:rPr lang="en-US" altLang="zh-CN" sz="2400" dirty="0">
                <a:latin typeface="华文细黑" panose="02010600040101010101" charset="-122"/>
                <a:ea typeface="华文细黑" panose="02010600040101010101" charset="-122"/>
                <a:cs typeface="华文细黑" panose="02010600040101010101" charset="-122"/>
              </a:rPr>
              <a:t>    </a:t>
            </a:r>
            <a:r>
              <a:rPr lang="en-US" altLang="zh-CN" sz="2400" dirty="0" smtClean="0">
                <a:latin typeface="华文细黑" panose="02010600040101010101" charset="-122"/>
                <a:ea typeface="华文细黑" panose="02010600040101010101" charset="-122"/>
                <a:cs typeface="华文细黑" panose="02010600040101010101" charset="-122"/>
              </a:rPr>
              <a:t>    </a:t>
            </a:r>
            <a:r>
              <a:rPr lang="zh-CN" altLang="zh-CN" sz="2800" b="1" dirty="0" smtClean="0">
                <a:solidFill>
                  <a:srgbClr val="0000FF"/>
                </a:solidFill>
                <a:latin typeface="楷体" pitchFamily="49" charset="-122"/>
                <a:ea typeface="楷体" pitchFamily="49" charset="-122"/>
              </a:rPr>
              <a:t>了</a:t>
            </a:r>
            <a:r>
              <a:rPr lang="zh-CN" altLang="zh-CN" sz="2800" b="1" dirty="0">
                <a:solidFill>
                  <a:srgbClr val="0000FF"/>
                </a:solidFill>
                <a:latin typeface="楷体" pitchFamily="49" charset="-122"/>
                <a:ea typeface="楷体" pitchFamily="49" charset="-122"/>
              </a:rPr>
              <a:t>解决交通拥堵问题，世界各国正采取各种措施来应对交通拥堵。如英国伦敦收取拥堵费； 日本东京通过立法规定,车主在购买汽车前，必须由车主居住地警察署出具拥有固定停车位(买、租均可)证明。⑦</a:t>
            </a:r>
          </a:p>
          <a:p>
            <a:pPr>
              <a:buFont typeface="Arial" panose="020B0604020202020204" pitchFamily="34" charset="0"/>
              <a:buNone/>
            </a:pPr>
            <a:r>
              <a:rPr lang="zh-CN" altLang="zh-CN" sz="2800" b="1" dirty="0">
                <a:solidFill>
                  <a:srgbClr val="0000FF"/>
                </a:solidFill>
                <a:latin typeface="楷体" pitchFamily="49" charset="-122"/>
                <a:ea typeface="楷体" pitchFamily="49" charset="-122"/>
              </a:rPr>
              <a:t>    我国各地政府也纷纷出台相关政策以期解决难题，如尾号限行、车牌拍卖、发展城市公共交通等，拥堵得以一定程度的缓解，却未得到根本解决。⑧</a:t>
            </a:r>
          </a:p>
          <a:p>
            <a:pPr>
              <a:buFont typeface="Arial" panose="020B0604020202020204" pitchFamily="34" charset="0"/>
              <a:buNone/>
            </a:pPr>
            <a:r>
              <a:rPr lang="zh-CN" altLang="zh-CN" sz="2800" b="1" dirty="0">
                <a:solidFill>
                  <a:srgbClr val="0000FF"/>
                </a:solidFill>
                <a:latin typeface="楷体" pitchFamily="49" charset="-122"/>
                <a:ea typeface="楷体" pitchFamily="49" charset="-122"/>
              </a:rPr>
              <a:t>    同时，许多不同领域的研究者也投入到解决交通拥堵问题的研究之中，其中包括了数学、物理学和工程学方面的专家。他们从不同的角度入手，建立了许多种数学模型，但至今尚未找到公认的建立模型过程中的首要法则。</a:t>
            </a:r>
          </a:p>
          <a:p>
            <a:pPr>
              <a:buFont typeface="Arial" panose="020B0604020202020204" pitchFamily="34" charset="0"/>
              <a:buNone/>
            </a:pPr>
            <a:r>
              <a:rPr lang="en-US" altLang="zh-CN" sz="2800" b="1" dirty="0" smtClean="0">
                <a:solidFill>
                  <a:srgbClr val="0000FF"/>
                </a:solidFill>
                <a:latin typeface="楷体" pitchFamily="49" charset="-122"/>
                <a:ea typeface="楷体" pitchFamily="49" charset="-122"/>
              </a:rPr>
              <a:t>    </a:t>
            </a:r>
            <a:r>
              <a:rPr lang="zh-CN" altLang="zh-CN" sz="2800" b="1" dirty="0" smtClean="0">
                <a:solidFill>
                  <a:srgbClr val="0000FF"/>
                </a:solidFill>
                <a:latin typeface="楷体" pitchFamily="49" charset="-122"/>
                <a:ea typeface="楷体" pitchFamily="49" charset="-122"/>
              </a:rPr>
              <a:t>因此</a:t>
            </a:r>
            <a:r>
              <a:rPr lang="zh-CN" altLang="zh-CN" sz="2800" b="1" dirty="0">
                <a:solidFill>
                  <a:srgbClr val="0000FF"/>
                </a:solidFill>
                <a:latin typeface="楷体" pitchFamily="49" charset="-122"/>
                <a:ea typeface="楷体" pitchFamily="49" charset="-122"/>
              </a:rPr>
              <a:t>，关注城市交通拥堵现象，解决行路难，眼下仍是一个十分重要的民生问题。⑨</a:t>
            </a:r>
          </a:p>
        </p:txBody>
      </p:sp>
    </p:spTree>
    <p:extLst>
      <p:ext uri="{BB962C8B-B14F-4D97-AF65-F5344CB8AC3E}">
        <p14:creationId xmlns:p14="http://schemas.microsoft.com/office/powerpoint/2010/main" val="2782074313"/>
      </p:ext>
    </p:extLst>
  </p:cSld>
  <p:clrMapOvr>
    <a:masterClrMapping/>
  </p:clrMapOvr>
  <p:transition spd="slow"/>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文本框 6"/>
          <p:cNvSpPr txBox="1"/>
          <p:nvPr/>
        </p:nvSpPr>
        <p:spPr>
          <a:xfrm>
            <a:off x="294136" y="692696"/>
            <a:ext cx="8770476" cy="5262979"/>
          </a:xfrm>
          <a:prstGeom prst="rect">
            <a:avLst/>
          </a:prstGeom>
          <a:noFill/>
          <a:ln w="9525">
            <a:noFill/>
          </a:ln>
        </p:spPr>
        <p:txBody>
          <a:bodyPr wrap="square" anchor="t">
            <a:spAutoFit/>
          </a:bodyPr>
          <a:lstStyle/>
          <a:p>
            <a:pPr>
              <a:buFont typeface="Arial" panose="020B0604020202020204" pitchFamily="34" charset="0"/>
              <a:buNone/>
            </a:pPr>
            <a:r>
              <a:rPr lang="en-US" altLang="zh-CN" sz="2400" dirty="0">
                <a:latin typeface="华文细黑" panose="02010600040101010101" charset="-122"/>
                <a:ea typeface="华文细黑" panose="02010600040101010101" charset="-122"/>
                <a:cs typeface="华文细黑" panose="02010600040101010101" charset="-122"/>
              </a:rPr>
              <a:t>    </a:t>
            </a:r>
            <a:r>
              <a:rPr lang="zh-CN" altLang="zh-CN" sz="2800" b="1" dirty="0">
                <a:solidFill>
                  <a:srgbClr val="0000FF"/>
                </a:solidFill>
                <a:latin typeface="楷体" pitchFamily="49" charset="-122"/>
                <a:ea typeface="楷体" pitchFamily="49" charset="-122"/>
              </a:rPr>
              <a:t>品析：</a:t>
            </a:r>
          </a:p>
          <a:p>
            <a:pPr>
              <a:buFont typeface="Arial" panose="020B0604020202020204" pitchFamily="34" charset="0"/>
              <a:buNone/>
            </a:pPr>
            <a:r>
              <a:rPr lang="zh-CN" altLang="zh-CN" sz="2800" b="1" dirty="0">
                <a:solidFill>
                  <a:srgbClr val="0000FF"/>
                </a:solidFill>
                <a:latin typeface="楷体" pitchFamily="49" charset="-122"/>
                <a:ea typeface="楷体" pitchFamily="49" charset="-122"/>
              </a:rPr>
              <a:t>①开篇点题：文章开篇点题，并指出交通拥堵问题的严重性。</a:t>
            </a:r>
          </a:p>
          <a:p>
            <a:pPr>
              <a:buFont typeface="Arial" panose="020B0604020202020204" pitchFamily="34" charset="0"/>
              <a:buNone/>
            </a:pPr>
            <a:r>
              <a:rPr lang="zh-CN" altLang="zh-CN" sz="2800" b="1" dirty="0">
                <a:solidFill>
                  <a:srgbClr val="0000FF"/>
                </a:solidFill>
                <a:latin typeface="楷体" pitchFamily="49" charset="-122"/>
                <a:ea typeface="楷体" pitchFamily="49" charset="-122"/>
              </a:rPr>
              <a:t>②引起下文：以问句的形式引起下文对导致城市交通拥堵原因的具体说明。</a:t>
            </a:r>
          </a:p>
          <a:p>
            <a:pPr>
              <a:buFont typeface="Arial" panose="020B0604020202020204" pitchFamily="34" charset="0"/>
              <a:buNone/>
            </a:pPr>
            <a:r>
              <a:rPr lang="zh-CN" altLang="zh-CN" sz="2800" b="1" dirty="0">
                <a:solidFill>
                  <a:srgbClr val="0000FF"/>
                </a:solidFill>
                <a:latin typeface="楷体" pitchFamily="49" charset="-122"/>
                <a:ea typeface="楷体" pitchFamily="49" charset="-122"/>
              </a:rPr>
              <a:t>③分类说明：分类说明导致城市交通拥堵的主要原因。</a:t>
            </a:r>
          </a:p>
          <a:p>
            <a:pPr>
              <a:buFont typeface="Arial" panose="020B0604020202020204" pitchFamily="34" charset="0"/>
              <a:buNone/>
            </a:pPr>
            <a:r>
              <a:rPr lang="zh-CN" altLang="zh-CN" sz="2800" b="1" dirty="0">
                <a:solidFill>
                  <a:srgbClr val="0000FF"/>
                </a:solidFill>
                <a:latin typeface="楷体" pitchFamily="49" charset="-122"/>
                <a:ea typeface="楷体" pitchFamily="49" charset="-122"/>
              </a:rPr>
              <a:t>④引起下文：以问句的形式引起下文对交拥堵带来的经济损失的介绍。</a:t>
            </a:r>
          </a:p>
          <a:p>
            <a:pPr>
              <a:buFont typeface="Arial" panose="020B0604020202020204" pitchFamily="34" charset="0"/>
              <a:buNone/>
            </a:pPr>
            <a:r>
              <a:rPr lang="zh-CN" altLang="zh-CN" sz="2800" b="1" dirty="0">
                <a:solidFill>
                  <a:srgbClr val="0000FF"/>
                </a:solidFill>
                <a:latin typeface="楷体" pitchFamily="49" charset="-122"/>
                <a:ea typeface="楷体" pitchFamily="49" charset="-122"/>
              </a:rPr>
              <a:t>⑤举例子、列数字：举中国、美国、英国、荷兰的例子，运用具体数字，准确、具体通拥堵带来的巨大损失。</a:t>
            </a:r>
          </a:p>
          <a:p>
            <a:pPr>
              <a:buFont typeface="Arial" panose="020B0604020202020204" pitchFamily="34" charset="0"/>
              <a:buNone/>
            </a:pPr>
            <a:r>
              <a:rPr lang="zh-CN" altLang="zh-CN" sz="2800" b="1" dirty="0">
                <a:solidFill>
                  <a:srgbClr val="0000FF"/>
                </a:solidFill>
                <a:latin typeface="楷体" pitchFamily="49" charset="-122"/>
                <a:ea typeface="楷体" pitchFamily="49" charset="-122"/>
              </a:rPr>
              <a:t>⑥简要说明交通拥堵对生态环境的—系列的影响。“除此之外”，用语准确、严密。</a:t>
            </a:r>
          </a:p>
        </p:txBody>
      </p:sp>
    </p:spTree>
    <p:extLst>
      <p:ext uri="{BB962C8B-B14F-4D97-AF65-F5344CB8AC3E}">
        <p14:creationId xmlns:p14="http://schemas.microsoft.com/office/powerpoint/2010/main" val="4247382395"/>
      </p:ext>
    </p:extLst>
  </p:cSld>
  <p:clrMapOvr>
    <a:masterClrMapping/>
  </p:clrMapOvr>
  <p:transition spd="slow"/>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文本框 6"/>
          <p:cNvSpPr txBox="1"/>
          <p:nvPr/>
        </p:nvSpPr>
        <p:spPr>
          <a:xfrm>
            <a:off x="252314" y="2071689"/>
            <a:ext cx="8769285" cy="1815882"/>
          </a:xfrm>
          <a:prstGeom prst="rect">
            <a:avLst/>
          </a:prstGeom>
          <a:noFill/>
          <a:ln w="9525">
            <a:noFill/>
          </a:ln>
        </p:spPr>
        <p:txBody>
          <a:bodyPr wrap="square" anchor="t">
            <a:spAutoFit/>
          </a:bodyPr>
          <a:lstStyle/>
          <a:p>
            <a:pPr>
              <a:buFont typeface="Arial" panose="020B0604020202020204" pitchFamily="34" charset="0"/>
              <a:buNone/>
            </a:pPr>
            <a:r>
              <a:rPr lang="zh-CN" altLang="zh-CN" sz="2800" b="1" dirty="0">
                <a:solidFill>
                  <a:srgbClr val="0000FF"/>
                </a:solidFill>
                <a:latin typeface="楷体" pitchFamily="49" charset="-122"/>
                <a:ea typeface="楷体" pitchFamily="49" charset="-122"/>
              </a:rPr>
              <a:t>⑦举例子：举英国、日本的例子，说明在采取措施应对交通拥堵问题。</a:t>
            </a:r>
          </a:p>
          <a:p>
            <a:pPr>
              <a:buFont typeface="Arial" panose="020B0604020202020204" pitchFamily="34" charset="0"/>
              <a:buNone/>
            </a:pPr>
            <a:r>
              <a:rPr lang="zh-CN" altLang="zh-CN" sz="2800" b="1" dirty="0">
                <a:solidFill>
                  <a:srgbClr val="0000FF"/>
                </a:solidFill>
                <a:latin typeface="楷体" pitchFamily="49" charset="-122"/>
                <a:ea typeface="楷体" pitchFamily="49" charset="-122"/>
              </a:rPr>
              <a:t>⑧说明我国各地政府采取的解决交通拥堵问题的措施。</a:t>
            </a:r>
          </a:p>
          <a:p>
            <a:pPr>
              <a:buFont typeface="Arial" panose="020B0604020202020204" pitchFamily="34" charset="0"/>
              <a:buNone/>
            </a:pPr>
            <a:r>
              <a:rPr lang="zh-CN" altLang="zh-CN" sz="2800" b="1" dirty="0">
                <a:solidFill>
                  <a:srgbClr val="0000FF"/>
                </a:solidFill>
                <a:latin typeface="楷体" pitchFamily="49" charset="-122"/>
                <a:ea typeface="楷体" pitchFamily="49" charset="-122"/>
              </a:rPr>
              <a:t>⑨首尾呼应：指出解决交通拥堵的重要性，照应开头。</a:t>
            </a:r>
          </a:p>
        </p:txBody>
      </p:sp>
    </p:spTree>
    <p:extLst>
      <p:ext uri="{BB962C8B-B14F-4D97-AF65-F5344CB8AC3E}">
        <p14:creationId xmlns:p14="http://schemas.microsoft.com/office/powerpoint/2010/main" val="4158318754"/>
      </p:ext>
    </p:extLst>
  </p:cSld>
  <p:clrMapOvr>
    <a:masterClrMapping/>
  </p:clrMapOvr>
  <p:transition spd="slow"/>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文本框 6"/>
          <p:cNvSpPr txBox="1"/>
          <p:nvPr/>
        </p:nvSpPr>
        <p:spPr>
          <a:xfrm>
            <a:off x="331052" y="1268760"/>
            <a:ext cx="8482295" cy="3970318"/>
          </a:xfrm>
          <a:prstGeom prst="rect">
            <a:avLst/>
          </a:prstGeom>
          <a:noFill/>
          <a:ln w="9525">
            <a:noFill/>
          </a:ln>
        </p:spPr>
        <p:txBody>
          <a:bodyPr wrap="square" anchor="t">
            <a:spAutoFit/>
          </a:bodyPr>
          <a:lstStyle/>
          <a:p>
            <a:pPr>
              <a:buFont typeface="Arial" panose="020B0604020202020204" pitchFamily="34" charset="0"/>
              <a:buNone/>
            </a:pPr>
            <a:r>
              <a:rPr lang="zh-CN" altLang="zh-CN" sz="2800" b="1" dirty="0" smtClean="0">
                <a:solidFill>
                  <a:srgbClr val="0000FF"/>
                </a:solidFill>
                <a:latin typeface="楷体" pitchFamily="49" charset="-122"/>
                <a:ea typeface="楷体" pitchFamily="49" charset="-122"/>
              </a:rPr>
              <a:t>点评</a:t>
            </a:r>
            <a:r>
              <a:rPr lang="zh-CN" altLang="zh-CN" sz="2800" b="1" dirty="0">
                <a:solidFill>
                  <a:srgbClr val="0000FF"/>
                </a:solidFill>
                <a:latin typeface="楷体" pitchFamily="49" charset="-122"/>
                <a:ea typeface="楷体" pitchFamily="49" charset="-122"/>
              </a:rPr>
              <a:t>：</a:t>
            </a:r>
          </a:p>
          <a:p>
            <a:pPr>
              <a:buFont typeface="Arial" panose="020B0604020202020204" pitchFamily="34" charset="0"/>
              <a:buNone/>
            </a:pPr>
            <a:r>
              <a:rPr lang="zh-CN" altLang="zh-CN" sz="2800" b="1" dirty="0">
                <a:solidFill>
                  <a:srgbClr val="FF0000"/>
                </a:solidFill>
                <a:latin typeface="楷体" pitchFamily="49" charset="-122"/>
                <a:ea typeface="楷体" pitchFamily="49" charset="-122"/>
              </a:rPr>
              <a:t>1.逻辑顺序，条理清晰。文章首先提出交通拥堵的问题，接着具体说明交通拥堵出现的原因、带来的损失，以及各国解决这一问题的措施，采用了逻辑顺序，说明有条理。</a:t>
            </a:r>
          </a:p>
          <a:p>
            <a:pPr>
              <a:buFont typeface="Arial" panose="020B0604020202020204" pitchFamily="34" charset="0"/>
              <a:buNone/>
            </a:pPr>
            <a:r>
              <a:rPr lang="zh-CN" altLang="zh-CN" sz="2800" b="1" dirty="0">
                <a:solidFill>
                  <a:srgbClr val="FF0000"/>
                </a:solidFill>
                <a:latin typeface="楷体" pitchFamily="49" charset="-122"/>
                <a:ea typeface="楷体" pitchFamily="49" charset="-122"/>
              </a:rPr>
              <a:t>2.语言准确，多法并用。本文在说明时，用语准确，如“英国年损失约43亿英镑”，“约”字体现了说明文语言的准确性。同时，还运用了列数字、举例子等说明方法，使说明更具体。</a:t>
            </a:r>
          </a:p>
        </p:txBody>
      </p:sp>
    </p:spTree>
    <p:extLst>
      <p:ext uri="{BB962C8B-B14F-4D97-AF65-F5344CB8AC3E}">
        <p14:creationId xmlns:p14="http://schemas.microsoft.com/office/powerpoint/2010/main" val="3168347592"/>
      </p:ext>
    </p:extLst>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Text Box 2"/>
          <p:cNvSpPr txBox="1">
            <a:spLocks noChangeArrowheads="1"/>
          </p:cNvSpPr>
          <p:nvPr/>
        </p:nvSpPr>
        <p:spPr bwMode="auto">
          <a:xfrm>
            <a:off x="252314" y="1"/>
            <a:ext cx="4768869" cy="21852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kumimoji="1" lang="zh-CN" altLang="en-US" sz="3600" b="1" dirty="0">
                <a:solidFill>
                  <a:srgbClr val="FF0000"/>
                </a:solidFill>
                <a:latin typeface="楷体" panose="02010609060101010101" pitchFamily="49" charset="-122"/>
                <a:ea typeface="楷体" panose="02010609060101010101" pitchFamily="49" charset="-122"/>
              </a:rPr>
              <a:t>常用的说明顺序：</a:t>
            </a:r>
          </a:p>
          <a:p>
            <a:pPr eaLnBrk="1" hangingPunct="1"/>
            <a:endParaRPr kumimoji="1" lang="zh-CN" altLang="en-US" sz="3600" b="1" dirty="0">
              <a:solidFill>
                <a:srgbClr val="0000FF"/>
              </a:solidFill>
              <a:latin typeface="Times New Roman" pitchFamily="18" charset="0"/>
              <a:ea typeface="华文新魏" pitchFamily="2" charset="-122"/>
            </a:endParaRPr>
          </a:p>
          <a:p>
            <a:pPr eaLnBrk="1" hangingPunct="1"/>
            <a:r>
              <a:rPr kumimoji="1" lang="en-US" altLang="zh-CN" sz="3200" b="1" dirty="0">
                <a:solidFill>
                  <a:srgbClr val="0000FF"/>
                </a:solidFill>
                <a:latin typeface="楷体" panose="02010609060101010101" pitchFamily="49" charset="-122"/>
                <a:ea typeface="楷体" panose="02010609060101010101" pitchFamily="49" charset="-122"/>
              </a:rPr>
              <a:t>1</a:t>
            </a:r>
            <a:r>
              <a:rPr kumimoji="1" lang="zh-CN" altLang="en-US" sz="3200" b="1" dirty="0">
                <a:solidFill>
                  <a:srgbClr val="0000FF"/>
                </a:solidFill>
                <a:latin typeface="楷体" panose="02010609060101010101" pitchFamily="49" charset="-122"/>
                <a:ea typeface="楷体" panose="02010609060101010101" pitchFamily="49" charset="-122"/>
              </a:rPr>
              <a:t>、</a:t>
            </a:r>
            <a:r>
              <a:rPr kumimoji="1" lang="zh-CN" altLang="en-US" sz="3200" b="1" dirty="0">
                <a:solidFill>
                  <a:srgbClr val="FF0000"/>
                </a:solidFill>
                <a:latin typeface="楷体" panose="02010609060101010101" pitchFamily="49" charset="-122"/>
                <a:ea typeface="楷体" panose="02010609060101010101" pitchFamily="49" charset="-122"/>
              </a:rPr>
              <a:t>空间</a:t>
            </a:r>
          </a:p>
          <a:p>
            <a:pPr eaLnBrk="1" hangingPunct="1"/>
            <a:r>
              <a:rPr kumimoji="1" lang="zh-CN" altLang="en-US" sz="3200" b="1" dirty="0">
                <a:solidFill>
                  <a:srgbClr val="FF0000"/>
                </a:solidFill>
                <a:latin typeface="楷体" panose="02010609060101010101" pitchFamily="49" charset="-122"/>
                <a:ea typeface="楷体" panose="02010609060101010101" pitchFamily="49" charset="-122"/>
              </a:rPr>
              <a:t>   顺序</a:t>
            </a:r>
          </a:p>
        </p:txBody>
      </p:sp>
      <p:sp>
        <p:nvSpPr>
          <p:cNvPr id="195587" name="AutoShape 3"/>
          <p:cNvSpPr>
            <a:spLocks/>
          </p:cNvSpPr>
          <p:nvPr/>
        </p:nvSpPr>
        <p:spPr bwMode="auto">
          <a:xfrm>
            <a:off x="2515037" y="762000"/>
            <a:ext cx="114320" cy="1676400"/>
          </a:xfrm>
          <a:prstGeom prst="leftBrace">
            <a:avLst>
              <a:gd name="adj1" fmla="val 103685"/>
              <a:gd name="adj2" fmla="val 50000"/>
            </a:avLst>
          </a:prstGeom>
          <a:noFill/>
          <a:ln w="9525">
            <a:solidFill>
              <a:srgbClr val="FFFF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endParaRPr kumimoji="1" lang="zh-CN" altLang="zh-CN" sz="2400" b="1">
              <a:solidFill>
                <a:srgbClr val="FFFFFF"/>
              </a:solidFill>
              <a:latin typeface="Times New Roman" pitchFamily="18" charset="0"/>
            </a:endParaRPr>
          </a:p>
        </p:txBody>
      </p:sp>
      <p:sp>
        <p:nvSpPr>
          <p:cNvPr id="195588" name="Text Box 4"/>
          <p:cNvSpPr txBox="1">
            <a:spLocks noChangeArrowheads="1"/>
          </p:cNvSpPr>
          <p:nvPr/>
        </p:nvSpPr>
        <p:spPr bwMode="auto">
          <a:xfrm>
            <a:off x="2572197" y="457200"/>
            <a:ext cx="156966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kumimoji="1" lang="zh-CN" altLang="en-US" sz="3600" b="1" dirty="0">
                <a:solidFill>
                  <a:srgbClr val="0000FF"/>
                </a:solidFill>
                <a:latin typeface="Times New Roman" pitchFamily="18" charset="0"/>
                <a:ea typeface="华文新魏" pitchFamily="2" charset="-122"/>
              </a:rPr>
              <a:t>外</a:t>
            </a:r>
            <a:r>
              <a:rPr kumimoji="1" lang="en-US" altLang="zh-CN" sz="3600" b="1" dirty="0">
                <a:solidFill>
                  <a:srgbClr val="0000FF"/>
                </a:solidFill>
                <a:latin typeface="Times New Roman" pitchFamily="18" charset="0"/>
                <a:ea typeface="华文新魏" pitchFamily="2" charset="-122"/>
              </a:rPr>
              <a:t>—</a:t>
            </a:r>
            <a:r>
              <a:rPr kumimoji="1" lang="zh-CN" altLang="en-US" sz="3600" b="1" dirty="0">
                <a:solidFill>
                  <a:srgbClr val="0000FF"/>
                </a:solidFill>
                <a:latin typeface="Times New Roman" pitchFamily="18" charset="0"/>
                <a:ea typeface="华文新魏" pitchFamily="2" charset="-122"/>
              </a:rPr>
              <a:t>内</a:t>
            </a:r>
          </a:p>
        </p:txBody>
      </p:sp>
      <p:sp>
        <p:nvSpPr>
          <p:cNvPr id="195589" name="Text Box 5"/>
          <p:cNvSpPr txBox="1">
            <a:spLocks noChangeArrowheads="1"/>
          </p:cNvSpPr>
          <p:nvPr/>
        </p:nvSpPr>
        <p:spPr bwMode="auto">
          <a:xfrm>
            <a:off x="2628166" y="1196975"/>
            <a:ext cx="156966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r>
              <a:rPr kumimoji="1" lang="zh-CN" altLang="en-US" sz="3600" b="1" dirty="0">
                <a:solidFill>
                  <a:srgbClr val="0000FF"/>
                </a:solidFill>
                <a:latin typeface="Times New Roman" pitchFamily="18" charset="0"/>
                <a:ea typeface="华文新魏" pitchFamily="2" charset="-122"/>
              </a:rPr>
              <a:t>上</a:t>
            </a:r>
            <a:r>
              <a:rPr kumimoji="1" lang="en-US" altLang="zh-CN" sz="3600" b="1" dirty="0">
                <a:solidFill>
                  <a:srgbClr val="0000FF"/>
                </a:solidFill>
                <a:latin typeface="Times New Roman" pitchFamily="18" charset="0"/>
                <a:ea typeface="华文新魏" pitchFamily="2" charset="-122"/>
              </a:rPr>
              <a:t>—</a:t>
            </a:r>
            <a:r>
              <a:rPr kumimoji="1" lang="zh-CN" altLang="en-US" sz="3600" b="1" dirty="0">
                <a:solidFill>
                  <a:srgbClr val="0000FF"/>
                </a:solidFill>
                <a:latin typeface="Times New Roman" pitchFamily="18" charset="0"/>
                <a:ea typeface="华文新魏" pitchFamily="2" charset="-122"/>
              </a:rPr>
              <a:t>下</a:t>
            </a:r>
          </a:p>
        </p:txBody>
      </p:sp>
      <p:sp>
        <p:nvSpPr>
          <p:cNvPr id="195590" name="Text Box 6"/>
          <p:cNvSpPr txBox="1">
            <a:spLocks noChangeArrowheads="1"/>
          </p:cNvSpPr>
          <p:nvPr/>
        </p:nvSpPr>
        <p:spPr bwMode="auto">
          <a:xfrm>
            <a:off x="2628166" y="1916113"/>
            <a:ext cx="156966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r>
              <a:rPr kumimoji="1" lang="zh-CN" altLang="en-US" sz="3600" b="1" dirty="0">
                <a:solidFill>
                  <a:srgbClr val="0000FF"/>
                </a:solidFill>
                <a:latin typeface="Times New Roman" pitchFamily="18" charset="0"/>
                <a:ea typeface="华文新魏" pitchFamily="2" charset="-122"/>
              </a:rPr>
              <a:t>前</a:t>
            </a:r>
            <a:r>
              <a:rPr kumimoji="1" lang="en-US" altLang="zh-CN" sz="3600" b="1" dirty="0">
                <a:solidFill>
                  <a:srgbClr val="0000FF"/>
                </a:solidFill>
                <a:latin typeface="Times New Roman" pitchFamily="18" charset="0"/>
                <a:ea typeface="华文新魏" pitchFamily="2" charset="-122"/>
              </a:rPr>
              <a:t>—</a:t>
            </a:r>
            <a:r>
              <a:rPr kumimoji="1" lang="zh-CN" altLang="en-US" sz="3600" b="1" dirty="0">
                <a:solidFill>
                  <a:srgbClr val="0000FF"/>
                </a:solidFill>
                <a:latin typeface="Times New Roman" pitchFamily="18" charset="0"/>
                <a:ea typeface="华文新魏" pitchFamily="2" charset="-122"/>
              </a:rPr>
              <a:t>后</a:t>
            </a:r>
          </a:p>
        </p:txBody>
      </p:sp>
      <p:sp>
        <p:nvSpPr>
          <p:cNvPr id="195591" name="Text Box 7"/>
          <p:cNvSpPr txBox="1">
            <a:spLocks noChangeArrowheads="1"/>
          </p:cNvSpPr>
          <p:nvPr/>
        </p:nvSpPr>
        <p:spPr bwMode="auto">
          <a:xfrm>
            <a:off x="1143198" y="2438401"/>
            <a:ext cx="3480440"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kumimoji="1" lang="zh-CN" altLang="en-US" sz="3200" b="1" dirty="0">
                <a:solidFill>
                  <a:srgbClr val="0000FF"/>
                </a:solidFill>
                <a:latin typeface="楷体" panose="02010609060101010101" pitchFamily="49" charset="-122"/>
                <a:ea typeface="楷体" panose="02010609060101010101" pitchFamily="49" charset="-122"/>
              </a:rPr>
              <a:t>（一般用于说明相</a:t>
            </a:r>
          </a:p>
          <a:p>
            <a:pPr eaLnBrk="1" hangingPunct="1"/>
            <a:r>
              <a:rPr kumimoji="1" lang="zh-CN" altLang="en-US" sz="3200" b="1" dirty="0">
                <a:solidFill>
                  <a:srgbClr val="0000FF"/>
                </a:solidFill>
                <a:latin typeface="楷体" panose="02010609060101010101" pitchFamily="49" charset="-122"/>
                <a:ea typeface="楷体" panose="02010609060101010101" pitchFamily="49" charset="-122"/>
              </a:rPr>
              <a:t>对静止的事物）</a:t>
            </a:r>
          </a:p>
        </p:txBody>
      </p:sp>
      <p:sp>
        <p:nvSpPr>
          <p:cNvPr id="195592" name="Text Box 8"/>
          <p:cNvSpPr txBox="1">
            <a:spLocks noChangeArrowheads="1"/>
          </p:cNvSpPr>
          <p:nvPr/>
        </p:nvSpPr>
        <p:spPr bwMode="auto">
          <a:xfrm>
            <a:off x="1143198" y="4191001"/>
            <a:ext cx="4005659" cy="21236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kumimoji="1" lang="en-US" altLang="zh-CN" sz="3600" b="1" dirty="0">
                <a:solidFill>
                  <a:srgbClr val="FF3300"/>
                </a:solidFill>
                <a:latin typeface="华文新魏" pitchFamily="2" charset="-122"/>
                <a:ea typeface="华文新魏" pitchFamily="2" charset="-122"/>
              </a:rPr>
              <a:t>2</a:t>
            </a:r>
            <a:r>
              <a:rPr kumimoji="1" lang="zh-CN" altLang="en-US" sz="3600" b="1" dirty="0">
                <a:solidFill>
                  <a:srgbClr val="FF3300"/>
                </a:solidFill>
                <a:latin typeface="华文新魏" pitchFamily="2" charset="-122"/>
                <a:ea typeface="华文新魏" pitchFamily="2" charset="-122"/>
              </a:rPr>
              <a:t>、</a:t>
            </a:r>
            <a:r>
              <a:rPr kumimoji="1" lang="zh-CN" altLang="en-US" sz="3200" b="1" dirty="0">
                <a:solidFill>
                  <a:srgbClr val="FF0000"/>
                </a:solidFill>
                <a:latin typeface="楷体" panose="02010609060101010101" pitchFamily="49" charset="-122"/>
                <a:ea typeface="楷体" panose="02010609060101010101" pitchFamily="49" charset="-122"/>
              </a:rPr>
              <a:t>时间顺序：</a:t>
            </a:r>
            <a:r>
              <a:rPr kumimoji="1" lang="zh-CN" altLang="en-US" sz="3200" b="1" dirty="0">
                <a:solidFill>
                  <a:srgbClr val="0000FF"/>
                </a:solidFill>
                <a:latin typeface="楷体" panose="02010609060101010101" pitchFamily="49" charset="-122"/>
                <a:ea typeface="楷体" panose="02010609060101010101" pitchFamily="49" charset="-122"/>
              </a:rPr>
              <a:t>以时</a:t>
            </a:r>
          </a:p>
          <a:p>
            <a:pPr eaLnBrk="1" hangingPunct="1"/>
            <a:r>
              <a:rPr kumimoji="1" lang="zh-CN" altLang="en-US" sz="3200" b="1" dirty="0">
                <a:solidFill>
                  <a:srgbClr val="0000FF"/>
                </a:solidFill>
                <a:latin typeface="楷体" panose="02010609060101010101" pitchFamily="49" charset="-122"/>
                <a:ea typeface="楷体" panose="02010609060101010101" pitchFamily="49" charset="-122"/>
              </a:rPr>
              <a:t>间先后作为说明的</a:t>
            </a:r>
          </a:p>
          <a:p>
            <a:pPr eaLnBrk="1" hangingPunct="1"/>
            <a:r>
              <a:rPr kumimoji="1" lang="zh-CN" altLang="en-US" sz="3200" b="1" dirty="0">
                <a:solidFill>
                  <a:srgbClr val="0000FF"/>
                </a:solidFill>
                <a:latin typeface="楷体" panose="02010609060101010101" pitchFamily="49" charset="-122"/>
                <a:ea typeface="楷体" panose="02010609060101010101" pitchFamily="49" charset="-122"/>
              </a:rPr>
              <a:t>顺序，用于说明事</a:t>
            </a:r>
          </a:p>
          <a:p>
            <a:pPr eaLnBrk="1" hangingPunct="1"/>
            <a:r>
              <a:rPr kumimoji="1" lang="zh-CN" altLang="en-US" sz="3200" b="1" dirty="0">
                <a:solidFill>
                  <a:srgbClr val="0000FF"/>
                </a:solidFill>
                <a:latin typeface="楷体" panose="02010609060101010101" pitchFamily="49" charset="-122"/>
                <a:ea typeface="楷体" panose="02010609060101010101" pitchFamily="49" charset="-122"/>
              </a:rPr>
              <a:t>物的发展变化。</a:t>
            </a:r>
          </a:p>
        </p:txBody>
      </p:sp>
      <p:sp>
        <p:nvSpPr>
          <p:cNvPr id="195593" name="Text Box 9"/>
          <p:cNvSpPr txBox="1">
            <a:spLocks noChangeArrowheads="1"/>
          </p:cNvSpPr>
          <p:nvPr/>
        </p:nvSpPr>
        <p:spPr bwMode="auto">
          <a:xfrm>
            <a:off x="4410841" y="1838235"/>
            <a:ext cx="1649811"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kumimoji="1" lang="en-US" altLang="zh-CN" sz="3200" b="1" dirty="0">
                <a:solidFill>
                  <a:srgbClr val="FF3300"/>
                </a:solidFill>
                <a:latin typeface="华文新魏" pitchFamily="2" charset="-122"/>
                <a:ea typeface="华文新魏" pitchFamily="2" charset="-122"/>
              </a:rPr>
              <a:t>3</a:t>
            </a:r>
            <a:r>
              <a:rPr kumimoji="1" lang="zh-CN" altLang="en-US" sz="3200" b="1" dirty="0">
                <a:solidFill>
                  <a:srgbClr val="0000FF"/>
                </a:solidFill>
                <a:latin typeface="华文新魏" pitchFamily="2" charset="-122"/>
                <a:ea typeface="华文新魏" pitchFamily="2" charset="-122"/>
              </a:rPr>
              <a:t>、逻辑</a:t>
            </a:r>
          </a:p>
          <a:p>
            <a:pPr eaLnBrk="1" hangingPunct="1"/>
            <a:r>
              <a:rPr kumimoji="1" lang="zh-CN" altLang="en-US" sz="3200" b="1" dirty="0">
                <a:solidFill>
                  <a:srgbClr val="0000FF"/>
                </a:solidFill>
                <a:latin typeface="华文新魏" pitchFamily="2" charset="-122"/>
                <a:ea typeface="华文新魏" pitchFamily="2" charset="-122"/>
              </a:rPr>
              <a:t>   顺序</a:t>
            </a:r>
          </a:p>
        </p:txBody>
      </p:sp>
      <p:sp>
        <p:nvSpPr>
          <p:cNvPr id="195594" name="AutoShape 10"/>
          <p:cNvSpPr>
            <a:spLocks/>
          </p:cNvSpPr>
          <p:nvPr/>
        </p:nvSpPr>
        <p:spPr bwMode="auto">
          <a:xfrm>
            <a:off x="5715992" y="0"/>
            <a:ext cx="228640" cy="4648200"/>
          </a:xfrm>
          <a:prstGeom prst="leftBrace">
            <a:avLst>
              <a:gd name="adj1" fmla="val 127083"/>
              <a:gd name="adj2" fmla="val 50000"/>
            </a:avLst>
          </a:prstGeom>
          <a:noFill/>
          <a:ln w="9525">
            <a:solidFill>
              <a:srgbClr val="00B05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endParaRPr kumimoji="1" lang="zh-CN" altLang="zh-CN" sz="2400" b="1">
              <a:solidFill>
                <a:srgbClr val="FF0000"/>
              </a:solidFill>
              <a:latin typeface="Times New Roman" pitchFamily="18" charset="0"/>
            </a:endParaRPr>
          </a:p>
        </p:txBody>
      </p:sp>
      <p:sp>
        <p:nvSpPr>
          <p:cNvPr id="195595" name="Text Box 11"/>
          <p:cNvSpPr txBox="1">
            <a:spLocks noChangeArrowheads="1"/>
          </p:cNvSpPr>
          <p:nvPr/>
        </p:nvSpPr>
        <p:spPr bwMode="auto">
          <a:xfrm>
            <a:off x="5235746" y="5157192"/>
            <a:ext cx="3406357" cy="1384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kumimoji="1" lang="zh-CN" altLang="en-US" sz="2800" b="1" dirty="0">
                <a:solidFill>
                  <a:srgbClr val="0000FF"/>
                </a:solidFill>
                <a:latin typeface="楷体" panose="02010609060101010101" pitchFamily="49" charset="-122"/>
                <a:ea typeface="楷体" panose="02010609060101010101" pitchFamily="49" charset="-122"/>
              </a:rPr>
              <a:t>（按事物的内部联系或人们认识事物的过程来安排说明顺序。）</a:t>
            </a:r>
          </a:p>
        </p:txBody>
      </p:sp>
      <p:sp>
        <p:nvSpPr>
          <p:cNvPr id="195596" name="Text Box 12"/>
          <p:cNvSpPr txBox="1">
            <a:spLocks noChangeArrowheads="1"/>
          </p:cNvSpPr>
          <p:nvPr/>
        </p:nvSpPr>
        <p:spPr bwMode="auto">
          <a:xfrm>
            <a:off x="5806496" y="0"/>
            <a:ext cx="234872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kumimoji="1" lang="zh-CN" altLang="en-US" sz="2800" b="1" dirty="0">
                <a:solidFill>
                  <a:srgbClr val="0000FF"/>
                </a:solidFill>
                <a:latin typeface="楷体" panose="02010609060101010101" pitchFamily="49" charset="-122"/>
                <a:ea typeface="楷体" panose="02010609060101010101" pitchFamily="49" charset="-122"/>
              </a:rPr>
              <a:t>整体</a:t>
            </a:r>
            <a:r>
              <a:rPr kumimoji="1" lang="en-US" altLang="zh-CN" sz="2800" b="1" dirty="0">
                <a:solidFill>
                  <a:srgbClr val="0000FF"/>
                </a:solidFill>
                <a:latin typeface="楷体" panose="02010609060101010101" pitchFamily="49" charset="-122"/>
                <a:ea typeface="楷体" panose="02010609060101010101" pitchFamily="49" charset="-122"/>
              </a:rPr>
              <a:t>——</a:t>
            </a:r>
            <a:r>
              <a:rPr kumimoji="1" lang="zh-CN" altLang="en-US" sz="2800" b="1" dirty="0">
                <a:solidFill>
                  <a:srgbClr val="0000FF"/>
                </a:solidFill>
                <a:latin typeface="楷体" panose="02010609060101010101" pitchFamily="49" charset="-122"/>
                <a:ea typeface="楷体" panose="02010609060101010101" pitchFamily="49" charset="-122"/>
              </a:rPr>
              <a:t>部分</a:t>
            </a:r>
          </a:p>
        </p:txBody>
      </p:sp>
      <p:sp>
        <p:nvSpPr>
          <p:cNvPr id="195597" name="Text Box 13"/>
          <p:cNvSpPr txBox="1">
            <a:spLocks noChangeArrowheads="1"/>
          </p:cNvSpPr>
          <p:nvPr/>
        </p:nvSpPr>
        <p:spPr bwMode="auto">
          <a:xfrm>
            <a:off x="5887472" y="838200"/>
            <a:ext cx="1988045"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r>
              <a:rPr kumimoji="1" lang="zh-CN" altLang="en-US" sz="2800" b="1" dirty="0">
                <a:solidFill>
                  <a:srgbClr val="0000FF"/>
                </a:solidFill>
                <a:latin typeface="楷体" panose="02010609060101010101" pitchFamily="49" charset="-122"/>
                <a:ea typeface="楷体" panose="02010609060101010101" pitchFamily="49" charset="-122"/>
              </a:rPr>
              <a:t>原因</a:t>
            </a:r>
            <a:r>
              <a:rPr kumimoji="1" lang="en-US" altLang="zh-CN" sz="2800" b="1" dirty="0">
                <a:solidFill>
                  <a:srgbClr val="0000FF"/>
                </a:solidFill>
                <a:latin typeface="楷体" panose="02010609060101010101" pitchFamily="49" charset="-122"/>
                <a:ea typeface="楷体" panose="02010609060101010101" pitchFamily="49" charset="-122"/>
              </a:rPr>
              <a:t>—</a:t>
            </a:r>
            <a:r>
              <a:rPr kumimoji="1" lang="zh-CN" altLang="en-US" sz="2800" b="1" dirty="0">
                <a:solidFill>
                  <a:srgbClr val="0000FF"/>
                </a:solidFill>
                <a:latin typeface="楷体" panose="02010609060101010101" pitchFamily="49" charset="-122"/>
                <a:ea typeface="楷体" panose="02010609060101010101" pitchFamily="49" charset="-122"/>
              </a:rPr>
              <a:t>结果</a:t>
            </a:r>
          </a:p>
        </p:txBody>
      </p:sp>
      <p:sp>
        <p:nvSpPr>
          <p:cNvPr id="195598" name="Text Box 14"/>
          <p:cNvSpPr txBox="1">
            <a:spLocks noChangeArrowheads="1"/>
          </p:cNvSpPr>
          <p:nvPr/>
        </p:nvSpPr>
        <p:spPr bwMode="auto">
          <a:xfrm>
            <a:off x="5944632" y="1524000"/>
            <a:ext cx="1988045"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r>
              <a:rPr kumimoji="1" lang="zh-CN" altLang="en-US" sz="2800" b="1" dirty="0">
                <a:solidFill>
                  <a:srgbClr val="0000FF"/>
                </a:solidFill>
                <a:latin typeface="楷体" panose="02010609060101010101" pitchFamily="49" charset="-122"/>
                <a:ea typeface="楷体" panose="02010609060101010101" pitchFamily="49" charset="-122"/>
              </a:rPr>
              <a:t>特点</a:t>
            </a:r>
            <a:r>
              <a:rPr kumimoji="1" lang="en-US" altLang="zh-CN" sz="2800" b="1" dirty="0">
                <a:solidFill>
                  <a:srgbClr val="0000FF"/>
                </a:solidFill>
                <a:latin typeface="楷体" panose="02010609060101010101" pitchFamily="49" charset="-122"/>
                <a:ea typeface="楷体" panose="02010609060101010101" pitchFamily="49" charset="-122"/>
              </a:rPr>
              <a:t>—</a:t>
            </a:r>
            <a:r>
              <a:rPr kumimoji="1" lang="zh-CN" altLang="en-US" sz="2800" b="1" dirty="0">
                <a:solidFill>
                  <a:srgbClr val="0000FF"/>
                </a:solidFill>
                <a:latin typeface="楷体" panose="02010609060101010101" pitchFamily="49" charset="-122"/>
                <a:ea typeface="楷体" panose="02010609060101010101" pitchFamily="49" charset="-122"/>
              </a:rPr>
              <a:t>用途</a:t>
            </a:r>
          </a:p>
        </p:txBody>
      </p:sp>
      <p:sp>
        <p:nvSpPr>
          <p:cNvPr id="195599" name="Text Box 15"/>
          <p:cNvSpPr txBox="1">
            <a:spLocks noChangeArrowheads="1"/>
          </p:cNvSpPr>
          <p:nvPr/>
        </p:nvSpPr>
        <p:spPr bwMode="auto">
          <a:xfrm>
            <a:off x="5887472" y="2286000"/>
            <a:ext cx="1988045"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r>
              <a:rPr kumimoji="1" lang="zh-CN" altLang="en-US" sz="2800" b="1" dirty="0">
                <a:solidFill>
                  <a:srgbClr val="0000FF"/>
                </a:solidFill>
                <a:latin typeface="楷体" panose="02010609060101010101" pitchFamily="49" charset="-122"/>
                <a:ea typeface="楷体" panose="02010609060101010101" pitchFamily="49" charset="-122"/>
              </a:rPr>
              <a:t>主要</a:t>
            </a:r>
            <a:r>
              <a:rPr kumimoji="1" lang="en-US" altLang="zh-CN" sz="2800" b="1" dirty="0">
                <a:solidFill>
                  <a:srgbClr val="0000FF"/>
                </a:solidFill>
                <a:latin typeface="楷体" panose="02010609060101010101" pitchFamily="49" charset="-122"/>
                <a:ea typeface="楷体" panose="02010609060101010101" pitchFamily="49" charset="-122"/>
              </a:rPr>
              <a:t>—</a:t>
            </a:r>
            <a:r>
              <a:rPr kumimoji="1" lang="zh-CN" altLang="en-US" sz="2800" b="1" dirty="0">
                <a:solidFill>
                  <a:srgbClr val="0000FF"/>
                </a:solidFill>
                <a:latin typeface="楷体" panose="02010609060101010101" pitchFamily="49" charset="-122"/>
                <a:ea typeface="楷体" panose="02010609060101010101" pitchFamily="49" charset="-122"/>
              </a:rPr>
              <a:t>次要</a:t>
            </a:r>
          </a:p>
        </p:txBody>
      </p:sp>
      <p:sp>
        <p:nvSpPr>
          <p:cNvPr id="195600" name="Text Box 16"/>
          <p:cNvSpPr txBox="1">
            <a:spLocks noChangeArrowheads="1"/>
          </p:cNvSpPr>
          <p:nvPr/>
        </p:nvSpPr>
        <p:spPr bwMode="auto">
          <a:xfrm>
            <a:off x="5944632" y="3048000"/>
            <a:ext cx="1988045"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r>
              <a:rPr kumimoji="1" lang="zh-CN" altLang="en-US" sz="2800" b="1" dirty="0">
                <a:solidFill>
                  <a:srgbClr val="0000FF"/>
                </a:solidFill>
                <a:latin typeface="楷体" panose="02010609060101010101" pitchFamily="49" charset="-122"/>
                <a:ea typeface="楷体" panose="02010609060101010101" pitchFamily="49" charset="-122"/>
              </a:rPr>
              <a:t>概括</a:t>
            </a:r>
            <a:r>
              <a:rPr kumimoji="1" lang="en-US" altLang="zh-CN" sz="2800" b="1" dirty="0">
                <a:solidFill>
                  <a:srgbClr val="0000FF"/>
                </a:solidFill>
                <a:latin typeface="楷体" panose="02010609060101010101" pitchFamily="49" charset="-122"/>
                <a:ea typeface="楷体" panose="02010609060101010101" pitchFamily="49" charset="-122"/>
              </a:rPr>
              <a:t>—</a:t>
            </a:r>
            <a:r>
              <a:rPr kumimoji="1" lang="zh-CN" altLang="en-US" sz="2800" b="1" dirty="0">
                <a:solidFill>
                  <a:srgbClr val="0000FF"/>
                </a:solidFill>
                <a:latin typeface="楷体" panose="02010609060101010101" pitchFamily="49" charset="-122"/>
                <a:ea typeface="楷体" panose="02010609060101010101" pitchFamily="49" charset="-122"/>
              </a:rPr>
              <a:t>具体</a:t>
            </a:r>
          </a:p>
        </p:txBody>
      </p:sp>
      <p:sp>
        <p:nvSpPr>
          <p:cNvPr id="195601" name="Text Box 17"/>
          <p:cNvSpPr txBox="1">
            <a:spLocks noChangeArrowheads="1"/>
          </p:cNvSpPr>
          <p:nvPr/>
        </p:nvSpPr>
        <p:spPr bwMode="auto">
          <a:xfrm>
            <a:off x="5923197" y="3933825"/>
            <a:ext cx="1988045"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r>
              <a:rPr kumimoji="1" lang="zh-CN" altLang="en-US" sz="2800" b="1" dirty="0">
                <a:solidFill>
                  <a:srgbClr val="0000FF"/>
                </a:solidFill>
                <a:latin typeface="楷体" panose="02010609060101010101" pitchFamily="49" charset="-122"/>
                <a:ea typeface="楷体" panose="02010609060101010101" pitchFamily="49" charset="-122"/>
              </a:rPr>
              <a:t>现象</a:t>
            </a:r>
            <a:r>
              <a:rPr kumimoji="1" lang="en-US" altLang="zh-CN" sz="2800" b="1" dirty="0">
                <a:solidFill>
                  <a:srgbClr val="0000FF"/>
                </a:solidFill>
                <a:latin typeface="楷体" panose="02010609060101010101" pitchFamily="49" charset="-122"/>
                <a:ea typeface="楷体" panose="02010609060101010101" pitchFamily="49" charset="-122"/>
              </a:rPr>
              <a:t>—</a:t>
            </a:r>
            <a:r>
              <a:rPr kumimoji="1" lang="zh-CN" altLang="en-US" sz="2800" b="1" dirty="0">
                <a:solidFill>
                  <a:srgbClr val="0000FF"/>
                </a:solidFill>
                <a:latin typeface="楷体" panose="02010609060101010101" pitchFamily="49" charset="-122"/>
                <a:ea typeface="楷体" panose="02010609060101010101" pitchFamily="49" charset="-122"/>
              </a:rPr>
              <a:t>本质</a:t>
            </a:r>
          </a:p>
        </p:txBody>
      </p:sp>
    </p:spTree>
    <p:extLst>
      <p:ext uri="{BB962C8B-B14F-4D97-AF65-F5344CB8AC3E}">
        <p14:creationId xmlns:p14="http://schemas.microsoft.com/office/powerpoint/2010/main" val="41100470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95586"/>
                                        </p:tgtEl>
                                        <p:attrNameLst>
                                          <p:attrName>style.visibility</p:attrName>
                                        </p:attrNameLst>
                                      </p:cBhvr>
                                      <p:to>
                                        <p:strVal val="visible"/>
                                      </p:to>
                                    </p:set>
                                    <p:anim calcmode="lin" valueType="num">
                                      <p:cBhvr additive="base">
                                        <p:cTn id="7" dur="500" fill="hold"/>
                                        <p:tgtEl>
                                          <p:spTgt spid="195586"/>
                                        </p:tgtEl>
                                        <p:attrNameLst>
                                          <p:attrName>ppt_x</p:attrName>
                                        </p:attrNameLst>
                                      </p:cBhvr>
                                      <p:tavLst>
                                        <p:tav tm="0">
                                          <p:val>
                                            <p:strVal val="0-#ppt_w/2"/>
                                          </p:val>
                                        </p:tav>
                                        <p:tav tm="100000">
                                          <p:val>
                                            <p:strVal val="#ppt_x"/>
                                          </p:val>
                                        </p:tav>
                                      </p:tavLst>
                                    </p:anim>
                                    <p:anim calcmode="lin" valueType="num">
                                      <p:cBhvr additive="base">
                                        <p:cTn id="8" dur="500" fill="hold"/>
                                        <p:tgtEl>
                                          <p:spTgt spid="195586"/>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95587"/>
                                        </p:tgtEl>
                                        <p:attrNameLst>
                                          <p:attrName>style.visibility</p:attrName>
                                        </p:attrNameLst>
                                      </p:cBhvr>
                                      <p:to>
                                        <p:strVal val="visible"/>
                                      </p:to>
                                    </p:set>
                                    <p:anim calcmode="lin" valueType="num">
                                      <p:cBhvr additive="base">
                                        <p:cTn id="13" dur="500" fill="hold"/>
                                        <p:tgtEl>
                                          <p:spTgt spid="195587"/>
                                        </p:tgtEl>
                                        <p:attrNameLst>
                                          <p:attrName>ppt_x</p:attrName>
                                        </p:attrNameLst>
                                      </p:cBhvr>
                                      <p:tavLst>
                                        <p:tav tm="0">
                                          <p:val>
                                            <p:strVal val="0-#ppt_w/2"/>
                                          </p:val>
                                        </p:tav>
                                        <p:tav tm="100000">
                                          <p:val>
                                            <p:strVal val="#ppt_x"/>
                                          </p:val>
                                        </p:tav>
                                      </p:tavLst>
                                    </p:anim>
                                    <p:anim calcmode="lin" valueType="num">
                                      <p:cBhvr additive="base">
                                        <p:cTn id="14" dur="500" fill="hold"/>
                                        <p:tgtEl>
                                          <p:spTgt spid="195587"/>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95588"/>
                                        </p:tgtEl>
                                        <p:attrNameLst>
                                          <p:attrName>style.visibility</p:attrName>
                                        </p:attrNameLst>
                                      </p:cBhvr>
                                      <p:to>
                                        <p:strVal val="visible"/>
                                      </p:to>
                                    </p:set>
                                    <p:anim calcmode="lin" valueType="num">
                                      <p:cBhvr additive="base">
                                        <p:cTn id="19" dur="500" fill="hold"/>
                                        <p:tgtEl>
                                          <p:spTgt spid="195588"/>
                                        </p:tgtEl>
                                        <p:attrNameLst>
                                          <p:attrName>ppt_x</p:attrName>
                                        </p:attrNameLst>
                                      </p:cBhvr>
                                      <p:tavLst>
                                        <p:tav tm="0">
                                          <p:val>
                                            <p:strVal val="0-#ppt_w/2"/>
                                          </p:val>
                                        </p:tav>
                                        <p:tav tm="100000">
                                          <p:val>
                                            <p:strVal val="#ppt_x"/>
                                          </p:val>
                                        </p:tav>
                                      </p:tavLst>
                                    </p:anim>
                                    <p:anim calcmode="lin" valueType="num">
                                      <p:cBhvr additive="base">
                                        <p:cTn id="20" dur="500" fill="hold"/>
                                        <p:tgtEl>
                                          <p:spTgt spid="195588"/>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95589"/>
                                        </p:tgtEl>
                                        <p:attrNameLst>
                                          <p:attrName>style.visibility</p:attrName>
                                        </p:attrNameLst>
                                      </p:cBhvr>
                                      <p:to>
                                        <p:strVal val="visible"/>
                                      </p:to>
                                    </p:set>
                                    <p:anim calcmode="lin" valueType="num">
                                      <p:cBhvr additive="base">
                                        <p:cTn id="25" dur="500" fill="hold"/>
                                        <p:tgtEl>
                                          <p:spTgt spid="195589"/>
                                        </p:tgtEl>
                                        <p:attrNameLst>
                                          <p:attrName>ppt_x</p:attrName>
                                        </p:attrNameLst>
                                      </p:cBhvr>
                                      <p:tavLst>
                                        <p:tav tm="0">
                                          <p:val>
                                            <p:strVal val="0-#ppt_w/2"/>
                                          </p:val>
                                        </p:tav>
                                        <p:tav tm="100000">
                                          <p:val>
                                            <p:strVal val="#ppt_x"/>
                                          </p:val>
                                        </p:tav>
                                      </p:tavLst>
                                    </p:anim>
                                    <p:anim calcmode="lin" valueType="num">
                                      <p:cBhvr additive="base">
                                        <p:cTn id="26" dur="500" fill="hold"/>
                                        <p:tgtEl>
                                          <p:spTgt spid="195589"/>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95590"/>
                                        </p:tgtEl>
                                        <p:attrNameLst>
                                          <p:attrName>style.visibility</p:attrName>
                                        </p:attrNameLst>
                                      </p:cBhvr>
                                      <p:to>
                                        <p:strVal val="visible"/>
                                      </p:to>
                                    </p:set>
                                    <p:anim calcmode="lin" valueType="num">
                                      <p:cBhvr additive="base">
                                        <p:cTn id="31" dur="500" fill="hold"/>
                                        <p:tgtEl>
                                          <p:spTgt spid="195590"/>
                                        </p:tgtEl>
                                        <p:attrNameLst>
                                          <p:attrName>ppt_x</p:attrName>
                                        </p:attrNameLst>
                                      </p:cBhvr>
                                      <p:tavLst>
                                        <p:tav tm="0">
                                          <p:val>
                                            <p:strVal val="0-#ppt_w/2"/>
                                          </p:val>
                                        </p:tav>
                                        <p:tav tm="100000">
                                          <p:val>
                                            <p:strVal val="#ppt_x"/>
                                          </p:val>
                                        </p:tav>
                                      </p:tavLst>
                                    </p:anim>
                                    <p:anim calcmode="lin" valueType="num">
                                      <p:cBhvr additive="base">
                                        <p:cTn id="32" dur="500" fill="hold"/>
                                        <p:tgtEl>
                                          <p:spTgt spid="195590"/>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195591"/>
                                        </p:tgtEl>
                                        <p:attrNameLst>
                                          <p:attrName>style.visibility</p:attrName>
                                        </p:attrNameLst>
                                      </p:cBhvr>
                                      <p:to>
                                        <p:strVal val="visible"/>
                                      </p:to>
                                    </p:set>
                                    <p:anim calcmode="lin" valueType="num">
                                      <p:cBhvr additive="base">
                                        <p:cTn id="37" dur="500" fill="hold"/>
                                        <p:tgtEl>
                                          <p:spTgt spid="195591"/>
                                        </p:tgtEl>
                                        <p:attrNameLst>
                                          <p:attrName>ppt_x</p:attrName>
                                        </p:attrNameLst>
                                      </p:cBhvr>
                                      <p:tavLst>
                                        <p:tav tm="0">
                                          <p:val>
                                            <p:strVal val="0-#ppt_w/2"/>
                                          </p:val>
                                        </p:tav>
                                        <p:tav tm="100000">
                                          <p:val>
                                            <p:strVal val="#ppt_x"/>
                                          </p:val>
                                        </p:tav>
                                      </p:tavLst>
                                    </p:anim>
                                    <p:anim calcmode="lin" valueType="num">
                                      <p:cBhvr additive="base">
                                        <p:cTn id="38" dur="500" fill="hold"/>
                                        <p:tgtEl>
                                          <p:spTgt spid="195591"/>
                                        </p:tgtEl>
                                        <p:attrNameLst>
                                          <p:attrName>ppt_y</p:attrName>
                                        </p:attrNameLst>
                                      </p:cBhvr>
                                      <p:tavLst>
                                        <p:tav tm="0">
                                          <p:val>
                                            <p:strVal val="#ppt_y"/>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195592"/>
                                        </p:tgtEl>
                                        <p:attrNameLst>
                                          <p:attrName>style.visibility</p:attrName>
                                        </p:attrNameLst>
                                      </p:cBhvr>
                                      <p:to>
                                        <p:strVal val="visible"/>
                                      </p:to>
                                    </p:set>
                                    <p:anim calcmode="lin" valueType="num">
                                      <p:cBhvr additive="base">
                                        <p:cTn id="43" dur="500" fill="hold"/>
                                        <p:tgtEl>
                                          <p:spTgt spid="195592"/>
                                        </p:tgtEl>
                                        <p:attrNameLst>
                                          <p:attrName>ppt_x</p:attrName>
                                        </p:attrNameLst>
                                      </p:cBhvr>
                                      <p:tavLst>
                                        <p:tav tm="0">
                                          <p:val>
                                            <p:strVal val="0-#ppt_w/2"/>
                                          </p:val>
                                        </p:tav>
                                        <p:tav tm="100000">
                                          <p:val>
                                            <p:strVal val="#ppt_x"/>
                                          </p:val>
                                        </p:tav>
                                      </p:tavLst>
                                    </p:anim>
                                    <p:anim calcmode="lin" valueType="num">
                                      <p:cBhvr additive="base">
                                        <p:cTn id="44" dur="500" fill="hold"/>
                                        <p:tgtEl>
                                          <p:spTgt spid="195592"/>
                                        </p:tgtEl>
                                        <p:attrNameLst>
                                          <p:attrName>ppt_y</p:attrName>
                                        </p:attrNameLst>
                                      </p:cBhvr>
                                      <p:tavLst>
                                        <p:tav tm="0">
                                          <p:val>
                                            <p:strVal val="#ppt_y"/>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195593"/>
                                        </p:tgtEl>
                                        <p:attrNameLst>
                                          <p:attrName>style.visibility</p:attrName>
                                        </p:attrNameLst>
                                      </p:cBhvr>
                                      <p:to>
                                        <p:strVal val="visible"/>
                                      </p:to>
                                    </p:set>
                                    <p:anim calcmode="lin" valueType="num">
                                      <p:cBhvr additive="base">
                                        <p:cTn id="49" dur="500" fill="hold"/>
                                        <p:tgtEl>
                                          <p:spTgt spid="195593"/>
                                        </p:tgtEl>
                                        <p:attrNameLst>
                                          <p:attrName>ppt_x</p:attrName>
                                        </p:attrNameLst>
                                      </p:cBhvr>
                                      <p:tavLst>
                                        <p:tav tm="0">
                                          <p:val>
                                            <p:strVal val="0-#ppt_w/2"/>
                                          </p:val>
                                        </p:tav>
                                        <p:tav tm="100000">
                                          <p:val>
                                            <p:strVal val="#ppt_x"/>
                                          </p:val>
                                        </p:tav>
                                      </p:tavLst>
                                    </p:anim>
                                    <p:anim calcmode="lin" valueType="num">
                                      <p:cBhvr additive="base">
                                        <p:cTn id="50" dur="500" fill="hold"/>
                                        <p:tgtEl>
                                          <p:spTgt spid="195593"/>
                                        </p:tgtEl>
                                        <p:attrNameLst>
                                          <p:attrName>ppt_y</p:attrName>
                                        </p:attrNameLst>
                                      </p:cBhvr>
                                      <p:tavLst>
                                        <p:tav tm="0">
                                          <p:val>
                                            <p:strVal val="#ppt_y"/>
                                          </p:val>
                                        </p:tav>
                                        <p:tav tm="100000">
                                          <p:val>
                                            <p:strVal val="#ppt_y"/>
                                          </p:val>
                                        </p:tav>
                                      </p:tavLst>
                                    </p:anim>
                                  </p:childTnLst>
                                </p:cTn>
                              </p:par>
                            </p:childTnLst>
                          </p:cTn>
                        </p:par>
                      </p:childTnLst>
                    </p:cTn>
                  </p:par>
                  <p:par>
                    <p:cTn id="51" fill="hold" nodeType="clickPar">
                      <p:stCondLst>
                        <p:cond delay="indefinite"/>
                      </p:stCondLst>
                      <p:childTnLst>
                        <p:par>
                          <p:cTn id="52" fill="hold" nodeType="withGroup">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195594"/>
                                        </p:tgtEl>
                                        <p:attrNameLst>
                                          <p:attrName>style.visibility</p:attrName>
                                        </p:attrNameLst>
                                      </p:cBhvr>
                                      <p:to>
                                        <p:strVal val="visible"/>
                                      </p:to>
                                    </p:set>
                                    <p:anim calcmode="lin" valueType="num">
                                      <p:cBhvr additive="base">
                                        <p:cTn id="55" dur="500" fill="hold"/>
                                        <p:tgtEl>
                                          <p:spTgt spid="195594"/>
                                        </p:tgtEl>
                                        <p:attrNameLst>
                                          <p:attrName>ppt_x</p:attrName>
                                        </p:attrNameLst>
                                      </p:cBhvr>
                                      <p:tavLst>
                                        <p:tav tm="0">
                                          <p:val>
                                            <p:strVal val="0-#ppt_w/2"/>
                                          </p:val>
                                        </p:tav>
                                        <p:tav tm="100000">
                                          <p:val>
                                            <p:strVal val="#ppt_x"/>
                                          </p:val>
                                        </p:tav>
                                      </p:tavLst>
                                    </p:anim>
                                    <p:anim calcmode="lin" valueType="num">
                                      <p:cBhvr additive="base">
                                        <p:cTn id="56" dur="500" fill="hold"/>
                                        <p:tgtEl>
                                          <p:spTgt spid="195594"/>
                                        </p:tgtEl>
                                        <p:attrNameLst>
                                          <p:attrName>ppt_y</p:attrName>
                                        </p:attrNameLst>
                                      </p:cBhvr>
                                      <p:tavLst>
                                        <p:tav tm="0">
                                          <p:val>
                                            <p:strVal val="#ppt_y"/>
                                          </p:val>
                                        </p:tav>
                                        <p:tav tm="100000">
                                          <p:val>
                                            <p:strVal val="#ppt_y"/>
                                          </p:val>
                                        </p:tav>
                                      </p:tavLst>
                                    </p:anim>
                                  </p:childTnLst>
                                </p:cTn>
                              </p:par>
                            </p:childTnLst>
                          </p:cTn>
                        </p:par>
                      </p:childTnLst>
                    </p:cTn>
                  </p:par>
                  <p:par>
                    <p:cTn id="57" fill="hold" nodeType="clickPar">
                      <p:stCondLst>
                        <p:cond delay="indefinite"/>
                      </p:stCondLst>
                      <p:childTnLst>
                        <p:par>
                          <p:cTn id="58" fill="hold" nodeType="withGroup">
                            <p:stCondLst>
                              <p:cond delay="0"/>
                            </p:stCondLst>
                            <p:childTnLst>
                              <p:par>
                                <p:cTn id="59" presetID="2" presetClass="entr" presetSubtype="8" fill="hold" grpId="0" nodeType="clickEffect">
                                  <p:stCondLst>
                                    <p:cond delay="0"/>
                                  </p:stCondLst>
                                  <p:childTnLst>
                                    <p:set>
                                      <p:cBhvr>
                                        <p:cTn id="60" dur="1" fill="hold">
                                          <p:stCondLst>
                                            <p:cond delay="0"/>
                                          </p:stCondLst>
                                        </p:cTn>
                                        <p:tgtEl>
                                          <p:spTgt spid="195595"/>
                                        </p:tgtEl>
                                        <p:attrNameLst>
                                          <p:attrName>style.visibility</p:attrName>
                                        </p:attrNameLst>
                                      </p:cBhvr>
                                      <p:to>
                                        <p:strVal val="visible"/>
                                      </p:to>
                                    </p:set>
                                    <p:anim calcmode="lin" valueType="num">
                                      <p:cBhvr additive="base">
                                        <p:cTn id="61" dur="500" fill="hold"/>
                                        <p:tgtEl>
                                          <p:spTgt spid="195595"/>
                                        </p:tgtEl>
                                        <p:attrNameLst>
                                          <p:attrName>ppt_x</p:attrName>
                                        </p:attrNameLst>
                                      </p:cBhvr>
                                      <p:tavLst>
                                        <p:tav tm="0">
                                          <p:val>
                                            <p:strVal val="0-#ppt_w/2"/>
                                          </p:val>
                                        </p:tav>
                                        <p:tav tm="100000">
                                          <p:val>
                                            <p:strVal val="#ppt_x"/>
                                          </p:val>
                                        </p:tav>
                                      </p:tavLst>
                                    </p:anim>
                                    <p:anim calcmode="lin" valueType="num">
                                      <p:cBhvr additive="base">
                                        <p:cTn id="62" dur="500" fill="hold"/>
                                        <p:tgtEl>
                                          <p:spTgt spid="195595"/>
                                        </p:tgtEl>
                                        <p:attrNameLst>
                                          <p:attrName>ppt_y</p:attrName>
                                        </p:attrNameLst>
                                      </p:cBhvr>
                                      <p:tavLst>
                                        <p:tav tm="0">
                                          <p:val>
                                            <p:strVal val="#ppt_y"/>
                                          </p:val>
                                        </p:tav>
                                        <p:tav tm="100000">
                                          <p:val>
                                            <p:strVal val="#ppt_y"/>
                                          </p:val>
                                        </p:tav>
                                      </p:tavLst>
                                    </p:anim>
                                  </p:childTnLst>
                                </p:cTn>
                              </p:par>
                            </p:childTnLst>
                          </p:cTn>
                        </p:par>
                      </p:childTnLst>
                    </p:cTn>
                  </p:par>
                  <p:par>
                    <p:cTn id="63" fill="hold" nodeType="clickPar">
                      <p:stCondLst>
                        <p:cond delay="indefinite"/>
                      </p:stCondLst>
                      <p:childTnLst>
                        <p:par>
                          <p:cTn id="64" fill="hold" nodeType="withGroup">
                            <p:stCondLst>
                              <p:cond delay="0"/>
                            </p:stCondLst>
                            <p:childTnLst>
                              <p:par>
                                <p:cTn id="65" presetID="2" presetClass="entr" presetSubtype="8" fill="hold" grpId="0" nodeType="clickEffect">
                                  <p:stCondLst>
                                    <p:cond delay="0"/>
                                  </p:stCondLst>
                                  <p:childTnLst>
                                    <p:set>
                                      <p:cBhvr>
                                        <p:cTn id="66" dur="1" fill="hold">
                                          <p:stCondLst>
                                            <p:cond delay="0"/>
                                          </p:stCondLst>
                                        </p:cTn>
                                        <p:tgtEl>
                                          <p:spTgt spid="195596"/>
                                        </p:tgtEl>
                                        <p:attrNameLst>
                                          <p:attrName>style.visibility</p:attrName>
                                        </p:attrNameLst>
                                      </p:cBhvr>
                                      <p:to>
                                        <p:strVal val="visible"/>
                                      </p:to>
                                    </p:set>
                                    <p:anim calcmode="lin" valueType="num">
                                      <p:cBhvr additive="base">
                                        <p:cTn id="67" dur="500" fill="hold"/>
                                        <p:tgtEl>
                                          <p:spTgt spid="195596"/>
                                        </p:tgtEl>
                                        <p:attrNameLst>
                                          <p:attrName>ppt_x</p:attrName>
                                        </p:attrNameLst>
                                      </p:cBhvr>
                                      <p:tavLst>
                                        <p:tav tm="0">
                                          <p:val>
                                            <p:strVal val="0-#ppt_w/2"/>
                                          </p:val>
                                        </p:tav>
                                        <p:tav tm="100000">
                                          <p:val>
                                            <p:strVal val="#ppt_x"/>
                                          </p:val>
                                        </p:tav>
                                      </p:tavLst>
                                    </p:anim>
                                    <p:anim calcmode="lin" valueType="num">
                                      <p:cBhvr additive="base">
                                        <p:cTn id="68" dur="500" fill="hold"/>
                                        <p:tgtEl>
                                          <p:spTgt spid="195596"/>
                                        </p:tgtEl>
                                        <p:attrNameLst>
                                          <p:attrName>ppt_y</p:attrName>
                                        </p:attrNameLst>
                                      </p:cBhvr>
                                      <p:tavLst>
                                        <p:tav tm="0">
                                          <p:val>
                                            <p:strVal val="#ppt_y"/>
                                          </p:val>
                                        </p:tav>
                                        <p:tav tm="100000">
                                          <p:val>
                                            <p:strVal val="#ppt_y"/>
                                          </p:val>
                                        </p:tav>
                                      </p:tavLst>
                                    </p:anim>
                                  </p:childTnLst>
                                </p:cTn>
                              </p:par>
                            </p:childTnLst>
                          </p:cTn>
                        </p:par>
                      </p:childTnLst>
                    </p:cTn>
                  </p:par>
                  <p:par>
                    <p:cTn id="69" fill="hold" nodeType="clickPar">
                      <p:stCondLst>
                        <p:cond delay="indefinite"/>
                      </p:stCondLst>
                      <p:childTnLst>
                        <p:par>
                          <p:cTn id="70" fill="hold" nodeType="withGroup">
                            <p:stCondLst>
                              <p:cond delay="0"/>
                            </p:stCondLst>
                            <p:childTnLst>
                              <p:par>
                                <p:cTn id="71" presetID="2" presetClass="entr" presetSubtype="8" fill="hold" grpId="0" nodeType="clickEffect">
                                  <p:stCondLst>
                                    <p:cond delay="0"/>
                                  </p:stCondLst>
                                  <p:childTnLst>
                                    <p:set>
                                      <p:cBhvr>
                                        <p:cTn id="72" dur="1" fill="hold">
                                          <p:stCondLst>
                                            <p:cond delay="0"/>
                                          </p:stCondLst>
                                        </p:cTn>
                                        <p:tgtEl>
                                          <p:spTgt spid="195597"/>
                                        </p:tgtEl>
                                        <p:attrNameLst>
                                          <p:attrName>style.visibility</p:attrName>
                                        </p:attrNameLst>
                                      </p:cBhvr>
                                      <p:to>
                                        <p:strVal val="visible"/>
                                      </p:to>
                                    </p:set>
                                    <p:anim calcmode="lin" valueType="num">
                                      <p:cBhvr additive="base">
                                        <p:cTn id="73" dur="500" fill="hold"/>
                                        <p:tgtEl>
                                          <p:spTgt spid="195597"/>
                                        </p:tgtEl>
                                        <p:attrNameLst>
                                          <p:attrName>ppt_x</p:attrName>
                                        </p:attrNameLst>
                                      </p:cBhvr>
                                      <p:tavLst>
                                        <p:tav tm="0">
                                          <p:val>
                                            <p:strVal val="0-#ppt_w/2"/>
                                          </p:val>
                                        </p:tav>
                                        <p:tav tm="100000">
                                          <p:val>
                                            <p:strVal val="#ppt_x"/>
                                          </p:val>
                                        </p:tav>
                                      </p:tavLst>
                                    </p:anim>
                                    <p:anim calcmode="lin" valueType="num">
                                      <p:cBhvr additive="base">
                                        <p:cTn id="74" dur="500" fill="hold"/>
                                        <p:tgtEl>
                                          <p:spTgt spid="195597"/>
                                        </p:tgtEl>
                                        <p:attrNameLst>
                                          <p:attrName>ppt_y</p:attrName>
                                        </p:attrNameLst>
                                      </p:cBhvr>
                                      <p:tavLst>
                                        <p:tav tm="0">
                                          <p:val>
                                            <p:strVal val="#ppt_y"/>
                                          </p:val>
                                        </p:tav>
                                        <p:tav tm="100000">
                                          <p:val>
                                            <p:strVal val="#ppt_y"/>
                                          </p:val>
                                        </p:tav>
                                      </p:tavLst>
                                    </p:anim>
                                  </p:childTnLst>
                                </p:cTn>
                              </p:par>
                            </p:childTnLst>
                          </p:cTn>
                        </p:par>
                      </p:childTnLst>
                    </p:cTn>
                  </p:par>
                  <p:par>
                    <p:cTn id="75" fill="hold" nodeType="clickPar">
                      <p:stCondLst>
                        <p:cond delay="indefinite"/>
                      </p:stCondLst>
                      <p:childTnLst>
                        <p:par>
                          <p:cTn id="76" fill="hold" nodeType="withGroup">
                            <p:stCondLst>
                              <p:cond delay="0"/>
                            </p:stCondLst>
                            <p:childTnLst>
                              <p:par>
                                <p:cTn id="77" presetID="2" presetClass="entr" presetSubtype="8" fill="hold" grpId="0" nodeType="clickEffect">
                                  <p:stCondLst>
                                    <p:cond delay="0"/>
                                  </p:stCondLst>
                                  <p:childTnLst>
                                    <p:set>
                                      <p:cBhvr>
                                        <p:cTn id="78" dur="1" fill="hold">
                                          <p:stCondLst>
                                            <p:cond delay="0"/>
                                          </p:stCondLst>
                                        </p:cTn>
                                        <p:tgtEl>
                                          <p:spTgt spid="195598"/>
                                        </p:tgtEl>
                                        <p:attrNameLst>
                                          <p:attrName>style.visibility</p:attrName>
                                        </p:attrNameLst>
                                      </p:cBhvr>
                                      <p:to>
                                        <p:strVal val="visible"/>
                                      </p:to>
                                    </p:set>
                                    <p:anim calcmode="lin" valueType="num">
                                      <p:cBhvr additive="base">
                                        <p:cTn id="79" dur="500" fill="hold"/>
                                        <p:tgtEl>
                                          <p:spTgt spid="195598"/>
                                        </p:tgtEl>
                                        <p:attrNameLst>
                                          <p:attrName>ppt_x</p:attrName>
                                        </p:attrNameLst>
                                      </p:cBhvr>
                                      <p:tavLst>
                                        <p:tav tm="0">
                                          <p:val>
                                            <p:strVal val="0-#ppt_w/2"/>
                                          </p:val>
                                        </p:tav>
                                        <p:tav tm="100000">
                                          <p:val>
                                            <p:strVal val="#ppt_x"/>
                                          </p:val>
                                        </p:tav>
                                      </p:tavLst>
                                    </p:anim>
                                    <p:anim calcmode="lin" valueType="num">
                                      <p:cBhvr additive="base">
                                        <p:cTn id="80" dur="500" fill="hold"/>
                                        <p:tgtEl>
                                          <p:spTgt spid="195598"/>
                                        </p:tgtEl>
                                        <p:attrNameLst>
                                          <p:attrName>ppt_y</p:attrName>
                                        </p:attrNameLst>
                                      </p:cBhvr>
                                      <p:tavLst>
                                        <p:tav tm="0">
                                          <p:val>
                                            <p:strVal val="#ppt_y"/>
                                          </p:val>
                                        </p:tav>
                                        <p:tav tm="100000">
                                          <p:val>
                                            <p:strVal val="#ppt_y"/>
                                          </p:val>
                                        </p:tav>
                                      </p:tavLst>
                                    </p:anim>
                                  </p:childTnLst>
                                </p:cTn>
                              </p:par>
                            </p:childTnLst>
                          </p:cTn>
                        </p:par>
                      </p:childTnLst>
                    </p:cTn>
                  </p:par>
                  <p:par>
                    <p:cTn id="81" fill="hold" nodeType="clickPar">
                      <p:stCondLst>
                        <p:cond delay="indefinite"/>
                      </p:stCondLst>
                      <p:childTnLst>
                        <p:par>
                          <p:cTn id="82" fill="hold" nodeType="withGroup">
                            <p:stCondLst>
                              <p:cond delay="0"/>
                            </p:stCondLst>
                            <p:childTnLst>
                              <p:par>
                                <p:cTn id="83" presetID="2" presetClass="entr" presetSubtype="8" fill="hold" grpId="0" nodeType="clickEffect">
                                  <p:stCondLst>
                                    <p:cond delay="0"/>
                                  </p:stCondLst>
                                  <p:childTnLst>
                                    <p:set>
                                      <p:cBhvr>
                                        <p:cTn id="84" dur="1" fill="hold">
                                          <p:stCondLst>
                                            <p:cond delay="0"/>
                                          </p:stCondLst>
                                        </p:cTn>
                                        <p:tgtEl>
                                          <p:spTgt spid="195599"/>
                                        </p:tgtEl>
                                        <p:attrNameLst>
                                          <p:attrName>style.visibility</p:attrName>
                                        </p:attrNameLst>
                                      </p:cBhvr>
                                      <p:to>
                                        <p:strVal val="visible"/>
                                      </p:to>
                                    </p:set>
                                    <p:anim calcmode="lin" valueType="num">
                                      <p:cBhvr additive="base">
                                        <p:cTn id="85" dur="500" fill="hold"/>
                                        <p:tgtEl>
                                          <p:spTgt spid="195599"/>
                                        </p:tgtEl>
                                        <p:attrNameLst>
                                          <p:attrName>ppt_x</p:attrName>
                                        </p:attrNameLst>
                                      </p:cBhvr>
                                      <p:tavLst>
                                        <p:tav tm="0">
                                          <p:val>
                                            <p:strVal val="0-#ppt_w/2"/>
                                          </p:val>
                                        </p:tav>
                                        <p:tav tm="100000">
                                          <p:val>
                                            <p:strVal val="#ppt_x"/>
                                          </p:val>
                                        </p:tav>
                                      </p:tavLst>
                                    </p:anim>
                                    <p:anim calcmode="lin" valueType="num">
                                      <p:cBhvr additive="base">
                                        <p:cTn id="86" dur="500" fill="hold"/>
                                        <p:tgtEl>
                                          <p:spTgt spid="195599"/>
                                        </p:tgtEl>
                                        <p:attrNameLst>
                                          <p:attrName>ppt_y</p:attrName>
                                        </p:attrNameLst>
                                      </p:cBhvr>
                                      <p:tavLst>
                                        <p:tav tm="0">
                                          <p:val>
                                            <p:strVal val="#ppt_y"/>
                                          </p:val>
                                        </p:tav>
                                        <p:tav tm="100000">
                                          <p:val>
                                            <p:strVal val="#ppt_y"/>
                                          </p:val>
                                        </p:tav>
                                      </p:tavLst>
                                    </p:anim>
                                  </p:childTnLst>
                                </p:cTn>
                              </p:par>
                            </p:childTnLst>
                          </p:cTn>
                        </p:par>
                      </p:childTnLst>
                    </p:cTn>
                  </p:par>
                  <p:par>
                    <p:cTn id="87" fill="hold" nodeType="clickPar">
                      <p:stCondLst>
                        <p:cond delay="indefinite"/>
                      </p:stCondLst>
                      <p:childTnLst>
                        <p:par>
                          <p:cTn id="88" fill="hold" nodeType="withGroup">
                            <p:stCondLst>
                              <p:cond delay="0"/>
                            </p:stCondLst>
                            <p:childTnLst>
                              <p:par>
                                <p:cTn id="89" presetID="2" presetClass="entr" presetSubtype="8" fill="hold" grpId="0" nodeType="clickEffect">
                                  <p:stCondLst>
                                    <p:cond delay="0"/>
                                  </p:stCondLst>
                                  <p:childTnLst>
                                    <p:set>
                                      <p:cBhvr>
                                        <p:cTn id="90" dur="1" fill="hold">
                                          <p:stCondLst>
                                            <p:cond delay="0"/>
                                          </p:stCondLst>
                                        </p:cTn>
                                        <p:tgtEl>
                                          <p:spTgt spid="195600"/>
                                        </p:tgtEl>
                                        <p:attrNameLst>
                                          <p:attrName>style.visibility</p:attrName>
                                        </p:attrNameLst>
                                      </p:cBhvr>
                                      <p:to>
                                        <p:strVal val="visible"/>
                                      </p:to>
                                    </p:set>
                                    <p:anim calcmode="lin" valueType="num">
                                      <p:cBhvr additive="base">
                                        <p:cTn id="91" dur="500" fill="hold"/>
                                        <p:tgtEl>
                                          <p:spTgt spid="195600"/>
                                        </p:tgtEl>
                                        <p:attrNameLst>
                                          <p:attrName>ppt_x</p:attrName>
                                        </p:attrNameLst>
                                      </p:cBhvr>
                                      <p:tavLst>
                                        <p:tav tm="0">
                                          <p:val>
                                            <p:strVal val="0-#ppt_w/2"/>
                                          </p:val>
                                        </p:tav>
                                        <p:tav tm="100000">
                                          <p:val>
                                            <p:strVal val="#ppt_x"/>
                                          </p:val>
                                        </p:tav>
                                      </p:tavLst>
                                    </p:anim>
                                    <p:anim calcmode="lin" valueType="num">
                                      <p:cBhvr additive="base">
                                        <p:cTn id="92" dur="500" fill="hold"/>
                                        <p:tgtEl>
                                          <p:spTgt spid="195600"/>
                                        </p:tgtEl>
                                        <p:attrNameLst>
                                          <p:attrName>ppt_y</p:attrName>
                                        </p:attrNameLst>
                                      </p:cBhvr>
                                      <p:tavLst>
                                        <p:tav tm="0">
                                          <p:val>
                                            <p:strVal val="#ppt_y"/>
                                          </p:val>
                                        </p:tav>
                                        <p:tav tm="100000">
                                          <p:val>
                                            <p:strVal val="#ppt_y"/>
                                          </p:val>
                                        </p:tav>
                                      </p:tavLst>
                                    </p:anim>
                                  </p:childTnLst>
                                </p:cTn>
                              </p:par>
                            </p:childTnLst>
                          </p:cTn>
                        </p:par>
                      </p:childTnLst>
                    </p:cTn>
                  </p:par>
                  <p:par>
                    <p:cTn id="93" fill="hold" nodeType="clickPar">
                      <p:stCondLst>
                        <p:cond delay="indefinite"/>
                      </p:stCondLst>
                      <p:childTnLst>
                        <p:par>
                          <p:cTn id="94" fill="hold" nodeType="withGroup">
                            <p:stCondLst>
                              <p:cond delay="0"/>
                            </p:stCondLst>
                            <p:childTnLst>
                              <p:par>
                                <p:cTn id="95" presetID="2" presetClass="entr" presetSubtype="8" fill="hold" grpId="0" nodeType="clickEffect">
                                  <p:stCondLst>
                                    <p:cond delay="0"/>
                                  </p:stCondLst>
                                  <p:childTnLst>
                                    <p:set>
                                      <p:cBhvr>
                                        <p:cTn id="96" dur="1" fill="hold">
                                          <p:stCondLst>
                                            <p:cond delay="0"/>
                                          </p:stCondLst>
                                        </p:cTn>
                                        <p:tgtEl>
                                          <p:spTgt spid="195601"/>
                                        </p:tgtEl>
                                        <p:attrNameLst>
                                          <p:attrName>style.visibility</p:attrName>
                                        </p:attrNameLst>
                                      </p:cBhvr>
                                      <p:to>
                                        <p:strVal val="visible"/>
                                      </p:to>
                                    </p:set>
                                    <p:anim calcmode="lin" valueType="num">
                                      <p:cBhvr additive="base">
                                        <p:cTn id="97" dur="500" fill="hold"/>
                                        <p:tgtEl>
                                          <p:spTgt spid="195601"/>
                                        </p:tgtEl>
                                        <p:attrNameLst>
                                          <p:attrName>ppt_x</p:attrName>
                                        </p:attrNameLst>
                                      </p:cBhvr>
                                      <p:tavLst>
                                        <p:tav tm="0">
                                          <p:val>
                                            <p:strVal val="0-#ppt_w/2"/>
                                          </p:val>
                                        </p:tav>
                                        <p:tav tm="100000">
                                          <p:val>
                                            <p:strVal val="#ppt_x"/>
                                          </p:val>
                                        </p:tav>
                                      </p:tavLst>
                                    </p:anim>
                                    <p:anim calcmode="lin" valueType="num">
                                      <p:cBhvr additive="base">
                                        <p:cTn id="98" dur="500" fill="hold"/>
                                        <p:tgtEl>
                                          <p:spTgt spid="19560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5586" grpId="0" autoUpdateAnimBg="0"/>
      <p:bldP spid="195587" grpId="0" animBg="1" autoUpdateAnimBg="0"/>
      <p:bldP spid="195588" grpId="0" autoUpdateAnimBg="0"/>
      <p:bldP spid="195589" grpId="0" autoUpdateAnimBg="0"/>
      <p:bldP spid="195590" grpId="0" autoUpdateAnimBg="0"/>
      <p:bldP spid="195591" grpId="0" autoUpdateAnimBg="0"/>
      <p:bldP spid="195592" grpId="0" autoUpdateAnimBg="0"/>
      <p:bldP spid="195593" grpId="0" autoUpdateAnimBg="0"/>
      <p:bldP spid="195594" grpId="0" animBg="1" autoUpdateAnimBg="0"/>
      <p:bldP spid="195595" grpId="0" autoUpdateAnimBg="0"/>
      <p:bldP spid="195596" grpId="0" autoUpdateAnimBg="0"/>
      <p:bldP spid="195597" grpId="0" autoUpdateAnimBg="0"/>
      <p:bldP spid="195598" grpId="0" autoUpdateAnimBg="0"/>
      <p:bldP spid="195599" grpId="0" autoUpdateAnimBg="0"/>
      <p:bldP spid="195600" grpId="0" autoUpdateAnimBg="0"/>
      <p:bldP spid="195601"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51021" y="188640"/>
            <a:ext cx="8638609" cy="6124754"/>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sz="2800" b="1" dirty="0">
                <a:solidFill>
                  <a:srgbClr val="0000FF"/>
                </a:solidFill>
                <a:latin typeface="楷体" panose="02010609060101010101" pitchFamily="49" charset="-122"/>
                <a:ea typeface="楷体" panose="02010609060101010101" pitchFamily="49" charset="-122"/>
              </a:rPr>
              <a:t>【</a:t>
            </a:r>
            <a:r>
              <a:rPr lang="zh-CN" altLang="en-US" sz="2800" b="1" dirty="0">
                <a:solidFill>
                  <a:srgbClr val="0000FF"/>
                </a:solidFill>
                <a:latin typeface="楷体" panose="02010609060101010101" pitchFamily="49" charset="-122"/>
                <a:ea typeface="楷体" panose="02010609060101010101" pitchFamily="49" charset="-122"/>
              </a:rPr>
              <a:t>写作导航</a:t>
            </a:r>
            <a:r>
              <a:rPr lang="en-US" altLang="zh-CN" sz="2800" b="1" dirty="0">
                <a:solidFill>
                  <a:srgbClr val="0000FF"/>
                </a:solidFill>
                <a:latin typeface="楷体" panose="02010609060101010101" pitchFamily="49" charset="-122"/>
                <a:ea typeface="楷体" panose="02010609060101010101" pitchFamily="49" charset="-122"/>
              </a:rPr>
              <a:t>】</a:t>
            </a:r>
            <a:r>
              <a:rPr lang="zh-CN" altLang="en-US" sz="2800" b="1" dirty="0">
                <a:solidFill>
                  <a:srgbClr val="0000FF"/>
                </a:solidFill>
                <a:latin typeface="楷体" panose="02010609060101010101" pitchFamily="49" charset="-122"/>
                <a:ea typeface="楷体" panose="02010609060101010101" pitchFamily="49" charset="-122"/>
              </a:rPr>
              <a:t/>
            </a:r>
            <a:br>
              <a:rPr lang="zh-CN" altLang="en-US" sz="2800" b="1" dirty="0">
                <a:solidFill>
                  <a:srgbClr val="0000FF"/>
                </a:solidFill>
                <a:latin typeface="楷体" panose="02010609060101010101" pitchFamily="49" charset="-122"/>
                <a:ea typeface="楷体" panose="02010609060101010101" pitchFamily="49" charset="-122"/>
              </a:rPr>
            </a:br>
            <a:r>
              <a:rPr lang="zh-CN" altLang="en-US" sz="2800" b="1" dirty="0">
                <a:solidFill>
                  <a:srgbClr val="0000FF"/>
                </a:solidFill>
                <a:latin typeface="楷体" panose="02010609060101010101" pitchFamily="49" charset="-122"/>
                <a:ea typeface="楷体" panose="02010609060101010101" pitchFamily="49" charset="-122"/>
              </a:rPr>
              <a:t> </a:t>
            </a:r>
            <a:r>
              <a:rPr lang="zh-CN" altLang="en-US" sz="2800" b="1" dirty="0" smtClean="0">
                <a:solidFill>
                  <a:srgbClr val="0000FF"/>
                </a:solidFill>
                <a:latin typeface="楷体" panose="02010609060101010101" pitchFamily="49" charset="-122"/>
                <a:ea typeface="楷体" panose="02010609060101010101" pitchFamily="49" charset="-122"/>
              </a:rPr>
              <a:t>   说明</a:t>
            </a:r>
            <a:r>
              <a:rPr lang="zh-CN" altLang="en-US" sz="2800" b="1" dirty="0">
                <a:solidFill>
                  <a:srgbClr val="0000FF"/>
                </a:solidFill>
                <a:latin typeface="楷体" panose="02010609060101010101" pitchFamily="49" charset="-122"/>
                <a:ea typeface="楷体" panose="02010609060101010101" pitchFamily="49" charset="-122"/>
              </a:rPr>
              <a:t>顺序多种多样，但基本结构有两种：一是纵式结构，二是横式结构。一般来说，以空间顺序为主的都属于横式结构；以时间顺序</a:t>
            </a:r>
            <a:r>
              <a:rPr lang="en-US" altLang="zh-CN" sz="2800" b="1" dirty="0">
                <a:solidFill>
                  <a:srgbClr val="0000FF"/>
                </a:solidFill>
                <a:latin typeface="楷体" panose="02010609060101010101" pitchFamily="49" charset="-122"/>
                <a:ea typeface="楷体" panose="02010609060101010101" pitchFamily="49" charset="-122"/>
              </a:rPr>
              <a:t>(</a:t>
            </a:r>
            <a:r>
              <a:rPr lang="zh-CN" altLang="en-US" sz="2800" b="1" dirty="0">
                <a:solidFill>
                  <a:srgbClr val="0000FF"/>
                </a:solidFill>
                <a:latin typeface="楷体" panose="02010609060101010101" pitchFamily="49" charset="-122"/>
                <a:ea typeface="楷体" panose="02010609060101010101" pitchFamily="49" charset="-122"/>
              </a:rPr>
              <a:t>包括程序</a:t>
            </a:r>
            <a:r>
              <a:rPr lang="en-US" altLang="zh-CN" sz="2800" b="1" dirty="0">
                <a:solidFill>
                  <a:srgbClr val="0000FF"/>
                </a:solidFill>
                <a:latin typeface="楷体" panose="02010609060101010101" pitchFamily="49" charset="-122"/>
                <a:ea typeface="楷体" panose="02010609060101010101" pitchFamily="49" charset="-122"/>
              </a:rPr>
              <a:t>)</a:t>
            </a:r>
            <a:r>
              <a:rPr lang="zh-CN" altLang="en-US" sz="2800" b="1" dirty="0">
                <a:solidFill>
                  <a:srgbClr val="0000FF"/>
                </a:solidFill>
                <a:latin typeface="楷体" panose="02010609060101010101" pitchFamily="49" charset="-122"/>
                <a:ea typeface="楷体" panose="02010609060101010101" pitchFamily="49" charset="-122"/>
              </a:rPr>
              <a:t>、逻辑顺序的都属于纵式结构。下面是五大类说明文的写作顺序安排。</a:t>
            </a:r>
            <a:br>
              <a:rPr lang="zh-CN" altLang="en-US" sz="2800" b="1" dirty="0">
                <a:solidFill>
                  <a:srgbClr val="0000FF"/>
                </a:solidFill>
                <a:latin typeface="楷体" panose="02010609060101010101" pitchFamily="49" charset="-122"/>
                <a:ea typeface="楷体" panose="02010609060101010101" pitchFamily="49" charset="-122"/>
              </a:rPr>
            </a:br>
            <a:r>
              <a:rPr lang="zh-CN" altLang="en-US" sz="2800" b="1" dirty="0">
                <a:solidFill>
                  <a:srgbClr val="0000FF"/>
                </a:solidFill>
                <a:latin typeface="楷体" panose="02010609060101010101" pitchFamily="49" charset="-122"/>
                <a:ea typeface="楷体" panose="02010609060101010101" pitchFamily="49" charset="-122"/>
              </a:rPr>
              <a:t> </a:t>
            </a:r>
            <a:r>
              <a:rPr lang="zh-CN" altLang="en-US" sz="2800" b="1" dirty="0" smtClean="0">
                <a:solidFill>
                  <a:srgbClr val="0000FF"/>
                </a:solidFill>
                <a:latin typeface="楷体" panose="02010609060101010101" pitchFamily="49" charset="-122"/>
                <a:ea typeface="楷体" panose="02010609060101010101" pitchFamily="49" charset="-122"/>
              </a:rPr>
              <a:t>   一</a:t>
            </a:r>
            <a:r>
              <a:rPr lang="zh-CN" altLang="en-US" sz="2800" b="1" dirty="0">
                <a:solidFill>
                  <a:srgbClr val="0000FF"/>
                </a:solidFill>
                <a:latin typeface="楷体" panose="02010609060101010101" pitchFamily="49" charset="-122"/>
                <a:ea typeface="楷体" panose="02010609060101010101" pitchFamily="49" charset="-122"/>
              </a:rPr>
              <a:t>、建筑物类。建筑物指亭台楼阁、道路桥梁和商厦场馆等，其说明要点是要把建筑物的形状、结构和布局准确地介绍清楚，一般采用空间顺序。</a:t>
            </a:r>
            <a:br>
              <a:rPr lang="zh-CN" altLang="en-US" sz="2800" b="1" dirty="0">
                <a:solidFill>
                  <a:srgbClr val="0000FF"/>
                </a:solidFill>
                <a:latin typeface="楷体" panose="02010609060101010101" pitchFamily="49" charset="-122"/>
                <a:ea typeface="楷体" panose="02010609060101010101" pitchFamily="49" charset="-122"/>
              </a:rPr>
            </a:br>
            <a:r>
              <a:rPr lang="zh-CN" altLang="en-US" sz="2800" b="1" dirty="0">
                <a:solidFill>
                  <a:srgbClr val="0000FF"/>
                </a:solidFill>
                <a:latin typeface="楷体" panose="02010609060101010101" pitchFamily="49" charset="-122"/>
                <a:ea typeface="楷体" panose="02010609060101010101" pitchFamily="49" charset="-122"/>
              </a:rPr>
              <a:t> </a:t>
            </a:r>
            <a:r>
              <a:rPr lang="zh-CN" altLang="en-US" sz="2800" b="1" dirty="0" smtClean="0">
                <a:solidFill>
                  <a:srgbClr val="0000FF"/>
                </a:solidFill>
                <a:latin typeface="楷体" panose="02010609060101010101" pitchFamily="49" charset="-122"/>
                <a:ea typeface="楷体" panose="02010609060101010101" pitchFamily="49" charset="-122"/>
              </a:rPr>
              <a:t>   二</a:t>
            </a:r>
            <a:r>
              <a:rPr lang="zh-CN" altLang="en-US" sz="2800" b="1" dirty="0">
                <a:solidFill>
                  <a:srgbClr val="0000FF"/>
                </a:solidFill>
                <a:latin typeface="楷体" panose="02010609060101010101" pitchFamily="49" charset="-122"/>
                <a:ea typeface="楷体" panose="02010609060101010101" pitchFamily="49" charset="-122"/>
              </a:rPr>
              <a:t>、事物演变类。介绍某一事物的演变、进化过程，一般采用时间顺序。如一篇介绍书籍发展的说明文，以时间为序，从书籍的雏形阶段，到古代阶段，再到近代阶段、现代阶段，这样能够使读者对书籍的漫长演变过程有清楚的认识</a:t>
            </a:r>
            <a:r>
              <a:rPr lang="zh-CN" altLang="en-US" sz="2800" b="1" dirty="0" smtClean="0">
                <a:solidFill>
                  <a:srgbClr val="0000FF"/>
                </a:solidFill>
                <a:latin typeface="楷体" panose="02010609060101010101" pitchFamily="49" charset="-122"/>
                <a:ea typeface="楷体" panose="02010609060101010101" pitchFamily="49" charset="-122"/>
              </a:rPr>
              <a:t>。</a:t>
            </a:r>
            <a:endParaRPr lang="zh-CN" altLang="en-US" sz="2800" b="1" dirty="0">
              <a:solidFill>
                <a:srgbClr val="0000FF"/>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377791408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82657" y="404664"/>
            <a:ext cx="8962931" cy="6124754"/>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三</a:t>
            </a:r>
            <a:r>
              <a:rPr lang="zh-CN" altLang="en-US" sz="2800" b="1" dirty="0">
                <a:solidFill>
                  <a:srgbClr val="0000FF"/>
                </a:solidFill>
                <a:latin typeface="楷体" pitchFamily="49" charset="-122"/>
                <a:ea typeface="楷体" pitchFamily="49" charset="-122"/>
              </a:rPr>
              <a:t>、物品类。要依据物品的造型、图画的布局来选择合理的说明顺序。如介绍博览会的会徽、纪念日的图标等，可采用由画面内容到内在意义的逻辑顺序。在介绍画面内容时，可采用从上到下，从左到右的空间顺序。</a:t>
            </a:r>
            <a:br>
              <a:rPr lang="zh-CN" altLang="en-US" sz="2800" b="1" dirty="0">
                <a:solidFill>
                  <a:srgbClr val="0000FF"/>
                </a:solidFill>
                <a:latin typeface="楷体" pitchFamily="49" charset="-122"/>
                <a:ea typeface="楷体" pitchFamily="49" charset="-122"/>
              </a:rPr>
            </a:br>
            <a:r>
              <a:rPr lang="zh-CN" altLang="en-US" sz="2800" b="1" dirty="0" smtClean="0">
                <a:solidFill>
                  <a:srgbClr val="0000FF"/>
                </a:solidFill>
                <a:latin typeface="楷体" pitchFamily="49" charset="-122"/>
                <a:ea typeface="楷体" pitchFamily="49" charset="-122"/>
              </a:rPr>
              <a:t>  </a:t>
            </a:r>
            <a:r>
              <a:rPr lang="zh-CN" altLang="en-US" sz="2800" b="1" dirty="0">
                <a:solidFill>
                  <a:srgbClr val="0000FF"/>
                </a:solidFill>
                <a:latin typeface="楷体" pitchFamily="49" charset="-122"/>
                <a:ea typeface="楷体" pitchFamily="49" charset="-122"/>
              </a:rPr>
              <a:t> </a:t>
            </a:r>
            <a:r>
              <a:rPr lang="zh-CN" altLang="en-US" sz="2800" b="1" dirty="0" smtClean="0">
                <a:solidFill>
                  <a:srgbClr val="0000FF"/>
                </a:solidFill>
                <a:latin typeface="楷体" pitchFamily="49" charset="-122"/>
                <a:ea typeface="楷体" pitchFamily="49" charset="-122"/>
              </a:rPr>
              <a:t> 四</a:t>
            </a:r>
            <a:r>
              <a:rPr lang="zh-CN" altLang="en-US" sz="2800" b="1" dirty="0">
                <a:solidFill>
                  <a:srgbClr val="0000FF"/>
                </a:solidFill>
                <a:latin typeface="楷体" pitchFamily="49" charset="-122"/>
                <a:ea typeface="楷体" pitchFamily="49" charset="-122"/>
              </a:rPr>
              <a:t>、动植物类。以动植物为介绍对象，可从其形态、习性、品种、分布、功用和进化等方面，采用形式丰富的逻辑顺序进行说明。如介绍松鼠，就要抓住松鼠漂亮、驯良、乖巧的特点，从松鼠的外形特征入手，进而介绍松鼠的习性，就可以具体生动地阐释松鼠的诸多特点。</a:t>
            </a:r>
            <a:br>
              <a:rPr lang="zh-CN" altLang="en-US" sz="2800" b="1" dirty="0">
                <a:solidFill>
                  <a:srgbClr val="0000FF"/>
                </a:solidFill>
                <a:latin typeface="楷体" pitchFamily="49" charset="-122"/>
                <a:ea typeface="楷体" pitchFamily="49" charset="-122"/>
              </a:rPr>
            </a:br>
            <a:r>
              <a:rPr lang="zh-CN" altLang="en-US" sz="2800" b="1" dirty="0" smtClean="0">
                <a:solidFill>
                  <a:srgbClr val="0000FF"/>
                </a:solidFill>
                <a:latin typeface="楷体" pitchFamily="49" charset="-122"/>
                <a:ea typeface="楷体" pitchFamily="49" charset="-122"/>
              </a:rPr>
              <a:t>    五</a:t>
            </a:r>
            <a:r>
              <a:rPr lang="zh-CN" altLang="en-US" sz="2800" b="1" dirty="0">
                <a:solidFill>
                  <a:srgbClr val="0000FF"/>
                </a:solidFill>
                <a:latin typeface="楷体" pitchFamily="49" charset="-122"/>
                <a:ea typeface="楷体" pitchFamily="49" charset="-122"/>
              </a:rPr>
              <a:t>、工艺制作类。介绍工艺制作、技术流程等的说明文，宜以具体的操作流程即程序为序。因技术制作环节较多，工艺流程复杂，说明中要将细小环节归类，抓住主要环节，以制作的先后为说明顺序，才能化繁为简，化难为易，使读者对整个制作过程有清晰的了解</a:t>
            </a:r>
            <a:r>
              <a:rPr lang="zh-CN" altLang="en-US" sz="2800" b="1" dirty="0" smtClean="0">
                <a:solidFill>
                  <a:srgbClr val="0000FF"/>
                </a:solidFill>
                <a:latin typeface="楷体" pitchFamily="49" charset="-122"/>
                <a:ea typeface="楷体" pitchFamily="49" charset="-122"/>
              </a:rPr>
              <a:t>。</a:t>
            </a:r>
            <a:endParaRPr lang="zh-CN" altLang="en-US" sz="2800" b="1" dirty="0">
              <a:solidFill>
                <a:srgbClr val="0000FF"/>
              </a:solidFill>
              <a:latin typeface="楷体" pitchFamily="49" charset="-122"/>
              <a:ea typeface="楷体" pitchFamily="49" charset="-122"/>
            </a:endParaRPr>
          </a:p>
        </p:txBody>
      </p:sp>
    </p:spTree>
    <p:extLst>
      <p:ext uri="{BB962C8B-B14F-4D97-AF65-F5344CB8AC3E}">
        <p14:creationId xmlns:p14="http://schemas.microsoft.com/office/powerpoint/2010/main" val="152151725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900386" y="2492896"/>
            <a:ext cx="6753772" cy="1015663"/>
          </a:xfrm>
          <a:prstGeom prst="rect">
            <a:avLst/>
          </a:prstGeom>
          <a:noFill/>
        </p:spPr>
        <p:txBody>
          <a:bodyPr wrap="none" rtlCol="0">
            <a:spAutoFit/>
          </a:bodyPr>
          <a:lstStyle/>
          <a:p>
            <a:r>
              <a:rPr lang="zh-CN" altLang="en-US" sz="6000" b="1" dirty="0">
                <a:solidFill>
                  <a:srgbClr val="0000FF"/>
                </a:solidFill>
                <a:latin typeface="楷体" panose="02010609060101010101" pitchFamily="49" charset="-122"/>
                <a:ea typeface="楷体" panose="02010609060101010101" pitchFamily="49" charset="-122"/>
              </a:rPr>
              <a:t>说明</a:t>
            </a:r>
            <a:r>
              <a:rPr lang="zh-CN" altLang="en-US" sz="6000" b="1" dirty="0" smtClean="0">
                <a:solidFill>
                  <a:srgbClr val="0000FF"/>
                </a:solidFill>
                <a:latin typeface="楷体" panose="02010609060101010101" pitchFamily="49" charset="-122"/>
                <a:ea typeface="楷体" panose="02010609060101010101" pitchFamily="49" charset="-122"/>
              </a:rPr>
              <a:t>顺序</a:t>
            </a:r>
            <a:r>
              <a:rPr lang="en-US" altLang="zh-CN" sz="6000" b="1" dirty="0" smtClean="0">
                <a:solidFill>
                  <a:srgbClr val="0000FF"/>
                </a:solidFill>
                <a:latin typeface="楷体" panose="02010609060101010101" pitchFamily="49" charset="-122"/>
                <a:ea typeface="楷体" panose="02010609060101010101" pitchFamily="49" charset="-122"/>
              </a:rPr>
              <a:t>:</a:t>
            </a:r>
            <a:r>
              <a:rPr lang="zh-CN" altLang="en-US" sz="6000" b="1" dirty="0" smtClean="0">
                <a:solidFill>
                  <a:srgbClr val="FF0000"/>
                </a:solidFill>
                <a:latin typeface="楷体" panose="02010609060101010101" pitchFamily="49" charset="-122"/>
                <a:ea typeface="楷体" panose="02010609060101010101" pitchFamily="49" charset="-122"/>
              </a:rPr>
              <a:t>横式</a:t>
            </a:r>
            <a:r>
              <a:rPr lang="zh-CN" altLang="en-US" sz="6000" b="1" dirty="0">
                <a:solidFill>
                  <a:srgbClr val="FF0000"/>
                </a:solidFill>
                <a:latin typeface="楷体" panose="02010609060101010101" pitchFamily="49" charset="-122"/>
                <a:ea typeface="楷体" panose="02010609060101010101" pitchFamily="49" charset="-122"/>
              </a:rPr>
              <a:t>结构</a:t>
            </a:r>
            <a:endParaRPr lang="zh-CN" altLang="en-US" sz="6000" dirty="0">
              <a:solidFill>
                <a:srgbClr val="FF0000"/>
              </a:solidFill>
            </a:endParaRPr>
          </a:p>
        </p:txBody>
      </p:sp>
    </p:spTree>
    <p:extLst>
      <p:ext uri="{BB962C8B-B14F-4D97-AF65-F5344CB8AC3E}">
        <p14:creationId xmlns:p14="http://schemas.microsoft.com/office/powerpoint/2010/main" val="249317566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156</TotalTime>
  <Words>5560</Words>
  <Application>Microsoft Office PowerPoint</Application>
  <PresentationFormat>自定义</PresentationFormat>
  <Paragraphs>228</Paragraphs>
  <Slides>55</Slides>
  <Notes>3</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55</vt:i4>
      </vt:variant>
    </vt:vector>
  </HeadingPairs>
  <TitlesOfParts>
    <vt:vector size="57" baseType="lpstr">
      <vt:lpstr>Office 主题​​</vt:lpstr>
      <vt:lpstr>Equation.KSEE3</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例文引路</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Administrator</cp:lastModifiedBy>
  <cp:revision>24</cp:revision>
  <dcterms:created xsi:type="dcterms:W3CDTF">2019-04-17T12:34:40Z</dcterms:created>
  <dcterms:modified xsi:type="dcterms:W3CDTF">2020-03-21T01:51:07Z</dcterms:modified>
</cp:coreProperties>
</file>