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wmf" ContentType="image/x-wmf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90" r:id="rId7"/>
    <p:sldId id="288" r:id="rId8"/>
    <p:sldId id="280" r:id="rId9"/>
    <p:sldId id="282" r:id="rId10"/>
    <p:sldId id="281" r:id="rId11"/>
    <p:sldId id="283" r:id="rId12"/>
    <p:sldId id="284" r:id="rId13"/>
    <p:sldId id="285" r:id="rId14"/>
    <p:sldId id="293" r:id="rId15"/>
    <p:sldId id="279" r:id="rId16"/>
    <p:sldId id="292" r:id="rId17"/>
    <p:sldId id="294" r:id="rId18"/>
    <p:sldId id="291" r:id="rId19"/>
    <p:sldId id="296" r:id="rId20"/>
    <p:sldId id="297" r:id="rId21"/>
    <p:sldId id="298" r:id="rId22"/>
    <p:sldId id="299" r:id="rId23"/>
    <p:sldId id="295" r:id="rId24"/>
    <p:sldId id="301" r:id="rId25"/>
    <p:sldId id="302" r:id="rId26"/>
    <p:sldId id="303" r:id="rId27"/>
    <p:sldId id="311" r:id="rId28"/>
    <p:sldId id="313" r:id="rId29"/>
    <p:sldId id="314" r:id="rId30"/>
    <p:sldId id="312" r:id="rId31"/>
    <p:sldId id="316" r:id="rId32"/>
    <p:sldId id="317" r:id="rId33"/>
    <p:sldId id="318" r:id="rId34"/>
    <p:sldId id="315" r:id="rId35"/>
    <p:sldId id="320" r:id="rId36"/>
    <p:sldId id="321" r:id="rId37"/>
    <p:sldId id="319" r:id="rId38"/>
    <p:sldId id="323" r:id="rId3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0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6.xml"/><Relationship Id="rId2" Type="http://schemas.openxmlformats.org/officeDocument/2006/relationships/slide" Target="slide15.xml"/><Relationship Id="rId1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21.xml"/><Relationship Id="rId4" Type="http://schemas.openxmlformats.org/officeDocument/2006/relationships/slide" Target="slide20.xml"/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2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1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emf"/><Relationship Id="rId1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slide" Target="slide7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Rectangle 3"/>
          <p:cNvSpPr/>
          <p:nvPr/>
        </p:nvSpPr>
        <p:spPr>
          <a:xfrm>
            <a:off x="3170238" y="2796540"/>
            <a:ext cx="3561080" cy="11887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p>
            <a:pPr lvl="0" eaLnBrk="1" hangingPunct="1"/>
            <a:r>
              <a:rPr lang="en-US" altLang="en-US" sz="7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2</a:t>
            </a:r>
            <a:r>
              <a:rPr lang="en-US" altLang="zh-CN" sz="7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.</a:t>
            </a:r>
            <a:r>
              <a:rPr lang="en-US" altLang="en-US" sz="7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说和做</a:t>
            </a:r>
            <a:endParaRPr lang="en-US" altLang="en-US" sz="7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6387" name="Rectangle 4"/>
          <p:cNvSpPr/>
          <p:nvPr/>
        </p:nvSpPr>
        <p:spPr>
          <a:xfrm>
            <a:off x="4205288" y="4028282"/>
            <a:ext cx="7036435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p>
            <a:pPr lvl="0" eaLnBrk="1" hangingPunct="1"/>
            <a:r>
              <a:rPr lang="en-US" altLang="zh-CN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——</a:t>
            </a:r>
            <a:r>
              <a:rPr lang="zh-CN" altLang="en-US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记闻一多先生言行片段 </a:t>
            </a:r>
            <a:endParaRPr lang="zh-CN" altLang="en-US" sz="4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自由阅读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lvl="0" eaLnBrk="1" hangingPunct="1">
              <a:spcBef>
                <a:spcPct val="20000"/>
              </a:spcBef>
            </a:pPr>
            <a:r>
              <a:rPr lang="en-US" altLang="zh-CN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1.</a:t>
            </a:r>
            <a:r>
              <a:rPr lang="zh-CN" altLang="en-US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文章从哪两个方面来写闻一多先生的说和做的？</a:t>
            </a:r>
            <a:endParaRPr lang="zh-CN" altLang="en-US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marL="0" lvl="0" indent="0" eaLnBrk="1" hangingPunct="1">
              <a:spcBef>
                <a:spcPct val="20000"/>
              </a:spcBef>
              <a:buNone/>
            </a:pPr>
            <a:r>
              <a:rPr lang="zh-CN" altLang="en-US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</a:t>
            </a:r>
            <a:r>
              <a:rPr lang="zh-CN" altLang="en-US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从学者的方面和革命家的方面来写的。</a:t>
            </a:r>
            <a:endParaRPr lang="zh-CN" altLang="en-US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lvl="0" eaLnBrk="1" hangingPunct="1">
              <a:spcBef>
                <a:spcPct val="20000"/>
              </a:spcBef>
            </a:pPr>
            <a:endParaRPr lang="zh-CN" altLang="en-US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lvl="0" eaLnBrk="1" hangingPunct="1">
              <a:spcBef>
                <a:spcPct val="20000"/>
              </a:spcBef>
            </a:pPr>
            <a:r>
              <a:rPr lang="en-US" altLang="zh-CN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2.</a:t>
            </a:r>
            <a:r>
              <a:rPr lang="zh-CN" altLang="en-US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综合这两个方面来看，闻一多先生是一个怎样的人？（用课文原话回答）</a:t>
            </a:r>
            <a:endParaRPr lang="zh-CN" altLang="en-US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marL="0" lvl="0" indent="0" eaLnBrk="1" hangingPunct="1">
              <a:spcBef>
                <a:spcPct val="20000"/>
              </a:spcBef>
              <a:buNone/>
            </a:pPr>
            <a:r>
              <a:rPr lang="zh-CN" altLang="en-US" b="1" dirty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</a:t>
            </a:r>
            <a:r>
              <a:rPr lang="zh-CN" altLang="en-US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“言论和行动完全一致”或“口的巨人，行的高标”</a:t>
            </a:r>
            <a:br>
              <a:rPr lang="zh-CN" altLang="en-US" b="1" dirty="0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</a:br>
            <a:endParaRPr lang="zh-CN" altLang="en-US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自由阅读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kumimoji="1" lang="en-US" altLang="zh-CN" b="1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3.</a:t>
            </a:r>
            <a:r>
              <a:rPr kumimoji="1" lang="zh-CN" altLang="en-US" b="1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由此来看，文章可分为几个部分？每个部分是怎样衔接起来的？</a:t>
            </a:r>
            <a:endParaRPr kumimoji="1" lang="zh-CN" altLang="en-US" b="1" i="0" u="none" strike="noStrike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  <a:sym typeface="+mn-ea"/>
            </a:endParaRPr>
          </a:p>
          <a:p>
            <a:pPr marL="0" lvl="0" indent="0" eaLnBrk="1" hangingPunct="1">
              <a:lnSpc>
                <a:spcPct val="90000"/>
              </a:lnSpc>
              <a:spcBef>
                <a:spcPct val="2000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两个部分 ：</a:t>
            </a:r>
            <a:endParaRPr lang="zh-CN" altLang="en-US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lvl="0"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第一部分（</a:t>
            </a:r>
            <a:r>
              <a:rPr lang="en-US" altLang="zh-CN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1-7</a:t>
            </a:r>
            <a:r>
              <a:rPr lang="zh-CN" altLang="en-US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）记述闻先生作为学者方面的“说”和“做”。</a:t>
            </a:r>
            <a:endParaRPr lang="zh-CN" altLang="en-US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lvl="0"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第二部分（</a:t>
            </a:r>
            <a:r>
              <a:rPr lang="en-US" altLang="zh-CN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8-20</a:t>
            </a:r>
            <a:r>
              <a:rPr lang="zh-CN" altLang="en-US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）记述闻一多先生作为革命家方面的“说”和“做”。</a:t>
            </a:r>
            <a:endParaRPr lang="zh-CN" altLang="en-US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回顾全文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Tx/>
              <a:buNone/>
              <a:defRPr/>
            </a:pPr>
            <a:r>
              <a:rPr lang="en-US" altLang="zh-CN" b="1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sym typeface="+mn-ea"/>
              </a:rPr>
              <a:t> </a:t>
            </a:r>
            <a:r>
              <a:rPr lang="en-US" altLang="zh-CN" sz="3600" b="1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 </a:t>
            </a:r>
            <a:r>
              <a:rPr lang="en-US" altLang="zh-CN" sz="3600" b="1" noProof="0">
                <a:solidFill>
                  <a:schemeClr val="tx1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sym typeface="+mn-ea"/>
                <a:hlinkClick r:id="rId1" action="ppaction://hlinksldjump"/>
              </a:rPr>
              <a:t> 1.</a:t>
            </a:r>
            <a:r>
              <a:rPr lang="en-US" altLang="zh-CN" sz="3600" b="1" noProof="0">
                <a:solidFill>
                  <a:schemeClr val="tx1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 </a:t>
            </a:r>
            <a:r>
              <a:rPr lang="zh-CN" altLang="en-US" sz="3600" b="1" noProof="0">
                <a:solidFill>
                  <a:schemeClr val="tx1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作为学者的闻一多，在“说和做”上的主要特点是什么？为了表现这一特点，作者选取了哪些材料来证明？</a:t>
            </a:r>
            <a:endParaRPr kumimoji="0" lang="zh-CN" altLang="en-US" sz="3600" b="1" i="0" u="none" strike="noStrike" kern="1200" cap="none" spc="0" normalizeH="0" baseline="0" noProof="0">
              <a:solidFill>
                <a:schemeClr val="tx1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Tx/>
              <a:buNone/>
              <a:defRPr/>
            </a:pPr>
            <a:r>
              <a:rPr lang="zh-CN" altLang="en-US" sz="3600" b="1" noProof="0">
                <a:solidFill>
                  <a:schemeClr val="tx1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</a:t>
            </a:r>
            <a:r>
              <a:rPr lang="en-US" altLang="zh-CN" sz="3600" b="1" noProof="0">
                <a:solidFill>
                  <a:schemeClr val="tx1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sym typeface="+mn-ea"/>
                <a:hlinkClick r:id="rId2" action="ppaction://hlinksldjump"/>
              </a:rPr>
              <a:t>2.</a:t>
            </a:r>
            <a:r>
              <a:rPr lang="zh-CN" altLang="en-US" sz="3600" b="1" noProof="0">
                <a:solidFill>
                  <a:schemeClr val="tx1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闻一多先生不畏艰辛，废寝忘食，数十年如一日潜心研究学术，目的是什么？（原文答）</a:t>
            </a:r>
            <a:endParaRPr kumimoji="0" lang="zh-CN" altLang="en-US" sz="3600" b="1" i="0" u="none" strike="noStrike" kern="1200" cap="none" spc="0" normalizeH="0" baseline="0" noProof="0">
              <a:solidFill>
                <a:schemeClr val="tx1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Tx/>
              <a:buNone/>
              <a:defRPr/>
            </a:pPr>
            <a:r>
              <a:rPr lang="zh-CN" altLang="en-US" sz="3600" noProof="0">
                <a:solidFill>
                  <a:schemeClr val="tx1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</a:t>
            </a:r>
            <a:r>
              <a:rPr lang="en-US" altLang="zh-CN" sz="3600" b="1" noProof="0">
                <a:solidFill>
                  <a:schemeClr val="tx1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sym typeface="+mn-ea"/>
                <a:hlinkClick r:id="rId3" action="ppaction://hlinksldjump"/>
              </a:rPr>
              <a:t>3.</a:t>
            </a:r>
            <a:r>
              <a:rPr lang="zh-CN" altLang="en-US" sz="3600" b="1" noProof="0">
                <a:solidFill>
                  <a:schemeClr val="tx1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“他要给我们衰微的民族开一剂救济的文化药方”是什么意思</a:t>
            </a:r>
            <a:r>
              <a:rPr kumimoji="1" lang="zh-CN" altLang="en-US" sz="3600" b="1" noProof="0">
                <a:solidFill>
                  <a:schemeClr val="tx1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？</a:t>
            </a:r>
            <a:endParaRPr kumimoji="1" lang="zh-CN" altLang="en-US" sz="3600" b="1" i="0" u="none" strike="noStrike" kern="1200" cap="none" spc="0" normalizeH="0" baseline="0" noProof="0">
              <a:solidFill>
                <a:schemeClr val="tx1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hlinkClick r:id="rId1" action="ppaction://hlinksldjump"/>
              </a:rPr>
              <a:t>4.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j-cs"/>
                <a:sym typeface="+mn-ea"/>
              </a:rPr>
              <a:t>“</a:t>
            </a:r>
            <a:r>
              <a:rPr lang="zh-CN" altLang="en-US" sz="36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j-cs"/>
                <a:sym typeface="+mn-ea"/>
              </a:rPr>
              <a:t>他正向古代典籍钻探</a:t>
            </a:r>
            <a:r>
              <a:rPr lang="zh-CN" altLang="en-US" sz="3600" b="1" noProof="0" dirty="0">
                <a:ln>
                  <a:noFill/>
                </a:ln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j-cs"/>
                <a:sym typeface="+mn-ea"/>
              </a:rPr>
              <a:t>”一句，为什么不用“研究”而用“钻探”？</a:t>
            </a:r>
            <a:endParaRPr lang="zh-CN" altLang="en-US" sz="3600" b="1" noProof="0" dirty="0">
              <a:ln>
                <a:noFill/>
              </a:ln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j-cs"/>
              <a:sym typeface="+mn-ea"/>
            </a:endParaRPr>
          </a:p>
          <a:p>
            <a:pPr marL="0" indent="0">
              <a:buNone/>
            </a:pPr>
            <a:r>
              <a:rPr lang="en-US" altLang="zh-CN" sz="3600" b="1" noProof="0" dirty="0">
                <a:ln>
                  <a:noFill/>
                </a:ln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j-cs"/>
                <a:sym typeface="+mn-ea"/>
                <a:hlinkClick r:id="rId2" action="ppaction://hlinksldjump"/>
              </a:rPr>
              <a:t>5.</a:t>
            </a:r>
            <a:r>
              <a:rPr lang="en-US" altLang="zh-CN" sz="3600" b="1" noProof="0" dirty="0">
                <a:ln>
                  <a:noFill/>
                </a:ln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j-cs"/>
                <a:sym typeface="+mn-ea"/>
              </a:rPr>
              <a:t>“目不窥园，足不下楼”，“头发零乱”“睡得很少”这些细节，表现了闻先生什么精神？</a:t>
            </a:r>
            <a:endParaRPr lang="en-US" altLang="zh-CN" sz="3600" b="1" noProof="0" dirty="0">
              <a:ln>
                <a:noFill/>
              </a:ln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j-cs"/>
              <a:sym typeface="+mn-ea"/>
            </a:endParaRPr>
          </a:p>
          <a:p>
            <a:pPr marL="0" indent="0">
              <a:buNone/>
            </a:pPr>
            <a:r>
              <a:rPr lang="en-US" altLang="zh-CN" sz="3600" b="1" noProof="0" dirty="0">
                <a:ln>
                  <a:noFill/>
                </a:ln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j-cs"/>
                <a:sym typeface="+mn-ea"/>
                <a:hlinkClick r:id="rId3" action="ppaction://hlinksldjump"/>
              </a:rPr>
              <a:t>6.</a:t>
            </a:r>
            <a:r>
              <a:rPr lang="en-US" altLang="zh-CN" sz="3600" b="1" noProof="0" dirty="0">
                <a:ln>
                  <a:noFill/>
                </a:ln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j-cs"/>
                <a:sym typeface="+mn-ea"/>
              </a:rPr>
              <a:t>他潜心贯注，心会神凝，成了“何妨一下楼”的主人。这句该怎样理解？</a:t>
            </a:r>
            <a:endParaRPr lang="en-US" altLang="zh-CN" sz="3600" b="1" noProof="0" dirty="0">
              <a:ln>
                <a:noFill/>
              </a:ln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j-cs"/>
              <a:sym typeface="+mn-ea"/>
            </a:endParaRPr>
          </a:p>
          <a:p>
            <a:pPr marL="0" indent="0">
              <a:buNone/>
            </a:pPr>
            <a:r>
              <a:rPr lang="en-US" altLang="zh-CN" sz="3600" b="1" noProof="0" dirty="0">
                <a:ln>
                  <a:noFill/>
                </a:ln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j-cs"/>
                <a:sym typeface="+mn-ea"/>
                <a:hlinkClick r:id="rId4" action="ppaction://hlinksldjump"/>
              </a:rPr>
              <a:t>7.</a:t>
            </a:r>
            <a:r>
              <a:rPr lang="en-US" altLang="zh-CN" sz="3600" b="1" noProof="0" dirty="0">
                <a:ln>
                  <a:noFill/>
                </a:ln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j-cs"/>
                <a:sym typeface="+mn-ea"/>
              </a:rPr>
              <a:t>５、６两段起什么作用？</a:t>
            </a:r>
            <a:endParaRPr lang="en-US" altLang="zh-CN" sz="3600" b="1" noProof="0" dirty="0">
              <a:ln>
                <a:noFill/>
              </a:ln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j-cs"/>
              <a:sym typeface="+mn-ea"/>
            </a:endParaRPr>
          </a:p>
          <a:p>
            <a:endParaRPr lang="zh-CN" altLang="en-US"/>
          </a:p>
        </p:txBody>
      </p:sp>
      <p:sp>
        <p:nvSpPr>
          <p:cNvPr id="5" name="右弧形箭头 4">
            <a:hlinkClick r:id="rId5" action="ppaction://hlinksldjump"/>
          </p:cNvPr>
          <p:cNvSpPr/>
          <p:nvPr/>
        </p:nvSpPr>
        <p:spPr>
          <a:xfrm>
            <a:off x="10988675" y="4871720"/>
            <a:ext cx="792480" cy="158432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b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（</a:t>
            </a:r>
            <a:r>
              <a:rPr lang="en-US" altLang="zh-CN" b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1</a:t>
            </a:r>
            <a:r>
              <a:rPr lang="zh-CN" altLang="en-US" b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）</a:t>
            </a:r>
            <a:r>
              <a:rPr lang="zh-CN" altLang="en-US" b="1" noProof="0" dirty="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“做”了再“说” 、“做”了也不 “说”；</a:t>
            </a:r>
            <a:endParaRPr lang="zh-CN" altLang="en-US" b="1" noProof="0" dirty="0"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（</a:t>
            </a:r>
            <a:r>
              <a:rPr lang="en-US" altLang="zh-CN" b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2</a:t>
            </a:r>
            <a:r>
              <a:rPr lang="zh-CN" altLang="en-US" b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）三个事例</a:t>
            </a:r>
            <a:endParaRPr lang="zh-CN" altLang="en-US" b="1"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9430" y="3001010"/>
            <a:ext cx="2799715" cy="1724025"/>
          </a:xfrm>
          <a:prstGeom prst="rect">
            <a:avLst/>
          </a:prstGeom>
        </p:spPr>
      </p:pic>
      <p:sp>
        <p:nvSpPr>
          <p:cNvPr id="5" name="右弧形箭头 4">
            <a:hlinkClick r:id="rId2" action="ppaction://hlinksldjump"/>
          </p:cNvPr>
          <p:cNvSpPr/>
          <p:nvPr/>
        </p:nvSpPr>
        <p:spPr>
          <a:xfrm>
            <a:off x="10200005" y="4149090"/>
            <a:ext cx="792480" cy="158432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2733040"/>
            <a:ext cx="10972800" cy="3393440"/>
          </a:xfrm>
        </p:spPr>
        <p:txBody>
          <a:bodyPr/>
          <a:p>
            <a:pPr marL="0" indent="0">
              <a:buNone/>
            </a:pPr>
            <a:r>
              <a:rPr kumimoji="1" lang="zh-CN" altLang="en-US" sz="4400" b="1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sym typeface="+mn-ea"/>
              </a:rPr>
              <a:t>闻先生研究学术的目的是“要给衰微的民族开一剂救济的文化药方”。</a:t>
            </a:r>
            <a:endParaRPr kumimoji="1" lang="zh-CN" altLang="en-US" sz="4400" b="1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5" name="右弧形箭头 4">
            <a:hlinkClick r:id="rId1" action="ppaction://hlinksldjump"/>
          </p:cNvPr>
          <p:cNvSpPr/>
          <p:nvPr/>
        </p:nvSpPr>
        <p:spPr>
          <a:xfrm>
            <a:off x="10577830" y="4149090"/>
            <a:ext cx="792480" cy="158432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eaLnBrk="1" hangingPunct="1">
              <a:buNone/>
            </a:pPr>
            <a:r>
              <a:rPr lang="zh-CN" altLang="en-US" sz="4400" b="1" dirty="0">
                <a:solidFill>
                  <a:srgbClr val="0070C0"/>
                </a:solidFill>
                <a:latin typeface="宋体" panose="02010600030101010101" pitchFamily="2" charset="-122"/>
                <a:ea typeface="华文楷体" panose="02010600040101010101" charset="-122"/>
                <a:sym typeface="+mn-ea"/>
              </a:rPr>
              <a:t>“开一剂救济的文化药方”是比喻，指寻找使民族文化繁荣昌盛起来的方法。</a:t>
            </a:r>
            <a:endParaRPr lang="zh-CN" altLang="en-US" sz="4400" b="1" dirty="0">
              <a:solidFill>
                <a:srgbClr val="0070C0"/>
              </a:solidFill>
              <a:latin typeface="宋体" panose="02010600030101010101" pitchFamily="2" charset="-122"/>
              <a:ea typeface="华文楷体" panose="02010600040101010101" charset="-122"/>
              <a:sym typeface="+mn-ea"/>
            </a:endParaRPr>
          </a:p>
          <a:p>
            <a:pPr marL="0" indent="0" eaLnBrk="1" hangingPunct="1">
              <a:buNone/>
            </a:pPr>
            <a:r>
              <a:rPr lang="zh-CN" altLang="en-US" sz="4400" b="1" dirty="0">
                <a:solidFill>
                  <a:srgbClr val="0070C0"/>
                </a:solidFill>
                <a:latin typeface="宋体" panose="02010600030101010101" pitchFamily="2" charset="-122"/>
                <a:ea typeface="华文楷体" panose="02010600040101010101" charset="-122"/>
                <a:sym typeface="+mn-ea"/>
              </a:rPr>
              <a:t> </a:t>
            </a:r>
            <a:endParaRPr lang="zh-CN" altLang="en-US" sz="4400" b="1" dirty="0">
              <a:solidFill>
                <a:srgbClr val="0070C0"/>
              </a:solidFill>
              <a:latin typeface="宋体" panose="02010600030101010101" pitchFamily="2" charset="-122"/>
              <a:ea typeface="华文楷体" panose="02010600040101010101" charset="-122"/>
              <a:sym typeface="+mn-ea"/>
            </a:endParaRPr>
          </a:p>
          <a:p>
            <a:pPr marL="0" indent="0" eaLnBrk="1" hangingPunct="1">
              <a:buNone/>
            </a:pPr>
            <a:r>
              <a:rPr lang="zh-CN" altLang="en-US" sz="4400" b="1" dirty="0">
                <a:solidFill>
                  <a:srgbClr val="0070C0"/>
                </a:solidFill>
                <a:latin typeface="宋体" panose="02010600030101010101" pitchFamily="2" charset="-122"/>
                <a:ea typeface="华文楷体" panose="02010600040101010101" charset="-122"/>
                <a:sym typeface="+mn-ea"/>
              </a:rPr>
              <a:t>自</a:t>
            </a:r>
            <a:r>
              <a:rPr lang="en-US" altLang="zh-CN" sz="4400" b="1" dirty="0">
                <a:solidFill>
                  <a:srgbClr val="0070C0"/>
                </a:solidFill>
                <a:latin typeface="宋体" panose="02010600030101010101" pitchFamily="2" charset="-122"/>
                <a:ea typeface="华文楷体" panose="02010600040101010101" charset="-122"/>
                <a:sym typeface="+mn-ea"/>
              </a:rPr>
              <a:t>20</a:t>
            </a:r>
            <a:r>
              <a:rPr lang="zh-CN" altLang="en-US" sz="4400" b="1" dirty="0">
                <a:solidFill>
                  <a:srgbClr val="0070C0"/>
                </a:solidFill>
                <a:latin typeface="宋体" panose="02010600030101010101" pitchFamily="2" charset="-122"/>
                <a:ea typeface="华文楷体" panose="02010600040101010101" charset="-122"/>
                <a:sym typeface="+mn-ea"/>
              </a:rPr>
              <a:t>年代末起，闻先生过了十多年“书斋生活”，企图从文化上寻找振兴民族的途径，目的在于救国</a:t>
            </a:r>
            <a:r>
              <a:rPr lang="zh-CN" altLang="en-US" sz="3600" b="1" dirty="0">
                <a:solidFill>
                  <a:srgbClr val="0070C0"/>
                </a:solidFill>
                <a:latin typeface="宋体" panose="02010600030101010101" pitchFamily="2" charset="-122"/>
                <a:ea typeface="华文楷体" panose="02010600040101010101" charset="-122"/>
                <a:sym typeface="+mn-ea"/>
              </a:rPr>
              <a:t>。</a:t>
            </a:r>
            <a:endParaRPr lang="zh-CN" altLang="en-US" sz="3600" b="1" dirty="0">
              <a:solidFill>
                <a:srgbClr val="0070C0"/>
              </a:solidFill>
              <a:latin typeface="宋体" panose="02010600030101010101" pitchFamily="2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5" name="右弧形箭头 4">
            <a:hlinkClick r:id="rId1" action="ppaction://hlinksldjump"/>
          </p:cNvPr>
          <p:cNvSpPr/>
          <p:nvPr/>
        </p:nvSpPr>
        <p:spPr>
          <a:xfrm>
            <a:off x="11216640" y="4705985"/>
            <a:ext cx="792480" cy="158432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4000" b="1">
                <a:solidFill>
                  <a:srgbClr val="0070C0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作者不用“研究”一词，而精心选用了“钻探”，这是比喻，更形象生动地表现了闻一多先生的刻苦钻研精神。</a:t>
            </a:r>
            <a:endParaRPr lang="zh-CN" altLang="en-US" sz="4000" b="1">
              <a:solidFill>
                <a:srgbClr val="0070C0"/>
              </a:solidFill>
              <a:effectLst/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rgbClr val="0070C0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并且句式也变成“向……钻探”，叙述</a:t>
            </a:r>
            <a:r>
              <a:rPr lang="zh-CN" altLang="en-US" sz="4000" b="1">
                <a:solidFill>
                  <a:srgbClr val="FF0000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由静态变成动态</a:t>
            </a:r>
            <a:r>
              <a:rPr lang="zh-CN" altLang="en-US" sz="4000" b="1">
                <a:solidFill>
                  <a:srgbClr val="0070C0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，给人的印象不再是客观的介绍，而且是热情的称赞了。</a:t>
            </a:r>
            <a:endParaRPr lang="zh-CN" altLang="en-US" sz="4000" b="1">
              <a:solidFill>
                <a:srgbClr val="0070C0"/>
              </a:solidFill>
              <a:effectLst/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" name="右弧形箭头 4">
            <a:hlinkClick r:id="rId1" action="ppaction://hlinksldjump"/>
          </p:cNvPr>
          <p:cNvSpPr/>
          <p:nvPr/>
        </p:nvSpPr>
        <p:spPr>
          <a:xfrm>
            <a:off x="10988675" y="4871720"/>
            <a:ext cx="792480" cy="158432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algn="l"/>
            <a:endParaRPr lang="zh-CN" altLang="en-US" sz="4800" b="1"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l">
              <a:buNone/>
            </a:pPr>
            <a:r>
              <a:rPr lang="zh-CN" altLang="en-US" sz="4800" b="1">
                <a:solidFill>
                  <a:srgbClr val="0070C0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表现他治学的刻苦。</a:t>
            </a:r>
            <a:endParaRPr lang="zh-CN" altLang="en-US" sz="4800" b="1">
              <a:solidFill>
                <a:srgbClr val="0070C0"/>
              </a:solidFill>
              <a:effectLst/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" name="右弧形箭头 4">
            <a:hlinkClick r:id="rId1" action="ppaction://hlinksldjump"/>
          </p:cNvPr>
          <p:cNvSpPr/>
          <p:nvPr/>
        </p:nvSpPr>
        <p:spPr>
          <a:xfrm>
            <a:off x="10972165" y="4542155"/>
            <a:ext cx="792480" cy="158432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4400" b="1">
                <a:solidFill>
                  <a:srgbClr val="0070C0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“潜心贯注”“心会神凝”““何妨一下楼”意思一致，都是说闻一多研究极其用功，用心极专极深，别的任何事情不能使他分心。</a:t>
            </a:r>
            <a:endParaRPr lang="zh-CN" altLang="en-US" sz="4400" b="1">
              <a:solidFill>
                <a:srgbClr val="0070C0"/>
              </a:solidFill>
              <a:effectLst/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" name="右弧形箭头 4">
            <a:hlinkClick r:id="rId1" action="ppaction://hlinksldjump"/>
          </p:cNvPr>
          <p:cNvSpPr/>
          <p:nvPr/>
        </p:nvSpPr>
        <p:spPr>
          <a:xfrm>
            <a:off x="10906760" y="4264025"/>
            <a:ext cx="792480" cy="158432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741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6263" y="2933700"/>
            <a:ext cx="3419475" cy="1003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4400" b="1" dirty="0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小结作用</a:t>
            </a:r>
            <a:endParaRPr lang="zh-CN" altLang="en-US" sz="4400" b="1" dirty="0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4400" b="1" dirty="0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说明闻一多先生作为学者是“做了再说”、“做了不说”，而且做出了卓越的成绩。</a:t>
            </a:r>
            <a:endParaRPr lang="zh-CN" altLang="en-US" sz="4400" b="1" dirty="0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5" name="右弧形箭头 4">
            <a:hlinkClick r:id="rId1" action="ppaction://hlinksldjump"/>
          </p:cNvPr>
          <p:cNvSpPr/>
          <p:nvPr/>
        </p:nvSpPr>
        <p:spPr>
          <a:xfrm>
            <a:off x="10939145" y="4395470"/>
            <a:ext cx="792480" cy="158432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4665" y="456883"/>
            <a:ext cx="10972800" cy="1143000"/>
          </a:xfrm>
        </p:spPr>
        <p:txBody>
          <a:bodyPr/>
          <a:p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思考</a:t>
            </a:r>
            <a:endParaRPr lang="zh-CN" altLang="en-US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</a:rPr>
              <a:t>1.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</a:rPr>
              <a:t>后半部分是仅写闻一多先生的“说”吗？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不仅是写再“说”。而是把 “说”和“做”糅合起来写。</a:t>
            </a:r>
            <a:endParaRPr lang="zh-CN" altLang="en-US"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他“说”了，跟着的是“做”。这不再是“做了再说”或“做了也不一定说”了。现在，他“说”了就“做”。言论与行动完全一致……</a:t>
            </a:r>
            <a:endParaRPr lang="zh-CN" altLang="en-US"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3600" b="1"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3600" b="1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456883"/>
            <a:ext cx="10972800" cy="1143000"/>
          </a:xfrm>
        </p:spPr>
        <p:txBody>
          <a:bodyPr/>
          <a:p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思考</a:t>
            </a:r>
            <a:endParaRPr lang="zh-CN" altLang="en-US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</a:rPr>
              <a:t>2.作者选取哪几件事表现闻一多的“做”？</a:t>
            </a:r>
            <a:endParaRPr lang="en-US" altLang="zh-CN" sz="36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l"/>
            <a:endParaRPr lang="en-US" altLang="zh-CN"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l"/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起稿</a:t>
            </a:r>
            <a:r>
              <a:rPr lang="en-US" altLang="zh-CN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政治传单</a:t>
            </a:r>
            <a:endParaRPr lang="en-US" altLang="zh-CN"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l"/>
            <a:r>
              <a:rPr lang="en-US" altLang="zh-CN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群众大会上大骂特务</a:t>
            </a:r>
            <a:endParaRPr lang="en-US" altLang="zh-CN"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l"/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领导</a:t>
            </a:r>
            <a:r>
              <a:rPr lang="en-US" altLang="zh-CN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游行示威</a:t>
            </a:r>
            <a:endParaRPr lang="en-US" altLang="zh-CN"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思考</a:t>
            </a:r>
            <a:endParaRPr lang="zh-CN" altLang="en-US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</a:rPr>
              <a:t>3.后半部分表现了闻一多先生的什么品格？</a:t>
            </a:r>
            <a:endParaRPr lang="en-US" altLang="zh-CN" sz="3600" b="1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en-US" altLang="zh-CN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表现闻先生言行一致，以生命为代价求民主反独裁的高尚人格。</a:t>
            </a:r>
            <a:endParaRPr lang="en-US" altLang="zh-CN"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找一找</a:t>
            </a:r>
            <a:endParaRPr lang="zh-CN" altLang="en-US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</a:rPr>
              <a:t>作者使用了许多四字语（特别是成语）以及整齐的对偶句。使文章读起来，琅琅上口，铿锵有力，富于音乐美。 请举出几个例子。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目不窥园　足不下楼        仰之弥高　钻之弥坚</a:t>
            </a:r>
            <a:endParaRPr lang="zh-CN" altLang="en-US"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迥乎不同　一反既往        潜心贯注　心会神凝</a:t>
            </a:r>
            <a:endParaRPr lang="zh-CN" altLang="en-US"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兀兀穷年　沥尽心血</a:t>
            </a:r>
            <a:endParaRPr lang="zh-CN" altLang="en-US"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3600" b="1"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3600" b="1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作业</a:t>
            </a:r>
            <a:endParaRPr lang="zh-CN" altLang="en-US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4400" b="1">
                <a:latin typeface="华文楷体" panose="02010600040101010101" charset="-122"/>
                <a:ea typeface="华文楷体" panose="02010600040101010101" charset="-122"/>
              </a:rPr>
              <a:t>1.</a:t>
            </a:r>
            <a:r>
              <a:rPr lang="zh-CN" altLang="en-US" sz="4400" b="1">
                <a:latin typeface="华文楷体" panose="02010600040101010101" charset="-122"/>
                <a:ea typeface="华文楷体" panose="02010600040101010101" charset="-122"/>
              </a:rPr>
              <a:t>整理本课四字词语，不少于</a:t>
            </a:r>
            <a:r>
              <a:rPr lang="en-US" altLang="zh-CN" sz="4400" b="1">
                <a:latin typeface="华文楷体" panose="02010600040101010101" charset="-122"/>
                <a:ea typeface="华文楷体" panose="02010600040101010101" charset="-122"/>
              </a:rPr>
              <a:t>10</a:t>
            </a:r>
            <a:r>
              <a:rPr lang="zh-CN" altLang="en-US" sz="4400" b="1">
                <a:latin typeface="华文楷体" panose="02010600040101010101" charset="-122"/>
                <a:ea typeface="华文楷体" panose="02010600040101010101" charset="-122"/>
              </a:rPr>
              <a:t>个；</a:t>
            </a:r>
            <a:endParaRPr lang="zh-CN" altLang="en-US" sz="44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4400" b="1">
                <a:latin typeface="华文楷体" panose="02010600040101010101" charset="-122"/>
                <a:ea typeface="华文楷体" panose="02010600040101010101" charset="-122"/>
              </a:rPr>
              <a:t>2.</a:t>
            </a:r>
            <a:r>
              <a:rPr lang="zh-CN" altLang="en-US" sz="4400" b="1">
                <a:latin typeface="华文楷体" panose="02010600040101010101" charset="-122"/>
                <a:ea typeface="华文楷体" panose="02010600040101010101" charset="-122"/>
              </a:rPr>
              <a:t>写一段描写好朋友生活特点的小片段，不少于</a:t>
            </a:r>
            <a:r>
              <a:rPr lang="en-US" altLang="zh-CN" sz="4400" b="1">
                <a:latin typeface="华文楷体" panose="02010600040101010101" charset="-122"/>
                <a:ea typeface="华文楷体" panose="02010600040101010101" charset="-122"/>
              </a:rPr>
              <a:t>100</a:t>
            </a:r>
            <a:r>
              <a:rPr lang="zh-CN" altLang="en-US" sz="4400" b="1">
                <a:latin typeface="华文楷体" panose="02010600040101010101" charset="-122"/>
                <a:ea typeface="华文楷体" panose="02010600040101010101" charset="-122"/>
              </a:rPr>
              <a:t>字。</a:t>
            </a:r>
            <a:endParaRPr lang="zh-CN" altLang="en-US" sz="4400" b="1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同学展示</a:t>
            </a:r>
            <a:endParaRPr lang="zh-CN" altLang="en-US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algn="ctr">
              <a:buNone/>
            </a:pPr>
            <a:endParaRPr lang="zh-CN" altLang="en-US" sz="6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ctr">
              <a:buNone/>
            </a:pPr>
            <a:r>
              <a:rPr lang="zh-CN" altLang="en-US" sz="6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我的好朋友</a:t>
            </a:r>
            <a:endParaRPr lang="zh-CN" altLang="en-US" sz="6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ctr">
              <a:buNone/>
            </a:pPr>
            <a:r>
              <a:rPr lang="zh-CN" altLang="en-US" sz="440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（性格特点、生活习惯）</a:t>
            </a:r>
            <a:endParaRPr lang="zh-CN" altLang="en-US" sz="4400">
              <a:solidFill>
                <a:schemeClr val="tx1"/>
              </a:solidFill>
              <a:effectLst/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常用修辞手法</a:t>
            </a:r>
            <a:endParaRPr lang="zh-CN" altLang="en-US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比喻                                  </a:t>
            </a:r>
            <a:r>
              <a:rPr lang="zh-CN" altLang="en-US">
                <a:sym typeface="+mn-ea"/>
              </a:rPr>
              <a:t>对比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引用                                  排比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比拟                                  对偶</a:t>
            </a:r>
            <a:endParaRPr lang="zh-CN" altLang="en-US">
              <a:sym typeface="+mn-ea"/>
            </a:endParaRPr>
          </a:p>
          <a:p>
            <a:pPr marL="0" indent="0" algn="l">
              <a:buNone/>
            </a:pPr>
            <a:r>
              <a:rPr lang="zh-CN" altLang="en-US">
                <a:sym typeface="+mn-ea"/>
              </a:rPr>
              <a:t>                                  </a:t>
            </a:r>
            <a:endParaRPr lang="zh-CN" altLang="en-US"/>
          </a:p>
          <a:p>
            <a:pPr marL="0" indent="0" algn="l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                                    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4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比喻</a:t>
            </a:r>
            <a:endParaRPr lang="zh-CN" altLang="en-US" sz="4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latin typeface="华文楷体" panose="02010600040101010101" charset="-122"/>
                <a:ea typeface="华文楷体" panose="02010600040101010101" charset="-122"/>
              </a:rPr>
              <a:t>定义：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是用某一具体的、浅显、熟悉的事物或情境来说明另一种抽象的、深奥、生疏的事物或情境的一种修辞方法。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latin typeface="华文楷体" panose="02010600040101010101" charset="-122"/>
                <a:ea typeface="华文楷体" panose="02010600040101010101" charset="-122"/>
              </a:rPr>
              <a:t>例句</a:t>
            </a:r>
            <a:r>
              <a:rPr lang="zh-CN" altLang="en-US" sz="4400">
                <a:latin typeface="华文楷体" panose="02010600040101010101" charset="-122"/>
                <a:ea typeface="华文楷体" panose="02010600040101010101" charset="-122"/>
              </a:rPr>
              <a:t>：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母爱似山,父爱似海。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latin typeface="华文楷体" panose="02010600040101010101" charset="-122"/>
                <a:ea typeface="华文楷体" panose="02010600040101010101" charset="-122"/>
              </a:rPr>
              <a:t>解释：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把</a:t>
            </a:r>
            <a:r>
              <a:rPr lang="en-US" altLang="zh-CN" sz="4000">
                <a:latin typeface="华文楷体" panose="02010600040101010101" charset="-122"/>
                <a:ea typeface="华文楷体" panose="02010600040101010101" charset="-122"/>
              </a:rPr>
              <a:t>……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比作</a:t>
            </a:r>
            <a:r>
              <a:rPr lang="en-US" altLang="zh-CN" sz="4000">
                <a:latin typeface="华文楷体" panose="02010600040101010101" charset="-122"/>
                <a:ea typeface="华文楷体" panose="02010600040101010101" charset="-122"/>
              </a:rPr>
              <a:t>……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，有</a:t>
            </a:r>
            <a:r>
              <a:rPr lang="en-US" altLang="zh-CN" sz="4000">
                <a:latin typeface="华文楷体" panose="02010600040101010101" charset="-122"/>
                <a:ea typeface="华文楷体" panose="02010600040101010101" charset="-122"/>
              </a:rPr>
              <a:t>……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的作用。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1628120" cy="5226685"/>
          </a:xfrm>
        </p:spPr>
        <p:txBody>
          <a:bodyPr/>
          <a:p>
            <a:pPr marL="0" indent="0">
              <a:buNone/>
            </a:pPr>
            <a:r>
              <a:rPr lang="zh-CN" altLang="en-US" sz="4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引用</a:t>
            </a:r>
            <a:endParaRPr lang="zh-CN" altLang="en-US" sz="4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定义：</a:t>
            </a:r>
            <a:r>
              <a:rPr lang="zh-CN" altLang="en-US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有意引用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成语</a:t>
            </a:r>
            <a:r>
              <a:rPr lang="zh-CN" altLang="en-US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、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诗句</a:t>
            </a:r>
            <a:r>
              <a:rPr lang="zh-CN" altLang="en-US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、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格言</a:t>
            </a:r>
            <a:r>
              <a:rPr lang="zh-CN" altLang="en-US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、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典故</a:t>
            </a:r>
            <a:r>
              <a:rPr lang="zh-CN" altLang="en-US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等， 以表达自己的思想感情，说明自己对新问题、新道理的见解。</a:t>
            </a:r>
            <a:endParaRPr lang="zh-CN" altLang="en-US" sz="40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例句：</a:t>
            </a:r>
            <a:r>
              <a:rPr lang="en-US" altLang="zh-CN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等闲识得东风面,万紫千红总是春”,走进春天,你会发现春天的色彩,瑰丽、灿烂。</a:t>
            </a:r>
            <a:endParaRPr lang="zh-CN" altLang="en-US" sz="40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1026" name="Object 2"/>
          <p:cNvGraphicFramePr/>
          <p:nvPr/>
        </p:nvGraphicFramePr>
        <p:xfrm>
          <a:off x="2270125" y="1358900"/>
          <a:ext cx="8058150" cy="232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8068310" imgH="2328545" progId="Word.Document.8">
                  <p:embed/>
                </p:oleObj>
              </mc:Choice>
              <mc:Fallback>
                <p:oleObj name="" r:id="rId1" imgW="8068310" imgH="2328545" progId="Word.Document.8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70125" y="1358900"/>
                        <a:ext cx="8058150" cy="2324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" name="Rectangle 3"/>
          <p:cNvSpPr/>
          <p:nvPr/>
        </p:nvSpPr>
        <p:spPr>
          <a:xfrm>
            <a:off x="7086600" y="1359218"/>
            <a:ext cx="429895" cy="3962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" y="1600200"/>
            <a:ext cx="12039600" cy="4526280"/>
          </a:xfrm>
        </p:spPr>
        <p:txBody>
          <a:bodyPr/>
          <a:p>
            <a:pPr marL="0" indent="0">
              <a:buNone/>
            </a:pPr>
            <a:r>
              <a:rPr lang="zh-CN" altLang="en-US" sz="4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比拟</a:t>
            </a:r>
            <a:endParaRPr lang="zh-CN" altLang="en-US" sz="4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latin typeface="华文楷体" panose="02010600040101010101" charset="-122"/>
                <a:ea typeface="华文楷体" panose="02010600040101010101" charset="-122"/>
              </a:rPr>
              <a:t>定义：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把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人当物写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或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把物当人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来写的一种修辞方法,前者称之为拟物,后者称之为拟人。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latin typeface="华文楷体" panose="02010600040101010101" charset="-122"/>
                <a:ea typeface="华文楷体" panose="02010600040101010101" charset="-122"/>
              </a:rPr>
              <a:t>例句：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（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</a:rPr>
              <a:t>1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）做人既不可翘尾巴,也不可夹着尾巴。  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拟物</a:t>
            </a:r>
            <a:endParaRPr lang="zh-CN" altLang="en-US" sz="36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               （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</a:rPr>
              <a:t>2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）蜡炬成灰泪始干。    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拟人</a:t>
            </a:r>
            <a:endParaRPr lang="zh-CN" altLang="en-US" sz="36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1597640" cy="4526280"/>
          </a:xfrm>
        </p:spPr>
        <p:txBody>
          <a:bodyPr/>
          <a:p>
            <a:pPr marL="0" indent="0">
              <a:buNone/>
            </a:pPr>
            <a:r>
              <a:rPr lang="zh-CN" altLang="en-US" sz="4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对偶</a:t>
            </a:r>
            <a:endParaRPr lang="zh-CN" altLang="en-US" sz="4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定义：</a:t>
            </a:r>
            <a:r>
              <a:rPr lang="zh-CN" altLang="en-US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用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结构相同或相近</a:t>
            </a:r>
            <a:r>
              <a:rPr lang="zh-CN" altLang="en-US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,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字数相等</a:t>
            </a:r>
            <a:r>
              <a:rPr lang="zh-CN" altLang="en-US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的一对短语或句子对称排列起来表达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相对</a:t>
            </a:r>
            <a:r>
              <a:rPr lang="zh-CN" altLang="en-US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或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相近</a:t>
            </a:r>
            <a:r>
              <a:rPr lang="zh-CN" altLang="en-US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的意思。</a:t>
            </a:r>
            <a:endParaRPr lang="zh-CN" altLang="en-US" sz="40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例句：</a:t>
            </a:r>
            <a:r>
              <a:rPr lang="zh-CN" altLang="en-US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仰之弥高，钻之弥坚。</a:t>
            </a:r>
            <a:endParaRPr lang="zh-CN" altLang="en-US" sz="40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endParaRPr lang="zh-CN" altLang="en-US" sz="40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4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对比</a:t>
            </a:r>
            <a:endParaRPr lang="zh-CN" altLang="en-US" sz="4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定义：</a:t>
            </a:r>
            <a:r>
              <a:rPr lang="zh-CN" altLang="en-US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是把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两种事物</a:t>
            </a:r>
            <a:r>
              <a:rPr lang="zh-CN" altLang="en-US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或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同一事物</a:t>
            </a:r>
            <a:r>
              <a:rPr lang="zh-CN" altLang="en-US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的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两个方面</a:t>
            </a:r>
            <a:r>
              <a:rPr lang="zh-CN" altLang="en-US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并举加以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比较</a:t>
            </a:r>
            <a:r>
              <a:rPr lang="zh-CN" altLang="en-US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的方法。</a:t>
            </a:r>
            <a:endParaRPr lang="zh-CN" altLang="en-US" sz="40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例句：</a:t>
            </a:r>
            <a:r>
              <a:rPr lang="zh-CN" altLang="en-US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先天下之忧而忧,后天下之乐而乐。</a:t>
            </a:r>
            <a:endParaRPr lang="zh-CN" altLang="en-US" sz="40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" y="1600200"/>
            <a:ext cx="12176760" cy="4526280"/>
          </a:xfrm>
        </p:spPr>
        <p:txBody>
          <a:bodyPr/>
          <a:p>
            <a:pPr marL="0" indent="0">
              <a:buNone/>
            </a:pPr>
            <a:r>
              <a:rPr lang="zh-CN" altLang="en-US" sz="4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排比</a:t>
            </a:r>
            <a:endParaRPr lang="zh-CN" altLang="en-US" sz="44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定义：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把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内容相关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、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结构相同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或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相似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、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语气一致的几个(一般要三个或三个以上)短语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或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句子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连用的方法。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例句：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他们的品质是那样的纯洁和高尚，他们的意志是那样的坚韧和刚强，他们的气质是那样的淳朴和谦逊，他们的胸怀是那样的美丽和宽广。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文章中用了哪些修辞手法，请在课文中把句子画下来，并思考它们都起到了怎样的作用？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4000" b="1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</a:rPr>
              <a:t>人家说了再做，我是做了再说。</a:t>
            </a:r>
            <a:r>
              <a:rPr lang="en-US" altLang="zh-CN" sz="4000" b="1">
                <a:latin typeface="华文楷体" panose="02010600040101010101" charset="-122"/>
                <a:ea typeface="华文楷体" panose="02010600040101010101" charset="-122"/>
              </a:rPr>
              <a:t>”</a:t>
            </a:r>
            <a:endParaRPr lang="en-US" altLang="zh-CN" sz="4000" b="1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en-US" altLang="zh-CN" sz="4000" b="1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</a:rPr>
              <a:t>人家说了也不一定做，我是做了也不一定说。</a:t>
            </a:r>
            <a:r>
              <a:rPr lang="en-US" altLang="zh-CN" sz="4000" b="1">
                <a:latin typeface="华文楷体" panose="02010600040101010101" charset="-122"/>
                <a:ea typeface="华文楷体" panose="02010600040101010101" charset="-122"/>
              </a:rPr>
              <a:t>”</a:t>
            </a:r>
            <a:endParaRPr lang="en-US" altLang="zh-CN" sz="4000" b="1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</a:rPr>
              <a:t>修辞：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引用、对比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</a:rPr>
              <a:t>作用：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突出了闻一多作为学者，</a:t>
            </a:r>
            <a:r>
              <a:rPr lang="en-US" altLang="zh-CN" sz="4000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说</a:t>
            </a:r>
            <a:r>
              <a:rPr lang="en-US" altLang="zh-CN" sz="4000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和</a:t>
            </a:r>
            <a:r>
              <a:rPr lang="en-US" altLang="zh-CN" sz="4000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做</a:t>
            </a:r>
            <a:r>
              <a:rPr lang="en-US" altLang="zh-CN" sz="4000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的态度，点明主题，引出下文。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</a:rPr>
              <a:t>仰之弥高，越高，攀得越起劲；钻之弥坚，越坚，钻得越锲而不舍。</a:t>
            </a:r>
            <a:endParaRPr lang="zh-CN" altLang="en-US" sz="4000" b="1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</a:rPr>
              <a:t>修辞：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对偶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</a:rPr>
              <a:t>作用：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生动形象地表现了闻一多先生钻研学问的刻苦精神。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</a:rPr>
              <a:t>一个又一个大的四方竹纸本子，写满了密密麻麻的小楷，如群蚁排衙。</a:t>
            </a:r>
            <a:endParaRPr lang="zh-CN" altLang="en-US" sz="4000" b="1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</a:rPr>
              <a:t>修辞：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比喻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华文楷体" panose="02010600040101010101" charset="-122"/>
                <a:ea typeface="华文楷体" panose="02010600040101010101" charset="-122"/>
              </a:rPr>
              <a:t>作用：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生动形象地写出闻一多先生的字写得多而工整，体现了闻一多先生对待学术一丝不苟的精神态度。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050" name="Object 2"/>
          <p:cNvGraphicFramePr/>
          <p:nvPr/>
        </p:nvGraphicFramePr>
        <p:xfrm>
          <a:off x="2316163" y="1403350"/>
          <a:ext cx="7953375" cy="271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7967345" imgH="2724785" progId="Word.Document.8">
                  <p:embed/>
                </p:oleObj>
              </mc:Choice>
              <mc:Fallback>
                <p:oleObj name="" r:id="rId1" imgW="7967345" imgH="2724785" progId="Word.Document.8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16163" y="1403350"/>
                        <a:ext cx="7953375" cy="2714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7" name="Rectangle 3"/>
          <p:cNvSpPr/>
          <p:nvPr/>
        </p:nvSpPr>
        <p:spPr>
          <a:xfrm>
            <a:off x="7131050" y="1403668"/>
            <a:ext cx="429895" cy="3962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550670"/>
            <a:ext cx="10972800" cy="4525963"/>
          </a:xfrm>
        </p:spPr>
        <p:txBody>
          <a:bodyPr/>
          <a:p>
            <a:pPr marL="0" indent="0">
              <a:buNone/>
            </a:pPr>
            <a:r>
              <a:rPr lang="zh-CN" altLang="en-US" sz="4000" b="1" dirty="0">
                <a:latin typeface="Times New Roman" panose="02020603050405020304" pitchFamily="18" charset="0"/>
                <a:ea typeface="华文新魏" panose="02010800040101010101" pitchFamily="2" charset="-122"/>
                <a:sym typeface="+mn-ea"/>
              </a:rPr>
              <a:t>气冲斗牛：</a:t>
            </a:r>
            <a:r>
              <a:rPr lang="zh-CN" altLang="en-US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气</a:t>
            </a:r>
            <a:r>
              <a:rPr lang="zh-CN" altLang="en-US" b="1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：气势；</a:t>
            </a:r>
            <a:r>
              <a:rPr lang="zh-CN" altLang="en-US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牛、斗</a:t>
            </a:r>
            <a:r>
              <a:rPr lang="zh-CN" altLang="en-US" b="1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：即牵牛星和北斗星，指天空。形容怒气冲天或气势很盛。</a:t>
            </a:r>
            <a:endParaRPr lang="zh-CN" altLang="en-US" sz="40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锲而不舍：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锲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：镂刻；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舍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：停止。不断地镂刻。比喻有恒心，有毅力。</a:t>
            </a:r>
            <a:endParaRPr lang="zh-CN" altLang="en-US" b="1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兀兀穷年：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兀兀</a:t>
            </a:r>
            <a:r>
              <a:rPr lang="zh-CN" altLang="en-US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:劳苦的样子;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穷年</a:t>
            </a:r>
            <a:r>
              <a:rPr lang="zh-CN" altLang="en-US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:终年。一年到头辛苦劳动,勤劳不懈。</a:t>
            </a:r>
            <a:endParaRPr lang="zh-CN" altLang="en-US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心会神凝：</a:t>
            </a:r>
            <a:r>
              <a:rPr lang="zh-CN" altLang="en-US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心思、精神集中在一点。</a:t>
            </a:r>
            <a:endParaRPr lang="zh-CN" altLang="en-US" sz="4000" b="1" dirty="0">
              <a:solidFill>
                <a:schemeClr val="tx1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4" name="副标题 2"/>
          <p:cNvSpPr>
            <a:spLocks noGrp="1"/>
          </p:cNvSpPr>
          <p:nvPr/>
        </p:nvSpPr>
        <p:spPr>
          <a:xfrm>
            <a:off x="609600" y="1868170"/>
            <a:ext cx="11510645" cy="464629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lvl="1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lvl="2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lvl="3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lvl="4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lvl="5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lvl="6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lvl="7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lvl="8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32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1524000" y="-545147"/>
            <a:ext cx="9144000" cy="2387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5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词语解释</a:t>
            </a:r>
            <a:endParaRPr lang="zh-CN" altLang="zh-CN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-545147"/>
            <a:ext cx="9144000" cy="2387600"/>
          </a:xfrm>
        </p:spPr>
        <p:txBody>
          <a:bodyPr/>
          <a:p>
            <a:r>
              <a:rPr lang="zh-CN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词语解释</a:t>
            </a:r>
            <a:endParaRPr lang="zh-CN" altLang="zh-CN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8810" y="1842135"/>
            <a:ext cx="11510645" cy="4646295"/>
          </a:xfrm>
        </p:spPr>
        <p:txBody>
          <a:bodyPr/>
          <a:p>
            <a:pPr algn="l"/>
            <a:r>
              <a:rPr lang="zh-CN" altLang="en-US" sz="4000" b="1" dirty="0">
                <a:latin typeface="Times New Roman" panose="02020603050405020304" pitchFamily="18" charset="0"/>
                <a:ea typeface="华文新魏" panose="02010800040101010101" pitchFamily="2" charset="-122"/>
                <a:sym typeface="+mn-ea"/>
              </a:rPr>
              <a:t>目不窥园</a:t>
            </a:r>
            <a:r>
              <a:rPr lang="zh-CN" altLang="en-US" sz="4000" b="1" dirty="0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pitchFamily="2" charset="-122"/>
                <a:sym typeface="+mn-ea"/>
              </a:rPr>
              <a:t>：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窥</a:t>
            </a:r>
            <a:r>
              <a:rPr lang="zh-CN" altLang="en-US" sz="3600" b="1" dirty="0">
                <a:solidFill>
                  <a:schemeClr val="tx2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，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从小孔或缝隙里偷偷地看。眼睛从不暗中看一看家里的园圃，即专心致志。</a:t>
            </a:r>
            <a:endParaRPr lang="zh-CN" altLang="en-US" sz="3200" b="1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algn="l"/>
            <a:r>
              <a:rPr lang="zh-CN" altLang="en-US" sz="4000" b="1" dirty="0">
                <a:latin typeface="Times New Roman" panose="02020603050405020304" pitchFamily="18" charset="0"/>
                <a:ea typeface="华文新魏" panose="02010800040101010101" pitchFamily="2" charset="-122"/>
                <a:sym typeface="+mn-ea"/>
              </a:rPr>
              <a:t>诗兴不作：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作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，起的意思。写诗的兴致不起、不发或写诗的兴致减少了。</a:t>
            </a:r>
            <a:endParaRPr lang="zh-CN" altLang="en-US" sz="3200" b="1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algn="l"/>
            <a:r>
              <a:rPr lang="zh-CN" altLang="en-US" sz="4000" b="1" dirty="0">
                <a:latin typeface="Times New Roman" panose="02020603050405020304" pitchFamily="18" charset="0"/>
                <a:ea typeface="华文新魏" panose="02010800040101010101" pitchFamily="2" charset="-122"/>
                <a:sym typeface="+mn-ea"/>
              </a:rPr>
              <a:t>一反既往：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既</a:t>
            </a:r>
            <a:r>
              <a:rPr lang="zh-CN" altLang="en-US" sz="3600" b="1" dirty="0">
                <a:solidFill>
                  <a:schemeClr val="tx2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，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已经。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既往</a:t>
            </a:r>
            <a:r>
              <a:rPr lang="zh-CN" altLang="en-US" sz="3600" b="1" dirty="0">
                <a:solidFill>
                  <a:schemeClr val="tx2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，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过去。与过去完全不一样。</a:t>
            </a:r>
            <a:endParaRPr lang="zh-CN" altLang="en-US" sz="3200" b="1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algn="l"/>
            <a:endParaRPr lang="zh-CN" altLang="en-US" sz="32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868998"/>
            <a:ext cx="10972800" cy="1143000"/>
          </a:xfrm>
        </p:spPr>
        <p:txBody>
          <a:bodyPr/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人物介绍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517650"/>
            <a:ext cx="10972800" cy="4525963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endParaRPr lang="zh-CN" altLang="en-US" dirty="0">
              <a:solidFill>
                <a:srgbClr val="3399FF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  <a:p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  <a:hlinkClick r:id="rId1" action="ppaction://hlinksldjump"/>
              </a:rPr>
              <a:t>闻一多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；</a:t>
            </a:r>
            <a:endParaRPr lang="zh-CN" altLang="en-US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+mn-ea"/>
              <a:sym typeface="+mn-ea"/>
            </a:endParaRPr>
          </a:p>
          <a:p>
            <a:r>
              <a:rPr lang="zh-CN" altLang="en-US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  <a:hlinkClick r:id="rId2" action="ppaction://hlinksldjump"/>
              </a:rPr>
              <a:t>臧克家</a:t>
            </a:r>
            <a:r>
              <a:rPr lang="zh-CN" altLang="en-US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；</a:t>
            </a:r>
            <a:endParaRPr lang="zh-CN" altLang="en-US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+mn-ea"/>
              <a:sym typeface="+mn-ea"/>
            </a:endParaRPr>
          </a:p>
          <a:p>
            <a:r>
              <a:rPr lang="zh-CN" altLang="en-US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闻一多与臧克家</a:t>
            </a:r>
            <a:endParaRPr lang="zh-CN" altLang="en-US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+mn-ea"/>
              <a:sym typeface="+mn-ea"/>
            </a:endParaRPr>
          </a:p>
          <a:p>
            <a:pPr marL="0" indent="0" eaLnBrk="1" hangingPunct="1">
              <a:buNone/>
            </a:pPr>
            <a:r>
              <a:rPr lang="zh-CN" altLang="en-US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得一知己，可以无憾，在青岛得到你一个人已经够了。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1" hangingPunct="1">
              <a:buNone/>
            </a:pPr>
            <a:r>
              <a:rPr lang="zh-CN" altLang="en-US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               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—— 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闻一多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l" eaLnBrk="1" hangingPunct="1">
              <a:buNone/>
            </a:pPr>
            <a:endParaRPr lang="zh-CN" altLang="en-US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+mn-ea"/>
              <a:sym typeface="+mn-ea"/>
            </a:endParaRPr>
          </a:p>
          <a:p>
            <a:endParaRPr lang="zh-CN" altLang="en-US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+mn-ea"/>
              <a:sym typeface="+mn-ea"/>
            </a:endParaRPr>
          </a:p>
        </p:txBody>
      </p:sp>
      <p:sp>
        <p:nvSpPr>
          <p:cNvPr id="5" name="右弧形箭头 4">
            <a:hlinkClick r:id="rId3" action="ppaction://hlinksldjump"/>
          </p:cNvPr>
          <p:cNvSpPr/>
          <p:nvPr/>
        </p:nvSpPr>
        <p:spPr>
          <a:xfrm>
            <a:off x="11137265" y="5151120"/>
            <a:ext cx="775970" cy="158432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838518"/>
            <a:ext cx="10972800" cy="1143000"/>
          </a:xfrm>
        </p:spPr>
        <p:txBody>
          <a:bodyPr/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主人公介绍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028" name="Picture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09600" y="1874520"/>
            <a:ext cx="3954780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11" descr="清华闻一多塑像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54370" y="1874520"/>
            <a:ext cx="5828030" cy="3983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右弧形箭头 4">
            <a:hlinkClick r:id="rId3" action="ppaction://hlinksldjump"/>
          </p:cNvPr>
          <p:cNvSpPr/>
          <p:nvPr/>
        </p:nvSpPr>
        <p:spPr>
          <a:xfrm>
            <a:off x="11334115" y="5298440"/>
            <a:ext cx="792480" cy="158432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884238"/>
            <a:ext cx="10972800" cy="114300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作者简介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6146" name="Picture 2"/>
          <p:cNvPicPr>
            <a:picLocks noChangeAspect="1"/>
          </p:cNvPicPr>
          <p:nvPr>
            <p:ph idx="1"/>
          </p:nvPr>
        </p:nvPicPr>
        <p:blipFill>
          <a:blip r:embed="rId1"/>
          <a:srcRect l="-533" t="10132"/>
          <a:stretch>
            <a:fillRect/>
          </a:stretch>
        </p:blipFill>
        <p:spPr>
          <a:xfrm>
            <a:off x="110490" y="1663700"/>
            <a:ext cx="7003415" cy="45453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0581" name="Picture 5" descr="W0200402063653546713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3895" y="1917700"/>
            <a:ext cx="2807335" cy="332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右弧形箭头 4">
            <a:hlinkClick r:id="rId3" action="ppaction://hlinksldjump"/>
          </p:cNvPr>
          <p:cNvSpPr/>
          <p:nvPr/>
        </p:nvSpPr>
        <p:spPr>
          <a:xfrm>
            <a:off x="11111230" y="5245100"/>
            <a:ext cx="792480" cy="158432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805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2507</Words>
  <Application>WPS 演示</Application>
  <PresentationFormat>全屏显示(4:3)</PresentationFormat>
  <Paragraphs>178</Paragraphs>
  <Slides>37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1" baseType="lpstr">
      <vt:lpstr>Arial</vt:lpstr>
      <vt:lpstr>宋体</vt:lpstr>
      <vt:lpstr>Wingdings</vt:lpstr>
      <vt:lpstr>华文楷体</vt:lpstr>
      <vt:lpstr>Times New Roman</vt:lpstr>
      <vt:lpstr>华文新魏</vt:lpstr>
      <vt:lpstr>黑体</vt:lpstr>
      <vt:lpstr>楷体</vt:lpstr>
      <vt:lpstr>华文行楷</vt:lpstr>
      <vt:lpstr>微软雅黑</vt:lpstr>
      <vt:lpstr>Calibri</vt:lpstr>
      <vt:lpstr>默认设计模板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词语解释</vt:lpstr>
      <vt:lpstr>人物介绍</vt:lpstr>
      <vt:lpstr>主人公介绍</vt:lpstr>
      <vt:lpstr>作者简介</vt:lpstr>
      <vt:lpstr>自由阅读</vt:lpstr>
      <vt:lpstr>自由阅读</vt:lpstr>
      <vt:lpstr>回顾全文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</vt:lpstr>
      <vt:lpstr>思考</vt:lpstr>
      <vt:lpstr>思考</vt:lpstr>
      <vt:lpstr>找一找</vt:lpstr>
      <vt:lpstr>作业</vt:lpstr>
      <vt:lpstr>同学展示</vt:lpstr>
      <vt:lpstr>常用修辞手法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Company>
  <LinksUpToDate>false</LinksUpToDate>
  <SharedDoc>false</SharedDoc>
  <HyperlinksChanged>false</HyperlinksChanged>
  <AppVersion>14.0000</AppVersion>
  <Manager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dc:title>
  <dc:creator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; Administrator</dc:creator>
  <cp:keywords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cp:keywords>
  <dc:description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dc:description>
  <dc:subject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dc:subject>
  <cp:category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cp:category>
  <cp:lastModifiedBy>Administrator</cp:lastModifiedBy>
  <cp:revision>11</cp:revision>
  <dcterms:created xsi:type="dcterms:W3CDTF">2016-10-29T02:53:00Z</dcterms:created>
  <dcterms:modified xsi:type="dcterms:W3CDTF">2017-02-23T04:51:12Z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