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63" r:id="rId3"/>
    <p:sldId id="264" r:id="rId4"/>
    <p:sldId id="258" r:id="rId5"/>
    <p:sldId id="259" r:id="rId6"/>
    <p:sldId id="261" r:id="rId7"/>
    <p:sldId id="260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65"/>
        <p:guide pos="385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presProps" Target="presProps.xml" /><Relationship Id="rId11" Type="http://schemas.openxmlformats.org/officeDocument/2006/relationships/viewProps" Target="viewProps.xml" /><Relationship Id="rId12" Type="http://schemas.openxmlformats.org/officeDocument/2006/relationships/theme" Target="theme/theme1.xml" /><Relationship Id="rId13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tags" Target="tags/tag65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3.xml" /><Relationship Id="rId4" Type="http://schemas.openxmlformats.org/officeDocument/2006/relationships/tags" Target="../tags/tag6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8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2565" y="-1024255"/>
            <a:ext cx="12192000" cy="7882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600710" y="1833880"/>
            <a:ext cx="9961245" cy="3190240"/>
          </a:xfrm>
        </p:spPr>
        <p:txBody>
          <a:bodyPr>
            <a:normAutofit fontScale="90000"/>
          </a:bodyPr>
          <a:lstStyle/>
          <a:p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  <a:t>《</a:t>
            </a:r>
            <a:r>
              <a:rPr lang="zh-CN" altLang="en-US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  <a:t>锦瑟</a:t>
            </a:r>
            <a: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  <a:t>》</a:t>
            </a:r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r>
              <a:rPr lang="zh-CN" altLang="en-US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  <a:t>理解性默写</a:t>
            </a:r>
            <a:br>
              <a:rPr kumimoji="0" lang="en-US" altLang="zh-CN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zh-CN" altLang="zh-CN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21640" y="322580"/>
            <a:ext cx="11229975" cy="5016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1．《锦瑟》中以锦瑟起兴，</a:t>
            </a:r>
            <a:r>
              <a:rPr sz="3200" b="0" smtClean="0">
                <a:ea typeface="宋体" panose="02010600030101010101" pitchFamily="2" charset="-122"/>
              </a:rPr>
              <a:t>引起对华年往事的追忆的句子是</a:t>
            </a:r>
            <a:r>
              <a:rPr sz="3200" b="0" u="sng" smtClean="0">
                <a:ea typeface="宋体" panose="02010600030101010101" pitchFamily="2" charset="-122"/>
              </a:rPr>
              <a:t>               </a:t>
            </a:r>
            <a:endParaRPr lang="en-US" sz="3200" b="0" u="sng" smtClean="0">
              <a:ea typeface="宋体" panose="02010600030101010101" pitchFamily="2" charset="-122"/>
            </a:endParaRPr>
          </a:p>
          <a:p>
            <a:pPr indent="0"/>
            <a:r>
              <a:rPr lang="zh-CN" altLang="en-US" sz="3200" u="sng">
                <a:ea typeface="宋体" panose="02010600030101010101" pitchFamily="2" charset="-122"/>
              </a:rPr>
              <a:t> </a:t>
            </a:r>
            <a:r>
              <a:rPr lang="zh-CN" altLang="en-US" sz="3200" u="sng" smtClean="0">
                <a:ea typeface="宋体" panose="02010600030101010101" pitchFamily="2" charset="-122"/>
              </a:rPr>
              <a:t>                </a:t>
            </a:r>
            <a:r>
              <a:rPr sz="3200" b="0" smtClean="0">
                <a:ea typeface="宋体" panose="02010600030101010101" pitchFamily="2" charset="-122"/>
              </a:rPr>
              <a:t>，</a:t>
            </a:r>
            <a:r>
              <a:rPr sz="3200" b="0" u="sng" smtClean="0">
                <a:ea typeface="宋体" panose="02010600030101010101" pitchFamily="2" charset="-122"/>
              </a:rPr>
              <a:t> </a:t>
            </a:r>
            <a:r>
              <a:rPr lang="en-US" sz="3200" b="0" u="sng" smtClean="0">
                <a:ea typeface="宋体" panose="02010600030101010101" pitchFamily="2" charset="-122"/>
              </a:rPr>
              <a:t>  </a:t>
            </a:r>
            <a:r>
              <a:rPr sz="3200" b="0" u="sng" smtClean="0">
                <a:ea typeface="宋体" panose="02010600030101010101" pitchFamily="2" charset="-122"/>
              </a:rPr>
              <a:t>    </a:t>
            </a:r>
            <a:r>
              <a:rPr lang="en-US" sz="3200" b="0" u="sng" smtClean="0">
                <a:ea typeface="宋体" panose="02010600030101010101" pitchFamily="2" charset="-122"/>
              </a:rPr>
              <a:t>            </a:t>
            </a:r>
            <a:r>
              <a:rPr sz="3200" b="0">
                <a:ea typeface="宋体" panose="02010600030101010101" pitchFamily="2" charset="-122"/>
              </a:rPr>
              <a:t>。</a:t>
            </a:r>
          </a:p>
          <a:p>
            <a:pPr indent="0"/>
            <a:endParaRPr sz="3200" b="0">
              <a:ea typeface="宋体" panose="02010600030101010101" pitchFamily="2" charset="-122"/>
            </a:endParaRPr>
          </a:p>
          <a:p>
            <a:pPr indent="0"/>
            <a:r>
              <a:rPr sz="3200" b="0">
                <a:ea typeface="宋体" panose="02010600030101010101" pitchFamily="2" charset="-122"/>
              </a:rPr>
              <a:t>2．《锦瑟》</a:t>
            </a:r>
            <a:r>
              <a:rPr sz="3200" b="0" smtClean="0">
                <a:ea typeface="宋体" panose="02010600030101010101" pitchFamily="2" charset="-122"/>
              </a:rPr>
              <a:t>一诗的颈联是</a:t>
            </a:r>
            <a:r>
              <a:rPr sz="3200" b="0" u="sng" smtClean="0">
                <a:ea typeface="宋体" panose="02010600030101010101" pitchFamily="2" charset="-122"/>
              </a:rPr>
              <a:t>               </a:t>
            </a:r>
            <a:r>
              <a:rPr sz="3200" b="0">
                <a:ea typeface="宋体" panose="02010600030101010101" pitchFamily="2" charset="-122"/>
              </a:rPr>
              <a:t>，</a:t>
            </a:r>
            <a:r>
              <a:rPr sz="3200" b="0" u="sng">
                <a:ea typeface="宋体" panose="02010600030101010101" pitchFamily="2" charset="-122"/>
              </a:rPr>
              <a:t>             </a:t>
            </a:r>
            <a:r>
              <a:rPr sz="3200" b="0">
                <a:ea typeface="宋体" panose="02010600030101010101" pitchFamily="2" charset="-122"/>
              </a:rPr>
              <a:t>。它表现的这种可望不可即的理想境界代表的是诗人全部的情感。</a:t>
            </a:r>
          </a:p>
          <a:p>
            <a:pPr indent="0"/>
            <a:endParaRPr sz="3200" b="0">
              <a:ea typeface="宋体" panose="02010600030101010101" pitchFamily="2" charset="-122"/>
            </a:endParaRPr>
          </a:p>
          <a:p>
            <a:pPr indent="0"/>
            <a:r>
              <a:rPr sz="3200" b="0">
                <a:ea typeface="宋体" panose="02010600030101010101" pitchFamily="2" charset="-122"/>
              </a:rPr>
              <a:t>3．《锦瑟》用典的四句诗</a:t>
            </a:r>
            <a:r>
              <a:rPr sz="3200" b="0" smtClean="0">
                <a:ea typeface="宋体" panose="02010600030101010101" pitchFamily="2" charset="-122"/>
              </a:rPr>
              <a:t>：</a:t>
            </a:r>
            <a:r>
              <a:rPr sz="3200" b="0" u="sng" smtClean="0">
                <a:ea typeface="宋体" panose="02010600030101010101" pitchFamily="2" charset="-122"/>
              </a:rPr>
              <a:t>           </a:t>
            </a:r>
            <a:r>
              <a:rPr lang="en-US" sz="3200" b="0" u="sng" smtClean="0">
                <a:ea typeface="宋体" panose="02010600030101010101" pitchFamily="2" charset="-122"/>
              </a:rPr>
              <a:t>  </a:t>
            </a:r>
            <a:r>
              <a:rPr sz="3200" b="0" smtClean="0">
                <a:ea typeface="宋体" panose="02010600030101010101" pitchFamily="2" charset="-122"/>
              </a:rPr>
              <a:t> </a:t>
            </a:r>
            <a:r>
              <a:rPr sz="3200" b="0">
                <a:ea typeface="宋体" panose="02010600030101010101" pitchFamily="2" charset="-122"/>
              </a:rPr>
              <a:t>，</a:t>
            </a:r>
            <a:r>
              <a:rPr sz="3200" b="0" u="sng">
                <a:ea typeface="宋体" panose="02010600030101010101" pitchFamily="2" charset="-122"/>
              </a:rPr>
              <a:t>    </a:t>
            </a:r>
            <a:r>
              <a:rPr sz="3200" b="0" u="sng" smtClean="0">
                <a:ea typeface="宋体" panose="02010600030101010101" pitchFamily="2" charset="-122"/>
              </a:rPr>
              <a:t>      </a:t>
            </a:r>
            <a:r>
              <a:rPr lang="en-US" sz="3200" b="0" u="sng" smtClean="0">
                <a:ea typeface="宋体" panose="02010600030101010101" pitchFamily="2" charset="-122"/>
              </a:rPr>
              <a:t>   </a:t>
            </a:r>
            <a:r>
              <a:rPr sz="3200" b="0" smtClean="0">
                <a:ea typeface="宋体" panose="02010600030101010101" pitchFamily="2" charset="-122"/>
              </a:rPr>
              <a:t> </a:t>
            </a:r>
            <a:r>
              <a:rPr lang="zh-CN" altLang="en-US" sz="3200" b="0" smtClean="0">
                <a:ea typeface="宋体" panose="02010600030101010101" pitchFamily="2" charset="-122"/>
              </a:rPr>
              <a:t>。</a:t>
            </a:r>
            <a:r>
              <a:rPr sz="3200" b="0" u="sng" smtClean="0">
                <a:ea typeface="宋体" panose="02010600030101010101" pitchFamily="2" charset="-122"/>
              </a:rPr>
              <a:t>         </a:t>
            </a:r>
            <a:r>
              <a:rPr lang="en-US" sz="3200" b="0" u="sng" smtClean="0">
                <a:ea typeface="宋体" panose="02010600030101010101" pitchFamily="2" charset="-122"/>
              </a:rPr>
              <a:t>    </a:t>
            </a:r>
            <a:r>
              <a:rPr sz="3200" b="0" smtClean="0">
                <a:ea typeface="宋体" panose="02010600030101010101" pitchFamily="2" charset="-122"/>
              </a:rPr>
              <a:t>，</a:t>
            </a:r>
            <a:endParaRPr lang="en-US" sz="3200" b="0" smtClean="0">
              <a:ea typeface="宋体" panose="02010600030101010101" pitchFamily="2" charset="-122"/>
            </a:endParaRPr>
          </a:p>
          <a:p>
            <a:pPr indent="0"/>
            <a:r>
              <a:rPr lang="zh-CN" altLang="en-US" sz="3200" u="sng">
                <a:ea typeface="宋体" panose="02010600030101010101" pitchFamily="2" charset="-122"/>
              </a:rPr>
              <a:t> </a:t>
            </a:r>
            <a:r>
              <a:rPr lang="zh-CN" altLang="en-US" sz="3200" u="sng" smtClean="0">
                <a:ea typeface="宋体" panose="02010600030101010101" pitchFamily="2" charset="-122"/>
              </a:rPr>
              <a:t>             </a:t>
            </a:r>
            <a:r>
              <a:rPr lang="zh-CN" altLang="en-US" sz="3200" smtClean="0">
                <a:ea typeface="宋体" panose="02010600030101010101" pitchFamily="2" charset="-122"/>
              </a:rPr>
              <a:t>。</a:t>
            </a:r>
            <a:r>
              <a:rPr lang="zh-CN" altLang="en-US" sz="3200" u="sng" smtClean="0">
                <a:ea typeface="宋体" panose="02010600030101010101" pitchFamily="2" charset="-122"/>
              </a:rPr>
              <a:t> </a:t>
            </a:r>
            <a:endParaRPr sz="3200" b="0" smtClean="0">
              <a:ea typeface="宋体" panose="02010600030101010101" pitchFamily="2" charset="-122"/>
            </a:endParaRPr>
          </a:p>
          <a:p>
            <a:pPr indent="0"/>
            <a:r>
              <a:rPr sz="3200" b="0" smtClean="0">
                <a:ea typeface="宋体" panose="02010600030101010101" pitchFamily="2" charset="-122"/>
              </a:rPr>
              <a:t>4．《锦瑟》一诗中回环曲折地表达了自己的惆怅苦痛，让人为之哀惋不已的句子是</a:t>
            </a:r>
            <a:r>
              <a:rPr sz="3200" b="0" u="sng" smtClean="0">
                <a:ea typeface="宋体" panose="02010600030101010101" pitchFamily="2" charset="-122"/>
              </a:rPr>
              <a:t>               </a:t>
            </a:r>
            <a:r>
              <a:rPr lang="en-US" sz="3200" b="0" u="sng" smtClean="0">
                <a:ea typeface="宋体" panose="02010600030101010101" pitchFamily="2" charset="-122"/>
              </a:rPr>
              <a:t>          </a:t>
            </a:r>
            <a:r>
              <a:rPr sz="3200" b="0" smtClean="0">
                <a:ea typeface="宋体" panose="02010600030101010101" pitchFamily="2" charset="-122"/>
              </a:rPr>
              <a:t>，</a:t>
            </a:r>
            <a:r>
              <a:rPr sz="3200" b="0" u="sng" smtClean="0">
                <a:ea typeface="宋体" panose="02010600030101010101" pitchFamily="2" charset="-122"/>
              </a:rPr>
              <a:t>             </a:t>
            </a:r>
            <a:r>
              <a:rPr lang="en-US" sz="3200" b="0" u="sng" smtClean="0">
                <a:ea typeface="宋体" panose="02010600030101010101" pitchFamily="2" charset="-122"/>
              </a:rPr>
              <a:t>            </a:t>
            </a:r>
            <a:r>
              <a:rPr sz="3200" b="0" smtClean="0">
                <a:ea typeface="宋体" panose="02010600030101010101" pitchFamily="2" charset="-122"/>
              </a:rPr>
              <a:t>。</a:t>
            </a:r>
            <a:endParaRPr sz="32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21640" y="322580"/>
            <a:ext cx="1074356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1．《锦瑟》中以锦瑟起兴，引起对华年往事的追忆的句子是：  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锦瑟无端五十弦 </a:t>
            </a:r>
            <a:r>
              <a:rPr sz="3200" b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sz="3200" b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一弦一柱思华年</a:t>
            </a:r>
            <a:r>
              <a:rPr sz="3200" b="0">
                <a:ea typeface="宋体" panose="02010600030101010101" pitchFamily="2" charset="-122"/>
              </a:rPr>
              <a:t>  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2．《锦瑟》一诗的颈联是：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沧海月明珠有泪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蓝田日暖玉生烟</a:t>
            </a:r>
            <a:r>
              <a:rPr sz="3200" b="0">
                <a:ea typeface="宋体" panose="02010600030101010101" pitchFamily="2" charset="-122"/>
              </a:rPr>
              <a:t>。它表现的这种可望不可即的理想境界代表的是诗人全部的情感。</a:t>
            </a:r>
          </a:p>
          <a:p>
            <a:pPr indent="0"/>
            <a:endParaRPr sz="3200" b="0">
              <a:ea typeface="宋体" panose="02010600030101010101" pitchFamily="2" charset="-122"/>
            </a:endParaRPr>
          </a:p>
          <a:p>
            <a:pPr indent="0"/>
            <a:r>
              <a:rPr sz="3200" b="0">
                <a:ea typeface="宋体" panose="02010600030101010101" pitchFamily="2" charset="-122"/>
              </a:rPr>
              <a:t>3．《锦瑟》用典的四句诗：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庄生晓梦迷蝴蝶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望帝春心托杜鹃</a:t>
            </a:r>
            <a:r>
              <a:rPr sz="3200" b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沧海月明珠有泪</a:t>
            </a:r>
            <a:r>
              <a:rPr sz="3200" b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</a:t>
            </a:r>
            <a:r>
              <a:rPr sz="3200" b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蓝田日暖玉生烟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sz="3200" b="0" u="sng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endParaRPr sz="3200" b="0">
              <a:ea typeface="宋体" panose="02010600030101010101" pitchFamily="2" charset="-122"/>
            </a:endParaRPr>
          </a:p>
          <a:p>
            <a:pPr indent="0"/>
            <a:r>
              <a:rPr sz="3200" b="0">
                <a:ea typeface="宋体" panose="02010600030101010101" pitchFamily="2" charset="-122"/>
              </a:rPr>
              <a:t>4．《锦瑟》一诗中回环曲折地表达了自己的惆怅苦痛，让人为之哀惋不已的句子是：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此情可待成追忆</a:t>
            </a:r>
            <a:r>
              <a:rPr sz="32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只是当时已惘然</a:t>
            </a:r>
            <a:r>
              <a:rPr sz="3200" b="0"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5.</a:t>
            </a:r>
            <a:r>
              <a:rPr lang="zh-CN" sz="3200" b="0">
                <a:ea typeface="宋体" panose="02010600030101010101" pitchFamily="2" charset="-122"/>
              </a:rPr>
              <a:t>李商隐《锦瑟》中的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运用典故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>
                <a:ea typeface="宋体" panose="02010600030101010101" pitchFamily="2" charset="-122"/>
              </a:rPr>
              <a:t>描绘了美好的、缥缈的梦境</a:t>
            </a:r>
            <a:r>
              <a:rPr lang="zh-CN" sz="32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200" b="0">
                <a:ea typeface="宋体" panose="02010600030101010101" pitchFamily="2" charset="-122"/>
              </a:rPr>
              <a:t>把人生的恍惚、迷惘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>
                <a:ea typeface="宋体" panose="02010600030101010101" pitchFamily="2" charset="-122"/>
              </a:rPr>
              <a:t>以及苦苦追寻的执着表现了出来。</a:t>
            </a:r>
          </a:p>
          <a:p>
            <a:pPr indent="0"/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</a:p>
          <a:p>
            <a:pPr indent="0"/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6.</a:t>
            </a:r>
            <a:r>
              <a:rPr lang="zh-CN" sz="3200" b="0">
                <a:ea typeface="宋体" panose="02010600030101010101" pitchFamily="2" charset="-122"/>
              </a:rPr>
              <a:t>《锦瑟》一诗中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>
                <a:ea typeface="宋体" panose="02010600030101010101" pitchFamily="2" charset="-122"/>
              </a:rPr>
              <a:t>诗人回环曲折地表达了自己的惆怅苦痛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>
                <a:ea typeface="宋体" panose="02010600030101010101" pitchFamily="2" charset="-122"/>
              </a:rPr>
              <a:t>让人为之哀婉不已的句子是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3200" b="0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　　　　　　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。</a:t>
            </a:r>
          </a:p>
          <a:p>
            <a:pPr indent="0"/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32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sz="3200" b="0">
                <a:ea typeface="宋体" panose="02010600030101010101" pitchFamily="2" charset="-122"/>
              </a:rPr>
              <a:t>李商隐《锦瑟》中，</a:t>
            </a:r>
            <a:r>
              <a:rPr lang="en-US" sz="3200" b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200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　　　　</a:t>
            </a:r>
            <a:r>
              <a:rPr lang="en-US" altLang="zh-CN" sz="3200" smtClean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en-US" altLang="zh-CN" sz="320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zh-CN" sz="3200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　　</a:t>
            </a:r>
            <a:r>
              <a:rPr lang="en-US" altLang="zh-CN" sz="3200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 </a:t>
            </a:r>
            <a:r>
              <a:rPr lang="zh-CN" altLang="zh-CN" sz="3200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　　</a:t>
            </a:r>
            <a:r>
              <a:rPr lang="zh-CN" sz="3200" b="0" smtClean="0"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两句以“海中鲛人”“蓝田美玉”两个典故，含蓄地传达了内心复杂的情感。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5.</a:t>
            </a:r>
            <a:r>
              <a:rPr lang="zh-CN" sz="3200" b="0">
                <a:ea typeface="宋体" panose="02010600030101010101" pitchFamily="2" charset="-122"/>
              </a:rPr>
              <a:t>李商隐《锦瑟》中的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庄生晓梦迷</a:t>
            </a:r>
            <a:r>
              <a:rPr lang="zh-CN" sz="3200" b="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蝴蝶</a:t>
            </a:r>
            <a:r>
              <a:rPr lang="zh-CN" altLang="en-US" sz="3200" b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，</a:t>
            </a:r>
            <a:r>
              <a:rPr lang="zh-CN" sz="3200" b="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望</a:t>
            </a:r>
            <a:r>
              <a:rPr lang="zh-CN" sz="32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帝春心托杜鹃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　　　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运用典故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>
                <a:ea typeface="宋体" panose="02010600030101010101" pitchFamily="2" charset="-122"/>
              </a:rPr>
              <a:t>描绘了美好的、缥缈的梦境</a:t>
            </a:r>
            <a:r>
              <a:rPr lang="zh-CN" sz="3200" b="0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3200" b="0">
                <a:ea typeface="宋体" panose="02010600030101010101" pitchFamily="2" charset="-122"/>
              </a:rPr>
              <a:t>把人生的恍惚、迷惘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>
                <a:ea typeface="宋体" panose="02010600030101010101" pitchFamily="2" charset="-122"/>
              </a:rPr>
              <a:t>以及苦苦追寻的执着表现了出来。</a:t>
            </a:r>
          </a:p>
          <a:p>
            <a:pPr indent="0"/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</a:p>
          <a:p>
            <a:pPr indent="0"/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6.</a:t>
            </a:r>
            <a:r>
              <a:rPr lang="zh-CN" sz="3200" b="0">
                <a:ea typeface="宋体" panose="02010600030101010101" pitchFamily="2" charset="-122"/>
              </a:rPr>
              <a:t>《锦瑟》一诗中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>
                <a:ea typeface="宋体" panose="02010600030101010101" pitchFamily="2" charset="-122"/>
              </a:rPr>
              <a:t>诗人回环曲折地表达了自己的惆怅苦痛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3200" b="0">
                <a:ea typeface="宋体" panose="02010600030101010101" pitchFamily="2" charset="-122"/>
              </a:rPr>
              <a:t>让人为之哀婉不已的句子是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此情可待成</a:t>
            </a:r>
            <a:r>
              <a:rPr lang="zh-CN" sz="3200" b="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追忆</a:t>
            </a:r>
            <a:r>
              <a:rPr lang="zh-CN" altLang="en-US" sz="3200" b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，</a:t>
            </a:r>
            <a:r>
              <a:rPr lang="zh-CN" sz="3200" b="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只是</a:t>
            </a:r>
            <a:r>
              <a:rPr lang="zh-CN" sz="3200" b="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</a:rPr>
              <a:t>当时已惘然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</a:p>
          <a:p>
            <a:pPr indent="0"/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endParaRPr lang="en-US" sz="32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sz="3200" b="0">
                <a:ea typeface="宋体" panose="02010600030101010101" pitchFamily="2" charset="-122"/>
              </a:rPr>
              <a:t>李商隐《锦瑟》中，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sz="3200" b="0" u="sng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沧海月明珠有泪</a:t>
            </a:r>
            <a:r>
              <a:rPr lang="zh-CN" altLang="en-US" sz="3200" b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sz="3200" b="0" u="sng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蓝田日暖玉生烟</a:t>
            </a:r>
            <a:r>
              <a:rPr lang="zh-CN" sz="3200" b="0" smtClean="0"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两句以“海中鲛人”“蓝田美玉”两个典故，含蓄地传达了内心复杂的情感。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40318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8.李商隐《锦瑟》中</a:t>
            </a:r>
            <a:r>
              <a:rPr sz="3200" b="0" smtClean="0">
                <a:ea typeface="宋体" panose="02010600030101010101" pitchFamily="2" charset="-122"/>
              </a:rPr>
              <a:t>，“</a:t>
            </a:r>
            <a:r>
              <a:rPr lang="en-US" sz="3200" b="0" u="sng" smtClean="0">
                <a:ea typeface="宋体" panose="02010600030101010101" pitchFamily="2" charset="-122"/>
              </a:rPr>
              <a:t>                  </a:t>
            </a:r>
            <a:r>
              <a:rPr sz="3200" b="0" smtClean="0">
                <a:ea typeface="宋体" panose="02010600030101010101" pitchFamily="2" charset="-122"/>
              </a:rPr>
              <a:t>，</a:t>
            </a:r>
            <a:r>
              <a:rPr lang="en-US" altLang="zh-CN" sz="3200" u="sng">
                <a:ea typeface="宋体" panose="02010600030101010101" pitchFamily="2" charset="-122"/>
              </a:rPr>
              <a:t> </a:t>
            </a:r>
            <a:r>
              <a:rPr lang="en-US" altLang="zh-CN" sz="3200" u="sng" smtClean="0">
                <a:ea typeface="宋体" panose="02010600030101010101" pitchFamily="2" charset="-122"/>
              </a:rPr>
              <a:t>                 </a:t>
            </a:r>
            <a:r>
              <a:rPr sz="3200" b="0" smtClean="0">
                <a:ea typeface="宋体" panose="02010600030101010101" pitchFamily="2" charset="-122"/>
              </a:rPr>
              <a:t>”</a:t>
            </a:r>
            <a:r>
              <a:rPr sz="3200" b="0" err="1">
                <a:ea typeface="宋体" panose="02010600030101010101" pitchFamily="2" charset="-122"/>
              </a:rPr>
              <a:t>两句使用了庄子和周朝末年蜀国君主的典故。</a:t>
            </a:r>
          </a:p>
          <a:p>
            <a:pPr indent="0"/>
            <a:r>
              <a:rPr sz="3200" b="0" smtClean="0">
                <a:ea typeface="宋体" panose="02010600030101010101" pitchFamily="2" charset="-122"/>
              </a:rPr>
              <a:t>9</a:t>
            </a:r>
            <a:r>
              <a:rPr lang="en-US" sz="3200" b="0" smtClean="0">
                <a:ea typeface="宋体" panose="02010600030101010101" pitchFamily="2" charset="-122"/>
              </a:rPr>
              <a:t>.</a:t>
            </a:r>
            <a:r>
              <a:rPr sz="3200" b="0" smtClean="0">
                <a:ea typeface="宋体" panose="02010600030101010101" pitchFamily="2" charset="-122"/>
              </a:rPr>
              <a:t>李商隐</a:t>
            </a:r>
            <a:r>
              <a:rPr sz="3200" b="0">
                <a:ea typeface="宋体" panose="02010600030101010101" pitchFamily="2" charset="-122"/>
              </a:rPr>
              <a:t>《锦瑟》中先用文人、帝王、鲛人的典故铺垫</a:t>
            </a:r>
            <a:r>
              <a:rPr sz="4800" b="0" smtClean="0">
                <a:ea typeface="宋体" panose="02010600030101010101" pitchFamily="2" charset="-122"/>
              </a:rPr>
              <a:t>，“</a:t>
            </a:r>
            <a:r>
              <a:rPr lang="en-US" sz="4800" b="0" u="sng" smtClean="0">
                <a:ea typeface="宋体" panose="02010600030101010101" pitchFamily="2" charset="-122"/>
              </a:rPr>
              <a:t>               </a:t>
            </a:r>
            <a:r>
              <a:rPr sz="4800" b="0" smtClean="0">
                <a:ea typeface="宋体" panose="02010600030101010101" pitchFamily="2" charset="-122"/>
              </a:rPr>
              <a:t>，</a:t>
            </a:r>
            <a:r>
              <a:rPr lang="en-US" sz="4800" b="0" u="sng" smtClean="0">
                <a:ea typeface="宋体" panose="02010600030101010101" pitchFamily="2" charset="-122"/>
              </a:rPr>
              <a:t>                </a:t>
            </a:r>
            <a:r>
              <a:rPr sz="4800" b="0" smtClean="0">
                <a:ea typeface="宋体" panose="02010600030101010101" pitchFamily="2" charset="-122"/>
              </a:rPr>
              <a:t>。</a:t>
            </a:r>
            <a:r>
              <a:rPr lang="en-US" altLang="zh-CN" sz="4800" u="sng">
                <a:ea typeface="宋体" panose="02010600030101010101" pitchFamily="2" charset="-122"/>
              </a:rPr>
              <a:t> </a:t>
            </a:r>
            <a:r>
              <a:rPr lang="en-US" altLang="zh-CN" sz="4800" u="sng" smtClean="0">
                <a:ea typeface="宋体" panose="02010600030101010101" pitchFamily="2" charset="-122"/>
              </a:rPr>
              <a:t>             </a:t>
            </a:r>
            <a:r>
              <a:rPr sz="4800" b="0" smtClean="0">
                <a:ea typeface="宋体" panose="02010600030101010101" pitchFamily="2" charset="-122"/>
              </a:rPr>
              <a:t>”，</a:t>
            </a:r>
            <a:r>
              <a:rPr sz="3200" b="0" err="1">
                <a:ea typeface="宋体" panose="02010600030101010101" pitchFamily="2" charset="-122"/>
              </a:rPr>
              <a:t>又推出蓝田良玉的变化表达美好愿望可望而不可即。</a:t>
            </a:r>
          </a:p>
          <a:p>
            <a:pPr indent="0"/>
            <a:r>
              <a:rPr sz="3200" b="0" smtClean="0">
                <a:ea typeface="宋体" panose="02010600030101010101" pitchFamily="2" charset="-122"/>
              </a:rPr>
              <a:t>10</a:t>
            </a:r>
            <a:r>
              <a:rPr lang="en-US" sz="3200" b="0" smtClean="0">
                <a:ea typeface="宋体" panose="02010600030101010101" pitchFamily="2" charset="-122"/>
              </a:rPr>
              <a:t>.</a:t>
            </a:r>
            <a:r>
              <a:rPr sz="3200" b="0" smtClean="0">
                <a:ea typeface="宋体" panose="02010600030101010101" pitchFamily="2" charset="-122"/>
              </a:rPr>
              <a:t>李商隐</a:t>
            </a:r>
            <a:r>
              <a:rPr sz="3200" b="0">
                <a:ea typeface="宋体" panose="02010600030101010101" pitchFamily="2" charset="-122"/>
              </a:rPr>
              <a:t>《锦瑟》中</a:t>
            </a:r>
            <a:r>
              <a:rPr sz="3200" b="0" smtClean="0">
                <a:ea typeface="宋体" panose="02010600030101010101" pitchFamily="2" charset="-122"/>
              </a:rPr>
              <a:t>，“</a:t>
            </a:r>
            <a:r>
              <a:rPr lang="en-US" sz="3200" b="0" u="sng" smtClean="0">
                <a:ea typeface="宋体" panose="02010600030101010101" pitchFamily="2" charset="-122"/>
              </a:rPr>
              <a:t>                      </a:t>
            </a:r>
            <a:r>
              <a:rPr sz="3200" b="0" smtClean="0">
                <a:ea typeface="宋体" panose="02010600030101010101" pitchFamily="2" charset="-122"/>
              </a:rPr>
              <a:t>”</a:t>
            </a:r>
            <a:r>
              <a:rPr sz="3200" b="0">
                <a:ea typeface="宋体" panose="02010600030101010101" pitchFamily="2" charset="-122"/>
              </a:rPr>
              <a:t>一句化用宝玉埋在地下时上空会出现烟云，阳光下见得分明的典故。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8.李商隐《锦瑟》中，“</a:t>
            </a:r>
            <a:r>
              <a:rPr sz="3200" b="0" u="sng" smtClean="0">
                <a:solidFill>
                  <a:srgbClr val="FF0000"/>
                </a:solidFill>
                <a:ea typeface="宋体" panose="02010600030101010101" pitchFamily="2" charset="-122"/>
              </a:rPr>
              <a:t>庄生晓梦迷蝴蝶</a:t>
            </a:r>
            <a:r>
              <a:rPr lang="zh-CN" altLang="en-US" sz="3200" smtClean="0">
                <a:ea typeface="宋体" panose="02010600030101010101" pitchFamily="2" charset="-122"/>
              </a:rPr>
              <a:t>，</a:t>
            </a:r>
            <a:r>
              <a:rPr sz="3200" b="0" u="sng" err="1" smtClean="0">
                <a:solidFill>
                  <a:srgbClr val="FF0000"/>
                </a:solidFill>
                <a:ea typeface="宋体" panose="02010600030101010101" pitchFamily="2" charset="-122"/>
              </a:rPr>
              <a:t>望帝春心托杜鹃</a:t>
            </a:r>
            <a:r>
              <a:rPr lang="en-US" sz="3200" b="0" u="sng" err="1">
                <a:solidFill>
                  <a:srgbClr val="FF0000"/>
                </a:solidFill>
                <a:ea typeface="宋体" panose="02010600030101010101" pitchFamily="2" charset="-122"/>
              </a:rPr>
              <a:t>”</a:t>
            </a:r>
            <a:r>
              <a:rPr sz="3200" b="0" err="1">
                <a:ea typeface="宋体" panose="02010600030101010101" pitchFamily="2" charset="-122"/>
              </a:rPr>
              <a:t>两句使用了庄子和周朝末年蜀国君主的典故。</a:t>
            </a:r>
          </a:p>
          <a:p>
            <a:pPr indent="0"/>
            <a:endParaRPr sz="3200" b="0">
              <a:ea typeface="宋体" panose="02010600030101010101" pitchFamily="2" charset="-122"/>
            </a:endParaRPr>
          </a:p>
          <a:p>
            <a:pPr indent="0"/>
            <a:r>
              <a:rPr sz="3200" b="0" smtClean="0">
                <a:ea typeface="宋体" panose="02010600030101010101" pitchFamily="2" charset="-122"/>
              </a:rPr>
              <a:t>9</a:t>
            </a:r>
            <a:r>
              <a:rPr lang="en-US" sz="3200" b="0" smtClean="0">
                <a:ea typeface="宋体" panose="02010600030101010101" pitchFamily="2" charset="-122"/>
              </a:rPr>
              <a:t>.</a:t>
            </a:r>
            <a:r>
              <a:rPr sz="3200" b="0" smtClean="0">
                <a:ea typeface="宋体" panose="02010600030101010101" pitchFamily="2" charset="-122"/>
              </a:rPr>
              <a:t>李商隐</a:t>
            </a:r>
            <a:r>
              <a:rPr sz="3200" b="0">
                <a:ea typeface="宋体" panose="02010600030101010101" pitchFamily="2" charset="-122"/>
              </a:rPr>
              <a:t>《锦瑟》中先用文人、帝王、鲛人的典故铺垫，“</a:t>
            </a:r>
            <a:r>
              <a:rPr sz="3200" b="0" u="sng" smtClean="0">
                <a:solidFill>
                  <a:srgbClr val="FF0000"/>
                </a:solidFill>
                <a:ea typeface="宋体" panose="02010600030101010101" pitchFamily="2" charset="-122"/>
              </a:rPr>
              <a:t>庄生晓梦迷蝴蝶</a:t>
            </a:r>
            <a:r>
              <a:rPr lang="zh-CN" altLang="en-US" sz="3200">
                <a:ea typeface="宋体" panose="02010600030101010101" pitchFamily="2" charset="-122"/>
              </a:rPr>
              <a:t>，</a:t>
            </a:r>
            <a:r>
              <a:rPr sz="3200" b="0" u="sng" err="1" smtClean="0">
                <a:solidFill>
                  <a:srgbClr val="FF0000"/>
                </a:solidFill>
                <a:ea typeface="宋体" panose="02010600030101010101" pitchFamily="2" charset="-122"/>
              </a:rPr>
              <a:t>望帝春心托杜鹃</a:t>
            </a:r>
            <a:r>
              <a:rPr lang="zh-CN" altLang="en-US" sz="3200" b="0" smtClean="0">
                <a:ea typeface="宋体" panose="02010600030101010101" pitchFamily="2" charset="-122"/>
              </a:rPr>
              <a:t>。</a:t>
            </a:r>
            <a:r>
              <a:rPr sz="3200" b="0" u="sng" err="1" smtClean="0">
                <a:solidFill>
                  <a:srgbClr val="FF0000"/>
                </a:solidFill>
                <a:ea typeface="宋体" panose="02010600030101010101" pitchFamily="2" charset="-122"/>
              </a:rPr>
              <a:t>沧海月明珠有泪 </a:t>
            </a:r>
            <a:r>
              <a:rPr sz="3200" b="0" smtClean="0">
                <a:ea typeface="宋体" panose="02010600030101010101" pitchFamily="2" charset="-122"/>
              </a:rPr>
              <a:t> </a:t>
            </a:r>
            <a:r>
              <a:rPr sz="3200" b="0">
                <a:ea typeface="宋体" panose="02010600030101010101" pitchFamily="2" charset="-122"/>
              </a:rPr>
              <a:t>”，又推出蓝田良玉的变化表达美好愿望可望而不可即。</a:t>
            </a:r>
          </a:p>
          <a:p>
            <a:pPr indent="0"/>
            <a:endParaRPr sz="3200" b="0">
              <a:ea typeface="宋体" panose="02010600030101010101" pitchFamily="2" charset="-122"/>
            </a:endParaRPr>
          </a:p>
          <a:p>
            <a:pPr indent="0"/>
            <a:r>
              <a:rPr sz="3200" b="0">
                <a:ea typeface="宋体" panose="02010600030101010101" pitchFamily="2" charset="-122"/>
              </a:rPr>
              <a:t>10 </a:t>
            </a:r>
            <a:r>
              <a:rPr lang="en-US" sz="3200" b="0" smtClean="0">
                <a:ea typeface="宋体" panose="02010600030101010101" pitchFamily="2" charset="-122"/>
              </a:rPr>
              <a:t>.</a:t>
            </a:r>
            <a:r>
              <a:rPr sz="3200" b="0" err="1" smtClean="0">
                <a:ea typeface="宋体" panose="02010600030101010101" pitchFamily="2" charset="-122"/>
              </a:rPr>
              <a:t>李商隐</a:t>
            </a:r>
            <a:r>
              <a:rPr sz="3200" b="0" err="1">
                <a:ea typeface="宋体" panose="02010600030101010101" pitchFamily="2" charset="-122"/>
              </a:rPr>
              <a:t>《锦瑟》中，“</a:t>
            </a:r>
            <a:r>
              <a:rPr sz="3200" b="0" u="sng" err="1">
                <a:solidFill>
                  <a:srgbClr val="FF0000"/>
                </a:solidFill>
                <a:ea typeface="宋体" panose="02010600030101010101" pitchFamily="2" charset="-122"/>
              </a:rPr>
              <a:t>蓝田日暖玉生烟</a:t>
            </a:r>
            <a:r>
              <a:rPr sz="3200" b="0" err="1">
                <a:ea typeface="宋体" panose="02010600030101010101" pitchFamily="2" charset="-122"/>
              </a:rPr>
              <a:t>”一句化用宝玉埋在地下时上空会出现烟云，阳光下见得分明的典故。</a:t>
            </a:r>
          </a:p>
        </p:txBody>
      </p:sp>
      <p:pic>
        <p:nvPicPr>
          <p:cNvPr id="10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25100" y="10617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27</Paragraphs>
  <Slides>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baseType="lpstr" size="13">
      <vt:lpstr>Arial</vt:lpstr>
      <vt:lpstr>微软雅黑</vt:lpstr>
      <vt:lpstr>Wingdings</vt:lpstr>
      <vt:lpstr>宋体</vt:lpstr>
      <vt:lpstr>Times New Roman</vt:lpstr>
      <vt:lpstr>Office 主题​​</vt:lpstr>
      <vt:lpstr>《锦瑟》理解性默写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2021-11-08T11:51:15.085</cp:lastPrinted>
  <dcterms:created xsi:type="dcterms:W3CDTF">2021-11-08T11:51:15Z</dcterms:created>
  <dcterms:modified xsi:type="dcterms:W3CDTF">2021-11-08T03:51:15Z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