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9331F56-9813-474C-AFD7-C5DE2CA46AE8}" type="datetimeFigureOut">
              <a:rPr lang="zh-CN" altLang="en-US" smtClean="0"/>
              <a:t>2019/11/18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B5D46F-373A-41D3-83E0-E0DBAB733221}"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331F56-9813-474C-AFD7-C5DE2CA46AE8}" type="datetimeFigureOut">
              <a:rPr lang="zh-CN" altLang="en-US" smtClean="0"/>
              <a:t>2019/11/18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B5D46F-373A-41D3-83E0-E0DBAB73322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331F56-9813-474C-AFD7-C5DE2CA46AE8}" type="datetimeFigureOut">
              <a:rPr lang="zh-CN" altLang="en-US" smtClean="0"/>
              <a:t>2019/11/18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B5D46F-373A-41D3-83E0-E0DBAB73322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331F56-9813-474C-AFD7-C5DE2CA46AE8}" type="datetimeFigureOut">
              <a:rPr lang="zh-CN" altLang="en-US" smtClean="0"/>
              <a:t>2019/11/18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B5D46F-373A-41D3-83E0-E0DBAB73322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9331F56-9813-474C-AFD7-C5DE2CA46AE8}" type="datetimeFigureOut">
              <a:rPr lang="zh-CN" altLang="en-US" smtClean="0"/>
              <a:t>2019/11/18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B5D46F-373A-41D3-83E0-E0DBAB733221}"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9331F56-9813-474C-AFD7-C5DE2CA46AE8}" type="datetimeFigureOut">
              <a:rPr lang="zh-CN" altLang="en-US" smtClean="0"/>
              <a:t>2019/11/18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B5D46F-373A-41D3-83E0-E0DBAB73322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9331F56-9813-474C-AFD7-C5DE2CA46AE8}" type="datetimeFigureOut">
              <a:rPr lang="zh-CN" altLang="en-US" smtClean="0"/>
              <a:t>2019/11/18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9B5D46F-373A-41D3-83E0-E0DBAB73322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9331F56-9813-474C-AFD7-C5DE2CA46AE8}" type="datetimeFigureOut">
              <a:rPr lang="zh-CN" altLang="en-US" smtClean="0"/>
              <a:t>2019/11/18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9B5D46F-373A-41D3-83E0-E0DBAB73322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331F56-9813-474C-AFD7-C5DE2CA46AE8}" type="datetimeFigureOut">
              <a:rPr lang="zh-CN" altLang="en-US" smtClean="0"/>
              <a:t>2019/11/18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9B5D46F-373A-41D3-83E0-E0DBAB73322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331F56-9813-474C-AFD7-C5DE2CA46AE8}" type="datetimeFigureOut">
              <a:rPr lang="zh-CN" altLang="en-US" smtClean="0"/>
              <a:t>2019/11/18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B5D46F-373A-41D3-83E0-E0DBAB73322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331F56-9813-474C-AFD7-C5DE2CA46AE8}" type="datetimeFigureOut">
              <a:rPr lang="zh-CN" altLang="en-US" smtClean="0"/>
              <a:t>2019/11/18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B5D46F-373A-41D3-83E0-E0DBAB73322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331F56-9813-474C-AFD7-C5DE2CA46AE8}" type="datetimeFigureOut">
              <a:rPr lang="zh-CN" altLang="en-US" smtClean="0"/>
              <a:t>2019/11/18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B5D46F-373A-41D3-83E0-E0DBAB73322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标题 2049"/>
          <p:cNvSpPr>
            <a:spLocks noGrp="1" noRot="1"/>
          </p:cNvSpPr>
          <p:nvPr>
            <p:ph type="ctrTitle" idx="4294967295"/>
          </p:nvPr>
        </p:nvSpPr>
        <p:spPr>
          <a:xfrm>
            <a:off x="250825" y="1412875"/>
            <a:ext cx="8640763" cy="1470025"/>
          </a:xfrm>
        </p:spPr>
        <p:txBody>
          <a:bodyPr anchor="b" anchorCtr="1"/>
          <a:lstStyle>
            <a:lvl1pPr lvl="0">
              <a:defRPr kern="1200"/>
            </a:lvl1pPr>
          </a:lstStyle>
          <a:p>
            <a:pPr>
              <a:buClr>
                <a:srgbClr val="000000"/>
              </a:buClr>
            </a:pPr>
            <a:r>
              <a:rPr lang="en-US" altLang="zh-CN" sz="4800" noProof="1">
                <a:effectLst>
                  <a:outerShdw blurRad="38100" dist="38100" dir="2700000">
                    <a:srgbClr val="C0C0C0"/>
                  </a:outerShdw>
                </a:effectLst>
              </a:rPr>
              <a:t> </a:t>
            </a:r>
            <a:r>
              <a:rPr lang="en-US" altLang="zh-CN" sz="4800" b="1" noProof="1">
                <a:effectLst>
                  <a:outerShdw blurRad="38100" dist="38100" dir="2700000">
                    <a:srgbClr val="C0C0C0"/>
                  </a:outerShdw>
                </a:effectLst>
              </a:rPr>
              <a:t> </a:t>
            </a:r>
            <a:r>
              <a:rPr lang="zh-CN" altLang="en-US" sz="6000" b="1" noProof="1">
                <a:effectLst>
                  <a:outerShdw blurRad="38100" dist="38100" dir="2700000">
                    <a:srgbClr val="C0C0C0"/>
                  </a:outerShdw>
                </a:effectLst>
              </a:rPr>
              <a:t>立在地球边上放号</a:t>
            </a:r>
          </a:p>
        </p:txBody>
      </p:sp>
      <p:sp>
        <p:nvSpPr>
          <p:cNvPr id="3074" name="副标题 2050"/>
          <p:cNvSpPr>
            <a:spLocks noGrp="1" noRot="1"/>
          </p:cNvSpPr>
          <p:nvPr>
            <p:ph type="subTitle" idx="4294967295"/>
          </p:nvPr>
        </p:nvSpPr>
        <p:spPr>
          <a:xfrm>
            <a:off x="1763713" y="3429000"/>
            <a:ext cx="6340475" cy="1739900"/>
          </a:xfrm>
        </p:spPr>
        <p:txBody>
          <a:bodyP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r>
              <a:rPr lang="en-US" altLang="zh-CN" noProof="1">
                <a:effectLst>
                  <a:outerShdw blurRad="38100" dist="38100" dir="2700000">
                    <a:srgbClr val="C0C0C0"/>
                  </a:outerShdw>
                </a:effectLst>
              </a:rPr>
              <a:t>    </a:t>
            </a:r>
          </a:p>
          <a:p>
            <a:r>
              <a:rPr lang="en-US" altLang="zh-CN" noProof="1">
                <a:effectLst>
                  <a:outerShdw blurRad="38100" dist="38100" dir="2700000">
                    <a:srgbClr val="C0C0C0"/>
                  </a:outerShdw>
                </a:effectLst>
              </a:rPr>
              <a:t>                       ——</a:t>
            </a:r>
            <a:r>
              <a:rPr lang="zh-CN" altLang="en-US" sz="6000" b="1" noProof="1">
                <a:effectLst>
                  <a:outerShdw blurRad="38100" dist="38100" dir="2700000">
                    <a:srgbClr val="C0C0C0"/>
                  </a:outerShdw>
                </a:effectLst>
              </a:rPr>
              <a:t>郭沫若 </a:t>
            </a:r>
            <a:r>
              <a:rPr lang="zh-CN" altLang="en-US" b="1" noProof="1">
                <a:effectLst>
                  <a:outerShdw blurRad="38100" dist="38100" dir="2700000">
                    <a:srgbClr val="C0C0C0"/>
                  </a:outerShdw>
                </a:effectLst>
              </a:rPr>
              <a:t> </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18433"/>
          <p:cNvSpPr>
            <a:spLocks noGrp="1" noRot="1"/>
          </p:cNvSpPr>
          <p:nvPr>
            <p:ph type="title" idx="4294967295"/>
          </p:nvPr>
        </p:nvSpPr>
        <p:spPr>
          <a:xfrm>
            <a:off x="0" y="0"/>
            <a:ext cx="1152525" cy="765175"/>
          </a:xfrm>
        </p:spPr>
        <p:txBody>
          <a:bodyPr/>
          <a:lstStyle/>
          <a:p>
            <a:pPr algn="l">
              <a:buClr>
                <a:srgbClr val="000000"/>
              </a:buClr>
            </a:pPr>
            <a:r>
              <a:rPr lang="zh-CN" altLang="en-US" sz="3600" b="1" noProof="1">
                <a:effectLst>
                  <a:outerShdw blurRad="38100" dist="38100" dir="2700000">
                    <a:srgbClr val="C0C0C0"/>
                  </a:outerShdw>
                </a:effectLst>
              </a:rPr>
              <a:t>评价</a:t>
            </a:r>
          </a:p>
        </p:txBody>
      </p:sp>
      <p:sp>
        <p:nvSpPr>
          <p:cNvPr id="7170" name="文本占位符 18434"/>
          <p:cNvSpPr>
            <a:spLocks noGrp="1" noRot="1"/>
          </p:cNvSpPr>
          <p:nvPr>
            <p:ph type="body" idx="4294967295"/>
          </p:nvPr>
        </p:nvSpPr>
        <p:spPr>
          <a:xfrm>
            <a:off x="0" y="1052513"/>
            <a:ext cx="8820150" cy="5545137"/>
          </a:xfrm>
        </p:spPr>
        <p:txBody>
          <a:bodyPr/>
          <a:lstStyle/>
          <a:p>
            <a:pPr>
              <a:buFont typeface="Wingdings" pitchFamily="2" charset="2"/>
              <a:buNone/>
            </a:pPr>
            <a:r>
              <a:rPr lang="zh-CN" altLang="en-US" noProof="1">
                <a:effectLst>
                  <a:outerShdw blurRad="38100" dist="38100" dir="2700000">
                    <a:srgbClr val="C0C0C0"/>
                  </a:outerShdw>
                </a:effectLst>
              </a:rPr>
              <a:t>          </a:t>
            </a:r>
            <a:r>
              <a:rPr lang="zh-CN" altLang="en-US" b="1" noProof="1">
                <a:effectLst>
                  <a:outerShdw blurRad="38100" dist="38100" dir="2700000">
                    <a:srgbClr val="C0C0C0"/>
                  </a:outerShdw>
                </a:effectLst>
              </a:rPr>
              <a:t>“</a:t>
            </a:r>
            <a:r>
              <a:rPr lang="zh-CN" altLang="en-US" b="1" noProof="1">
                <a:solidFill>
                  <a:srgbClr val="0000FF"/>
                </a:solidFill>
                <a:effectLst>
                  <a:outerShdw blurRad="38100" dist="38100" dir="2700000">
                    <a:srgbClr val="C0C0C0"/>
                  </a:outerShdw>
                </a:effectLst>
              </a:rPr>
              <a:t>鲁迅</a:t>
            </a:r>
            <a:r>
              <a:rPr lang="zh-CN" altLang="en-US" b="1" noProof="1">
                <a:effectLst>
                  <a:outerShdw blurRad="38100" dist="38100" dir="2700000">
                    <a:srgbClr val="C0C0C0"/>
                  </a:outerShdw>
                </a:effectLst>
              </a:rPr>
              <a:t>自称是革命军马前卒，</a:t>
            </a:r>
            <a:r>
              <a:rPr lang="zh-CN" altLang="en-US" b="1" noProof="1">
                <a:solidFill>
                  <a:srgbClr val="0000FF"/>
                </a:solidFill>
                <a:effectLst>
                  <a:outerShdw blurRad="38100" dist="38100" dir="2700000">
                    <a:srgbClr val="C0C0C0"/>
                  </a:outerShdw>
                </a:effectLst>
              </a:rPr>
              <a:t>郭沫若</a:t>
            </a:r>
            <a:r>
              <a:rPr lang="zh-CN" altLang="en-US" b="1" noProof="1">
                <a:effectLst>
                  <a:outerShdw blurRad="38100" dist="38100" dir="2700000">
                    <a:srgbClr val="C0C0C0"/>
                  </a:outerShdw>
                </a:effectLst>
              </a:rPr>
              <a:t>就是革命队伍中人。</a:t>
            </a:r>
            <a:r>
              <a:rPr lang="zh-CN" altLang="en-US" b="1" noProof="1">
                <a:solidFill>
                  <a:srgbClr val="0000FF"/>
                </a:solidFill>
                <a:effectLst>
                  <a:outerShdw blurRad="38100" dist="38100" dir="2700000">
                    <a:srgbClr val="C0C0C0"/>
                  </a:outerShdw>
                </a:effectLst>
              </a:rPr>
              <a:t>鲁迅</a:t>
            </a:r>
            <a:r>
              <a:rPr lang="zh-CN" altLang="en-US" b="1" noProof="1">
                <a:effectLst>
                  <a:outerShdw blurRad="38100" dist="38100" dir="2700000">
                    <a:srgbClr val="C0C0C0"/>
                  </a:outerShdw>
                </a:effectLst>
              </a:rPr>
              <a:t>是新文化运动的导师，</a:t>
            </a:r>
            <a:r>
              <a:rPr lang="zh-CN" altLang="en-US" b="1" noProof="1">
                <a:solidFill>
                  <a:srgbClr val="0000FF"/>
                </a:solidFill>
                <a:effectLst>
                  <a:outerShdw blurRad="38100" dist="38100" dir="2700000">
                    <a:srgbClr val="C0C0C0"/>
                  </a:outerShdw>
                </a:effectLst>
              </a:rPr>
              <a:t>郭沫若</a:t>
            </a:r>
            <a:r>
              <a:rPr lang="zh-CN" altLang="en-US" b="1" noProof="1">
                <a:effectLst>
                  <a:outerShdw blurRad="38100" dist="38100" dir="2700000">
                    <a:srgbClr val="C0C0C0"/>
                  </a:outerShdw>
                </a:effectLst>
              </a:rPr>
              <a:t>便是新文化运动的主将。</a:t>
            </a:r>
            <a:r>
              <a:rPr lang="zh-CN" altLang="en-US" b="1" noProof="1">
                <a:solidFill>
                  <a:srgbClr val="0000FF"/>
                </a:solidFill>
                <a:effectLst>
                  <a:outerShdw blurRad="38100" dist="38100" dir="2700000">
                    <a:srgbClr val="C0C0C0"/>
                  </a:outerShdw>
                </a:effectLst>
              </a:rPr>
              <a:t>鲁迅</a:t>
            </a:r>
            <a:r>
              <a:rPr lang="zh-CN" altLang="en-US" b="1" noProof="1">
                <a:effectLst>
                  <a:outerShdw blurRad="38100" dist="38100" dir="2700000">
                    <a:srgbClr val="C0C0C0"/>
                  </a:outerShdw>
                </a:effectLst>
              </a:rPr>
              <a:t>如果是将没有路的路开辟出来的先锋，</a:t>
            </a:r>
            <a:r>
              <a:rPr lang="zh-CN" altLang="en-US" b="1" noProof="1">
                <a:solidFill>
                  <a:srgbClr val="0000FF"/>
                </a:solidFill>
                <a:effectLst>
                  <a:outerShdw blurRad="38100" dist="38100" dir="2700000">
                    <a:srgbClr val="C0C0C0"/>
                  </a:outerShdw>
                </a:effectLst>
              </a:rPr>
              <a:t>郭沫若</a:t>
            </a:r>
            <a:r>
              <a:rPr lang="zh-CN" altLang="en-US" b="1" noProof="1">
                <a:effectLst>
                  <a:outerShdw blurRad="38100" dist="38100" dir="2700000">
                    <a:srgbClr val="C0C0C0"/>
                  </a:outerShdw>
                </a:effectLst>
              </a:rPr>
              <a:t>便是带着大家一道前进的向导。”</a:t>
            </a:r>
          </a:p>
          <a:p>
            <a:pPr>
              <a:buFont typeface="Wingdings" pitchFamily="2" charset="2"/>
              <a:buNone/>
            </a:pPr>
            <a:r>
              <a:rPr lang="zh-CN" altLang="en-US" b="1" noProof="1">
                <a:effectLst>
                  <a:outerShdw blurRad="38100" dist="38100" dir="2700000">
                    <a:srgbClr val="C0C0C0"/>
                  </a:outerShdw>
                </a:effectLst>
              </a:rPr>
              <a:t>               </a:t>
            </a:r>
            <a:r>
              <a:rPr lang="en-US" altLang="zh-CN" b="1" noProof="1">
                <a:effectLst>
                  <a:outerShdw blurRad="38100" dist="38100" dir="2700000">
                    <a:srgbClr val="C0C0C0"/>
                  </a:outerShdw>
                </a:effectLst>
              </a:rPr>
              <a:t>——</a:t>
            </a:r>
            <a:r>
              <a:rPr lang="zh-CN" altLang="en-US" b="1" noProof="1">
                <a:solidFill>
                  <a:schemeClr val="tx2"/>
                </a:solidFill>
                <a:effectLst>
                  <a:outerShdw blurRad="38100" dist="38100" dir="2700000">
                    <a:srgbClr val="C0C0C0"/>
                  </a:outerShdw>
                </a:effectLst>
              </a:rPr>
              <a:t>周恩来</a:t>
            </a:r>
            <a:r>
              <a:rPr lang="zh-CN" altLang="en-US" b="1" noProof="1">
                <a:effectLst>
                  <a:outerShdw blurRad="38100" dist="38100" dir="2700000">
                    <a:srgbClr val="C0C0C0"/>
                  </a:outerShdw>
                </a:effectLst>
              </a:rPr>
              <a:t>（对鲁迅和郭沫若的革命作         用和文学成绩的形象括）</a:t>
            </a:r>
          </a:p>
          <a:p>
            <a:endParaRPr lang="zh-CN" altLang="en-US" b="1" noProof="1">
              <a:effectLst>
                <a:outerShdw blurRad="38100" dist="38100" dir="2700000">
                  <a:srgbClr val="C0C0C0"/>
                </a:outerShdw>
              </a:effectLst>
            </a:endParaRPr>
          </a:p>
          <a:p>
            <a:pPr>
              <a:buFont typeface="Wingdings" pitchFamily="2" charset="2"/>
              <a:buNone/>
            </a:pPr>
            <a:endParaRPr lang="zh-CN" altLang="en-US" b="1" noProof="1">
              <a:effectLst>
                <a:outerShdw blurRad="38100" dist="38100" dir="2700000">
                  <a:srgbClr val="C0C0C0"/>
                </a:outerShdw>
              </a:effectLst>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占位符 19458"/>
          <p:cNvSpPr>
            <a:spLocks noGrp="1" noRot="1"/>
          </p:cNvSpPr>
          <p:nvPr>
            <p:ph type="body" idx="4294967295"/>
          </p:nvPr>
        </p:nvSpPr>
        <p:spPr>
          <a:xfrm>
            <a:off x="0" y="260350"/>
            <a:ext cx="8748713" cy="6048375"/>
          </a:xfrm>
        </p:spPr>
        <p:txBody>
          <a:bodyPr/>
          <a:lstStyle/>
          <a:p>
            <a:endParaRPr lang="en-US" altLang="zh-CN" noProof="1">
              <a:effectLst>
                <a:outerShdw blurRad="38100" dist="38100" dir="2700000">
                  <a:srgbClr val="C0C0C0"/>
                </a:outerShdw>
              </a:effectLst>
            </a:endParaRPr>
          </a:p>
          <a:p>
            <a:r>
              <a:rPr lang="zh-CN" altLang="en-US" b="1" noProof="1">
                <a:solidFill>
                  <a:srgbClr val="0000FF"/>
                </a:solidFill>
                <a:effectLst>
                  <a:outerShdw blurRad="38100" dist="38100" dir="2700000">
                    <a:srgbClr val="C0C0C0"/>
                  </a:outerShdw>
                </a:effectLst>
              </a:rPr>
              <a:t>周恩来对郭沫若，做了以下几点概括：</a:t>
            </a:r>
          </a:p>
          <a:p>
            <a:pPr>
              <a:buFont typeface="Wingdings" pitchFamily="2" charset="2"/>
              <a:buNone/>
            </a:pPr>
            <a:r>
              <a:rPr lang="zh-CN" altLang="en-US" b="1" noProof="1">
                <a:effectLst>
                  <a:outerShdw blurRad="38100" dist="38100" dir="2700000">
                    <a:srgbClr val="C0C0C0"/>
                  </a:outerShdw>
                </a:effectLst>
              </a:rPr>
              <a:t>          一是丰富的革命热情，二是深远的研究精神，三是勇敢的战斗生活。在谈到第三点时，周恩来说：“他不但在革命高潮时挺身而出，站在革命行列的前头，他还懂得在革命退潮时怎样保存活力，埋头研究，补充自己</a:t>
            </a:r>
            <a:r>
              <a:rPr lang="en-US" altLang="zh-CN" b="1" noProof="1">
                <a:effectLst>
                  <a:outerShdw blurRad="38100" dist="38100" dir="2700000">
                    <a:srgbClr val="C0C0C0"/>
                  </a:outerShdw>
                </a:effectLst>
              </a:rPr>
              <a:t>……”</a:t>
            </a:r>
            <a:r>
              <a:rPr lang="zh-CN" altLang="en-US" b="1" noProof="1">
                <a:effectLst>
                  <a:outerShdw blurRad="38100" dist="38100" dir="2700000">
                    <a:srgbClr val="C0C0C0"/>
                  </a:outerShdw>
                </a:effectLst>
              </a:rPr>
              <a:t>我们知道，郭沫若亡命日本十年，在甲骨文字、殷周青铜器铭文以及中国古代社会研究方面，取得了大量又卓越的成就，这一点，是一般以所谓革命为生的人难以企及的。</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noRot="1" noChangeArrowheads="1"/>
          </p:cNvSpPr>
          <p:nvPr>
            <p:ph type="title"/>
          </p:nvPr>
        </p:nvSpPr>
        <p:spPr/>
        <p:txBody>
          <a:bodyPr/>
          <a:lstStyle/>
          <a:p>
            <a:endParaRPr lang="zh-CN" altLang="en-US" smtClean="0"/>
          </a:p>
        </p:txBody>
      </p:sp>
      <p:sp>
        <p:nvSpPr>
          <p:cNvPr id="16386" name="内容占位符 2"/>
          <p:cNvSpPr>
            <a:spLocks noGrp="1" noRot="1" noChangeArrowheads="1"/>
          </p:cNvSpPr>
          <p:nvPr>
            <p:ph idx="1"/>
          </p:nvPr>
        </p:nvSpPr>
        <p:spPr/>
        <p:txBody>
          <a:bodyPr/>
          <a:lstStyle/>
          <a:p>
            <a:r>
              <a:rPr lang="zh-CN" altLang="en-US" sz="5400" b="1" smtClean="0">
                <a:solidFill>
                  <a:srgbClr val="FF0000"/>
                </a:solidFill>
              </a:rPr>
              <a:t>听朗读</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xfrm>
            <a:off x="0" y="228600"/>
            <a:ext cx="8839200" cy="1143000"/>
          </a:xfrm>
        </p:spPr>
        <p:txBody>
          <a:bodyPr/>
          <a:lstStyle/>
          <a:p>
            <a:r>
              <a:rPr lang="zh-CN" altLang="en-US" sz="4000" smtClean="0"/>
              <a:t>这首诗给人的主要感受和印象是什么？</a:t>
            </a:r>
          </a:p>
        </p:txBody>
      </p:sp>
      <p:sp>
        <p:nvSpPr>
          <p:cNvPr id="31747" name="Rectangle 3"/>
          <p:cNvSpPr>
            <a:spLocks noGrp="1" noRot="1" noChangeArrowheads="1"/>
          </p:cNvSpPr>
          <p:nvPr>
            <p:ph type="body" idx="1"/>
          </p:nvPr>
        </p:nvSpPr>
        <p:spPr>
          <a:xfrm>
            <a:off x="609600" y="1600200"/>
            <a:ext cx="8153400" cy="4637088"/>
          </a:xfrm>
        </p:spPr>
        <p:txBody>
          <a:bodyPr/>
          <a:lstStyle/>
          <a:p>
            <a:r>
              <a:rPr lang="zh-CN" altLang="en-US" sz="4400" smtClean="0"/>
              <a:t>宏伟、</a:t>
            </a:r>
          </a:p>
          <a:p>
            <a:r>
              <a:rPr lang="zh-CN" altLang="en-US" sz="4400" smtClean="0"/>
              <a:t>强力、</a:t>
            </a:r>
          </a:p>
          <a:p>
            <a:r>
              <a:rPr lang="zh-CN" altLang="en-US" sz="4400" smtClean="0"/>
              <a:t>壮丽、</a:t>
            </a:r>
          </a:p>
          <a:p>
            <a:r>
              <a:rPr lang="zh-CN" altLang="en-US" sz="4400" smtClean="0"/>
              <a:t>炽热。</a:t>
            </a:r>
            <a:r>
              <a:rPr lang="zh-CN" altLang="en-US" smtClean="0"/>
              <a:t/>
            </a:r>
            <a:br>
              <a:rPr lang="zh-CN" altLang="en-US" smtClean="0"/>
            </a:br>
            <a:r>
              <a:rPr lang="zh-CN" altLang="en-US" smtClean="0"/>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31747">
                                            <p:txEl>
                                              <p:pRg st="0" end="0"/>
                                            </p:txEl>
                                          </p:spTgt>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31747">
                                            <p:txEl>
                                              <p:pRg st="1" end="1"/>
                                            </p:txEl>
                                          </p:spTgt>
                                        </p:tgtEl>
                                        <p:attrNameLst>
                                          <p:attrName>r</p:attrName>
                                        </p:attrNameLst>
                                      </p:cBhvr>
                                    </p:animRot>
                                  </p:childTnLst>
                                </p:cTn>
                              </p:par>
                              <p:par>
                                <p:cTn id="9" presetID="8" presetClass="emph" presetSubtype="0" fill="hold" nodeType="withEffect">
                                  <p:stCondLst>
                                    <p:cond delay="0"/>
                                  </p:stCondLst>
                                  <p:childTnLst>
                                    <p:animRot by="21600000">
                                      <p:cBhvr>
                                        <p:cTn id="10" dur="2000" fill="hold"/>
                                        <p:tgtEl>
                                          <p:spTgt spid="31747">
                                            <p:txEl>
                                              <p:pRg st="2" end="2"/>
                                            </p:txEl>
                                          </p:spTgt>
                                        </p:tgtEl>
                                        <p:attrNameLst>
                                          <p:attrName>r</p:attrName>
                                        </p:attrNameLst>
                                      </p:cBhvr>
                                    </p:animRot>
                                  </p:childTnLst>
                                </p:cTn>
                              </p:par>
                              <p:par>
                                <p:cTn id="11" presetID="8" presetClass="emph" presetSubtype="0" fill="hold" nodeType="withEffect">
                                  <p:stCondLst>
                                    <p:cond delay="0"/>
                                  </p:stCondLst>
                                  <p:childTnLst>
                                    <p:animRot by="21600000">
                                      <p:cBhvr>
                                        <p:cTn id="12" dur="2000" fill="hold"/>
                                        <p:tgtEl>
                                          <p:spTgt spid="31747">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p:txBody>
          <a:bodyPr/>
          <a:lstStyle/>
          <a:p>
            <a:r>
              <a:rPr lang="zh-CN" altLang="en-US" smtClean="0"/>
              <a:t>试用自己的语言描绘诗歌画面。</a:t>
            </a:r>
          </a:p>
        </p:txBody>
      </p:sp>
      <p:sp>
        <p:nvSpPr>
          <p:cNvPr id="32771" name="Rectangle 3"/>
          <p:cNvSpPr>
            <a:spLocks noGrp="1" noRot="1" noChangeArrowheads="1"/>
          </p:cNvSpPr>
          <p:nvPr>
            <p:ph type="body" idx="1"/>
          </p:nvPr>
        </p:nvSpPr>
        <p:spPr/>
        <p:txBody>
          <a:bodyPr/>
          <a:lstStyle/>
          <a:p>
            <a:pPr>
              <a:lnSpc>
                <a:spcPct val="80000"/>
              </a:lnSpc>
            </a:pPr>
            <a:r>
              <a:rPr lang="zh-CN" altLang="en-US" sz="2800" b="1" smtClean="0"/>
              <a:t>这首诗展现在读者面前的，是一个巨人的形象。他站在地球边上，站在“全方位”俯瞰地球的立足点上，吹响一声声响彻寰宇的号角。他的号角声欢呼在怒涌的白云、壮丽的北冰洋，也欢呼在要把地球推倒的太平洋</a:t>
            </a:r>
            <a:r>
              <a:rPr lang="en-US" altLang="zh-CN" sz="2800" b="1" smtClean="0"/>
              <a:t>——</a:t>
            </a:r>
            <a:r>
              <a:rPr lang="zh-CN" altLang="en-US" sz="2800" b="1" smtClean="0"/>
              <a:t>欢呼来自空间各个方向。排山倒海般的洪涛既具有巨大的破坏力，又蕴藏着同样巨大的创造力，那就看人们能否掌握它、驾驭它。看吧，滚滚而来的洪涛正在不断地努力向前，描绘着“力的绘画”，表演着“力的舞蹈”，演奏着“力的音乐”，抒写着“力的诗歌”，激荡着“力的律吕”。</a:t>
            </a:r>
            <a:br>
              <a:rPr lang="zh-CN" altLang="en-US" sz="2800" b="1" smtClean="0"/>
            </a:br>
            <a:r>
              <a:rPr lang="zh-CN" altLang="en-US" sz="2800" smtClean="0"/>
              <a:t> </a:t>
            </a:r>
            <a:r>
              <a:rPr lang="en-US" altLang="zh-CN" sz="2800" smtClean="0"/>
              <a:t> </a:t>
            </a:r>
            <a:endParaRPr lang="zh-CN" altLang="en-US" sz="28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 calcmode="lin" valueType="num">
                                      <p:cBhvr additive="base">
                                        <p:cTn id="7" dur="10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277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p:txBody>
          <a:bodyPr/>
          <a:lstStyle/>
          <a:p>
            <a:endParaRPr lang="zh-CN" altLang="en-US" smtClean="0"/>
          </a:p>
        </p:txBody>
      </p:sp>
      <p:sp>
        <p:nvSpPr>
          <p:cNvPr id="34819" name="Rectangle 3"/>
          <p:cNvSpPr>
            <a:spLocks noGrp="1" noRot="1" noChangeArrowheads="1"/>
          </p:cNvSpPr>
          <p:nvPr>
            <p:ph type="body" idx="1"/>
          </p:nvPr>
        </p:nvSpPr>
        <p:spPr/>
        <p:txBody>
          <a:bodyPr/>
          <a:lstStyle/>
          <a:p>
            <a:r>
              <a:rPr lang="zh-CN" altLang="en-US" smtClean="0"/>
              <a:t>诗中雄奇的形象和澎湃的激情使人惊赞、仰慕，唤起人们对自身力量的自觉意识和对生活的巨大热情，激起人们以全部生命的力去努力创造，去追求光明，去获取力的艺术，力的美。这是崇高与壮美的统一，作者唱出的是一曲表现崇高美的激情洋溢的赞歌。</a:t>
            </a:r>
            <a:br>
              <a:rPr lang="zh-CN" altLang="en-US" smtClean="0"/>
            </a:br>
            <a:r>
              <a:rPr lang="zh-CN" altLang="en-US" smtClean="0"/>
              <a:t> </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7409"/>
          <p:cNvSpPr>
            <a:spLocks noGrp="1" noRot="1" noChangeArrowheads="1"/>
          </p:cNvSpPr>
          <p:nvPr>
            <p:ph type="title" idx="4294967295"/>
          </p:nvPr>
        </p:nvSpPr>
        <p:spPr>
          <a:xfrm>
            <a:off x="0" y="0"/>
            <a:ext cx="2041525" cy="823913"/>
          </a:xfrm>
        </p:spPr>
        <p:txBody>
          <a:bodyPr/>
          <a:lstStyle/>
          <a:p>
            <a:pPr algn="l"/>
            <a:r>
              <a:rPr lang="zh-CN" altLang="en-US" sz="3600" b="1" smtClean="0"/>
              <a:t>写作背景</a:t>
            </a:r>
          </a:p>
        </p:txBody>
      </p:sp>
      <p:sp>
        <p:nvSpPr>
          <p:cNvPr id="33795" name="文本占位符 17410"/>
          <p:cNvSpPr>
            <a:spLocks noGrp="1" noRot="1" noChangeArrowheads="1"/>
          </p:cNvSpPr>
          <p:nvPr>
            <p:ph idx="4294967295"/>
          </p:nvPr>
        </p:nvSpPr>
        <p:spPr>
          <a:xfrm>
            <a:off x="395288" y="981075"/>
            <a:ext cx="8137525" cy="5543550"/>
          </a:xfrm>
        </p:spPr>
        <p:txBody>
          <a:bodyPr/>
          <a:lstStyle/>
          <a:p>
            <a:pPr>
              <a:buFont typeface="Wingdings" pitchFamily="2" charset="2"/>
              <a:buNone/>
            </a:pPr>
            <a:r>
              <a:rPr lang="zh-CN" altLang="en-US" sz="2800" smtClean="0"/>
              <a:t>         </a:t>
            </a:r>
            <a:r>
              <a:rPr lang="zh-CN" altLang="en-US" sz="2800" b="1" smtClean="0">
                <a:latin typeface="楷体" pitchFamily="49" charset="-122"/>
                <a:ea typeface="楷体" pitchFamily="49" charset="-122"/>
              </a:rPr>
              <a:t>“五四运动”的狂飙，震动了在日本留学的郭沫若，给了他极大的精神鼓舞，他在日本福冈组织救国团体“夏社”，投身于新文化运动。此时他读了美国诗人惠特曼的</a:t>
            </a:r>
            <a:r>
              <a:rPr lang="en-US" altLang="zh-CN" sz="2800" b="1" smtClean="0">
                <a:latin typeface="楷体" pitchFamily="49" charset="-122"/>
                <a:ea typeface="楷体" pitchFamily="49" charset="-122"/>
              </a:rPr>
              <a:t>《</a:t>
            </a:r>
            <a:r>
              <a:rPr lang="zh-CN" altLang="en-US" sz="2800" b="1" smtClean="0">
                <a:latin typeface="楷体" pitchFamily="49" charset="-122"/>
                <a:ea typeface="楷体" pitchFamily="49" charset="-122"/>
              </a:rPr>
              <a:t>草叶集</a:t>
            </a:r>
            <a:r>
              <a:rPr lang="en-US" altLang="zh-CN" sz="2800" b="1" smtClean="0">
                <a:latin typeface="楷体" pitchFamily="49" charset="-122"/>
                <a:ea typeface="楷体" pitchFamily="49" charset="-122"/>
              </a:rPr>
              <a:t>》</a:t>
            </a:r>
            <a:r>
              <a:rPr lang="zh-CN" altLang="en-US" sz="2800" b="1" smtClean="0">
                <a:latin typeface="楷体" pitchFamily="49" charset="-122"/>
                <a:ea typeface="楷体" pitchFamily="49" charset="-122"/>
              </a:rPr>
              <a:t>，深受其影响，几乎每天写诗，开始了他诗歌创作的爆发期。郭沫若说：“个人的郁积，民族的郁积，在这时找出了喷火口，也找出了喷火的方式，我在那时差不多是狂了。”</a:t>
            </a:r>
            <a:r>
              <a:rPr lang="en-US" altLang="zh-CN" sz="2800" b="1" smtClean="0">
                <a:latin typeface="楷体" pitchFamily="49" charset="-122"/>
                <a:ea typeface="楷体" pitchFamily="49" charset="-122"/>
              </a:rPr>
              <a:t>1919</a:t>
            </a:r>
            <a:r>
              <a:rPr lang="zh-CN" altLang="en-US" sz="2800" b="1" smtClean="0">
                <a:latin typeface="楷体" pitchFamily="49" charset="-122"/>
                <a:ea typeface="楷体" pitchFamily="49" charset="-122"/>
              </a:rPr>
              <a:t>年</a:t>
            </a:r>
            <a:r>
              <a:rPr lang="en-US" altLang="zh-CN" sz="2800" b="1" smtClean="0">
                <a:latin typeface="楷体" pitchFamily="49" charset="-122"/>
                <a:ea typeface="楷体" pitchFamily="49" charset="-122"/>
              </a:rPr>
              <a:t>9</a:t>
            </a:r>
            <a:r>
              <a:rPr lang="zh-CN" altLang="en-US" sz="2800" b="1" smtClean="0">
                <a:latin typeface="楷体" pitchFamily="49" charset="-122"/>
                <a:ea typeface="楷体" pitchFamily="49" charset="-122"/>
              </a:rPr>
              <a:t>、</a:t>
            </a:r>
            <a:r>
              <a:rPr lang="en-US" altLang="zh-CN" sz="2800" b="1" smtClean="0">
                <a:latin typeface="楷体" pitchFamily="49" charset="-122"/>
                <a:ea typeface="楷体" pitchFamily="49" charset="-122"/>
              </a:rPr>
              <a:t>10</a:t>
            </a:r>
            <a:r>
              <a:rPr lang="zh-CN" altLang="en-US" sz="2800" b="1" smtClean="0">
                <a:latin typeface="楷体" pitchFamily="49" charset="-122"/>
                <a:ea typeface="楷体" pitchFamily="49" charset="-122"/>
              </a:rPr>
              <a:t>月间，郭沫若从日本回国，当轮船行驶在日本横滨海面时，面对波涛汹涌的大海，他胸中激情奔涌，写下了这首</a:t>
            </a:r>
            <a:r>
              <a:rPr lang="en-US" altLang="zh-CN" sz="2800" b="1" smtClean="0">
                <a:latin typeface="楷体" pitchFamily="49" charset="-122"/>
                <a:ea typeface="楷体" pitchFamily="49" charset="-122"/>
              </a:rPr>
              <a:t>《</a:t>
            </a:r>
            <a:r>
              <a:rPr lang="zh-CN" altLang="en-US" sz="2800" b="1" smtClean="0">
                <a:latin typeface="楷体" pitchFamily="49" charset="-122"/>
                <a:ea typeface="楷体" pitchFamily="49" charset="-122"/>
              </a:rPr>
              <a:t>立在地球边上放号</a:t>
            </a:r>
            <a:r>
              <a:rPr lang="en-US" altLang="zh-CN" sz="2800" b="1" smtClean="0">
                <a:latin typeface="楷体" pitchFamily="49" charset="-122"/>
                <a:ea typeface="楷体" pitchFamily="49" charset="-122"/>
              </a:rPr>
              <a:t>》</a:t>
            </a:r>
            <a:r>
              <a:rPr lang="zh-CN" altLang="en-US" sz="2800" b="1" smtClean="0">
                <a:latin typeface="楷体" pitchFamily="49" charset="-122"/>
                <a:ea typeface="楷体" pitchFamily="49" charset="-122"/>
              </a:rPr>
              <a:t>。</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noRot="1" noChangeArrowheads="1"/>
          </p:cNvSpPr>
          <p:nvPr>
            <p:ph type="title"/>
          </p:nvPr>
        </p:nvSpPr>
        <p:spPr/>
        <p:txBody>
          <a:bodyPr/>
          <a:lstStyle/>
          <a:p>
            <a:endParaRPr lang="zh-CN" altLang="en-US" smtClean="0"/>
          </a:p>
        </p:txBody>
      </p:sp>
      <p:sp>
        <p:nvSpPr>
          <p:cNvPr id="3" name="内容占位符 2"/>
          <p:cNvSpPr>
            <a:spLocks noGrp="1" noRot="1" noChangeArrowheads="1"/>
          </p:cNvSpPr>
          <p:nvPr>
            <p:ph idx="1"/>
          </p:nvPr>
        </p:nvSpPr>
        <p:spPr/>
        <p:txBody>
          <a:bodyPr/>
          <a:lstStyle/>
          <a:p>
            <a:r>
              <a:rPr lang="zh-CN" altLang="en-US" b="1" smtClean="0">
                <a:solidFill>
                  <a:srgbClr val="FF0000"/>
                </a:solidFill>
              </a:rPr>
              <a:t>分析意象</a:t>
            </a:r>
          </a:p>
          <a:p>
            <a:r>
              <a:rPr lang="zh-CN" altLang="en-US" b="1" smtClean="0"/>
              <a:t>问题</a:t>
            </a:r>
            <a:r>
              <a:rPr lang="en-US" altLang="zh-CN" b="1" smtClean="0"/>
              <a:t>1</a:t>
            </a:r>
            <a:r>
              <a:rPr lang="zh-CN" altLang="en-US" b="1" smtClean="0"/>
              <a:t>：全诗7节，都涉及哪些意象？这些意象具有怎样的特点？</a:t>
            </a:r>
          </a:p>
          <a:p>
            <a:endParaRPr lang="zh-CN" altLang="en-US" b="1"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rrowheads="1"/>
          </p:cNvSpPr>
          <p:nvPr>
            <p:ph type="title"/>
          </p:nvPr>
        </p:nvSpPr>
        <p:spPr/>
        <p:txBody>
          <a:bodyPr/>
          <a:lstStyle/>
          <a:p>
            <a:endParaRPr lang="zh-CN" altLang="en-US" smtClean="0"/>
          </a:p>
        </p:txBody>
      </p:sp>
      <p:sp>
        <p:nvSpPr>
          <p:cNvPr id="41987" name="Rectangle 3"/>
          <p:cNvSpPr>
            <a:spLocks noGrp="1" noRot="1" noChangeArrowheads="1"/>
          </p:cNvSpPr>
          <p:nvPr>
            <p:ph type="body" idx="1"/>
          </p:nvPr>
        </p:nvSpPr>
        <p:spPr/>
        <p:txBody>
          <a:bodyPr/>
          <a:lstStyle/>
          <a:p>
            <a:r>
              <a:rPr lang="zh-CN" altLang="en-US" b="1" smtClean="0"/>
              <a:t>白云、北冰洋、太平洋、洪涛、我、力</a:t>
            </a:r>
          </a:p>
          <a:p>
            <a:r>
              <a:rPr lang="zh-CN" altLang="en-US" b="1" smtClean="0"/>
              <a:t>宏大、阔远、雄奇、气势磅礴</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noRot="1" noChangeArrowheads="1"/>
          </p:cNvSpPr>
          <p:nvPr>
            <p:ph type="title"/>
          </p:nvPr>
        </p:nvSpPr>
        <p:spPr/>
        <p:txBody>
          <a:bodyPr/>
          <a:lstStyle/>
          <a:p>
            <a:endParaRPr lang="zh-CN" altLang="en-US" smtClean="0"/>
          </a:p>
        </p:txBody>
      </p:sp>
      <p:sp>
        <p:nvSpPr>
          <p:cNvPr id="3" name="内容占位符 2"/>
          <p:cNvSpPr>
            <a:spLocks noGrp="1" noRot="1" noChangeArrowheads="1"/>
          </p:cNvSpPr>
          <p:nvPr>
            <p:ph idx="1"/>
          </p:nvPr>
        </p:nvSpPr>
        <p:spPr/>
        <p:txBody>
          <a:bodyPr/>
          <a:lstStyle/>
          <a:p>
            <a:r>
              <a:rPr lang="zh-CN" altLang="en-US" sz="5400" b="1" smtClean="0"/>
              <a:t>问题</a:t>
            </a:r>
            <a:r>
              <a:rPr lang="en-US" altLang="zh-CN" sz="5400" b="1" smtClean="0"/>
              <a:t>2:</a:t>
            </a:r>
            <a:r>
              <a:rPr lang="zh-CN" altLang="en-US" sz="5400" b="1" smtClean="0"/>
              <a:t>这些意象都是写实的吗？</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标题 1"/>
          <p:cNvSpPr>
            <a:spLocks noGrp="1" noRot="1"/>
          </p:cNvSpPr>
          <p:nvPr>
            <p:ph type="title" idx="4294967295"/>
          </p:nvPr>
        </p:nvSpPr>
        <p:spPr>
          <a:xfrm>
            <a:off x="0" y="0"/>
            <a:ext cx="2257425" cy="679450"/>
          </a:xfrm>
        </p:spPr>
        <p:txBody>
          <a:bodyPr/>
          <a:lstStyle/>
          <a:p>
            <a:pPr algn="l">
              <a:buClr>
                <a:srgbClr val="000000"/>
              </a:buClr>
            </a:pPr>
            <a:r>
              <a:rPr lang="zh-CN" altLang="en-US" sz="3600" b="1" noProof="1">
                <a:effectLst>
                  <a:outerShdw blurRad="38100" dist="38100" dir="2700000">
                    <a:srgbClr val="C0C0C0"/>
                  </a:outerShdw>
                </a:effectLst>
              </a:rPr>
              <a:t>学习目标</a:t>
            </a:r>
          </a:p>
        </p:txBody>
      </p:sp>
      <p:sp>
        <p:nvSpPr>
          <p:cNvPr id="4098" name="内容占位符 2"/>
          <p:cNvSpPr>
            <a:spLocks noGrp="1" noRot="1"/>
          </p:cNvSpPr>
          <p:nvPr>
            <p:ph idx="4294967295"/>
          </p:nvPr>
        </p:nvSpPr>
        <p:spPr>
          <a:xfrm>
            <a:off x="539750" y="1125538"/>
            <a:ext cx="8153400" cy="4498975"/>
          </a:xfrm>
        </p:spPr>
        <p:txBody>
          <a:bodyPr/>
          <a:lstStyle/>
          <a:p>
            <a:endParaRPr lang="zh-CN" altLang="en-US" noProof="1">
              <a:effectLst>
                <a:outerShdw blurRad="38100" dist="38100" dir="2700000">
                  <a:srgbClr val="C0C0C0"/>
                </a:outerShdw>
              </a:effectLst>
            </a:endParaRPr>
          </a:p>
          <a:p>
            <a:pPr>
              <a:buFont typeface="Wingdings" pitchFamily="2" charset="2"/>
              <a:buNone/>
            </a:pPr>
            <a:r>
              <a:rPr lang="zh-CN" altLang="en-US" b="1" noProof="1">
                <a:effectLst>
                  <a:outerShdw blurRad="38100" dist="38100" dir="2700000">
                    <a:srgbClr val="C0C0C0"/>
                  </a:outerShdw>
                </a:effectLst>
              </a:rPr>
              <a:t>1、了解郭沫若的生平及其创作。</a:t>
            </a:r>
          </a:p>
          <a:p>
            <a:pPr>
              <a:buFont typeface="Wingdings" pitchFamily="2" charset="2"/>
              <a:buNone/>
            </a:pPr>
            <a:r>
              <a:rPr lang="zh-CN" altLang="en-US" b="1" noProof="1">
                <a:effectLst>
                  <a:outerShdw blurRad="38100" dist="38100" dir="2700000">
                    <a:srgbClr val="C0C0C0"/>
                  </a:outerShdw>
                </a:effectLst>
              </a:rPr>
              <a:t>2、品味诗歌的语言，把握诗歌的内容，领悟诗歌的象征意义。</a:t>
            </a:r>
          </a:p>
          <a:p>
            <a:pPr>
              <a:buFont typeface="Wingdings" pitchFamily="2" charset="2"/>
              <a:buNone/>
            </a:pPr>
            <a:r>
              <a:rPr lang="en-US" altLang="zh-CN" b="1" noProof="1">
                <a:effectLst>
                  <a:outerShdw blurRad="38100" dist="38100" dir="2700000">
                    <a:srgbClr val="C0C0C0"/>
                  </a:outerShdw>
                </a:effectLst>
              </a:rPr>
              <a:t>3</a:t>
            </a:r>
            <a:r>
              <a:rPr lang="zh-CN" altLang="en-US" b="1" noProof="1">
                <a:effectLst>
                  <a:outerShdw blurRad="38100" dist="38100" dir="2700000">
                    <a:srgbClr val="C0C0C0"/>
                  </a:outerShdw>
                </a:effectLst>
              </a:rPr>
              <a:t>、认识“五四”时期自我意识的觉醒，以及追求个性解放的社会思潮。</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p:txBody>
          <a:bodyPr/>
          <a:lstStyle/>
          <a:p>
            <a:endParaRPr lang="zh-CN" altLang="en-US" smtClean="0"/>
          </a:p>
        </p:txBody>
      </p:sp>
      <p:sp>
        <p:nvSpPr>
          <p:cNvPr id="43011" name="Rectangle 3"/>
          <p:cNvSpPr>
            <a:spLocks noGrp="1" noRot="1" noChangeArrowheads="1"/>
          </p:cNvSpPr>
          <p:nvPr>
            <p:ph type="body" idx="1"/>
          </p:nvPr>
        </p:nvSpPr>
        <p:spPr/>
        <p:txBody>
          <a:bodyPr/>
          <a:lstStyle/>
          <a:p>
            <a:r>
              <a:rPr lang="zh-CN" altLang="en-US" b="1" smtClean="0"/>
              <a:t>这首诗一方面通过对自然景观的客观描写，展示了大自然所里和壮丽的特征，另一方面，抒发自己“毁坏”“创造”“努力”的主观感受，和对“力”的赞美。以写景为基础，再展开想像。</a:t>
            </a:r>
          </a:p>
          <a:p>
            <a:pPr>
              <a:buFont typeface="Wingdings" pitchFamily="2" charset="2"/>
              <a:buNone/>
            </a:pPr>
            <a:endParaRPr lang="zh-CN" altLang="en-US" smtClean="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549275"/>
            <a:ext cx="8153400" cy="5549900"/>
          </a:xfrm>
        </p:spPr>
        <p:txBody>
          <a:bodyPr/>
          <a:lstStyle/>
          <a:p>
            <a:r>
              <a:rPr lang="zh-CN" altLang="zh-CN" noProof="1"/>
              <a:t>问题</a:t>
            </a:r>
            <a:r>
              <a:rPr lang="en-US" altLang="zh-CN" noProof="1"/>
              <a:t>3</a:t>
            </a:r>
            <a:r>
              <a:rPr lang="zh-CN" altLang="en-US" noProof="1"/>
              <a:t>：</a:t>
            </a:r>
            <a:r>
              <a:rPr lang="en-US" altLang="zh-CN" noProof="1"/>
              <a:t>   </a:t>
            </a:r>
            <a:r>
              <a:rPr lang="zh-CN" altLang="en-US" b="1" noProof="1">
                <a:solidFill>
                  <a:srgbClr val="FF0000"/>
                </a:solidFill>
                <a:effectLst>
                  <a:outerShdw blurRad="38100" dist="19050" dir="2700000" algn="tl" rotWithShape="0">
                    <a:schemeClr val="dk1">
                      <a:alpha val="40000"/>
                    </a:schemeClr>
                  </a:outerShdw>
                </a:effectLst>
              </a:rPr>
              <a:t>诗中描绘的滚滚洪涛的景象有何象征意义？联系诗意和写作背景，谈谈你的看法。</a:t>
            </a:r>
          </a:p>
          <a:p>
            <a:r>
              <a:rPr lang="zh-CN" altLang="en-US" b="1" noProof="1">
                <a:effectLst>
                  <a:outerShdw blurRad="38100" dist="19050" dir="2700000" algn="tl" rotWithShape="0">
                    <a:schemeClr val="dk1">
                      <a:alpha val="40000"/>
                    </a:schemeClr>
                  </a:outerShdw>
                </a:effectLst>
              </a:rPr>
              <a:t>     诗中描绘的滚滚洪涛的景象，</a:t>
            </a:r>
            <a:r>
              <a:rPr lang="zh-CN" altLang="en-US" b="1" noProof="1">
                <a:solidFill>
                  <a:srgbClr val="FF0000"/>
                </a:solidFill>
                <a:effectLst>
                  <a:outerShdw blurRad="38100" dist="19050" dir="2700000" algn="tl" rotWithShape="0">
                    <a:schemeClr val="dk1">
                      <a:alpha val="40000"/>
                    </a:schemeClr>
                  </a:outerShdw>
                </a:effectLst>
              </a:rPr>
              <a:t>正是“五四运动”巨大声势的象征，也是世界潮流的大工业生产规模的具体象征。</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1"/>
          <p:cNvSpPr txBox="1">
            <a:spLocks noChangeArrowheads="1"/>
          </p:cNvSpPr>
          <p:nvPr/>
        </p:nvSpPr>
        <p:spPr bwMode="auto">
          <a:xfrm>
            <a:off x="446088" y="804863"/>
            <a:ext cx="7921625" cy="1830387"/>
          </a:xfrm>
          <a:prstGeom prst="rect">
            <a:avLst/>
          </a:prstGeom>
          <a:noFill/>
          <a:ln w="9525">
            <a:noFill/>
            <a:miter lim="800000"/>
            <a:headEnd/>
            <a:tailEnd/>
          </a:ln>
        </p:spPr>
        <p:txBody>
          <a:bodyPr>
            <a:spAutoFit/>
          </a:bodyPr>
          <a:lstStyle/>
          <a:p>
            <a:r>
              <a:rPr lang="en-US" altLang="zh-CN"/>
              <a:t>  </a:t>
            </a:r>
            <a:r>
              <a:rPr lang="en-US" altLang="zh-CN" sz="3600">
                <a:solidFill>
                  <a:srgbClr val="FF0000"/>
                </a:solidFill>
              </a:rPr>
              <a:t>   </a:t>
            </a:r>
            <a:r>
              <a:rPr lang="zh-CN" altLang="en-US" sz="4800">
                <a:solidFill>
                  <a:srgbClr val="FF0000"/>
                </a:solidFill>
              </a:rPr>
              <a:t>问题：这首诗是侧重写景还是侧重抒情?谈谈你的看法。</a:t>
            </a:r>
          </a:p>
          <a:p>
            <a:endParaRPr lang="zh-CN" altLang="en-US"/>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rrowheads="1"/>
          </p:cNvSpPr>
          <p:nvPr>
            <p:ph type="title"/>
          </p:nvPr>
        </p:nvSpPr>
        <p:spPr/>
        <p:txBody>
          <a:bodyPr/>
          <a:lstStyle/>
          <a:p>
            <a:endParaRPr lang="zh-CN" altLang="en-US" smtClean="0"/>
          </a:p>
        </p:txBody>
      </p:sp>
      <p:sp>
        <p:nvSpPr>
          <p:cNvPr id="44035" name="Rectangle 3"/>
          <p:cNvSpPr>
            <a:spLocks noGrp="1" noRot="1" noChangeArrowheads="1"/>
          </p:cNvSpPr>
          <p:nvPr>
            <p:ph type="body" idx="1"/>
          </p:nvPr>
        </p:nvSpPr>
        <p:spPr/>
        <p:txBody>
          <a:bodyPr/>
          <a:lstStyle/>
          <a:p>
            <a:pPr>
              <a:spcBef>
                <a:spcPct val="0"/>
              </a:spcBef>
              <a:buClrTx/>
              <a:buFont typeface="Arial" pitchFamily="34" charset="0"/>
              <a:buNone/>
            </a:pPr>
            <a:r>
              <a:rPr lang="en-US" altLang="zh-CN" smtClean="0"/>
              <a:t>1</a:t>
            </a:r>
            <a:r>
              <a:rPr lang="zh-CN" altLang="en-US" smtClean="0"/>
              <a:t>、这首诗侧重于写，充分展现了大自然室伟壮丽的图景。诗人热爱大自然，在诗人的眼中，“无限的大自然到处都是生命的光波，到处都是新鲜的情调，到处都是诗，到处都是笑”(《光海》)。这首诗描绘的北冰洋的白云、太平洋的洪涛，充分表现出大自然的雄奇、壮间、瑰丽、博大，气势磅礴。</a:t>
            </a:r>
          </a:p>
          <a:p>
            <a:pPr>
              <a:buFont typeface="Wingdings" pitchFamily="2" charset="2"/>
              <a:buNone/>
            </a:pPr>
            <a:endParaRPr lang="zh-CN" altLang="en-US" smtClean="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1"/>
          <p:cNvSpPr txBox="1">
            <a:spLocks noChangeArrowheads="1"/>
          </p:cNvSpPr>
          <p:nvPr/>
        </p:nvSpPr>
        <p:spPr bwMode="auto">
          <a:xfrm>
            <a:off x="950913" y="890588"/>
            <a:ext cx="7129462" cy="5507037"/>
          </a:xfrm>
          <a:prstGeom prst="rect">
            <a:avLst/>
          </a:prstGeom>
          <a:noFill/>
          <a:ln w="9525">
            <a:noFill/>
            <a:miter lim="800000"/>
            <a:headEnd/>
            <a:tailEnd/>
          </a:ln>
        </p:spPr>
        <p:txBody>
          <a:bodyPr>
            <a:spAutoFit/>
          </a:bodyPr>
          <a:lstStyle/>
          <a:p>
            <a:r>
              <a:rPr lang="en-US" altLang="zh-CN"/>
              <a:t>    </a:t>
            </a:r>
            <a:r>
              <a:rPr lang="en-US" altLang="zh-CN" sz="2800"/>
              <a:t> 2</a:t>
            </a:r>
            <a:r>
              <a:rPr lang="zh-CN" altLang="en-US" sz="2800"/>
              <a:t>、</a:t>
            </a:r>
            <a:r>
              <a:rPr lang="zh-CN" altLang="en-US" sz="3200"/>
              <a:t>这首诗侧重于抒情，热情歌了“五四”精神。在这首诗中，诗人主张破旧立新。“不断的毁坏”是毁坏旧世界、旧文化，“不断的创造”是创造新世界、新文化。诗中对</a:t>
            </a:r>
            <a:r>
              <a:rPr lang="en-US" altLang="zh-CN" sz="3200"/>
              <a:t>“</a:t>
            </a:r>
            <a:r>
              <a:rPr lang="zh-CN" altLang="en-US" sz="3200"/>
              <a:t>力”的歌颂，表现出一种敢进取、积极创造的奋发昂扬精神和热烈向往、执着追求的进取精神。诗人用自己的全部生命去歌颂时代精神，这种歌颂是全身心的，激情的，不可抑止的。</a:t>
            </a:r>
          </a:p>
          <a:p>
            <a:endParaRPr lang="zh-CN" altLang="en-US" sz="320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20481"/>
          <p:cNvSpPr>
            <a:spLocks noGrp="1" noRot="1"/>
          </p:cNvSpPr>
          <p:nvPr>
            <p:ph type="title" idx="4294967295"/>
          </p:nvPr>
        </p:nvSpPr>
        <p:spPr>
          <a:xfrm>
            <a:off x="0" y="0"/>
            <a:ext cx="9207500" cy="908050"/>
          </a:xfrm>
        </p:spPr>
        <p:txBody>
          <a:bodyPr/>
          <a:lstStyle/>
          <a:p>
            <a:pPr algn="l">
              <a:buClr>
                <a:srgbClr val="000000"/>
              </a:buClr>
            </a:pPr>
            <a:r>
              <a:rPr lang="zh-CN" altLang="en-US" sz="3600" b="1" noProof="1">
                <a:effectLst>
                  <a:outerShdw blurRad="38100" dist="38100" dir="2700000">
                    <a:srgbClr val="C0C0C0"/>
                  </a:outerShdw>
                </a:effectLst>
              </a:rPr>
              <a:t>问题</a:t>
            </a:r>
            <a:r>
              <a:rPr lang="en-US" altLang="zh-CN" sz="3600" b="1" noProof="1">
                <a:effectLst>
                  <a:outerShdw blurRad="38100" dist="38100" dir="2700000">
                    <a:srgbClr val="C0C0C0"/>
                  </a:outerShdw>
                </a:effectLst>
              </a:rPr>
              <a:t>4</a:t>
            </a:r>
            <a:r>
              <a:rPr lang="zh-CN" altLang="en-US" sz="3600" b="1" noProof="1">
                <a:effectLst>
                  <a:outerShdw blurRad="38100" dist="38100" dir="2700000">
                    <a:srgbClr val="C0C0C0"/>
                  </a:outerShdw>
                </a:effectLst>
              </a:rPr>
              <a:t>：如何理解诗歌中的 “力”字</a:t>
            </a:r>
            <a:r>
              <a:rPr lang="en-US" altLang="zh-CN" sz="3600" b="1" noProof="1">
                <a:effectLst>
                  <a:outerShdw blurRad="38100" dist="38100" dir="2700000">
                    <a:srgbClr val="C0C0C0"/>
                  </a:outerShdw>
                </a:effectLst>
              </a:rPr>
              <a:t>?</a:t>
            </a:r>
          </a:p>
        </p:txBody>
      </p:sp>
      <p:sp>
        <p:nvSpPr>
          <p:cNvPr id="9218" name="文本占位符 20482"/>
          <p:cNvSpPr>
            <a:spLocks noGrp="1" noRot="1"/>
          </p:cNvSpPr>
          <p:nvPr>
            <p:ph type="body" idx="4294967295"/>
          </p:nvPr>
        </p:nvSpPr>
        <p:spPr>
          <a:xfrm>
            <a:off x="0" y="1125538"/>
            <a:ext cx="8820150" cy="4608512"/>
          </a:xfrm>
        </p:spPr>
        <p:txBody>
          <a:bodyPr/>
          <a:lstStyle/>
          <a:p>
            <a:pPr>
              <a:buFont typeface="Wingdings" pitchFamily="2" charset="2"/>
              <a:buNone/>
            </a:pPr>
            <a:r>
              <a:rPr lang="zh-CN" altLang="en-US" sz="3600" noProof="1">
                <a:effectLst>
                  <a:outerShdw blurRad="38100" dist="38100" dir="2700000">
                    <a:srgbClr val="C0C0C0"/>
                  </a:outerShdw>
                </a:effectLst>
              </a:rPr>
              <a:t>   </a:t>
            </a:r>
            <a:r>
              <a:rPr lang="zh-CN" altLang="en-US" sz="3600" b="1" noProof="1">
                <a:effectLst>
                  <a:outerShdw blurRad="38100" dist="38100" dir="2700000">
                    <a:srgbClr val="C0C0C0"/>
                  </a:outerShdw>
                </a:effectLst>
                <a:latin typeface="楷体" panose="02010609060101010101" pitchFamily="49" charset="-122"/>
                <a:ea typeface="楷体" panose="02010609060101010101" pitchFamily="49" charset="-122"/>
              </a:rPr>
              <a:t>①五四运动所产生的伟大的“力波”。诗中描绘的滚滚洪涛的景象,正是五四运动巨大声势的象征,这种力量直接震动了年轻气盛的诗人。</a:t>
            </a:r>
          </a:p>
          <a:p>
            <a:pPr>
              <a:buFont typeface="Wingdings" pitchFamily="2" charset="2"/>
              <a:buNone/>
            </a:pPr>
            <a:r>
              <a:rPr lang="en-US" altLang="zh-CN" sz="3600" b="1" noProof="1">
                <a:effectLst>
                  <a:outerShdw blurRad="38100" dist="38100" dir="2700000">
                    <a:srgbClr val="C0C0C0"/>
                  </a:outerShdw>
                </a:effectLst>
                <a:latin typeface="楷体" panose="02010609060101010101" pitchFamily="49" charset="-122"/>
                <a:ea typeface="楷体" panose="02010609060101010101" pitchFamily="49" charset="-122"/>
              </a:rPr>
              <a:t>  ②</a:t>
            </a:r>
            <a:r>
              <a:rPr lang="zh-CN" altLang="en-US" sz="3600" b="1" noProof="1">
                <a:effectLst>
                  <a:outerShdw blurRad="38100" dist="38100" dir="2700000">
                    <a:srgbClr val="C0C0C0"/>
                  </a:outerShdw>
                </a:effectLst>
                <a:latin typeface="楷体" panose="02010609060101010101" pitchFamily="49" charset="-122"/>
                <a:ea typeface="楷体" panose="02010609060101010101" pitchFamily="49" charset="-122"/>
              </a:rPr>
              <a:t>大工业生产之力,诗中所描绘的全部力的形象,也可以看作是新兴生产力战胜落后生产力的强起奋进图。</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99"/>
          <p:cNvSpPr txBox="1">
            <a:spLocks noChangeArrowheads="1"/>
          </p:cNvSpPr>
          <p:nvPr/>
        </p:nvSpPr>
        <p:spPr bwMode="auto">
          <a:xfrm>
            <a:off x="209550" y="22225"/>
            <a:ext cx="8788400" cy="4479925"/>
          </a:xfrm>
          <a:prstGeom prst="rect">
            <a:avLst/>
          </a:prstGeom>
          <a:noFill/>
          <a:ln w="9525">
            <a:noFill/>
            <a:miter lim="800000"/>
            <a:headEnd/>
            <a:tailEnd/>
          </a:ln>
        </p:spPr>
        <p:txBody>
          <a:bodyPr>
            <a:spAutoFit/>
          </a:bodyPr>
          <a:lstStyle/>
          <a:p>
            <a:r>
              <a:rPr lang="en-US" altLang="zh-CN" sz="3600">
                <a:latin typeface="宋体" pitchFamily="2" charset="-122"/>
              </a:rPr>
              <a:t>  </a:t>
            </a:r>
            <a:r>
              <a:rPr lang="en-US" altLang="zh-CN" sz="3600" b="1">
                <a:solidFill>
                  <a:srgbClr val="FF0000"/>
                </a:solidFill>
                <a:latin typeface="宋体" pitchFamily="2" charset="-122"/>
              </a:rPr>
              <a:t>“</a:t>
            </a:r>
            <a:r>
              <a:rPr lang="zh-CN" altLang="en-US" sz="3600" b="1">
                <a:solidFill>
                  <a:srgbClr val="FF0000"/>
                </a:solidFill>
                <a:latin typeface="宋体" pitchFamily="2" charset="-122"/>
              </a:rPr>
              <a:t>力的绘画，力的舞蹈，力的音乐，力的诗歌，力的律吕哟！”怎样理解这段话的深刻含义？</a:t>
            </a:r>
          </a:p>
          <a:p>
            <a:r>
              <a:rPr lang="zh-CN" altLang="en-US" sz="3600">
                <a:latin typeface="宋体" pitchFamily="2" charset="-122"/>
              </a:rPr>
              <a:t>   </a:t>
            </a:r>
            <a:r>
              <a:rPr lang="zh-CN" altLang="en-US" sz="3600" b="1">
                <a:latin typeface="宋体" pitchFamily="2" charset="-122"/>
              </a:rPr>
              <a:t>这是对力的歌颂和赞美，诗人从多角度描绘了力的</a:t>
            </a:r>
            <a:r>
              <a:rPr lang="zh-CN" altLang="en-US" sz="3600" b="1">
                <a:solidFill>
                  <a:srgbClr val="FF0000"/>
                </a:solidFill>
                <a:latin typeface="宋体" pitchFamily="2" charset="-122"/>
              </a:rPr>
              <a:t>内涵</a:t>
            </a:r>
            <a:r>
              <a:rPr lang="zh-CN" altLang="en-US" sz="3600" b="1">
                <a:latin typeface="宋体" pitchFamily="2" charset="-122"/>
              </a:rPr>
              <a:t>，强调</a:t>
            </a:r>
            <a:r>
              <a:rPr lang="zh-CN" altLang="en-US" sz="3600" b="1">
                <a:solidFill>
                  <a:srgbClr val="FF0000"/>
                </a:solidFill>
                <a:latin typeface="宋体" pitchFamily="2" charset="-122"/>
              </a:rPr>
              <a:t>色彩</a:t>
            </a:r>
            <a:r>
              <a:rPr lang="zh-CN" altLang="en-US" sz="3600" b="1">
                <a:latin typeface="宋体" pitchFamily="2" charset="-122"/>
              </a:rPr>
              <a:t>，突出</a:t>
            </a:r>
            <a:r>
              <a:rPr lang="zh-CN" altLang="en-US" sz="3600" b="1">
                <a:solidFill>
                  <a:srgbClr val="FF0000"/>
                </a:solidFill>
                <a:latin typeface="宋体" pitchFamily="2" charset="-122"/>
              </a:rPr>
              <a:t>形态</a:t>
            </a:r>
            <a:r>
              <a:rPr lang="zh-CN" altLang="en-US" sz="3600" b="1">
                <a:latin typeface="宋体" pitchFamily="2" charset="-122"/>
              </a:rPr>
              <a:t>，体现其</a:t>
            </a:r>
            <a:r>
              <a:rPr lang="zh-CN" altLang="en-US" sz="3600" b="1">
                <a:solidFill>
                  <a:srgbClr val="FF0000"/>
                </a:solidFill>
                <a:latin typeface="宋体" pitchFamily="2" charset="-122"/>
              </a:rPr>
              <a:t>神韵</a:t>
            </a:r>
            <a:r>
              <a:rPr lang="zh-CN" altLang="en-US" sz="3600" b="1">
                <a:latin typeface="宋体" pitchFamily="2" charset="-122"/>
              </a:rPr>
              <a:t>，反映其</a:t>
            </a:r>
            <a:r>
              <a:rPr lang="zh-CN" altLang="en-US" sz="3600" b="1">
                <a:solidFill>
                  <a:srgbClr val="FF0000"/>
                </a:solidFill>
                <a:latin typeface="宋体" pitchFamily="2" charset="-122"/>
              </a:rPr>
              <a:t>节奏</a:t>
            </a:r>
            <a:r>
              <a:rPr lang="zh-CN" altLang="en-US" sz="3600" b="1">
                <a:latin typeface="宋体" pitchFamily="2" charset="-122"/>
              </a:rPr>
              <a:t>，多层面感受力和美。诗人尽情歌颂的力，其实正是五四时期的那种时代精神的特征。</a:t>
            </a:r>
            <a:endParaRPr lang="zh-CN" altLang="en-US" sz="3600" b="1">
              <a:latin typeface="Tahoma" pitchFamily="34"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a:xfrm>
            <a:off x="0" y="228600"/>
            <a:ext cx="9467850" cy="1143000"/>
          </a:xfrm>
        </p:spPr>
        <p:txBody>
          <a:bodyPr>
            <a:normAutofit fontScale="90000"/>
          </a:bodyPr>
          <a:lstStyle/>
          <a:p>
            <a:r>
              <a:rPr lang="zh-CN" altLang="en-US" sz="3600" smtClean="0"/>
              <a:t>问题</a:t>
            </a:r>
            <a:r>
              <a:rPr lang="en-US" altLang="zh-CN" sz="3600" smtClean="0"/>
              <a:t>5.</a:t>
            </a:r>
            <a:r>
              <a:rPr lang="zh-CN" altLang="en-US" sz="3600" smtClean="0"/>
              <a:t>根据以上分析谈谈你对诗歌主旨的理解。</a:t>
            </a:r>
            <a:br>
              <a:rPr lang="zh-CN" altLang="en-US" sz="3600" smtClean="0"/>
            </a:br>
            <a:endParaRPr lang="zh-CN" altLang="en-US" sz="3600" smtClean="0"/>
          </a:p>
        </p:txBody>
      </p:sp>
      <p:sp>
        <p:nvSpPr>
          <p:cNvPr id="35843" name="Rectangle 3"/>
          <p:cNvSpPr>
            <a:spLocks noGrp="1" noRot="1" noChangeArrowheads="1"/>
          </p:cNvSpPr>
          <p:nvPr>
            <p:ph type="body" idx="1"/>
          </p:nvPr>
        </p:nvSpPr>
        <p:spPr>
          <a:xfrm>
            <a:off x="0" y="1600200"/>
            <a:ext cx="8763000" cy="4498975"/>
          </a:xfrm>
        </p:spPr>
        <p:txBody>
          <a:bodyPr/>
          <a:lstStyle/>
          <a:p>
            <a:r>
              <a:rPr lang="zh-CN" altLang="en-US" sz="2800" b="1" smtClean="0"/>
              <a:t>这首诗堪称为郭沫若早期“火山爆发式”的诗歌代表作之一，从其诗歌中最能感受到“五</a:t>
            </a:r>
            <a:r>
              <a:rPr lang="en-US" altLang="zh-CN" sz="2800" b="1" smtClean="0"/>
              <a:t>·</a:t>
            </a:r>
            <a:r>
              <a:rPr lang="zh-CN" altLang="en-US" sz="2800" b="1" smtClean="0"/>
              <a:t>四”时期狂飙突进的时代精神。据作者说，在那段时间里，“惠特曼的那种把一切的旧套摆脱干净了的诗风和五四时代的暴飙突进的精神十分合拍，我是彻底地为他那雄浑的豪放的宏朗的调子所动荡了。”</a:t>
            </a:r>
            <a:r>
              <a:rPr lang="en-US" altLang="zh-CN" sz="2800" b="1" smtClean="0"/>
              <a:t>(《</a:t>
            </a:r>
            <a:r>
              <a:rPr lang="zh-CN" altLang="en-US" sz="2800" b="1" smtClean="0"/>
              <a:t>我的作诗的经过</a:t>
            </a:r>
            <a:r>
              <a:rPr lang="en-US" altLang="zh-CN" sz="2800" b="1" smtClean="0"/>
              <a:t>》)</a:t>
            </a:r>
            <a:r>
              <a:rPr lang="zh-CN" altLang="en-US" sz="2800" b="1" smtClean="0"/>
              <a:t>这首诗，正是这种惠特曼式的“雄浑的豪放的宏朗的调子”。它是在感情激荡时一气呵成的，是火山爆发喷涌而出的岩浆，其气势汹涌，灼热逼人</a:t>
            </a:r>
            <a:br>
              <a:rPr lang="zh-CN" altLang="en-US" sz="2800" b="1" smtClean="0"/>
            </a:br>
            <a:r>
              <a:rPr lang="zh-CN" altLang="en-US" sz="2800" b="1" smtClean="0"/>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slide(fromBottom)">
                                      <p:cBhvr>
                                        <p:cTn id="7" dur="500"/>
                                        <p:tgtEl>
                                          <p:spTgt spid="358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占位符 21506"/>
          <p:cNvSpPr>
            <a:spLocks noGrp="1" noRot="1"/>
          </p:cNvSpPr>
          <p:nvPr>
            <p:ph type="body" idx="4294967295"/>
          </p:nvPr>
        </p:nvSpPr>
        <p:spPr>
          <a:xfrm>
            <a:off x="323850" y="260350"/>
            <a:ext cx="8229600" cy="5726113"/>
          </a:xfrm>
        </p:spPr>
        <p:txBody>
          <a:bodyPr/>
          <a:lstStyle/>
          <a:p>
            <a:pPr>
              <a:buFont typeface="Wingdings" pitchFamily="2" charset="2"/>
              <a:buNone/>
            </a:pPr>
            <a:r>
              <a:rPr lang="zh-CN" altLang="en-US" sz="3600" b="1" noProof="1">
                <a:solidFill>
                  <a:srgbClr val="FF0000"/>
                </a:solidFill>
                <a:effectLst>
                  <a:outerShdw blurRad="38100" dist="38100" dir="2700000">
                    <a:srgbClr val="C0C0C0"/>
                  </a:outerShdw>
                </a:effectLst>
              </a:rPr>
              <a:t>这首诗歌塑造了一个怎样的形象?</a:t>
            </a:r>
          </a:p>
          <a:p>
            <a:pPr>
              <a:buFont typeface="Wingdings" pitchFamily="2" charset="2"/>
              <a:buNone/>
            </a:pPr>
            <a:r>
              <a:rPr lang="zh-CN" altLang="en-US" sz="3600" b="1" noProof="1">
                <a:effectLst>
                  <a:outerShdw blurRad="38100" dist="38100" dir="2700000">
                    <a:srgbClr val="C0C0C0"/>
                  </a:outerShdw>
                </a:effectLst>
              </a:rPr>
              <a:t>   </a:t>
            </a:r>
            <a:r>
              <a:rPr lang="zh-CN" altLang="en-US" sz="3600" b="1" noProof="1">
                <a:solidFill>
                  <a:srgbClr val="0000FF"/>
                </a:solidFill>
                <a:effectLst>
                  <a:outerShdw blurRad="38100" dist="38100" dir="2700000">
                    <a:srgbClr val="C0C0C0"/>
                  </a:outerShdw>
                </a:effectLst>
              </a:rPr>
              <a:t>巨人的形象。</a:t>
            </a:r>
          </a:p>
          <a:p>
            <a:pPr>
              <a:buFont typeface="Wingdings" pitchFamily="2" charset="2"/>
              <a:buNone/>
            </a:pPr>
            <a:r>
              <a:rPr lang="zh-CN" altLang="en-US" sz="3600" b="1" noProof="1">
                <a:effectLst>
                  <a:outerShdw blurRad="38100" dist="38100" dir="2700000">
                    <a:srgbClr val="C0C0C0"/>
                  </a:outerShdw>
                </a:effectLst>
              </a:rPr>
              <a:t>   </a:t>
            </a:r>
            <a:r>
              <a:rPr lang="zh-CN" altLang="en-US" sz="3600" b="1" noProof="1">
                <a:effectLst>
                  <a:outerShdw blurRad="38100" dist="38100" dir="2700000">
                    <a:srgbClr val="C0C0C0"/>
                  </a:outerShdw>
                </a:effectLst>
                <a:latin typeface="楷体" panose="02010609060101010101" pitchFamily="49" charset="-122"/>
                <a:ea typeface="楷体" panose="02010609060101010101" pitchFamily="49" charset="-122"/>
              </a:rPr>
              <a:t>他站在地球边上,站在“全方位”俯瞰地球的立足点上,吹响一声声响彻寰宇的号角。排山倒海般的洪涛既具有巨大的破坏力,又蕴藏着同样巨大的创造力,巨人就是要掌握它、驾驭它,用他那火热赤诚的心,澎湃激扬的热情,彻底推翻旧世界,创造一个新世界。</a:t>
            </a:r>
          </a:p>
          <a:p>
            <a:endParaRPr lang="zh-CN" altLang="en-US" sz="3600" b="1" noProof="1">
              <a:effectLst>
                <a:outerShdw blurRad="38100" dist="38100" dir="2700000">
                  <a:srgbClr val="C0C0C0"/>
                </a:outerShdw>
              </a:effectLst>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1">
                                            <p:txEl>
                                              <p:pRg st="0" end="0"/>
                                            </p:txEl>
                                          </p:spTgt>
                                        </p:tgtEl>
                                        <p:attrNameLst>
                                          <p:attrName>style.visibility</p:attrName>
                                        </p:attrNameLst>
                                      </p:cBhvr>
                                      <p:to>
                                        <p:strVal val="visible"/>
                                      </p:to>
                                    </p:set>
                                    <p:anim calcmode="lin" valueType="num">
                                      <p:cBhvr>
                                        <p:cTn id="7" dur="500" fill="hold"/>
                                        <p:tgtEl>
                                          <p:spTgt spid="10241">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02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1">
                                            <p:txEl>
                                              <p:pRg st="1" end="1"/>
                                            </p:txEl>
                                          </p:spTgt>
                                        </p:tgtEl>
                                        <p:attrNameLst>
                                          <p:attrName>style.visibility</p:attrName>
                                        </p:attrNameLst>
                                      </p:cBhvr>
                                      <p:to>
                                        <p:strVal val="visible"/>
                                      </p:to>
                                    </p:set>
                                    <p:anim calcmode="lin" valueType="num">
                                      <p:cBhvr>
                                        <p:cTn id="13" dur="500" fill="hold"/>
                                        <p:tgtEl>
                                          <p:spTgt spid="10241">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1024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1">
                                            <p:txEl>
                                              <p:pRg st="2" end="2"/>
                                            </p:txEl>
                                          </p:spTgt>
                                        </p:tgtEl>
                                        <p:attrNameLst>
                                          <p:attrName>style.visibility</p:attrName>
                                        </p:attrNameLst>
                                      </p:cBhvr>
                                      <p:to>
                                        <p:strVal val="visible"/>
                                      </p:to>
                                    </p:set>
                                    <p:anim calcmode="lin" valueType="num">
                                      <p:cBhvr>
                                        <p:cTn id="19" dur="500" fill="hold"/>
                                        <p:tgtEl>
                                          <p:spTgt spid="10241">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1024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a:spLocks noChangeArrowheads="1"/>
          </p:cNvSpPr>
          <p:nvPr/>
        </p:nvSpPr>
        <p:spPr bwMode="auto">
          <a:xfrm>
            <a:off x="190500" y="128588"/>
            <a:ext cx="8943975" cy="1920875"/>
          </a:xfrm>
          <a:prstGeom prst="rect">
            <a:avLst/>
          </a:prstGeom>
          <a:noFill/>
          <a:ln w="9525">
            <a:noFill/>
            <a:miter lim="800000"/>
            <a:headEnd/>
            <a:tailEnd/>
          </a:ln>
        </p:spPr>
        <p:txBody>
          <a:bodyPr>
            <a:spAutoFit/>
          </a:bodyPr>
          <a:lstStyle/>
          <a:p>
            <a:r>
              <a:rPr lang="zh-CN" altLang="en-US" sz="4000" b="1">
                <a:latin typeface="宋体" pitchFamily="2" charset="-122"/>
              </a:rPr>
              <a:t>你觉得作者的</a:t>
            </a:r>
            <a:r>
              <a:rPr lang="zh-CN" altLang="en-US" sz="4000" b="1">
                <a:solidFill>
                  <a:srgbClr val="FF0000"/>
                </a:solidFill>
                <a:latin typeface="宋体" pitchFamily="2" charset="-122"/>
              </a:rPr>
              <a:t>情感浓烈</a:t>
            </a:r>
            <a:r>
              <a:rPr lang="zh-CN" altLang="en-US" sz="4000" b="1">
                <a:latin typeface="宋体" pitchFamily="2" charset="-122"/>
              </a:rPr>
              <a:t>吗？怎样做到的？</a:t>
            </a:r>
          </a:p>
          <a:p>
            <a:r>
              <a:rPr lang="zh-CN" altLang="en-US" sz="4000" b="1">
                <a:latin typeface="宋体" pitchFamily="2" charset="-122"/>
              </a:rPr>
              <a:t>提示：修辞方面、句式方面、标点</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xEl>
                                              <p:charRg st="0" end="35"/>
                                            </p:txEl>
                                          </p:spTgt>
                                        </p:tgtEl>
                                        <p:attrNameLst>
                                          <p:attrName>style.visibility</p:attrName>
                                        </p:attrNameLst>
                                      </p:cBhvr>
                                      <p:to>
                                        <p:strVal val="visible"/>
                                      </p:to>
                                    </p:set>
                                    <p:animEffect transition="in" filter="blinds(horizontal)">
                                      <p:cBhvr>
                                        <p:cTn id="7" dur="500"/>
                                        <p:tgtEl>
                                          <p:spTgt spid="100">
                                            <p:txEl>
                                              <p:charRg st="0" end="3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0">
                                            <p:txEl>
                                              <p:charRg st="0" end="35"/>
                                            </p:txEl>
                                          </p:spTgt>
                                        </p:tgtEl>
                                        <p:attrNameLst>
                                          <p:attrName>style.visibility</p:attrName>
                                        </p:attrNameLst>
                                      </p:cBhvr>
                                      <p:to>
                                        <p:strVal val="visible"/>
                                      </p:to>
                                    </p:set>
                                    <p:animEffect transition="in" filter="blinds(horizontal)">
                                      <p:cBhvr>
                                        <p:cTn id="12" dur="500"/>
                                        <p:tgtEl>
                                          <p:spTgt spid="100">
                                            <p:txEl>
                                              <p:charRg st="0" end="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p:txBody>
          <a:bodyPr/>
          <a:lstStyle/>
          <a:p>
            <a:endParaRPr lang="zh-CN" altLang="en-US" smtClean="0"/>
          </a:p>
        </p:txBody>
      </p:sp>
      <p:sp>
        <p:nvSpPr>
          <p:cNvPr id="29699" name="Rectangle 3"/>
          <p:cNvSpPr>
            <a:spLocks noGrp="1" noRot="1" noChangeArrowheads="1"/>
          </p:cNvSpPr>
          <p:nvPr>
            <p:ph type="body" idx="1"/>
          </p:nvPr>
        </p:nvSpPr>
        <p:spPr/>
        <p:txBody>
          <a:bodyPr/>
          <a:lstStyle/>
          <a:p>
            <a:r>
              <a:rPr lang="zh-CN" altLang="en-US" smtClean="0"/>
              <a:t>他幼年在私塾读书，有一次和同学们偷吃了庙里的桃子。和尚找先生告状，先生追责学生，没人承认。先生说，我出个对子，谁能对上免罚。先生曰：昨日偷桃钻狗洞，不知是谁？他思索了片刻，对道：。由于对句不凡</a:t>
            </a:r>
            <a:r>
              <a:rPr lang="en-US" altLang="zh-CN" smtClean="0"/>
              <a:t>, </a:t>
            </a:r>
            <a:r>
              <a:rPr lang="zh-CN" altLang="en-US" smtClean="0"/>
              <a:t>表现了强烈的进取精神</a:t>
            </a:r>
            <a:r>
              <a:rPr lang="en-US" altLang="zh-CN" smtClean="0"/>
              <a:t>, </a:t>
            </a:r>
            <a:r>
              <a:rPr lang="zh-CN" altLang="en-US" smtClean="0"/>
              <a:t>结果全体偷桃学生，一律免罚了。 </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p:txBody>
          <a:bodyPr/>
          <a:lstStyle/>
          <a:p>
            <a:endParaRPr lang="zh-CN" altLang="en-US" smtClean="0"/>
          </a:p>
        </p:txBody>
      </p:sp>
      <p:sp>
        <p:nvSpPr>
          <p:cNvPr id="45059" name="Rectangle 3"/>
          <p:cNvSpPr>
            <a:spLocks noGrp="1" noRot="1" noChangeArrowheads="1"/>
          </p:cNvSpPr>
          <p:nvPr>
            <p:ph type="body" idx="1"/>
          </p:nvPr>
        </p:nvSpPr>
        <p:spPr/>
        <p:txBody>
          <a:bodyPr/>
          <a:lstStyle/>
          <a:p>
            <a:r>
              <a:rPr lang="zh-CN" altLang="en-US" b="1" smtClean="0"/>
              <a:t>（</a:t>
            </a:r>
            <a:r>
              <a:rPr lang="en-US" altLang="zh-CN" b="1" smtClean="0"/>
              <a:t>1</a:t>
            </a:r>
            <a:r>
              <a:rPr lang="zh-CN" altLang="en-US" b="1" smtClean="0"/>
              <a:t>）</a:t>
            </a:r>
            <a:r>
              <a:rPr lang="zh-CN" altLang="en-US" b="1" smtClean="0">
                <a:solidFill>
                  <a:srgbClr val="FF0000"/>
                </a:solidFill>
              </a:rPr>
              <a:t>运用排比的句式</a:t>
            </a:r>
            <a:r>
              <a:rPr lang="zh-CN" altLang="en-US" b="1" smtClean="0"/>
              <a:t>，热烈歌颂了“不断的毁坏”“不断的创造”的力量，反映了“五四”时期人民那种奋起直追、高扬个性、改变国家现状的强烈愿望，具有振聋发聩的艺术力量。（</a:t>
            </a:r>
            <a:r>
              <a:rPr lang="zh-CN" altLang="en-US" b="1" smtClean="0">
                <a:solidFill>
                  <a:srgbClr val="FF0000"/>
                </a:solidFill>
              </a:rPr>
              <a:t>象征、拟人</a:t>
            </a:r>
            <a:r>
              <a:rPr lang="zh-CN" altLang="en-US" b="1" smtClean="0"/>
              <a:t>）</a:t>
            </a:r>
          </a:p>
          <a:p>
            <a:r>
              <a:rPr lang="zh-CN" altLang="en-US" b="1" smtClean="0"/>
              <a:t>（</a:t>
            </a:r>
            <a:r>
              <a:rPr lang="en-US" altLang="zh-CN" b="1" smtClean="0"/>
              <a:t>2</a:t>
            </a:r>
            <a:r>
              <a:rPr lang="zh-CN" altLang="en-US" b="1" smtClean="0"/>
              <a:t>）</a:t>
            </a:r>
            <a:r>
              <a:rPr lang="zh-CN" altLang="en-US" b="1" smtClean="0">
                <a:solidFill>
                  <a:srgbClr val="FF0000"/>
                </a:solidFill>
              </a:rPr>
              <a:t>运用叠词“啊啊”</a:t>
            </a:r>
            <a:r>
              <a:rPr lang="zh-CN" altLang="en-US" b="1" smtClean="0"/>
              <a:t>，运用“力哟</a:t>
            </a:r>
            <a:r>
              <a:rPr lang="en-US" altLang="zh-CN" b="1" smtClean="0"/>
              <a:t>!</a:t>
            </a:r>
            <a:r>
              <a:rPr lang="zh-CN" altLang="en-US" b="1" smtClean="0"/>
              <a:t>力哟</a:t>
            </a:r>
            <a:r>
              <a:rPr lang="en-US" altLang="zh-CN" b="1" smtClean="0"/>
              <a:t>!</a:t>
            </a:r>
            <a:r>
              <a:rPr lang="zh-CN" altLang="en-US" b="1" smtClean="0"/>
              <a:t>＂这一反复手法，直抒胸臆，抒写对“力”的赞叹，增强艺术感染力。</a:t>
            </a:r>
          </a:p>
          <a:p>
            <a:endParaRPr lang="zh-CN" altLang="en-US" b="1" smtClean="0"/>
          </a:p>
          <a:p>
            <a:endParaRPr lang="zh-CN" altLang="en-US" smtClean="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1"/>
          <p:cNvSpPr txBox="1">
            <a:spLocks noChangeArrowheads="1"/>
          </p:cNvSpPr>
          <p:nvPr/>
        </p:nvSpPr>
        <p:spPr bwMode="auto">
          <a:xfrm>
            <a:off x="739775" y="1497013"/>
            <a:ext cx="8296275" cy="4483100"/>
          </a:xfrm>
          <a:prstGeom prst="rect">
            <a:avLst/>
          </a:prstGeom>
          <a:noFill/>
          <a:ln w="9525">
            <a:noFill/>
            <a:miter lim="800000"/>
            <a:headEnd/>
            <a:tailEnd/>
          </a:ln>
        </p:spPr>
        <p:txBody>
          <a:bodyPr>
            <a:spAutoFit/>
          </a:bodyPr>
          <a:lstStyle/>
          <a:p>
            <a:r>
              <a:rPr lang="zh-CN" altLang="en-US" sz="3600" b="1">
                <a:latin typeface="Tahoma" pitchFamily="34" charset="0"/>
                <a:sym typeface="宋体" pitchFamily="2" charset="-122"/>
              </a:rPr>
              <a:t>（</a:t>
            </a:r>
            <a:r>
              <a:rPr lang="en-US" altLang="zh-CN" sz="3600" b="1">
                <a:latin typeface="Tahoma" pitchFamily="34" charset="0"/>
                <a:sym typeface="宋体" pitchFamily="2" charset="-122"/>
              </a:rPr>
              <a:t>3</a:t>
            </a:r>
            <a:r>
              <a:rPr lang="zh-CN" altLang="en-US" sz="3600" b="1">
                <a:latin typeface="Tahoma" pitchFamily="34" charset="0"/>
                <a:sym typeface="宋体" pitchFamily="2" charset="-122"/>
              </a:rPr>
              <a:t>）</a:t>
            </a:r>
            <a:r>
              <a:rPr lang="zh-CN" altLang="en-US" sz="3600" b="1">
                <a:solidFill>
                  <a:srgbClr val="C00000"/>
                </a:solidFill>
                <a:latin typeface="Tahoma" pitchFamily="34" charset="0"/>
                <a:sym typeface="宋体" pitchFamily="2" charset="-122"/>
              </a:rPr>
              <a:t>句式自由，节奏鲜明</a:t>
            </a:r>
            <a:r>
              <a:rPr lang="zh-CN" altLang="en-US" sz="3600" b="1">
                <a:latin typeface="Tahoma" pitchFamily="34" charset="0"/>
                <a:sym typeface="宋体" pitchFamily="2" charset="-122"/>
              </a:rPr>
              <a:t>。</a:t>
            </a:r>
            <a:r>
              <a:rPr lang="en-US" altLang="zh-CN" sz="3600" b="1">
                <a:latin typeface="Tahoma" pitchFamily="34" charset="0"/>
                <a:sym typeface="宋体" pitchFamily="2" charset="-122"/>
              </a:rPr>
              <a:t>《</a:t>
            </a:r>
            <a:r>
              <a:rPr lang="zh-CN" altLang="en-US" sz="3600" b="1">
                <a:latin typeface="Tahoma" pitchFamily="34" charset="0"/>
                <a:sym typeface="宋体" pitchFamily="2" charset="-122"/>
              </a:rPr>
              <a:t>立在地球边上放号</a:t>
            </a:r>
            <a:r>
              <a:rPr lang="en-US" altLang="zh-CN" sz="3600" b="1">
                <a:latin typeface="Tahoma" pitchFamily="34" charset="0"/>
                <a:sym typeface="宋体" pitchFamily="2" charset="-122"/>
              </a:rPr>
              <a:t>》</a:t>
            </a:r>
            <a:r>
              <a:rPr lang="zh-CN" altLang="en-US" sz="3600" b="1">
                <a:latin typeface="Tahoma" pitchFamily="34" charset="0"/>
                <a:sym typeface="宋体" pitchFamily="2" charset="-122"/>
              </a:rPr>
              <a:t>是一首自由体新诗。这首诗采用了不受束缚的自由句式，具有极为鲜明、强烈的节奏感。诗中最短的诗句只有两个字，最长的诗句则达</a:t>
            </a:r>
            <a:r>
              <a:rPr lang="en-US" altLang="zh-CN" sz="3600" b="1">
                <a:latin typeface="Tahoma" pitchFamily="34" charset="0"/>
                <a:sym typeface="宋体" pitchFamily="2" charset="-122"/>
              </a:rPr>
              <a:t>20</a:t>
            </a:r>
            <a:r>
              <a:rPr lang="zh-CN" altLang="en-US" sz="3600" b="1">
                <a:latin typeface="Tahoma" pitchFamily="34" charset="0"/>
                <a:sym typeface="宋体" pitchFamily="2" charset="-122"/>
              </a:rPr>
              <a:t>字以上。长短句式随着情感的变化而变化，自由、奔放没有约束。</a:t>
            </a:r>
          </a:p>
          <a:p>
            <a:r>
              <a:rPr lang="zh-CN" altLang="en-US" sz="3600" b="1">
                <a:latin typeface="Tahoma" pitchFamily="34" charset="0"/>
                <a:sym typeface="宋体" pitchFamily="2" charset="-122"/>
              </a:rPr>
              <a:t>（</a:t>
            </a:r>
            <a:r>
              <a:rPr lang="en-US" altLang="zh-CN" sz="3600" b="1">
                <a:latin typeface="Tahoma" pitchFamily="34" charset="0"/>
                <a:sym typeface="宋体" pitchFamily="2" charset="-122"/>
              </a:rPr>
              <a:t>4</a:t>
            </a:r>
            <a:r>
              <a:rPr lang="zh-CN" altLang="en-US" sz="3600" b="1">
                <a:latin typeface="Tahoma" pitchFamily="34" charset="0"/>
                <a:sym typeface="宋体" pitchFamily="2" charset="-122"/>
              </a:rPr>
              <a:t>）</a:t>
            </a:r>
            <a:r>
              <a:rPr lang="zh-CN" altLang="en-US" sz="3600" b="1">
                <a:solidFill>
                  <a:srgbClr val="C00000"/>
                </a:solidFill>
                <a:latin typeface="Tahoma" pitchFamily="34" charset="0"/>
                <a:sym typeface="宋体" pitchFamily="2" charset="-122"/>
              </a:rPr>
              <a:t>叹号的使用</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5580" y="1083945"/>
            <a:ext cx="8181340" cy="2306955"/>
          </a:xfrm>
          <a:prstGeom prst="rect">
            <a:avLst/>
          </a:prstGeom>
          <a:noFill/>
        </p:spPr>
        <p:txBody>
          <a:bodyPr>
            <a:spAutoFit/>
          </a:bodyPr>
          <a:lstStyle/>
          <a:p>
            <a:r>
              <a:rPr lang="zh-CN" altLang="en-US" sz="3200" b="1" noProof="1">
                <a:solidFill>
                  <a:srgbClr val="FF0000"/>
                </a:solidFill>
              </a:rPr>
              <a:t>总结：文本特色</a:t>
            </a:r>
            <a:r>
              <a:rPr lang="en-US" altLang="zh-CN" sz="3200" b="1" noProof="1">
                <a:solidFill>
                  <a:srgbClr val="FF0000"/>
                </a:solidFill>
              </a:rPr>
              <a:t>——</a:t>
            </a:r>
            <a:r>
              <a:rPr lang="zh-CN" altLang="en-US" sz="3600" b="1" noProof="1">
                <a:solidFill>
                  <a:srgbClr val="FF0000"/>
                </a:solidFill>
              </a:rPr>
              <a:t>想象奇特、雄浑奔放</a:t>
            </a:r>
          </a:p>
          <a:p>
            <a:endParaRPr lang="zh-CN" altLang="en-US" sz="3600" noProof="1">
              <a:gradFill>
                <a:gsLst>
                  <a:gs pos="0">
                    <a:srgbClr val="012D86"/>
                  </a:gs>
                  <a:gs pos="100000">
                    <a:srgbClr val="0E2557"/>
                  </a:gs>
                </a:gsLst>
                <a:lin scaled="0"/>
              </a:gradFill>
            </a:endParaRPr>
          </a:p>
          <a:p>
            <a:r>
              <a:rPr lang="en-US" altLang="zh-CN" sz="3600" noProof="1">
                <a:gradFill>
                  <a:gsLst>
                    <a:gs pos="0">
                      <a:srgbClr val="012D86"/>
                    </a:gs>
                    <a:gs pos="100000">
                      <a:srgbClr val="0E2557"/>
                    </a:gs>
                  </a:gsLst>
                  <a:lin scaled="0"/>
                </a:gradFill>
              </a:rPr>
              <a:t>1</a:t>
            </a:r>
            <a:r>
              <a:rPr lang="zh-CN" altLang="en-US" sz="3600" noProof="1">
                <a:gradFill>
                  <a:gsLst>
                    <a:gs pos="0">
                      <a:srgbClr val="012D86"/>
                    </a:gs>
                    <a:gs pos="100000">
                      <a:srgbClr val="0E2557"/>
                    </a:gs>
                  </a:gsLst>
                  <a:lin scaled="0"/>
                </a:gradFill>
              </a:rPr>
              <a:t>、构思精巧、想象奇特</a:t>
            </a:r>
          </a:p>
          <a:p>
            <a:r>
              <a:rPr lang="en-US" altLang="zh-CN" sz="3600" noProof="1">
                <a:gradFill>
                  <a:gsLst>
                    <a:gs pos="0">
                      <a:srgbClr val="012D86"/>
                    </a:gs>
                    <a:gs pos="100000">
                      <a:srgbClr val="0E2557"/>
                    </a:gs>
                  </a:gsLst>
                  <a:lin scaled="0"/>
                </a:gradFill>
              </a:rPr>
              <a:t>2</a:t>
            </a:r>
            <a:r>
              <a:rPr lang="zh-CN" altLang="en-US" sz="3600" noProof="1">
                <a:gradFill>
                  <a:gsLst>
                    <a:gs pos="0">
                      <a:srgbClr val="012D86"/>
                    </a:gs>
                    <a:gs pos="100000">
                      <a:srgbClr val="0E2557"/>
                    </a:gs>
                  </a:gsLst>
                  <a:lin scaled="0"/>
                </a:gradFill>
              </a:rPr>
              <a:t>、句式自由，节奏鲜明</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p:txBody>
          <a:bodyPr/>
          <a:lstStyle/>
          <a:p>
            <a:endParaRPr lang="zh-CN" altLang="en-US" smtClean="0"/>
          </a:p>
        </p:txBody>
      </p:sp>
      <p:sp>
        <p:nvSpPr>
          <p:cNvPr id="36867" name="Rectangle 3"/>
          <p:cNvSpPr>
            <a:spLocks noGrp="1" noRot="1" noChangeArrowheads="1"/>
          </p:cNvSpPr>
          <p:nvPr>
            <p:ph type="body" idx="1"/>
          </p:nvPr>
        </p:nvSpPr>
        <p:spPr/>
        <p:txBody>
          <a:bodyPr/>
          <a:lstStyle/>
          <a:p>
            <a:r>
              <a:rPr lang="zh-CN" altLang="en-US" smtClean="0"/>
              <a:t>对比阅读</a:t>
            </a:r>
            <a:r>
              <a:rPr lang="en-US" altLang="zh-CN" smtClean="0"/>
              <a:t>《</a:t>
            </a:r>
            <a:r>
              <a:rPr lang="zh-CN" altLang="en-US" smtClean="0"/>
              <a:t>炉中煤</a:t>
            </a:r>
            <a:r>
              <a:rPr lang="en-US" altLang="zh-CN" smtClean="0"/>
              <a:t>》</a:t>
            </a:r>
            <a:r>
              <a:rPr lang="zh-CN" altLang="en-US" smtClean="0"/>
              <a:t>：这两首诗的主体形象各是谁？表达了诗人怎样的感情？</a:t>
            </a:r>
            <a:br>
              <a:rPr lang="zh-CN" altLang="en-US" smtClean="0"/>
            </a:br>
            <a:r>
              <a:rPr lang="zh-CN" altLang="en-US" smtClean="0"/>
              <a:t> </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4"/>
          <p:cNvSpPr>
            <a:spLocks noGrp="1" noRot="1" noChangeArrowheads="1"/>
          </p:cNvSpPr>
          <p:nvPr>
            <p:ph type="title"/>
          </p:nvPr>
        </p:nvSpPr>
        <p:spPr/>
        <p:txBody>
          <a:bodyPr>
            <a:normAutofit fontScale="90000"/>
          </a:bodyPr>
          <a:lstStyle/>
          <a:p>
            <a:r>
              <a:rPr lang="zh-CN" altLang="en-US" sz="4000" smtClean="0"/>
              <a:t>炉中煤</a:t>
            </a:r>
            <a:br>
              <a:rPr lang="zh-CN" altLang="en-US" sz="4000" smtClean="0"/>
            </a:br>
            <a:r>
              <a:rPr lang="en-US" altLang="zh-CN" sz="4000" smtClean="0"/>
              <a:t>——</a:t>
            </a:r>
            <a:r>
              <a:rPr lang="zh-CN" altLang="en-US" sz="4000" smtClean="0"/>
              <a:t>眷念祖国的情绪（郭沫若）</a:t>
            </a:r>
          </a:p>
        </p:txBody>
      </p:sp>
      <p:sp>
        <p:nvSpPr>
          <p:cNvPr id="37891" name="Rectangle 3"/>
          <p:cNvSpPr>
            <a:spLocks noGrp="1" noRot="1" noChangeArrowheads="1"/>
          </p:cNvSpPr>
          <p:nvPr>
            <p:ph type="body" sz="half" idx="1"/>
          </p:nvPr>
        </p:nvSpPr>
        <p:spPr>
          <a:xfrm>
            <a:off x="609600" y="1600200"/>
            <a:ext cx="4000500" cy="4498975"/>
          </a:xfrm>
        </p:spPr>
        <p:txBody>
          <a:bodyPr/>
          <a:lstStyle/>
          <a:p>
            <a:pPr>
              <a:lnSpc>
                <a:spcPct val="80000"/>
              </a:lnSpc>
            </a:pPr>
            <a:r>
              <a:rPr lang="zh-CN" altLang="en-US" sz="1200" smtClean="0"/>
              <a:t/>
            </a:r>
            <a:br>
              <a:rPr lang="zh-CN" altLang="en-US" sz="1200" smtClean="0"/>
            </a:br>
            <a:r>
              <a:rPr lang="zh-CN" altLang="en-US" sz="1200" smtClean="0"/>
              <a:t/>
            </a:r>
            <a:br>
              <a:rPr lang="zh-CN" altLang="en-US" sz="1200" smtClean="0"/>
            </a:br>
            <a:r>
              <a:rPr lang="zh-CN" altLang="en-US" sz="1800" b="1" smtClean="0"/>
              <a:t>啊，我年轻的女郎！</a:t>
            </a:r>
            <a:br>
              <a:rPr lang="zh-CN" altLang="en-US" sz="1800" b="1" smtClean="0"/>
            </a:br>
            <a:r>
              <a:rPr lang="zh-CN" altLang="en-US" sz="1800" b="1" smtClean="0"/>
              <a:t/>
            </a:r>
            <a:br>
              <a:rPr lang="zh-CN" altLang="en-US" sz="1800" b="1" smtClean="0"/>
            </a:br>
            <a:r>
              <a:rPr lang="zh-CN" altLang="en-US" sz="1800" b="1" smtClean="0"/>
              <a:t>我不辜负你的殷勤，</a:t>
            </a:r>
            <a:br>
              <a:rPr lang="zh-CN" altLang="en-US" sz="1800" b="1" smtClean="0"/>
            </a:br>
            <a:r>
              <a:rPr lang="zh-CN" altLang="en-US" sz="1800" b="1" smtClean="0"/>
              <a:t/>
            </a:r>
            <a:br>
              <a:rPr lang="zh-CN" altLang="en-US" sz="1800" b="1" smtClean="0"/>
            </a:br>
            <a:r>
              <a:rPr lang="zh-CN" altLang="en-US" sz="1800" b="1" smtClean="0"/>
              <a:t>你也不要辜负了我的思量，</a:t>
            </a:r>
            <a:br>
              <a:rPr lang="zh-CN" altLang="en-US" sz="1800" b="1" smtClean="0"/>
            </a:br>
            <a:r>
              <a:rPr lang="zh-CN" altLang="en-US" sz="1800" b="1" smtClean="0"/>
              <a:t/>
            </a:r>
            <a:br>
              <a:rPr lang="zh-CN" altLang="en-US" sz="1800" b="1" smtClean="0"/>
            </a:br>
            <a:r>
              <a:rPr lang="zh-CN" altLang="en-US" sz="1800" b="1" smtClean="0"/>
              <a:t>我为我心爱的人儿</a:t>
            </a:r>
            <a:br>
              <a:rPr lang="zh-CN" altLang="en-US" sz="1800" b="1" smtClean="0"/>
            </a:br>
            <a:r>
              <a:rPr lang="zh-CN" altLang="en-US" sz="1800" b="1" smtClean="0"/>
              <a:t/>
            </a:r>
            <a:br>
              <a:rPr lang="zh-CN" altLang="en-US" sz="1800" b="1" smtClean="0"/>
            </a:br>
            <a:r>
              <a:rPr lang="zh-CN" altLang="en-US" sz="1800" b="1" smtClean="0"/>
              <a:t>燃到了这般模样！</a:t>
            </a:r>
            <a:br>
              <a:rPr lang="zh-CN" altLang="en-US" sz="1800" b="1" smtClean="0"/>
            </a:br>
            <a:r>
              <a:rPr lang="zh-CN" altLang="en-US" sz="1800" b="1" smtClean="0"/>
              <a:t/>
            </a:r>
            <a:br>
              <a:rPr lang="zh-CN" altLang="en-US" sz="1800" b="1" smtClean="0"/>
            </a:br>
            <a:r>
              <a:rPr lang="zh-CN" altLang="en-US" sz="1800" b="1" smtClean="0"/>
              <a:t>啊，我年轻的女郎！</a:t>
            </a:r>
            <a:br>
              <a:rPr lang="zh-CN" altLang="en-US" sz="1800" b="1" smtClean="0"/>
            </a:br>
            <a:r>
              <a:rPr lang="zh-CN" altLang="en-US" sz="1800" b="1" smtClean="0"/>
              <a:t/>
            </a:r>
            <a:br>
              <a:rPr lang="zh-CN" altLang="en-US" sz="1800" b="1" smtClean="0"/>
            </a:br>
            <a:r>
              <a:rPr lang="zh-CN" altLang="en-US" sz="1800" b="1" smtClean="0"/>
              <a:t>你该知道了我的前身？</a:t>
            </a:r>
            <a:br>
              <a:rPr lang="zh-CN" altLang="en-US" sz="1800" b="1" smtClean="0"/>
            </a:br>
            <a:r>
              <a:rPr lang="zh-CN" altLang="en-US" sz="1800" b="1" smtClean="0"/>
              <a:t/>
            </a:r>
            <a:br>
              <a:rPr lang="zh-CN" altLang="en-US" sz="1800" b="1" smtClean="0"/>
            </a:br>
            <a:r>
              <a:rPr lang="zh-CN" altLang="en-US" sz="1800" b="1" smtClean="0"/>
              <a:t>你该不嫌我黑奴卤莽？</a:t>
            </a:r>
            <a:br>
              <a:rPr lang="zh-CN" altLang="en-US" sz="1800" b="1" smtClean="0"/>
            </a:br>
            <a:r>
              <a:rPr lang="zh-CN" altLang="en-US" sz="1800" b="1" smtClean="0"/>
              <a:t/>
            </a:r>
            <a:br>
              <a:rPr lang="zh-CN" altLang="en-US" sz="1800" b="1" smtClean="0"/>
            </a:br>
            <a:r>
              <a:rPr lang="zh-CN" altLang="en-US" sz="1800" b="1" smtClean="0"/>
              <a:t>要我这黑奴的胸中，</a:t>
            </a:r>
            <a:br>
              <a:rPr lang="zh-CN" altLang="en-US" sz="1800" b="1" smtClean="0"/>
            </a:br>
            <a:r>
              <a:rPr lang="zh-CN" altLang="en-US" sz="1200" smtClean="0"/>
              <a:t/>
            </a:r>
            <a:br>
              <a:rPr lang="zh-CN" altLang="en-US" sz="1200" smtClean="0"/>
            </a:br>
            <a:endParaRPr lang="zh-CN" altLang="en-US" sz="1200" smtClean="0"/>
          </a:p>
        </p:txBody>
      </p:sp>
      <p:sp>
        <p:nvSpPr>
          <p:cNvPr id="37893" name="Rectangle 5"/>
          <p:cNvSpPr>
            <a:spLocks noGrp="1" noRot="1" noChangeArrowheads="1"/>
          </p:cNvSpPr>
          <p:nvPr>
            <p:ph type="body" sz="half" idx="2"/>
          </p:nvPr>
        </p:nvSpPr>
        <p:spPr>
          <a:xfrm>
            <a:off x="4762500" y="1600200"/>
            <a:ext cx="4000500" cy="4498975"/>
          </a:xfrm>
        </p:spPr>
        <p:txBody>
          <a:bodyPr>
            <a:normAutofit fontScale="92500" lnSpcReduction="10000"/>
          </a:bodyPr>
          <a:lstStyle/>
          <a:p>
            <a:pPr>
              <a:lnSpc>
                <a:spcPct val="80000"/>
              </a:lnSpc>
            </a:pPr>
            <a:r>
              <a:rPr lang="zh-CN" altLang="en-US" sz="1800" b="1" smtClean="0"/>
              <a:t>才有火一样的心肠。</a:t>
            </a:r>
            <a:br>
              <a:rPr lang="zh-CN" altLang="en-US" sz="1800" b="1" smtClean="0"/>
            </a:br>
            <a:r>
              <a:rPr lang="zh-CN" altLang="en-US" sz="1800" b="1" smtClean="0"/>
              <a:t/>
            </a:r>
            <a:br>
              <a:rPr lang="zh-CN" altLang="en-US" sz="1800" b="1" smtClean="0"/>
            </a:br>
            <a:r>
              <a:rPr lang="zh-CN" altLang="en-US" sz="1800" b="1" smtClean="0"/>
              <a:t>啊，我年轻的女郎！</a:t>
            </a:r>
            <a:br>
              <a:rPr lang="zh-CN" altLang="en-US" sz="1800" b="1" smtClean="0"/>
            </a:br>
            <a:r>
              <a:rPr lang="zh-CN" altLang="en-US" sz="1800" b="1" smtClean="0"/>
              <a:t/>
            </a:r>
            <a:br>
              <a:rPr lang="zh-CN" altLang="en-US" sz="1800" b="1" smtClean="0"/>
            </a:br>
            <a:r>
              <a:rPr lang="zh-CN" altLang="en-US" sz="1800" b="1" smtClean="0"/>
              <a:t>我想我的前身，</a:t>
            </a:r>
            <a:br>
              <a:rPr lang="zh-CN" altLang="en-US" sz="1800" b="1" smtClean="0"/>
            </a:br>
            <a:r>
              <a:rPr lang="zh-CN" altLang="en-US" sz="1800" b="1" smtClean="0"/>
              <a:t/>
            </a:r>
            <a:br>
              <a:rPr lang="zh-CN" altLang="en-US" sz="1800" b="1" smtClean="0"/>
            </a:br>
            <a:r>
              <a:rPr lang="zh-CN" altLang="en-US" sz="1800" b="1" smtClean="0"/>
              <a:t>原本是有用的栋梁，</a:t>
            </a:r>
            <a:br>
              <a:rPr lang="zh-CN" altLang="en-US" sz="1800" b="1" smtClean="0"/>
            </a:br>
            <a:r>
              <a:rPr lang="zh-CN" altLang="en-US" sz="1800" b="1" smtClean="0"/>
              <a:t/>
            </a:r>
            <a:br>
              <a:rPr lang="zh-CN" altLang="en-US" sz="1800" b="1" smtClean="0"/>
            </a:br>
            <a:r>
              <a:rPr lang="zh-CN" altLang="en-US" sz="1800" b="1" smtClean="0"/>
              <a:t>我活埋在地底多年，</a:t>
            </a:r>
            <a:br>
              <a:rPr lang="zh-CN" altLang="en-US" sz="1800" b="1" smtClean="0"/>
            </a:br>
            <a:r>
              <a:rPr lang="zh-CN" altLang="en-US" sz="1800" b="1" smtClean="0"/>
              <a:t/>
            </a:r>
            <a:br>
              <a:rPr lang="zh-CN" altLang="en-US" sz="1800" b="1" smtClean="0"/>
            </a:br>
            <a:r>
              <a:rPr lang="zh-CN" altLang="en-US" sz="1800" b="1" smtClean="0"/>
              <a:t>到今朝总得重见天光。</a:t>
            </a:r>
            <a:br>
              <a:rPr lang="zh-CN" altLang="en-US" sz="1800" b="1" smtClean="0"/>
            </a:br>
            <a:r>
              <a:rPr lang="zh-CN" altLang="en-US" sz="1800" b="1" smtClean="0"/>
              <a:t/>
            </a:r>
            <a:br>
              <a:rPr lang="zh-CN" altLang="en-US" sz="1800" b="1" smtClean="0"/>
            </a:br>
            <a:r>
              <a:rPr lang="zh-CN" altLang="en-US" sz="1800" b="1" smtClean="0"/>
              <a:t>啊，我年轻的女郎</a:t>
            </a:r>
            <a:r>
              <a:rPr lang="en-US" altLang="zh-CN" sz="1800" b="1" smtClean="0"/>
              <a:t>!</a:t>
            </a:r>
            <a:br>
              <a:rPr lang="en-US" altLang="zh-CN" sz="1800" b="1" smtClean="0"/>
            </a:br>
            <a:r>
              <a:rPr lang="en-US" altLang="zh-CN" sz="1800" b="1" smtClean="0"/>
              <a:t/>
            </a:r>
            <a:br>
              <a:rPr lang="en-US" altLang="zh-CN" sz="1800" b="1" smtClean="0"/>
            </a:br>
            <a:r>
              <a:rPr lang="zh-CN" altLang="en-US" sz="1800" b="1" smtClean="0"/>
              <a:t>我自从重见天光，</a:t>
            </a:r>
            <a:br>
              <a:rPr lang="zh-CN" altLang="en-US" sz="1800" b="1" smtClean="0"/>
            </a:br>
            <a:r>
              <a:rPr lang="zh-CN" altLang="en-US" sz="1800" b="1" smtClean="0"/>
              <a:t/>
            </a:r>
            <a:br>
              <a:rPr lang="zh-CN" altLang="en-US" sz="1800" b="1" smtClean="0"/>
            </a:br>
            <a:r>
              <a:rPr lang="zh-CN" altLang="en-US" sz="1800" b="1" smtClean="0"/>
              <a:t/>
            </a:r>
            <a:br>
              <a:rPr lang="zh-CN" altLang="en-US" sz="1800" b="1" smtClean="0"/>
            </a:br>
            <a:r>
              <a:rPr lang="zh-CN" altLang="en-US" sz="1800" b="1" smtClean="0"/>
              <a:t>我常常思念我的故乡，</a:t>
            </a:r>
            <a:br>
              <a:rPr lang="zh-CN" altLang="en-US" sz="1800" b="1" smtClean="0"/>
            </a:br>
            <a:r>
              <a:rPr lang="zh-CN" altLang="en-US" sz="1800" b="1" smtClean="0"/>
              <a:t/>
            </a:r>
            <a:br>
              <a:rPr lang="zh-CN" altLang="en-US" sz="1800" b="1" smtClean="0"/>
            </a:br>
            <a:r>
              <a:rPr lang="zh-CN" altLang="en-US" sz="1800" b="1" smtClean="0"/>
              <a:t>我为我心爱的人儿</a:t>
            </a:r>
            <a:br>
              <a:rPr lang="zh-CN" altLang="en-US" sz="1800" b="1" smtClean="0"/>
            </a:br>
            <a:r>
              <a:rPr lang="zh-CN" altLang="en-US" sz="1800" b="1" smtClean="0"/>
              <a:t/>
            </a:r>
            <a:br>
              <a:rPr lang="zh-CN" altLang="en-US" sz="1800" b="1" smtClean="0"/>
            </a:br>
            <a:r>
              <a:rPr lang="zh-CN" altLang="en-US" sz="1800" b="1" smtClean="0"/>
              <a:t>燃到了这般模样！</a:t>
            </a:r>
            <a:br>
              <a:rPr lang="zh-CN" altLang="en-US" sz="1800" b="1" smtClean="0"/>
            </a:br>
            <a:endParaRPr lang="zh-CN" altLang="en-US" sz="1800" b="1" smtClean="0"/>
          </a:p>
          <a:p>
            <a:pPr>
              <a:lnSpc>
                <a:spcPct val="80000"/>
              </a:lnSpc>
            </a:pPr>
            <a:endParaRPr lang="zh-CN" altLang="en-US" sz="1800" b="1" smtClean="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rrowheads="1"/>
          </p:cNvSpPr>
          <p:nvPr>
            <p:ph type="title"/>
          </p:nvPr>
        </p:nvSpPr>
        <p:spPr/>
        <p:txBody>
          <a:bodyPr/>
          <a:lstStyle/>
          <a:p>
            <a:endParaRPr lang="zh-CN" altLang="en-US" smtClean="0"/>
          </a:p>
        </p:txBody>
      </p:sp>
      <p:sp>
        <p:nvSpPr>
          <p:cNvPr id="39939" name="Rectangle 3"/>
          <p:cNvSpPr>
            <a:spLocks noGrp="1" noRot="1" noChangeArrowheads="1"/>
          </p:cNvSpPr>
          <p:nvPr>
            <p:ph type="body" idx="1"/>
          </p:nvPr>
        </p:nvSpPr>
        <p:spPr/>
        <p:txBody>
          <a:bodyPr/>
          <a:lstStyle/>
          <a:p>
            <a:r>
              <a:rPr lang="en-US" altLang="zh-CN" smtClean="0"/>
              <a:t>《</a:t>
            </a:r>
            <a:r>
              <a:rPr lang="zh-CN" altLang="en-US" smtClean="0"/>
              <a:t>炉中煤</a:t>
            </a:r>
            <a:r>
              <a:rPr lang="en-US" altLang="zh-CN" smtClean="0"/>
              <a:t>》</a:t>
            </a:r>
            <a:r>
              <a:rPr lang="zh-CN" altLang="en-US" smtClean="0"/>
              <a:t>的主体形象是炉中煤，</a:t>
            </a:r>
            <a:r>
              <a:rPr lang="en-US" altLang="zh-CN" smtClean="0"/>
              <a:t>《</a:t>
            </a:r>
            <a:r>
              <a:rPr lang="zh-CN" altLang="en-US" smtClean="0"/>
              <a:t>立在地球边上放号</a:t>
            </a:r>
            <a:r>
              <a:rPr lang="en-US" altLang="zh-CN" smtClean="0"/>
              <a:t>》</a:t>
            </a:r>
            <a:r>
              <a:rPr lang="zh-CN" altLang="en-US" smtClean="0"/>
              <a:t>的主体形象是横跨两大洋的巨人，其实都是诗人的自我形象。</a:t>
            </a:r>
            <a:r>
              <a:rPr lang="en-US" altLang="zh-CN" smtClean="0"/>
              <a:t>《</a:t>
            </a:r>
            <a:r>
              <a:rPr lang="zh-CN" altLang="en-US" smtClean="0"/>
              <a:t>炉中煤</a:t>
            </a:r>
            <a:r>
              <a:rPr lang="en-US" altLang="zh-CN" smtClean="0"/>
              <a:t>》</a:t>
            </a:r>
            <a:r>
              <a:rPr lang="zh-CN" altLang="en-US" smtClean="0"/>
              <a:t>表达了诗人眷念祖国，愿为祖国奉献一切的感情。</a:t>
            </a:r>
            <a:r>
              <a:rPr lang="en-US" altLang="zh-CN" smtClean="0"/>
              <a:t>《</a:t>
            </a:r>
            <a:r>
              <a:rPr lang="zh-CN" altLang="en-US" smtClean="0"/>
              <a:t>立在地球边上放号</a:t>
            </a:r>
            <a:r>
              <a:rPr lang="en-US" altLang="zh-CN" smtClean="0"/>
              <a:t>》</a:t>
            </a:r>
            <a:r>
              <a:rPr lang="zh-CN" altLang="en-US" smtClean="0"/>
              <a:t>表达了诗人渴望破坏旧世界、创造新世界的热情和决心。  </a:t>
            </a:r>
            <a:r>
              <a:rPr lang="en-US" altLang="zh-CN" smtClean="0"/>
              <a:t> </a:t>
            </a:r>
            <a:endParaRPr lang="zh-CN" altLang="en-US" smtClean="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p:txBody>
          <a:bodyPr/>
          <a:lstStyle/>
          <a:p>
            <a:r>
              <a:rPr lang="zh-CN" altLang="en-US" smtClean="0"/>
              <a:t>归纳概括郭沫若早期诗歌的特点。</a:t>
            </a:r>
          </a:p>
        </p:txBody>
      </p:sp>
      <p:sp>
        <p:nvSpPr>
          <p:cNvPr id="40963" name="Rectangle 3"/>
          <p:cNvSpPr>
            <a:spLocks noGrp="1" noRot="1" noChangeArrowheads="1"/>
          </p:cNvSpPr>
          <p:nvPr>
            <p:ph type="body" idx="1"/>
          </p:nvPr>
        </p:nvSpPr>
        <p:spPr>
          <a:xfrm>
            <a:off x="0" y="1052513"/>
            <a:ext cx="9144000" cy="5805487"/>
          </a:xfrm>
        </p:spPr>
        <p:txBody>
          <a:bodyPr/>
          <a:lstStyle/>
          <a:p>
            <a:pPr>
              <a:lnSpc>
                <a:spcPct val="90000"/>
              </a:lnSpc>
              <a:buFont typeface="Wingdings" pitchFamily="2" charset="2"/>
              <a:buNone/>
            </a:pPr>
            <a:endParaRPr lang="zh-CN" altLang="en-US" sz="2400" smtClean="0"/>
          </a:p>
          <a:p>
            <a:pPr>
              <a:lnSpc>
                <a:spcPct val="90000"/>
              </a:lnSpc>
            </a:pPr>
            <a:r>
              <a:rPr lang="zh-CN" altLang="en-US" sz="2400" smtClean="0"/>
              <a:t>诗境想象的奇特。</a:t>
            </a:r>
            <a:r>
              <a:rPr lang="en-US" altLang="zh-CN" sz="2400" smtClean="0"/>
              <a:t>《</a:t>
            </a:r>
            <a:r>
              <a:rPr lang="zh-CN" altLang="en-US" sz="2400" smtClean="0"/>
              <a:t>立在地球边上放号</a:t>
            </a:r>
            <a:r>
              <a:rPr lang="en-US" altLang="zh-CN" sz="2400" smtClean="0"/>
              <a:t>》</a:t>
            </a:r>
            <a:r>
              <a:rPr lang="zh-CN" altLang="en-US" sz="2400" smtClean="0"/>
              <a:t>通过对自然景观的真实反映，展示了大自然雄伟和壮丽的景色。诗中的自然形象具有异乎寻常的规模、面积、体积、威力，它们引起读者惊异、赞叹，一种狂暴的激情荡涤心胸从而使人由这种自然形象产生对社会生活的某种关于崇高和伟大的联想，表现出一种正面的崇高，一种富于乐观进取精神的壮美。</a:t>
            </a:r>
          </a:p>
          <a:p>
            <a:pPr>
              <a:lnSpc>
                <a:spcPct val="90000"/>
              </a:lnSpc>
            </a:pPr>
            <a:r>
              <a:rPr lang="zh-CN" altLang="en-US" sz="2400" smtClean="0"/>
              <a:t>直抒胸臆的特色。</a:t>
            </a:r>
            <a:r>
              <a:rPr lang="en-US" altLang="zh-CN" sz="2400" smtClean="0"/>
              <a:t>《</a:t>
            </a:r>
            <a:r>
              <a:rPr lang="zh-CN" altLang="en-US" sz="2400" smtClean="0"/>
              <a:t>炉中煤</a:t>
            </a:r>
            <a:r>
              <a:rPr lang="en-US" altLang="zh-CN" sz="2400" smtClean="0"/>
              <a:t>》</a:t>
            </a:r>
            <a:r>
              <a:rPr lang="zh-CN" altLang="en-US" sz="2400" smtClean="0"/>
              <a:t>通篇都是以炉里燃烧着的煤的口气来抒写的。所谓“炉中煤”，已经由诗的副标题──“眷念祖国的情绪”所点明，只是一个比喻，实际上就是指诗人自己眷念祖国的那种感情。而诗里一再谈起的那个“炉中煤”所“心爱的”“年青的女郎”，就是“五四”时代祖国的象征。由于对祖国的强烈思念，诗人的内心燃烧得象旺盛的煤火一样。全诗首节总述爱国之情和报国之志，第二节侧重抒爱国之情，第三节侧重述报国之志，末节与首节是复叠形式，将全诗情感推向高潮。</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1"/>
          <p:cNvSpPr txBox="1">
            <a:spLocks noChangeArrowheads="1"/>
          </p:cNvSpPr>
          <p:nvPr/>
        </p:nvSpPr>
        <p:spPr bwMode="auto">
          <a:xfrm>
            <a:off x="0" y="1674813"/>
            <a:ext cx="8675688" cy="1951037"/>
          </a:xfrm>
          <a:prstGeom prst="rect">
            <a:avLst/>
          </a:prstGeom>
          <a:noFill/>
          <a:ln w="9525">
            <a:noFill/>
            <a:miter lim="800000"/>
            <a:headEnd/>
            <a:tailEnd/>
          </a:ln>
        </p:spPr>
        <p:txBody>
          <a:bodyPr>
            <a:spAutoFit/>
          </a:bodyPr>
          <a:lstStyle/>
          <a:p>
            <a:r>
              <a:rPr lang="zh-CN" altLang="en-US" sz="4000" b="1">
                <a:solidFill>
                  <a:srgbClr val="FF0000"/>
                </a:solidFill>
              </a:rPr>
              <a:t>推荐诵读展示</a:t>
            </a:r>
          </a:p>
          <a:p>
            <a:r>
              <a:rPr lang="zh-CN" altLang="en-US" sz="3200" b="1"/>
              <a:t>课外阅读郭沫若的</a:t>
            </a:r>
            <a:r>
              <a:rPr lang="en-US" altLang="zh-CN" sz="3200" b="1"/>
              <a:t>《</a:t>
            </a:r>
            <a:r>
              <a:rPr lang="zh-CN" altLang="en-US" sz="3200" b="1"/>
              <a:t>天狗</a:t>
            </a:r>
            <a:r>
              <a:rPr lang="en-US" altLang="zh-CN" sz="3200" b="1"/>
              <a:t>》</a:t>
            </a:r>
            <a:r>
              <a:rPr lang="zh-CN" altLang="en-US" sz="3200" b="1"/>
              <a:t>，感受郭沫若早期诗歌的特点。</a:t>
            </a:r>
            <a:br>
              <a:rPr lang="zh-CN" altLang="en-US" sz="3200" b="1"/>
            </a:br>
            <a:r>
              <a:rPr lang="zh-CN" altLang="en-US"/>
              <a:t> </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p:txBody>
          <a:bodyPr/>
          <a:lstStyle/>
          <a:p>
            <a:endParaRPr lang="zh-CN" altLang="en-US" smtClean="0"/>
          </a:p>
        </p:txBody>
      </p:sp>
      <p:sp>
        <p:nvSpPr>
          <p:cNvPr id="30723" name="Rectangle 3"/>
          <p:cNvSpPr>
            <a:spLocks noGrp="1" noRot="1" noChangeArrowheads="1"/>
          </p:cNvSpPr>
          <p:nvPr>
            <p:ph type="body" idx="1"/>
          </p:nvPr>
        </p:nvSpPr>
        <p:spPr>
          <a:xfrm>
            <a:off x="1403350" y="1600200"/>
            <a:ext cx="7359650" cy="4498975"/>
          </a:xfrm>
        </p:spPr>
        <p:txBody>
          <a:bodyPr/>
          <a:lstStyle/>
          <a:p>
            <a:r>
              <a:rPr lang="zh-CN" altLang="en-US" smtClean="0"/>
              <a:t>他年攀桂步蟾宫，必定有我。</a:t>
            </a:r>
            <a:br>
              <a:rPr lang="zh-CN" altLang="en-US" smtClean="0"/>
            </a:br>
            <a:r>
              <a:rPr lang="zh-CN" altLang="en-US" smtClean="0"/>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0723">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框 99"/>
          <p:cNvSpPr txBox="1">
            <a:spLocks noChangeArrowheads="1"/>
          </p:cNvSpPr>
          <p:nvPr/>
        </p:nvSpPr>
        <p:spPr bwMode="auto">
          <a:xfrm>
            <a:off x="588963" y="414338"/>
            <a:ext cx="8747125" cy="2773362"/>
          </a:xfrm>
          <a:prstGeom prst="rect">
            <a:avLst/>
          </a:prstGeom>
          <a:noFill/>
          <a:ln w="9525">
            <a:noFill/>
            <a:miter lim="800000"/>
            <a:headEnd/>
            <a:tailEnd/>
          </a:ln>
        </p:spPr>
        <p:txBody>
          <a:bodyPr>
            <a:spAutoFit/>
          </a:bodyPr>
          <a:lstStyle/>
          <a:p>
            <a:r>
              <a:rPr lang="zh-CN" altLang="en-US" sz="4400" b="1">
                <a:solidFill>
                  <a:srgbClr val="FF0000"/>
                </a:solidFill>
                <a:latin typeface="宋体" pitchFamily="2" charset="-122"/>
              </a:rPr>
              <a:t>山海关有一副对联非常奇妙</a:t>
            </a:r>
          </a:p>
          <a:p>
            <a:endParaRPr lang="zh-CN" altLang="en-US" sz="4400" b="1">
              <a:latin typeface="宋体" pitchFamily="2" charset="-122"/>
            </a:endParaRPr>
          </a:p>
          <a:p>
            <a:r>
              <a:rPr lang="zh-CN" altLang="en-US" sz="4400" b="1">
                <a:latin typeface="宋体" pitchFamily="2" charset="-122"/>
              </a:rPr>
              <a:t>上联：海水朝朝朝朝朝朝朝落</a:t>
            </a:r>
          </a:p>
          <a:p>
            <a:r>
              <a:rPr lang="zh-CN" altLang="en-US" sz="4400" b="1">
                <a:latin typeface="宋体" pitchFamily="2" charset="-122"/>
              </a:rPr>
              <a:t>下联：浮云涨长长长长长长消。</a:t>
            </a:r>
            <a:endParaRPr lang="zh-CN" altLang="en-US" sz="4400" b="1">
              <a:latin typeface="Tahoma"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文本框 99"/>
          <p:cNvSpPr txBox="1">
            <a:spLocks noChangeArrowheads="1"/>
          </p:cNvSpPr>
          <p:nvPr/>
        </p:nvSpPr>
        <p:spPr bwMode="auto">
          <a:xfrm>
            <a:off x="452438" y="95250"/>
            <a:ext cx="8662987" cy="3382963"/>
          </a:xfrm>
          <a:prstGeom prst="rect">
            <a:avLst/>
          </a:prstGeom>
          <a:noFill/>
          <a:ln w="9525">
            <a:noFill/>
            <a:miter lim="800000"/>
            <a:headEnd/>
            <a:tailEnd/>
          </a:ln>
        </p:spPr>
        <p:txBody>
          <a:bodyPr>
            <a:spAutoFit/>
          </a:bodyPr>
          <a:lstStyle/>
          <a:p>
            <a:r>
              <a:rPr lang="zh-CN" altLang="en-US" sz="3600" b="1">
                <a:solidFill>
                  <a:srgbClr val="333333"/>
                </a:solidFill>
              </a:rPr>
              <a:t>海水朝（</a:t>
            </a:r>
            <a:r>
              <a:rPr lang="en-US" altLang="zh-CN" sz="3600" b="1">
                <a:solidFill>
                  <a:srgbClr val="333333"/>
                </a:solidFill>
              </a:rPr>
              <a:t>hǎi shuǐ cháo </a:t>
            </a:r>
            <a:r>
              <a:rPr lang="zh-CN" altLang="en-US" sz="3600" b="1">
                <a:solidFill>
                  <a:srgbClr val="333333"/>
                </a:solidFill>
                <a:latin typeface="宋体" pitchFamily="2" charset="-122"/>
              </a:rPr>
              <a:t>），</a:t>
            </a:r>
          </a:p>
          <a:p>
            <a:r>
              <a:rPr lang="zh-CN" altLang="en-US" sz="3600" b="1">
                <a:solidFill>
                  <a:srgbClr val="333333"/>
                </a:solidFill>
                <a:latin typeface="宋体" pitchFamily="2" charset="-122"/>
              </a:rPr>
              <a:t>朝朝朝（</a:t>
            </a:r>
            <a:r>
              <a:rPr lang="en-US" altLang="zh-CN" sz="3600" b="1">
                <a:solidFill>
                  <a:srgbClr val="333333"/>
                </a:solidFill>
              </a:rPr>
              <a:t>zhāo zhāo cháo</a:t>
            </a:r>
            <a:r>
              <a:rPr lang="zh-CN" altLang="en-US" sz="3600" b="1">
                <a:solidFill>
                  <a:srgbClr val="333333"/>
                </a:solidFill>
                <a:latin typeface="宋体" pitchFamily="2" charset="-122"/>
              </a:rPr>
              <a:t>），</a:t>
            </a:r>
          </a:p>
          <a:p>
            <a:r>
              <a:rPr lang="zh-CN" altLang="en-US" sz="3600" b="1">
                <a:solidFill>
                  <a:srgbClr val="333333"/>
                </a:solidFill>
                <a:latin typeface="宋体" pitchFamily="2" charset="-122"/>
              </a:rPr>
              <a:t>朝朝朝落（</a:t>
            </a:r>
            <a:r>
              <a:rPr lang="en-US" altLang="zh-CN" sz="3600" b="1">
                <a:solidFill>
                  <a:srgbClr val="333333"/>
                </a:solidFill>
              </a:rPr>
              <a:t>zhāo cháo zhāo luò</a:t>
            </a:r>
            <a:r>
              <a:rPr lang="zh-CN" altLang="en-US" sz="3600" b="1">
                <a:solidFill>
                  <a:srgbClr val="333333"/>
                </a:solidFill>
                <a:latin typeface="宋体" pitchFamily="2" charset="-122"/>
              </a:rPr>
              <a:t>）；</a:t>
            </a:r>
          </a:p>
          <a:p>
            <a:r>
              <a:rPr lang="zh-CN" altLang="en-US" sz="3600" b="1">
                <a:solidFill>
                  <a:srgbClr val="333333"/>
                </a:solidFill>
                <a:latin typeface="宋体" pitchFamily="2" charset="-122"/>
              </a:rPr>
              <a:t>浮云长（</a:t>
            </a:r>
            <a:r>
              <a:rPr lang="en-US" altLang="zh-CN" sz="3600" b="1">
                <a:solidFill>
                  <a:srgbClr val="333333"/>
                </a:solidFill>
              </a:rPr>
              <a:t>fú yún zhǎng</a:t>
            </a:r>
            <a:r>
              <a:rPr lang="zh-CN" altLang="en-US" sz="3600" b="1">
                <a:solidFill>
                  <a:srgbClr val="333333"/>
                </a:solidFill>
                <a:latin typeface="宋体" pitchFamily="2" charset="-122"/>
              </a:rPr>
              <a:t>），</a:t>
            </a:r>
          </a:p>
          <a:p>
            <a:r>
              <a:rPr lang="zh-CN" altLang="en-US" sz="3600" b="1">
                <a:solidFill>
                  <a:srgbClr val="333333"/>
                </a:solidFill>
                <a:latin typeface="宋体" pitchFamily="2" charset="-122"/>
              </a:rPr>
              <a:t>长长长（</a:t>
            </a:r>
            <a:r>
              <a:rPr lang="en-US" altLang="zh-CN" sz="3600" b="1">
                <a:solidFill>
                  <a:srgbClr val="333333"/>
                </a:solidFill>
              </a:rPr>
              <a:t>cháng cháng zhǎng</a:t>
            </a:r>
            <a:r>
              <a:rPr lang="zh-CN" altLang="en-US" sz="3600" b="1">
                <a:solidFill>
                  <a:srgbClr val="333333"/>
                </a:solidFill>
                <a:latin typeface="宋体" pitchFamily="2" charset="-122"/>
              </a:rPr>
              <a:t>），</a:t>
            </a:r>
          </a:p>
          <a:p>
            <a:r>
              <a:rPr lang="zh-CN" altLang="en-US" sz="3600" b="1">
                <a:solidFill>
                  <a:srgbClr val="333333"/>
                </a:solidFill>
                <a:latin typeface="宋体" pitchFamily="2" charset="-122"/>
              </a:rPr>
              <a:t>长长长消（</a:t>
            </a:r>
            <a:r>
              <a:rPr lang="en-US" altLang="zh-CN" sz="3600" b="1">
                <a:solidFill>
                  <a:srgbClr val="333333"/>
                </a:solidFill>
              </a:rPr>
              <a:t>cháng zhǎng cháng xiāo</a:t>
            </a:r>
            <a:r>
              <a:rPr lang="zh-CN" altLang="en-US" sz="3600" b="1">
                <a:solidFill>
                  <a:srgbClr val="333333"/>
                </a:solidFill>
                <a:latin typeface="宋体" pitchFamily="2" charset="-122"/>
              </a:rPr>
              <a:t>）</a:t>
            </a:r>
            <a:endParaRPr lang="zh-CN" altLang="en-US" sz="3600" b="1">
              <a:latin typeface="Tahoma"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标题 13313"/>
          <p:cNvSpPr>
            <a:spLocks noGrp="1" noRot="1"/>
          </p:cNvSpPr>
          <p:nvPr>
            <p:ph type="title" idx="4294967295"/>
          </p:nvPr>
        </p:nvSpPr>
        <p:spPr>
          <a:xfrm>
            <a:off x="0" y="0"/>
            <a:ext cx="6948488" cy="908050"/>
          </a:xfrm>
        </p:spPr>
        <p:txBody>
          <a:bodyPr/>
          <a:lstStyle/>
          <a:p>
            <a:pPr algn="l">
              <a:buClr>
                <a:srgbClr val="000000"/>
              </a:buClr>
            </a:pPr>
            <a:r>
              <a:rPr lang="zh-CN" altLang="en-US" sz="3600" b="1" noProof="1">
                <a:effectLst>
                  <a:outerShdw blurRad="38100" dist="38100" dir="2700000">
                    <a:srgbClr val="C0C0C0"/>
                  </a:outerShdw>
                </a:effectLst>
              </a:rPr>
              <a:t>郭沫若先生的生平</a:t>
            </a:r>
          </a:p>
        </p:txBody>
      </p:sp>
      <p:sp>
        <p:nvSpPr>
          <p:cNvPr id="5122" name="文本占位符 13314"/>
          <p:cNvSpPr>
            <a:spLocks noGrp="1" noRot="1"/>
          </p:cNvSpPr>
          <p:nvPr>
            <p:ph type="body" idx="4294967295"/>
          </p:nvPr>
        </p:nvSpPr>
        <p:spPr>
          <a:xfrm>
            <a:off x="0" y="1052513"/>
            <a:ext cx="8820150" cy="4968875"/>
          </a:xfrm>
        </p:spPr>
        <p:txBody>
          <a:bodyPr/>
          <a:lstStyle/>
          <a:p>
            <a:r>
              <a:rPr lang="zh-CN" altLang="en-US" b="1" noProof="1">
                <a:effectLst>
                  <a:outerShdw blurRad="38100" dist="38100" dir="2700000">
                    <a:srgbClr val="C0C0C0"/>
                  </a:outerShdw>
                </a:effectLst>
              </a:rPr>
              <a:t>郭沫若：（</a:t>
            </a:r>
            <a:r>
              <a:rPr lang="en-US" altLang="zh-CN" b="1" noProof="1">
                <a:effectLst>
                  <a:outerShdw blurRad="38100" dist="38100" dir="2700000">
                    <a:srgbClr val="C0C0C0"/>
                  </a:outerShdw>
                </a:effectLst>
              </a:rPr>
              <a:t>1892——1978</a:t>
            </a:r>
            <a:r>
              <a:rPr lang="zh-CN" altLang="en-US" b="1" noProof="1">
                <a:effectLst>
                  <a:outerShdw blurRad="38100" dist="38100" dir="2700000">
                    <a:srgbClr val="C0C0C0"/>
                  </a:outerShdw>
                </a:effectLst>
              </a:rPr>
              <a:t>）</a:t>
            </a:r>
          </a:p>
          <a:p>
            <a:r>
              <a:rPr lang="en-US" altLang="zh-CN" b="1" noProof="1">
                <a:effectLst>
                  <a:outerShdw blurRad="38100" dist="38100" dir="2700000">
                    <a:srgbClr val="C0C0C0"/>
                  </a:outerShdw>
                </a:effectLst>
              </a:rPr>
              <a:t>1918</a:t>
            </a:r>
            <a:r>
              <a:rPr lang="zh-CN" altLang="en-US" b="1" noProof="1">
                <a:effectLst>
                  <a:outerShdw blurRad="38100" dist="38100" dir="2700000">
                    <a:srgbClr val="C0C0C0"/>
                  </a:outerShdw>
                </a:effectLst>
              </a:rPr>
              <a:t>年开始写诗。</a:t>
            </a:r>
            <a:r>
              <a:rPr lang="en-US" altLang="zh-CN" b="1" noProof="1">
                <a:effectLst>
                  <a:outerShdw blurRad="38100" dist="38100" dir="2700000">
                    <a:srgbClr val="C0C0C0"/>
                  </a:outerShdw>
                </a:effectLst>
              </a:rPr>
              <a:t>1919</a:t>
            </a:r>
            <a:r>
              <a:rPr lang="zh-CN" altLang="en-US" b="1" noProof="1">
                <a:effectLst>
                  <a:outerShdw blurRad="38100" dist="38100" dir="2700000">
                    <a:srgbClr val="C0C0C0"/>
                  </a:outerShdw>
                </a:effectLst>
              </a:rPr>
              <a:t>年</a:t>
            </a:r>
            <a:r>
              <a:rPr lang="en-US" altLang="zh-CN" b="1" noProof="1">
                <a:effectLst>
                  <a:outerShdw blurRad="38100" dist="38100" dir="2700000">
                    <a:srgbClr val="C0C0C0"/>
                  </a:outerShdw>
                </a:effectLst>
              </a:rPr>
              <a:t>《</a:t>
            </a:r>
            <a:r>
              <a:rPr lang="zh-CN" altLang="en-US" b="1" noProof="1">
                <a:effectLst>
                  <a:outerShdw blurRad="38100" dist="38100" dir="2700000">
                    <a:srgbClr val="C0C0C0"/>
                  </a:outerShdw>
                </a:effectLst>
              </a:rPr>
              <a:t>学灯</a:t>
            </a:r>
            <a:r>
              <a:rPr lang="en-US" altLang="zh-CN" b="1" noProof="1">
                <a:effectLst>
                  <a:outerShdw blurRad="38100" dist="38100" dir="2700000">
                    <a:srgbClr val="C0C0C0"/>
                  </a:outerShdw>
                </a:effectLst>
              </a:rPr>
              <a:t>》</a:t>
            </a:r>
            <a:r>
              <a:rPr lang="zh-CN" altLang="en-US" b="1" noProof="1">
                <a:effectLst>
                  <a:outerShdw blurRad="38100" dist="38100" dir="2700000">
                    <a:srgbClr val="C0C0C0"/>
                  </a:outerShdw>
                </a:effectLst>
              </a:rPr>
              <a:t>上发表诗作。</a:t>
            </a:r>
            <a:r>
              <a:rPr lang="en-US" altLang="zh-CN" b="1" noProof="1">
                <a:effectLst>
                  <a:outerShdw blurRad="38100" dist="38100" dir="2700000">
                    <a:srgbClr val="C0C0C0"/>
                  </a:outerShdw>
                </a:effectLst>
              </a:rPr>
              <a:t>1921</a:t>
            </a:r>
            <a:r>
              <a:rPr lang="zh-CN" altLang="en-US" b="1" noProof="1">
                <a:effectLst>
                  <a:outerShdw blurRad="38100" dist="38100" dir="2700000">
                    <a:srgbClr val="C0C0C0"/>
                  </a:outerShdw>
                </a:effectLst>
              </a:rPr>
              <a:t>年与郁达夫等人建立了创造社。 </a:t>
            </a:r>
          </a:p>
          <a:p>
            <a:r>
              <a:rPr lang="en-US" altLang="zh-CN" b="1" noProof="1">
                <a:effectLst>
                  <a:outerShdw blurRad="38100" dist="38100" dir="2700000">
                    <a:srgbClr val="C0C0C0"/>
                  </a:outerShdw>
                </a:effectLst>
              </a:rPr>
              <a:t>1926</a:t>
            </a:r>
            <a:r>
              <a:rPr lang="zh-CN" altLang="en-US" b="1" noProof="1">
                <a:effectLst>
                  <a:outerShdw blurRad="38100" dist="38100" dir="2700000">
                    <a:srgbClr val="C0C0C0"/>
                  </a:outerShdw>
                </a:effectLst>
              </a:rPr>
              <a:t>年参加北伐战争，</a:t>
            </a:r>
            <a:r>
              <a:rPr lang="en-US" altLang="zh-CN" b="1" noProof="1">
                <a:effectLst>
                  <a:outerShdw blurRad="38100" dist="38100" dir="2700000">
                    <a:srgbClr val="C0C0C0"/>
                  </a:outerShdw>
                </a:effectLst>
              </a:rPr>
              <a:t>1927</a:t>
            </a:r>
            <a:r>
              <a:rPr lang="zh-CN" altLang="en-US" b="1" noProof="1">
                <a:effectLst>
                  <a:outerShdw blurRad="38100" dist="38100" dir="2700000">
                    <a:srgbClr val="C0C0C0"/>
                  </a:outerShdw>
                </a:effectLst>
              </a:rPr>
              <a:t>年参加“八一”南昌起义。</a:t>
            </a:r>
            <a:r>
              <a:rPr lang="en-US" altLang="zh-CN" b="1" noProof="1">
                <a:effectLst>
                  <a:outerShdw blurRad="38100" dist="38100" dir="2700000">
                    <a:srgbClr val="C0C0C0"/>
                  </a:outerShdw>
                </a:effectLst>
              </a:rPr>
              <a:t>1928</a:t>
            </a:r>
            <a:r>
              <a:rPr lang="zh-CN" altLang="en-US" b="1" noProof="1">
                <a:effectLst>
                  <a:outerShdw blurRad="38100" dist="38100" dir="2700000">
                    <a:srgbClr val="C0C0C0"/>
                  </a:outerShdw>
                </a:effectLst>
              </a:rPr>
              <a:t>年流亡日本</a:t>
            </a:r>
            <a:r>
              <a:rPr lang="en-US" altLang="zh-CN" b="1" noProof="1">
                <a:effectLst>
                  <a:outerShdw blurRad="38100" dist="38100" dir="2700000">
                    <a:srgbClr val="C0C0C0"/>
                  </a:outerShdw>
                </a:effectLst>
              </a:rPr>
              <a:t>10</a:t>
            </a:r>
            <a:r>
              <a:rPr lang="zh-CN" altLang="en-US" b="1" noProof="1">
                <a:effectLst>
                  <a:outerShdw blurRad="38100" dist="38100" dir="2700000">
                    <a:srgbClr val="C0C0C0"/>
                  </a:outerShdw>
                </a:effectLst>
              </a:rPr>
              <a:t>年。</a:t>
            </a:r>
          </a:p>
          <a:p>
            <a:r>
              <a:rPr lang="en-US" altLang="zh-CN" b="1" noProof="1">
                <a:effectLst>
                  <a:outerShdw blurRad="38100" dist="38100" dir="2700000">
                    <a:srgbClr val="C0C0C0"/>
                  </a:outerShdw>
                </a:effectLst>
              </a:rPr>
              <a:t>1937</a:t>
            </a:r>
            <a:r>
              <a:rPr lang="zh-CN" altLang="en-US" b="1" noProof="1">
                <a:effectLst>
                  <a:outerShdw blurRad="38100" dist="38100" dir="2700000">
                    <a:srgbClr val="C0C0C0"/>
                  </a:outerShdw>
                </a:effectLst>
              </a:rPr>
              <a:t>年归国参加抗战，领导抗日文化宣传工作。新中国成立后，曾任中国文联主席，并历任国家重要领导职务，主持科学和文化工作，对我国现代文学和科学文化事业作出了巨大贡献。 </a:t>
            </a:r>
          </a:p>
          <a:p>
            <a:endParaRPr lang="zh-CN" altLang="en-US" b="1" noProof="1">
              <a:effectLst>
                <a:outerShdw blurRad="38100" dist="38100" dir="2700000">
                  <a:srgbClr val="C0C0C0"/>
                </a:outerShdw>
              </a:effectLst>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文本框 99"/>
          <p:cNvSpPr txBox="1">
            <a:spLocks noChangeArrowheads="1"/>
          </p:cNvSpPr>
          <p:nvPr/>
        </p:nvSpPr>
        <p:spPr bwMode="auto">
          <a:xfrm>
            <a:off x="293688" y="661988"/>
            <a:ext cx="8491537" cy="4968875"/>
          </a:xfrm>
          <a:prstGeom prst="rect">
            <a:avLst/>
          </a:prstGeom>
          <a:noFill/>
          <a:ln w="9525">
            <a:noFill/>
            <a:miter lim="800000"/>
            <a:headEnd/>
            <a:tailEnd/>
          </a:ln>
        </p:spPr>
        <p:txBody>
          <a:bodyPr>
            <a:spAutoFit/>
          </a:bodyPr>
          <a:lstStyle/>
          <a:p>
            <a:r>
              <a:rPr lang="zh-CN" altLang="en-US" sz="3200" b="1">
                <a:solidFill>
                  <a:srgbClr val="0000C0"/>
                </a:solidFill>
                <a:latin typeface="宋体" pitchFamily="2" charset="-122"/>
              </a:rPr>
              <a:t>郭沫若名字的由来</a:t>
            </a:r>
            <a:endParaRPr lang="zh-CN" altLang="en-US" sz="3200" b="1">
              <a:solidFill>
                <a:srgbClr val="333333"/>
              </a:solidFill>
              <a:latin typeface="宋体" pitchFamily="2" charset="-122"/>
            </a:endParaRPr>
          </a:p>
          <a:p>
            <a:r>
              <a:rPr lang="en-US" altLang="zh-CN" sz="3200" b="1">
                <a:solidFill>
                  <a:srgbClr val="333333"/>
                </a:solidFill>
                <a:latin typeface="宋体" pitchFamily="2" charset="-122"/>
              </a:rPr>
              <a:t>1919</a:t>
            </a:r>
            <a:r>
              <a:rPr lang="zh-CN" altLang="en-US" sz="3200" b="1">
                <a:solidFill>
                  <a:srgbClr val="333333"/>
                </a:solidFill>
                <a:latin typeface="宋体" pitchFamily="2" charset="-122"/>
              </a:rPr>
              <a:t>年，郭沫若在日本留学时，取了“沫若”这个笔名。“沫”“若”，即沫水和若水。沫水，古水名，即今大渡河，是岷江的最大支流，位于四川省中西部；若水，古水名，即今雅砻江，是金沙江的最大支流，位于四川省西部。“沫水”“若水”是流经郭沫若家乡的两条河流。郭沫若取此二水作为笔名，是表示他</a:t>
            </a:r>
            <a:r>
              <a:rPr lang="zh-CN" altLang="en-US" sz="3200" b="1">
                <a:solidFill>
                  <a:srgbClr val="FF0000"/>
                </a:solidFill>
                <a:latin typeface="宋体" pitchFamily="2" charset="-122"/>
              </a:rPr>
              <a:t>身在异国、不忘家园</a:t>
            </a:r>
            <a:r>
              <a:rPr lang="zh-CN" altLang="en-US" sz="3200" b="1">
                <a:solidFill>
                  <a:srgbClr val="333333"/>
                </a:solidFill>
                <a:latin typeface="宋体" pitchFamily="2" charset="-122"/>
              </a:rPr>
              <a:t>的意思，也表现了他强烈的爱国主义思想。</a:t>
            </a:r>
            <a:endParaRPr lang="zh-CN" altLang="en-US" sz="3200" b="1">
              <a:latin typeface="Tahoma"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7409"/>
          <p:cNvSpPr>
            <a:spLocks noGrp="1" noRot="1"/>
          </p:cNvSpPr>
          <p:nvPr>
            <p:ph type="title" idx="4294967295"/>
          </p:nvPr>
        </p:nvSpPr>
        <p:spPr>
          <a:xfrm>
            <a:off x="179388" y="188913"/>
            <a:ext cx="2160587" cy="647700"/>
          </a:xfrm>
        </p:spPr>
        <p:txBody>
          <a:bodyPr/>
          <a:lstStyle/>
          <a:p>
            <a:pPr algn="l">
              <a:buClr>
                <a:srgbClr val="000000"/>
              </a:buClr>
            </a:pPr>
            <a:r>
              <a:rPr lang="zh-CN" altLang="en-US" sz="3600" b="1" noProof="1">
                <a:effectLst>
                  <a:outerShdw blurRad="38100" dist="38100" dir="2700000">
                    <a:srgbClr val="C0C0C0"/>
                  </a:outerShdw>
                </a:effectLst>
              </a:rPr>
              <a:t>主要作品</a:t>
            </a:r>
          </a:p>
        </p:txBody>
      </p:sp>
      <p:sp>
        <p:nvSpPr>
          <p:cNvPr id="6146" name="文本占位符 17410"/>
          <p:cNvSpPr>
            <a:spLocks noGrp="1" noRot="1"/>
          </p:cNvSpPr>
          <p:nvPr>
            <p:ph type="body" idx="4294967295"/>
          </p:nvPr>
        </p:nvSpPr>
        <p:spPr>
          <a:xfrm>
            <a:off x="457200" y="1600200"/>
            <a:ext cx="8686800" cy="4530725"/>
          </a:xfrm>
        </p:spPr>
        <p:txBody>
          <a:bodyPr/>
          <a:lstStyle/>
          <a:p>
            <a:pPr>
              <a:buFont typeface="Wingdings" pitchFamily="2" charset="2"/>
              <a:buNone/>
            </a:pPr>
            <a:r>
              <a:rPr lang="zh-CN" altLang="en-US" b="1" noProof="1">
                <a:solidFill>
                  <a:srgbClr val="0000FF"/>
                </a:solidFill>
                <a:effectLst>
                  <a:outerShdw blurRad="38100" dist="38100" dir="2700000">
                    <a:srgbClr val="C0C0C0"/>
                  </a:outerShdw>
                </a:effectLst>
              </a:rPr>
              <a:t>诗歌：</a:t>
            </a:r>
          </a:p>
          <a:p>
            <a:pPr>
              <a:buFont typeface="Wingdings" pitchFamily="2" charset="2"/>
              <a:buNone/>
            </a:pPr>
            <a:r>
              <a:rPr lang="en-US" altLang="zh-CN" b="1" noProof="1">
                <a:effectLst>
                  <a:outerShdw blurRad="38100" dist="38100" dir="2700000">
                    <a:srgbClr val="C0C0C0"/>
                  </a:outerShdw>
                </a:effectLst>
              </a:rPr>
              <a:t>    《</a:t>
            </a:r>
            <a:r>
              <a:rPr lang="zh-CN" altLang="en-US" b="1" noProof="1">
                <a:effectLst>
                  <a:outerShdw blurRad="38100" dist="38100" dir="2700000">
                    <a:srgbClr val="C0C0C0"/>
                  </a:outerShdw>
                </a:effectLst>
              </a:rPr>
              <a:t>天狗</a:t>
            </a:r>
            <a:r>
              <a:rPr lang="en-US" altLang="zh-CN" b="1" noProof="1">
                <a:effectLst>
                  <a:outerShdw blurRad="38100" dist="38100" dir="2700000">
                    <a:srgbClr val="C0C0C0"/>
                  </a:outerShdw>
                </a:effectLst>
              </a:rPr>
              <a:t>》《</a:t>
            </a:r>
            <a:r>
              <a:rPr lang="zh-CN" altLang="en-US" b="1" noProof="1">
                <a:effectLst>
                  <a:outerShdw blurRad="38100" dist="38100" dir="2700000">
                    <a:srgbClr val="C0C0C0"/>
                  </a:outerShdw>
                </a:effectLst>
              </a:rPr>
              <a:t>凤凰涅槃</a:t>
            </a:r>
            <a:r>
              <a:rPr lang="en-US" altLang="zh-CN" b="1" noProof="1">
                <a:effectLst>
                  <a:outerShdw blurRad="38100" dist="38100" dir="2700000">
                    <a:srgbClr val="C0C0C0"/>
                  </a:outerShdw>
                </a:effectLst>
              </a:rPr>
              <a:t>》《</a:t>
            </a:r>
            <a:r>
              <a:rPr lang="zh-CN" altLang="en-US" b="1" noProof="1">
                <a:effectLst>
                  <a:outerShdw blurRad="38100" dist="38100" dir="2700000">
                    <a:srgbClr val="C0C0C0"/>
                  </a:outerShdw>
                </a:effectLst>
              </a:rPr>
              <a:t>炉中煤</a:t>
            </a:r>
            <a:r>
              <a:rPr lang="en-US" altLang="zh-CN" b="1" noProof="1">
                <a:effectLst>
                  <a:outerShdw blurRad="38100" dist="38100" dir="2700000">
                    <a:srgbClr val="C0C0C0"/>
                  </a:outerShdw>
                </a:effectLst>
              </a:rPr>
              <a:t>》</a:t>
            </a:r>
          </a:p>
          <a:p>
            <a:pPr>
              <a:buFont typeface="Wingdings" pitchFamily="2" charset="2"/>
              <a:buNone/>
            </a:pPr>
            <a:r>
              <a:rPr lang="en-US" altLang="zh-CN" b="1" noProof="1">
                <a:effectLst>
                  <a:outerShdw blurRad="38100" dist="38100" dir="2700000">
                    <a:srgbClr val="C0C0C0"/>
                  </a:outerShdw>
                </a:effectLst>
              </a:rPr>
              <a:t>    《</a:t>
            </a:r>
            <a:r>
              <a:rPr lang="zh-CN" altLang="en-US" b="1" noProof="1">
                <a:effectLst>
                  <a:outerShdw blurRad="38100" dist="38100" dir="2700000">
                    <a:srgbClr val="C0C0C0"/>
                  </a:outerShdw>
                </a:effectLst>
              </a:rPr>
              <a:t>地球，我的母亲！</a:t>
            </a:r>
            <a:r>
              <a:rPr lang="en-US" altLang="zh-CN" b="1" noProof="1">
                <a:effectLst>
                  <a:outerShdw blurRad="38100" dist="38100" dir="2700000">
                    <a:srgbClr val="C0C0C0"/>
                  </a:outerShdw>
                </a:effectLst>
              </a:rPr>
              <a:t>》</a:t>
            </a:r>
            <a:r>
              <a:rPr lang="zh-CN" altLang="en-US" b="1" noProof="1">
                <a:effectLst>
                  <a:outerShdw blurRad="38100" dist="38100" dir="2700000">
                    <a:srgbClr val="C0C0C0"/>
                  </a:outerShdw>
                </a:effectLst>
              </a:rPr>
              <a:t> </a:t>
            </a:r>
            <a:r>
              <a:rPr lang="en-US" altLang="zh-CN" b="1" noProof="1">
                <a:effectLst>
                  <a:outerShdw blurRad="38100" dist="38100" dir="2700000">
                    <a:srgbClr val="C0C0C0"/>
                  </a:outerShdw>
                </a:effectLst>
              </a:rPr>
              <a:t>《</a:t>
            </a:r>
            <a:r>
              <a:rPr lang="zh-CN" altLang="en-US" b="1" noProof="1">
                <a:effectLst>
                  <a:outerShdw blurRad="38100" dist="38100" dir="2700000">
                    <a:srgbClr val="C0C0C0"/>
                  </a:outerShdw>
                </a:effectLst>
              </a:rPr>
              <a:t>天上的街市</a:t>
            </a:r>
            <a:r>
              <a:rPr lang="en-US" altLang="zh-CN" b="1" noProof="1">
                <a:effectLst>
                  <a:outerShdw blurRad="38100" dist="38100" dir="2700000">
                    <a:srgbClr val="C0C0C0"/>
                  </a:outerShdw>
                </a:effectLst>
              </a:rPr>
              <a:t>》</a:t>
            </a:r>
            <a:r>
              <a:rPr lang="zh-CN" altLang="en-US" b="1" noProof="1">
                <a:effectLst>
                  <a:outerShdw blurRad="38100" dist="38100" dir="2700000">
                    <a:srgbClr val="C0C0C0"/>
                  </a:outerShdw>
                </a:effectLst>
              </a:rPr>
              <a:t>等</a:t>
            </a:r>
          </a:p>
          <a:p>
            <a:pPr>
              <a:buFont typeface="Wingdings" pitchFamily="2" charset="2"/>
              <a:buNone/>
            </a:pPr>
            <a:r>
              <a:rPr lang="zh-CN" altLang="en-US" b="1" noProof="1">
                <a:solidFill>
                  <a:srgbClr val="0000FF"/>
                </a:solidFill>
                <a:effectLst>
                  <a:outerShdw blurRad="38100" dist="38100" dir="2700000">
                    <a:srgbClr val="C0C0C0"/>
                  </a:outerShdw>
                </a:effectLst>
              </a:rPr>
              <a:t>历史剧：</a:t>
            </a:r>
          </a:p>
          <a:p>
            <a:pPr>
              <a:buFont typeface="Wingdings" pitchFamily="2" charset="2"/>
              <a:buNone/>
            </a:pPr>
            <a:r>
              <a:rPr lang="en-US" altLang="zh-CN" b="1" noProof="1">
                <a:solidFill>
                  <a:srgbClr val="0000FF"/>
                </a:solidFill>
                <a:effectLst>
                  <a:outerShdw blurRad="38100" dist="38100" dir="2700000">
                    <a:srgbClr val="C0C0C0"/>
                  </a:outerShdw>
                </a:effectLst>
              </a:rPr>
              <a:t>    </a:t>
            </a:r>
            <a:r>
              <a:rPr lang="en-US" altLang="zh-CN" b="1" noProof="1">
                <a:effectLst>
                  <a:outerShdw blurRad="38100" dist="38100" dir="2700000">
                    <a:srgbClr val="C0C0C0"/>
                  </a:outerShdw>
                </a:effectLst>
              </a:rPr>
              <a:t>《</a:t>
            </a:r>
            <a:r>
              <a:rPr lang="zh-CN" altLang="en-US" b="1" noProof="1">
                <a:effectLst>
                  <a:outerShdw blurRad="38100" dist="38100" dir="2700000">
                    <a:srgbClr val="C0C0C0"/>
                  </a:outerShdw>
                </a:effectLst>
              </a:rPr>
              <a:t>屈原</a:t>
            </a:r>
            <a:r>
              <a:rPr lang="en-US" altLang="zh-CN" b="1" noProof="1">
                <a:effectLst>
                  <a:outerShdw blurRad="38100" dist="38100" dir="2700000">
                    <a:srgbClr val="C0C0C0"/>
                  </a:outerShdw>
                </a:effectLst>
              </a:rPr>
              <a:t>》《</a:t>
            </a:r>
            <a:r>
              <a:rPr lang="zh-CN" altLang="en-US" b="1" noProof="1">
                <a:effectLst>
                  <a:outerShdw blurRad="38100" dist="38100" dir="2700000">
                    <a:srgbClr val="C0C0C0"/>
                  </a:outerShdw>
                </a:effectLst>
              </a:rPr>
              <a:t>虎符</a:t>
            </a:r>
            <a:r>
              <a:rPr lang="en-US" altLang="zh-CN" b="1" noProof="1">
                <a:effectLst>
                  <a:outerShdw blurRad="38100" dist="38100" dir="2700000">
                    <a:srgbClr val="C0C0C0"/>
                  </a:outerShdw>
                </a:effectLst>
              </a:rPr>
              <a:t>》《</a:t>
            </a:r>
            <a:r>
              <a:rPr lang="zh-CN" altLang="en-US" b="1" noProof="1">
                <a:effectLst>
                  <a:outerShdw blurRad="38100" dist="38100" dir="2700000">
                    <a:srgbClr val="C0C0C0"/>
                  </a:outerShdw>
                </a:effectLst>
              </a:rPr>
              <a:t>棠棣之花</a:t>
            </a:r>
            <a:r>
              <a:rPr lang="en-US" altLang="zh-CN" b="1" noProof="1">
                <a:effectLst>
                  <a:outerShdw blurRad="38100" dist="38100" dir="2700000">
                    <a:srgbClr val="C0C0C0"/>
                  </a:outerShdw>
                </a:effectLst>
              </a:rPr>
              <a:t>》</a:t>
            </a:r>
          </a:p>
          <a:p>
            <a:pPr>
              <a:buFont typeface="Wingdings" pitchFamily="2" charset="2"/>
              <a:buNone/>
            </a:pPr>
            <a:r>
              <a:rPr lang="en-US" altLang="zh-CN" b="1" noProof="1">
                <a:effectLst>
                  <a:outerShdw blurRad="38100" dist="38100" dir="2700000">
                    <a:srgbClr val="C0C0C0"/>
                  </a:outerShdw>
                </a:effectLst>
              </a:rPr>
              <a:t>    《</a:t>
            </a:r>
            <a:r>
              <a:rPr lang="zh-CN" altLang="en-US" b="1" noProof="1">
                <a:effectLst>
                  <a:outerShdw blurRad="38100" dist="38100" dir="2700000">
                    <a:srgbClr val="C0C0C0"/>
                  </a:outerShdw>
                </a:effectLst>
              </a:rPr>
              <a:t>王昭君</a:t>
            </a:r>
            <a:r>
              <a:rPr lang="en-US" altLang="zh-CN" b="1" noProof="1">
                <a:effectLst>
                  <a:outerShdw blurRad="38100" dist="38100" dir="2700000">
                    <a:srgbClr val="C0C0C0"/>
                  </a:outerShdw>
                </a:effectLst>
              </a:rPr>
              <a:t>》《</a:t>
            </a:r>
            <a:r>
              <a:rPr lang="zh-CN" altLang="en-US" b="1" noProof="1">
                <a:effectLst>
                  <a:outerShdw blurRad="38100" dist="38100" dir="2700000">
                    <a:srgbClr val="C0C0C0"/>
                  </a:outerShdw>
                </a:effectLst>
              </a:rPr>
              <a:t>蔡文姬</a:t>
            </a:r>
            <a:r>
              <a:rPr lang="en-US" altLang="zh-CN" b="1" noProof="1">
                <a:effectLst>
                  <a:outerShdw blurRad="38100" dist="38100" dir="2700000">
                    <a:srgbClr val="C0C0C0"/>
                  </a:outerShdw>
                </a:effectLst>
              </a:rPr>
              <a:t>》</a:t>
            </a:r>
          </a:p>
        </p:txBody>
      </p:sp>
    </p:spTree>
  </p:cSld>
  <p:clrMapOvr>
    <a:masterClrMapping/>
  </p:clrMapOvr>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2425</Words>
  <Application>Microsoft Office PowerPoint</Application>
  <PresentationFormat>全屏显示(4:3)</PresentationFormat>
  <Paragraphs>93</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  立在地球边上放号</vt:lpstr>
      <vt:lpstr>学习目标</vt:lpstr>
      <vt:lpstr>幻灯片 3</vt:lpstr>
      <vt:lpstr>幻灯片 4</vt:lpstr>
      <vt:lpstr>幻灯片 5</vt:lpstr>
      <vt:lpstr>幻灯片 6</vt:lpstr>
      <vt:lpstr>郭沫若先生的生平</vt:lpstr>
      <vt:lpstr>幻灯片 8</vt:lpstr>
      <vt:lpstr>主要作品</vt:lpstr>
      <vt:lpstr>评价</vt:lpstr>
      <vt:lpstr>幻灯片 11</vt:lpstr>
      <vt:lpstr>幻灯片 12</vt:lpstr>
      <vt:lpstr>这首诗给人的主要感受和印象是什么？</vt:lpstr>
      <vt:lpstr>试用自己的语言描绘诗歌画面。</vt:lpstr>
      <vt:lpstr>幻灯片 15</vt:lpstr>
      <vt:lpstr>写作背景</vt:lpstr>
      <vt:lpstr>幻灯片 17</vt:lpstr>
      <vt:lpstr>幻灯片 18</vt:lpstr>
      <vt:lpstr>幻灯片 19</vt:lpstr>
      <vt:lpstr>幻灯片 20</vt:lpstr>
      <vt:lpstr>幻灯片 21</vt:lpstr>
      <vt:lpstr>幻灯片 22</vt:lpstr>
      <vt:lpstr>幻灯片 23</vt:lpstr>
      <vt:lpstr>幻灯片 24</vt:lpstr>
      <vt:lpstr>问题4：如何理解诗歌中的 “力”字?</vt:lpstr>
      <vt:lpstr>幻灯片 26</vt:lpstr>
      <vt:lpstr>问题5.根据以上分析谈谈你对诗歌主旨的理解。 </vt:lpstr>
      <vt:lpstr>幻灯片 28</vt:lpstr>
      <vt:lpstr>幻灯片 29</vt:lpstr>
      <vt:lpstr>幻灯片 30</vt:lpstr>
      <vt:lpstr>幻灯片 31</vt:lpstr>
      <vt:lpstr>幻灯片 32</vt:lpstr>
      <vt:lpstr>幻灯片 33</vt:lpstr>
      <vt:lpstr>炉中煤 ——眷念祖国的情绪（郭沫若）</vt:lpstr>
      <vt:lpstr>幻灯片 35</vt:lpstr>
      <vt:lpstr>归纳概括郭沫若早期诗歌的特点。</vt:lpstr>
      <vt:lpstr>幻灯片 37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立在地球边上放号</dc:title>
  <dc:creator>ProBook</dc:creator>
  <cp:lastModifiedBy>ProBook</cp:lastModifiedBy>
  <cp:revision>1</cp:revision>
  <dcterms:created xsi:type="dcterms:W3CDTF">2019-11-18T08:08:43Z</dcterms:created>
  <dcterms:modified xsi:type="dcterms:W3CDTF">2019-11-18T08:09:19Z</dcterms:modified>
</cp:coreProperties>
</file>