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565" r:id="rId4"/>
    <p:sldId id="758" r:id="rId5"/>
    <p:sldId id="379" r:id="rId6"/>
    <p:sldId id="385" r:id="rId7"/>
    <p:sldId id="281" r:id="rId8"/>
    <p:sldId id="396" r:id="rId9"/>
    <p:sldId id="397" r:id="rId10"/>
    <p:sldId id="398" r:id="rId11"/>
    <p:sldId id="399" r:id="rId12"/>
    <p:sldId id="400" r:id="rId13"/>
    <p:sldId id="759" r:id="rId14"/>
    <p:sldId id="409" r:id="rId15"/>
    <p:sldId id="414" r:id="rId16"/>
    <p:sldId id="422" r:id="rId17"/>
    <p:sldId id="428" r:id="rId18"/>
    <p:sldId id="434" r:id="rId19"/>
    <p:sldId id="761" r:id="rId20"/>
    <p:sldId id="454" r:id="rId21"/>
    <p:sldId id="464" r:id="rId22"/>
    <p:sldId id="309" r:id="rId23"/>
    <p:sldId id="319" r:id="rId24"/>
    <p:sldId id="474" r:id="rId25"/>
    <p:sldId id="329" r:id="rId26"/>
    <p:sldId id="341" r:id="rId27"/>
    <p:sldId id="350" r:id="rId28"/>
    <p:sldId id="355" r:id="rId29"/>
    <p:sldId id="362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074" y="-84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Arial" panose="020B0604020202020204" pitchFamily="34" charset="0"/>
          <a:ea typeface="华文新魏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8321" name="图片 268320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8290" name="Rectangle 2"/>
          <p:cNvSpPr/>
          <p:nvPr/>
        </p:nvSpPr>
        <p:spPr>
          <a:xfrm>
            <a:off x="468313" y="188913"/>
            <a:ext cx="3240087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971550" y="4149725"/>
            <a:ext cx="2339975" cy="1935163"/>
            <a:chOff x="612" y="2755"/>
            <a:chExt cx="1474" cy="1219"/>
          </a:xfrm>
        </p:grpSpPr>
        <p:pic>
          <p:nvPicPr>
            <p:cNvPr id="268299" name="Picture 11"/>
            <p:cNvPicPr>
              <a:picLocks noChangeAspect="1"/>
            </p:cNvPicPr>
            <p:nvPr/>
          </p:nvPicPr>
          <p:blipFill>
            <a:blip r:embed="rId2"/>
            <a:srcRect l="8517" t="64050" r="68390" b="19266"/>
            <a:stretch>
              <a:fillRect/>
            </a:stretch>
          </p:blipFill>
          <p:spPr>
            <a:xfrm>
              <a:off x="640" y="2755"/>
              <a:ext cx="144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8300" name="Text Box 12"/>
            <p:cNvSpPr txBox="1"/>
            <p:nvPr/>
          </p:nvSpPr>
          <p:spPr>
            <a:xfrm>
              <a:off x="612" y="3647"/>
              <a:ext cx="14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慧空禅院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6191250" y="3024188"/>
            <a:ext cx="1936750" cy="854075"/>
            <a:chOff x="3503" y="2188"/>
            <a:chExt cx="1220" cy="538"/>
          </a:xfrm>
        </p:grpSpPr>
        <p:pic>
          <p:nvPicPr>
            <p:cNvPr id="268302" name="Picture 14"/>
            <p:cNvPicPr>
              <a:picLocks noChangeAspect="1"/>
            </p:cNvPicPr>
            <p:nvPr/>
          </p:nvPicPr>
          <p:blipFill>
            <a:blip r:embed="rId2"/>
            <a:srcRect l="61237" t="41026" r="20683" b="43887"/>
            <a:stretch>
              <a:fillRect/>
            </a:stretch>
          </p:blipFill>
          <p:spPr>
            <a:xfrm>
              <a:off x="3503" y="2188"/>
              <a:ext cx="1220" cy="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8303" name="Text Box 15"/>
            <p:cNvSpPr txBox="1"/>
            <p:nvPr/>
          </p:nvSpPr>
          <p:spPr>
            <a:xfrm>
              <a:off x="4071" y="2330"/>
              <a:ext cx="652" cy="32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后洞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5292725" y="4643438"/>
            <a:ext cx="3509963" cy="1125537"/>
            <a:chOff x="2682" y="2727"/>
            <a:chExt cx="2211" cy="709"/>
          </a:xfrm>
        </p:grpSpPr>
        <p:pic>
          <p:nvPicPr>
            <p:cNvPr id="268305" name="Picture 17"/>
            <p:cNvPicPr>
              <a:picLocks noChangeAspect="1"/>
            </p:cNvPicPr>
            <p:nvPr/>
          </p:nvPicPr>
          <p:blipFill>
            <a:blip r:embed="rId2"/>
            <a:srcRect l="60741" t="64078" r="13158" b="16040"/>
            <a:stretch>
              <a:fillRect/>
            </a:stretch>
          </p:blipFill>
          <p:spPr>
            <a:xfrm>
              <a:off x="2682" y="2727"/>
              <a:ext cx="1672" cy="7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8306" name="Text Box 18"/>
            <p:cNvSpPr txBox="1"/>
            <p:nvPr/>
          </p:nvSpPr>
          <p:spPr>
            <a:xfrm>
              <a:off x="3078" y="2755"/>
              <a:ext cx="1815" cy="62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华山洞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(</a:t>
              </a: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华阳洞的前洞</a:t>
              </a:r>
              <a:r>
                <a:rPr lang="en-US" altLang="zh-CN" sz="2800" b="1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)</a:t>
              </a:r>
              <a:endParaRPr lang="en-US" altLang="zh-CN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5741988" y="5678488"/>
            <a:ext cx="1889125" cy="765175"/>
            <a:chOff x="3986" y="3719"/>
            <a:chExt cx="1190" cy="482"/>
          </a:xfrm>
        </p:grpSpPr>
        <p:pic>
          <p:nvPicPr>
            <p:cNvPr id="268308" name="Picture 20"/>
            <p:cNvPicPr>
              <a:picLocks noChangeAspect="1"/>
            </p:cNvPicPr>
            <p:nvPr/>
          </p:nvPicPr>
          <p:blipFill>
            <a:blip r:embed="rId2"/>
            <a:srcRect l="65770" t="83147" r="20683" b="3337"/>
            <a:stretch>
              <a:fillRect/>
            </a:stretch>
          </p:blipFill>
          <p:spPr>
            <a:xfrm>
              <a:off x="3986" y="3719"/>
              <a:ext cx="850" cy="4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8309" name="Text Box 21"/>
            <p:cNvSpPr txBox="1"/>
            <p:nvPr/>
          </p:nvSpPr>
          <p:spPr>
            <a:xfrm>
              <a:off x="4297" y="3817"/>
              <a:ext cx="879" cy="32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泉水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 rot="-142740">
            <a:off x="3267075" y="4687888"/>
            <a:ext cx="2160588" cy="457200"/>
            <a:chOff x="2058" y="2953"/>
            <a:chExt cx="1389" cy="325"/>
          </a:xfrm>
        </p:grpSpPr>
        <p:sp>
          <p:nvSpPr>
            <p:cNvPr id="268313" name="Line 25"/>
            <p:cNvSpPr/>
            <p:nvPr/>
          </p:nvSpPr>
          <p:spPr>
            <a:xfrm>
              <a:off x="2058" y="3209"/>
              <a:ext cx="1389" cy="2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ot"/>
              <a:headEnd type="stealth" w="med" len="lg"/>
              <a:tailEnd type="stealth" w="med" len="lg"/>
            </a:ln>
          </p:spPr>
        </p:sp>
        <p:sp>
          <p:nvSpPr>
            <p:cNvPr id="268314" name="Text Box 26"/>
            <p:cNvSpPr txBox="1"/>
            <p:nvPr/>
          </p:nvSpPr>
          <p:spPr>
            <a:xfrm rot="-10681429" flipV="1">
              <a:off x="2454" y="2953"/>
              <a:ext cx="551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五里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7068" name="AutoShape 28"/>
          <p:cNvSpPr/>
          <p:nvPr/>
        </p:nvSpPr>
        <p:spPr>
          <a:xfrm>
            <a:off x="1511300" y="1268413"/>
            <a:ext cx="4770438" cy="1935162"/>
          </a:xfrm>
          <a:prstGeom prst="wedgeRoundRectCallout">
            <a:avLst>
              <a:gd name="adj1" fmla="val 57986"/>
              <a:gd name="adj2" fmla="val 6444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由山以上五六里，有穴窈然，入之甚寒，问其深，则其虽好游者不能穷也，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──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谓之後洞。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68320" name="图片 268319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863" y="3573463"/>
            <a:ext cx="847725" cy="2103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0" name="Rectangle 3"/>
          <p:cNvSpPr/>
          <p:nvPr/>
        </p:nvSpPr>
        <p:spPr>
          <a:xfrm>
            <a:off x="250825" y="188913"/>
            <a:ext cx="6465888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第二段：重点词句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6" name="Rectangle 2"/>
          <p:cNvSpPr/>
          <p:nvPr/>
        </p:nvSpPr>
        <p:spPr>
          <a:xfrm>
            <a:off x="368300" y="790575"/>
            <a:ext cx="5040313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有泉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侧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出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有穴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窈然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问其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深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则其好游者不能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穷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余与四人拥火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入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其进愈难，而其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见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愈奇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比好游者尚不能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十一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则其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加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少矣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火尚足以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明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则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或咎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其欲出者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2168525" y="871538"/>
            <a:ext cx="43195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状，从旁边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1808163" y="1962150"/>
            <a:ext cx="3810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形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名，深度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2933700" y="5281613"/>
            <a:ext cx="3810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形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动，照明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2212975" y="1412875"/>
            <a:ext cx="60309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幽深的样子。然，形容词词尾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2" name="Rectangle 8"/>
          <p:cNvSpPr/>
          <p:nvPr/>
        </p:nvSpPr>
        <p:spPr>
          <a:xfrm>
            <a:off x="4057650" y="2501900"/>
            <a:ext cx="40957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形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动，到尽头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3" name="Rectangle 9"/>
          <p:cNvSpPr/>
          <p:nvPr/>
        </p:nvSpPr>
        <p:spPr>
          <a:xfrm>
            <a:off x="3743325" y="3041650"/>
            <a:ext cx="40957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99FFCC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，表修饰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4" name="Rectangle 10"/>
          <p:cNvSpPr/>
          <p:nvPr/>
        </p:nvSpPr>
        <p:spPr>
          <a:xfrm>
            <a:off x="4508500" y="3617913"/>
            <a:ext cx="40957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名，见到的景象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5" name="Rectangle 11"/>
          <p:cNvSpPr/>
          <p:nvPr/>
        </p:nvSpPr>
        <p:spPr>
          <a:xfrm>
            <a:off x="4148138" y="4168775"/>
            <a:ext cx="40957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十分之一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6" name="Rectangle 12"/>
          <p:cNvSpPr/>
          <p:nvPr/>
        </p:nvSpPr>
        <p:spPr>
          <a:xfrm>
            <a:off x="3382963" y="4708525"/>
            <a:ext cx="49053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名，到达的人 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更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7" name="Rectangle 13"/>
          <p:cNvSpPr/>
          <p:nvPr/>
        </p:nvSpPr>
        <p:spPr>
          <a:xfrm>
            <a:off x="3338513" y="5832475"/>
            <a:ext cx="49053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有的人 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责怪，埋怨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31" grpId="0"/>
      <p:bldP spid="26629" grpId="0"/>
      <p:bldP spid="26632" grpId="0"/>
      <p:bldP spid="26633" grpId="0"/>
      <p:bldP spid="26634" grpId="0"/>
      <p:bldP spid="26635" grpId="0"/>
      <p:bldP spid="26636" grpId="0"/>
      <p:bldP spid="26630" grpId="0"/>
      <p:bldP spid="266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7506" name="Rectangle 2"/>
          <p:cNvSpPr/>
          <p:nvPr/>
        </p:nvSpPr>
        <p:spPr>
          <a:xfrm>
            <a:off x="323850" y="260350"/>
            <a:ext cx="7772400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问题探究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96" name="Rectangle 20"/>
          <p:cNvSpPr/>
          <p:nvPr/>
        </p:nvSpPr>
        <p:spPr>
          <a:xfrm>
            <a:off x="4410075" y="2201863"/>
            <a:ext cx="2033588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平旷 有泉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97" name="Rectangle 21"/>
          <p:cNvSpPr/>
          <p:nvPr/>
        </p:nvSpPr>
        <p:spPr>
          <a:xfrm>
            <a:off x="900113" y="3136900"/>
            <a:ext cx="2384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记游洞经过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98" name="Rectangle 22"/>
          <p:cNvSpPr/>
          <p:nvPr/>
        </p:nvSpPr>
        <p:spPr>
          <a:xfrm>
            <a:off x="900113" y="4811713"/>
            <a:ext cx="3141662" cy="1065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追记后洞中所见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并表示遗憾心情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99" name="Rectangle 23"/>
          <p:cNvSpPr/>
          <p:nvPr/>
        </p:nvSpPr>
        <p:spPr>
          <a:xfrm>
            <a:off x="3240088" y="2427288"/>
            <a:ext cx="12144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前洞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00" name="Rectangle 24"/>
          <p:cNvSpPr/>
          <p:nvPr/>
        </p:nvSpPr>
        <p:spPr>
          <a:xfrm>
            <a:off x="3240088" y="3732213"/>
            <a:ext cx="11699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后洞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01" name="Rectangle 25"/>
          <p:cNvSpPr/>
          <p:nvPr/>
        </p:nvSpPr>
        <p:spPr>
          <a:xfrm>
            <a:off x="4427538" y="2741613"/>
            <a:ext cx="25479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游者众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02" name="Rectangle 26"/>
          <p:cNvSpPr/>
          <p:nvPr/>
        </p:nvSpPr>
        <p:spPr>
          <a:xfrm>
            <a:off x="4500563" y="3416300"/>
            <a:ext cx="3455987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窈然、甚寒、奇深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03" name="Rectangle 27"/>
          <p:cNvSpPr/>
          <p:nvPr/>
        </p:nvSpPr>
        <p:spPr>
          <a:xfrm>
            <a:off x="4454525" y="4002088"/>
            <a:ext cx="2205038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至者少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7515" name="AutoShape 28"/>
          <p:cNvSpPr/>
          <p:nvPr/>
        </p:nvSpPr>
        <p:spPr>
          <a:xfrm>
            <a:off x="630238" y="3416300"/>
            <a:ext cx="223837" cy="2205038"/>
          </a:xfrm>
          <a:prstGeom prst="leftBrace">
            <a:avLst>
              <a:gd name="adj1" fmla="val 82092"/>
              <a:gd name="adj2" fmla="val 50000"/>
            </a:avLst>
          </a:prstGeom>
          <a:noFill/>
          <a:ln w="317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7516" name="AutoShape 29"/>
          <p:cNvSpPr/>
          <p:nvPr/>
        </p:nvSpPr>
        <p:spPr>
          <a:xfrm>
            <a:off x="3060700" y="2697163"/>
            <a:ext cx="223838" cy="1439862"/>
          </a:xfrm>
          <a:prstGeom prst="leftBrace">
            <a:avLst>
              <a:gd name="adj1" fmla="val 53605"/>
              <a:gd name="adj2" fmla="val 50000"/>
            </a:avLst>
          </a:prstGeom>
          <a:noFill/>
          <a:ln w="317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7517" name="AutoShape 30"/>
          <p:cNvSpPr/>
          <p:nvPr/>
        </p:nvSpPr>
        <p:spPr>
          <a:xfrm>
            <a:off x="4229100" y="2381250"/>
            <a:ext cx="180975" cy="762000"/>
          </a:xfrm>
          <a:prstGeom prst="leftBrace">
            <a:avLst>
              <a:gd name="adj1" fmla="val 35087"/>
              <a:gd name="adj2" fmla="val 50000"/>
            </a:avLst>
          </a:prstGeom>
          <a:noFill/>
          <a:ln w="317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7518" name="AutoShape 31"/>
          <p:cNvSpPr/>
          <p:nvPr/>
        </p:nvSpPr>
        <p:spPr>
          <a:xfrm>
            <a:off x="4275138" y="3614738"/>
            <a:ext cx="134937" cy="792162"/>
          </a:xfrm>
          <a:prstGeom prst="leftBrace">
            <a:avLst>
              <a:gd name="adj1" fmla="val 48921"/>
              <a:gd name="adj2" fmla="val 50000"/>
            </a:avLst>
          </a:prstGeom>
          <a:noFill/>
          <a:ln w="317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09" name="Rectangle 33"/>
          <p:cNvSpPr/>
          <p:nvPr/>
        </p:nvSpPr>
        <p:spPr>
          <a:xfrm>
            <a:off x="3770313" y="5054600"/>
            <a:ext cx="873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→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810" name="Rectangle 34"/>
          <p:cNvSpPr/>
          <p:nvPr/>
        </p:nvSpPr>
        <p:spPr>
          <a:xfrm>
            <a:off x="4229100" y="5054600"/>
            <a:ext cx="900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悔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7521" name="文本框 277520"/>
          <p:cNvSpPr txBox="1"/>
          <p:nvPr/>
        </p:nvSpPr>
        <p:spPr>
          <a:xfrm>
            <a:off x="467995" y="1016000"/>
            <a:ext cx="82073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这一段主要为记游部分，那么作者游了哪些地方？结果怎样？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7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7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75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7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75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7" grpId="0"/>
      <p:bldP spid="277516" grpId="0" animBg="1"/>
      <p:bldP spid="75799" grpId="0"/>
      <p:bldP spid="75800" grpId="0"/>
      <p:bldP spid="277517" grpId="0" animBg="1"/>
      <p:bldP spid="75796" grpId="0"/>
      <p:bldP spid="75801" grpId="0"/>
      <p:bldP spid="277518" grpId="0" animBg="1"/>
      <p:bldP spid="75802" grpId="0"/>
      <p:bldP spid="75803" grpId="0"/>
      <p:bldP spid="277515" grpId="0" animBg="1"/>
      <p:bldP spid="75798" grpId="0"/>
      <p:bldP spid="75809" grpId="0"/>
      <p:bldP spid="758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215900" y="312420"/>
            <a:ext cx="7548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作者写游洞经过，用了哪些对比？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215900" y="981075"/>
            <a:ext cx="64722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⑴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前洞的平旷</a:t>
            </a: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后洞的窈然；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15900" y="1557338"/>
            <a:ext cx="87487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⑵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前洞记游者甚众，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后洞来而记之者少、愈深其至又加少；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215900" y="2636838"/>
            <a:ext cx="8353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⑶</a:t>
            </a:r>
            <a:r>
              <a:rPr lang="en-US" altLang="zh-CN" sz="3200" b="1">
                <a:solidFill>
                  <a:srgbClr val="FFFF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余所至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之浅</a:t>
            </a:r>
            <a:r>
              <a:rPr lang="en-US" altLang="zh-CN" sz="3200" b="1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200" b="1">
                <a:solidFill>
                  <a:srgbClr val="FFFF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好游者所至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之十一； 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215900" y="3357563"/>
            <a:ext cx="83534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⑷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进洞时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其见愈奇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的欣喜，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en-US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出洞后因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不得极夫游之乐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的懊悔。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215900" y="4760595"/>
            <a:ext cx="8194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作者略写前洞，详写后洞的作用是什么？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0" y="552831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为第二部分的议论作铺垫。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8" grpId="0"/>
      <p:bldP spid="3072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/>
          <p:nvPr/>
        </p:nvSpPr>
        <p:spPr>
          <a:xfrm>
            <a:off x="288925" y="1235075"/>
            <a:ext cx="5219700" cy="484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于是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予有叹   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往往有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得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其求思之深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无不在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夷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近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险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远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古人之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观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于天地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非常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观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常在于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险远</a:t>
            </a:r>
            <a:endParaRPr lang="zh-CN" altLang="en-US" sz="30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至于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幽暗昏惑而无物以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0819" name="Rectangle 3"/>
          <p:cNvSpPr/>
          <p:nvPr/>
        </p:nvSpPr>
        <p:spPr>
          <a:xfrm>
            <a:off x="193675" y="555625"/>
            <a:ext cx="6465888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第三段：重点词句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116" name="Rectangle 4"/>
          <p:cNvSpPr/>
          <p:nvPr/>
        </p:nvSpPr>
        <p:spPr>
          <a:xfrm>
            <a:off x="2268538" y="1936750"/>
            <a:ext cx="43195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心得，收获，名词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17" name="Rectangle 5"/>
          <p:cNvSpPr/>
          <p:nvPr/>
        </p:nvSpPr>
        <p:spPr>
          <a:xfrm>
            <a:off x="4518025" y="2568575"/>
            <a:ext cx="38703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因为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并且，连词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18" name="Rectangle 6"/>
          <p:cNvSpPr/>
          <p:nvPr/>
        </p:nvSpPr>
        <p:spPr>
          <a:xfrm>
            <a:off x="3346450" y="3121025"/>
            <a:ext cx="43195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而且，表并列，连词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19" name="Rectangle 7"/>
          <p:cNvSpPr/>
          <p:nvPr/>
        </p:nvSpPr>
        <p:spPr>
          <a:xfrm>
            <a:off x="3348038" y="3716338"/>
            <a:ext cx="43195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观察，动词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20" name="Rectangle 8"/>
          <p:cNvSpPr/>
          <p:nvPr/>
        </p:nvSpPr>
        <p:spPr>
          <a:xfrm>
            <a:off x="2222500" y="4346575"/>
            <a:ext cx="43195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不平常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景观，名词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21" name="Rectangle 9"/>
          <p:cNvSpPr/>
          <p:nvPr/>
        </p:nvSpPr>
        <p:spPr>
          <a:xfrm>
            <a:off x="5283200" y="5538788"/>
            <a:ext cx="29686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到达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帮助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22" name="Rectangle 10"/>
          <p:cNvSpPr/>
          <p:nvPr/>
        </p:nvSpPr>
        <p:spPr>
          <a:xfrm>
            <a:off x="2628900" y="4929188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形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名，危险遥远的地方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0123" name="Text Box 11"/>
          <p:cNvSpPr txBox="1"/>
          <p:nvPr/>
        </p:nvSpPr>
        <p:spPr>
          <a:xfrm>
            <a:off x="2741613" y="1344613"/>
            <a:ext cx="2209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对于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这件事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3" grpId="0"/>
      <p:bldP spid="90116" grpId="0"/>
      <p:bldP spid="90117" grpId="0"/>
      <p:bldP spid="90118" grpId="0"/>
      <p:bldP spid="90119" grpId="0"/>
      <p:bldP spid="90120" grpId="0"/>
      <p:bldP spid="90122" grpId="0"/>
      <p:bldP spid="90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62" name="Rectangle 3"/>
          <p:cNvSpPr/>
          <p:nvPr/>
        </p:nvSpPr>
        <p:spPr>
          <a:xfrm>
            <a:off x="193675" y="903288"/>
            <a:ext cx="6465888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第三段：重点词句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1139" name="Rectangle 3"/>
          <p:cNvSpPr/>
          <p:nvPr/>
        </p:nvSpPr>
        <p:spPr>
          <a:xfrm>
            <a:off x="323850" y="1581150"/>
            <a:ext cx="7785100" cy="199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至于幽暗</a:t>
            </a:r>
            <a:r>
              <a:rPr lang="zh-CN" altLang="en-US" sz="32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昏惑</a:t>
            </a:r>
            <a:endParaRPr lang="zh-CN" altLang="en-US" sz="3200" b="1" dirty="0">
              <a:solidFill>
                <a:srgbClr val="66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人</a:t>
            </a:r>
            <a:r>
              <a:rPr lang="zh-CN" altLang="en-US" sz="32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可讥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孰能讥之乎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1140" name="Rectangle 4"/>
          <p:cNvSpPr/>
          <p:nvPr/>
        </p:nvSpPr>
        <p:spPr>
          <a:xfrm>
            <a:off x="3176588" y="1760538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形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名，让人迷惑的地方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1141" name="Rectangle 5"/>
          <p:cNvSpPr/>
          <p:nvPr/>
        </p:nvSpPr>
        <p:spPr>
          <a:xfrm>
            <a:off x="3176588" y="2965450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难道，副词，表反问语气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1143" name="Rectangle 7"/>
          <p:cNvSpPr/>
          <p:nvPr/>
        </p:nvSpPr>
        <p:spPr>
          <a:xfrm>
            <a:off x="3176588" y="2381250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对于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是，算得上，动词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6967" name="文本框 296966"/>
          <p:cNvSpPr txBox="1"/>
          <p:nvPr/>
        </p:nvSpPr>
        <p:spPr>
          <a:xfrm>
            <a:off x="611188" y="4321175"/>
            <a:ext cx="4752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不随以止也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此余之所得也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6969" name="文本框 296968"/>
          <p:cNvSpPr txBox="1"/>
          <p:nvPr/>
        </p:nvSpPr>
        <p:spPr>
          <a:xfrm>
            <a:off x="755650" y="4292600"/>
            <a:ext cx="3960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6970" name="文本框 296969"/>
          <p:cNvSpPr txBox="1"/>
          <p:nvPr/>
        </p:nvSpPr>
        <p:spPr>
          <a:xfrm>
            <a:off x="611188" y="4321175"/>
            <a:ext cx="4752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不随以止也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此余之所得也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1144" name="Rectangle 8"/>
          <p:cNvSpPr/>
          <p:nvPr/>
        </p:nvSpPr>
        <p:spPr>
          <a:xfrm>
            <a:off x="3203575" y="4481513"/>
            <a:ext cx="54911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不随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之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以止也。省略句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1145" name="Rectangle 9"/>
          <p:cNvSpPr/>
          <p:nvPr/>
        </p:nvSpPr>
        <p:spPr>
          <a:xfrm>
            <a:off x="3508375" y="5264150"/>
            <a:ext cx="3240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判断句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3" grpId="0"/>
      <p:bldP spid="91141" grpId="0"/>
      <p:bldP spid="91144" grpId="0"/>
      <p:bldP spid="911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02" name="Rectangle 2"/>
          <p:cNvSpPr/>
          <p:nvPr/>
        </p:nvSpPr>
        <p:spPr>
          <a:xfrm>
            <a:off x="195580" y="333375"/>
            <a:ext cx="8890000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古人为何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往往有得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在现实中，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夷以近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与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险以远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两种情形的结果如何？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要到达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奇伟、瑰怪、非常之观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，需要哪些条件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?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63" name="Text Box 3"/>
          <p:cNvSpPr txBox="1"/>
          <p:nvPr/>
        </p:nvSpPr>
        <p:spPr>
          <a:xfrm>
            <a:off x="463233" y="1057910"/>
            <a:ext cx="78486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以其求思之深而无不在也</a:t>
            </a:r>
            <a:endParaRPr lang="zh-CN" altLang="en-US" sz="3000" b="1" dirty="0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64" name="Text Box 4"/>
          <p:cNvSpPr txBox="1"/>
          <p:nvPr/>
        </p:nvSpPr>
        <p:spPr>
          <a:xfrm>
            <a:off x="626110" y="2926080"/>
            <a:ext cx="47529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夷以近</a:t>
            </a:r>
            <a:r>
              <a:rPr lang="en-US" altLang="zh-CN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游者众</a:t>
            </a:r>
            <a:endParaRPr lang="zh-CN" altLang="en-US" sz="3000" b="1" dirty="0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险以远</a:t>
            </a:r>
            <a:r>
              <a:rPr lang="en-US" altLang="zh-CN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至者少</a:t>
            </a:r>
            <a:endParaRPr lang="zh-CN" altLang="en-US" sz="3000" b="1" dirty="0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65" name="Text Box 5"/>
          <p:cNvSpPr txBox="1"/>
          <p:nvPr/>
        </p:nvSpPr>
        <p:spPr>
          <a:xfrm>
            <a:off x="2627948" y="5331460"/>
            <a:ext cx="100806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条件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67" name="Text Box 7"/>
          <p:cNvSpPr txBox="1"/>
          <p:nvPr/>
        </p:nvSpPr>
        <p:spPr>
          <a:xfrm>
            <a:off x="3923665" y="4591050"/>
            <a:ext cx="119189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有志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有力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有物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09" name="AutoShape 10"/>
          <p:cNvSpPr/>
          <p:nvPr/>
        </p:nvSpPr>
        <p:spPr>
          <a:xfrm>
            <a:off x="3636010" y="4813935"/>
            <a:ext cx="287338" cy="1584325"/>
          </a:xfrm>
          <a:prstGeom prst="leftBrace">
            <a:avLst>
              <a:gd name="adj1" fmla="val 45948"/>
              <a:gd name="adj2" fmla="val 50000"/>
            </a:avLst>
          </a:prstGeom>
          <a:noFill/>
          <a:ln w="31750" cap="flat" cmpd="sng">
            <a:solidFill>
              <a:srgbClr val="99FF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12" name="AutoShape 8"/>
          <p:cNvSpPr/>
          <p:nvPr/>
        </p:nvSpPr>
        <p:spPr>
          <a:xfrm>
            <a:off x="6803390" y="333375"/>
            <a:ext cx="1941195" cy="746760"/>
          </a:xfrm>
          <a:prstGeom prst="cloudCallout">
            <a:avLst>
              <a:gd name="adj1" fmla="val -50000"/>
              <a:gd name="adj2" fmla="val 71569"/>
            </a:avLst>
          </a:prstGeom>
          <a:solidFill>
            <a:srgbClr val="FFCC00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07213" name="Text Box 9"/>
          <p:cNvSpPr txBox="1"/>
          <p:nvPr/>
        </p:nvSpPr>
        <p:spPr>
          <a:xfrm>
            <a:off x="7080250" y="399415"/>
            <a:ext cx="1388110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endParaRPr lang="zh-CN" altLang="en-US" sz="3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92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2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5" grpId="0"/>
      <p:bldP spid="30720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267291"/>
          <p:cNvSpPr txBox="1"/>
          <p:nvPr/>
        </p:nvSpPr>
        <p:spPr>
          <a:xfrm>
            <a:off x="8043771" y="725648"/>
            <a:ext cx="739533" cy="5406390"/>
          </a:xfrm>
          <a:prstGeom prst="rect">
            <a:avLst/>
          </a:prstGeom>
          <a:solidFill>
            <a:srgbClr val="BC0000"/>
          </a:soli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百折不挠的非凡意志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4" name="文本框 267292"/>
          <p:cNvSpPr txBox="1"/>
          <p:nvPr/>
        </p:nvSpPr>
        <p:spPr>
          <a:xfrm>
            <a:off x="272255" y="2507031"/>
            <a:ext cx="739533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今人不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能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5" name="左大括号 267293"/>
          <p:cNvSpPr/>
          <p:nvPr/>
        </p:nvSpPr>
        <p:spPr>
          <a:xfrm>
            <a:off x="902053" y="2761279"/>
            <a:ext cx="246931" cy="2045998"/>
          </a:xfrm>
          <a:prstGeom prst="leftBrace">
            <a:avLst>
              <a:gd name="adj1" fmla="val 68970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796" name="文本框 267294"/>
          <p:cNvSpPr txBox="1"/>
          <p:nvPr/>
        </p:nvSpPr>
        <p:spPr>
          <a:xfrm>
            <a:off x="1137646" y="2298913"/>
            <a:ext cx="1024259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非有志者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7" name="文本框 267295"/>
          <p:cNvSpPr txBox="1"/>
          <p:nvPr/>
        </p:nvSpPr>
        <p:spPr>
          <a:xfrm>
            <a:off x="1129391" y="3420711"/>
            <a:ext cx="100284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力不足者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8" name="文本框 267296"/>
          <p:cNvSpPr txBox="1"/>
          <p:nvPr/>
        </p:nvSpPr>
        <p:spPr>
          <a:xfrm>
            <a:off x="1129391" y="4529780"/>
            <a:ext cx="9864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无物相者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9" name="直接连接符 267297"/>
          <p:cNvSpPr/>
          <p:nvPr/>
        </p:nvSpPr>
        <p:spPr>
          <a:xfrm>
            <a:off x="2153086" y="2652932"/>
            <a:ext cx="73953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00" name="文本框 267298"/>
          <p:cNvSpPr txBox="1"/>
          <p:nvPr/>
        </p:nvSpPr>
        <p:spPr>
          <a:xfrm>
            <a:off x="2979548" y="2051983"/>
            <a:ext cx="96882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尽吾志而不至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802" name="文本框 267300"/>
          <p:cNvSpPr txBox="1"/>
          <p:nvPr/>
        </p:nvSpPr>
        <p:spPr>
          <a:xfrm>
            <a:off x="4633595" y="2176780"/>
            <a:ext cx="9766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无讥</a:t>
            </a:r>
            <a:b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无悔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803" name="文本框 267301"/>
          <p:cNvSpPr txBox="1"/>
          <p:nvPr/>
        </p:nvSpPr>
        <p:spPr>
          <a:xfrm>
            <a:off x="6241303" y="3180809"/>
            <a:ext cx="63748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强调志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3804" name="组合 267302"/>
          <p:cNvGrpSpPr/>
          <p:nvPr/>
        </p:nvGrpSpPr>
        <p:grpSpPr>
          <a:xfrm>
            <a:off x="2240015" y="3939240"/>
            <a:ext cx="725674" cy="958747"/>
            <a:chOff x="1428" y="2524"/>
            <a:chExt cx="357" cy="632"/>
          </a:xfrm>
        </p:grpSpPr>
        <p:sp>
          <p:nvSpPr>
            <p:cNvPr id="33805" name="直接连接符 267303"/>
            <p:cNvSpPr/>
            <p:nvPr/>
          </p:nvSpPr>
          <p:spPr>
            <a:xfrm>
              <a:off x="1454" y="2524"/>
              <a:ext cx="330" cy="358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06" name="直接连接符 267304"/>
            <p:cNvSpPr/>
            <p:nvPr/>
          </p:nvSpPr>
          <p:spPr>
            <a:xfrm flipV="1">
              <a:off x="1428" y="2872"/>
              <a:ext cx="357" cy="284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3807" name="文本框 267305"/>
          <p:cNvSpPr txBox="1"/>
          <p:nvPr/>
        </p:nvSpPr>
        <p:spPr>
          <a:xfrm>
            <a:off x="2854823" y="3862389"/>
            <a:ext cx="110363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力足至而不至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809" name="文本框 267307"/>
          <p:cNvSpPr txBox="1"/>
          <p:nvPr/>
        </p:nvSpPr>
        <p:spPr>
          <a:xfrm>
            <a:off x="4633733" y="4077096"/>
            <a:ext cx="1133866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可讥</a:t>
            </a:r>
            <a:b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可悔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810" name="文本框 267308"/>
          <p:cNvSpPr txBox="1"/>
          <p:nvPr/>
        </p:nvSpPr>
        <p:spPr>
          <a:xfrm>
            <a:off x="490220" y="981075"/>
            <a:ext cx="5631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古人有得：求思之深而无不在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3811" name="组合 267309"/>
          <p:cNvGrpSpPr/>
          <p:nvPr/>
        </p:nvGrpSpPr>
        <p:grpSpPr>
          <a:xfrm>
            <a:off x="5574842" y="3095139"/>
            <a:ext cx="668981" cy="1162843"/>
            <a:chOff x="1428" y="2524"/>
            <a:chExt cx="357" cy="632"/>
          </a:xfrm>
        </p:grpSpPr>
        <p:sp>
          <p:nvSpPr>
            <p:cNvPr id="33812" name="直接连接符 267310"/>
            <p:cNvSpPr/>
            <p:nvPr/>
          </p:nvSpPr>
          <p:spPr>
            <a:xfrm>
              <a:off x="1454" y="2524"/>
              <a:ext cx="330" cy="358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13" name="直接连接符 267311"/>
            <p:cNvSpPr/>
            <p:nvPr/>
          </p:nvSpPr>
          <p:spPr>
            <a:xfrm flipV="1">
              <a:off x="1428" y="2872"/>
              <a:ext cx="357" cy="284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14" name="组合 267312"/>
          <p:cNvGrpSpPr/>
          <p:nvPr/>
        </p:nvGrpSpPr>
        <p:grpSpPr>
          <a:xfrm>
            <a:off x="6837213" y="1658909"/>
            <a:ext cx="682839" cy="1967888"/>
            <a:chOff x="1428" y="2524"/>
            <a:chExt cx="357" cy="632"/>
          </a:xfrm>
        </p:grpSpPr>
        <p:sp>
          <p:nvSpPr>
            <p:cNvPr id="33815" name="直接连接符 267313"/>
            <p:cNvSpPr/>
            <p:nvPr/>
          </p:nvSpPr>
          <p:spPr>
            <a:xfrm>
              <a:off x="1454" y="2524"/>
              <a:ext cx="330" cy="358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16" name="直接连接符 267314"/>
            <p:cNvSpPr/>
            <p:nvPr/>
          </p:nvSpPr>
          <p:spPr>
            <a:xfrm flipV="1">
              <a:off x="1428" y="2872"/>
              <a:ext cx="357" cy="284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3817" name="文本框 267315"/>
          <p:cNvSpPr txBox="1"/>
          <p:nvPr/>
        </p:nvSpPr>
        <p:spPr>
          <a:xfrm>
            <a:off x="7277269" y="1468424"/>
            <a:ext cx="117544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正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818" name="文本框 267316"/>
          <p:cNvSpPr txBox="1"/>
          <p:nvPr/>
        </p:nvSpPr>
        <p:spPr>
          <a:xfrm>
            <a:off x="7277117" y="3420935"/>
            <a:ext cx="117544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反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直接连接符 267297"/>
          <p:cNvSpPr/>
          <p:nvPr/>
        </p:nvSpPr>
        <p:spPr>
          <a:xfrm>
            <a:off x="3893621" y="2652932"/>
            <a:ext cx="73953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直接连接符 267297"/>
          <p:cNvSpPr/>
          <p:nvPr/>
        </p:nvSpPr>
        <p:spPr>
          <a:xfrm>
            <a:off x="3893621" y="4554122"/>
            <a:ext cx="73953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/>
      <p:bldP spid="33797" grpId="0"/>
      <p:bldP spid="33798" grpId="0"/>
      <p:bldP spid="33794" grpId="0"/>
      <p:bldP spid="33807" grpId="0"/>
      <p:bldP spid="33809" grpId="0"/>
      <p:bldP spid="33800" grpId="0"/>
      <p:bldP spid="33802" grpId="0"/>
      <p:bldP spid="33803" grpId="0"/>
      <p:bldP spid="33818" grpId="0"/>
      <p:bldP spid="33817" grpId="0"/>
      <p:bldP spid="337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82" name="Rectangle 3"/>
          <p:cNvSpPr/>
          <p:nvPr/>
        </p:nvSpPr>
        <p:spPr>
          <a:xfrm>
            <a:off x="259715" y="165735"/>
            <a:ext cx="6465888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第四段：重点词句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2" name="Rectangle 4"/>
          <p:cNvSpPr/>
          <p:nvPr/>
        </p:nvSpPr>
        <p:spPr>
          <a:xfrm>
            <a:off x="360363" y="692150"/>
            <a:ext cx="7380287" cy="329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悲夫古书之不存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后世之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谬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其传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莫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能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何可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胜道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也哉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此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所以学者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不可以不深思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3" name="Rectangle 5"/>
          <p:cNvSpPr/>
          <p:nvPr/>
        </p:nvSpPr>
        <p:spPr>
          <a:xfrm>
            <a:off x="3276600" y="1557338"/>
            <a:ext cx="534035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弄错，使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错，使动用法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4" name="Rectangle 6"/>
          <p:cNvSpPr/>
          <p:nvPr/>
        </p:nvSpPr>
        <p:spPr>
          <a:xfrm>
            <a:off x="3276600" y="2133600"/>
            <a:ext cx="4932363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没有人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动，识其本名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5" name="Rectangle 7"/>
          <p:cNvSpPr/>
          <p:nvPr/>
        </p:nvSpPr>
        <p:spPr>
          <a:xfrm>
            <a:off x="4762500" y="3162300"/>
            <a:ext cx="25463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的原因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求学的人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6" name="Rectangle 8"/>
          <p:cNvSpPr/>
          <p:nvPr/>
        </p:nvSpPr>
        <p:spPr>
          <a:xfrm>
            <a:off x="3276600" y="2709863"/>
            <a:ext cx="4932363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尽，完 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 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说，动词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7" name="Rectangle 9"/>
          <p:cNvSpPr/>
          <p:nvPr/>
        </p:nvSpPr>
        <p:spPr>
          <a:xfrm>
            <a:off x="4343400" y="908050"/>
            <a:ext cx="3179763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因为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690" name="文本框 327689"/>
          <p:cNvSpPr txBox="1"/>
          <p:nvPr/>
        </p:nvSpPr>
        <p:spPr>
          <a:xfrm>
            <a:off x="396875" y="4149725"/>
            <a:ext cx="6191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又以悲夫古书之不存。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8" name="Rectangle 10"/>
          <p:cNvSpPr/>
          <p:nvPr/>
        </p:nvSpPr>
        <p:spPr>
          <a:xfrm>
            <a:off x="396875" y="5445125"/>
            <a:ext cx="6858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此所以学者不可以不深思而慎取之也。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4219" name="Rectangle 11"/>
          <p:cNvSpPr/>
          <p:nvPr/>
        </p:nvSpPr>
        <p:spPr>
          <a:xfrm>
            <a:off x="1187450" y="4797425"/>
            <a:ext cx="54451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zh-CN" altLang="en-US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又以</a:t>
            </a:r>
            <a:r>
              <a:rPr lang="en-US" altLang="zh-CN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之</a:t>
            </a:r>
            <a:r>
              <a:rPr lang="en-US" altLang="zh-CN" sz="30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悲夫古书之不存。</a:t>
            </a:r>
            <a:endParaRPr lang="zh-CN" altLang="en-US" sz="3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4220" name="Rectangle 12"/>
          <p:cNvSpPr/>
          <p:nvPr/>
        </p:nvSpPr>
        <p:spPr>
          <a:xfrm>
            <a:off x="6369050" y="4797425"/>
            <a:ext cx="21875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省略句</a:t>
            </a:r>
            <a:endParaRPr lang="zh-CN" altLang="en-US" sz="3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4221" name="Rectangle 13"/>
          <p:cNvSpPr/>
          <p:nvPr/>
        </p:nvSpPr>
        <p:spPr>
          <a:xfrm>
            <a:off x="7010400" y="5445125"/>
            <a:ext cx="17383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判断句</a:t>
            </a:r>
            <a:endParaRPr lang="zh-CN" altLang="en-US" sz="3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7" grpId="0"/>
      <p:bldP spid="94213" grpId="0"/>
      <p:bldP spid="94214" grpId="0"/>
      <p:bldP spid="94216" grpId="0"/>
      <p:bldP spid="94219" grpId="0"/>
      <p:bldP spid="94220" grpId="0"/>
      <p:bldP spid="942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Rectangle 2"/>
          <p:cNvSpPr/>
          <p:nvPr/>
        </p:nvSpPr>
        <p:spPr>
          <a:xfrm>
            <a:off x="368935" y="1196975"/>
            <a:ext cx="853313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在本段中作者表达了怎样的观点？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这一观点是怎样演绎而来的？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3" name="Rectangle 3"/>
          <p:cNvSpPr/>
          <p:nvPr/>
        </p:nvSpPr>
        <p:spPr>
          <a:xfrm>
            <a:off x="911225" y="3070225"/>
            <a:ext cx="666750" cy="130492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仆 碑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4" name="Rectangle 4"/>
          <p:cNvSpPr/>
          <p:nvPr/>
        </p:nvSpPr>
        <p:spPr>
          <a:xfrm>
            <a:off x="2082800" y="3070225"/>
            <a:ext cx="1739900" cy="5746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其文漫灭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5" name="Rectangle 5"/>
          <p:cNvSpPr/>
          <p:nvPr/>
        </p:nvSpPr>
        <p:spPr>
          <a:xfrm>
            <a:off x="2141538" y="4086225"/>
            <a:ext cx="1620837" cy="5746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音  谬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6" name="Rectangle 6"/>
          <p:cNvSpPr/>
          <p:nvPr/>
        </p:nvSpPr>
        <p:spPr>
          <a:xfrm>
            <a:off x="4618038" y="3070225"/>
            <a:ext cx="2122487" cy="5746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古书之不存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7" name="Rectangle 7"/>
          <p:cNvSpPr/>
          <p:nvPr/>
        </p:nvSpPr>
        <p:spPr>
          <a:xfrm>
            <a:off x="4618038" y="4086225"/>
            <a:ext cx="2106612" cy="5746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谬 其 传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8" name="Rectangle 8"/>
          <p:cNvSpPr/>
          <p:nvPr/>
        </p:nvSpPr>
        <p:spPr>
          <a:xfrm>
            <a:off x="7362825" y="3114675"/>
            <a:ext cx="990600" cy="14890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何可胜道也哉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29" name="Rectangle 9"/>
          <p:cNvSpPr/>
          <p:nvPr/>
        </p:nvSpPr>
        <p:spPr>
          <a:xfrm>
            <a:off x="1925638" y="5165725"/>
            <a:ext cx="6516687" cy="57467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观点：学者不可以不深思而慎取之也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0" name="AutoShape 10"/>
          <p:cNvSpPr/>
          <p:nvPr/>
        </p:nvSpPr>
        <p:spPr>
          <a:xfrm>
            <a:off x="1692275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1" name="AutoShape 11"/>
          <p:cNvSpPr/>
          <p:nvPr/>
        </p:nvSpPr>
        <p:spPr>
          <a:xfrm>
            <a:off x="4033838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2" name="AutoShape 12"/>
          <p:cNvSpPr/>
          <p:nvPr/>
        </p:nvSpPr>
        <p:spPr>
          <a:xfrm rot="5400000">
            <a:off x="2771775" y="37004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3" name="AutoShape 13"/>
          <p:cNvSpPr/>
          <p:nvPr/>
        </p:nvSpPr>
        <p:spPr>
          <a:xfrm>
            <a:off x="4032250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4" name="AutoShape 14"/>
          <p:cNvSpPr/>
          <p:nvPr/>
        </p:nvSpPr>
        <p:spPr>
          <a:xfrm>
            <a:off x="6869113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5" name="AutoShape 15"/>
          <p:cNvSpPr/>
          <p:nvPr/>
        </p:nvSpPr>
        <p:spPr>
          <a:xfrm>
            <a:off x="6869113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6" name="AutoShape 16"/>
          <p:cNvSpPr/>
          <p:nvPr/>
        </p:nvSpPr>
        <p:spPr>
          <a:xfrm rot="5400000">
            <a:off x="7723188" y="473551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p>
            <a:pPr>
              <a:buFont typeface="Arial" panose="020B0604020202020204" pitchFamily="34" charset="0"/>
              <a:buNone/>
            </a:pPr>
            <a:endParaRPr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7" name="Rectangle 18"/>
          <p:cNvSpPr/>
          <p:nvPr/>
        </p:nvSpPr>
        <p:spPr>
          <a:xfrm>
            <a:off x="701675" y="4872038"/>
            <a:ext cx="1035050" cy="1031875"/>
          </a:xfrm>
          <a:prstGeom prst="rect">
            <a:avLst/>
          </a:prstGeom>
          <a:noFill/>
          <a:ln w="254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逻辑严密</a:t>
            </a:r>
            <a:endParaRPr lang="zh-CN" altLang="en-US" sz="30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38" name="Line 19"/>
          <p:cNvSpPr/>
          <p:nvPr/>
        </p:nvSpPr>
        <p:spPr>
          <a:xfrm>
            <a:off x="1736725" y="5903913"/>
            <a:ext cx="6796088" cy="0"/>
          </a:xfrm>
          <a:prstGeom prst="line">
            <a:avLst/>
          </a:prstGeom>
          <a:ln w="2540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39" name="Line 20"/>
          <p:cNvSpPr/>
          <p:nvPr/>
        </p:nvSpPr>
        <p:spPr>
          <a:xfrm>
            <a:off x="701675" y="2798763"/>
            <a:ext cx="0" cy="2116137"/>
          </a:xfrm>
          <a:prstGeom prst="line">
            <a:avLst/>
          </a:prstGeom>
          <a:ln w="2540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40" name="Rectangle 21"/>
          <p:cNvSpPr/>
          <p:nvPr/>
        </p:nvSpPr>
        <p:spPr>
          <a:xfrm>
            <a:off x="0" y="404813"/>
            <a:ext cx="6516688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第四段：写由仆碑而得的感悟</a:t>
            </a:r>
            <a:r>
              <a:rPr lang="zh-CN" altLang="en-US" sz="3600" b="1" dirty="0">
                <a:solidFill>
                  <a:srgbClr val="FFFF66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sz="3600" b="1" dirty="0">
              <a:solidFill>
                <a:srgbClr val="FFFF66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3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37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337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337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337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3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33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3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 animBg="1"/>
      <p:bldP spid="337930" grpId="0" animBg="1"/>
      <p:bldP spid="337924" grpId="0" animBg="1"/>
      <p:bldP spid="337932" grpId="0" animBg="1"/>
      <p:bldP spid="337925" grpId="0" animBg="1"/>
      <p:bldP spid="337931" grpId="0" animBg="1"/>
      <p:bldP spid="337926" grpId="0" animBg="1"/>
      <p:bldP spid="337933" grpId="0" animBg="1"/>
      <p:bldP spid="337927" grpId="0" animBg="1"/>
      <p:bldP spid="337934" grpId="0" animBg="1"/>
      <p:bldP spid="337935" grpId="0" animBg="1"/>
      <p:bldP spid="337928" grpId="0" animBg="1"/>
      <p:bldP spid="337936" grpId="0" animBg="1"/>
      <p:bldP spid="337929" grpId="0" animBg="1"/>
      <p:bldP spid="3379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300033"/>
          <p:cNvSpPr txBox="1"/>
          <p:nvPr/>
        </p:nvSpPr>
        <p:spPr>
          <a:xfrm>
            <a:off x="219075" y="1498600"/>
            <a:ext cx="8834438" cy="4230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0">
              <a:lnSpc>
                <a:spcPct val="120000"/>
              </a:lnSpc>
              <a:spcBef>
                <a:spcPct val="50000"/>
              </a:spcBef>
              <a:tabLst>
                <a:tab pos="2514600" algn="l"/>
                <a:tab pos="5921375" algn="l"/>
              </a:tabLst>
            </a:pPr>
            <a:r>
              <a:rPr lang="zh-CN" altLang="en-US" sz="3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褒	禅         山	始舍</a:t>
            </a:r>
            <a:endParaRPr lang="zh-CN" altLang="en-US" sz="34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0">
              <a:lnSpc>
                <a:spcPct val="120000"/>
              </a:lnSpc>
              <a:spcBef>
                <a:spcPct val="50000"/>
              </a:spcBef>
              <a:tabLst>
                <a:tab pos="2514600" algn="l"/>
                <a:tab pos="5921375" algn="l"/>
              </a:tabLst>
            </a:pPr>
            <a:r>
              <a:rPr lang="zh-CN" altLang="en-US" sz="3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卒     葬之	庐冢	谬</a:t>
            </a:r>
            <a:endParaRPr lang="zh-CN" altLang="en-US" sz="34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0">
              <a:lnSpc>
                <a:spcPct val="120000"/>
              </a:lnSpc>
              <a:spcBef>
                <a:spcPct val="50000"/>
              </a:spcBef>
              <a:tabLst>
                <a:tab pos="2514600" algn="l"/>
                <a:tab pos="5921375" algn="l"/>
              </a:tabLst>
            </a:pPr>
            <a:r>
              <a:rPr lang="zh-CN" altLang="en-US" sz="3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窈       然	怠        而欲出	咎      其欲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出者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0">
              <a:lnSpc>
                <a:spcPct val="120000"/>
              </a:lnSpc>
              <a:spcBef>
                <a:spcPct val="50000"/>
              </a:spcBef>
              <a:tabLst>
                <a:tab pos="2514600" algn="l"/>
                <a:tab pos="5921375" algn="l"/>
              </a:tabLst>
            </a:pPr>
            <a:r>
              <a:rPr lang="zh-CN" altLang="en-US" sz="3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瑰       怪	相            之	深父</a:t>
            </a:r>
            <a:endParaRPr lang="zh-CN" altLang="en-US" sz="34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0">
              <a:lnSpc>
                <a:spcPct val="120000"/>
              </a:lnSpc>
              <a:spcBef>
                <a:spcPct val="50000"/>
              </a:spcBef>
              <a:tabLst>
                <a:tab pos="2514600" algn="l"/>
                <a:tab pos="5921375" algn="l"/>
              </a:tabLst>
            </a:pPr>
            <a:r>
              <a:rPr lang="zh-CN" altLang="en-US" sz="3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胜            道		慎          取</a:t>
            </a:r>
            <a:endParaRPr lang="zh-CN" altLang="en-US" sz="34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0" name="矩形 300034"/>
          <p:cNvSpPr/>
          <p:nvPr/>
        </p:nvSpPr>
        <p:spPr>
          <a:xfrm>
            <a:off x="812800" y="1538288"/>
            <a:ext cx="123825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b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o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1" name="矩形 300035"/>
          <p:cNvSpPr/>
          <p:nvPr/>
        </p:nvSpPr>
        <p:spPr>
          <a:xfrm>
            <a:off x="3248025" y="1576388"/>
            <a:ext cx="1482725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chán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2" name="矩形 300036"/>
          <p:cNvSpPr/>
          <p:nvPr/>
        </p:nvSpPr>
        <p:spPr>
          <a:xfrm>
            <a:off x="7113588" y="1627188"/>
            <a:ext cx="1179512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shè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3" name="矩形 300037"/>
          <p:cNvSpPr/>
          <p:nvPr/>
        </p:nvSpPr>
        <p:spPr>
          <a:xfrm>
            <a:off x="688975" y="2401888"/>
            <a:ext cx="91916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zú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4" name="矩形 300038"/>
          <p:cNvSpPr/>
          <p:nvPr/>
        </p:nvSpPr>
        <p:spPr>
          <a:xfrm>
            <a:off x="3752850" y="2424113"/>
            <a:ext cx="196056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zh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ng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5" name="矩形 300039"/>
          <p:cNvSpPr/>
          <p:nvPr/>
        </p:nvSpPr>
        <p:spPr>
          <a:xfrm>
            <a:off x="6762750" y="2401888"/>
            <a:ext cx="145415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miù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6" name="矩形 300040"/>
          <p:cNvSpPr/>
          <p:nvPr/>
        </p:nvSpPr>
        <p:spPr>
          <a:xfrm>
            <a:off x="693738" y="3270250"/>
            <a:ext cx="125730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y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o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7" name="矩形 300041"/>
          <p:cNvSpPr/>
          <p:nvPr/>
        </p:nvSpPr>
        <p:spPr>
          <a:xfrm>
            <a:off x="3282950" y="3340100"/>
            <a:ext cx="136366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dài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8" name="矩形 300042"/>
          <p:cNvSpPr/>
          <p:nvPr/>
        </p:nvSpPr>
        <p:spPr>
          <a:xfrm>
            <a:off x="6669088" y="3317875"/>
            <a:ext cx="1209675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jiù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79" name="矩形 300043"/>
          <p:cNvSpPr/>
          <p:nvPr/>
        </p:nvSpPr>
        <p:spPr>
          <a:xfrm>
            <a:off x="692150" y="4148138"/>
            <a:ext cx="123190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gu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0" name="矩形 300044"/>
          <p:cNvSpPr/>
          <p:nvPr/>
        </p:nvSpPr>
        <p:spPr>
          <a:xfrm>
            <a:off x="3282950" y="4205288"/>
            <a:ext cx="215741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xiàng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81" name="矩形 300045"/>
          <p:cNvSpPr/>
          <p:nvPr/>
        </p:nvSpPr>
        <p:spPr>
          <a:xfrm>
            <a:off x="7224713" y="4206875"/>
            <a:ext cx="1031875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f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ǔ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2" name="矩形 300046"/>
          <p:cNvSpPr/>
          <p:nvPr/>
        </p:nvSpPr>
        <p:spPr>
          <a:xfrm>
            <a:off x="727075" y="5086350"/>
            <a:ext cx="1901825" cy="614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sh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ng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83" name="矩形 300047"/>
          <p:cNvSpPr/>
          <p:nvPr/>
        </p:nvSpPr>
        <p:spPr>
          <a:xfrm>
            <a:off x="6657975" y="5073650"/>
            <a:ext cx="1614488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400" err="1">
                <a:solidFill>
                  <a:srgbClr val="00FFFF"/>
                </a:solidFill>
                <a:latin typeface="Times New Roman" panose="02020603050405020304" pitchFamily="18" charset="0"/>
                <a:ea typeface="华文新魏" pitchFamily="2" charset="-122"/>
              </a:rPr>
              <a:t>shèn</a:t>
            </a:r>
            <a:endParaRPr lang="en-US" altLang="zh-CN" sz="3400">
              <a:solidFill>
                <a:srgbClr val="00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84" name="文本框 300048"/>
          <p:cNvSpPr txBox="1"/>
          <p:nvPr/>
        </p:nvSpPr>
        <p:spPr>
          <a:xfrm>
            <a:off x="2971800" y="304800"/>
            <a:ext cx="2876550" cy="829945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rgbClr val="A46D3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正音正字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  <p:bldP spid="71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Text Box 2"/>
          <p:cNvSpPr txBox="1"/>
          <p:nvPr/>
        </p:nvSpPr>
        <p:spPr>
          <a:xfrm>
            <a:off x="-36512" y="260350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山名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本名、别名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83" name="Text Box 3"/>
          <p:cNvSpPr txBox="1"/>
          <p:nvPr/>
        </p:nvSpPr>
        <p:spPr>
          <a:xfrm>
            <a:off x="4932363" y="260350"/>
            <a:ext cx="3887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洞名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前洞、后洞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84" name="Line 4"/>
          <p:cNvSpPr/>
          <p:nvPr/>
        </p:nvSpPr>
        <p:spPr>
          <a:xfrm flipH="1">
            <a:off x="1474788" y="1700213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085" name="Line 5"/>
          <p:cNvSpPr/>
          <p:nvPr/>
        </p:nvSpPr>
        <p:spPr>
          <a:xfrm>
            <a:off x="6227763" y="1700213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086" name="Line 6"/>
          <p:cNvSpPr/>
          <p:nvPr/>
        </p:nvSpPr>
        <p:spPr>
          <a:xfrm>
            <a:off x="1474788" y="1987550"/>
            <a:ext cx="4724400" cy="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087" name="Line 10"/>
          <p:cNvSpPr/>
          <p:nvPr/>
        </p:nvSpPr>
        <p:spPr>
          <a:xfrm>
            <a:off x="1476375" y="909638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088" name="Line 11"/>
          <p:cNvSpPr/>
          <p:nvPr/>
        </p:nvSpPr>
        <p:spPr>
          <a:xfrm>
            <a:off x="6300788" y="836613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089" name="Text Box 12"/>
          <p:cNvSpPr txBox="1"/>
          <p:nvPr/>
        </p:nvSpPr>
        <p:spPr>
          <a:xfrm>
            <a:off x="395288" y="1125538"/>
            <a:ext cx="25923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仆碑、音谬</a:t>
            </a:r>
            <a:endParaRPr lang="zh-CN" altLang="en-US" sz="3200" b="1" dirty="0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0" name="Text Box 13"/>
          <p:cNvSpPr txBox="1"/>
          <p:nvPr/>
        </p:nvSpPr>
        <p:spPr>
          <a:xfrm>
            <a:off x="5292725" y="1196975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1" name="Text Box 14"/>
          <p:cNvSpPr txBox="1"/>
          <p:nvPr/>
        </p:nvSpPr>
        <p:spPr>
          <a:xfrm>
            <a:off x="5580063" y="1125538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游后洞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2" name="Text Box 15"/>
          <p:cNvSpPr txBox="1"/>
          <p:nvPr/>
        </p:nvSpPr>
        <p:spPr>
          <a:xfrm>
            <a:off x="3491230" y="2060575"/>
            <a:ext cx="1038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记游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3" name="Line 18"/>
          <p:cNvSpPr/>
          <p:nvPr/>
        </p:nvSpPr>
        <p:spPr>
          <a:xfrm>
            <a:off x="3995738" y="2635250"/>
            <a:ext cx="0" cy="503238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094" name="Text Box 19"/>
          <p:cNvSpPr txBox="1"/>
          <p:nvPr/>
        </p:nvSpPr>
        <p:spPr>
          <a:xfrm>
            <a:off x="3564255" y="3068955"/>
            <a:ext cx="10420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议论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5" name="Text Box 22"/>
          <p:cNvSpPr txBox="1"/>
          <p:nvPr/>
        </p:nvSpPr>
        <p:spPr>
          <a:xfrm>
            <a:off x="971550" y="4003675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音谬</a:t>
            </a:r>
            <a:endParaRPr lang="zh-CN" altLang="en-US" sz="3200" b="1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6" name="Text Box 23"/>
          <p:cNvSpPr txBox="1"/>
          <p:nvPr/>
        </p:nvSpPr>
        <p:spPr>
          <a:xfrm>
            <a:off x="5507038" y="4003675"/>
            <a:ext cx="2089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怠而出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7" name="Text Box 24"/>
          <p:cNvSpPr txBox="1"/>
          <p:nvPr/>
        </p:nvSpPr>
        <p:spPr>
          <a:xfrm>
            <a:off x="236538" y="5229225"/>
            <a:ext cx="26066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FFCC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学者不可以不深思而慎取</a:t>
            </a:r>
            <a:endParaRPr lang="zh-CN" altLang="en-US" sz="2800" b="1" dirty="0">
              <a:solidFill>
                <a:srgbClr val="FFCC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8" name="Text Box 25"/>
          <p:cNvSpPr txBox="1"/>
          <p:nvPr/>
        </p:nvSpPr>
        <p:spPr>
          <a:xfrm>
            <a:off x="4787900" y="5229225"/>
            <a:ext cx="31686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尽吾志也而不能至</a:t>
            </a:r>
            <a:b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者，可以无悔矣</a:t>
            </a:r>
            <a:endParaRPr lang="zh-CN" altLang="en-US" sz="28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9" name="Line 26"/>
          <p:cNvSpPr/>
          <p:nvPr/>
        </p:nvSpPr>
        <p:spPr>
          <a:xfrm>
            <a:off x="1474788" y="3716338"/>
            <a:ext cx="4824412" cy="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00" name="Line 27"/>
          <p:cNvSpPr/>
          <p:nvPr/>
        </p:nvSpPr>
        <p:spPr>
          <a:xfrm>
            <a:off x="6299200" y="3716338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01" name="Line 28"/>
          <p:cNvSpPr/>
          <p:nvPr/>
        </p:nvSpPr>
        <p:spPr>
          <a:xfrm>
            <a:off x="1474788" y="3716338"/>
            <a:ext cx="0" cy="304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02" name="Line 29"/>
          <p:cNvSpPr/>
          <p:nvPr/>
        </p:nvSpPr>
        <p:spPr>
          <a:xfrm>
            <a:off x="1474788" y="4652963"/>
            <a:ext cx="0" cy="431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03" name="Line 30"/>
          <p:cNvSpPr/>
          <p:nvPr/>
        </p:nvSpPr>
        <p:spPr>
          <a:xfrm>
            <a:off x="6299200" y="4579938"/>
            <a:ext cx="0" cy="431800"/>
          </a:xfrm>
          <a:prstGeom prst="line">
            <a:avLst/>
          </a:prstGeom>
          <a:ln w="57150" cap="flat" cmpd="sng">
            <a:solidFill>
              <a:srgbClr val="FFFF66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7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7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7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7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7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2" grpId="0"/>
      <p:bldP spid="174082" grpId="0"/>
      <p:bldP spid="174089" grpId="0"/>
      <p:bldP spid="174083" grpId="0"/>
      <p:bldP spid="174091" grpId="0"/>
      <p:bldP spid="174094" grpId="0"/>
      <p:bldP spid="174096" grpId="0"/>
      <p:bldP spid="174098" grpId="0"/>
      <p:bldP spid="174095" grpId="0"/>
      <p:bldP spid="1740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Text Box 2"/>
          <p:cNvSpPr txBox="1"/>
          <p:nvPr/>
        </p:nvSpPr>
        <p:spPr>
          <a:xfrm>
            <a:off x="945515" y="1686560"/>
            <a:ext cx="72536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王安石“得”到了什么？</a:t>
            </a:r>
            <a:endParaRPr lang="zh-CN" altLang="en-US" sz="40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4323" name="文本框 184322"/>
          <p:cNvSpPr txBox="1"/>
          <p:nvPr/>
        </p:nvSpPr>
        <p:spPr>
          <a:xfrm>
            <a:off x="452120" y="2907665"/>
            <a:ext cx="82397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作者是围绕着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有所得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来展开全文。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首先，作者从这次游玩中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得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到了什么？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其次，是从哪里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得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到的？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9186" name="Text Box 2"/>
          <p:cNvSpPr txBox="1"/>
          <p:nvPr/>
        </p:nvSpPr>
        <p:spPr>
          <a:xfrm>
            <a:off x="0" y="11239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王安石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得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到了什么？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49187" name="Text Box 3"/>
          <p:cNvSpPr txBox="1"/>
          <p:nvPr/>
        </p:nvSpPr>
        <p:spPr>
          <a:xfrm>
            <a:off x="1258888" y="1628775"/>
            <a:ext cx="6697662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b="1">
              <a:latin typeface="Tahoma" panose="020B0604030504040204" pitchFamily="34" charset="0"/>
            </a:endParaRPr>
          </a:p>
        </p:txBody>
      </p:sp>
      <p:graphicFrame>
        <p:nvGraphicFramePr>
          <p:cNvPr id="349188" name="表格 349187"/>
          <p:cNvGraphicFramePr/>
          <p:nvPr/>
        </p:nvGraphicFramePr>
        <p:xfrm>
          <a:off x="106363" y="1628775"/>
          <a:ext cx="8929688" cy="5113338"/>
        </p:xfrm>
        <a:graphic>
          <a:graphicData uri="http://schemas.openxmlformats.org/drawingml/2006/table">
            <a:tbl>
              <a:tblPr/>
              <a:tblGrid>
                <a:gridCol w="4249738"/>
                <a:gridCol w="4679950"/>
              </a:tblGrid>
              <a:tr h="425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记叙部分</a:t>
                      </a:r>
                      <a:endParaRPr lang="zh-CN" altLang="en-US" sz="2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议论部分</a:t>
                      </a:r>
                      <a:endParaRPr lang="zh-CN" altLang="en-US" sz="2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0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第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段：有碑仆道，其文漫灭，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独其为文犹可识，曰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花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山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 。今言 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华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 ，如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华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实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之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华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者，盖音谬也。 </a:t>
                      </a:r>
                      <a:endParaRPr lang="zh-CN" altLang="en-US" sz="2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72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第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段：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前洞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)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其下平旷，记游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者甚众；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后洞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)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入之甚寒，盖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其又深，则其至又加少矣。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游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洞</a:t>
                      </a:r>
                      <a:r>
                        <a:rPr lang="en-US" altLang="zh-CN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)</a:t>
                      </a: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余亦悔其随之，而不得极夫</a:t>
                      </a:r>
                      <a:b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</a:br>
                      <a:r>
                        <a:rPr lang="zh-CN" altLang="en-US" sz="2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游之乐也。</a:t>
                      </a:r>
                      <a:endParaRPr lang="zh-CN" altLang="en-US" sz="2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9202" name="Text Box 18"/>
          <p:cNvSpPr txBox="1"/>
          <p:nvPr/>
        </p:nvSpPr>
        <p:spPr>
          <a:xfrm>
            <a:off x="0" y="69215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从哪里得到的？       </a:t>
            </a:r>
            <a:r>
              <a:rPr lang="en-US" altLang="zh-CN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他得到了什么？</a:t>
            </a:r>
            <a:endParaRPr lang="zh-CN" altLang="en-US" sz="28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49203" name="AutoShape 19"/>
          <p:cNvSpPr/>
          <p:nvPr/>
        </p:nvSpPr>
        <p:spPr>
          <a:xfrm>
            <a:off x="2411413" y="1268413"/>
            <a:ext cx="485775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noFill/>
          </a:ln>
        </p:spPr>
        <p:txBody>
          <a:bodyPr vert="eaVert" wrap="none" anchor="ctr"/>
          <a:p>
            <a:pPr>
              <a:buFont typeface="Arial" panose="020B0604020202020204" pitchFamily="34" charset="0"/>
              <a:buNone/>
            </a:pP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49204" name="AutoShape 20"/>
          <p:cNvSpPr/>
          <p:nvPr/>
        </p:nvSpPr>
        <p:spPr>
          <a:xfrm>
            <a:off x="6102350" y="1268413"/>
            <a:ext cx="485775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noFill/>
          </a:ln>
        </p:spPr>
        <p:txBody>
          <a:bodyPr vert="eaVert" wrap="none" anchor="ctr"/>
          <a:p>
            <a:pPr>
              <a:buFont typeface="Arial" panose="020B0604020202020204" pitchFamily="34" charset="0"/>
              <a:buNone/>
            </a:pP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49205" name="Text Box 21"/>
          <p:cNvSpPr txBox="1"/>
          <p:nvPr/>
        </p:nvSpPr>
        <p:spPr>
          <a:xfrm>
            <a:off x="4211638" y="3222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zh-CN" b="1" dirty="0">
              <a:latin typeface="Tahoma" panose="020B0604030504040204" pitchFamily="34" charset="0"/>
            </a:endParaRPr>
          </a:p>
        </p:txBody>
      </p:sp>
      <p:sp>
        <p:nvSpPr>
          <p:cNvPr id="97302" name="Text Box 22"/>
          <p:cNvSpPr txBox="1"/>
          <p:nvPr/>
        </p:nvSpPr>
        <p:spPr>
          <a:xfrm>
            <a:off x="4356100" y="2060575"/>
            <a:ext cx="4751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段：余于仆碑，又以悲夫古书之不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存，后世之谬其传而莫能名者，何可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胜道也哉！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7303" name="Text Box 23"/>
          <p:cNvSpPr txBox="1"/>
          <p:nvPr/>
        </p:nvSpPr>
        <p:spPr>
          <a:xfrm>
            <a:off x="4356100" y="2943225"/>
            <a:ext cx="4932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心得：此所以学者不可以不深思而慎</a:t>
            </a:r>
            <a:b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取之也。</a:t>
            </a:r>
            <a:endParaRPr lang="zh-CN" altLang="en-US" sz="20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7304" name="Text Box 24"/>
          <p:cNvSpPr txBox="1"/>
          <p:nvPr/>
        </p:nvSpPr>
        <p:spPr>
          <a:xfrm>
            <a:off x="4356100" y="3644900"/>
            <a:ext cx="5545138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段：于是余有叹焉：夷以近则记游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者众，险以远则来至者少。故非有志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者不能至也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然力不足者，亦不能至也。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有志与力，至于幽暗昏惑，而无物以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相之，亦不能至也。然力足以至焉，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于人为可讥，而在己为有悔；尽吾志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也而不能至者，可以无悔矣，其孰能</a:t>
            </a:r>
            <a:b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讥之乎？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7305" name="Text Box 25"/>
          <p:cNvSpPr txBox="1"/>
          <p:nvPr/>
        </p:nvSpPr>
        <p:spPr>
          <a:xfrm>
            <a:off x="4356100" y="6040438"/>
            <a:ext cx="4751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心得：要有志、力、物，尽吾志，可</a:t>
            </a:r>
            <a:b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0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以无悔矣</a:t>
            </a:r>
            <a:endParaRPr lang="zh-CN" altLang="en-US" sz="2000" b="1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Text Box 2"/>
          <p:cNvSpPr txBox="1"/>
          <p:nvPr/>
        </p:nvSpPr>
        <p:spPr>
          <a:xfrm>
            <a:off x="2986405" y="2060575"/>
            <a:ext cx="327596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的用法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的用法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的用法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的用法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Rectangle 3"/>
          <p:cNvSpPr/>
          <p:nvPr/>
        </p:nvSpPr>
        <p:spPr>
          <a:xfrm>
            <a:off x="0" y="280988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总结文言虚词</a:t>
            </a:r>
            <a:r>
              <a:rPr lang="zh-CN" altLang="en-US" sz="3200" b="1" dirty="0">
                <a:solidFill>
                  <a:srgbClr val="FFFF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其</a:t>
            </a:r>
            <a:r>
              <a:rPr lang="zh-CN" altLang="en-US" sz="3200" b="1" dirty="0">
                <a:solidFill>
                  <a:srgbClr val="FFFF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的用法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06851" name="Text Box 3"/>
          <p:cNvSpPr txBox="1"/>
          <p:nvPr/>
        </p:nvSpPr>
        <p:spPr>
          <a:xfrm>
            <a:off x="0" y="761365"/>
            <a:ext cx="91440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代词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他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他们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它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求思之深而无不在也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乃华山之阳名之也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他的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他们的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它的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贤不及孔子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那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那些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好游者不能穷也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活用为第一人称，我、自己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余亦悔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随之而不得极夫游之乐也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(5)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其中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不能名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一处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6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6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6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Text Box 2"/>
          <p:cNvSpPr txBox="1"/>
          <p:nvPr/>
        </p:nvSpPr>
        <p:spPr>
          <a:xfrm>
            <a:off x="-317" y="663575"/>
            <a:ext cx="9144000" cy="5406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副词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表示反问的语气，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难道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怎么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孰能讥之乎？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表示测度、委婉的语气，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大概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皆出于此乎？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表示希望、商量、劝勉的语气，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还是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吾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还也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将，将要</a:t>
            </a:r>
            <a:b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如土石何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6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6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6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6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6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6" name="Text Box 2"/>
          <p:cNvSpPr txBox="1"/>
          <p:nvPr/>
        </p:nvSpPr>
        <p:spPr>
          <a:xfrm>
            <a:off x="1116330" y="3013393"/>
            <a:ext cx="61928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既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出，则或咎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欲出者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1187" name="Text Box 3"/>
          <p:cNvSpPr txBox="1"/>
          <p:nvPr/>
        </p:nvSpPr>
        <p:spPr>
          <a:xfrm>
            <a:off x="816293" y="153416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助词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1188" name="Rectangle 6"/>
          <p:cNvSpPr/>
          <p:nvPr/>
        </p:nvSpPr>
        <p:spPr>
          <a:xfrm>
            <a:off x="1116013" y="2278063"/>
            <a:ext cx="7920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用在句中，起调节音节的作用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/>
      <p:bldP spid="2211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4" name="Text Box 4"/>
          <p:cNvSpPr txBox="1"/>
          <p:nvPr/>
        </p:nvSpPr>
        <p:spPr>
          <a:xfrm>
            <a:off x="1241425" y="1049338"/>
            <a:ext cx="24685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连词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8355" name="Text Box 5"/>
          <p:cNvSpPr txBox="1"/>
          <p:nvPr/>
        </p:nvSpPr>
        <p:spPr>
          <a:xfrm>
            <a:off x="1549400" y="1652588"/>
            <a:ext cx="58531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表选择，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还是</a:t>
            </a:r>
            <a:r>
              <a:rPr lang="zh-CN" altLang="en-US" sz="3200" b="1" dirty="0">
                <a:solidFill>
                  <a:srgbClr val="99FFCC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8356" name="Text Box 6"/>
          <p:cNvSpPr txBox="1"/>
          <p:nvPr/>
        </p:nvSpPr>
        <p:spPr>
          <a:xfrm>
            <a:off x="2032000" y="2227263"/>
            <a:ext cx="65008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其真耶，其假耶？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8357" name="Text Box 7"/>
          <p:cNvSpPr txBox="1"/>
          <p:nvPr/>
        </p:nvSpPr>
        <p:spPr>
          <a:xfrm>
            <a:off x="1549400" y="2921000"/>
            <a:ext cx="41957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表转折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8358" name="Text Box 8"/>
          <p:cNvSpPr txBox="1"/>
          <p:nvPr/>
        </p:nvSpPr>
        <p:spPr>
          <a:xfrm>
            <a:off x="2032000" y="3568700"/>
            <a:ext cx="73644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例众悦之，其为士者笑之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8359" name="Text Box 9"/>
          <p:cNvSpPr txBox="1"/>
          <p:nvPr/>
        </p:nvSpPr>
        <p:spPr>
          <a:xfrm>
            <a:off x="1549400" y="4287838"/>
            <a:ext cx="362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</a:t>
            </a: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表假设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8360" name="Text Box 10"/>
          <p:cNvSpPr txBox="1"/>
          <p:nvPr/>
        </p:nvSpPr>
        <p:spPr>
          <a:xfrm>
            <a:off x="2032000" y="4937125"/>
            <a:ext cx="56372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例其如是，谁能御之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4" grpId="0"/>
      <p:bldP spid="228355" grpId="0"/>
      <p:bldP spid="228357" grpId="0"/>
      <p:bldP spid="2283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6" name="Rectangle 3"/>
          <p:cNvSpPr/>
          <p:nvPr/>
        </p:nvSpPr>
        <p:spPr>
          <a:xfrm>
            <a:off x="395288" y="333375"/>
            <a:ext cx="6465887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第一段：重点词句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4996" name="Rectangle 4"/>
          <p:cNvSpPr/>
          <p:nvPr/>
        </p:nvSpPr>
        <p:spPr>
          <a:xfrm>
            <a:off x="107950" y="981075"/>
            <a:ext cx="8316913" cy="274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唐浮图慧褒始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舍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於其址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故其后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之曰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褒禅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距其院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五里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以其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乃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华山之阳</a:t>
            </a:r>
            <a:r>
              <a:rPr lang="zh-CN" altLang="en-US" sz="3000" b="1" dirty="0">
                <a:solidFill>
                  <a:srgbClr val="66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之也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4997" name="Rectangle 5"/>
          <p:cNvSpPr/>
          <p:nvPr/>
        </p:nvSpPr>
        <p:spPr>
          <a:xfrm>
            <a:off x="4338638" y="1169988"/>
            <a:ext cx="41671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动，筑舍定居。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4998" name="Rectangle 6"/>
          <p:cNvSpPr/>
          <p:nvPr/>
        </p:nvSpPr>
        <p:spPr>
          <a:xfrm>
            <a:off x="4338638" y="1782763"/>
            <a:ext cx="44815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动，命名，起名。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4999" name="Rectangle 7"/>
          <p:cNvSpPr/>
          <p:nvPr/>
        </p:nvSpPr>
        <p:spPr>
          <a:xfrm>
            <a:off x="4338638" y="2389188"/>
            <a:ext cx="36480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en-US" altLang="zh-CN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→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状，往东 。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5000" name="Rectangle 8"/>
          <p:cNvSpPr/>
          <p:nvPr/>
        </p:nvSpPr>
        <p:spPr>
          <a:xfrm>
            <a:off x="4338638" y="2995613"/>
            <a:ext cx="33337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表判断，为，是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阳：山南水北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5002" name="Rectangle 10"/>
          <p:cNvSpPr/>
          <p:nvPr/>
        </p:nvSpPr>
        <p:spPr>
          <a:xfrm>
            <a:off x="323850" y="4289425"/>
            <a:ext cx="7715250" cy="180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今所谓慧空禅院者，褒之庐冢也。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所谓华山洞者，以其乃华山之阳名之也。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今言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华实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华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者，盖音谬也。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323850" y="4289425"/>
            <a:ext cx="7715250" cy="180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今所谓慧空禅院者，褒之庐冢也。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所谓华山洞者，以其乃华山之阳名之也。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今言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华实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华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者，盖音谬也。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6795" name="Rectangle 9"/>
          <p:cNvSpPr/>
          <p:nvPr/>
        </p:nvSpPr>
        <p:spPr>
          <a:xfrm>
            <a:off x="7716838" y="4437063"/>
            <a:ext cx="64135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判断句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6796" name="AutoShape 11"/>
          <p:cNvSpPr/>
          <p:nvPr/>
        </p:nvSpPr>
        <p:spPr>
          <a:xfrm>
            <a:off x="7470775" y="4546600"/>
            <a:ext cx="198438" cy="1385888"/>
          </a:xfrm>
          <a:prstGeom prst="rightBrace">
            <a:avLst>
              <a:gd name="adj1" fmla="val 58199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  <p:bldP spid="84998" grpId="0"/>
      <p:bldP spid="84999" grpId="0"/>
      <p:bldP spid="2467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Text Box 2"/>
          <p:cNvSpPr txBox="1"/>
          <p:nvPr/>
        </p:nvSpPr>
        <p:spPr>
          <a:xfrm>
            <a:off x="0" y="130175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1.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这一段依次记述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每格一字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山之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___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、山之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___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、山之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___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、山之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___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 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19" name="Text Box 3"/>
          <p:cNvSpPr txBox="1"/>
          <p:nvPr/>
        </p:nvSpPr>
        <p:spPr>
          <a:xfrm>
            <a:off x="1841500" y="1909763"/>
            <a:ext cx="6619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3608388" y="1909763"/>
            <a:ext cx="66198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寺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5299075" y="1909763"/>
            <a:ext cx="6619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洞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7026275" y="1909763"/>
            <a:ext cx="6619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碑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0" y="2525713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2.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第一段写仆碑，为什么要特别提及仆碑上的</a:t>
            </a:r>
            <a:b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文字？ 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0" y="36449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为文章后面的议论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深思慎取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提供依据。 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0" y="42545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3.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这一段说明事物方位清楚，层次井然。交代</a:t>
            </a:r>
            <a:b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空间的变化，其作用是： </a:t>
            </a:r>
            <a:endParaRPr lang="zh-CN" altLang="en-US" sz="30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6" name="Text Box 10"/>
          <p:cNvSpPr txBox="1"/>
          <p:nvPr/>
        </p:nvSpPr>
        <p:spPr>
          <a:xfrm>
            <a:off x="0" y="5589588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99FF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作者游褒禅山的踪迹。</a:t>
            </a:r>
            <a:endParaRPr lang="zh-CN" altLang="en-US" sz="3000" b="1" dirty="0">
              <a:solidFill>
                <a:srgbClr val="99FF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2939" name="Rectangle 11"/>
          <p:cNvSpPr/>
          <p:nvPr/>
        </p:nvSpPr>
        <p:spPr>
          <a:xfrm>
            <a:off x="0" y="617538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第一段：介绍褒禅山概况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  <p:bldP spid="86021" grpId="0"/>
      <p:bldP spid="86022" grpId="0"/>
      <p:bldP spid="86024" grpId="0"/>
      <p:bldP spid="860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Rectangle 2"/>
          <p:cNvSpPr/>
          <p:nvPr/>
        </p:nvSpPr>
        <p:spPr>
          <a:xfrm>
            <a:off x="468313" y="188913"/>
            <a:ext cx="3240087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45441" name="图片 145440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4224" name="图片 264223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194" name="Rectangle 2"/>
          <p:cNvSpPr/>
          <p:nvPr/>
        </p:nvSpPr>
        <p:spPr>
          <a:xfrm>
            <a:off x="468313" y="188913"/>
            <a:ext cx="3240087" cy="645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971550" y="4149725"/>
            <a:ext cx="2339975" cy="1935163"/>
            <a:chOff x="612" y="2755"/>
            <a:chExt cx="1474" cy="1219"/>
          </a:xfrm>
        </p:grpSpPr>
        <p:pic>
          <p:nvPicPr>
            <p:cNvPr id="264203" name="Picture 11"/>
            <p:cNvPicPr>
              <a:picLocks noChangeAspect="1"/>
            </p:cNvPicPr>
            <p:nvPr/>
          </p:nvPicPr>
          <p:blipFill>
            <a:blip r:embed="rId2"/>
            <a:srcRect l="8517" t="64050" r="68390" b="19266"/>
            <a:stretch>
              <a:fillRect/>
            </a:stretch>
          </p:blipFill>
          <p:spPr>
            <a:xfrm>
              <a:off x="640" y="2755"/>
              <a:ext cx="144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4204" name="Text Box 12"/>
            <p:cNvSpPr txBox="1"/>
            <p:nvPr/>
          </p:nvSpPr>
          <p:spPr>
            <a:xfrm>
              <a:off x="612" y="3647"/>
              <a:ext cx="14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慧空禅院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5248" name="图片 265247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5218" name="Rectangle 2"/>
          <p:cNvSpPr/>
          <p:nvPr/>
        </p:nvSpPr>
        <p:spPr>
          <a:xfrm>
            <a:off x="468313" y="188913"/>
            <a:ext cx="3240087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971550" y="4149725"/>
            <a:ext cx="2339975" cy="1935163"/>
            <a:chOff x="612" y="2755"/>
            <a:chExt cx="1474" cy="1219"/>
          </a:xfrm>
        </p:grpSpPr>
        <p:pic>
          <p:nvPicPr>
            <p:cNvPr id="265227" name="Picture 11"/>
            <p:cNvPicPr>
              <a:picLocks noChangeAspect="1"/>
            </p:cNvPicPr>
            <p:nvPr/>
          </p:nvPicPr>
          <p:blipFill>
            <a:blip r:embed="rId2"/>
            <a:srcRect l="8517" t="64050" r="68390" b="19266"/>
            <a:stretch>
              <a:fillRect/>
            </a:stretch>
          </p:blipFill>
          <p:spPr>
            <a:xfrm>
              <a:off x="640" y="2755"/>
              <a:ext cx="144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5228" name="Text Box 12"/>
            <p:cNvSpPr txBox="1"/>
            <p:nvPr/>
          </p:nvSpPr>
          <p:spPr>
            <a:xfrm>
              <a:off x="612" y="3647"/>
              <a:ext cx="14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慧空禅院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7062" name="AutoShape 22"/>
          <p:cNvSpPr/>
          <p:nvPr/>
        </p:nvSpPr>
        <p:spPr>
          <a:xfrm>
            <a:off x="1466850" y="1403350"/>
            <a:ext cx="5219700" cy="2027238"/>
          </a:xfrm>
          <a:prstGeom prst="wedgeRoundRectCallout">
            <a:avLst>
              <a:gd name="adj1" fmla="val -45560"/>
              <a:gd name="adj2" fmla="val 98315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褒禅山亦谓之华山，唐浮图慧褒始舍於其址，而卒葬之；以故其後名之曰</a:t>
            </a:r>
            <a:r>
              <a:rPr lang="zh-CN" altLang="en-US" sz="2800" b="1" dirty="0"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褒禅</a:t>
            </a:r>
            <a:r>
              <a:rPr lang="zh-CN" altLang="en-US" sz="2800" b="1" dirty="0"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。今所谓慧空禅院者，褒之庐冢也。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72" name="图片 266271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42" name="Rectangle 2"/>
          <p:cNvSpPr/>
          <p:nvPr/>
        </p:nvSpPr>
        <p:spPr>
          <a:xfrm>
            <a:off x="468313" y="188913"/>
            <a:ext cx="3240087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971550" y="4149725"/>
            <a:ext cx="2339975" cy="1935163"/>
            <a:chOff x="612" y="2755"/>
            <a:chExt cx="1474" cy="1219"/>
          </a:xfrm>
        </p:grpSpPr>
        <p:pic>
          <p:nvPicPr>
            <p:cNvPr id="266251" name="Picture 11"/>
            <p:cNvPicPr>
              <a:picLocks noChangeAspect="1"/>
            </p:cNvPicPr>
            <p:nvPr/>
          </p:nvPicPr>
          <p:blipFill>
            <a:blip r:embed="rId2"/>
            <a:srcRect l="8517" t="64050" r="68390" b="19266"/>
            <a:stretch>
              <a:fillRect/>
            </a:stretch>
          </p:blipFill>
          <p:spPr>
            <a:xfrm>
              <a:off x="640" y="2755"/>
              <a:ext cx="144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52" name="Text Box 12"/>
            <p:cNvSpPr txBox="1"/>
            <p:nvPr/>
          </p:nvSpPr>
          <p:spPr>
            <a:xfrm>
              <a:off x="612" y="3647"/>
              <a:ext cx="14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慧空禅院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5292725" y="4643438"/>
            <a:ext cx="3509963" cy="1125537"/>
            <a:chOff x="2682" y="2727"/>
            <a:chExt cx="2211" cy="709"/>
          </a:xfrm>
        </p:grpSpPr>
        <p:pic>
          <p:nvPicPr>
            <p:cNvPr id="266257" name="Picture 17"/>
            <p:cNvPicPr>
              <a:picLocks noChangeAspect="1"/>
            </p:cNvPicPr>
            <p:nvPr/>
          </p:nvPicPr>
          <p:blipFill>
            <a:blip r:embed="rId2"/>
            <a:srcRect l="60741" t="64078" r="13158" b="16040"/>
            <a:stretch>
              <a:fillRect/>
            </a:stretch>
          </p:blipFill>
          <p:spPr>
            <a:xfrm>
              <a:off x="2682" y="2727"/>
              <a:ext cx="1672" cy="7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58" name="Text Box 18"/>
            <p:cNvSpPr txBox="1"/>
            <p:nvPr/>
          </p:nvSpPr>
          <p:spPr>
            <a:xfrm>
              <a:off x="3078" y="2755"/>
              <a:ext cx="1815" cy="62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华山洞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(</a:t>
              </a: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华阳洞的前洞</a:t>
              </a:r>
              <a:r>
                <a:rPr lang="en-US" altLang="zh-CN" sz="2800" b="1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)</a:t>
              </a:r>
              <a:endParaRPr lang="en-US" altLang="zh-CN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7063" name="AutoShape 23"/>
          <p:cNvSpPr/>
          <p:nvPr/>
        </p:nvSpPr>
        <p:spPr>
          <a:xfrm>
            <a:off x="522288" y="2079625"/>
            <a:ext cx="5761037" cy="2027238"/>
          </a:xfrm>
          <a:prstGeom prst="wedgeRoundRectCallout">
            <a:avLst>
              <a:gd name="adj1" fmla="val 38731"/>
              <a:gd name="adj2" fmla="val 883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距其院东五里，所谓华阳洞者，以其乃华山之阳名之也。距洞百馀步，有碑仆道，其文漫灭，独其为文犹可识曰</a:t>
            </a:r>
            <a:r>
              <a:rPr lang="zh-CN" altLang="en-US" sz="2800" b="1" dirty="0"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花山</a:t>
            </a:r>
            <a:r>
              <a:rPr lang="zh-CN" altLang="en-US" sz="2800" b="1" dirty="0"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" name="Group 24"/>
          <p:cNvGrpSpPr/>
          <p:nvPr/>
        </p:nvGrpSpPr>
        <p:grpSpPr>
          <a:xfrm rot="-142740">
            <a:off x="3267075" y="4687888"/>
            <a:ext cx="2160588" cy="457200"/>
            <a:chOff x="2058" y="2953"/>
            <a:chExt cx="1389" cy="325"/>
          </a:xfrm>
        </p:grpSpPr>
        <p:sp>
          <p:nvSpPr>
            <p:cNvPr id="266265" name="Line 25"/>
            <p:cNvSpPr/>
            <p:nvPr/>
          </p:nvSpPr>
          <p:spPr>
            <a:xfrm>
              <a:off x="2058" y="3209"/>
              <a:ext cx="1389" cy="2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ot"/>
              <a:headEnd type="stealth" w="med" len="lg"/>
              <a:tailEnd type="stealth" w="med" len="lg"/>
            </a:ln>
          </p:spPr>
        </p:sp>
        <p:sp>
          <p:nvSpPr>
            <p:cNvPr id="266266" name="Text Box 26"/>
            <p:cNvSpPr txBox="1"/>
            <p:nvPr/>
          </p:nvSpPr>
          <p:spPr>
            <a:xfrm rot="-10681429" flipV="1">
              <a:off x="2454" y="2953"/>
              <a:ext cx="551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五里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7296" name="图片 267295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5388"/>
            <a:ext cx="9120188" cy="566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266" name="Rectangle 2"/>
          <p:cNvSpPr/>
          <p:nvPr/>
        </p:nvSpPr>
        <p:spPr>
          <a:xfrm>
            <a:off x="468313" y="188913"/>
            <a:ext cx="3240087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空间方位图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971550" y="4149725"/>
            <a:ext cx="2339975" cy="1935163"/>
            <a:chOff x="612" y="2755"/>
            <a:chExt cx="1474" cy="1219"/>
          </a:xfrm>
        </p:grpSpPr>
        <p:pic>
          <p:nvPicPr>
            <p:cNvPr id="267275" name="Picture 11"/>
            <p:cNvPicPr>
              <a:picLocks noChangeAspect="1"/>
            </p:cNvPicPr>
            <p:nvPr/>
          </p:nvPicPr>
          <p:blipFill>
            <a:blip r:embed="rId2"/>
            <a:srcRect l="8517" t="64050" r="68390" b="19266"/>
            <a:stretch>
              <a:fillRect/>
            </a:stretch>
          </p:blipFill>
          <p:spPr>
            <a:xfrm>
              <a:off x="640" y="2755"/>
              <a:ext cx="144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7276" name="Text Box 12"/>
            <p:cNvSpPr txBox="1"/>
            <p:nvPr/>
          </p:nvSpPr>
          <p:spPr>
            <a:xfrm>
              <a:off x="612" y="3647"/>
              <a:ext cx="14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慧空禅院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5292725" y="4643438"/>
            <a:ext cx="3509963" cy="1125537"/>
            <a:chOff x="2682" y="2727"/>
            <a:chExt cx="2211" cy="709"/>
          </a:xfrm>
        </p:grpSpPr>
        <p:pic>
          <p:nvPicPr>
            <p:cNvPr id="267281" name="Picture 17"/>
            <p:cNvPicPr>
              <a:picLocks noChangeAspect="1"/>
            </p:cNvPicPr>
            <p:nvPr/>
          </p:nvPicPr>
          <p:blipFill>
            <a:blip r:embed="rId2"/>
            <a:srcRect l="60741" t="64078" r="13158" b="16040"/>
            <a:stretch>
              <a:fillRect/>
            </a:stretch>
          </p:blipFill>
          <p:spPr>
            <a:xfrm>
              <a:off x="2682" y="2727"/>
              <a:ext cx="1672" cy="7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7282" name="Text Box 18"/>
            <p:cNvSpPr txBox="1"/>
            <p:nvPr/>
          </p:nvSpPr>
          <p:spPr>
            <a:xfrm>
              <a:off x="3078" y="2755"/>
              <a:ext cx="1815" cy="62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华山洞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spcBef>
                  <a:spcPct val="1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(</a:t>
              </a: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华阳洞的前洞</a:t>
              </a:r>
              <a:r>
                <a:rPr lang="en-US" altLang="zh-CN" sz="2800" b="1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)</a:t>
              </a:r>
              <a:endParaRPr lang="en-US" altLang="zh-CN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5741988" y="5678488"/>
            <a:ext cx="1889125" cy="765175"/>
            <a:chOff x="3986" y="3719"/>
            <a:chExt cx="1190" cy="482"/>
          </a:xfrm>
        </p:grpSpPr>
        <p:pic>
          <p:nvPicPr>
            <p:cNvPr id="267284" name="Picture 20"/>
            <p:cNvPicPr>
              <a:picLocks noChangeAspect="1"/>
            </p:cNvPicPr>
            <p:nvPr/>
          </p:nvPicPr>
          <p:blipFill>
            <a:blip r:embed="rId2"/>
            <a:srcRect l="65770" t="83147" r="20683" b="3337"/>
            <a:stretch>
              <a:fillRect/>
            </a:stretch>
          </p:blipFill>
          <p:spPr>
            <a:xfrm>
              <a:off x="3986" y="3719"/>
              <a:ext cx="850" cy="4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7285" name="Text Box 21"/>
            <p:cNvSpPr txBox="1"/>
            <p:nvPr/>
          </p:nvSpPr>
          <p:spPr>
            <a:xfrm>
              <a:off x="4297" y="3817"/>
              <a:ext cx="879" cy="32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泉水</a:t>
              </a:r>
              <a:endPara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 rot="-142740">
            <a:off x="3267075" y="4687888"/>
            <a:ext cx="2160588" cy="457200"/>
            <a:chOff x="2058" y="2953"/>
            <a:chExt cx="1389" cy="325"/>
          </a:xfrm>
        </p:grpSpPr>
        <p:sp>
          <p:nvSpPr>
            <p:cNvPr id="267289" name="Line 25"/>
            <p:cNvSpPr/>
            <p:nvPr/>
          </p:nvSpPr>
          <p:spPr>
            <a:xfrm>
              <a:off x="2058" y="3209"/>
              <a:ext cx="1389" cy="2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ot"/>
              <a:headEnd type="stealth" w="med" len="lg"/>
              <a:tailEnd type="stealth" w="med" len="lg"/>
            </a:ln>
          </p:spPr>
        </p:sp>
        <p:sp>
          <p:nvSpPr>
            <p:cNvPr id="267290" name="Text Box 26"/>
            <p:cNvSpPr txBox="1"/>
            <p:nvPr/>
          </p:nvSpPr>
          <p:spPr>
            <a:xfrm rot="-10681429" flipV="1">
              <a:off x="2454" y="2953"/>
              <a:ext cx="551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五里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7067" name="AutoShape 27"/>
          <p:cNvSpPr/>
          <p:nvPr/>
        </p:nvSpPr>
        <p:spPr>
          <a:xfrm>
            <a:off x="1241425" y="2573338"/>
            <a:ext cx="4141788" cy="1487487"/>
          </a:xfrm>
          <a:prstGeom prst="wedgeRoundRectCallout">
            <a:avLst>
              <a:gd name="adj1" fmla="val 61421"/>
              <a:gd name="adj2" fmla="val 174972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其下平旷，有泉侧出，而记游者甚众，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──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所谓前洞也。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2818</Words>
  <Application>WPS 演示</Application>
  <PresentationFormat>在屏幕上显示</PresentationFormat>
  <Paragraphs>467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华文新魏</vt:lpstr>
      <vt:lpstr>Times New Roman</vt:lpstr>
      <vt:lpstr>华文行楷</vt:lpstr>
      <vt:lpstr>黑体</vt:lpstr>
      <vt:lpstr>楷体_GB2312</vt:lpstr>
      <vt:lpstr>华文中宋</vt:lpstr>
      <vt:lpstr>微软雅黑</vt:lpstr>
      <vt:lpstr>Arial Unicode MS</vt:lpstr>
      <vt:lpstr>Calibri</vt:lpstr>
      <vt:lpstr>隶书</vt:lpstr>
      <vt:lpstr>Tahoma</vt:lpstr>
      <vt:lpstr>3_默认设计模板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26</cp:revision>
  <dcterms:created xsi:type="dcterms:W3CDTF">2014-12-17T10:06:00Z</dcterms:created>
  <dcterms:modified xsi:type="dcterms:W3CDTF">2018-12-10T12:04:35Z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