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327" r:id="rId5"/>
    <p:sldId id="313" r:id="rId6"/>
    <p:sldId id="326" r:id="rId7"/>
    <p:sldId id="329" r:id="rId8"/>
    <p:sldId id="366" r:id="rId9"/>
    <p:sldId id="349" r:id="rId10"/>
    <p:sldId id="377" r:id="rId11"/>
    <p:sldId id="379" r:id="rId12"/>
    <p:sldId id="380" r:id="rId13"/>
    <p:sldId id="371" r:id="rId14"/>
    <p:sldId id="367" r:id="rId15"/>
    <p:sldId id="381" r:id="rId16"/>
    <p:sldId id="372" r:id="rId17"/>
    <p:sldId id="373" r:id="rId18"/>
    <p:sldId id="263" r:id="rId19"/>
    <p:sldId id="259" r:id="rId20"/>
  </p:sldIdLst>
  <p:sldSz cx="24385588" cy="13717588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1074" autoAdjust="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49"/>
            <a:ext cx="24384857" cy="137164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anose="020B0604020202020204" pitchFamily="34" charset="0"/>
              </a:rPr>
              <a:t>‹#›</a:t>
            </a:fld>
            <a:endParaRPr lang="zh-CN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9833290" y="5634658"/>
            <a:ext cx="5743880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 smtClean="0">
                <a:solidFill>
                  <a:srgbClr val="36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迷娘（之一）</a:t>
            </a:r>
            <a:endParaRPr lang="zh-CN" altLang="en-US" sz="7200" b="1">
              <a:solidFill>
                <a:srgbClr val="36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4185049" y="3546426"/>
            <a:ext cx="8640960" cy="704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你可知道那所房子，圆柱成行，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厅堂辉煌，居室宽敞明亮，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大理石立像凝望着我：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人们把你怎么了，可怜的姑娘？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你可知道那所房子？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我愿跟随你，恩人啊，随你前往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！ 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40867" y="5864429"/>
            <a:ext cx="2880319" cy="1819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重点描绘</a:t>
            </a:r>
            <a:endParaRPr lang="en-US" altLang="zh-CN" sz="400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建筑 </a:t>
            </a:r>
            <a:endParaRPr lang="zh-CN" altLang="en-US" sz="4000"/>
          </a:p>
        </p:txBody>
      </p:sp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14393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472714" y="5274618"/>
            <a:ext cx="4464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一改对故国风情的描述，提到的是归国险阻的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路途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983882" y="3402410"/>
            <a:ext cx="8784975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你知道吗，那云径和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山岗？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驴儿在雾中觅路前进，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岩洞里有古老龙种的行藏，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危崖欲坠，瀑布奔忙，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你可知道那座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山岗？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我愿跟随你，父亲啊，随你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前往！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213849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965996" y="3543022"/>
            <a:ext cx="9000998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桃金娘静立，月桂梢头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高昂，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你可知道那地方？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我愿跟随你，爱人啊，随你前往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66004" y="4914578"/>
            <a:ext cx="4387230" cy="40324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77817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5136010" y="5880006"/>
            <a:ext cx="10153128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赏析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艺术技巧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12530613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975770" y="4626546"/>
            <a:ext cx="1389754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在形式上采用正歌和副歌来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表达。</a:t>
            </a:r>
            <a:endParaRPr lang="zh-CN" altLang="en-US" sz="440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这首诗共三节，每一节都由正歌和副歌组成。如第一节，正歌表现“那地方”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故国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意大利的优美景物 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副歌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“前往，前往</a:t>
            </a:r>
            <a:r>
              <a:rPr lang="en-US" altLang="zh-CN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一种催促，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把这种无法自抑的感情推向极致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258" y="8731002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5264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119786" y="3523188"/>
            <a:ext cx="1375352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440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40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运用了复沓叠唱的艺术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技巧。 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这首诗的三节正歌第一句开头和第五句都采用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了诗句反复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的手法，加强了询问力量，增大了想念的程度；副歌部分采用了基本相同的架构句式，只在个别关键的地方替换一两个字，不仅使诗歌的思想内涵增大，使诗歌所表达的感情更加热切和复杂，而且使诗歌具有音乐复唱的旋律美感，增强了诗歌的抒情性和艺术感染力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74093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5280026" y="5850682"/>
            <a:ext cx="9289032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诵读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诗歌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49514884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4559946" y="2533660"/>
            <a:ext cx="842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你知道吗，那柠檬花开的地方，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茂密的绿叶中，橙子金黄，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蓝天上送来宜人的和风，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桃金娘静立，月桂梢头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高昂，</a:t>
            </a:r>
            <a:endParaRPr lang="zh-CN" altLang="en-US" sz="360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anose="02010609060101010101" pitchFamily="49" charset="-122"/>
              </a:rPr>
              <a:t>你可知道那地方？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anose="02010609060101010101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anose="02010609060101010101" pitchFamily="49" charset="-122"/>
              </a:rPr>
              <a:t>我愿跟随你，爱人啊，随你前往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13056890" y="2617287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可知道那所房子？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我愿跟随你，恩人啊，随你前往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！ 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59946" y="8514978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你可知道那所房子，圆柱成行，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厅堂辉煌，居室宽敞明亮，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大理石立像凝望着我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60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人们把你怎么了，可怜的姑娘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13128898" y="5490642"/>
            <a:ext cx="777686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你知道吗，那云径和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山岗？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驴儿在雾中觅路前进，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岩洞里有古老龙种的行藏，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危崖欲坠，瀑布奔忙，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你可知道那座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山岗？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我愿跟随你，父亲啊，随你前往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28959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802C012-3CEE-4C65-B113-3C9D620D7B2B}"/>
              </a:ext>
            </a:extLst>
          </p:cNvPr>
          <p:cNvSpPr txBox="1"/>
          <p:nvPr/>
        </p:nvSpPr>
        <p:spPr>
          <a:xfrm>
            <a:off x="2831754" y="4826883"/>
            <a:ext cx="141855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首诗以对知心人倾诉的形式完成。倾诉的人是迷娘，而这三个被倾诉的人实际上是同一个人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迈斯特。迷娘在心中深深地爱着他，可她知道这是无法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实现的，于是就由</a:t>
            </a:r>
            <a:r>
              <a:rPr lang="en-US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爱人</a:t>
            </a:r>
            <a:r>
              <a:rPr lang="en-US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转而称呼他为</a:t>
            </a:r>
            <a:r>
              <a:rPr lang="en-US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恩人</a:t>
            </a:r>
            <a:r>
              <a:rPr lang="en-US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进而称呼为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。称呼的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转换，表达了迷娘对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迈斯特复杂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、真挚而又深沉的情感，既哀怨，又美好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0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BCB1CB4-3E13-4459-8128-7812BBC2D37F}"/>
              </a:ext>
            </a:extLst>
          </p:cNvPr>
          <p:cNvSpPr txBox="1"/>
          <p:nvPr/>
        </p:nvSpPr>
        <p:spPr>
          <a:xfrm>
            <a:off x="3839866" y="3477320"/>
            <a:ext cx="97210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如何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理解诗中的三个称呼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endParaRPr lang="zh-CN" altLang="en-US" sz="1600">
              <a:latin typeface="黑体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链接拓展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85555F-9C10-40EC-9066-C7575675B8DC}"/>
              </a:ext>
            </a:extLst>
          </p:cNvPr>
          <p:cNvSpPr txBox="1"/>
          <p:nvPr/>
        </p:nvSpPr>
        <p:spPr>
          <a:xfrm>
            <a:off x="4409220" y="232229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比较阅读另外两首</a:t>
            </a:r>
            <a:r>
              <a:rPr lang="en-US" altLang="zh-CN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迷娘</a:t>
            </a:r>
            <a:r>
              <a:rPr lang="en-US" altLang="zh-CN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7818" y="3956386"/>
            <a:ext cx="5459188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  迷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娘曲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之二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>
              <a:lnSpc>
                <a:spcPts val="4350"/>
              </a:lnSpc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只有懂得相思的人，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才了解我的苦难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</a:p>
          <a:p>
            <a:pPr>
              <a:lnSpc>
                <a:spcPts val="4350"/>
              </a:lnSpc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形只影单；失去了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一切欢乐，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我仰望苍穹，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向远方送去思念。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哎，那知我爱我者，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他远在天边。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我五内俱焚，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头晕目眩。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只有懂得相思的人，</a:t>
            </a:r>
          </a:p>
          <a:p>
            <a:pPr>
              <a:lnSpc>
                <a:spcPts val="435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才了解我的苦难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370" y="6813418"/>
            <a:ext cx="9049580" cy="31481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67441" y="3891950"/>
            <a:ext cx="5868281" cy="734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8A30A2-29CA-4C1F-AAED-7023C8FA3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698" y="4052964"/>
            <a:ext cx="4350046" cy="5838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F6BBF8-EC9E-42A5-9E61-7E35D01AE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970" y="3939523"/>
            <a:ext cx="5331952" cy="59504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9788EEC-DF33-4FF1-AF69-84FFAD2F127A}"/>
              </a:ext>
            </a:extLst>
          </p:cNvPr>
          <p:cNvSpPr txBox="1"/>
          <p:nvPr/>
        </p:nvSpPr>
        <p:spPr>
          <a:xfrm>
            <a:off x="3143593" y="5634658"/>
            <a:ext cx="1200329" cy="2664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914" y="5490642"/>
            <a:ext cx="10058400" cy="349910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00106" y="4328591"/>
            <a:ext cx="8535641" cy="582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6000106" y="5880006"/>
            <a:ext cx="8640960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粗略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了解歌德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57655041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2615730" y="3484280"/>
            <a:ext cx="9865096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spc="130" smtClean="0">
                <a:latin typeface="黑体" panose="02010609060101010101" pitchFamily="49" charset="-122"/>
                <a:ea typeface="黑体" panose="02010609060101010101" pitchFamily="49" charset="-122"/>
              </a:rPr>
              <a:t>歌德</a:t>
            </a:r>
            <a:r>
              <a:rPr lang="en-US" altLang="zh-CN" sz="4000" spc="13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4000" spc="130" smtClean="0">
                <a:latin typeface="Times New Roman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1749-1832</a:t>
            </a:r>
            <a:r>
              <a:rPr lang="en-US" altLang="zh-CN" sz="4000" spc="13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000" spc="13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pc="130" smtClean="0">
                <a:latin typeface="黑体" panose="02010609060101010101" pitchFamily="49" charset="-122"/>
                <a:ea typeface="黑体" panose="02010609060101010101" pitchFamily="49" charset="-122"/>
              </a:rPr>
              <a:t>德国诗人、剧作家</a:t>
            </a:r>
            <a:r>
              <a:rPr lang="zh-CN" altLang="en-US" sz="4000" spc="130">
                <a:latin typeface="黑体" panose="02010609060101010101" pitchFamily="49" charset="-122"/>
                <a:ea typeface="黑体" panose="02010609060101010101" pitchFamily="49" charset="-122"/>
              </a:rPr>
              <a:t>、思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想家和科学家。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歌德前期是狂飙突进运动的代表性作家，他的作品充满了狂飙突进运动的反叛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精神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晚年</a:t>
            </a:r>
            <a:r>
              <a:rPr lang="zh-CN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之后，他把主要精力用于对整个人类发展的思索方面，使得他的创作</a:t>
            </a:r>
            <a:r>
              <a:rPr lang="zh-CN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超越了自己的时代，具有了永恒的价值。</a:t>
            </a:r>
            <a:r>
              <a:rPr lang="zh-CN" altLang="en-US" sz="4000" spc="-120">
                <a:latin typeface="黑体" panose="02010609060101010101" pitchFamily="49" charset="-122"/>
                <a:ea typeface="黑体" panose="02010609060101010101" pitchFamily="49" charset="-122"/>
              </a:rPr>
              <a:t>代表性作品</a:t>
            </a:r>
            <a:r>
              <a:rPr lang="zh-CN" altLang="en-US" sz="40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40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spc="-120">
                <a:latin typeface="黑体" panose="02010609060101010101" pitchFamily="49" charset="-122"/>
                <a:ea typeface="黑体" panose="02010609060101010101" pitchFamily="49" charset="-122"/>
              </a:rPr>
              <a:t>少年维特的烦恼</a:t>
            </a:r>
            <a:r>
              <a:rPr lang="en-US" altLang="zh-CN" sz="40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4000" spc="-120">
                <a:latin typeface="黑体" panose="02010609060101010101" pitchFamily="49" charset="-122"/>
                <a:ea typeface="黑体" panose="02010609060101010101" pitchFamily="49" charset="-122"/>
              </a:rPr>
              <a:t>浮士德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亲和力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西东合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集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C3DE5F-1DD5-4B57-9A08-231F7CD0C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858" y="4306111"/>
            <a:ext cx="4498978" cy="58353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58061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5064002" y="5922690"/>
            <a:ext cx="9361040" cy="11775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20075861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3335810" y="4266506"/>
            <a:ext cx="1309667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迷</a:t>
            </a:r>
            <a:r>
              <a:rPr lang="zh-CN" altLang="en-US" sz="40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娘</a:t>
            </a:r>
            <a:r>
              <a:rPr lang="zh-CN" altLang="en-US" sz="4000" spc="-11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身世</a:t>
            </a:r>
            <a:r>
              <a:rPr lang="zh-CN" altLang="en-US" sz="4000" spc="-110">
                <a:latin typeface="黑体" panose="02010609060101010101" pitchFamily="49" charset="-122"/>
                <a:ea typeface="黑体" panose="02010609060101010101" pitchFamily="49" charset="-122"/>
              </a:rPr>
              <a:t>悲惨</a:t>
            </a:r>
            <a:r>
              <a:rPr lang="zh-CN" altLang="en-US" sz="40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，幼年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时便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被诱拐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到德国，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流落至杂技团，过着颠沛流离的生活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。后来，她被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威廉</a:t>
            </a:r>
            <a:r>
              <a:rPr lang="en-US" altLang="zh-CN" sz="4000" spc="12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迈斯特收留，过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上了稳定的生活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同时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她也深深爱上了这位年轻正直的商人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。不管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是对威廉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迈斯特，还是对故国意大利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，迷娘都爱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而不得，只能通过歌曲抒发情感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7D850E-B74C-42B8-9FB9-70A82C826159}"/>
              </a:ext>
            </a:extLst>
          </p:cNvPr>
          <p:cNvSpPr txBox="1"/>
          <p:nvPr/>
        </p:nvSpPr>
        <p:spPr>
          <a:xfrm>
            <a:off x="1989271" y="1915695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FFFF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+mn-ea"/>
                <a:sym typeface="思源黑体 CN Normal" panose="020B0400000000000000" pitchFamily="34" charset="-122"/>
              </a:rPr>
              <a:t>01</a:t>
            </a:r>
            <a:endParaRPr lang="zh-CN" altLang="en-US" sz="2400">
              <a:solidFill>
                <a:srgbClr val="FFFFFF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8027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FBB52-866F-42D3-B109-78EC3EDBCD2E}"/>
              </a:ext>
            </a:extLst>
          </p:cNvPr>
          <p:cNvSpPr txBox="1"/>
          <p:nvPr/>
        </p:nvSpPr>
        <p:spPr>
          <a:xfrm>
            <a:off x="4559946" y="5807998"/>
            <a:ext cx="11077710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5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三：</a:t>
            </a: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诗歌内容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73894260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C5EC359-CBD9-4564-B6A2-BC825DE6E9F1}"/>
              </a:ext>
            </a:extLst>
          </p:cNvPr>
          <p:cNvSpPr txBox="1"/>
          <p:nvPr/>
        </p:nvSpPr>
        <p:spPr>
          <a:xfrm>
            <a:off x="4481836" y="3545254"/>
            <a:ext cx="9000998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你知道吗，那柠檬花开的地方，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茂密的绿叶中，橙子金黄，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蓝天上送来宜人的和风，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桃金娘静立，月桂梢头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高昂，</a:t>
            </a:r>
            <a:endParaRPr lang="zh-CN" altLang="en-US" sz="4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你可知道那地方？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前往，前往，</a:t>
            </a: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我愿跟随你，爱人啊，随你前往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96851" y="5634658"/>
            <a:ext cx="28803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描绘故国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的自然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景色 </a:t>
            </a:r>
            <a:endParaRPr lang="zh-CN" altLang="en-US" sz="4000"/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32754" y="844297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学科网原创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2880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xmlns:r="http://schemas.openxmlformats.org/officeDocument/2006/relationships" name="课件模板（最新）" id="{063DE64C-0051-44D8-A717-1FDA6A86F20B}" vid="{04DE2C19-B9B4-4A20-A57B-4D62AC44F58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1059</Words>
  <Application>Microsoft Office PowerPoint</Application>
  <PresentationFormat>自定义</PresentationFormat>
  <Paragraphs>102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2020-12-08T13:56:49Z</cp:lastPrinted>
  <dcterms:created xsi:type="dcterms:W3CDTF">2020-12-08T13:56:49Z</dcterms:created>
  <dcterms:modified xsi:type="dcterms:W3CDTF">2020-12-14T08:14:13Z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