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7" r:id="rId3"/>
    <p:sldId id="309" r:id="rId4"/>
    <p:sldId id="267" r:id="rId5"/>
    <p:sldId id="268" r:id="rId6"/>
    <p:sldId id="274" r:id="rId7"/>
    <p:sldId id="269" r:id="rId8"/>
    <p:sldId id="275" r:id="rId9"/>
    <p:sldId id="276" r:id="rId10"/>
    <p:sldId id="277" r:id="rId11"/>
    <p:sldId id="264" r:id="rId12"/>
    <p:sldId id="340" r:id="rId13"/>
    <p:sldId id="367" r:id="rId14"/>
    <p:sldId id="372" r:id="rId15"/>
    <p:sldId id="373" r:id="rId16"/>
    <p:sldId id="382" r:id="rId17"/>
    <p:sldId id="379" r:id="rId18"/>
    <p:sldId id="377" r:id="rId19"/>
    <p:sldId id="381" r:id="rId20"/>
    <p:sldId id="374" r:id="rId21"/>
    <p:sldId id="375" r:id="rId22"/>
    <p:sldId id="376" r:id="rId23"/>
    <p:sldId id="380" r:id="rId24"/>
    <p:sldId id="390" r:id="rId25"/>
    <p:sldId id="383" r:id="rId26"/>
    <p:sldId id="391" r:id="rId27"/>
    <p:sldId id="291" r:id="rId28"/>
    <p:sldId id="270" r:id="rId29"/>
    <p:sldId id="288" r:id="rId30"/>
    <p:sldId id="289" r:id="rId31"/>
    <p:sldId id="284" r:id="rId32"/>
    <p:sldId id="290" r:id="rId33"/>
    <p:sldId id="294" r:id="rId34"/>
    <p:sldId id="286" r:id="rId35"/>
    <p:sldId id="292" r:id="rId36"/>
    <p:sldId id="293" r:id="rId37"/>
    <p:sldId id="295" r:id="rId38"/>
    <p:sldId id="362" r:id="rId39"/>
    <p:sldId id="272" r:id="rId40"/>
    <p:sldId id="363" r:id="rId41"/>
    <p:sldId id="364" r:id="rId42"/>
    <p:sldId id="273" r:id="rId43"/>
    <p:sldId id="366" r:id="rId44"/>
    <p:sldId id="365" r:id="rId45"/>
    <p:sldId id="397" r:id="rId46"/>
    <p:sldId id="392" r:id="rId47"/>
    <p:sldId id="393" r:id="rId48"/>
    <p:sldId id="263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9131"/>
    <a:srgbClr val="655D5C"/>
    <a:srgbClr val="025B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幻灯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"/>
            <a:ext cx="12194540" cy="68567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0025" y="198755"/>
            <a:ext cx="5872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  <a:sym typeface="+mn-ea"/>
              </a:rPr>
              <a:t>八下第三单元课外古诗词复习二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64707" y="1921738"/>
            <a:ext cx="1085746" cy="9657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0800000">
            <a:off x="7837727" y="3604698"/>
            <a:ext cx="1085746" cy="9657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23572" y="4095553"/>
            <a:ext cx="383707" cy="74319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318510" y="2157730"/>
            <a:ext cx="51485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zh-CN" sz="4000" dirty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  <a:sym typeface="+mn-ea"/>
              </a:rPr>
              <a:t>《送杜少府之任蜀州》《望洞庭湖赠张丞相》</a:t>
            </a:r>
          </a:p>
          <a:p>
            <a:pPr fontAlgn="auto">
              <a:lnSpc>
                <a:spcPct val="150000"/>
              </a:lnSpc>
            </a:pPr>
            <a:endParaRPr kumimoji="1" lang="zh-CN" altLang="zh-CN" sz="4000" dirty="0">
              <a:solidFill>
                <a:srgbClr val="655D5C"/>
              </a:solidFill>
              <a:latin typeface="STXingkai" charset="-122"/>
              <a:ea typeface="STXingkai" charset="-122"/>
              <a:cs typeface="STXingkai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26626" name="Rectangle 2"/>
          <p:cNvSpPr>
            <a:spLocks noGrp="1"/>
          </p:cNvSpPr>
          <p:nvPr/>
        </p:nvSpPr>
        <p:spPr>
          <a:xfrm>
            <a:off x="915035" y="560705"/>
            <a:ext cx="4114800" cy="777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l" eaLnBrk="1" hangingPunct="1"/>
            <a:r>
              <a:rPr lang="zh-CN" altLang="en-US" sz="44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解词释句</a:t>
            </a:r>
          </a:p>
        </p:txBody>
      </p:sp>
      <p:sp>
        <p:nvSpPr>
          <p:cNvPr id="17411" name="Rectangle 3"/>
          <p:cNvSpPr>
            <a:spLocks noGrp="1"/>
          </p:cNvSpPr>
          <p:nvPr/>
        </p:nvSpPr>
        <p:spPr>
          <a:xfrm>
            <a:off x="1611630" y="2133600"/>
            <a:ext cx="9274175" cy="11671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无为：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无须，不要。</a:t>
            </a: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岐路：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岔路，分手的路口。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儿女：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子女，男女，这里特指青年男女。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沾巾：沾湿手巾，挥泪告别。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329180" y="1338263"/>
            <a:ext cx="8229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尾联：无为在岐路，儿女共沾巾。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1981200" y="4688523"/>
            <a:ext cx="82296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latin typeface="楷体_GB2312" pitchFamily="1" charset="-122"/>
                <a:ea typeface="宋体" panose="02010600030101010101" pitchFamily="2" charset="-122"/>
              </a:rPr>
              <a:t>此句发语高远，表明真挚的友情不会因距离的远近而有所改变，最后以劝勉作结，更显得这首诗的可贵。</a:t>
            </a:r>
          </a:p>
        </p:txBody>
      </p:sp>
      <p:sp>
        <p:nvSpPr>
          <p:cNvPr id="14" name="矩形: 圆角 3"/>
          <p:cNvSpPr/>
          <p:nvPr/>
        </p:nvSpPr>
        <p:spPr>
          <a:xfrm>
            <a:off x="1212215" y="3458845"/>
            <a:ext cx="10052685" cy="9036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不要在分手的岔道上，像青年男女那样悲伤泪湿佩巾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  <p:bldP spid="14" grpId="0" bldLvl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4" name="文本框 13"/>
          <p:cNvSpPr txBox="1"/>
          <p:nvPr/>
        </p:nvSpPr>
        <p:spPr>
          <a:xfrm>
            <a:off x="690034" y="198967"/>
            <a:ext cx="2302932" cy="7067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主旨归纳</a:t>
            </a:r>
          </a:p>
        </p:txBody>
      </p:sp>
      <p:grpSp>
        <p:nvGrpSpPr>
          <p:cNvPr id="8193" name="组合 1"/>
          <p:cNvGrpSpPr/>
          <p:nvPr/>
        </p:nvGrpSpPr>
        <p:grpSpPr>
          <a:xfrm>
            <a:off x="497417" y="198967"/>
            <a:ext cx="2999316" cy="766233"/>
            <a:chOff x="251073" y="267494"/>
            <a:chExt cx="2249488" cy="574675"/>
          </a:xfrm>
        </p:grpSpPr>
        <p:sp>
          <p:nvSpPr>
            <p:cNvPr id="2" name="文本框 13"/>
            <p:cNvSpPr txBox="1"/>
            <p:nvPr/>
          </p:nvSpPr>
          <p:spPr>
            <a:xfrm>
              <a:off x="395536" y="267494"/>
              <a:ext cx="1727200" cy="530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40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主旨归纳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51073" y="842169"/>
              <a:ext cx="201612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8196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7410" name="文本占位符 21506"/>
          <p:cNvSpPr>
            <a:spLocks noGrp="1"/>
          </p:cNvSpPr>
          <p:nvPr/>
        </p:nvSpPr>
        <p:spPr>
          <a:xfrm>
            <a:off x="1144270" y="1390650"/>
            <a:ext cx="9907270" cy="44627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3600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这首诗虽是送别诗，但全诗却无伤感之情。诗句豪迈清新，委婉亲切，充分</a:t>
            </a:r>
            <a:r>
              <a:rPr kumimoji="0" lang="zh-CN" altLang="en-US" sz="3600" b="1" i="0" u="none" strike="noStrike" kern="1200" cap="none" spc="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表达了</a:t>
            </a:r>
            <a:r>
              <a:rPr kumimoji="0" lang="zh-CN" altLang="en-US" sz="3600" b="1" i="0" u="none" strike="noStrike" kern="1200" cap="none" spc="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诗人</a:t>
            </a:r>
            <a:r>
              <a:rPr kumimoji="0" lang="zh-CN" altLang="en-US" sz="3600" b="1" i="0" u="none" strike="noStrike" kern="1200" cap="none" spc="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对友人依依惜别之情、开阔的胸襟，和</a:t>
            </a:r>
            <a:r>
              <a:rPr kumimoji="0" lang="zh-CN" altLang="en-US" sz="3600" b="1" i="0" u="none" strike="noStrike" kern="1200" cap="none" spc="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乐观豁达的人生态度。</a:t>
            </a:r>
            <a:endParaRPr kumimoji="0" lang="zh-CN" altLang="en-US" sz="3600" b="1" i="0" u="none" strike="noStrike" kern="1200" cap="none" spc="0" normalizeH="0" baseline="0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44853" y="1592880"/>
            <a:ext cx="1106170" cy="3931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实战演练</a:t>
            </a:r>
            <a:endParaRPr kumimoji="1" lang="zh-CN" altLang="en-US" sz="6000" dirty="0">
              <a:solidFill>
                <a:srgbClr val="655D5C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63202" y="1398270"/>
            <a:ext cx="1085805" cy="965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0800000">
            <a:off x="5953847" y="4252587"/>
            <a:ext cx="1085805" cy="9657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5950" y="1057910"/>
            <a:ext cx="110197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王勃（650-676），字</a:t>
            </a:r>
            <a:r>
              <a:rPr lang="zh-CN" altLang="en-US" sz="28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。绛州龙门（今山西万荣）人。唐代诗人。唐高宗时应举及第，曾任虢州参军。后往海南探父，不幸溺水而死。年仅25岁。王勃与杨炯、卢照邻、骆宾王号称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  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/>
              <a:t>。</a:t>
            </a:r>
            <a:endParaRPr lang="zh-CN" altLang="en-US" sz="24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8165" y="1057910"/>
            <a:ext cx="1488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子安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308465" y="2407285"/>
            <a:ext cx="17100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初唐四杰</a:t>
            </a:r>
            <a:endParaRPr lang="zh-CN" altLang="en-US" sz="28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950" y="3088005"/>
            <a:ext cx="942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【解析】考查基本的文学常识。同学们平时要注意积累。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85495" y="612140"/>
            <a:ext cx="10937875" cy="184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记忆型</a:t>
            </a:r>
            <a:r>
              <a:rPr lang="zh-CN" sz="28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默写：</a:t>
            </a:r>
            <a:endParaRPr lang="zh-CN" sz="28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1、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sz="2400" b="0">
                <a:ea typeface="宋体" panose="02010600030101010101" pitchFamily="2" charset="-122"/>
              </a:rPr>
              <a:t>，风烟望五津。与君离别意，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endParaRPr lang="zh-CN" sz="24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2、海内存知己，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sz="2400" b="0">
                <a:ea typeface="宋体" panose="02010600030101010101" pitchFamily="2" charset="-122"/>
              </a:rPr>
              <a:t>，儿女共沾巾。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40100" y="1902460"/>
            <a:ext cx="207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天涯若比邻</a:t>
            </a:r>
            <a:endParaRPr lang="zh-CN" altLang="en-US" sz="2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6750" y="1902460"/>
            <a:ext cx="2073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无为在歧路</a:t>
            </a:r>
          </a:p>
          <a:p>
            <a:endParaRPr lang="zh-CN" altLang="en-US" sz="2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68565" y="1346200"/>
            <a:ext cx="207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同是宦游人</a:t>
            </a:r>
            <a:endParaRPr lang="zh-CN" altLang="en-US" sz="2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0495" y="1346200"/>
            <a:ext cx="207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城阙辅三秦 </a:t>
            </a:r>
            <a:endParaRPr lang="zh-CN" altLang="en-US" sz="2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6460" y="2732405"/>
            <a:ext cx="10837545" cy="199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algn="l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</a:p>
          <a:p>
            <a:pPr indent="267970" algn="l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考查古诗词默写能力。背记并能默写古诗词。</a:t>
            </a:r>
            <a:r>
              <a:rPr 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注意</a:t>
            </a: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“阙”“辅”“宦”“涯”“歧”等字词的正确书写。</a:t>
            </a:r>
            <a:endParaRPr lang="en-US" sz="10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lang="en-US" sz="105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73380" y="232410"/>
            <a:ext cx="11238865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1320" fontAlgn="auto">
              <a:lnSpc>
                <a:spcPct val="150000"/>
              </a:lnSpc>
            </a:pPr>
            <a:r>
              <a:rPr 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理解型</a:t>
            </a:r>
            <a:r>
              <a:rPr lang="zh-CN" sz="28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默写：</a:t>
            </a:r>
            <a:endParaRPr lang="zh-CN" sz="2000" b="0">
              <a:ea typeface="宋体" panose="02010600030101010101" pitchFamily="2" charset="-122"/>
            </a:endParaRPr>
          </a:p>
          <a:p>
            <a:pPr indent="40132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1、写送别的地点和友人要去的地方的诗句是：_____________，_____________。</a:t>
            </a:r>
          </a:p>
          <a:p>
            <a:pPr indent="401320" fontAlgn="auto">
              <a:lnSpc>
                <a:spcPct val="150000"/>
              </a:lnSpc>
            </a:pPr>
            <a:r>
              <a:rPr lang="en-US" altLang="zh-CN" b="0">
                <a:ea typeface="宋体" panose="02010600030101010101" pitchFamily="2" charset="-122"/>
              </a:rPr>
              <a:t>2</a:t>
            </a:r>
            <a:r>
              <a:rPr lang="zh-CN" b="0">
                <a:ea typeface="宋体" panose="02010600030101010101" pitchFamily="2" charset="-122"/>
              </a:rPr>
              <a:t>、王勃《送杜少府之任蜀州》中劝慰友人不要哀伤，表达出诗人豁达胸怀的诗句是：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b="0">
                <a:ea typeface="宋体" panose="02010600030101010101" pitchFamily="2" charset="-122"/>
              </a:rPr>
              <a:t>，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r>
              <a:rPr lang="zh-CN" b="0">
                <a:ea typeface="宋体" panose="02010600030101010101" pitchFamily="2" charset="-122"/>
              </a:rPr>
              <a:t>。</a:t>
            </a:r>
          </a:p>
          <a:p>
            <a:pPr indent="401320" fontAlgn="auto">
              <a:lnSpc>
                <a:spcPct val="150000"/>
              </a:lnSpc>
            </a:pPr>
            <a:r>
              <a:rPr lang="en-US" altLang="zh-CN" b="0">
                <a:ea typeface="宋体" panose="02010600030101010101" pitchFamily="2" charset="-122"/>
              </a:rPr>
              <a:t>3</a:t>
            </a:r>
            <a:r>
              <a:rPr lang="zh-CN" b="0">
                <a:ea typeface="宋体" panose="02010600030101010101" pitchFamily="2" charset="-122"/>
              </a:rPr>
              <a:t>、人们常用唐代诗人王勃《送杜少府之任蜀州》中的诗句“ 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zh-CN" b="0">
                <a:ea typeface="宋体" panose="02010600030101010101" pitchFamily="2" charset="-122"/>
              </a:rPr>
              <a:t>，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b="0">
                <a:ea typeface="宋体" panose="02010600030101010101" pitchFamily="2" charset="-122"/>
              </a:rPr>
              <a:t>”，表达朋友虽然相距遥远却如在身边的感情。</a:t>
            </a:r>
          </a:p>
          <a:p>
            <a:pPr indent="401320" fontAlgn="auto">
              <a:lnSpc>
                <a:spcPct val="150000"/>
              </a:lnSpc>
            </a:pPr>
            <a:r>
              <a:rPr lang="en-US" altLang="zh-CN" b="0">
                <a:ea typeface="宋体" panose="02010600030101010101" pitchFamily="2" charset="-122"/>
              </a:rPr>
              <a:t>4</a:t>
            </a:r>
            <a:r>
              <a:rPr lang="zh-CN" b="0">
                <a:ea typeface="宋体" panose="02010600030101010101" pitchFamily="2" charset="-122"/>
              </a:rPr>
              <a:t>、《送杜少府之任蜀州》中道出千山万水也隔不断朋友情谊的诗句是：</a:t>
            </a:r>
            <a:endParaRPr lang="en-US" b="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01320" fontAlgn="auto">
              <a:lnSpc>
                <a:spcPct val="150000"/>
              </a:lnSpc>
            </a:pP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zh-CN" b="0">
                <a:ea typeface="宋体" panose="02010600030101010101" pitchFamily="2" charset="-122"/>
              </a:rPr>
              <a:t>，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zh-CN" b="0">
                <a:ea typeface="宋体" panose="02010600030101010101" pitchFamily="2" charset="-122"/>
              </a:rPr>
              <a:t>。</a:t>
            </a:r>
          </a:p>
          <a:p>
            <a:pPr indent="401320" fontAlgn="auto">
              <a:lnSpc>
                <a:spcPct val="150000"/>
              </a:lnSpc>
            </a:pPr>
            <a:r>
              <a:rPr lang="en-US" altLang="zh-CN" b="0">
                <a:ea typeface="宋体" panose="02010600030101010101" pitchFamily="2" charset="-122"/>
              </a:rPr>
              <a:t>5</a:t>
            </a:r>
            <a:r>
              <a:rPr lang="zh-CN" b="0">
                <a:ea typeface="宋体" panose="02010600030101010101" pitchFamily="2" charset="-122"/>
              </a:rPr>
              <a:t>、秦观的《鹊桥仙》中说：“两情若是久长时，又岂在朝朝暮暮。”王勃《送杜少府之任蜀州》一诗与此意境相似的两句诗是：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b="0">
                <a:ea typeface="宋体" panose="02010600030101010101" pitchFamily="2" charset="-122"/>
              </a:rPr>
              <a:t>，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b="0">
                <a:ea typeface="宋体" panose="02010600030101010101" pitchFamily="2" charset="-122"/>
              </a:rPr>
              <a:t>。</a:t>
            </a:r>
          </a:p>
          <a:p>
            <a:pPr indent="401320" fontAlgn="auto">
              <a:lnSpc>
                <a:spcPct val="150000"/>
              </a:lnSpc>
            </a:pPr>
            <a:r>
              <a:rPr lang="en-US" altLang="zh-CN" b="0">
                <a:ea typeface="宋体" panose="02010600030101010101" pitchFamily="2" charset="-122"/>
              </a:rPr>
              <a:t>6</a:t>
            </a:r>
            <a:r>
              <a:rPr lang="zh-CN" b="0">
                <a:ea typeface="宋体" panose="02010600030101010101" pitchFamily="2" charset="-122"/>
              </a:rPr>
              <a:t>、王勃《送杜少府之任蜀州》中“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r>
              <a:rPr lang="zh-CN" b="0">
                <a:ea typeface="宋体" panose="02010600030101010101" pitchFamily="2" charset="-122"/>
              </a:rPr>
              <a:t>，</a:t>
            </a:r>
            <a:r>
              <a:rPr lang="en-US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zh-CN" b="0">
                <a:ea typeface="宋体" panose="02010600030101010101" pitchFamily="2" charset="-122"/>
              </a:rPr>
              <a:t>”与高适《别董大》“莫愁前路无知己，天下谁人不识君”意境相似。</a:t>
            </a:r>
            <a:r>
              <a:rPr lang="zh-CN" sz="2000" b="0">
                <a:solidFill>
                  <a:srgbClr val="C00000"/>
                </a:solidFill>
                <a:ea typeface="宋体" panose="02010600030101010101" pitchFamily="2" charset="-122"/>
              </a:rPr>
              <a:t>   </a:t>
            </a:r>
            <a:endParaRPr lang="zh-CN" altLang="en-US" sz="2000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6975" y="900430"/>
            <a:ext cx="1717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城阙辅三秦 </a:t>
            </a:r>
            <a:endParaRPr lang="zh-CN" altLang="en-US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6060" y="900430"/>
            <a:ext cx="195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  风烟望五津</a:t>
            </a:r>
            <a:endParaRPr lang="zh-CN" altLang="en-US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6500" y="1725295"/>
            <a:ext cx="191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海内存知己</a:t>
            </a:r>
            <a:endParaRPr lang="zh-CN" altLang="en-US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6000" y="1725295"/>
            <a:ext cx="241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 天涯若比邻</a:t>
            </a:r>
            <a:endParaRPr lang="zh-CN" altLang="en-US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135" y="5475605"/>
            <a:ext cx="112547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1320" algn="l">
              <a:lnSpc>
                <a:spcPct val="150000"/>
              </a:lnSpc>
            </a:pP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考查古诗词默写能力。同学们平时除了要背记默写古诗词，还要能理解古诗词的内容。注意</a:t>
            </a: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“阙”“辅”“涯”“歧”等字词的正确书写。</a:t>
            </a:r>
            <a:endParaRPr lang="zh-CN" altLang="en-US" sz="2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76250" y="1772285"/>
            <a:ext cx="1123886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1320" fontAlgn="auto">
              <a:lnSpc>
                <a:spcPct val="150000"/>
              </a:lnSpc>
            </a:pPr>
            <a:r>
              <a:rPr lang="zh-CN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【答案】</a:t>
            </a:r>
          </a:p>
          <a:p>
            <a:pPr indent="401320" fontAlgn="auto">
              <a:lnSpc>
                <a:spcPct val="150000"/>
              </a:lnSpc>
            </a:pPr>
            <a:r>
              <a:rPr lang="zh-CN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 示例一：劝君更尽一杯酒，西出阳关无故人。</a:t>
            </a:r>
          </a:p>
          <a:p>
            <a:pPr indent="401320" fontAlgn="auto">
              <a:lnSpc>
                <a:spcPct val="150000"/>
              </a:lnSpc>
            </a:pPr>
            <a:r>
              <a:rPr lang="zh-CN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示例二：莫愁前路无知己，天下谁人不识君。</a:t>
            </a:r>
          </a:p>
          <a:p>
            <a:pPr indent="401320" fontAlgn="auto">
              <a:lnSpc>
                <a:spcPct val="150000"/>
              </a:lnSpc>
            </a:pPr>
            <a:r>
              <a:rPr lang="zh-CN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示例三：孤帆远影碧空尽，唯见长江天际流。</a:t>
            </a:r>
          </a:p>
          <a:p>
            <a:pPr indent="401320" fontAlgn="auto">
              <a:lnSpc>
                <a:spcPct val="150000"/>
              </a:lnSpc>
            </a:pPr>
            <a:r>
              <a:rPr lang="zh-CN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示例四：桃花潭水深千尺，不及汪伦送我情。</a:t>
            </a:r>
          </a:p>
          <a:p>
            <a:pPr indent="401320" fontAlgn="auto">
              <a:lnSpc>
                <a:spcPct val="150000"/>
              </a:lnSpc>
            </a:pPr>
            <a:r>
              <a:rPr lang="zh-CN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示例五：洛阳亲友如相问，一片冰心在玉壶。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0380" y="4356735"/>
            <a:ext cx="112547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1320" algn="l">
              <a:lnSpc>
                <a:spcPct val="150000"/>
              </a:lnSpc>
            </a:pPr>
            <a:r>
              <a:rPr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 考查对诗句的积累。从自己积累的有关“送别”的诗句填写作答即可。答案不唯一，符合题目要求即可。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0380" y="359410"/>
            <a:ext cx="11238865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1320" fontAlgn="auto">
              <a:lnSpc>
                <a:spcPct val="150000"/>
              </a:lnSpc>
            </a:pPr>
            <a:r>
              <a:rPr 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开放型</a:t>
            </a:r>
            <a:r>
              <a:rPr lang="zh-CN" sz="28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默写：</a:t>
            </a:r>
            <a:endParaRPr lang="zh-CN" sz="2000" b="0">
              <a:ea typeface="宋体" panose="02010600030101010101" pitchFamily="2" charset="-122"/>
            </a:endParaRPr>
          </a:p>
          <a:p>
            <a:pPr indent="40132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除《送杜少府之任蜀州》外，描写送别的诗句还很多，请填写一句_________。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9" grpId="0"/>
      <p:bldP spid="9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0375" y="321310"/>
            <a:ext cx="11430635" cy="6047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>
                <a:ea typeface="宋体" panose="02010600030101010101" pitchFamily="2" charset="-122"/>
                <a:sym typeface="+mn-ea"/>
              </a:rPr>
              <a:t>（2018·四川南充五中初二期中）阅读古诗，回答问题。</a:t>
            </a:r>
            <a:endParaRPr lang="zh-CN" b="0">
              <a:ea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送杜少府之任蜀州</a:t>
            </a:r>
          </a:p>
          <a:p>
            <a:pPr indent="0" algn="ctr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王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000">
                <a:ea typeface="宋体" panose="02010600030101010101" pitchFamily="2" charset="-122"/>
                <a:sym typeface="+mn-ea"/>
              </a:rPr>
              <a:t>勃</a:t>
            </a:r>
          </a:p>
          <a:p>
            <a:pPr indent="0" algn="ctr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城阙辅三秦，风烟望五津。</a:t>
            </a:r>
          </a:p>
          <a:p>
            <a:pPr indent="0" algn="ctr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与君离别意，同是宦游人。</a:t>
            </a:r>
          </a:p>
          <a:p>
            <a:pPr indent="0" algn="ctr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海内存知己，天涯若比邻。</a:t>
            </a:r>
          </a:p>
          <a:p>
            <a:pPr indent="0" algn="ctr" fontAlgn="auto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  <a:sym typeface="+mn-ea"/>
              </a:rPr>
              <a:t>无为在歧路，儿女共沾巾。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（2）对《送杜少府之任蜀州》最后两句的理解</a:t>
            </a:r>
            <a:r>
              <a:rPr lang="zh-CN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正确</a:t>
            </a:r>
            <a:r>
              <a:rPr lang="zh-CN" sz="2000" b="0">
                <a:ea typeface="宋体" panose="02010600030101010101" pitchFamily="2" charset="-122"/>
              </a:rPr>
              <a:t>的是（         ）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A．我们无需在分手的路口，再为儿女们操心，伤心落泪。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B．我们尽管无所作为，但分手时也用不着像别人那样伤心落泪。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C．在即将分手的路口，我们无需像平常送别的青年男女那样伤心落泪。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D．在即将分手的路口，我们无需像我们的儿女那样伤心落泪。</a:t>
            </a:r>
            <a:endParaRPr lang="zh-CN" sz="2000" b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endParaRPr lang="zh-CN" altLang="en-US" sz="2000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9290" y="3380105"/>
            <a:ext cx="412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8000" y="331470"/>
            <a:ext cx="1128649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（</a:t>
            </a:r>
            <a:r>
              <a:rPr lang="zh-CN" sz="2000" b="1">
                <a:ea typeface="宋体" panose="02010600030101010101" pitchFamily="2" charset="-122"/>
                <a:cs typeface="Times New Roman" panose="02020603050405020304" charset="0"/>
              </a:rPr>
              <a:t>2019·湖北初三）</a:t>
            </a:r>
            <a:r>
              <a:rPr lang="zh-CN" sz="2000" b="1">
                <a:ea typeface="宋体" panose="02010600030101010101" pitchFamily="2" charset="-122"/>
              </a:rPr>
              <a:t>赏析古诗《送杜少府之任蜀州》，完成小题。</a:t>
            </a:r>
            <a:endParaRPr lang="zh-CN" sz="2000" b="0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送杜少府之任蜀州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王勃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城阙辅三秦，风烟望五津。与君离别意，同是宦游人。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海内存知已，天涯若比邻。无为在歧路，儿女共沾巾。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19．</a:t>
            </a:r>
            <a:r>
              <a:rPr lang="zh-CN" sz="2000" b="0">
                <a:ea typeface="宋体" panose="02010600030101010101" pitchFamily="2" charset="-122"/>
              </a:rPr>
              <a:t>下列对这首诗每联（每两句）大意的理解</a:t>
            </a:r>
            <a:r>
              <a:rPr lang="zh-CN" sz="2000" b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不正确</a:t>
            </a:r>
            <a:r>
              <a:rPr lang="zh-CN" sz="2000" b="0">
                <a:ea typeface="宋体" panose="02010600030101010101" pitchFamily="2" charset="-122"/>
              </a:rPr>
              <a:t>的项是（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）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A．</a:t>
            </a:r>
            <a:r>
              <a:rPr lang="zh-CN" sz="2000" b="0">
                <a:ea typeface="宋体" panose="02010600030101010101" pitchFamily="2" charset="-122"/>
              </a:rPr>
              <a:t>首联：在掌控着三秦大地的煌煌京城啊，望不见你要去的风烟迷蒙的巴山蜀水。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B．</a:t>
            </a:r>
            <a:r>
              <a:rPr lang="zh-CN" sz="2000" b="0">
                <a:ea typeface="宋体" panose="02010600030101010101" pitchFamily="2" charset="-122"/>
              </a:rPr>
              <a:t>颔联：与你握手离别时心意相通啊，你我都是将要远离故土出外做官的人。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C．</a:t>
            </a:r>
            <a:r>
              <a:rPr lang="zh-CN" sz="2000" b="0">
                <a:ea typeface="宋体" panose="02010600030101010101" pitchFamily="2" charset="-122"/>
              </a:rPr>
              <a:t>颈联：四海之内只要有了你这位知己啊，就是远隔在天涯海角我们也像是邻居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D．</a:t>
            </a:r>
            <a:r>
              <a:rPr lang="zh-CN" sz="2000" b="0">
                <a:ea typeface="宋体" panose="02010600030101010101" pitchFamily="2" charset="-122"/>
              </a:rPr>
              <a:t>尾联依依惜别在分手的岔路口啊，我们就像多情的少男少女彼此都泪落衣襟。</a:t>
            </a:r>
            <a:endParaRPr lang="zh-CN" altLang="en-US" sz="2000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865" y="2580005"/>
            <a:ext cx="571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en-US" sz="36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000" y="5039360"/>
            <a:ext cx="106045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algn="l">
              <a:lnSpc>
                <a:spcPct val="150000"/>
              </a:lnSpc>
            </a:pP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诗尾联的意思是：绝不要在岔路口上分手之时，像小儿女那样悲伤泪湿佩巾。</a:t>
            </a: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“无为”的意思是：不要。是对朋友的叮咛，也是自己情怀的吐露。D项理解有误，故选D。</a:t>
            </a:r>
            <a:endParaRPr lang="zh-CN" altLang="en-US" sz="2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75615" y="367665"/>
            <a:ext cx="11350625" cy="4038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1900">
                <a:ea typeface="宋体" panose="02010600030101010101" pitchFamily="2" charset="-122"/>
              </a:rPr>
              <a:t>（</a:t>
            </a:r>
            <a:r>
              <a:rPr lang="zh-CN" sz="1900">
                <a:ea typeface="宋体" panose="02010600030101010101" pitchFamily="2" charset="-122"/>
                <a:cs typeface="Times New Roman" panose="02020603050405020304" charset="0"/>
              </a:rPr>
              <a:t>2019·四川初二期末）</a:t>
            </a:r>
          </a:p>
          <a:p>
            <a:pPr indent="267970" fontAlgn="auto">
              <a:lnSpc>
                <a:spcPct val="150000"/>
              </a:lnSpc>
            </a:pPr>
            <a:r>
              <a:rPr lang="zh-CN" sz="1900">
                <a:ea typeface="宋体" panose="02010600030101010101" pitchFamily="2" charset="-122"/>
              </a:rPr>
              <a:t>下列对王勃《送杜少府之任蜀州》的赏析，</a:t>
            </a:r>
            <a:r>
              <a:rPr lang="zh-CN" sz="19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不正确</a:t>
            </a:r>
            <a:r>
              <a:rPr lang="zh-CN" sz="1900">
                <a:ea typeface="宋体" panose="02010600030101010101" pitchFamily="2" charset="-122"/>
              </a:rPr>
              <a:t>的一项是(　  　)</a:t>
            </a:r>
            <a:endParaRPr lang="zh-CN" sz="190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900">
                <a:ea typeface="宋体" panose="02010600030101010101" pitchFamily="2" charset="-122"/>
                <a:cs typeface="Times New Roman" panose="02020603050405020304" charset="0"/>
              </a:rPr>
              <a:t>A．</a:t>
            </a:r>
            <a:r>
              <a:rPr lang="zh-CN" sz="1900">
                <a:ea typeface="宋体" panose="02010600030101010101" pitchFamily="2" charset="-122"/>
              </a:rPr>
              <a:t>这是一首送别诗。“城阙辅三秦，风烟望五津”，“望”字将送别的地点与友人“之任”的地方“蜀州”联系起来了。写景气势宏伟，寓不必伤别之意。</a:t>
            </a:r>
            <a:endParaRPr lang="zh-CN" sz="190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900">
                <a:ea typeface="宋体" panose="02010600030101010101" pitchFamily="2" charset="-122"/>
                <a:cs typeface="Times New Roman" panose="02020603050405020304" charset="0"/>
              </a:rPr>
              <a:t>B．</a:t>
            </a:r>
            <a:r>
              <a:rPr lang="zh-CN" sz="1900">
                <a:ea typeface="宋体" panose="02010600030101010101" pitchFamily="2" charset="-122"/>
              </a:rPr>
              <a:t>“与君离别意，同是宦游人。”写对友人的安慰：彼此处境相同，感情一致，一股悲伤之情油然而生。</a:t>
            </a:r>
            <a:endParaRPr lang="zh-CN" sz="190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900">
                <a:ea typeface="宋体" panose="02010600030101010101" pitchFamily="2" charset="-122"/>
                <a:cs typeface="Times New Roman" panose="02020603050405020304" charset="0"/>
              </a:rPr>
              <a:t>C．</a:t>
            </a:r>
            <a:r>
              <a:rPr lang="zh-CN" sz="1900">
                <a:ea typeface="宋体" panose="02010600030101010101" pitchFamily="2" charset="-122"/>
              </a:rPr>
              <a:t>颈联“海内存知己，天涯若比邻”两句是全篇的中心所在，语言形象而凝练，包含深情而富有哲理。全句一扫离情别绪，把缠绵的儿女之情一笔撇开，代这以豁达乐观的感情，给人以莫大的不鼓舞和安慰。</a:t>
            </a:r>
            <a:endParaRPr lang="zh-CN" sz="190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900">
                <a:ea typeface="宋体" panose="02010600030101010101" pitchFamily="2" charset="-122"/>
                <a:cs typeface="Times New Roman" panose="02020603050405020304" charset="0"/>
              </a:rPr>
              <a:t>D．</a:t>
            </a:r>
            <a:r>
              <a:rPr lang="zh-CN" sz="1900">
                <a:ea typeface="宋体" panose="02010600030101010101" pitchFamily="2" charset="-122"/>
              </a:rPr>
              <a:t>尾联“歧路”照应送别，慰勉友人不要为离别泪湿衣巾，而要心胸豁达，坦然面对，流露出了作者真挚的友情和旷达的胸怀。</a:t>
            </a:r>
            <a:endParaRPr lang="zh-CN" altLang="en-US" sz="190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23125" y="786130"/>
            <a:ext cx="460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1005" y="4406265"/>
            <a:ext cx="113512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algn="l">
              <a:lnSpc>
                <a:spcPct val="150000"/>
              </a:lnSpc>
            </a:pP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颔联诗人劝慰友人：我和你都是远离故土、宦游他乡的人，离别乃常事，何必悲伤呢？抒发送别之情，用两人处境相同，感情一致来宽慰朋友，借以减轻友人的悲凉和孤独之感。惜别中显出诗人阔达的胸襟。所以B项中的“一股悲伤之情油然而生”的理解是不准确的。故选B。</a:t>
            </a:r>
            <a:endParaRPr lang="zh-CN" altLang="en-US">
              <a:solidFill>
                <a:srgbClr val="C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92896" y="1764753"/>
            <a:ext cx="2029460" cy="35945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攻略</a:t>
            </a:r>
          </a:p>
          <a:p>
            <a:r>
              <a:rPr kumimoji="1" lang="zh-CN" altLang="en-US" sz="600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  复习</a:t>
            </a:r>
            <a:endParaRPr kumimoji="1" lang="zh-CN" altLang="en-US" sz="6000" dirty="0">
              <a:solidFill>
                <a:srgbClr val="655D5C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69465" y="1332636"/>
            <a:ext cx="1085746" cy="9657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0800000">
            <a:off x="2636955" y="4370051"/>
            <a:ext cx="1085746" cy="9657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15945" y="4370051"/>
            <a:ext cx="383707" cy="74319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602480" y="1506220"/>
            <a:ext cx="1167765" cy="3853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</a:rPr>
              <a:t>一</a:t>
            </a: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</a:rPr>
              <a:t>.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</a:rPr>
              <a:t>古人学问无遗</a:t>
            </a:r>
            <a:r>
              <a:rPr lang="zh-CN" altLang="en-US" sz="32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</a:rPr>
              <a:t>力</a:t>
            </a:r>
            <a:endParaRPr kumimoji="1" lang="zh-CN" altLang="en-US" sz="32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5984875" y="1673860"/>
            <a:ext cx="0" cy="3290570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529070" y="1505585"/>
            <a:ext cx="1167765" cy="38538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</a:rPr>
              <a:t>二</a:t>
            </a:r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</a:rPr>
              <a:t>.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</a:rPr>
              <a:t>绝知此事要躬行</a:t>
            </a:r>
            <a:endParaRPr kumimoji="1"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1010" y="412115"/>
            <a:ext cx="1149350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（</a:t>
            </a:r>
            <a:r>
              <a:rPr lang="zh-CN" sz="2000" b="1">
                <a:ea typeface="宋体" panose="02010600030101010101" pitchFamily="2" charset="-122"/>
                <a:cs typeface="Times New Roman" panose="02020603050405020304" charset="0"/>
              </a:rPr>
              <a:t>2018·北京初三期末）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阅读《送杜少府之任蜀州》，完成小题。</a:t>
            </a:r>
            <a:endParaRPr lang="zh-CN" sz="2000" b="0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送杜少府之任蜀州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王勃</a:t>
            </a:r>
            <a:endParaRPr lang="zh-CN" sz="2000" b="0" u="sng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 u="sng">
                <a:ea typeface="宋体" panose="02010600030101010101" pitchFamily="2" charset="-122"/>
              </a:rPr>
              <a:t>城阙辅三秦，风烟望五津</a:t>
            </a:r>
            <a:r>
              <a:rPr lang="zh-CN" sz="2000" b="0">
                <a:ea typeface="宋体" panose="02010600030101010101" pitchFamily="2" charset="-122"/>
              </a:rPr>
              <a:t>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与君离别意，同是宦游人。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海内存知己，天涯若比邻。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无为在歧路，儿女共沾巾。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1．</a:t>
            </a:r>
            <a:r>
              <a:rPr lang="zh-CN" sz="2000" b="0">
                <a:ea typeface="宋体" panose="02010600030101010101" pitchFamily="2" charset="-122"/>
              </a:rPr>
              <a:t>《送杜少府之任蜀州》是作者王勃送别友人的赠别诗，全诗意在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_____________</a:t>
            </a:r>
            <a:r>
              <a:rPr lang="zh-CN" sz="2000" b="0">
                <a:ea typeface="宋体" panose="02010600030101010101" pitchFamily="2" charset="-122"/>
              </a:rPr>
              <a:t>。</a:t>
            </a:r>
            <a:endParaRPr lang="zh-CN" altLang="en-US" sz="20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380" y="4658360"/>
            <a:ext cx="1144587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考查对诗文内容的理解。要在理解诗文内容并结合写作背景分析作答。《送杜少府之任蜀州》是作者王勃在长安送别姓杜的少府到四川去做官的时候的临别赠诗，再结合诗文最后两联可知：写这首诗的目的是劝慰友人不要因为离别而伤感。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27645" y="4171950"/>
            <a:ext cx="4318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慰勉（劝慰）友人不要因为离别而伤感</a:t>
            </a:r>
          </a:p>
          <a:p>
            <a:endParaRPr lang="zh-CN" altLang="en-US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8630" y="1434465"/>
            <a:ext cx="112553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《送杜少府之任蜀州》首联点明了送别的地点和友人要去的地方，请根据划线句子内容，发挥想象，用自己的话描述诗人眼中的景象。</a:t>
            </a:r>
            <a:endParaRPr lang="zh-CN" altLang="en-US" sz="2000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9315" y="769620"/>
            <a:ext cx="504825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24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sym typeface="+mn-ea"/>
              </a:rPr>
              <a:t>城阙辅三秦，风烟望五津</a:t>
            </a:r>
            <a:r>
              <a:rPr 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630" y="2459990"/>
            <a:ext cx="112553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altLang="zh-CN" sz="2000" b="0">
                <a:solidFill>
                  <a:srgbClr val="C00000"/>
                </a:solidFill>
                <a:ea typeface="宋体" panose="02010600030101010101" pitchFamily="2" charset="-122"/>
              </a:rPr>
              <a:t>    </a:t>
            </a:r>
            <a:r>
              <a:rPr lang="zh-CN" sz="2000" b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我送即将迁谪调动的友人到都城外，回看长安城，它被辽阔的三秦之地所护卫，遥想杜少府即将赴任的蜀川，也一定被茫茫烟雾所笼罩，烽烟弥漫，路途遥远，此一去不知何时才能相见！</a:t>
            </a:r>
          </a:p>
          <a:p>
            <a:endParaRPr lang="zh-CN" altLang="en-US" sz="2000" b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995" y="3571875"/>
            <a:ext cx="112553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altLang="zh-CN" sz="2000" b="0">
                <a:solidFill>
                  <a:srgbClr val="C00000"/>
                </a:solidFill>
                <a:ea typeface="宋体" panose="02010600030101010101" pitchFamily="2" charset="-122"/>
              </a:rPr>
              <a:t>    </a:t>
            </a:r>
            <a:r>
              <a:rPr lang="zh-CN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【解析】</a:t>
            </a:r>
            <a:r>
              <a:rPr lang="en-US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此类试题解答要在理解诗句内容的基础上，抓住诗句中的具体物象，并在描写的内容上加上合理的联想和想象，使表述的语言表现出具有</a:t>
            </a:r>
            <a:r>
              <a:rPr lang="zh-CN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</a:rPr>
              <a:t>“画面”效果。不要只对诗句进行简单翻译。</a:t>
            </a:r>
            <a:endParaRPr lang="zh-CN" altLang="en-US" sz="2000" b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95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87375" y="396875"/>
            <a:ext cx="9939020" cy="4984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（2018·全国初二期中）阅读《送杜少府之任蜀州》，完成下面小题。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5．这首诗表达了诗人什么样的</a:t>
            </a:r>
            <a:r>
              <a:rPr lang="zh-CN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思想感情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sz="20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6．请从</a:t>
            </a:r>
            <a:r>
              <a:rPr lang="zh-CN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炼字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的角度，赏析首联中的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辅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望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字。</a:t>
            </a:r>
            <a:endParaRPr lang="zh-CN" b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endParaRPr lang="zh-CN" altLang="en-US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375" y="5180965"/>
            <a:ext cx="1143063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【解析】</a:t>
            </a:r>
            <a:r>
              <a:rPr lang="en-US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考查对诗句的赏析。</a:t>
            </a:r>
            <a:r>
              <a:rPr lang="zh-CN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</a:rPr>
              <a:t>“城阙辅三秦，风烟望五津”的意思是：雄伟长安城由三秦之地拱卫，透过那风云烟雾遥望着五津。“辅”形象地写出了三秦大地护卫着长安的景象，气象雄伟，使诗歌开篇意境开阔。“望”将相隔千里的京城和蜀地联系起来，表达了对友人的惜别之情。</a:t>
            </a:r>
            <a:endParaRPr lang="zh-CN" altLang="en-US" b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7375" y="1380490"/>
            <a:ext cx="103822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①与友人的惜别之情；②积极乐观的人生态度。</a:t>
            </a:r>
            <a:endParaRPr lang="zh-CN">
              <a:solidFill>
                <a:srgbClr val="C00000"/>
              </a:solidFill>
              <a:ea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7375" y="1858010"/>
            <a:ext cx="1097026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本首诗是送别诗的名篇，其特别之处在于最后一句话。</a:t>
            </a: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“无为在歧路，儿女共沾巾”的意思是：绝不要在岔路口上分手之时，像小儿女那样悲伤泪湿衣襟。这句诗，改变了以往送别诗的伤感，通过此句可看出作者的乐观以及宽广博大的胸怀。</a:t>
            </a:r>
          </a:p>
          <a:p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375" y="3650615"/>
            <a:ext cx="1142873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“辅”示例：形象地写出了三秦大地护卫着长安的景象，气象雄伟，使诗歌开篇意境开阔。“望”示例：将相隔千里的京城和蜀地联系起来，表达了对友人的惜别之情。</a:t>
            </a:r>
            <a:endParaRPr lang="zh-CN" sz="240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  <a:p>
            <a:endParaRPr lang="zh-CN" altLang="en-US" sz="240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1625" y="2617470"/>
            <a:ext cx="523938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炼字一般为</a:t>
            </a:r>
            <a:r>
              <a:rPr lang="zh-CN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动词、形容词或特殊词</a:t>
            </a:r>
            <a:r>
              <a:rPr lang="zh-CN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（如叠词、拟声词、表颜色的词等）答题时</a:t>
            </a:r>
            <a:r>
              <a:rPr lang="zh-C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不能把该字孤立</a:t>
            </a:r>
            <a:r>
              <a:rPr lang="zh-CN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起来谈，得</a:t>
            </a:r>
            <a:r>
              <a:rPr lang="zh-C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放在句中</a:t>
            </a:r>
            <a:r>
              <a:rPr lang="zh-CN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，并</a:t>
            </a:r>
            <a:r>
              <a:rPr lang="zh-C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结合全诗的意境</a:t>
            </a:r>
            <a:r>
              <a:rPr lang="zh-CN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情感来分析。</a:t>
            </a:r>
            <a:endParaRPr lang="zh-CN" altLang="en-US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2" grpId="0"/>
      <p:bldP spid="2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2760" y="357505"/>
            <a:ext cx="113506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altLang="zh-CN" sz="3200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      </a:t>
            </a:r>
            <a:r>
              <a:rPr lang="zh-CN" sz="3200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简述你对“海内存知已，天涯若比邻”两句诗其中蕴含哲理的理解。</a:t>
            </a:r>
            <a:endParaRPr lang="zh-CN" altLang="en-US" sz="3200" b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1356995"/>
            <a:ext cx="113506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endParaRPr lang="zh-CN" sz="2800" b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        </a:t>
            </a:r>
            <a:r>
              <a:rPr lang="zh-CN" sz="2800" b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四海之内有知心朋友，即使远在天边也好像近在眼前。真正的友谊不受时间的限制和空间的阻隔，可以超越时空，缩短距离。</a:t>
            </a:r>
            <a:endParaRPr lang="zh-CN" altLang="en-US" sz="2800" b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22531" name="Rectangle 3"/>
          <p:cNvSpPr>
            <a:spLocks noGrp="1"/>
          </p:cNvSpPr>
          <p:nvPr/>
        </p:nvSpPr>
        <p:spPr>
          <a:xfrm>
            <a:off x="1043305" y="645795"/>
            <a:ext cx="10192385" cy="45256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如何理解颈联“海内存知己，天涯若比邻”这一千古名句？</a:t>
            </a:r>
          </a:p>
          <a:p>
            <a:pPr algn="l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既表现了诗人乐观豁达的胸襟和对友人的真挚情谊，也道出了诚挚的友谊可以超越时空界限的哲理，给人以莫大的安慰和鼓舞，因而成为脍炙人口的千古名句。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253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9885" y="995045"/>
            <a:ext cx="11271250" cy="475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1400" b="1">
                <a:ea typeface="宋体" panose="02010600030101010101" pitchFamily="2" charset="-122"/>
              </a:rPr>
              <a:t>（</a:t>
            </a:r>
            <a:r>
              <a:rPr lang="zh-CN" sz="1400" b="1">
                <a:ea typeface="宋体" panose="02010600030101010101" pitchFamily="2" charset="-122"/>
                <a:cs typeface="Times New Roman" panose="02020603050405020304" charset="0"/>
              </a:rPr>
              <a:t>2019·山东中考真题）</a:t>
            </a:r>
            <a:r>
              <a:rPr lang="zh-CN" sz="1400" b="1">
                <a:ea typeface="宋体" panose="02010600030101010101" pitchFamily="2" charset="-122"/>
              </a:rPr>
              <a:t>阅读下面两首诗，完成下列小题。</a:t>
            </a:r>
            <a:endParaRPr lang="zh-CN" sz="1400" b="0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送杜少府之任蜀州</a:t>
            </a:r>
          </a:p>
          <a:p>
            <a:pPr indent="267970" fontAlgn="auto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王勃</a:t>
            </a:r>
          </a:p>
          <a:p>
            <a:pPr indent="267970" fontAlgn="auto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城阙辅三秦，风烟望五津。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与君离别意，同是宦游人。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海内存知己，天涯若比邻。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无为在歧路，儿女共沾巾。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峨眉山月歌</a:t>
            </a:r>
          </a:p>
          <a:p>
            <a:pPr indent="267970" fontAlgn="auto">
              <a:lnSpc>
                <a:spcPct val="150000"/>
              </a:lnSpc>
            </a:pPr>
            <a:r>
              <a:rPr lang="zh-CN" sz="1500" b="0">
                <a:ea typeface="宋体" panose="02010600030101010101" pitchFamily="2" charset="-122"/>
                <a:cs typeface="Times New Roman" panose="02020603050405020304" charset="0"/>
              </a:rPr>
              <a:t>35．</a:t>
            </a:r>
            <a:r>
              <a:rPr lang="zh-CN" sz="1500" b="0">
                <a:ea typeface="宋体" panose="02010600030101010101" pitchFamily="2" charset="-122"/>
              </a:rPr>
              <a:t>下列对诗句的理解，</a:t>
            </a:r>
            <a:r>
              <a:rPr lang="zh-CN" sz="15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不正确</a:t>
            </a:r>
            <a:r>
              <a:rPr lang="zh-CN" sz="1500" b="0">
                <a:ea typeface="宋体" panose="02010600030101010101" pitchFamily="2" charset="-122"/>
              </a:rPr>
              <a:t>的一项是（</a:t>
            </a:r>
            <a:r>
              <a:rPr lang="en-US" sz="1500" b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sz="1500" b="0">
                <a:ea typeface="宋体" panose="02010600030101010101" pitchFamily="2" charset="-122"/>
              </a:rPr>
              <a:t>）</a:t>
            </a:r>
            <a:endParaRPr lang="zh-CN" sz="15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500" b="0">
                <a:ea typeface="宋体" panose="02010600030101010101" pitchFamily="2" charset="-122"/>
                <a:cs typeface="Times New Roman" panose="02020603050405020304" charset="0"/>
              </a:rPr>
              <a:t>A．</a:t>
            </a:r>
            <a:r>
              <a:rPr lang="zh-CN" sz="1500" b="0">
                <a:ea typeface="宋体" panose="02010600030101010101" pitchFamily="2" charset="-122"/>
              </a:rPr>
              <a:t>“与君离别意，同是宦游人”意为“今天我与你分别，内心忧伤，无论是在京城的我，还是即将远赴蜀州的你，都是远离故土、在异乡为官的人”。</a:t>
            </a:r>
            <a:endParaRPr lang="zh-CN" sz="15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500" b="0">
                <a:ea typeface="宋体" panose="02010600030101010101" pitchFamily="2" charset="-122"/>
                <a:cs typeface="Times New Roman" panose="02020603050405020304" charset="0"/>
              </a:rPr>
              <a:t>B．</a:t>
            </a:r>
            <a:r>
              <a:rPr lang="zh-CN" sz="1500" b="0">
                <a:ea typeface="宋体" panose="02010600030101010101" pitchFamily="2" charset="-122"/>
              </a:rPr>
              <a:t>“海内存知己，天涯若比邻”意为“我们是心心相连的朋友，即使远在天涯海角，也如同比邻而居”。</a:t>
            </a:r>
            <a:endParaRPr lang="zh-CN" sz="15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500" b="0">
                <a:ea typeface="宋体" panose="02010600030101010101" pitchFamily="2" charset="-122"/>
                <a:cs typeface="Times New Roman" panose="02020603050405020304" charset="0"/>
              </a:rPr>
              <a:t>C．</a:t>
            </a:r>
            <a:r>
              <a:rPr lang="zh-CN" sz="1500" b="0">
                <a:ea typeface="宋体" panose="02010600030101010101" pitchFamily="2" charset="-122"/>
              </a:rPr>
              <a:t>“无为在歧路，儿女共沾巾”意为“在分别的路口，我虽想挽留你，却无能为力，只能默默无语，泪下沾巾”。</a:t>
            </a:r>
            <a:endParaRPr lang="zh-CN" sz="15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1500" b="0">
                <a:ea typeface="宋体" panose="02010600030101010101" pitchFamily="2" charset="-122"/>
                <a:cs typeface="Times New Roman" panose="02020603050405020304" charset="0"/>
              </a:rPr>
              <a:t>D．</a:t>
            </a:r>
            <a:r>
              <a:rPr lang="zh-CN" sz="1500" b="0">
                <a:ea typeface="宋体" panose="02010600030101010101" pitchFamily="2" charset="-122"/>
              </a:rPr>
              <a:t>“峨眉山月半轮秋，影入平羌江水流”意为“船行平羌江上，半轮秋月高悬在峨眉山头，明月倒映在江水中，伴诗人远行”。</a:t>
            </a:r>
            <a:endParaRPr lang="zh-CN" altLang="en-US" sz="1400" b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125" y="506730"/>
            <a:ext cx="3682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对比阅读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02990" y="1366520"/>
            <a:ext cx="328612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1400">
                <a:ea typeface="宋体" panose="02010600030101010101" pitchFamily="2" charset="-122"/>
                <a:sym typeface="+mn-ea"/>
              </a:rPr>
              <a:t>峨眉山月歌</a:t>
            </a:r>
          </a:p>
          <a:p>
            <a:pPr fontAlgn="auto">
              <a:lnSpc>
                <a:spcPct val="150000"/>
              </a:lnSpc>
            </a:pPr>
            <a:r>
              <a:rPr lang="zh-CN" sz="1400">
                <a:ea typeface="宋体" panose="02010600030101010101" pitchFamily="2" charset="-122"/>
                <a:sym typeface="+mn-ea"/>
              </a:rPr>
              <a:t>李白</a:t>
            </a:r>
          </a:p>
          <a:p>
            <a:pPr fontAlgn="auto">
              <a:lnSpc>
                <a:spcPct val="150000"/>
              </a:lnSpc>
            </a:pPr>
            <a:r>
              <a:rPr lang="zh-CN" sz="1400">
                <a:ea typeface="宋体" panose="02010600030101010101" pitchFamily="2" charset="-122"/>
                <a:sym typeface="+mn-ea"/>
              </a:rPr>
              <a:t>峨眉山月半轮秋，影入平羌江水流。</a:t>
            </a:r>
          </a:p>
          <a:p>
            <a:pPr fontAlgn="auto">
              <a:lnSpc>
                <a:spcPct val="150000"/>
              </a:lnSpc>
            </a:pPr>
            <a:r>
              <a:rPr lang="zh-CN" sz="1400">
                <a:ea typeface="宋体" panose="02010600030101010101" pitchFamily="2" charset="-122"/>
                <a:sym typeface="+mn-ea"/>
              </a:rPr>
              <a:t>夜发清溪向三峡，思君不见下渝州。</a:t>
            </a:r>
            <a:endParaRPr lang="zh-CN" sz="140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400"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0190" y="3491865"/>
            <a:ext cx="523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8630" y="5611495"/>
            <a:ext cx="112553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C项理解有误。“无为在歧路，儿女共沾巾”意思是在这即将分手的岔路口，不要同那小儿女一般挥泪告别啊！表达乐观旷达之情。勉励朋友不要在离别的时候伤心，要乐观对待。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9125" y="1090295"/>
            <a:ext cx="112712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（</a:t>
            </a:r>
            <a:r>
              <a:rPr lang="zh-CN" b="1">
                <a:ea typeface="宋体" panose="02010600030101010101" pitchFamily="2" charset="-122"/>
                <a:cs typeface="Times New Roman" panose="02020603050405020304" charset="0"/>
              </a:rPr>
              <a:t>2019·山东中考真题）</a:t>
            </a:r>
            <a:r>
              <a:rPr lang="zh-CN" b="1">
                <a:ea typeface="宋体" panose="02010600030101010101" pitchFamily="2" charset="-122"/>
              </a:rPr>
              <a:t>阅读下面两首诗，完成下列小题。</a:t>
            </a:r>
            <a:endParaRPr lang="zh-CN" b="0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下列对两首诗的内容与情感的理解，</a:t>
            </a:r>
            <a:r>
              <a:rPr lang="zh-CN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不正确</a:t>
            </a:r>
            <a:r>
              <a:rPr lang="zh-CN" b="0">
                <a:ea typeface="宋体" panose="02010600030101010101" pitchFamily="2" charset="-122"/>
              </a:rPr>
              <a:t>的一项是（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b="0">
                <a:ea typeface="宋体" panose="02010600030101010101" pitchFamily="2" charset="-122"/>
              </a:rPr>
              <a:t>）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A．</a:t>
            </a:r>
            <a:r>
              <a:rPr lang="zh-CN" b="0">
                <a:ea typeface="宋体" panose="02010600030101010101" pitchFamily="2" charset="-122"/>
              </a:rPr>
              <a:t>《送杜少府之任蜀州》首联描写友人即将离京赴任蜀州，诗人遥望蜀地，视线却为风烟所遮，心头萌生淡淡的伤感。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B．</a:t>
            </a:r>
            <a:r>
              <a:rPr lang="zh-CN" b="0">
                <a:ea typeface="宋体" panose="02010600030101010101" pitchFamily="2" charset="-122"/>
              </a:rPr>
              <a:t>《峨眉山月歌》描写了诗人乘船顺江而下所见之景，“峨眉山月”与诗人千里相随，触发了诗人对友人的思念之情。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C．</a:t>
            </a:r>
            <a:r>
              <a:rPr lang="zh-CN" b="0">
                <a:ea typeface="宋体" panose="02010600030101010101" pitchFamily="2" charset="-122"/>
              </a:rPr>
              <a:t>《峨眉山月歌》后两句叙写诗人江上行船的旅程，表现了诗人离友人越远就越加思念的情感。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D．</a:t>
            </a:r>
            <a:r>
              <a:rPr lang="zh-CN" b="0">
                <a:ea typeface="宋体" panose="02010600030101010101" pitchFamily="2" charset="-122"/>
              </a:rPr>
              <a:t>《送杜少府之任蜀州》和《峨眉山月歌》皆为离别而作，两首诗均充满了离愁别绪和难以释怀的悲戚之情。</a:t>
            </a:r>
            <a:endParaRPr lang="zh-CN" altLang="en-US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125" y="506730"/>
            <a:ext cx="3682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对比阅读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91250" y="1436370"/>
            <a:ext cx="777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32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125" y="4505325"/>
            <a:ext cx="111277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D项“两首诗均充满了离愁别绪和难以释怀的悲戚之情”理解有误。《送杜少府之任蜀州》通过对别离赴任友人的宽慰和劝勉，表达了诗人对友情的豁达态度。《峨眉山月歌》写诗人连夜从清溪出发进入岷江，向三峡驶去，用不了多久，就要到达渝州。“思君不见下渝州“一句抒发了诗人月夜江行，初离蜀地，对友人的思念之情。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69025" y="1725383"/>
            <a:ext cx="1106170" cy="35945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第二章</a:t>
            </a:r>
            <a:endParaRPr kumimoji="1" lang="zh-CN" altLang="en-US" sz="6000" dirty="0">
              <a:solidFill>
                <a:srgbClr val="655D5C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407799" y="1499641"/>
            <a:ext cx="1085746" cy="9657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0800000">
            <a:off x="3148849" y="4354176"/>
            <a:ext cx="1085746" cy="9657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3674" y="4354176"/>
            <a:ext cx="383707" cy="74319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980940" y="2921000"/>
            <a:ext cx="5148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zh-CN" sz="4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  <a:sym typeface="+mn-ea"/>
              </a:rPr>
              <a:t>《望洞庭湖赠张丞相》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pic>
        <p:nvPicPr>
          <p:cNvPr id="2" name="图片 1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00" y="2078990"/>
            <a:ext cx="4141470" cy="44424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8465" y="397510"/>
            <a:ext cx="7328535" cy="6205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80"/>
              </a:lnSpc>
            </a:pP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作者简介</a:t>
            </a:r>
          </a:p>
          <a:p>
            <a:pPr indent="457200">
              <a:lnSpc>
                <a:spcPts val="2980"/>
              </a:lnSpc>
            </a:pP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孟浩然（689—740），</a:t>
            </a:r>
            <a:r>
              <a:rPr lang="zh-CN" altLang="en-US" sz="240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名浩，字浩然，号孟山人</a:t>
            </a: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，襄州襄阳（现湖北襄阳）人，世称</a:t>
            </a:r>
            <a:r>
              <a:rPr lang="en-US" altLang="zh-CN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孟襄阳</a:t>
            </a:r>
            <a:r>
              <a:rPr lang="en-US" altLang="zh-CN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。因他未曾入仕，又称之为</a:t>
            </a:r>
            <a:r>
              <a:rPr lang="zh-CN" altLang="en-US" sz="240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孟山人</a:t>
            </a: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，是唐代著名的山水田园派诗人。 </a:t>
            </a:r>
          </a:p>
          <a:p>
            <a:pPr indent="457200">
              <a:lnSpc>
                <a:spcPts val="2980"/>
              </a:lnSpc>
            </a:pP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浩然生当盛唐，早年有志用世，在仕途困顿、痛苦失望后，尚能自重，不媚俗世，以隐士终身。曾隐居鹿门山。开元二十五年张九龄招致幕府，后隐居。孟诗绝大部分为五言短篇，多写山水田园和隐居的逸兴以及羁旅行役的心情。其中虽不无愤世嫉俗之词，而更多属于诗人的自我表现。他是个</a:t>
            </a:r>
            <a:r>
              <a:rPr lang="zh-CN" altLang="en-US" sz="240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洁身自好</a:t>
            </a: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的人，</a:t>
            </a:r>
            <a:r>
              <a:rPr lang="zh-CN" altLang="en-US" sz="240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不乐于趋承逢迎</a:t>
            </a: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。他耿介不随的性格和清白高尚的情操，为后世所倾慕。 </a:t>
            </a:r>
          </a:p>
          <a:p>
            <a:pPr indent="457200">
              <a:lnSpc>
                <a:spcPts val="2980"/>
              </a:lnSpc>
            </a:pP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孟浩然的诗虽不如王维诗境界广阔，但在艺术上有独特的造诣，故后人把孟浩然与王维并称为“</a:t>
            </a:r>
            <a:r>
              <a:rPr lang="zh-CN" altLang="en-US" sz="2400" noProof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王孟</a:t>
            </a: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”，有《孟浩然集》三卷传世。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8194" name="矩形 8193"/>
          <p:cNvSpPr/>
          <p:nvPr/>
        </p:nvSpPr>
        <p:spPr>
          <a:xfrm>
            <a:off x="1457960" y="1580515"/>
            <a:ext cx="95777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indent="0" algn="l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干谒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古人为求显声扬名或经世致用而求见达官显贵，希望他们能够赏识自己，荐举自己或重用自己。反映这类题材的诗谓之干谒诗。</a:t>
            </a:r>
          </a:p>
          <a:p>
            <a:pPr marL="0" marR="0" indent="0" algn="l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干谒诗的文思情采最能看出作者的风骨、人格。有的满篇卑躬屈膝，奴颜媚骨；有的满篇叫苦不迭，乞人怜悯；也有的自命清高，恃才傲物；</a:t>
            </a:r>
          </a:p>
          <a:p>
            <a:pPr marL="0" marR="0" indent="0" algn="l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而孟浩然的这首干谒诗则写得情采飞扬，不卑不亢，点到为止，含而不露骨，实为干谒诗的精品。</a:t>
            </a:r>
            <a:r>
              <a:rPr kumimoji="0" lang="zh-CN" altLang="en-US" sz="2400" b="0" i="0" u="none" strike="noStrike" kern="1200" cap="none" spc="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40963" name="文本框 8195"/>
          <p:cNvSpPr txBox="1"/>
          <p:nvPr/>
        </p:nvSpPr>
        <p:spPr>
          <a:xfrm>
            <a:off x="4340860" y="1004888"/>
            <a:ext cx="3236913" cy="598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3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关于“干谒诗”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67199" y="1725383"/>
            <a:ext cx="1107996" cy="35945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第一章</a:t>
            </a:r>
            <a:endParaRPr kumimoji="1" lang="zh-CN" altLang="en-US" sz="6000" dirty="0">
              <a:solidFill>
                <a:srgbClr val="655D5C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407799" y="1499641"/>
            <a:ext cx="1085746" cy="9657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0800000">
            <a:off x="3148849" y="4354176"/>
            <a:ext cx="1085746" cy="9657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3674" y="4354176"/>
            <a:ext cx="383707" cy="74319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980940" y="2921000"/>
            <a:ext cx="5148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zh-CN" sz="4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  <a:sym typeface="+mn-ea"/>
              </a:rPr>
              <a:t>《送杜少府之任蜀州》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8620" y="707390"/>
            <a:ext cx="1141476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200" b="1" noProof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写作背景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浩然西游长安，张九龄任秘书少监、集贤院学士副知院士，二人及王维为忘年之交，后张九龄升任宰相。《望洞庭湖赠张丞相》写于唐玄宗开元二十一年（733年），当时孟浩然仍是一名隐士。他西游长安，不甘寂寞，想出来做事，苦于无人引荐，于是写了这首诗赠给当时居于相位的张九龄，希望得到张丞相的赏识和录用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由于诗人顾虑多、爱面子，想做官又不肯直说，所以只好委婉地表达自己的愿望。诗人借望洞庭湖有感，婉转地向张九龄表达了自己渴望出仕和希望得到对方援引的心情。“气蒸云梦泽，波撼岳阳城”笔力千钧，千古传诵，是描写洞庭湖的名句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3070" y="248285"/>
            <a:ext cx="4131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门阀制度森严，一般知识分子很难有机会登上政治舞台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pic>
        <p:nvPicPr>
          <p:cNvPr id="7" name="Picture 18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165" y="220980"/>
            <a:ext cx="3148013" cy="84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813435" y="289560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朗读诗歌</a:t>
            </a:r>
          </a:p>
        </p:txBody>
      </p:sp>
      <p:sp>
        <p:nvSpPr>
          <p:cNvPr id="43010" name="内容占位符 2"/>
          <p:cNvSpPr>
            <a:spLocks noGrp="1"/>
          </p:cNvSpPr>
          <p:nvPr/>
        </p:nvSpPr>
        <p:spPr>
          <a:xfrm>
            <a:off x="2668905" y="1544638"/>
            <a:ext cx="6858000" cy="430688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 b="1"/>
              <a:t>     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望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洞庭湖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赠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张丞相</a:t>
            </a:r>
          </a:p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孟浩然</a:t>
            </a:r>
          </a:p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八月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湖水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平， 涵虚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混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太清。</a:t>
            </a:r>
          </a:p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气蒸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云梦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泽， 波撼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岳阳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城。</a:t>
            </a:r>
          </a:p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欲济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无舟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楫， 端居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耻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圣明。</a:t>
            </a:r>
          </a:p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坐观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垂钓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者， 徒有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羡鱼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grpSp>
        <p:nvGrpSpPr>
          <p:cNvPr id="7" name="组合 23"/>
          <p:cNvGrpSpPr/>
          <p:nvPr/>
        </p:nvGrpSpPr>
        <p:grpSpPr>
          <a:xfrm>
            <a:off x="3628708" y="998855"/>
            <a:ext cx="4935537" cy="946150"/>
            <a:chOff x="2026689" y="1545942"/>
            <a:chExt cx="4936260" cy="946954"/>
          </a:xfrm>
        </p:grpSpPr>
        <p:sp>
          <p:nvSpPr>
            <p:cNvPr id="8" name="文本框 4101"/>
            <p:cNvSpPr txBox="1"/>
            <p:nvPr/>
          </p:nvSpPr>
          <p:spPr>
            <a:xfrm>
              <a:off x="2295015" y="1906611"/>
              <a:ext cx="4667934" cy="586285"/>
            </a:xfrm>
            <a:prstGeom prst="rect">
              <a:avLst/>
            </a:prstGeom>
            <a:noFill/>
            <a:ln w="28575">
              <a:solidFill>
                <a:schemeClr val="accent3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  <a:sym typeface="宋体" panose="02010600030101010101" pitchFamily="2" charset="-122"/>
                </a:rPr>
                <a:t>八月湖水平</a:t>
              </a:r>
              <a:r>
                <a:rPr kumimoji="0" lang="en-US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  <a:sym typeface="宋体" panose="02010600030101010101" pitchFamily="2" charset="-122"/>
                </a:rPr>
                <a:t>,</a:t>
              </a:r>
              <a:r>
                <a:rPr kumimoji="0" lang="zh-CN" altLang="en-US" sz="3200" b="1" i="0" u="none" strike="noStrike" kern="1200" cap="none" spc="0" normalizeH="0" baseline="0" noProof="1">
                  <a:ln>
                    <a:noFill/>
                  </a:ln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  <a:sym typeface="宋体" panose="02010600030101010101" pitchFamily="2" charset="-122"/>
                </a:rPr>
                <a:t>涵虚</a:t>
              </a:r>
              <a:r>
                <a:rPr kumimoji="0" lang="zh-CN" altLang="en-US" sz="3200" b="1" i="0" u="none" strike="noStrike" kern="1200" cap="none" spc="0" normalizeH="0" baseline="0" noProof="1">
                  <a:ln>
                    <a:noFill/>
                  </a:ln>
                  <a:gradFill>
                    <a:gsLst>
                      <a:gs pos="0">
                        <a:srgbClr val="E30000"/>
                      </a:gs>
                      <a:gs pos="100000">
                        <a:srgbClr val="760303"/>
                      </a:gs>
                    </a:gsLst>
                    <a:lin scaled="0"/>
                  </a:gra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  <a:sym typeface="宋体" panose="02010600030101010101" pitchFamily="2" charset="-122"/>
                </a:rPr>
                <a:t>混</a:t>
              </a:r>
              <a:r>
                <a:rPr kumimoji="0" lang="zh-CN" altLang="en-US" sz="3200" b="1" i="0" u="none" strike="noStrike" kern="1200" cap="none" spc="0" normalizeH="0" baseline="0" noProof="1">
                  <a:ln>
                    <a:noFill/>
                  </a:ln>
                  <a:gradFill>
                    <a:gsLst>
                      <a:gs pos="0">
                        <a:srgbClr val="14CD68"/>
                      </a:gs>
                      <a:gs pos="100000">
                        <a:srgbClr val="035C7D"/>
                      </a:gs>
                    </a:gsLst>
                    <a:lin scaled="0"/>
                  </a:gra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  <a:sym typeface="宋体" panose="02010600030101010101" pitchFamily="2" charset="-122"/>
                </a:rPr>
                <a:t>太清</a:t>
              </a:r>
              <a:r>
                <a:rPr kumimoji="0" lang="zh-CN" altLang="en-US" sz="32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  <a:sym typeface="宋体" panose="02010600030101010101" pitchFamily="2" charset="-122"/>
                </a:rPr>
                <a:t>。</a:t>
              </a:r>
            </a:p>
          </p:txBody>
        </p:sp>
        <p:grpSp>
          <p:nvGrpSpPr>
            <p:cNvPr id="51204" name="组合 21"/>
            <p:cNvGrpSpPr/>
            <p:nvPr/>
          </p:nvGrpSpPr>
          <p:grpSpPr>
            <a:xfrm rot="-904517">
              <a:off x="2026689" y="1545942"/>
              <a:ext cx="891591" cy="479214"/>
              <a:chOff x="2915816" y="2276872"/>
              <a:chExt cx="891591" cy="479214"/>
            </a:xfrm>
          </p:grpSpPr>
          <p:sp>
            <p:nvSpPr>
              <p:cNvPr id="10" name="流程图: 可选过程 9"/>
              <p:cNvSpPr/>
              <p:nvPr/>
            </p:nvSpPr>
            <p:spPr>
              <a:xfrm>
                <a:off x="2915817" y="2276244"/>
                <a:ext cx="874841" cy="478243"/>
              </a:xfrm>
              <a:prstGeom prst="flowChartAlternateProcess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63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1206" name="矩形 20"/>
              <p:cNvSpPr/>
              <p:nvPr/>
            </p:nvSpPr>
            <p:spPr>
              <a:xfrm>
                <a:off x="2915816" y="2294421"/>
                <a:ext cx="891591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>
                  <a:buSzTx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首 联</a:t>
                </a:r>
              </a:p>
            </p:txBody>
          </p:sp>
        </p:grpSp>
      </p:grpSp>
      <p:sp>
        <p:nvSpPr>
          <p:cNvPr id="12" name="文本框 9218"/>
          <p:cNvSpPr>
            <a:spLocks noGrp="1" noRot="1"/>
          </p:cNvSpPr>
          <p:nvPr/>
        </p:nvSpPr>
        <p:spPr>
          <a:xfrm>
            <a:off x="1960245" y="2409190"/>
            <a:ext cx="931608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八月洞庭湖水盛涨与岸齐平，水映天空，与天空浑然一体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13" name="文本框 9218"/>
          <p:cNvSpPr txBox="1"/>
          <p:nvPr/>
        </p:nvSpPr>
        <p:spPr>
          <a:xfrm>
            <a:off x="1867535" y="3211195"/>
            <a:ext cx="89801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开头两句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将洞庭湖描写得极为雄浑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汪洋浩淼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那润泽万物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容纳百川的磅礴气势令人惊叹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使人视野极为开阔。 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6516370" y="650875"/>
            <a:ext cx="885825" cy="411163"/>
          </a:xfrm>
          <a:prstGeom prst="wedgeRectCallout">
            <a:avLst>
              <a:gd name="adj1" fmla="val -41612"/>
              <a:gd name="adj2" fmla="val 15030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包容 </a:t>
            </a:r>
          </a:p>
        </p:txBody>
      </p:sp>
      <p:sp>
        <p:nvSpPr>
          <p:cNvPr id="2" name="矩形标注 1"/>
          <p:cNvSpPr/>
          <p:nvPr/>
        </p:nvSpPr>
        <p:spPr>
          <a:xfrm>
            <a:off x="7402195" y="682308"/>
            <a:ext cx="885825" cy="411163"/>
          </a:xfrm>
          <a:prstGeom prst="wedgeRectCallout">
            <a:avLst>
              <a:gd name="adj1" fmla="val -73655"/>
              <a:gd name="adj2" fmla="val 15409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天空 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8768715" y="907733"/>
            <a:ext cx="884238" cy="411163"/>
          </a:xfrm>
          <a:prstGeom prst="wedgeRectCallout">
            <a:avLst>
              <a:gd name="adj1" fmla="val -120305"/>
              <a:gd name="adj2" fmla="val 127219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6" grpId="0" bldLvl="0" animBg="1"/>
      <p:bldP spid="2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2635" cy="6858635"/>
          </a:xfrm>
          <a:prstGeom prst="rect">
            <a:avLst/>
          </a:prstGeom>
        </p:spPr>
      </p:pic>
      <p:sp>
        <p:nvSpPr>
          <p:cNvPr id="12" name="文本框 9218"/>
          <p:cNvSpPr>
            <a:spLocks noGrp="1" noRot="1"/>
          </p:cNvSpPr>
          <p:nvPr/>
        </p:nvSpPr>
        <p:spPr>
          <a:xfrm>
            <a:off x="1675130" y="2393950"/>
            <a:ext cx="931608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云梦大泽水气蒸腾白白茫茫，波涛汹涌似乎把岳阳城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撼动。</a:t>
            </a:r>
          </a:p>
        </p:txBody>
      </p:sp>
      <p:sp>
        <p:nvSpPr>
          <p:cNvPr id="13" name="文本框 9218"/>
          <p:cNvSpPr txBox="1"/>
          <p:nvPr/>
        </p:nvSpPr>
        <p:spPr>
          <a:xfrm>
            <a:off x="1510030" y="3211195"/>
            <a:ext cx="89801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这两句写出了洞庭湖的广大与活力，被称为描写洞庭湖的名句。诗人笔下的洞庭湖不仅广阔无边,烟波浩淼,云气缭绕,而且充满活力,涛声震天。</a:t>
            </a:r>
          </a:p>
        </p:txBody>
      </p:sp>
      <p:sp>
        <p:nvSpPr>
          <p:cNvPr id="14" name="文本框 4101"/>
          <p:cNvSpPr txBox="1"/>
          <p:nvPr/>
        </p:nvSpPr>
        <p:spPr>
          <a:xfrm>
            <a:off x="3596323" y="1396683"/>
            <a:ext cx="5037137" cy="585787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气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蒸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云梦泽，波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撼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岳阳城。</a:t>
            </a:r>
          </a:p>
        </p:txBody>
      </p:sp>
      <p:sp>
        <p:nvSpPr>
          <p:cNvPr id="17" name="矩形 20"/>
          <p:cNvSpPr/>
          <p:nvPr/>
        </p:nvSpPr>
        <p:spPr>
          <a:xfrm rot="-904517">
            <a:off x="3110883" y="968462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SzTx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颔联</a:t>
            </a:r>
          </a:p>
        </p:txBody>
      </p:sp>
      <p:sp>
        <p:nvSpPr>
          <p:cNvPr id="18" name="矩形标注 17"/>
          <p:cNvSpPr/>
          <p:nvPr/>
        </p:nvSpPr>
        <p:spPr>
          <a:xfrm>
            <a:off x="4485958" y="992823"/>
            <a:ext cx="884238" cy="411163"/>
          </a:xfrm>
          <a:prstGeom prst="wedgeRectCallout">
            <a:avLst>
              <a:gd name="adj1" fmla="val -66582"/>
              <a:gd name="adj2" fmla="val 7330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蒸腾 </a:t>
            </a:r>
          </a:p>
        </p:txBody>
      </p:sp>
      <p:sp>
        <p:nvSpPr>
          <p:cNvPr id="19" name="矩形标注 18"/>
          <p:cNvSpPr/>
          <p:nvPr/>
        </p:nvSpPr>
        <p:spPr>
          <a:xfrm>
            <a:off x="6979285" y="985203"/>
            <a:ext cx="885825" cy="411163"/>
          </a:xfrm>
          <a:prstGeom prst="wedgeRectCallout">
            <a:avLst>
              <a:gd name="adj1" fmla="val -66582"/>
              <a:gd name="adj2" fmla="val 7330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撼动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375650" y="4481830"/>
            <a:ext cx="29444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暗喻诗人年富力强，愿为国家效力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18" grpId="0" bldLvl="0" animBg="1"/>
      <p:bldP spid="19" grpId="0" bldLvl="0" animBg="1"/>
      <p:bldP spid="20" grpId="0"/>
      <p:bldP spid="20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56322" name="文本框 4"/>
          <p:cNvSpPr txBox="1"/>
          <p:nvPr/>
        </p:nvSpPr>
        <p:spPr>
          <a:xfrm>
            <a:off x="549275" y="668655"/>
            <a:ext cx="11090910" cy="635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24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用自己的话描述一下在诗人孟浩然笔下所见到的洞庭湖景色。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9430" y="1805305"/>
            <a:ext cx="11089640" cy="3353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240"/>
              </a:lnSpc>
            </a:pP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秋水盛涨，八月的洞庭湖装得满满的，和岸上几乎平接。远远望去，水天一色，洞庭湖和天空接合成了完完整整的一块。水汽蒸腾，如烟似雾，仿佛江边湖畔的沼泽地带，都受到湖水的滋养哺育，才显得那样草木繁茂，郁郁葱葱。湖水翻江倒海一般澎湃汹涌，稳固如山的岳阳城好像瑟缩不安地匍伏在它的脚下，显得异常渺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2635" cy="6858635"/>
          </a:xfrm>
          <a:prstGeom prst="rect">
            <a:avLst/>
          </a:prstGeom>
        </p:spPr>
      </p:pic>
      <p:sp>
        <p:nvSpPr>
          <p:cNvPr id="12" name="文本框 9218"/>
          <p:cNvSpPr>
            <a:spLocks noGrp="1" noRot="1"/>
          </p:cNvSpPr>
          <p:nvPr/>
        </p:nvSpPr>
        <p:spPr>
          <a:xfrm>
            <a:off x="1960245" y="2409190"/>
            <a:ext cx="9316085" cy="1383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我想要渡过洞庭水却苦于找不到船与桨，圣明时代闲居在家委实羞愧难容。</a:t>
            </a:r>
          </a:p>
        </p:txBody>
      </p:sp>
      <p:sp>
        <p:nvSpPr>
          <p:cNvPr id="13" name="文本框 9218"/>
          <p:cNvSpPr txBox="1"/>
          <p:nvPr/>
        </p:nvSpPr>
        <p:spPr>
          <a:xfrm>
            <a:off x="1960245" y="3792855"/>
            <a:ext cx="89801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开头两句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将洞庭湖描写得极为雄浑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汪洋浩淼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那润泽万物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容纳百川的磅礴气势令人惊叹</a:t>
            </a:r>
            <a:r>
              <a:rPr lang="en-US" altLang="zh-CN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使人视野极为开阔。 </a:t>
            </a:r>
          </a:p>
        </p:txBody>
      </p:sp>
      <p:sp>
        <p:nvSpPr>
          <p:cNvPr id="9" name="文本框 4101"/>
          <p:cNvSpPr txBox="1"/>
          <p:nvPr/>
        </p:nvSpPr>
        <p:spPr>
          <a:xfrm>
            <a:off x="3597593" y="1420495"/>
            <a:ext cx="4999037" cy="585788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欲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济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无舟楫，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端居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耻圣明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4277" name="矩形 6"/>
          <p:cNvSpPr/>
          <p:nvPr/>
        </p:nvSpPr>
        <p:spPr>
          <a:xfrm rot="-904517">
            <a:off x="3297934" y="983734"/>
            <a:ext cx="982897" cy="4620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SzTx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颈 联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7957820" y="863283"/>
            <a:ext cx="2363788" cy="411163"/>
          </a:xfrm>
          <a:prstGeom prst="wedgeRectCallout">
            <a:avLst>
              <a:gd name="adj1" fmla="val -41915"/>
              <a:gd name="adj2" fmla="val 11743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有愧于圣明之世 </a:t>
            </a:r>
          </a:p>
        </p:txBody>
      </p:sp>
      <p:sp>
        <p:nvSpPr>
          <p:cNvPr id="14" name="矩形标注 13"/>
          <p:cNvSpPr/>
          <p:nvPr/>
        </p:nvSpPr>
        <p:spPr>
          <a:xfrm>
            <a:off x="4475163" y="1009015"/>
            <a:ext cx="627063" cy="411163"/>
          </a:xfrm>
          <a:prstGeom prst="wedgeRectCallout">
            <a:avLst>
              <a:gd name="adj1" fmla="val -54000"/>
              <a:gd name="adj2" fmla="val 7710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渡 </a:t>
            </a:r>
          </a:p>
        </p:txBody>
      </p:sp>
      <p:sp>
        <p:nvSpPr>
          <p:cNvPr id="15" name="矩形标注 14"/>
          <p:cNvSpPr/>
          <p:nvPr/>
        </p:nvSpPr>
        <p:spPr>
          <a:xfrm>
            <a:off x="6155690" y="863283"/>
            <a:ext cx="1506538" cy="411163"/>
          </a:xfrm>
          <a:prstGeom prst="wedgeRectCallout">
            <a:avLst>
              <a:gd name="adj1" fmla="val -9409"/>
              <a:gd name="adj2" fmla="val 12644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平常家居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11" grpId="0" bldLvl="0" animBg="1"/>
      <p:bldP spid="14" grpId="0" bldLvl="0" animBg="1"/>
      <p:bldP spid="1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12" name="文本框 9218"/>
          <p:cNvSpPr>
            <a:spLocks noGrp="1" noRot="1"/>
          </p:cNvSpPr>
          <p:nvPr/>
        </p:nvSpPr>
        <p:spPr>
          <a:xfrm>
            <a:off x="1960245" y="2409190"/>
            <a:ext cx="931608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闲坐观看别人临河垂钓，只能白白地羡慕别人得鱼成功。</a:t>
            </a:r>
          </a:p>
        </p:txBody>
      </p:sp>
      <p:sp>
        <p:nvSpPr>
          <p:cNvPr id="13" name="文本框 9218"/>
          <p:cNvSpPr txBox="1"/>
          <p:nvPr/>
        </p:nvSpPr>
        <p:spPr>
          <a:xfrm>
            <a:off x="1867535" y="3211195"/>
            <a:ext cx="89801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这两句话,诗人巧妙运用了“临渊羡鱼,不如退而织网”《淮南子·说林训》的典故,另翻新意;而且“垂钓”与“湖水”照应。称颂对方不留痕迹,有求与人,希望自己得到执政者的赏识,却不卑不亢,不失身份。 </a:t>
            </a:r>
          </a:p>
        </p:txBody>
      </p:sp>
      <p:sp>
        <p:nvSpPr>
          <p:cNvPr id="55301" name="矩形 5"/>
          <p:cNvSpPr/>
          <p:nvPr/>
        </p:nvSpPr>
        <p:spPr>
          <a:xfrm rot="-904517">
            <a:off x="3248404" y="786567"/>
            <a:ext cx="968771" cy="4620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SzTx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尾 联</a:t>
            </a:r>
          </a:p>
        </p:txBody>
      </p:sp>
      <p:sp>
        <p:nvSpPr>
          <p:cNvPr id="4" name="文本框 4101"/>
          <p:cNvSpPr txBox="1"/>
          <p:nvPr/>
        </p:nvSpPr>
        <p:spPr>
          <a:xfrm>
            <a:off x="3893820" y="1198563"/>
            <a:ext cx="4927600" cy="585787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坐观垂钓者，徒有羡鱼情。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20660" y="615315"/>
            <a:ext cx="150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典故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9" grpId="0"/>
      <p:bldP spid="9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4" name="文本框 13"/>
          <p:cNvSpPr txBox="1"/>
          <p:nvPr/>
        </p:nvSpPr>
        <p:spPr>
          <a:xfrm>
            <a:off x="690034" y="198967"/>
            <a:ext cx="2302932" cy="7067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主旨归纳</a:t>
            </a:r>
          </a:p>
        </p:txBody>
      </p:sp>
      <p:grpSp>
        <p:nvGrpSpPr>
          <p:cNvPr id="8193" name="组合 1"/>
          <p:cNvGrpSpPr/>
          <p:nvPr/>
        </p:nvGrpSpPr>
        <p:grpSpPr>
          <a:xfrm>
            <a:off x="497417" y="198967"/>
            <a:ext cx="2999316" cy="766233"/>
            <a:chOff x="251073" y="267494"/>
            <a:chExt cx="2249488" cy="574675"/>
          </a:xfrm>
        </p:grpSpPr>
        <p:sp>
          <p:nvSpPr>
            <p:cNvPr id="2" name="文本框 13"/>
            <p:cNvSpPr txBox="1"/>
            <p:nvPr/>
          </p:nvSpPr>
          <p:spPr>
            <a:xfrm>
              <a:off x="395536" y="267494"/>
              <a:ext cx="1727200" cy="5300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40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主旨归纳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51073" y="842169"/>
              <a:ext cx="201612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8196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7410" name="文本占位符 21506"/>
          <p:cNvSpPr>
            <a:spLocks noGrp="1"/>
          </p:cNvSpPr>
          <p:nvPr/>
        </p:nvSpPr>
        <p:spPr>
          <a:xfrm>
            <a:off x="1001395" y="1197610"/>
            <a:ext cx="10144760" cy="44627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3200" i="0" u="none" strike="noStrike" kern="1200" cap="none" spc="0" normalizeH="0" baseline="0" noProof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这首诗先描写了洞庭湖的壮丽雄伟，浩荡气势，再借此含蓄地表达希望得到引荐，积极用世的愿望。</a:t>
            </a:r>
            <a:endParaRPr kumimoji="0" lang="zh-CN" altLang="en-US" sz="3200" i="0" u="none" strike="noStrike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3200" i="0" u="none" strike="noStrike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全诗意境开阔，情景交融，形象生动。这首干谒诗称颂对方有分寸，表白自己很得体，不露干谒痕迹，不卑不亢，所以显得含蓄有味</a:t>
            </a:r>
            <a:r>
              <a:rPr kumimoji="0" lang="zh-CN" altLang="en-US" sz="3600" i="0" u="none" strike="noStrike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342900" marR="0" indent="-342900" algn="l" defTabSz="914400" rtl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i="0" u="none" strike="noStrike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44853" y="1592880"/>
            <a:ext cx="1106170" cy="3931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实战演练</a:t>
            </a:r>
            <a:endParaRPr kumimoji="1" lang="zh-CN" altLang="en-US" sz="6000" dirty="0">
              <a:solidFill>
                <a:srgbClr val="655D5C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63202" y="1398270"/>
            <a:ext cx="1085805" cy="965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0800000">
            <a:off x="5953847" y="4252587"/>
            <a:ext cx="1085805" cy="9657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4505" y="1250950"/>
            <a:ext cx="112236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孟浩然（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689---740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），名浩，字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，襄阳人。唐代山水田园诗派代表诗人之一，与王维并称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”，世称“孟襄阳”。因他未曾入仕，又称之为孟山人。</a:t>
            </a:r>
            <a:r>
              <a:rPr lang="en-US" sz="2400" b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4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76875" y="1296670"/>
            <a:ext cx="101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浩然</a:t>
            </a:r>
            <a:r>
              <a:rPr lang="en-US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en-US" sz="2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8740" y="1870710"/>
            <a:ext cx="1492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王孟</a:t>
            </a:r>
            <a:endParaRPr lang="zh-CN" altLang="en-US" sz="2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505" y="3004185"/>
            <a:ext cx="10223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【解析】考查基本的文学常识。同学们平时要注意积累。</a:t>
            </a:r>
            <a:endParaRPr lang="zh-CN" altLang="en-US" sz="24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20482" name="Rectangle 3"/>
          <p:cNvSpPr>
            <a:spLocks noGrp="1"/>
          </p:cNvSpPr>
          <p:nvPr/>
        </p:nvSpPr>
        <p:spPr>
          <a:xfrm>
            <a:off x="-2230120" y="503873"/>
            <a:ext cx="8229600" cy="706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44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题目简介</a:t>
            </a:r>
          </a:p>
        </p:txBody>
      </p:sp>
      <p:sp>
        <p:nvSpPr>
          <p:cNvPr id="12292" name="Rectangle 4"/>
          <p:cNvSpPr>
            <a:spLocks noGrp="1"/>
          </p:cNvSpPr>
          <p:nvPr/>
        </p:nvSpPr>
        <p:spPr>
          <a:xfrm>
            <a:off x="598805" y="2082800"/>
            <a:ext cx="11528425" cy="45262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少府：官名，即县尉。之：到，往。任：上任。之任：即赴任。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  蜀州：今四川省崇庆县。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这是一首五言律诗，是朋友之间的送别之作。</a:t>
            </a:r>
            <a:endParaRPr lang="zh-CN" altLang="en-US" sz="2800" b="1" dirty="0">
              <a:solidFill>
                <a:srgbClr val="99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离愁别绪,是古代诗歌中常见的一种主题，由于古代交通不便,一旦分离,再会难期,就连通信也不容易,所以在诗中,难免染上凄凉、伤感的色彩。但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此诗则明朗乐观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，诗中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融入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很深的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离别之情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，所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倾吐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的却是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慰藉之意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，不落窠臼。“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海内存知己，天涯若比邻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”是脍炙人口的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名句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22345" y="1068070"/>
            <a:ext cx="5148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zh-CN" sz="40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STXingkai" charset="-122"/>
                <a:ea typeface="STXingkai" charset="-122"/>
                <a:cs typeface="STXingkai" charset="-122"/>
                <a:sym typeface="+mn-ea"/>
              </a:rPr>
              <a:t>《送杜少府之任蜀州》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2760" y="417830"/>
            <a:ext cx="11255375" cy="184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8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记忆型</a:t>
            </a:r>
            <a:r>
              <a:rPr 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默写</a:t>
            </a:r>
            <a:r>
              <a:rPr lang="zh-CN" sz="2800" b="1">
                <a:ea typeface="宋体" panose="02010600030101010101" pitchFamily="2" charset="-122"/>
              </a:rPr>
              <a:t>：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1、八月湖水平，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sz="2400" b="0">
                <a:ea typeface="宋体" panose="02010600030101010101" pitchFamily="2" charset="-122"/>
              </a:rPr>
              <a:t>。气蒸云梦泽，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endParaRPr lang="zh-CN" sz="24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2、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sz="2400" b="0">
                <a:ea typeface="宋体" panose="02010600030101010101" pitchFamily="2" charset="-122"/>
              </a:rPr>
              <a:t>，端居耻圣明。坐观垂钓者，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endParaRPr lang="zh-CN" altLang="en-US" sz="2400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760" y="2468880"/>
            <a:ext cx="8968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1、涵虚混太清 </a:t>
            </a:r>
            <a:r>
              <a:rPr 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波撼岳阳城          </a:t>
            </a:r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2、欲济无舟楫 </a:t>
            </a:r>
            <a:r>
              <a:rPr 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zh-CN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徒有羡鱼情</a:t>
            </a:r>
            <a:endParaRPr lang="zh-CN" altLang="en-US" sz="2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760" y="3187700"/>
            <a:ext cx="11096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考查古诗词默写能力。背记并能默写古诗词。</a:t>
            </a:r>
            <a:r>
              <a:rPr 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注意</a:t>
            </a: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“涵”“撼”“楫”“羡”等字词的正确书写。</a:t>
            </a:r>
            <a:endParaRPr lang="zh-CN" altLang="en-US" sz="2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7365" y="396240"/>
            <a:ext cx="11397615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1320" algn="l" fontAlgn="auto">
              <a:lnSpc>
                <a:spcPct val="150000"/>
              </a:lnSpc>
            </a:pPr>
            <a:r>
              <a:rPr 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a typeface="宋体" panose="02010600030101010101" pitchFamily="2" charset="-122"/>
              </a:rPr>
              <a:t>理解型</a:t>
            </a:r>
            <a:r>
              <a:rPr lang="zh-CN" sz="2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默写：</a:t>
            </a:r>
          </a:p>
          <a:p>
            <a:pPr indent="401320" algn="l" fontAlgn="auto">
              <a:lnSpc>
                <a:spcPct val="150000"/>
              </a:lnSpc>
            </a:pPr>
            <a:r>
              <a:rPr lang="zh-CN" sz="1600" b="0">
                <a:ea typeface="宋体" panose="02010600030101010101" pitchFamily="2" charset="-122"/>
              </a:rPr>
              <a:t>1、描写洞庭湖湖面之阔，水天合一的宏大气象的句子是：</a:t>
            </a:r>
            <a:endParaRPr lang="en-US" sz="1600" b="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01320" algn="l" fontAlgn="auto">
              <a:lnSpc>
                <a:spcPct val="150000"/>
              </a:lnSpc>
            </a:pP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r>
              <a:rPr lang="zh-CN" sz="1600" b="0">
                <a:ea typeface="宋体" panose="02010600030101010101" pitchFamily="2" charset="-122"/>
              </a:rPr>
              <a:t>，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zh-CN" sz="1600" b="0">
                <a:ea typeface="宋体" panose="02010600030101010101" pitchFamily="2" charset="-122"/>
              </a:rPr>
              <a:t>。</a:t>
            </a:r>
          </a:p>
          <a:p>
            <a:pPr indent="401320" algn="l" fontAlgn="auto">
              <a:lnSpc>
                <a:spcPct val="150000"/>
              </a:lnSpc>
            </a:pPr>
            <a:r>
              <a:rPr lang="zh-CN" sz="1600" b="0">
                <a:ea typeface="宋体" panose="02010600030101010101" pitchFamily="2" charset="-122"/>
              </a:rPr>
              <a:t>2、写出洞庭湖波澜壮阔的气势的句子是：</a:t>
            </a:r>
            <a:endParaRPr lang="en-US" sz="1600" b="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01320" algn="l" fontAlgn="auto">
              <a:lnSpc>
                <a:spcPct val="150000"/>
              </a:lnSpc>
            </a:pP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zh-CN" sz="1600" b="0">
                <a:ea typeface="宋体" panose="02010600030101010101" pitchFamily="2" charset="-122"/>
              </a:rPr>
              <a:t>，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zh-CN" sz="1600" b="0">
                <a:ea typeface="宋体" panose="02010600030101010101" pitchFamily="2" charset="-122"/>
              </a:rPr>
              <a:t>。</a:t>
            </a:r>
          </a:p>
          <a:p>
            <a:pPr indent="401320" algn="l" fontAlgn="auto">
              <a:lnSpc>
                <a:spcPct val="150000"/>
              </a:lnSpc>
            </a:pPr>
            <a:r>
              <a:rPr lang="en-US" altLang="zh-CN" sz="1600">
                <a:ea typeface="宋体" panose="02010600030101010101" pitchFamily="2" charset="-122"/>
                <a:sym typeface="+mn-ea"/>
              </a:rPr>
              <a:t>3</a:t>
            </a:r>
            <a:r>
              <a:rPr lang="zh-CN" sz="1600">
                <a:ea typeface="宋体" panose="02010600030101010101" pitchFamily="2" charset="-122"/>
                <a:sym typeface="+mn-ea"/>
              </a:rPr>
              <a:t>、《望洞庭湖赠张丞相》一诗中运用对偶修辞方法，描绘洞庭湖雄伟景象的名句是: </a:t>
            </a:r>
            <a:r>
              <a:rPr lang="en-US" sz="16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16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sz="16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sz="1600">
                <a:ea typeface="宋体" panose="02010600030101010101" pitchFamily="2" charset="-122"/>
                <a:sym typeface="+mn-ea"/>
              </a:rPr>
              <a:t>。</a:t>
            </a:r>
          </a:p>
          <a:p>
            <a:pPr indent="401320" algn="l" fontAlgn="auto">
              <a:lnSpc>
                <a:spcPct val="150000"/>
              </a:lnSpc>
            </a:pPr>
            <a:r>
              <a:rPr lang="en-US" altLang="zh-CN" sz="1600" b="0">
                <a:ea typeface="宋体" panose="02010600030101010101" pitchFamily="2" charset="-122"/>
              </a:rPr>
              <a:t>4</a:t>
            </a:r>
            <a:r>
              <a:rPr lang="zh-CN" sz="1600" b="0">
                <a:ea typeface="宋体" panose="02010600030101010101" pitchFamily="2" charset="-122"/>
              </a:rPr>
              <a:t>、诗人巧妙运用了《淮南子·说林训》“临渊而羡鱼，不如归家织网”的典故，另翻新意的句子是：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r>
              <a:rPr lang="zh-CN" sz="1600" b="0">
                <a:ea typeface="宋体" panose="02010600030101010101" pitchFamily="2" charset="-122"/>
              </a:rPr>
              <a:t>，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r>
              <a:rPr lang="zh-CN" sz="1600" b="0">
                <a:ea typeface="宋体" panose="02010600030101010101" pitchFamily="2" charset="-122"/>
              </a:rPr>
              <a:t>。</a:t>
            </a:r>
          </a:p>
          <a:p>
            <a:pPr indent="401320" algn="l" fontAlgn="auto">
              <a:lnSpc>
                <a:spcPct val="150000"/>
              </a:lnSpc>
            </a:pPr>
            <a:r>
              <a:rPr lang="en-US" altLang="zh-CN" sz="1600" b="0">
                <a:ea typeface="宋体" panose="02010600030101010101" pitchFamily="2" charset="-122"/>
              </a:rPr>
              <a:t>5</a:t>
            </a:r>
            <a:r>
              <a:rPr lang="zh-CN" sz="1600" b="0">
                <a:ea typeface="宋体" panose="02010600030101010101" pitchFamily="2" charset="-122"/>
              </a:rPr>
              <a:t>、诗人称颂对方不留痕迹，有求于人，希望自己得到执政者的赏识，却不卑不亢，不失身份的句子是：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sz="1600" b="0">
                <a:ea typeface="宋体" panose="02010600030101010101" pitchFamily="2" charset="-122"/>
              </a:rPr>
              <a:t>，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zh-CN" sz="1600" b="0">
                <a:ea typeface="宋体" panose="02010600030101010101" pitchFamily="2" charset="-122"/>
              </a:rPr>
              <a:t>。</a:t>
            </a:r>
          </a:p>
          <a:p>
            <a:pPr indent="401320" algn="l" fontAlgn="auto">
              <a:lnSpc>
                <a:spcPct val="150000"/>
              </a:lnSpc>
            </a:pPr>
            <a:r>
              <a:rPr lang="en-US" altLang="zh-CN" sz="1600" b="0">
                <a:ea typeface="宋体" panose="02010600030101010101" pitchFamily="2" charset="-122"/>
              </a:rPr>
              <a:t>6</a:t>
            </a:r>
            <a:r>
              <a:rPr lang="zh-CN" sz="1600" b="0">
                <a:ea typeface="宋体" panose="02010600030101010101" pitchFamily="2" charset="-122"/>
              </a:rPr>
              <a:t>、孟浩然的《望洞庭湖赠张丞相》中，表明诗人渴望出仕、希望张丞相能助他一臂之力的诗句是：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sz="1600" b="0">
                <a:ea typeface="宋体" panose="02010600030101010101" pitchFamily="2" charset="-122"/>
              </a:rPr>
              <a:t>，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sz="1600" b="0">
                <a:ea typeface="宋体" panose="02010600030101010101" pitchFamily="2" charset="-122"/>
              </a:rPr>
              <a:t>。</a:t>
            </a:r>
          </a:p>
          <a:p>
            <a:pPr indent="401320" algn="l" fontAlgn="auto">
              <a:lnSpc>
                <a:spcPct val="150000"/>
              </a:lnSpc>
            </a:pPr>
            <a:r>
              <a:rPr lang="en-US" altLang="zh-CN" sz="1600" b="0">
                <a:ea typeface="宋体" panose="02010600030101010101" pitchFamily="2" charset="-122"/>
              </a:rPr>
              <a:t>7</a:t>
            </a:r>
            <a:r>
              <a:rPr lang="zh-CN" sz="1600" b="0">
                <a:ea typeface="宋体" panose="02010600030101010101" pitchFamily="2" charset="-122"/>
              </a:rPr>
              <a:t>、《望洞庭湖赠张丞相》中隐喻想出来做官却没有途径的诗句是：</a:t>
            </a:r>
            <a:endParaRPr lang="en-US" sz="1600" b="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01320" algn="l" fontAlgn="auto">
              <a:lnSpc>
                <a:spcPct val="150000"/>
              </a:lnSpc>
            </a:pP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r>
              <a:rPr lang="zh-CN" sz="1600" b="0">
                <a:ea typeface="宋体" panose="02010600030101010101" pitchFamily="2" charset="-122"/>
              </a:rPr>
              <a:t>，</a:t>
            </a:r>
            <a:r>
              <a:rPr lang="en-US" sz="1600" b="0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</a:t>
            </a:r>
            <a:r>
              <a:rPr lang="zh-CN" sz="1600" b="0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7365" y="5643880"/>
            <a:ext cx="113023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1320" algn="l" fontAlgn="auto">
              <a:lnSpc>
                <a:spcPct val="150000"/>
              </a:lnSpc>
            </a:pP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【答案】1八月湖水平    涵虚混太清       2</a:t>
            </a:r>
            <a:r>
              <a:rPr lang="en-US" alt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—3</a:t>
            </a: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气蒸云梦泽    波撼岳阳城        </a:t>
            </a:r>
            <a:r>
              <a:rPr lang="en-US" alt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4—7</a:t>
            </a: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坐观垂钓者    徒有羡鱼情</a:t>
            </a:r>
          </a:p>
          <a:p>
            <a:pPr indent="401320" algn="l" fontAlgn="auto">
              <a:lnSpc>
                <a:spcPct val="150000"/>
              </a:lnSpc>
            </a:pP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考查古诗词默写能力。注意</a:t>
            </a:r>
            <a:r>
              <a:rPr lang="zh-CN">
                <a:solidFill>
                  <a:srgbClr val="C00000"/>
                </a:soli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“涵”“撼”“楫”“羡”等字词的正确书写。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3240" y="269875"/>
            <a:ext cx="11271250" cy="572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（</a:t>
            </a:r>
            <a:r>
              <a:rPr lang="zh-CN" sz="2400" b="1">
                <a:ea typeface="宋体" panose="02010600030101010101" pitchFamily="2" charset="-122"/>
                <a:cs typeface="Times New Roman" panose="02020603050405020304" charset="0"/>
              </a:rPr>
              <a:t>2019·吉林初二期末）</a:t>
            </a:r>
            <a:r>
              <a:rPr lang="zh-CN" sz="2400" b="1">
                <a:ea typeface="宋体" panose="02010600030101010101" pitchFamily="2" charset="-122"/>
              </a:rPr>
              <a:t>诗歌鉴赏</a:t>
            </a:r>
            <a:endParaRPr lang="zh-CN" sz="2400" b="0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望洞庭湖赠张丞相</a:t>
            </a: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孟浩然</a:t>
            </a: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八月湖水平，涵虚混太清。气蒸云梦泽，波撼岳阳城。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欲济无舟楫，端居耻圣明。坐观垂钓者，徒有羡鱼情。</a:t>
            </a:r>
            <a:endParaRPr lang="zh-CN" sz="24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23．</a:t>
            </a:r>
            <a:r>
              <a:rPr lang="zh-CN" sz="2400" b="0">
                <a:ea typeface="宋体" panose="02010600030101010101" pitchFamily="2" charset="-122"/>
              </a:rPr>
              <a:t>对诗句解说</a:t>
            </a:r>
            <a:r>
              <a:rPr lang="zh-CN" sz="28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不当</a:t>
            </a:r>
            <a:r>
              <a:rPr lang="zh-CN" sz="2400" b="0">
                <a:ea typeface="宋体" panose="02010600030101010101" pitchFamily="2" charset="-122"/>
              </a:rPr>
              <a:t>的一项是（　　）</a:t>
            </a:r>
            <a:endParaRPr lang="zh-CN" sz="24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A．</a:t>
            </a:r>
            <a:r>
              <a:rPr lang="zh-CN" sz="2400" b="0">
                <a:ea typeface="宋体" panose="02010600030101010101" pitchFamily="2" charset="-122"/>
              </a:rPr>
              <a:t>“涵虚”句中“太清”指天空，“混”字写出水天相接的景象。</a:t>
            </a:r>
            <a:endParaRPr lang="zh-CN" sz="24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B．</a:t>
            </a:r>
            <a:r>
              <a:rPr lang="zh-CN" sz="2400" b="0">
                <a:ea typeface="宋体" panose="02010600030101010101" pitchFamily="2" charset="-122"/>
              </a:rPr>
              <a:t>“欲济”句中“济”即渡，这句是说湖大浪高，欲渡不能。</a:t>
            </a:r>
            <a:endParaRPr lang="zh-CN" sz="24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C．</a:t>
            </a:r>
            <a:r>
              <a:rPr lang="zh-CN" sz="2400" b="0">
                <a:ea typeface="宋体" panose="02010600030101010101" pitchFamily="2" charset="-122"/>
              </a:rPr>
              <a:t>“端居”句中“端居”即闲居，“圣明”指当时的太平盛世。</a:t>
            </a:r>
            <a:endParaRPr lang="zh-CN" sz="24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D．</a:t>
            </a:r>
            <a:r>
              <a:rPr lang="zh-CN" sz="2400" b="0">
                <a:ea typeface="宋体" panose="02010600030101010101" pitchFamily="2" charset="-122"/>
              </a:rPr>
              <a:t>最后两句借用了“临渊羡鱼，不如退而结网”的古语。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1260" y="3107055"/>
            <a:ext cx="873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en-US" sz="36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875" y="5993765"/>
            <a:ext cx="115246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【解析】</a:t>
            </a:r>
            <a:r>
              <a:rPr lang="zh-CN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</a:rPr>
              <a:t> B. “欲济”句中“济”即渡，想渡湖而没有船只，比喻想做官而无人引荐。故B错误，选B。</a:t>
            </a:r>
            <a:endParaRPr lang="zh-CN" altLang="en-US" sz="2000" b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0385" y="408940"/>
            <a:ext cx="112864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（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2019·福建初二月考）阅读《望洞庭湖赠张丞相》，完成下列小题。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7．下列理解</a:t>
            </a:r>
            <a:r>
              <a:rPr lang="zh-CN" sz="24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不正确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的一项是（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A．首联写诗人远眺湖面的景色，突出了浩瀚的湖水和天空浑然一体的雄伟景象。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B．颔联描写了洞庭湖水汽蒸腾、波涛汹涌的景象，渲染了洞庭湖的磅礴气势。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C．颈联写诗人欲渡湖无船为喻，表达自己无法实现政治理想而退隐江湖的决心。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D．尾联巧妙化用“临渊羡鱼，不如退而结网”，委婉含蓄地希望对方给予帮助。</a:t>
            </a:r>
            <a:endParaRPr lang="zh-CN" altLang="en-US" sz="20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94835" y="1390015"/>
            <a:ext cx="809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0385" y="4042410"/>
            <a:ext cx="112864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【解析】</a:t>
            </a:r>
            <a:r>
              <a:rPr 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颈联写诗人想要渡湖却没有船只，在圣明时代闲居又觉得愧对明君，委婉含蓄地表示自己想要做官却无人举荐，也没有途径，表达了诗人希望得到引荐的心情。故选C。</a:t>
            </a:r>
            <a:endParaRPr lang="zh-CN" altLang="en-US" sz="2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4510" y="353060"/>
            <a:ext cx="1133475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（2018·周口市第一初级中学初二期末）阅读《望洞庭湖赠张丞相》，完成小题。</a:t>
            </a: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望洞庭湖赠张丞相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孟浩然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八月湖水平，涵虚混太清。气蒸云梦泽，波撼岳阳城。</a:t>
            </a: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欲济无舟楫，端居耻圣明。坐观垂钓者，徒有羡鱼情。</a:t>
            </a:r>
          </a:p>
          <a:p>
            <a:pPr indent="267970" fontAlgn="auto">
              <a:lnSpc>
                <a:spcPct val="150000"/>
              </a:lnSpc>
            </a:pPr>
            <a:endParaRPr lang="zh-CN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1．“坐观垂钓者。”诗人巧为设喻，这里的“坐观者”指</a:t>
            </a:r>
            <a:r>
              <a:rPr lang="zh-CN" sz="20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，“垂钓者”指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</a:t>
            </a:r>
            <a:endParaRPr lang="zh-CN" sz="20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10730" y="3118485"/>
            <a:ext cx="298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诗人自己（孟浩然）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0270" y="3578860"/>
            <a:ext cx="6509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垂钓者指居官位者（当官的人）（张九龄）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4510" y="353060"/>
            <a:ext cx="113347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（2019·湖北初二期中）</a:t>
            </a:r>
          </a:p>
          <a:p>
            <a:pPr indent="267970" fontAlgn="auto"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气蒸云梦泽，波撼岳阳城”为世人传诵，成为千古名句，请简要分析它的妙处。</a:t>
            </a:r>
            <a:endParaRPr lang="zh-CN" altLang="en-US" sz="24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2011045"/>
            <a:ext cx="112477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①“蒸”，蒸腾的意思，展示了洞庭湖丰富的贮蓄，；“撼”，摇动的意思，衬托洞庭湖的浩阔激荡，气势宏大。</a:t>
            </a:r>
          </a:p>
          <a:p>
            <a:pPr fontAlgn="auto">
              <a:lnSpc>
                <a:spcPct val="150000"/>
              </a:lnSpc>
            </a:pP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云梦大泽水气蒸腾，洞庭湖的波涛摇撼着岳阳城。</a:t>
            </a:r>
          </a:p>
          <a:p>
            <a:pPr fontAlgn="auto">
              <a:lnSpc>
                <a:spcPct val="150000"/>
              </a:lnSpc>
            </a:pPr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动词。写出了洞庭湖水气蒸腾、浪涛奔腾、波澜壮阔的气势。</a:t>
            </a:r>
          </a:p>
          <a:p>
            <a:pPr fontAlgn="auto">
              <a:lnSpc>
                <a:spcPct val="150000"/>
              </a:lnSpc>
            </a:pPr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③从视觉、听觉和触觉上写出了蒸腾的雾气笼罩着整个云梦泽，汹涌的波涛冲击着岳阳城的博大气势，雄浑壮阔，极富感染力。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④对偶。描写出了云梦泽水气蒸腾，洞庭湖波涛汹涌摇撼岳阳城的雄浑壮阔景况。</a:t>
            </a:r>
          </a:p>
          <a:p>
            <a:pPr fontAlgn="auto">
              <a:lnSpc>
                <a:spcPct val="150000"/>
              </a:lnSpc>
            </a:pPr>
            <a:endParaRPr lang="zh-CN" altLang="en-US" sz="24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9260" y="2722880"/>
            <a:ext cx="2046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字义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53680" y="3244850"/>
            <a:ext cx="2429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句意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965690" y="3912870"/>
            <a:ext cx="1143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妙处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60750" y="1522730"/>
            <a:ext cx="2842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答题规范：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1010" y="370840"/>
            <a:ext cx="11350625" cy="5123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（二）（</a:t>
            </a:r>
            <a:r>
              <a:rPr lang="zh-CN" b="1">
                <a:ea typeface="宋体" panose="02010600030101010101" pitchFamily="2" charset="-122"/>
                <a:cs typeface="Times New Roman" panose="02020603050405020304" charset="0"/>
              </a:rPr>
              <a:t>2019·山东初二期末）</a:t>
            </a:r>
            <a:r>
              <a:rPr lang="zh-CN" b="1">
                <a:ea typeface="宋体" panose="02010600030101010101" pitchFamily="2" charset="-122"/>
              </a:rPr>
              <a:t>阅读下面两首诗，完成小题。</a:t>
            </a:r>
            <a:endParaRPr lang="zh-CN" b="0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望洞庭湖赠张丞相</a:t>
            </a: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孟浩然</a:t>
            </a: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八月湖水平，涵虚混太清。</a:t>
            </a: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气蒸云梦泽，波撼岳阳城。</a:t>
            </a: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欲济无舟楫，端居耻圣明。</a:t>
            </a: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坐观垂钓者，徒有羡鱼情。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</a:rPr>
              <a:t>下列对诗句的理解，</a:t>
            </a:r>
            <a:r>
              <a:rPr lang="zh-CN" sz="20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不正确</a:t>
            </a:r>
            <a:r>
              <a:rPr lang="zh-CN" b="0">
                <a:ea typeface="宋体" panose="02010600030101010101" pitchFamily="2" charset="-122"/>
              </a:rPr>
              <a:t>的一项是（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b="0">
                <a:ea typeface="宋体" panose="02010600030101010101" pitchFamily="2" charset="-122"/>
              </a:rPr>
              <a:t>）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A．</a:t>
            </a:r>
            <a:r>
              <a:rPr lang="zh-CN" b="0">
                <a:ea typeface="宋体" panose="02010600030101010101" pitchFamily="2" charset="-122"/>
              </a:rPr>
              <a:t>“八月湖水平，涵虚混太清”的意思是秋水增涨，几乎与岸齐平，湖水与天空浑然一体。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B．</a:t>
            </a:r>
            <a:r>
              <a:rPr lang="zh-CN" b="0">
                <a:ea typeface="宋体" panose="02010600030101010101" pitchFamily="2" charset="-122"/>
              </a:rPr>
              <a:t>“气蒸云梦泽，波撼岳阳城”意为水气蒸腾，波涛汹涌，似乎能把岳阳城撼动。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C．</a:t>
            </a:r>
            <a:r>
              <a:rPr lang="zh-CN" b="0">
                <a:ea typeface="宋体" panose="02010600030101010101" pitchFamily="2" charset="-122"/>
              </a:rPr>
              <a:t>“坐观垂钓者，徒有羡鱼情”意为诗人临河垂钓，非常羡慕别人已经钓到了鱼，自己却一无所获。</a:t>
            </a:r>
            <a:endParaRPr lang="zh-CN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b="0">
                <a:ea typeface="宋体" panose="02010600030101010101" pitchFamily="2" charset="-122"/>
                <a:cs typeface="Times New Roman" panose="02020603050405020304" charset="0"/>
              </a:rPr>
              <a:t>D．</a:t>
            </a:r>
            <a:r>
              <a:rPr lang="zh-CN" b="0">
                <a:ea typeface="宋体" panose="02010600030101010101" pitchFamily="2" charset="-122"/>
              </a:rPr>
              <a:t>“挥手自兹去，萧萧班马鸣”写两人挥挥手从此分离，马萧萧长鸣，似乎也不忍离去。</a:t>
            </a:r>
            <a:endParaRPr lang="en-US" altLang="en-US" b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0375" y="793115"/>
            <a:ext cx="34124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>
                <a:ea typeface="宋体" panose="02010600030101010101" pitchFamily="2" charset="-122"/>
                <a:sym typeface="+mn-ea"/>
              </a:rPr>
              <a:t>送友人</a:t>
            </a:r>
          </a:p>
          <a:p>
            <a:pPr indent="267970" fontAlgn="auto">
              <a:lnSpc>
                <a:spcPct val="150000"/>
              </a:lnSpc>
            </a:pPr>
            <a:r>
              <a:rPr lang="zh-CN">
                <a:ea typeface="宋体" panose="02010600030101010101" pitchFamily="2" charset="-122"/>
                <a:sym typeface="+mn-ea"/>
              </a:rPr>
              <a:t>李白</a:t>
            </a:r>
          </a:p>
          <a:p>
            <a:pPr indent="267970" fontAlgn="auto">
              <a:lnSpc>
                <a:spcPct val="150000"/>
              </a:lnSpc>
            </a:pPr>
            <a:r>
              <a:rPr lang="zh-CN">
                <a:ea typeface="宋体" panose="02010600030101010101" pitchFamily="2" charset="-122"/>
                <a:sym typeface="+mn-ea"/>
              </a:rPr>
              <a:t>青山横北郭，白水绕东城。</a:t>
            </a:r>
          </a:p>
          <a:p>
            <a:pPr indent="267970" fontAlgn="auto">
              <a:lnSpc>
                <a:spcPct val="150000"/>
              </a:lnSpc>
            </a:pPr>
            <a:r>
              <a:rPr lang="zh-CN">
                <a:ea typeface="宋体" panose="02010600030101010101" pitchFamily="2" charset="-122"/>
                <a:sym typeface="+mn-ea"/>
              </a:rPr>
              <a:t>此地一为别，孤蓬万里征。</a:t>
            </a:r>
          </a:p>
          <a:p>
            <a:pPr indent="267970" fontAlgn="auto">
              <a:lnSpc>
                <a:spcPct val="150000"/>
              </a:lnSpc>
            </a:pPr>
            <a:r>
              <a:rPr lang="zh-CN">
                <a:ea typeface="宋体" panose="02010600030101010101" pitchFamily="2" charset="-122"/>
                <a:sym typeface="+mn-ea"/>
              </a:rPr>
              <a:t>浮云游子意，落日故人情。</a:t>
            </a:r>
          </a:p>
          <a:p>
            <a:pPr indent="267970" fontAlgn="auto">
              <a:lnSpc>
                <a:spcPct val="150000"/>
              </a:lnSpc>
            </a:pPr>
            <a:r>
              <a:rPr lang="zh-CN">
                <a:ea typeface="宋体" panose="02010600030101010101" pitchFamily="2" charset="-122"/>
                <a:sym typeface="+mn-ea"/>
              </a:rPr>
              <a:t>挥手自兹去，萧萧班马鸣。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03750" y="3266440"/>
            <a:ext cx="714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1010" y="5494020"/>
            <a:ext cx="11351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1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 sz="1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sz="1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考查对诗文内容的理解。</a:t>
            </a:r>
            <a:r>
              <a:rPr lang="zh-CN" sz="1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面上：只能观看别人辛勤临河垂钓，只能羡慕别人得鱼成功。其实是说：张大人啊，您能出来主持国政，我是十分钦佩的，不过我是在野之身，不能追随左右，替你效力，只有徒然表示钦羡之情罢了。委婉含蓄地表达作者企盼张丞相能引荐入仕做官的思想。</a:t>
            </a:r>
            <a:endParaRPr lang="zh-CN" altLang="en-US" sz="16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1010" y="370840"/>
            <a:ext cx="113506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（二）（</a:t>
            </a:r>
            <a:r>
              <a:rPr lang="zh-CN" sz="2000" b="1">
                <a:ea typeface="宋体" panose="02010600030101010101" pitchFamily="2" charset="-122"/>
                <a:cs typeface="Times New Roman" panose="02020603050405020304" charset="0"/>
              </a:rPr>
              <a:t>2019·山东初二期末）</a:t>
            </a:r>
            <a:r>
              <a:rPr lang="zh-CN" sz="2000" b="1">
                <a:ea typeface="宋体" panose="02010600030101010101" pitchFamily="2" charset="-122"/>
              </a:rPr>
              <a:t>阅读下面两首诗，完成小题。</a:t>
            </a:r>
            <a:endParaRPr lang="zh-CN" sz="2000" b="0">
              <a:ea typeface="宋体" panose="02010600030101010101" pitchFamily="2" charset="-122"/>
            </a:endParaRPr>
          </a:p>
          <a:p>
            <a:pPr indent="267970" fontAlgn="auto">
              <a:lnSpc>
                <a:spcPct val="150000"/>
              </a:lnSpc>
            </a:pP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41．</a:t>
            </a:r>
            <a:r>
              <a:rPr lang="zh-CN" sz="2000" b="0">
                <a:ea typeface="宋体" panose="02010600030101010101" pitchFamily="2" charset="-122"/>
              </a:rPr>
              <a:t>下列对两首诗内容与情感的理解，</a:t>
            </a:r>
            <a:r>
              <a:rPr lang="zh-CN" sz="2400" b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不正确</a:t>
            </a:r>
            <a:r>
              <a:rPr lang="zh-CN" sz="2000" b="0">
                <a:ea typeface="宋体" panose="02010600030101010101" pitchFamily="2" charset="-122"/>
              </a:rPr>
              <a:t>的一项是（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sz="2000" b="0">
                <a:ea typeface="宋体" panose="02010600030101010101" pitchFamily="2" charset="-122"/>
              </a:rPr>
              <a:t>）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A．</a:t>
            </a:r>
            <a:r>
              <a:rPr lang="zh-CN" sz="2000" b="0">
                <a:ea typeface="宋体" panose="02010600030101010101" pitchFamily="2" charset="-122"/>
              </a:rPr>
              <a:t>“欲济无舟楫，端居耻圣明。”写诗人身处太平盛世却端坐家中、报国无门的忧愤心情。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B．</a:t>
            </a:r>
            <a:r>
              <a:rPr lang="zh-CN" sz="2000" b="0">
                <a:ea typeface="宋体" panose="02010600030101010101" pitchFamily="2" charset="-122"/>
              </a:rPr>
              <a:t>《望洞庭湖赠张丞相》含蓄地表达了自己想从政、求张丞相帮忙的心愿。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C．</a:t>
            </a:r>
            <a:r>
              <a:rPr lang="zh-CN" sz="2000" b="0">
                <a:ea typeface="宋体" panose="02010600030101010101" pitchFamily="2" charset="-122"/>
              </a:rPr>
              <a:t>《送友人》前两句写送别时的环境，山静默，水绕城，都暗示了离别之意。</a:t>
            </a:r>
            <a:endParaRPr lang="zh-CN" sz="2000" b="0"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7970" fontAlgn="auto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D．</a:t>
            </a:r>
            <a:r>
              <a:rPr lang="zh-CN" sz="2000" b="0">
                <a:ea typeface="宋体" panose="02010600030101010101" pitchFamily="2" charset="-122"/>
              </a:rPr>
              <a:t>“落日故人情”，写西洋徐徐而下，似乎不忍离开大地，其中隐含着依依惜别之情。</a:t>
            </a:r>
            <a:endParaRPr lang="zh-CN" altLang="en-US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0" y="1245870"/>
            <a:ext cx="824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1010" y="3785870"/>
            <a:ext cx="111918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7970" algn="l">
              <a:lnSpc>
                <a:spcPct val="150000"/>
              </a:lnSpc>
            </a:pP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【解析】</a:t>
            </a:r>
            <a:r>
              <a:rPr 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sym typeface="+mn-ea"/>
              </a:rPr>
              <a:t>考查对诗文内容的理解。诗句</a:t>
            </a:r>
            <a:r>
              <a:rPr 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欲济无舟楫”，是诗人面对浩浩的湖水，想到自己还是在野之身，要找出路却没有人引荐，正如想渡过湖去却没有船只一样。“端居耻圣明”是说在这个“圣明”的太平盛世，自己不甘心闲居无事，要出来做一番事业。这两句诗是正式向张丞相表白自己虽然是个隐士，可是并非本愿，想出仕求官可是还找不到门路而已。由此可见，诗句并没有抒发“忧愤心情”。故答案为A。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幻灯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635"/>
            <a:ext cx="12194540" cy="6856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41369" y="1561375"/>
            <a:ext cx="1106170" cy="3931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6000" dirty="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  </a:t>
            </a:r>
            <a:r>
              <a:rPr kumimoji="1" lang="zh-CN" altLang="en-US" sz="6000" dirty="0" smtClean="0">
                <a:solidFill>
                  <a:srgbClr val="655D5C"/>
                </a:solidFill>
                <a:latin typeface="STXingkai" charset="-122"/>
                <a:ea typeface="STXingkai" charset="-122"/>
                <a:cs typeface="STXingkai" charset="-122"/>
              </a:rPr>
              <a:t>谢谢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180143" y="1335633"/>
            <a:ext cx="1085746" cy="9657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0800000">
            <a:off x="5921193" y="4190168"/>
            <a:ext cx="1085746" cy="9657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0143" y="4190168"/>
            <a:ext cx="383707" cy="7431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pic>
        <p:nvPicPr>
          <p:cNvPr id="13316" name="Picture 4" descr="初唐四杰之一王勃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3999" contrast="-6000"/>
          </a:blip>
          <a:stretch>
            <a:fillRect/>
          </a:stretch>
        </p:blipFill>
        <p:spPr>
          <a:xfrm>
            <a:off x="246380" y="1387475"/>
            <a:ext cx="3840480" cy="5145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 descr="白色大理石"/>
          <p:cNvSpPr txBox="1">
            <a:spLocks noChangeArrowheads="1"/>
          </p:cNvSpPr>
          <p:nvPr/>
        </p:nvSpPr>
        <p:spPr bwMode="auto">
          <a:xfrm>
            <a:off x="4244975" y="357505"/>
            <a:ext cx="7488555" cy="618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zh-CN" sz="3200" b="1" kern="1200" cap="none" spc="0" normalizeH="0" baseline="0" noProof="0" dirty="0">
                <a:solidFill>
                  <a:srgbClr val="003231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   </a:t>
            </a:r>
            <a:r>
              <a:rPr kumimoji="0" lang="zh-CN" altLang="zh-CN" sz="3200" b="1" kern="1200" cap="none" spc="0" normalizeH="0" baseline="0" noProof="0" dirty="0">
                <a:solidFill>
                  <a:srgbClr val="0032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zh-CN" sz="40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王勃</a:t>
            </a:r>
            <a:r>
              <a:rPr kumimoji="0" lang="zh-CN" altLang="zh-CN" sz="3200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zh-CN" altLang="zh-CN" sz="3200" kern="12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650-676</a:t>
            </a:r>
            <a:r>
              <a:rPr kumimoji="0" lang="zh-CN" altLang="zh-CN" sz="3200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zh-CN" sz="3200" kern="1200" cap="none" spc="0" normalizeH="0" baseline="0" noProof="0" dirty="0">
                <a:solidFill>
                  <a:srgbClr val="0032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</a:t>
            </a:r>
            <a:r>
              <a:rPr kumimoji="0" lang="zh-CN" altLang="zh-CN" sz="3200" kern="12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子安</a:t>
            </a:r>
            <a:r>
              <a:rPr kumimoji="0" lang="zh-CN" altLang="zh-CN" sz="3200" kern="1200" cap="none" spc="0" normalizeH="0" baseline="0" noProof="0" dirty="0">
                <a:solidFill>
                  <a:srgbClr val="0032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，绛州龙门人，唐高中宗时应举及第，曾任虢州参军。后往海南探父，因溺水，受惊而死。少时即显露才华，与</a:t>
            </a:r>
            <a:r>
              <a:rPr kumimoji="0" lang="zh-CN" altLang="zh-CN" sz="3200" kern="12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杨炯、卢照邻、骆宾王</a:t>
            </a:r>
            <a:r>
              <a:rPr kumimoji="0" lang="zh-CN" altLang="zh-CN" sz="3200" kern="1200" cap="none" spc="0" normalizeH="0" baseline="0" noProof="0" dirty="0">
                <a:solidFill>
                  <a:srgbClr val="0032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齐名，并称“</a:t>
            </a:r>
            <a:r>
              <a:rPr kumimoji="0" lang="zh-CN" altLang="zh-CN" sz="3200" kern="12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初唐四杰</a:t>
            </a:r>
            <a:r>
              <a:rPr kumimoji="0" lang="zh-CN" altLang="zh-CN" sz="3200" kern="1200" cap="none" spc="0" normalizeH="0" baseline="0" noProof="0" dirty="0">
                <a:solidFill>
                  <a:srgbClr val="0032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”。其诗偏于描写个人生活，亦有少数抒发政治感慨、隐寓对豪门世族不满之作，风格较为清新，明人辑有《王子安集》。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810" cy="6857365"/>
          </a:xfrm>
          <a:prstGeom prst="rect">
            <a:avLst/>
          </a:prstGeom>
        </p:spPr>
      </p:pic>
      <p:pic>
        <p:nvPicPr>
          <p:cNvPr id="7" name="Picture 18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" y="411480"/>
            <a:ext cx="3148013" cy="84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987425" y="480060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朗读诗歌</a:t>
            </a:r>
          </a:p>
        </p:txBody>
      </p:sp>
      <p:sp>
        <p:nvSpPr>
          <p:cNvPr id="25601" name="文本占位符 6146"/>
          <p:cNvSpPr>
            <a:spLocks noGrp="1"/>
          </p:cNvSpPr>
          <p:nvPr/>
        </p:nvSpPr>
        <p:spPr>
          <a:xfrm>
            <a:off x="3269615" y="1478915"/>
            <a:ext cx="6287770" cy="45700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 b="1" dirty="0"/>
              <a:t>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送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杜少府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之任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蜀州       </a:t>
            </a: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王勃</a:t>
            </a: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城阙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辅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三秦，风烟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望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津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与君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离别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意，同是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宦游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人。</a:t>
            </a: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海内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知己，天涯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邻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无为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歧路，儿女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沾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巾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26626" name="Rectangle 2"/>
          <p:cNvSpPr>
            <a:spLocks noGrp="1"/>
          </p:cNvSpPr>
          <p:nvPr/>
        </p:nvSpPr>
        <p:spPr>
          <a:xfrm>
            <a:off x="915035" y="560705"/>
            <a:ext cx="4114800" cy="777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l" eaLnBrk="1" hangingPunct="1"/>
            <a:r>
              <a:rPr lang="zh-CN" altLang="en-US" sz="44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解词释句</a:t>
            </a:r>
          </a:p>
        </p:txBody>
      </p:sp>
      <p:sp>
        <p:nvSpPr>
          <p:cNvPr id="17411" name="Rectangle 3"/>
          <p:cNvSpPr>
            <a:spLocks noGrp="1"/>
          </p:cNvSpPr>
          <p:nvPr/>
        </p:nvSpPr>
        <p:spPr>
          <a:xfrm>
            <a:off x="1611630" y="2133600"/>
            <a:ext cx="9274175" cy="11671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城阙：</a:t>
            </a:r>
            <a:r>
              <a:rPr lang="zh-CN" altLang="en-US" b="1" dirty="0">
                <a:solidFill>
                  <a:srgbClr val="281F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指长安，送别之地。</a:t>
            </a: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辅：</a:t>
            </a:r>
            <a:r>
              <a:rPr lang="zh-CN" altLang="en-US" b="1" dirty="0">
                <a:solidFill>
                  <a:srgbClr val="281F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护卫。</a:t>
            </a: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三秦：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长安周围的关中地区。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五津：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津，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渡口；</a:t>
            </a:r>
            <a:r>
              <a:rPr lang="zh-CN" altLang="en-US" b="1" dirty="0">
                <a:solidFill>
                  <a:srgbClr val="F091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五津，</a:t>
            </a:r>
            <a:r>
              <a:rPr lang="zh-CN" altLang="en-US" b="1" dirty="0">
                <a:solidFill>
                  <a:srgbClr val="281F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泛指四川，杜少府上任之地。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329180" y="1338263"/>
            <a:ext cx="8229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首联：</a:t>
            </a:r>
            <a:r>
              <a:rPr lang="zh-CN" altLang="en-US" sz="3200" b="1" u="sng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城阙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辅</a:t>
            </a:r>
            <a:r>
              <a:rPr lang="zh-CN" altLang="en-US" sz="3200" b="1" u="sng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三秦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，风烟望</a:t>
            </a:r>
            <a:r>
              <a:rPr lang="zh-CN" altLang="en-US" sz="3200" b="1" u="sng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五津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1981200" y="4688523"/>
            <a:ext cx="82296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281F1E"/>
                </a:solidFill>
                <a:latin typeface="楷体_GB2312" pitchFamily="1" charset="-122"/>
                <a:ea typeface="宋体" panose="02010600030101010101" pitchFamily="2" charset="-122"/>
              </a:rPr>
              <a:t>叙述了两人一留长安，一往蜀州，将分两地，为下文抒情奠定基调。</a:t>
            </a:r>
          </a:p>
        </p:txBody>
      </p:sp>
      <p:sp>
        <p:nvSpPr>
          <p:cNvPr id="14" name="矩形: 圆角 3"/>
          <p:cNvSpPr/>
          <p:nvPr/>
        </p:nvSpPr>
        <p:spPr>
          <a:xfrm>
            <a:off x="1212215" y="3458845"/>
            <a:ext cx="10052685" cy="9036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长安城被关中之地护卫着，风烟滚滚，望不到蜀州岷江的五个渡口。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1" grpId="1"/>
      <p:bldP spid="26628" grpId="0"/>
      <p:bldP spid="26628" grpId="1"/>
      <p:bldP spid="17413" grpId="0"/>
      <p:bldP spid="17413" grpId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26626" name="Rectangle 2"/>
          <p:cNvSpPr>
            <a:spLocks noGrp="1"/>
          </p:cNvSpPr>
          <p:nvPr/>
        </p:nvSpPr>
        <p:spPr>
          <a:xfrm>
            <a:off x="915035" y="560705"/>
            <a:ext cx="4114800" cy="777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l" eaLnBrk="1" hangingPunct="1"/>
            <a:r>
              <a:rPr lang="zh-CN" altLang="en-US" sz="44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解词释句</a:t>
            </a:r>
          </a:p>
        </p:txBody>
      </p:sp>
      <p:sp>
        <p:nvSpPr>
          <p:cNvPr id="17411" name="Rectangle 3"/>
          <p:cNvSpPr>
            <a:spLocks noGrp="1"/>
          </p:cNvSpPr>
          <p:nvPr/>
        </p:nvSpPr>
        <p:spPr>
          <a:xfrm>
            <a:off x="1611630" y="2133600"/>
            <a:ext cx="9274175" cy="11671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宦游：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出外做官。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329180" y="1338263"/>
            <a:ext cx="8229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颔联：与君离别意，同是宦游人。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1981200" y="4688523"/>
            <a:ext cx="82296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281F1E"/>
                </a:solidFill>
                <a:latin typeface="楷体_GB2312" pitchFamily="1" charset="-122"/>
                <a:ea typeface="宋体" panose="02010600030101010101" pitchFamily="2" charset="-122"/>
              </a:rPr>
              <a:t>诗人和友人都在他乡做官，在异地送别更是让人悲伤，但诗人发语却显得旷达。</a:t>
            </a:r>
          </a:p>
        </p:txBody>
      </p:sp>
      <p:sp>
        <p:nvSpPr>
          <p:cNvPr id="14" name="矩形: 圆角 3"/>
          <p:cNvSpPr/>
          <p:nvPr/>
        </p:nvSpPr>
        <p:spPr>
          <a:xfrm>
            <a:off x="1222375" y="3142615"/>
            <a:ext cx="10052685" cy="110934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我和你都是离乡远游以求仕途的人，你去蜀州，我留长安，去和留虽有不同，但此刻的惜别之意却是一样的啊！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  <p:bldP spid="14" grpId="0" bldLvl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26626" name="Rectangle 2"/>
          <p:cNvSpPr>
            <a:spLocks noGrp="1"/>
          </p:cNvSpPr>
          <p:nvPr/>
        </p:nvSpPr>
        <p:spPr>
          <a:xfrm>
            <a:off x="915035" y="560705"/>
            <a:ext cx="4114800" cy="777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l" eaLnBrk="1" hangingPunct="1"/>
            <a:r>
              <a:rPr lang="zh-CN" altLang="en-US" sz="44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解词释句</a:t>
            </a:r>
          </a:p>
        </p:txBody>
      </p:sp>
      <p:sp>
        <p:nvSpPr>
          <p:cNvPr id="17411" name="Rectangle 3"/>
          <p:cNvSpPr>
            <a:spLocks noGrp="1"/>
          </p:cNvSpPr>
          <p:nvPr/>
        </p:nvSpPr>
        <p:spPr>
          <a:xfrm>
            <a:off x="1611630" y="2133600"/>
            <a:ext cx="9274175" cy="11671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海内：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四海之内，即全中国。</a:t>
            </a: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比：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紧靠，挨着。</a:t>
            </a: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比邻：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近邻。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329180" y="1338263"/>
            <a:ext cx="8229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颈联：海内存知己，天涯若比邻。 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1981200" y="4340543"/>
            <a:ext cx="82296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latin typeface="楷体_GB2312" pitchFamily="1" charset="-122"/>
                <a:ea typeface="宋体" panose="02010600030101010101" pitchFamily="2" charset="-122"/>
              </a:rPr>
              <a:t>诗人笔锋一转，去宽慰那即将远行的友人：“我们虽然天各一方，但不必悲伤。知心朋友，即使远隔天涯，也像是近邻一样。真正的友谊不受时间的限制和空间的阻隔。</a:t>
            </a:r>
            <a:endParaRPr lang="en-US" altLang="zh-CN" sz="2800" b="1" dirty="0">
              <a:latin typeface="楷体_GB2312" pitchFamily="1" charset="-122"/>
              <a:ea typeface="宋体" panose="02010600030101010101" pitchFamily="2" charset="-122"/>
            </a:endParaRPr>
          </a:p>
        </p:txBody>
      </p:sp>
      <p:sp>
        <p:nvSpPr>
          <p:cNvPr id="14" name="矩形: 圆角 3"/>
          <p:cNvSpPr/>
          <p:nvPr/>
        </p:nvSpPr>
        <p:spPr>
          <a:xfrm>
            <a:off x="1222375" y="3047365"/>
            <a:ext cx="10052685" cy="107124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四海之内只要有彼此互相理解而情谊深切的朋友，即使远在天涯海角，也像近邻一样。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  <p:bldP spid="14" grpId="0" bldLvl="0" animBg="1"/>
      <p:bldP spid="14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5816</Words>
  <Application>Microsoft Office PowerPoint</Application>
  <PresentationFormat>宽屏</PresentationFormat>
  <Paragraphs>329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9" baseType="lpstr">
      <vt:lpstr>黑体</vt:lpstr>
      <vt:lpstr>STXingkai</vt:lpstr>
      <vt:lpstr>华文新魏</vt:lpstr>
      <vt:lpstr>楷体</vt:lpstr>
      <vt:lpstr>楷体_GB2312</vt:lpstr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26</cp:revision>
  <dcterms:created xsi:type="dcterms:W3CDTF">2020-04-04T09:00:00Z</dcterms:created>
  <dcterms:modified xsi:type="dcterms:W3CDTF">2020-04-12T04:12:35Z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