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9" r:id="rId4"/>
    <p:sldId id="368" r:id="rId5"/>
    <p:sldId id="343" r:id="rId6"/>
    <p:sldId id="344" r:id="rId7"/>
    <p:sldId id="345" r:id="rId8"/>
    <p:sldId id="352" r:id="rId9"/>
    <p:sldId id="369" r:id="rId10"/>
    <p:sldId id="346" r:id="rId11"/>
    <p:sldId id="370" r:id="rId12"/>
    <p:sldId id="347" r:id="rId13"/>
    <p:sldId id="371" r:id="rId14"/>
    <p:sldId id="362" r:id="rId15"/>
    <p:sldId id="367" r:id="rId16"/>
    <p:sldId id="375" r:id="rId17"/>
    <p:sldId id="365" r:id="rId18"/>
    <p:sldId id="366" r:id="rId19"/>
    <p:sldId id="354" r:id="rId20"/>
    <p:sldId id="372" r:id="rId21"/>
    <p:sldId id="373" r:id="rId22"/>
    <p:sldId id="349" r:id="rId23"/>
    <p:sldId id="348" r:id="rId24"/>
    <p:sldId id="350" r:id="rId25"/>
    <p:sldId id="351" r:id="rId26"/>
    <p:sldId id="353" r:id="rId27"/>
    <p:sldId id="356" r:id="rId28"/>
    <p:sldId id="360" r:id="rId29"/>
    <p:sldId id="361" r:id="rId30"/>
    <p:sldId id="342" r:id="rId31"/>
    <p:sldId id="363" r:id="rId32"/>
    <p:sldId id="36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42" autoAdjust="0"/>
    <p:restoredTop sz="64171" autoAdjust="0"/>
  </p:normalViewPr>
  <p:slideViewPr>
    <p:cSldViewPr snapToGrid="0">
      <p:cViewPr varScale="1">
        <p:scale>
          <a:sx n="50" d="100"/>
          <a:sy n="50" d="100"/>
        </p:scale>
        <p:origin x="804" y="42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tags" Target="tags/tag1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页面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16:9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宽幅画面比例尺寸；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统一格式为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PPTX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/>
              <a:t>请注意：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/>
              <a:t>1. </a:t>
            </a:r>
            <a:r>
              <a:rPr lang="zh-CN" altLang="en-US"/>
              <a:t>课名：微软雅黑</a:t>
            </a:r>
            <a:r>
              <a:rPr lang="en-US" altLang="zh-CN"/>
              <a:t>48</a:t>
            </a:r>
            <a:r>
              <a:rPr lang="zh-CN" altLang="en-US"/>
              <a:t>号字；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 sz="1200" b="0"/>
              <a:t>（第一课时）</a:t>
            </a:r>
            <a:r>
              <a:rPr lang="zh-CN" altLang="en-US"/>
              <a:t>：微软雅黑</a:t>
            </a:r>
            <a:r>
              <a:rPr lang="en-US" altLang="zh-CN"/>
              <a:t>32</a:t>
            </a:r>
            <a:r>
              <a:rPr lang="zh-CN" altLang="en-US"/>
              <a:t>号字；</a:t>
            </a:r>
            <a:endParaRPr lang="en-US" altLang="zh-CN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3.</a:t>
            </a:r>
            <a:r>
              <a:rPr lang="zh-CN" altLang="en-US"/>
              <a:t>学校名称：请填写全称；</a:t>
            </a:r>
            <a:endParaRPr lang="en-US" altLang="zh-CN" b="1"/>
          </a:p>
          <a:p>
            <a:r>
              <a:rPr lang="en-US" altLang="zh-CN"/>
              <a:t>4.</a:t>
            </a:r>
            <a:r>
              <a:rPr lang="zh-CN" altLang="en-US"/>
              <a:t>学科、年级、主讲人、学校：华文楷体</a:t>
            </a:r>
            <a:r>
              <a:rPr lang="en-US" altLang="zh-CN"/>
              <a:t>28</a:t>
            </a:r>
            <a:r>
              <a:rPr lang="zh-CN" altLang="en-US"/>
              <a:t>号字（具体根据文字量可适当调整）。</a:t>
            </a:r>
            <a:endParaRPr lang="en-US" altLang="zh-CN"/>
          </a:p>
          <a:p>
            <a:endParaRPr lang="en-US" altLang="zh-CN"/>
          </a:p>
          <a:p>
            <a:r>
              <a:rPr lang="zh-CN" altLang="en-US"/>
              <a:t>英文</a:t>
            </a:r>
            <a:endParaRPr lang="en-US" altLang="zh-CN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课名：字体以</a:t>
            </a:r>
            <a:r>
              <a:rPr lang="en-US" altLang="zh-CN"/>
              <a:t>Times New Roman</a:t>
            </a:r>
            <a:r>
              <a:rPr lang="zh-CN" altLang="en-US"/>
              <a:t>为主，字号一般使用</a:t>
            </a:r>
            <a:r>
              <a:rPr lang="en-US" altLang="zh-CN"/>
              <a:t>32—36</a:t>
            </a:r>
            <a:r>
              <a:rPr lang="zh-CN" altLang="en-US"/>
              <a:t>号，特别强调可以用</a:t>
            </a:r>
            <a:r>
              <a:rPr lang="en-US" altLang="zh-CN"/>
              <a:t>40</a:t>
            </a:r>
            <a:r>
              <a:rPr lang="zh-CN" altLang="en-US"/>
              <a:t>号；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/>
              <a:t>（</a:t>
            </a:r>
            <a:r>
              <a:rPr lang="en-US" altLang="zh-CN"/>
              <a:t>Period</a:t>
            </a:r>
            <a:r>
              <a:rPr lang="en-US" altLang="zh-CN" baseline="0"/>
              <a:t> 1</a:t>
            </a:r>
            <a:r>
              <a:rPr lang="zh-CN" altLang="en-US"/>
              <a:t>）：字体使用</a:t>
            </a:r>
            <a:r>
              <a:rPr lang="en-US" altLang="zh-CN"/>
              <a:t>Arial</a:t>
            </a:r>
            <a:r>
              <a:rPr lang="zh-CN" altLang="en-US"/>
              <a:t>，字号为</a:t>
            </a:r>
            <a:r>
              <a:rPr lang="en-US" altLang="zh-CN"/>
              <a:t>28</a:t>
            </a:r>
            <a:r>
              <a:rPr lang="zh-CN" altLang="en-US"/>
              <a:t>；</a:t>
            </a:r>
            <a:endParaRPr lang="en-US" altLang="zh-CN"/>
          </a:p>
          <a:p>
            <a:r>
              <a:rPr lang="en-US" altLang="zh-CN"/>
              <a:t>3.</a:t>
            </a:r>
            <a:r>
              <a:rPr lang="zh-CN" altLang="en-US"/>
              <a:t>正文一般用</a:t>
            </a:r>
            <a:r>
              <a:rPr lang="en-US" altLang="zh-CN"/>
              <a:t>24—28</a:t>
            </a:r>
            <a:r>
              <a:rPr lang="zh-CN" altLang="en-US"/>
              <a:t>号，特别强调可用</a:t>
            </a:r>
            <a:r>
              <a:rPr lang="en-US" altLang="zh-CN"/>
              <a:t>32</a:t>
            </a:r>
            <a:r>
              <a:rPr lang="zh-CN" altLang="en-US"/>
              <a:t>号。</a:t>
            </a:r>
            <a:endParaRPr lang="en-US" altLang="zh-CN"/>
          </a:p>
          <a:p>
            <a:endParaRPr lang="en-US" altLang="zh-CN"/>
          </a:p>
          <a:p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注意标点的规范（例如：中文省略号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……，可用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Shift+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数字键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打出中文省略号，英文省略号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32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1874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0004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1678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58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4409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1472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0319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2150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497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9793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6030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8888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2901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正文标题为：黑体，</a:t>
            </a:r>
            <a:r>
              <a:rPr lang="en-US" altLang="zh-CN"/>
              <a:t>30</a:t>
            </a:r>
            <a:r>
              <a:rPr lang="zh-CN" altLang="en-US"/>
              <a:t>号字；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2.</a:t>
            </a:r>
            <a:r>
              <a:rPr lang="zh-CN" altLang="en-US"/>
              <a:t>正文内容为：华文楷体，尽量不小于</a:t>
            </a:r>
            <a:r>
              <a:rPr lang="en-US" altLang="zh-CN"/>
              <a:t>24</a:t>
            </a:r>
            <a:r>
              <a:rPr lang="zh-CN" altLang="en-US"/>
              <a:t>号，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/>
              <a:t>根据文字量可适当调整。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正文标题为：以</a:t>
            </a:r>
            <a:r>
              <a:rPr lang="en-US" altLang="zh-CN"/>
              <a:t>Times New Roman</a:t>
            </a:r>
            <a:r>
              <a:rPr lang="zh-CN" altLang="en-US"/>
              <a:t>为主</a:t>
            </a:r>
            <a:r>
              <a:rPr lang="en-US" altLang="zh-CN"/>
              <a:t>,</a:t>
            </a:r>
            <a:r>
              <a:rPr lang="zh-CN" altLang="en-US"/>
              <a:t>可搭配使用</a:t>
            </a:r>
            <a:r>
              <a:rPr lang="en-US" altLang="zh-CN"/>
              <a:t>Arial</a:t>
            </a:r>
            <a:r>
              <a:rPr lang="zh-CN" altLang="en-US"/>
              <a:t>。字号为</a:t>
            </a:r>
            <a:r>
              <a:rPr lang="en-US" altLang="zh-CN"/>
              <a:t>32—36</a:t>
            </a:r>
            <a:r>
              <a:rPr lang="zh-CN" altLang="en-US"/>
              <a:t>号，特别强调可以用</a:t>
            </a:r>
            <a:r>
              <a:rPr lang="en-US" altLang="zh-CN"/>
              <a:t>40</a:t>
            </a:r>
            <a:r>
              <a:rPr lang="zh-CN" altLang="en-US"/>
              <a:t>号。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2.</a:t>
            </a:r>
            <a:r>
              <a:rPr lang="zh-CN" altLang="en-US"/>
              <a:t>正文内容为：以</a:t>
            </a:r>
            <a:r>
              <a:rPr lang="en-US" altLang="zh-CN"/>
              <a:t>Times New Roman</a:t>
            </a:r>
            <a:r>
              <a:rPr lang="zh-CN" altLang="en-US"/>
              <a:t>为主</a:t>
            </a:r>
            <a:r>
              <a:rPr lang="en-US" altLang="zh-CN"/>
              <a:t>,</a:t>
            </a:r>
            <a:r>
              <a:rPr lang="zh-CN" altLang="en-US"/>
              <a:t>可搭配使用</a:t>
            </a:r>
            <a:r>
              <a:rPr lang="en-US" altLang="zh-CN"/>
              <a:t>Arial</a:t>
            </a:r>
            <a:r>
              <a:rPr lang="zh-CN" altLang="en-US"/>
              <a:t>。字号为</a:t>
            </a:r>
            <a:r>
              <a:rPr lang="en-US" altLang="zh-CN"/>
              <a:t>24—28</a:t>
            </a:r>
            <a:r>
              <a:rPr lang="zh-CN" altLang="en-US"/>
              <a:t>号，特别强调可用</a:t>
            </a:r>
            <a:r>
              <a:rPr lang="en-US" altLang="zh-CN"/>
              <a:t>32</a:t>
            </a:r>
            <a:r>
              <a:rPr lang="zh-CN" altLang="en-US"/>
              <a:t>号。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11784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9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298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483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1433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51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48944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1802960186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6" r:id="rId3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.png" /><Relationship Id="rId4" Type="http://schemas.microsoft.com/office/2007/relationships/hdphoto" Target="../media/image2.wdp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0.xml" /><Relationship Id="rId3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574766" y="2031174"/>
            <a:ext cx="10992621" cy="1006475"/>
          </a:xfrm>
        </p:spPr>
        <p:txBody>
          <a:bodyPr>
            <a:norm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诫子书</a:t>
            </a:r>
            <a:r>
              <a:rPr lang="en-US" altLang="zh-CN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（第一课时）</a:t>
            </a:r>
          </a:p>
        </p:txBody>
      </p:sp>
    </p:spTree>
    <p:extLst>
      <p:ext uri="{BB962C8B-B14F-4D97-AF65-F5344CB8AC3E}">
        <p14:creationId xmlns:p14="http://schemas.microsoft.com/office/powerpoint/2010/main" val="4066356194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读得准确流畅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150751" y="2764007"/>
            <a:ext cx="78904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夫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(fú)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君子之行，静以修身，俭以养德。非淡泊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en-US" altLang="zh-CN" sz="2800" err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dàn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bó)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无以明志，非宁静无以致远。夫学须静也，才须学也，非学无以广才，非志无以成学。淫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(yín)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慢则不能励精，险躁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en-US" altLang="zh-CN" sz="2800" err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zào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则不能治性。年与时驰，意与日去，遂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(suì)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成枯落，多不接世，悲守穷庐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(lú)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，将复何及！</a:t>
            </a:r>
          </a:p>
        </p:txBody>
      </p:sp>
    </p:spTree>
    <p:extLst>
      <p:ext uri="{BB962C8B-B14F-4D97-AF65-F5344CB8AC3E}">
        <p14:creationId xmlns:p14="http://schemas.microsoft.com/office/powerpoint/2010/main" val="2466810281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二读，节奏分明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8524" y="2951946"/>
            <a:ext cx="7554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请同学们结合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诫子书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注释及补充练习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理解句子并划分节奏，力争读得节奏分明。</a:t>
            </a:r>
          </a:p>
        </p:txBody>
      </p:sp>
    </p:spTree>
    <p:extLst>
      <p:ext uri="{BB962C8B-B14F-4D97-AF65-F5344CB8AC3E}">
        <p14:creationId xmlns:p14="http://schemas.microsoft.com/office/powerpoint/2010/main" val="3996488284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重点词理解补充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77384" y="2659789"/>
            <a:ext cx="856056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选出与“君子之行”中的“行”意思相同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的义项（  ）</a:t>
            </a:r>
          </a:p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A.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日月之行             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与友期行</a:t>
            </a:r>
          </a:p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C.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行舟绿水前         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高山景行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CAC32FC-A41C-4FB1-B80B-94187C8B8134}"/>
              </a:ext>
            </a:extLst>
          </p:cNvPr>
          <p:cNvSpPr txBox="1"/>
          <p:nvPr/>
        </p:nvSpPr>
        <p:spPr>
          <a:xfrm>
            <a:off x="3090804" y="4472628"/>
            <a:ext cx="60938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联系以前所学，在语境中理解词义。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6997369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重点词理解补充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89950" y="2636945"/>
            <a:ext cx="82121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下列成语与“静以修身”中的“身”意思不相同的一项是（  ）</a:t>
            </a:r>
          </a:p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A.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身先士卒             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以身作则    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C.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大显身手             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奋不顾身</a:t>
            </a: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AF1B520-AE2D-4CE8-865E-B83F341A4720}"/>
              </a:ext>
            </a:extLst>
          </p:cNvPr>
          <p:cNvSpPr txBox="1"/>
          <p:nvPr/>
        </p:nvSpPr>
        <p:spPr>
          <a:xfrm>
            <a:off x="3435734" y="4818253"/>
            <a:ext cx="53205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拓展成语，在语境中理解词义。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973085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重点词理解补充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89950" y="2636945"/>
            <a:ext cx="82121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下列成语与“静以修身”中的“身”意思不相同的一项是（  ）</a:t>
            </a:r>
          </a:p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A.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身先士卒             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以身作则    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C.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大显身手             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奋不顾身</a:t>
            </a: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AF1B520-AE2D-4CE8-865E-B83F341A4720}"/>
              </a:ext>
            </a:extLst>
          </p:cNvPr>
          <p:cNvSpPr txBox="1"/>
          <p:nvPr/>
        </p:nvSpPr>
        <p:spPr>
          <a:xfrm>
            <a:off x="3435734" y="4818253"/>
            <a:ext cx="53205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拓展成语，在语境中理解词义。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9288700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重点词理解补充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80076" y="2764007"/>
            <a:ext cx="7231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俭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说文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人部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》:“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俭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约也。”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本义为思想行为上能约束节制自己。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后多与“奢”相对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重在物质生活上约束自己而不奢华。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“俭以养德”中“俭”应如何解释呢？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0166929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结合上下文，推断词义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06110" y="3101506"/>
            <a:ext cx="5888565" cy="654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  <a:cs typeface="仿宋_GB2312"/>
              </a:rPr>
              <a:t>夫君子之行，</a:t>
            </a:r>
            <a:r>
              <a:rPr lang="zh-CN" altLang="zh-CN" sz="280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仿宋_GB2312"/>
              </a:rPr>
              <a:t>静</a:t>
            </a: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  <a:cs typeface="仿宋_GB2312"/>
              </a:rPr>
              <a:t>以修身，</a:t>
            </a:r>
            <a:r>
              <a:rPr lang="zh-CN" altLang="zh-CN" sz="280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  <a:cs typeface="仿宋_GB2312"/>
              </a:rPr>
              <a:t>俭</a:t>
            </a: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  <a:cs typeface="仿宋_GB2312"/>
              </a:rPr>
              <a:t>以养德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  <a:cs typeface="仿宋_GB2312"/>
              </a:rPr>
              <a:t>。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楷体" panose="02010609060101010101" pitchFamily="49" charset="-122"/>
              <a:cs typeface="仿宋_GB2312"/>
            </a:endParaRPr>
          </a:p>
        </p:txBody>
      </p:sp>
      <p:sp>
        <p:nvSpPr>
          <p:cNvPr id="2" name="上箭头标注 6">
            <a:extLst>
              <a:ext uri="{FF2B5EF4-FFF2-40B4-BE49-F238E27FC236}">
                <a16:creationId xmlns:a16="http://schemas.microsoft.com/office/drawing/2014/main" xmlns="" id="{DB1AB4DC-9D22-4F54-8560-A79F73C37B1C}"/>
              </a:ext>
            </a:extLst>
          </p:cNvPr>
          <p:cNvSpPr/>
          <p:nvPr/>
        </p:nvSpPr>
        <p:spPr>
          <a:xfrm>
            <a:off x="3119024" y="3762103"/>
            <a:ext cx="5000547" cy="1125562"/>
          </a:xfrm>
          <a:prstGeom prst="upArrowCallout">
            <a:avLst>
              <a:gd name="adj1" fmla="val 15966"/>
              <a:gd name="adj2" fmla="val 19868"/>
              <a:gd name="adj3" fmla="val 25000"/>
              <a:gd name="adj4" fmla="val 6497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  <a:latin typeface="Calibri" panose="020f0502020204030204" pitchFamily="34" charset="0"/>
                <a:ea typeface="仿宋_GB2312"/>
                <a:cs typeface="仿宋_GB2312"/>
              </a:rPr>
              <a:t>　　</a:t>
            </a:r>
            <a:r>
              <a:rPr lang="zh-CN" altLang="zh-CN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仿宋_GB2312"/>
              </a:rPr>
              <a:t>内心</a:t>
            </a:r>
            <a:r>
              <a:rPr lang="zh-CN" altLang="en-US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仿宋_GB2312"/>
              </a:rPr>
              <a:t>屏</a:t>
            </a:r>
            <a:r>
              <a:rPr lang="zh-CN" altLang="zh-CN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仿宋_GB2312"/>
              </a:rPr>
              <a:t>除杂念和干扰，宁静专一</a:t>
            </a:r>
            <a:r>
              <a:rPr lang="zh-CN" altLang="en-US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仿宋_GB2312"/>
              </a:rPr>
              <a:t>来</a:t>
            </a:r>
            <a:r>
              <a:rPr lang="zh-CN" altLang="zh-CN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仿宋_GB2312"/>
              </a:rPr>
              <a:t>修</a:t>
            </a:r>
            <a:r>
              <a:rPr lang="zh-CN" altLang="en-US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仿宋_GB2312"/>
              </a:rPr>
              <a:t>养</a:t>
            </a:r>
            <a:r>
              <a:rPr lang="zh-CN" altLang="zh-CN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仿宋_GB2312"/>
              </a:rPr>
              <a:t>自己的心性</a:t>
            </a:r>
            <a:r>
              <a:rPr lang="zh-CN" altLang="en-US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仿宋_GB2312"/>
              </a:rPr>
              <a:t>。</a:t>
            </a:r>
          </a:p>
        </p:txBody>
      </p:sp>
      <p:sp>
        <p:nvSpPr>
          <p:cNvPr id="10" name="下箭头标注 5">
            <a:extLst>
              <a:ext uri="{FF2B5EF4-FFF2-40B4-BE49-F238E27FC236}">
                <a16:creationId xmlns:a16="http://schemas.microsoft.com/office/drawing/2014/main" xmlns="" id="{3F53D993-5280-475F-9C32-6CE65BE429A0}"/>
              </a:ext>
            </a:extLst>
          </p:cNvPr>
          <p:cNvSpPr/>
          <p:nvPr/>
        </p:nvSpPr>
        <p:spPr>
          <a:xfrm>
            <a:off x="5251268" y="2509639"/>
            <a:ext cx="4259034" cy="808595"/>
          </a:xfrm>
          <a:prstGeom prst="down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zh-CN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仿宋_GB2312"/>
              </a:rPr>
              <a:t>用节制</a:t>
            </a:r>
            <a:r>
              <a:rPr lang="zh-CN" altLang="en-US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仿宋_GB2312"/>
              </a:rPr>
              <a:t>欲望</a:t>
            </a:r>
            <a:r>
              <a:rPr lang="zh-CN" altLang="zh-CN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仿宋_GB2312"/>
              </a:rPr>
              <a:t>来培养自己的</a:t>
            </a:r>
            <a:r>
              <a:rPr lang="zh-CN" altLang="en-US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仿宋_GB2312"/>
              </a:rPr>
              <a:t>品</a:t>
            </a:r>
            <a:r>
              <a:rPr lang="zh-CN" altLang="zh-CN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仿宋_GB2312"/>
              </a:rPr>
              <a:t>德。</a:t>
            </a:r>
            <a:endParaRPr lang="zh-CN" altLang="en-US" sz="2400" b="1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仿宋_GB2312"/>
            </a:endParaRPr>
          </a:p>
        </p:txBody>
      </p:sp>
    </p:spTree>
    <p:extLst>
      <p:ext uri="{BB962C8B-B14F-4D97-AF65-F5344CB8AC3E}">
        <p14:creationId xmlns:p14="http://schemas.microsoft.com/office/powerpoint/2010/main" val="12066373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借助工具书，解决疑难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48276" y="2494949"/>
            <a:ext cx="829544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选出对①②中“成”的义项解释正确的一项</a:t>
            </a: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①非志无以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成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学（    ）</a:t>
            </a: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②遂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成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枯落（    ）</a:t>
            </a:r>
          </a:p>
          <a:p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A.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完成，实现。                     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成全。</a:t>
            </a:r>
          </a:p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C.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成为，变为；形成。         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成熟。</a:t>
            </a:r>
          </a:p>
          <a:p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6392671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理解文言词语的方法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879487" y="2677350"/>
            <a:ext cx="651645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能联系以前所学，在语境中理解词义。</a:t>
            </a:r>
          </a:p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能联系成语，在语境中理解词义。</a:t>
            </a:r>
          </a:p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能结合上下文，推断词义。</a:t>
            </a:r>
          </a:p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能借助工具书，解决疑难。</a:t>
            </a:r>
          </a:p>
          <a:p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9310623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二读，节奏分明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8524" y="2951946"/>
            <a:ext cx="7554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请同学们结合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诫子书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注释及补充的重点词理解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理解句子并划分节奏。</a:t>
            </a:r>
          </a:p>
        </p:txBody>
      </p:sp>
    </p:spTree>
    <p:extLst>
      <p:ext uri="{BB962C8B-B14F-4D97-AF65-F5344CB8AC3E}">
        <p14:creationId xmlns:p14="http://schemas.microsoft.com/office/powerpoint/2010/main" val="3732567189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1321661-2917-4861-8ADF-AD40C0BF7480}"/>
              </a:ext>
            </a:extLst>
          </p:cNvPr>
          <p:cNvSpPr txBox="1"/>
          <p:nvPr/>
        </p:nvSpPr>
        <p:spPr>
          <a:xfrm>
            <a:off x="2969804" y="3167390"/>
            <a:ext cx="63358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读标题、知背景，初步把握作品内容。</a:t>
            </a:r>
          </a:p>
        </p:txBody>
      </p:sp>
    </p:spTree>
    <p:extLst>
      <p:ext uri="{BB962C8B-B14F-4D97-AF65-F5344CB8AC3E}">
        <p14:creationId xmlns:p14="http://schemas.microsoft.com/office/powerpoint/2010/main" val="3831074233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节奏划分例举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“静以修身”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主要包括两个意思群体，即“静”和“以修身”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所以停顿应为“静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以修身”。</a:t>
            </a:r>
          </a:p>
          <a:p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“悲守穷庐” 按照朗读习惯（也就是语感）进行停顿，即“悲守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穷庐”。</a:t>
            </a:r>
          </a:p>
          <a:p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3345017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二读，节奏分明</a:t>
            </a:r>
          </a:p>
        </p:txBody>
      </p:sp>
      <p:sp>
        <p:nvSpPr>
          <p:cNvPr id="2" name="圆角矩形 8">
            <a:extLst>
              <a:ext uri="{FF2B5EF4-FFF2-40B4-BE49-F238E27FC236}">
                <a16:creationId xmlns:a16="http://schemas.microsoft.com/office/drawing/2014/main" xmlns="" id="{6B09B9F5-397B-4608-91B1-8E63A60F14AF}"/>
              </a:ext>
            </a:extLst>
          </p:cNvPr>
          <p:cNvSpPr/>
          <p:nvPr/>
        </p:nvSpPr>
        <p:spPr>
          <a:xfrm>
            <a:off x="5255659" y="2550528"/>
            <a:ext cx="1764111" cy="878472"/>
          </a:xfrm>
          <a:prstGeom prst="roundRect">
            <a:avLst>
              <a:gd name="adj" fmla="val 0"/>
            </a:avLst>
          </a:prstGeom>
          <a:solidFill>
            <a:srgbClr val="038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  <a:sym typeface="字魂59号-创粗黑" panose="00000500000000000000" pitchFamily="2" charset="-122"/>
              </a:rPr>
              <a:t>划分节奏</a:t>
            </a:r>
          </a:p>
        </p:txBody>
      </p:sp>
      <p:sp>
        <p:nvSpPr>
          <p:cNvPr id="3" name="圆角矩形 16">
            <a:extLst>
              <a:ext uri="{FF2B5EF4-FFF2-40B4-BE49-F238E27FC236}">
                <a16:creationId xmlns:a16="http://schemas.microsoft.com/office/drawing/2014/main" xmlns="" id="{DFF8F041-4E8A-4564-B8C6-BE054F15B406}"/>
              </a:ext>
            </a:extLst>
          </p:cNvPr>
          <p:cNvSpPr/>
          <p:nvPr/>
        </p:nvSpPr>
        <p:spPr>
          <a:xfrm>
            <a:off x="3998721" y="4480937"/>
            <a:ext cx="1217732" cy="911221"/>
          </a:xfrm>
          <a:prstGeom prst="roundRect">
            <a:avLst>
              <a:gd name="adj" fmla="val 929"/>
            </a:avLst>
          </a:prstGeom>
          <a:solidFill>
            <a:srgbClr val="038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字魂59号-创粗黑" panose="00000500000000000000" pitchFamily="2" charset="-122"/>
              </a:rPr>
              <a:t>意群</a:t>
            </a:r>
          </a:p>
        </p:txBody>
      </p:sp>
      <p:sp>
        <p:nvSpPr>
          <p:cNvPr id="4" name="圆角矩形 18">
            <a:extLst>
              <a:ext uri="{FF2B5EF4-FFF2-40B4-BE49-F238E27FC236}">
                <a16:creationId xmlns:a16="http://schemas.microsoft.com/office/drawing/2014/main" xmlns="" id="{3C93BEEF-61E2-418C-89F5-9934D2C3B9B0}"/>
              </a:ext>
            </a:extLst>
          </p:cNvPr>
          <p:cNvSpPr/>
          <p:nvPr/>
        </p:nvSpPr>
        <p:spPr>
          <a:xfrm>
            <a:off x="6998733" y="4497312"/>
            <a:ext cx="1217732" cy="878472"/>
          </a:xfrm>
          <a:prstGeom prst="roundRect">
            <a:avLst>
              <a:gd name="adj" fmla="val 0"/>
            </a:avLst>
          </a:prstGeom>
          <a:solidFill>
            <a:srgbClr val="038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字魂59号-创粗黑" panose="00000500000000000000" pitchFamily="2" charset="-122"/>
              </a:rPr>
              <a:t>语感</a:t>
            </a:r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xmlns="" id="{06A4BF79-FC26-40AA-ADB3-434840F9DEA8}"/>
              </a:ext>
            </a:extLst>
          </p:cNvPr>
          <p:cNvCxnSpPr/>
          <p:nvPr/>
        </p:nvCxnSpPr>
        <p:spPr>
          <a:xfrm flipH="1">
            <a:off x="4607587" y="3591499"/>
            <a:ext cx="648072" cy="746995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xmlns="" id="{9FEEFB4B-F12F-4C5E-B5DA-EAFCA27AFC8F}"/>
              </a:ext>
            </a:extLst>
          </p:cNvPr>
          <p:cNvCxnSpPr/>
          <p:nvPr/>
        </p:nvCxnSpPr>
        <p:spPr>
          <a:xfrm>
            <a:off x="7019770" y="3591498"/>
            <a:ext cx="587829" cy="746995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1247077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借用虚词理意群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42221" y="3056652"/>
            <a:ext cx="76522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夫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君子之行，静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修身，俭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养德。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非淡泊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无以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明志，非宁静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无以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致远。</a:t>
            </a:r>
          </a:p>
        </p:txBody>
      </p:sp>
      <p:sp>
        <p:nvSpPr>
          <p:cNvPr id="2" name="圆角矩形标注 8">
            <a:extLst>
              <a:ext uri="{FF2B5EF4-FFF2-40B4-BE49-F238E27FC236}">
                <a16:creationId xmlns:a16="http://schemas.microsoft.com/office/drawing/2014/main" xmlns="" id="{913A3B0D-E9FE-4520-8F1B-79F1522A3F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678" y="4761786"/>
            <a:ext cx="4131513" cy="591007"/>
          </a:xfrm>
          <a:prstGeom prst="wedgeRoundRectCallout">
            <a:avLst>
              <a:gd name="adj1" fmla="val -44118"/>
              <a:gd name="adj2" fmla="val -13323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没有什么可以拿来，没办法。</a:t>
            </a:r>
          </a:p>
        </p:txBody>
      </p:sp>
      <p:sp>
        <p:nvSpPr>
          <p:cNvPr id="3" name="圆角矩形标注 6">
            <a:extLst>
              <a:ext uri="{FF2B5EF4-FFF2-40B4-BE49-F238E27FC236}">
                <a16:creationId xmlns:a16="http://schemas.microsoft.com/office/drawing/2014/main" xmlns="" id="{56BFF361-C5CE-4B71-AF3D-43B812E67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5419" y="2494950"/>
            <a:ext cx="4680520" cy="561702"/>
          </a:xfrm>
          <a:prstGeom prst="wedgeRoundRectCallout">
            <a:avLst>
              <a:gd name="adj1" fmla="val -28213"/>
              <a:gd name="adj2" fmla="val 80248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语气助词，用于句首，表示发端。</a:t>
            </a:r>
          </a:p>
        </p:txBody>
      </p:sp>
      <p:sp>
        <p:nvSpPr>
          <p:cNvPr id="4" name="圆角矩形标注 6">
            <a:extLst>
              <a:ext uri="{FF2B5EF4-FFF2-40B4-BE49-F238E27FC236}">
                <a16:creationId xmlns:a16="http://schemas.microsoft.com/office/drawing/2014/main" xmlns="" id="{42473B48-8D39-405D-BAD6-64DFBB5B5C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5237" y="2156321"/>
            <a:ext cx="3459228" cy="786716"/>
          </a:xfrm>
          <a:prstGeom prst="wedgeRoundRectCallout">
            <a:avLst>
              <a:gd name="adj1" fmla="val -69483"/>
              <a:gd name="adj2" fmla="val 86900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连词，表示后者是前者的目的。</a:t>
            </a:r>
          </a:p>
        </p:txBody>
      </p:sp>
      <p:sp>
        <p:nvSpPr>
          <p:cNvPr id="5" name="箭头: 上 4">
            <a:extLst>
              <a:ext uri="{FF2B5EF4-FFF2-40B4-BE49-F238E27FC236}">
                <a16:creationId xmlns:a16="http://schemas.microsoft.com/office/drawing/2014/main" xmlns="" id="{F73B3240-4362-4B6E-B32F-EE6F7E70F765}"/>
              </a:ext>
            </a:extLst>
          </p:cNvPr>
          <p:cNvSpPr/>
          <p:nvPr/>
        </p:nvSpPr>
        <p:spPr>
          <a:xfrm flipV="1">
            <a:off x="7271332" y="4264374"/>
            <a:ext cx="504057" cy="497412"/>
          </a:xfrm>
          <a:prstGeom prst="upArrow">
            <a:avLst>
              <a:gd name="adj1" fmla="val 36433"/>
              <a:gd name="adj2" fmla="val 3674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箭头: 上 5">
            <a:extLst>
              <a:ext uri="{FF2B5EF4-FFF2-40B4-BE49-F238E27FC236}">
                <a16:creationId xmlns:a16="http://schemas.microsoft.com/office/drawing/2014/main" xmlns="" id="{38509D2E-5644-4B82-AF05-335B6C934FD8}"/>
              </a:ext>
            </a:extLst>
          </p:cNvPr>
          <p:cNvSpPr/>
          <p:nvPr/>
        </p:nvSpPr>
        <p:spPr>
          <a:xfrm>
            <a:off x="7876903" y="2943037"/>
            <a:ext cx="350289" cy="362556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7813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借用虚词理意群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796635" y="3033924"/>
            <a:ext cx="76522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淫慢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则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不能励精，险躁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则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不能治性。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时驰，意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日去，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遂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成枯落</a:t>
            </a:r>
          </a:p>
        </p:txBody>
      </p:sp>
      <p:sp>
        <p:nvSpPr>
          <p:cNvPr id="2" name="圆角矩形标注 6">
            <a:extLst>
              <a:ext uri="{FF2B5EF4-FFF2-40B4-BE49-F238E27FC236}">
                <a16:creationId xmlns:a16="http://schemas.microsoft.com/office/drawing/2014/main" xmlns="" id="{C459761B-211B-4494-B467-8FF6E6A959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346" y="2338210"/>
            <a:ext cx="5472608" cy="562350"/>
          </a:xfrm>
          <a:prstGeom prst="wedgeRoundRectCallout">
            <a:avLst>
              <a:gd name="adj1" fmla="val -35098"/>
              <a:gd name="adj2" fmla="val 117251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连接分句，表示连贯关系。那么，就。</a:t>
            </a:r>
          </a:p>
        </p:txBody>
      </p:sp>
      <p:sp>
        <p:nvSpPr>
          <p:cNvPr id="3" name="圆角矩形标注 8">
            <a:extLst>
              <a:ext uri="{FF2B5EF4-FFF2-40B4-BE49-F238E27FC236}">
                <a16:creationId xmlns:a16="http://schemas.microsoft.com/office/drawing/2014/main" xmlns="" id="{7B0C435A-EA68-4068-86BE-C40F8CAA26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346" y="5042977"/>
            <a:ext cx="2821577" cy="528720"/>
          </a:xfrm>
          <a:prstGeom prst="wedgeRoundRectCallout">
            <a:avLst>
              <a:gd name="adj1" fmla="val -31055"/>
              <a:gd name="adj2" fmla="val -175458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介词，和，跟，同。</a:t>
            </a:r>
          </a:p>
        </p:txBody>
      </p:sp>
      <p:sp>
        <p:nvSpPr>
          <p:cNvPr id="4" name="圆角矩形标注 8">
            <a:extLst>
              <a:ext uri="{FF2B5EF4-FFF2-40B4-BE49-F238E27FC236}">
                <a16:creationId xmlns:a16="http://schemas.microsoft.com/office/drawing/2014/main" xmlns="" id="{FCCD473C-AB5B-4E75-A139-741A1F20C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3848" y="4597018"/>
            <a:ext cx="2232248" cy="504056"/>
          </a:xfrm>
          <a:prstGeom prst="wedgeRoundRectCallout">
            <a:avLst>
              <a:gd name="adj1" fmla="val -37283"/>
              <a:gd name="adj2" fmla="val -104145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表示承接，就。</a:t>
            </a:r>
          </a:p>
        </p:txBody>
      </p:sp>
      <p:sp>
        <p:nvSpPr>
          <p:cNvPr id="5" name="箭头: 上 4">
            <a:extLst>
              <a:ext uri="{FF2B5EF4-FFF2-40B4-BE49-F238E27FC236}">
                <a16:creationId xmlns:a16="http://schemas.microsoft.com/office/drawing/2014/main" xmlns="" id="{A7B40212-5740-4C32-8A63-7683502CB3D4}"/>
              </a:ext>
            </a:extLst>
          </p:cNvPr>
          <p:cNvSpPr/>
          <p:nvPr/>
        </p:nvSpPr>
        <p:spPr>
          <a:xfrm>
            <a:off x="7191982" y="2900560"/>
            <a:ext cx="261743" cy="401710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箭头: 上 18">
            <a:extLst>
              <a:ext uri="{FF2B5EF4-FFF2-40B4-BE49-F238E27FC236}">
                <a16:creationId xmlns:a16="http://schemas.microsoft.com/office/drawing/2014/main" xmlns="" id="{FACDF489-371A-443A-942A-856333D0960E}"/>
              </a:ext>
            </a:extLst>
          </p:cNvPr>
          <p:cNvSpPr/>
          <p:nvPr/>
        </p:nvSpPr>
        <p:spPr>
          <a:xfrm flipH="1" flipV="1">
            <a:off x="5742950" y="4360227"/>
            <a:ext cx="352699" cy="682750"/>
          </a:xfrm>
          <a:prstGeom prst="upArrow">
            <a:avLst>
              <a:gd name="adj1" fmla="val 36433"/>
              <a:gd name="adj2" fmla="val 3674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878683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借用句式理意群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79598" y="2886835"/>
            <a:ext cx="723280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夫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须静也，才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须学也，</a:t>
            </a: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非学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无以广才，非志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无以成学。</a:t>
            </a: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淫慢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则不能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励精，险躁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则不能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治性。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与时驰，意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与日去，遂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成枯落，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不接世，悲守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穷庐，将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复何及！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7168246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796635" y="1475781"/>
            <a:ext cx="69244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二读，节奏分明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12007" y="2516154"/>
            <a:ext cx="736798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夫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君子之行，静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以修身，俭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以养德。非淡泊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无以明志，非宁静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无以致远。夫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学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须静也，才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须学也，非学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无以广才，非志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无以成学。淫慢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则不能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励精，险躁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则不能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治性。年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与时驰，意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与日去，遂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成枯落，多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不接世，悲守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穷庐，将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∕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复何及！</a:t>
            </a:r>
          </a:p>
        </p:txBody>
      </p:sp>
    </p:spTree>
    <p:extLst>
      <p:ext uri="{BB962C8B-B14F-4D97-AF65-F5344CB8AC3E}">
        <p14:creationId xmlns:p14="http://schemas.microsoft.com/office/powerpoint/2010/main" val="526868583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读得抑扬顿挫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74900" y="2492214"/>
            <a:ext cx="812563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读文章时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分句与分句之间换气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每一个分句内保持气息连贯。</a:t>
            </a:r>
          </a:p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读“夫”要短暂停顿一下，以引出下文；读“也”要悠长一点，肯定一点。</a:t>
            </a:r>
          </a:p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相对而言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虚词要读得轻而短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实词要读得重而长。</a:t>
            </a:r>
          </a:p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(4)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从情感角度说，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阴、阳、上、去这四种声调，通常阴平亲和，阳平高昂，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上声强烈，去声哀伤。（</a:t>
            </a:r>
            <a:r>
              <a:rPr lang="zh-CN" altLang="en-US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不绝对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，根据文意来理解）</a:t>
            </a:r>
          </a:p>
        </p:txBody>
      </p:sp>
    </p:spTree>
    <p:extLst>
      <p:ext uri="{BB962C8B-B14F-4D97-AF65-F5344CB8AC3E}">
        <p14:creationId xmlns:p14="http://schemas.microsoft.com/office/powerpoint/2010/main" val="4222976141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三读，由声入情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07961" y="2561741"/>
            <a:ext cx="737607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年与时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驰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声调略微上扬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，意与日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去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声调下沉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，遂成枯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落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声调继续下沉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叹息地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，多不接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世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声调仍然下沉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压抑地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，悲守穷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庐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声调反弹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痛苦地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，将复何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及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声调上扬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无力地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！     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9086575-67DC-4A33-B8E1-65452D760B93}"/>
              </a:ext>
            </a:extLst>
          </p:cNvPr>
          <p:cNvSpPr txBox="1"/>
          <p:nvPr/>
        </p:nvSpPr>
        <p:spPr>
          <a:xfrm>
            <a:off x="2449676" y="4769117"/>
            <a:ext cx="737607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重心多落在去声的音调上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加上文中的“悲”字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这部分的情感基调是悲伤与感叹。</a:t>
            </a:r>
          </a:p>
        </p:txBody>
      </p:sp>
    </p:spTree>
    <p:extLst>
      <p:ext uri="{BB962C8B-B14F-4D97-AF65-F5344CB8AC3E}">
        <p14:creationId xmlns:p14="http://schemas.microsoft.com/office/powerpoint/2010/main" val="26921454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4445434" y="2018961"/>
            <a:ext cx="5077389" cy="881059"/>
            <a:chOff x="996173" y="2188583"/>
            <a:chExt cx="5077389" cy="881059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117272" y="2238645"/>
              <a:ext cx="49562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解标题背景把握内容</a:t>
              </a:r>
            </a:p>
            <a:p>
              <a:endParaRPr lang="zh-CN" altLang="en-US" sz="240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77844" y="4518696"/>
            <a:ext cx="4803810" cy="874377"/>
            <a:chOff x="996172" y="4633625"/>
            <a:chExt cx="4803810" cy="874377"/>
          </a:xfrm>
        </p:grpSpPr>
        <p:grpSp>
          <p:nvGrpSpPr>
            <p:cNvPr id="23" name="组合 22"/>
            <p:cNvGrpSpPr/>
            <p:nvPr/>
          </p:nvGrpSpPr>
          <p:grpSpPr>
            <a:xfrm>
              <a:off x="996172" y="4633625"/>
              <a:ext cx="3287795" cy="540000"/>
              <a:chOff x="1635964" y="1686127"/>
              <a:chExt cx="3662867" cy="60160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084861" y="4677005"/>
              <a:ext cx="47151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用练习提升文意理解</a:t>
              </a:r>
            </a:p>
            <a:p>
              <a:endParaRPr lang="zh-CN" altLang="en-US" sz="240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036983" y="1081965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477844" y="3273456"/>
            <a:ext cx="4803810" cy="540000"/>
            <a:chOff x="996172" y="3505024"/>
            <a:chExt cx="4803810" cy="540000"/>
          </a:xfrm>
        </p:grpSpPr>
        <p:grpSp>
          <p:nvGrpSpPr>
            <p:cNvPr id="28" name="组合 27"/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084861" y="3548404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通文意读出文言韵味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1601075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古文都是没有标点的，我们现在看到的课文标点是后人加的，除了课文中这种加标点的方法，这篇文章的标点还有其他的版本。请将下面的标点方式与教材比较，说说你的看法。</a:t>
            </a:r>
          </a:p>
        </p:txBody>
      </p:sp>
    </p:spTree>
    <p:extLst>
      <p:ext uri="{BB962C8B-B14F-4D97-AF65-F5344CB8AC3E}">
        <p14:creationId xmlns:p14="http://schemas.microsoft.com/office/powerpoint/2010/main" val="3959930589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846320" y="2456795"/>
            <a:ext cx="508145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说文解字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》: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敕也。从言，戒声。 左“舌”上加一小横，表示从口出，由舌头发出的声音。作偏旁多与说话等语言行为有关。右“戒”的下部两只手，拿着武器“戈”，表示手拿着武器警戒的意思。</a:t>
            </a:r>
          </a:p>
          <a:p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推敲“诫”字读标题</a:t>
            </a:r>
          </a:p>
        </p:txBody>
      </p:sp>
      <p:pic>
        <p:nvPicPr>
          <p:cNvPr id="11" name="内容占位符 2">
            <a:extLst>
              <a:ext uri="{FF2B5EF4-FFF2-40B4-BE49-F238E27FC236}">
                <a16:creationId xmlns:a16="http://schemas.microsoft.com/office/drawing/2014/main" xmlns="" id="{9CBB9441-031F-4019-835A-9FE9E8171B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4167" l="2500" r="95000">
                        <a14:foregroundMark x1="49167" y1="20833" x2="68333" y2="48333"/>
                        <a14:foregroundMark x1="28333" y1="11667" x2="58333" y2="19167"/>
                        <a14:foregroundMark x1="58333" y1="33333" x2="31667" y2="66667"/>
                        <a14:foregroundMark x1="45000" y1="50000" x2="83333" y2="85833"/>
                        <a14:foregroundMark x1="44167" y1="50833" x2="44167" y2="87500"/>
                        <a14:foregroundMark x1="64167" y1="67500" x2="43333" y2="88333"/>
                        <a14:foregroundMark x1="58333" y1="34167" x2="78333" y2="2500"/>
                        <a14:foregroundMark x1="43333" y1="15000" x2="46667" y2="0"/>
                        <a14:foregroundMark x1="42500" y1="15833" x2="10000" y2="5833"/>
                        <a14:foregroundMark x1="45000" y1="49167" x2="9167" y2="38333"/>
                        <a14:foregroundMark x1="43333" y1="69167" x2="5000" y2="48333"/>
                        <a14:foregroundMark x1="45000" y1="50000" x2="15000" y2="76667"/>
                        <a14:foregroundMark x1="30000" y1="64167" x2="37500" y2="9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851" y="2694970"/>
            <a:ext cx="4010298" cy="275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042099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你的看法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46384" y="2785645"/>
            <a:ext cx="718266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/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        夫君子之行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①：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静以修身，俭以养德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②；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非淡泊无以明志，非宁静无以致远。夫学须静也，才须学也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③；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非学无以广才，非志无以成学。淫慢则不能励精，险躁则不能治性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④！</a:t>
            </a: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年与时驰，意与日去，遂成枯落，多不接世，悲守穷庐，将复何及</a:t>
            </a:r>
            <a:r>
              <a:rPr kumimoji="1"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⑤。</a:t>
            </a:r>
          </a:p>
        </p:txBody>
      </p:sp>
      <p:pic>
        <p:nvPicPr>
          <p:cNvPr id="1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242800" y="11315700"/>
            <a:ext cx="3429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761357333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读标题把握作品内容</a:t>
            </a:r>
          </a:p>
        </p:txBody>
      </p:sp>
      <p:sp>
        <p:nvSpPr>
          <p:cNvPr id="2" name="TextBox 10">
            <a:extLst>
              <a:ext uri="{FF2B5EF4-FFF2-40B4-BE49-F238E27FC236}">
                <a16:creationId xmlns:a16="http://schemas.microsoft.com/office/drawing/2014/main" xmlns="" id="{FBDF36A8-9CB0-4D80-84F9-76D7E88E7540}"/>
              </a:ext>
            </a:extLst>
          </p:cNvPr>
          <p:cNvSpPr txBox="1"/>
          <p:nvPr/>
        </p:nvSpPr>
        <p:spPr>
          <a:xfrm>
            <a:off x="2124906" y="3382425"/>
            <a:ext cx="2468880" cy="224676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-34290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书即书信，古时又叫“尺牍”或“信札”，是一种应用性文体。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xmlns="" id="{376BB5D5-3201-4994-890B-8D1ECD9BBA37}"/>
              </a:ext>
            </a:extLst>
          </p:cNvPr>
          <p:cNvSpPr txBox="1"/>
          <p:nvPr/>
        </p:nvSpPr>
        <p:spPr>
          <a:xfrm>
            <a:off x="3119024" y="2391033"/>
            <a:ext cx="668382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书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xmlns="" id="{34AB97F7-CCE7-4D6E-92B3-3C266C476F73}"/>
              </a:ext>
            </a:extLst>
          </p:cNvPr>
          <p:cNvSpPr txBox="1"/>
          <p:nvPr/>
        </p:nvSpPr>
        <p:spPr>
          <a:xfrm>
            <a:off x="7106194" y="2391032"/>
            <a:ext cx="1476104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诫子书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xmlns="" id="{181A82E5-F65F-4658-8DD5-6E133DC14ABB}"/>
              </a:ext>
            </a:extLst>
          </p:cNvPr>
          <p:cNvSpPr txBox="1"/>
          <p:nvPr/>
        </p:nvSpPr>
        <p:spPr>
          <a:xfrm>
            <a:off x="5431971" y="3429000"/>
            <a:ext cx="4824549" cy="224676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-34290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SimHei" charset="-122"/>
              </a:rPr>
              <a:t>诸葛亮晚年写给他八岁的儿子诸葛瞻的一封家书。诸葛亮一生为了蜀汉国家事业日夜操劳，顾不上亲自教育儿子，于是写下这篇书信告诫诸葛瞻。 </a:t>
            </a:r>
          </a:p>
        </p:txBody>
      </p:sp>
    </p:spTree>
    <p:extLst>
      <p:ext uri="{BB962C8B-B14F-4D97-AF65-F5344CB8AC3E}">
        <p14:creationId xmlns:p14="http://schemas.microsoft.com/office/powerpoint/2010/main" val="1577338363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311593" y="2689197"/>
            <a:ext cx="76522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诫子书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写于蜀汉建兴十二年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(234)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。这一年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月诸葛亮第五次出师北伐，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月病逝于北伐征程中的五丈原。北伐前，他放心不下朝廷，写下了呕心沥血的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出师表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；北伐中，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54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岁重病的他放心不下儿子，写下言辞谆谆的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诫子书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背景补充</a:t>
            </a:r>
          </a:p>
        </p:txBody>
      </p:sp>
    </p:spTree>
    <p:extLst>
      <p:ext uri="{BB962C8B-B14F-4D97-AF65-F5344CB8AC3E}">
        <p14:creationId xmlns:p14="http://schemas.microsoft.com/office/powerpoint/2010/main" val="3482024880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083915" y="3898410"/>
            <a:ext cx="81075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父亲对儿子“聪慧可爱”的殷殷之喜和因儿子“早成”恐其成不了“重器”的隐隐之忧。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初悟情感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1321661-2917-4861-8ADF-AD40C0BF7480}"/>
              </a:ext>
            </a:extLst>
          </p:cNvPr>
          <p:cNvSpPr txBox="1"/>
          <p:nvPr/>
        </p:nvSpPr>
        <p:spPr>
          <a:xfrm>
            <a:off x="2212059" y="2554812"/>
            <a:ext cx="785131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“瞻今已八岁，聪慧可爱，嫌其早成，恐不为重器耳。” 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与兄瑾言子瞻书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77443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607742" y="3167390"/>
            <a:ext cx="50599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疏通文意，读出文言文的韵味。</a:t>
            </a:r>
          </a:p>
        </p:txBody>
      </p:sp>
    </p:spTree>
    <p:extLst>
      <p:ext uri="{BB962C8B-B14F-4D97-AF65-F5344CB8AC3E}">
        <p14:creationId xmlns:p14="http://schemas.microsoft.com/office/powerpoint/2010/main" val="2161524862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一读，读准字音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40651" y="2654753"/>
            <a:ext cx="751069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夫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【fū】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名词 夫唱妇随</a:t>
            </a: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夫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【fú】(1)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语气助词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; </a:t>
            </a:r>
          </a:p>
          <a:p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(2)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代词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相当于“他”或“这”“那”。</a:t>
            </a: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泊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【bó】(1)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动词，停泊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; (2)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形容词，淡泊。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泊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【pō】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名词，湖泊</a:t>
            </a: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遂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【suì】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表示承接，就。</a:t>
            </a: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遂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【suí】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如“半身不遂”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4193970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由意定音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05235" y="2736502"/>
            <a:ext cx="52649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联系语境、根据词义，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确定多音字的读音，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积累时把握记少不记多的原则。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7381740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116</Paragraphs>
  <Slides>30</Slides>
  <Notes>30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3">
      <vt:lpstr>Arial</vt:lpstr>
      <vt:lpstr>Calibri Light</vt:lpstr>
      <vt:lpstr>Calibri</vt:lpstr>
      <vt:lpstr>黑体</vt:lpstr>
      <vt:lpstr>华文楷体</vt:lpstr>
      <vt:lpstr>微软雅黑</vt:lpstr>
      <vt:lpstr>Wingdings</vt:lpstr>
      <vt:lpstr>SimHei</vt:lpstr>
      <vt:lpstr>宋体</vt:lpstr>
      <vt:lpstr>楷体</vt:lpstr>
      <vt:lpstr>仿宋_GB2312</vt:lpstr>
      <vt:lpstr>字魂59号-创粗黑</vt:lpstr>
      <vt:lpstr>Office 主题</vt:lpstr>
      <vt:lpstr>《诫子书》（第一课时）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小结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2021-06-09T08:56:37.877</cp:lastPrinted>
  <dcterms:created xsi:type="dcterms:W3CDTF">2021-06-09T08:56:37Z</dcterms:created>
  <dcterms:modified xsi:type="dcterms:W3CDTF">2021-06-09T00:56:38Z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