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84" r:id="rId20"/>
    <p:sldMasterId id="2147483686" r:id="rId21"/>
    <p:sldMasterId id="2147483688" r:id="rId22"/>
    <p:sldMasterId id="2147483690" r:id="rId23"/>
    <p:sldMasterId id="2147483692" r:id="rId24"/>
    <p:sldMasterId id="2147483694" r:id="rId25"/>
    <p:sldMasterId id="2147483696" r:id="rId26"/>
    <p:sldMasterId id="2147483698" r:id="rId27"/>
  </p:sldMasterIdLst>
  <p:notesMasterIdLst>
    <p:notesMasterId r:id="rId55"/>
  </p:notesMasterIdLst>
  <p:sldIdLst>
    <p:sldId id="287" r:id="rId28"/>
    <p:sldId id="257" r:id="rId29"/>
    <p:sldId id="317" r:id="rId30"/>
    <p:sldId id="259" r:id="rId31"/>
    <p:sldId id="261" r:id="rId32"/>
    <p:sldId id="345" r:id="rId33"/>
    <p:sldId id="271" r:id="rId34"/>
    <p:sldId id="258" r:id="rId35"/>
    <p:sldId id="263" r:id="rId36"/>
    <p:sldId id="285" r:id="rId37"/>
    <p:sldId id="264" r:id="rId38"/>
    <p:sldId id="265" r:id="rId39"/>
    <p:sldId id="266" r:id="rId40"/>
    <p:sldId id="267" r:id="rId41"/>
    <p:sldId id="268" r:id="rId42"/>
    <p:sldId id="270" r:id="rId43"/>
    <p:sldId id="275" r:id="rId44"/>
    <p:sldId id="272" r:id="rId45"/>
    <p:sldId id="273" r:id="rId46"/>
    <p:sldId id="274" r:id="rId47"/>
    <p:sldId id="276" r:id="rId48"/>
    <p:sldId id="277" r:id="rId49"/>
    <p:sldId id="278" r:id="rId50"/>
    <p:sldId id="279" r:id="rId51"/>
    <p:sldId id="280" r:id="rId52"/>
    <p:sldId id="281" r:id="rId53"/>
    <p:sldId id="283" r:id="rId54"/>
    <p:sldId id="282" r:id="rId56"/>
    <p:sldId id="284" r:id="rId57"/>
    <p:sldId id="369" r:id="rId5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7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Master" Target="slideMasters/slideMaster5.xml"/><Relationship Id="rId59" Type="http://schemas.openxmlformats.org/officeDocument/2006/relationships/presProps" Target="presProps.xml"/><Relationship Id="rId58" Type="http://schemas.openxmlformats.org/officeDocument/2006/relationships/slide" Target="slides/slide30.xml"/><Relationship Id="rId57" Type="http://schemas.openxmlformats.org/officeDocument/2006/relationships/slide" Target="slides/slide29.xml"/><Relationship Id="rId56" Type="http://schemas.openxmlformats.org/officeDocument/2006/relationships/slide" Target="slides/slide28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27.xml"/><Relationship Id="rId53" Type="http://schemas.openxmlformats.org/officeDocument/2006/relationships/slide" Target="slides/slide26.xml"/><Relationship Id="rId52" Type="http://schemas.openxmlformats.org/officeDocument/2006/relationships/slide" Target="slides/slide25.xml"/><Relationship Id="rId51" Type="http://schemas.openxmlformats.org/officeDocument/2006/relationships/slide" Target="slides/slide24.xml"/><Relationship Id="rId50" Type="http://schemas.openxmlformats.org/officeDocument/2006/relationships/slide" Target="slides/slide2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22.xml"/><Relationship Id="rId48" Type="http://schemas.openxmlformats.org/officeDocument/2006/relationships/slide" Target="slides/slide21.xml"/><Relationship Id="rId47" Type="http://schemas.openxmlformats.org/officeDocument/2006/relationships/slide" Target="slides/slide20.xml"/><Relationship Id="rId46" Type="http://schemas.openxmlformats.org/officeDocument/2006/relationships/slide" Target="slides/slide19.xml"/><Relationship Id="rId45" Type="http://schemas.openxmlformats.org/officeDocument/2006/relationships/slide" Target="slides/slide18.xml"/><Relationship Id="rId44" Type="http://schemas.openxmlformats.org/officeDocument/2006/relationships/slide" Target="slides/slide17.xml"/><Relationship Id="rId43" Type="http://schemas.openxmlformats.org/officeDocument/2006/relationships/slide" Target="slides/slide16.xml"/><Relationship Id="rId42" Type="http://schemas.openxmlformats.org/officeDocument/2006/relationships/slide" Target="slides/slide15.xml"/><Relationship Id="rId41" Type="http://schemas.openxmlformats.org/officeDocument/2006/relationships/slide" Target="slides/slide14.xml"/><Relationship Id="rId40" Type="http://schemas.openxmlformats.org/officeDocument/2006/relationships/slide" Target="slides/slide1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2.xml"/><Relationship Id="rId38" Type="http://schemas.openxmlformats.org/officeDocument/2006/relationships/slide" Target="slides/slide11.xml"/><Relationship Id="rId37" Type="http://schemas.openxmlformats.org/officeDocument/2006/relationships/slide" Target="slides/slide10.xml"/><Relationship Id="rId36" Type="http://schemas.openxmlformats.org/officeDocument/2006/relationships/slide" Target="slides/slide9.xml"/><Relationship Id="rId35" Type="http://schemas.openxmlformats.org/officeDocument/2006/relationships/slide" Target="slides/slide8.xml"/><Relationship Id="rId34" Type="http://schemas.openxmlformats.org/officeDocument/2006/relationships/slide" Target="slides/slide7.xml"/><Relationship Id="rId33" Type="http://schemas.openxmlformats.org/officeDocument/2006/relationships/slide" Target="slides/slide6.xml"/><Relationship Id="rId32" Type="http://schemas.openxmlformats.org/officeDocument/2006/relationships/slide" Target="slides/slide5.xml"/><Relationship Id="rId31" Type="http://schemas.openxmlformats.org/officeDocument/2006/relationships/slide" Target="slides/slide4.xml"/><Relationship Id="rId30" Type="http://schemas.openxmlformats.org/officeDocument/2006/relationships/slide" Target="slides/slide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.xml"/><Relationship Id="rId28" Type="http://schemas.openxmlformats.org/officeDocument/2006/relationships/slide" Target="slides/slide1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6B503-44B9-4BE6-AC7A-3264C098DA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09146-A544-4625-96CD-8801B081B4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19809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9634" name="文本占位符 119810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6963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89E855E-A640-47F3-9E5A-75EF8343E7BA}" type="slidenum">
              <a:rPr lang="zh-CN" altLang="en-US" sz="1200">
                <a:solidFill>
                  <a:srgbClr val="000000"/>
                </a:solidFill>
              </a:rPr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21857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682" name="文本占位符 121858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smtClean="0"/>
          </a:p>
        </p:txBody>
      </p:sp>
      <p:sp>
        <p:nvSpPr>
          <p:cNvPr id="7168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99503DB5-82EC-4AD1-8D5B-DDE958E99596}" type="slidenum">
              <a:rPr lang="zh-CN" altLang="en-US" sz="1200">
                <a:solidFill>
                  <a:srgbClr val="000000"/>
                </a:solidFill>
              </a:rPr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994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" name="页脚占位符 3994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4" name="灯片编号占位符 399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0546D-F8BE-4FB4-A84D-03E1A0A39CA9}" type="slidenum">
              <a:rPr lang="zh-CN" altLang="en-US">
                <a:solidFill>
                  <a:srgbClr val="2A3D7A"/>
                </a:solidFill>
              </a:rPr>
            </a:fld>
            <a:endParaRPr lang="zh-CN" altLang="en-US">
              <a:solidFill>
                <a:srgbClr val="2A3D7A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994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5" name="页脚占位符 3994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6" name="灯片编号占位符 399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4A9EE-82D9-499C-984D-E90D6C0665E2}" type="slidenum">
              <a:rPr lang="zh-CN" altLang="en-US">
                <a:solidFill>
                  <a:srgbClr val="2A3D7A"/>
                </a:solidFill>
              </a:rPr>
            </a:fld>
            <a:endParaRPr lang="zh-CN" altLang="en-US">
              <a:solidFill>
                <a:srgbClr val="2A3D7A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994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5" name="页脚占位符 3994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6" name="灯片编号占位符 399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4A9EE-82D9-499C-984D-E90D6C0665E2}" type="slidenum">
              <a:rPr lang="zh-CN" altLang="en-US">
                <a:solidFill>
                  <a:srgbClr val="2A3D7A"/>
                </a:solidFill>
              </a:rPr>
            </a:fld>
            <a:endParaRPr lang="zh-CN" altLang="en-US">
              <a:solidFill>
                <a:srgbClr val="2A3D7A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994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" name="页脚占位符 3994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4" name="灯片编号占位符 399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0546D-F8BE-4FB4-A84D-03E1A0A39CA9}" type="slidenum">
              <a:rPr lang="zh-CN" altLang="en-US">
                <a:solidFill>
                  <a:srgbClr val="2A3D7A"/>
                </a:solidFill>
              </a:rPr>
            </a:fld>
            <a:endParaRPr lang="zh-CN" altLang="en-US">
              <a:solidFill>
                <a:srgbClr val="2A3D7A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39CF0F-8991-472D-89F6-404022CC1C8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theme" Target="../theme/theme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theme" Target="../theme/theme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theme" Target="../theme/theme1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theme" Target="../theme/them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theme" Target="../theme/theme2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4" Type="http://schemas.openxmlformats.org/officeDocument/2006/relationships/theme" Target="../theme/theme23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4" Type="http://schemas.openxmlformats.org/officeDocument/2006/relationships/theme" Target="../theme/theme24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4" Type="http://schemas.openxmlformats.org/officeDocument/2006/relationships/theme" Target="../theme/theme25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4" Type="http://schemas.openxmlformats.org/officeDocument/2006/relationships/theme" Target="../theme/theme26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9937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" name="矩形 39938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" name="矩形 39939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矩形 39940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标题 399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9943" name="日期占位符 39942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9944" name="页脚占位符 39943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pic>
        <p:nvPicPr>
          <p:cNvPr id="1033" name="图片 39944" descr="anabn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矩形 39945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灯片编号占位符 39946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5B701C8-E2B2-4954-A68D-EADFF7292C06}" type="slidenum">
              <a:rPr lang="zh-CN" altLang="en-US" sz="2400">
                <a:solidFill>
                  <a:srgbClr val="2A3D7A"/>
                </a:solidFill>
              </a:rPr>
            </a:fld>
            <a:endParaRPr lang="zh-CN" altLang="en-US" sz="2400">
              <a:solidFill>
                <a:srgbClr val="2A3D7A"/>
              </a:solidFill>
            </a:endParaRPr>
          </a:p>
        </p:txBody>
      </p:sp>
      <p:sp>
        <p:nvSpPr>
          <p:cNvPr id="1036" name="文本占位符 39947"/>
          <p:cNvSpPr>
            <a:spLocks noGrp="1" noChangeArrowheads="1"/>
          </p:cNvSpPr>
          <p:nvPr>
            <p:ph type="body" idx="9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9937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" name="矩形 39938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" name="矩形 39939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矩形 39940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标题 399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9943" name="日期占位符 39942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9944" name="页脚占位符 39943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pic>
        <p:nvPicPr>
          <p:cNvPr id="1033" name="图片 39944" descr="anabn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矩形 39945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灯片编号占位符 39946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5B701C8-E2B2-4954-A68D-EADFF7292C06}" type="slidenum">
              <a:rPr lang="zh-CN" altLang="en-US" sz="2400">
                <a:solidFill>
                  <a:srgbClr val="2A3D7A"/>
                </a:solidFill>
              </a:rPr>
            </a:fld>
            <a:endParaRPr lang="zh-CN" altLang="en-US" sz="2400">
              <a:solidFill>
                <a:srgbClr val="2A3D7A"/>
              </a:solidFill>
            </a:endParaRPr>
          </a:p>
        </p:txBody>
      </p:sp>
      <p:sp>
        <p:nvSpPr>
          <p:cNvPr id="1036" name="文本占位符 39947"/>
          <p:cNvSpPr>
            <a:spLocks noGrp="1" noChangeArrowheads="1"/>
          </p:cNvSpPr>
          <p:nvPr>
            <p:ph type="body" idx="9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9937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" name="矩形 39938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" name="矩形 39939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矩形 39940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标题 399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9943" name="日期占位符 39942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9944" name="页脚占位符 39943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pic>
        <p:nvPicPr>
          <p:cNvPr id="1033" name="图片 39944" descr="anabn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矩形 39945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灯片编号占位符 39946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5B701C8-E2B2-4954-A68D-EADFF7292C06}" type="slidenum">
              <a:rPr lang="zh-CN" altLang="en-US" sz="2400">
                <a:solidFill>
                  <a:srgbClr val="2A3D7A"/>
                </a:solidFill>
              </a:rPr>
            </a:fld>
            <a:endParaRPr lang="zh-CN" altLang="en-US" sz="2400">
              <a:solidFill>
                <a:srgbClr val="2A3D7A"/>
              </a:solidFill>
            </a:endParaRPr>
          </a:p>
        </p:txBody>
      </p:sp>
      <p:sp>
        <p:nvSpPr>
          <p:cNvPr id="1036" name="文本占位符 39947"/>
          <p:cNvSpPr>
            <a:spLocks noGrp="1" noChangeArrowheads="1"/>
          </p:cNvSpPr>
          <p:nvPr>
            <p:ph type="body" idx="9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39937"/>
          <p:cNvSpPr>
            <a:spLocks noChangeArrowheads="1"/>
          </p:cNvSpPr>
          <p:nvPr/>
        </p:nvSpPr>
        <p:spPr bwMode="auto">
          <a:xfrm>
            <a:off x="152400" y="0"/>
            <a:ext cx="144780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7" name="矩形 39938"/>
          <p:cNvSpPr>
            <a:spLocks noChangeArrowheads="1"/>
          </p:cNvSpPr>
          <p:nvPr/>
        </p:nvSpPr>
        <p:spPr bwMode="auto">
          <a:xfrm>
            <a:off x="1676400" y="0"/>
            <a:ext cx="7467600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8" name="矩形 39939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762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矩形 39940" descr="Stationery"/>
          <p:cNvSpPr>
            <a:spLocks noChangeArrowheads="1"/>
          </p:cNvSpPr>
          <p:nvPr/>
        </p:nvSpPr>
        <p:spPr bwMode="auto">
          <a:xfrm>
            <a:off x="0" y="0"/>
            <a:ext cx="457200" cy="68580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标题 399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9943" name="日期占位符 39942"/>
          <p:cNvSpPr>
            <a:spLocks noGrp="1"/>
          </p:cNvSpPr>
          <p:nvPr>
            <p:ph type="dt" sz="half" idx="2"/>
          </p:nvPr>
        </p:nvSpPr>
        <p:spPr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sp>
        <p:nvSpPr>
          <p:cNvPr id="39944" name="页脚占位符 39943"/>
          <p:cNvSpPr>
            <a:spLocks noGrp="1"/>
          </p:cNvSpPr>
          <p:nvPr>
            <p:ph type="ftr" sz="quarter" idx="3"/>
          </p:nvPr>
        </p:nvSpPr>
        <p:spPr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 dirty="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2A3D7A"/>
              </a:solidFill>
            </a:endParaRPr>
          </a:p>
        </p:txBody>
      </p:sp>
      <p:pic>
        <p:nvPicPr>
          <p:cNvPr id="1033" name="图片 39944" descr="anabn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矩形 39945"/>
          <p:cNvSpPr>
            <a:spLocks noChangeArrowheads="1"/>
          </p:cNvSpPr>
          <p:nvPr/>
        </p:nvSpPr>
        <p:spPr bwMode="auto">
          <a:xfrm>
            <a:off x="304800" y="457200"/>
            <a:ext cx="2514600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灯片编号占位符 39946"/>
          <p:cNvSpPr>
            <a:spLocks noGrp="1"/>
          </p:cNvSpPr>
          <p:nvPr>
            <p:ph type="sldNum" sz="quarter" idx="4"/>
          </p:nvPr>
        </p:nvSpPr>
        <p:spPr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5B701C8-E2B2-4954-A68D-EADFF7292C06}" type="slidenum">
              <a:rPr lang="zh-CN" altLang="en-US" sz="2400">
                <a:solidFill>
                  <a:srgbClr val="2A3D7A"/>
                </a:solidFill>
              </a:rPr>
            </a:fld>
            <a:endParaRPr lang="zh-CN" altLang="en-US" sz="2400">
              <a:solidFill>
                <a:srgbClr val="2A3D7A"/>
              </a:solidFill>
            </a:endParaRPr>
          </a:p>
        </p:txBody>
      </p:sp>
      <p:sp>
        <p:nvSpPr>
          <p:cNvPr id="1036" name="文本占位符 39947"/>
          <p:cNvSpPr>
            <a:spLocks noGrp="1" noChangeArrowheads="1"/>
          </p:cNvSpPr>
          <p:nvPr>
            <p:ph type="body" idx="9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7430" lvl="1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0330" lvl="2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230" lvl="3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914400" lvl="2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371600" lvl="3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828800" lvl="4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286000" lvl="5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6pPr>
      <a:lvl7pPr marL="2743200" lvl="6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7pPr>
      <a:lvl8pPr marL="3200400" lvl="7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8pPr>
      <a:lvl9pPr marL="3657600" lvl="8" indent="0" algn="just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12E9BB79-240E-4FA3-AFA2-7160391C989D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3.GIF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jpe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6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197" y="607333"/>
            <a:ext cx="7488832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        </a:t>
            </a:r>
            <a:r>
              <a:rPr lang="zh-CN" altLang="en-US" sz="4000" b="1" dirty="0" smtClean="0"/>
              <a:t>戏剧</a:t>
            </a:r>
            <a:r>
              <a:rPr lang="zh-CN" altLang="en-US" sz="4000" b="1" dirty="0"/>
              <a:t>是以语言、动作、</a:t>
            </a:r>
            <a:r>
              <a:rPr lang="zh-CN" altLang="en-US" sz="4000" b="1" dirty="0" smtClean="0"/>
              <a:t>音乐、舞蹈、美术等形式进行叙事的舞台表演艺术的总称。</a:t>
            </a:r>
            <a:endParaRPr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827405" y="2769235"/>
            <a:ext cx="84651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戏剧的三要素</a:t>
            </a:r>
            <a:r>
              <a:rPr lang="zh-CN" altLang="en-US" sz="3600"/>
              <a:t>：</a:t>
            </a:r>
            <a:r>
              <a:rPr lang="zh-CN" altLang="en-US" sz="3600" b="1">
                <a:solidFill>
                  <a:srgbClr val="FF0000"/>
                </a:solidFill>
              </a:rPr>
              <a:t>语言、人物、戏剧冲突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7615" y="3581400"/>
            <a:ext cx="6018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语言是戏剧的基础，是第一要素。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矩形 60420"/>
          <p:cNvSpPr>
            <a:spLocks noChangeArrowheads="1"/>
          </p:cNvSpPr>
          <p:nvPr/>
        </p:nvSpPr>
        <p:spPr bwMode="auto">
          <a:xfrm>
            <a:off x="468313" y="1484313"/>
            <a:ext cx="7416800" cy="3921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例：守财奴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的语言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得啦，孩子，你给了我生路，我有了命啦；不过这是你把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欠我的还了我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：咱们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两讫了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。这才叫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公平交易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。人生就是一件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交易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啊，是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真金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！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金子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！这么多的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金子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！有两斤重。啊！啊！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41985"/>
          <p:cNvSpPr>
            <a:spLocks noChangeArrowheads="1"/>
          </p:cNvSpPr>
          <p:nvPr/>
        </p:nvSpPr>
        <p:spPr bwMode="auto">
          <a:xfrm>
            <a:off x="323850" y="333375"/>
            <a:ext cx="85693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周朴园如何对待“死去的”鲁侍萍？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1987" name="文本框 41986"/>
          <p:cNvSpPr txBox="1">
            <a:spLocks noChangeArrowheads="1"/>
          </p:cNvSpPr>
          <p:nvPr/>
        </p:nvSpPr>
        <p:spPr bwMode="auto">
          <a:xfrm>
            <a:off x="0" y="1268413"/>
            <a:ext cx="9144000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00"/>
                </a:solidFill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我问过许多到过无锡的人，我也派人到无锡打听过</a:t>
            </a:r>
            <a:r>
              <a:rPr lang="zh-CN" altLang="en-US" sz="3200">
                <a:solidFill>
                  <a:srgbClr val="000000"/>
                </a:solidFill>
                <a:ea typeface="黑体" panose="02010609060101010101" pitchFamily="49" charset="-122"/>
              </a:rPr>
              <a:t>（侍萍的下落）。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我们想把她的坟墓修一修。</a:t>
            </a:r>
            <a:endParaRPr lang="zh-CN" altLang="en-US" sz="32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一直保留着侍萍绣了花的衬衣</a:t>
            </a:r>
            <a:endParaRPr lang="zh-CN" altLang="en-US" sz="32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你看这些家具都是你从前喜欢的东西，多少年我总是留着，为着纪念你。</a:t>
            </a:r>
            <a:endParaRPr lang="zh-CN" altLang="en-US" sz="32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你的生日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四月十八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每年我总记得。</a:t>
            </a:r>
            <a:endParaRPr lang="zh-CN" altLang="en-US" sz="3200" b="1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00"/>
                </a:solidFill>
                <a:ea typeface="黑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49" charset="-122"/>
              </a:rPr>
              <a:t>，这些习惯我都保留着，为的是不忘你，弥补我的罪过。</a:t>
            </a:r>
            <a:endParaRPr lang="zh-CN" altLang="en-US" sz="32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41988" name="文本框 41987"/>
          <p:cNvSpPr txBox="1">
            <a:spLocks noChangeArrowheads="1"/>
          </p:cNvSpPr>
          <p:nvPr/>
        </p:nvSpPr>
        <p:spPr bwMode="auto">
          <a:xfrm>
            <a:off x="4427538" y="5876925"/>
            <a:ext cx="44275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——“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怀念，赎罪”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34817"/>
          <p:cNvSpPr>
            <a:spLocks noChangeArrowheads="1"/>
          </p:cNvSpPr>
          <p:nvPr/>
        </p:nvSpPr>
        <p:spPr bwMode="auto">
          <a:xfrm>
            <a:off x="250825" y="260350"/>
            <a:ext cx="8686800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周朴园如何对待“已知活着的” 鲁侍萍？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文本框 34818"/>
          <p:cNvSpPr txBox="1">
            <a:spLocks noChangeArrowheads="1"/>
          </p:cNvSpPr>
          <p:nvPr/>
        </p:nvSpPr>
        <p:spPr bwMode="auto">
          <a:xfrm>
            <a:off x="323850" y="1484313"/>
            <a:ext cx="806450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4000" b="1">
                <a:solidFill>
                  <a:srgbClr val="000000"/>
                </a:solidFill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（惊愕）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什么？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（忽然立起）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你是谁？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什么？她就在这儿？此地？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（连忙）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不，不，不用。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好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你先下去吧。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1" name="文本框 34820"/>
          <p:cNvSpPr txBox="1">
            <a:spLocks noChangeArrowheads="1"/>
          </p:cNvSpPr>
          <p:nvPr/>
        </p:nvSpPr>
        <p:spPr bwMode="auto">
          <a:xfrm>
            <a:off x="1403350" y="5084763"/>
            <a:ext cx="72723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33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FF3300"/>
                </a:solidFill>
                <a:ea typeface="黑体" panose="02010609060101010101" pitchFamily="49" charset="-122"/>
              </a:rPr>
              <a:t>惶恐不安、惊慌失措，有种大难临头的感觉</a:t>
            </a:r>
            <a:endParaRPr lang="zh-CN" altLang="en-US" sz="40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35841"/>
          <p:cNvSpPr>
            <a:spLocks noChangeArrowheads="1"/>
          </p:cNvSpPr>
          <p:nvPr/>
        </p:nvSpPr>
        <p:spPr bwMode="auto">
          <a:xfrm>
            <a:off x="395288" y="311150"/>
            <a:ext cx="8497887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周朴园如何对待“眼前的”鲁侍萍？</a:t>
            </a:r>
            <a:endParaRPr lang="zh-CN" altLang="en-US" sz="40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endParaRPr lang="zh-CN" altLang="en-US" sz="4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43" name="文本框 35842"/>
          <p:cNvSpPr txBox="1">
            <a:spLocks noChangeArrowheads="1"/>
          </p:cNvSpPr>
          <p:nvPr/>
        </p:nvSpPr>
        <p:spPr bwMode="auto">
          <a:xfrm>
            <a:off x="3059113" y="5805488"/>
            <a:ext cx="55451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33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FF3300"/>
                </a:solidFill>
                <a:ea typeface="黑体" panose="02010609060101010101" pitchFamily="49" charset="-122"/>
              </a:rPr>
              <a:t>恼怒、害怕、冷酷</a:t>
            </a:r>
            <a:endParaRPr lang="zh-CN" altLang="en-US" sz="40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0" y="1385888"/>
            <a:ext cx="146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呵斥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1924050" y="1495425"/>
            <a:ext cx="69691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你来干什么？”“谁指使你来的？”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现在你我都是有子女的人，旧事又何必再提呢？”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保留家具，熟记生日，关窗习惯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没忘旧情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很好，这是一张五千元的支票</a:t>
            </a:r>
            <a:r>
              <a:rPr lang="en-US" altLang="zh-CN" sz="3600" b="1">
                <a:solidFill>
                  <a:srgbClr val="000000"/>
                </a:solidFill>
                <a:ea typeface="黑体" panose="02010609060101010101" pitchFamily="49" charset="-122"/>
              </a:rPr>
              <a:t>…</a:t>
            </a:r>
            <a:endParaRPr lang="en-US" altLang="zh-CN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8" name="文本框 35847"/>
          <p:cNvSpPr txBox="1">
            <a:spLocks noChangeArrowheads="1"/>
          </p:cNvSpPr>
          <p:nvPr/>
        </p:nvSpPr>
        <p:spPr bwMode="auto">
          <a:xfrm>
            <a:off x="0" y="2568575"/>
            <a:ext cx="1506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稳住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0" name="文本框 35849"/>
          <p:cNvSpPr txBox="1">
            <a:spLocks noChangeArrowheads="1"/>
          </p:cNvSpPr>
          <p:nvPr/>
        </p:nvSpPr>
        <p:spPr bwMode="auto">
          <a:xfrm>
            <a:off x="0" y="3711575"/>
            <a:ext cx="1506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哄骗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2" name="文本框 35851"/>
          <p:cNvSpPr txBox="1">
            <a:spLocks noChangeArrowheads="1"/>
          </p:cNvSpPr>
          <p:nvPr/>
        </p:nvSpPr>
        <p:spPr bwMode="auto">
          <a:xfrm>
            <a:off x="0" y="4941888"/>
            <a:ext cx="1635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收买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5854" name="直接连接符 35853"/>
          <p:cNvSpPr>
            <a:spLocks noChangeShapeType="1"/>
          </p:cNvSpPr>
          <p:nvPr/>
        </p:nvSpPr>
        <p:spPr bwMode="auto">
          <a:xfrm>
            <a:off x="914400" y="2057400"/>
            <a:ext cx="0" cy="53340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5855" name="直接连接符 35854"/>
          <p:cNvSpPr>
            <a:spLocks noChangeShapeType="1"/>
          </p:cNvSpPr>
          <p:nvPr/>
        </p:nvSpPr>
        <p:spPr bwMode="auto">
          <a:xfrm>
            <a:off x="914400" y="3200400"/>
            <a:ext cx="0" cy="53340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5856" name="直接连接符 35855"/>
          <p:cNvSpPr>
            <a:spLocks noChangeShapeType="1"/>
          </p:cNvSpPr>
          <p:nvPr/>
        </p:nvSpPr>
        <p:spPr bwMode="auto">
          <a:xfrm>
            <a:off x="914400" y="4419600"/>
            <a:ext cx="0" cy="53340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75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75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75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6" grpId="0"/>
      <p:bldP spid="35847" grpId="0"/>
      <p:bldP spid="35848" grpId="0"/>
      <p:bldP spid="35850" grpId="0"/>
      <p:bldP spid="35852" grpId="0"/>
      <p:bldP spid="35854" grpId="0" animBg="1"/>
      <p:bldP spid="35855" grpId="0" animBg="1"/>
      <p:bldP spid="358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1505" descr="2991_724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7400" y="2362200"/>
            <a:ext cx="4953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矩形 21506"/>
          <p:cNvSpPr>
            <a:spLocks noChangeArrowheads="1" noChangeShapeType="1" noTextEdit="1"/>
          </p:cNvSpPr>
          <p:nvPr/>
        </p:nvSpPr>
        <p:spPr bwMode="auto">
          <a:xfrm>
            <a:off x="2971800" y="1066800"/>
            <a:ext cx="3048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爱的天平</a:t>
            </a:r>
            <a:endParaRPr lang="zh-CN" altLang="en-US" sz="48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5" name="文本框 21508"/>
          <p:cNvSpPr txBox="1">
            <a:spLocks noChangeArrowheads="1"/>
          </p:cNvSpPr>
          <p:nvPr/>
        </p:nvSpPr>
        <p:spPr bwMode="auto">
          <a:xfrm>
            <a:off x="2667000" y="3886200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</a:rPr>
              <a:t> 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6" name="文本框 21509"/>
          <p:cNvSpPr txBox="1">
            <a:spLocks noChangeArrowheads="1"/>
          </p:cNvSpPr>
          <p:nvPr/>
        </p:nvSpPr>
        <p:spPr bwMode="auto">
          <a:xfrm>
            <a:off x="2667000" y="3810000"/>
            <a:ext cx="2286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ea typeface="隶书" panose="02010509060101010101" pitchFamily="49" charset="-122"/>
              </a:rPr>
              <a:t>爱</a:t>
            </a:r>
            <a:endParaRPr lang="zh-CN" altLang="en-US" sz="3600" b="1">
              <a:solidFill>
                <a:srgbClr val="FF3300"/>
              </a:solidFill>
              <a:ea typeface="隶书" panose="02010509060101010101" pitchFamily="49" charset="-122"/>
            </a:endParaRPr>
          </a:p>
        </p:txBody>
      </p:sp>
      <p:sp>
        <p:nvSpPr>
          <p:cNvPr id="13317" name="任意多边形 21510"/>
          <p:cNvSpPr>
            <a:spLocks noChangeArrowheads="1"/>
          </p:cNvSpPr>
          <p:nvPr/>
        </p:nvSpPr>
        <p:spPr bwMode="auto">
          <a:xfrm>
            <a:off x="4343400" y="4114800"/>
            <a:ext cx="457200" cy="381000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8" name="矩形 21514"/>
          <p:cNvSpPr>
            <a:spLocks noChangeArrowheads="1"/>
          </p:cNvSpPr>
          <p:nvPr/>
        </p:nvSpPr>
        <p:spPr bwMode="auto">
          <a:xfrm>
            <a:off x="5334000" y="3886200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ea typeface="隶书" panose="02010509060101010101" pitchFamily="49" charset="-122"/>
              </a:rPr>
              <a:t>不爱</a:t>
            </a:r>
            <a:endParaRPr lang="zh-CN" altLang="en-US" sz="3600" b="1">
              <a:solidFill>
                <a:srgbClr val="FF3300"/>
              </a:solidFill>
              <a:ea typeface="隶书" panose="02010509060101010101" pitchFamily="49" charset="-122"/>
            </a:endParaRPr>
          </a:p>
        </p:txBody>
      </p:sp>
      <p:pic>
        <p:nvPicPr>
          <p:cNvPr id="13319" name="图片 21516" descr="F200502281749210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62200"/>
            <a:ext cx="1947863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21518" descr="u=18902455,1939790732&amp;gp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362200"/>
            <a:ext cx="19240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矩形 21520"/>
          <p:cNvSpPr>
            <a:spLocks noChangeArrowheads="1"/>
          </p:cNvSpPr>
          <p:nvPr/>
        </p:nvSpPr>
        <p:spPr bwMode="auto">
          <a:xfrm>
            <a:off x="295275" y="792797"/>
            <a:ext cx="242411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怎样</a:t>
            </a:r>
            <a:r>
              <a:rPr lang="zh-CN" altLang="en-US" sz="3600" b="1" dirty="0">
                <a:solidFill>
                  <a:srgbClr val="3333CC"/>
                </a:solidFill>
                <a:ea typeface="黑体" panose="02010609060101010101" pitchFamily="49" charset="-122"/>
              </a:rPr>
              <a:t>的</a:t>
            </a:r>
            <a:r>
              <a:rPr lang="zh-CN" altLang="en-US" sz="3600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人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周</a:t>
            </a:r>
            <a:r>
              <a:rPr lang="zh-CN" altLang="en-US" sz="3600" b="1" dirty="0">
                <a:solidFill>
                  <a:srgbClr val="3333CC"/>
                </a:solidFill>
                <a:ea typeface="黑体" panose="02010609060101010101" pitchFamily="49" charset="-122"/>
              </a:rPr>
              <a:t>朴</a:t>
            </a:r>
            <a:r>
              <a:rPr lang="zh-CN" altLang="en-US" sz="3600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园</a:t>
            </a:r>
            <a:endParaRPr lang="en-US" altLang="zh-CN" sz="3600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13322" name="文本框 21521"/>
          <p:cNvSpPr txBox="1">
            <a:spLocks noChangeArrowheads="1"/>
          </p:cNvSpPr>
          <p:nvPr/>
        </p:nvSpPr>
        <p:spPr bwMode="auto">
          <a:xfrm>
            <a:off x="6659563" y="1628775"/>
            <a:ext cx="171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33CC"/>
                </a:solidFill>
                <a:ea typeface="黑体" panose="02010609060101010101" pitchFamily="49" charset="-122"/>
              </a:rPr>
              <a:t>鲁侍萍</a:t>
            </a:r>
            <a:endParaRPr lang="zh-CN" altLang="en-US" sz="3600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13323" name="矩形 21522"/>
          <p:cNvSpPr>
            <a:spLocks noChangeArrowheads="1"/>
          </p:cNvSpPr>
          <p:nvPr/>
        </p:nvSpPr>
        <p:spPr bwMode="auto">
          <a:xfrm>
            <a:off x="2286000" y="2927350"/>
            <a:ext cx="4572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</a:rPr>
              <a:t> 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24" name="矩形 21523"/>
          <p:cNvSpPr>
            <a:spLocks noChangeArrowheads="1"/>
          </p:cNvSpPr>
          <p:nvPr/>
        </p:nvSpPr>
        <p:spPr bwMode="auto">
          <a:xfrm>
            <a:off x="2286000" y="2927350"/>
            <a:ext cx="4572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</a:rPr>
              <a:t> 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25" name="矩形 21524"/>
          <p:cNvSpPr>
            <a:spLocks noChangeArrowheads="1"/>
          </p:cNvSpPr>
          <p:nvPr/>
        </p:nvSpPr>
        <p:spPr bwMode="auto">
          <a:xfrm>
            <a:off x="4441825" y="3200400"/>
            <a:ext cx="26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</a:rPr>
              <a:t> </a:t>
            </a: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3326" name="图片 21526" descr="011a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550" y="4876800"/>
            <a:ext cx="10858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1" name="文本框 21530"/>
          <p:cNvSpPr txBox="1">
            <a:spLocks noChangeArrowheads="1"/>
          </p:cNvSpPr>
          <p:nvPr/>
        </p:nvSpPr>
        <p:spPr bwMode="auto">
          <a:xfrm>
            <a:off x="0" y="5445125"/>
            <a:ext cx="34194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3300"/>
                </a:solidFill>
                <a:ea typeface="黑体" panose="02010609060101010101" pitchFamily="49" charset="-122"/>
              </a:rPr>
              <a:t>自私，残忍，冷酷，虚伪</a:t>
            </a:r>
            <a:endParaRPr lang="zh-CN" altLang="en-US" sz="40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9937" descr="ly11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183991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39938" descr="ly15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0"/>
            <a:ext cx="192722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39939"/>
          <p:cNvSpPr txBox="1">
            <a:spLocks noChangeArrowheads="1"/>
          </p:cNvSpPr>
          <p:nvPr/>
        </p:nvSpPr>
        <p:spPr bwMode="auto">
          <a:xfrm>
            <a:off x="762000" y="762000"/>
            <a:ext cx="2031325" cy="646331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情感冲突</a:t>
            </a:r>
            <a:endParaRPr lang="zh-CN" altLang="en-US" sz="3600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0" name="文本框 39940"/>
          <p:cNvSpPr txBox="1">
            <a:spLocks noChangeArrowheads="1"/>
          </p:cNvSpPr>
          <p:nvPr/>
        </p:nvSpPr>
        <p:spPr bwMode="auto">
          <a:xfrm>
            <a:off x="5334000" y="1219200"/>
            <a:ext cx="860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VS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文本框 39941"/>
          <p:cNvSpPr txBox="1">
            <a:spLocks noChangeArrowheads="1"/>
          </p:cNvSpPr>
          <p:nvPr/>
        </p:nvSpPr>
        <p:spPr bwMode="auto">
          <a:xfrm>
            <a:off x="0" y="3068638"/>
            <a:ext cx="91440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讨论探究二：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其实侍萍很早就认出周朴园，侍萍采取了什么方式让周认出他来的？你是怎么理解她的举措的？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(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提示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请欣赏人物的个性化语言）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4342" name="文本框 39943"/>
          <p:cNvSpPr txBox="1">
            <a:spLocks noChangeArrowheads="1"/>
          </p:cNvSpPr>
          <p:nvPr/>
        </p:nvSpPr>
        <p:spPr bwMode="auto">
          <a:xfrm>
            <a:off x="3492500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周朴园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4343" name="文本框 39944"/>
          <p:cNvSpPr txBox="1">
            <a:spLocks noChangeArrowheads="1"/>
          </p:cNvSpPr>
          <p:nvPr/>
        </p:nvSpPr>
        <p:spPr bwMode="auto">
          <a:xfrm>
            <a:off x="6516688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鲁侍萍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43009"/>
          <p:cNvSpPr>
            <a:spLocks noChangeArrowheads="1"/>
          </p:cNvSpPr>
          <p:nvPr/>
        </p:nvSpPr>
        <p:spPr bwMode="auto">
          <a:xfrm>
            <a:off x="0" y="117475"/>
            <a:ext cx="91440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鲁侍萍没有立刻表明自己的身份，开始时甚至没有当面斥责周朴园对她的迫害，而是以叙述的口吻诉说自己的遭遇。</a:t>
            </a:r>
            <a:endParaRPr lang="zh-CN" altLang="en-US" sz="3600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　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3011" name="文本框 43010"/>
          <p:cNvSpPr txBox="1">
            <a:spLocks noChangeArrowheads="1"/>
          </p:cNvSpPr>
          <p:nvPr/>
        </p:nvSpPr>
        <p:spPr bwMode="auto">
          <a:xfrm>
            <a:off x="0" y="1916113"/>
            <a:ext cx="86042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0000"/>
                </a:solidFill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年的悲惨遭遇和痛苦的经历已经把她磨练的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坚强，勇敢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，她对残酷的现实充满愤恨。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文本框 43011"/>
          <p:cNvSpPr txBox="1">
            <a:spLocks noChangeArrowheads="1"/>
          </p:cNvSpPr>
          <p:nvPr/>
        </p:nvSpPr>
        <p:spPr bwMode="auto">
          <a:xfrm>
            <a:off x="3544353" y="3212976"/>
            <a:ext cx="5254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ea typeface="黑体" panose="02010609060101010101" pitchFamily="49" charset="-122"/>
              </a:rPr>
              <a:t>正直坚韧，理智清醒</a:t>
            </a:r>
            <a:endParaRPr lang="zh-CN" altLang="en-US" sz="4000" b="1" dirty="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43013" name="文本框 43012"/>
          <p:cNvSpPr txBox="1">
            <a:spLocks noChangeArrowheads="1"/>
          </p:cNvSpPr>
          <p:nvPr/>
        </p:nvSpPr>
        <p:spPr bwMode="auto">
          <a:xfrm>
            <a:off x="0" y="4076700"/>
            <a:ext cx="86042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但她没有意识到自己的不幸是社会的腐朽造成的，而是把一切归结于“报应”和命运，甚至轻信和谅解周朴园的“忏悔”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4" name="文本框 43013"/>
          <p:cNvSpPr txBox="1">
            <a:spLocks noChangeArrowheads="1"/>
          </p:cNvSpPr>
          <p:nvPr/>
        </p:nvSpPr>
        <p:spPr bwMode="auto">
          <a:xfrm>
            <a:off x="3311252" y="5831026"/>
            <a:ext cx="5651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  <a:ea typeface="黑体" panose="02010609060101010101" pitchFamily="49" charset="-122"/>
              </a:rPr>
              <a:t>柔弱幼稚，勤劳善良</a:t>
            </a:r>
            <a:endParaRPr lang="zh-CN" altLang="en-US" sz="4000" b="1" dirty="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5392"/>
          <p:cNvSpPr>
            <a:spLocks noChangeArrowheads="1" noChangeShapeType="1" noTextEdit="1"/>
          </p:cNvSpPr>
          <p:nvPr/>
        </p:nvSpPr>
        <p:spPr bwMode="auto">
          <a:xfrm>
            <a:off x="4140200" y="260350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周鲁两家戏剧冲突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文本框 15409"/>
          <p:cNvSpPr txBox="1">
            <a:spLocks noChangeArrowheads="1"/>
          </p:cNvSpPr>
          <p:nvPr/>
        </p:nvSpPr>
        <p:spPr bwMode="auto">
          <a:xfrm>
            <a:off x="1547813" y="2997200"/>
            <a:ext cx="803275" cy="30702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  <a:miter lim="800000"/>
          </a:ln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</a:rPr>
              <a:t>周 朴  园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直接连接符 15410"/>
          <p:cNvSpPr>
            <a:spLocks noChangeShapeType="1"/>
          </p:cNvSpPr>
          <p:nvPr/>
        </p:nvSpPr>
        <p:spPr bwMode="auto">
          <a:xfrm>
            <a:off x="2484438" y="4005263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508" name="文本框 15411"/>
          <p:cNvSpPr txBox="1">
            <a:spLocks noChangeArrowheads="1"/>
          </p:cNvSpPr>
          <p:nvPr/>
        </p:nvSpPr>
        <p:spPr bwMode="auto">
          <a:xfrm>
            <a:off x="3851275" y="3573463"/>
            <a:ext cx="2232025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冲突焦点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文本框 15416"/>
          <p:cNvSpPr txBox="1">
            <a:spLocks noChangeArrowheads="1"/>
          </p:cNvSpPr>
          <p:nvPr/>
        </p:nvSpPr>
        <p:spPr bwMode="auto">
          <a:xfrm>
            <a:off x="3708400" y="4437063"/>
            <a:ext cx="2519363" cy="711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00"/>
                </a:solidFill>
                <a:latin typeface="宋体" panose="02010600030101010101" pitchFamily="2" charset="-122"/>
              </a:rPr>
              <a:t>阶级斗争</a:t>
            </a:r>
            <a:endParaRPr lang="zh-CN" altLang="en-US" sz="40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文本框 15417"/>
          <p:cNvSpPr txBox="1">
            <a:spLocks noChangeArrowheads="1"/>
          </p:cNvSpPr>
          <p:nvPr/>
        </p:nvSpPr>
        <p:spPr bwMode="auto">
          <a:xfrm>
            <a:off x="7529513" y="2997200"/>
            <a:ext cx="798512" cy="3192463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  <a:miter lim="800000"/>
          </a:ln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</a:rPr>
              <a:t>鲁 大 海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直接连接符 15419"/>
          <p:cNvSpPr>
            <a:spLocks noChangeShapeType="1"/>
          </p:cNvSpPr>
          <p:nvPr/>
        </p:nvSpPr>
        <p:spPr bwMode="auto">
          <a:xfrm flipH="1">
            <a:off x="6156325" y="4005263"/>
            <a:ext cx="13319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512" name="文本框 15420"/>
          <p:cNvSpPr txBox="1">
            <a:spLocks noChangeArrowheads="1"/>
          </p:cNvSpPr>
          <p:nvPr/>
        </p:nvSpPr>
        <p:spPr bwMode="auto">
          <a:xfrm>
            <a:off x="3059113" y="1196975"/>
            <a:ext cx="5905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第二场    周朴园与鲁大海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pic>
        <p:nvPicPr>
          <p:cNvPr id="21513" name="图片 15423" descr="萍朴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19171" b="18523"/>
          <a:stretch>
            <a:fillRect/>
          </a:stretch>
        </p:blipFill>
        <p:spPr bwMode="auto">
          <a:xfrm>
            <a:off x="304800" y="228600"/>
            <a:ext cx="2341563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8129" descr="ly11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183991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文本框 48131"/>
          <p:cNvSpPr txBox="1">
            <a:spLocks noChangeArrowheads="1"/>
          </p:cNvSpPr>
          <p:nvPr/>
        </p:nvSpPr>
        <p:spPr bwMode="auto">
          <a:xfrm>
            <a:off x="762000" y="762000"/>
            <a:ext cx="2031325" cy="646331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阶级冲突</a:t>
            </a:r>
            <a:endParaRPr lang="zh-CN" altLang="en-US" sz="3600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5" name="文本框 48132"/>
          <p:cNvSpPr txBox="1">
            <a:spLocks noChangeArrowheads="1"/>
          </p:cNvSpPr>
          <p:nvPr/>
        </p:nvSpPr>
        <p:spPr bwMode="auto">
          <a:xfrm>
            <a:off x="5334000" y="1219200"/>
            <a:ext cx="860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VS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文本框 48133"/>
          <p:cNvSpPr txBox="1">
            <a:spLocks noChangeArrowheads="1"/>
          </p:cNvSpPr>
          <p:nvPr/>
        </p:nvSpPr>
        <p:spPr bwMode="auto">
          <a:xfrm>
            <a:off x="0" y="3068638"/>
            <a:ext cx="9144000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讨论探究三：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请用欣赏个性化语言的方法，试分析鲁大海的性格特征。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8437" name="文本框 48134"/>
          <p:cNvSpPr txBox="1">
            <a:spLocks noChangeArrowheads="1"/>
          </p:cNvSpPr>
          <p:nvPr/>
        </p:nvSpPr>
        <p:spPr bwMode="auto">
          <a:xfrm>
            <a:off x="3492500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周朴园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18438" name="文本框 48135"/>
          <p:cNvSpPr txBox="1">
            <a:spLocks noChangeArrowheads="1"/>
          </p:cNvSpPr>
          <p:nvPr/>
        </p:nvSpPr>
        <p:spPr bwMode="auto">
          <a:xfrm>
            <a:off x="6516688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鲁大海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18439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4288"/>
            <a:ext cx="158115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49153"/>
          <p:cNvSpPr txBox="1">
            <a:spLocks noChangeArrowheads="1"/>
          </p:cNvSpPr>
          <p:nvPr/>
        </p:nvSpPr>
        <p:spPr bwMode="auto">
          <a:xfrm>
            <a:off x="2600325" y="0"/>
            <a:ext cx="5211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ea typeface="楷体_GB2312" pitchFamily="49" charset="-122"/>
              </a:rPr>
              <a:t>个性化语言举例</a:t>
            </a:r>
            <a:endParaRPr lang="zh-CN" altLang="en-US" sz="3600" b="1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49156" name="文本框 49155"/>
          <p:cNvSpPr txBox="1">
            <a:spLocks noChangeArrowheads="1"/>
          </p:cNvSpPr>
          <p:nvPr/>
        </p:nvSpPr>
        <p:spPr bwMode="auto">
          <a:xfrm>
            <a:off x="323850" y="836613"/>
            <a:ext cx="8569325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00"/>
                </a:solidFill>
              </a:rPr>
              <a:t>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我们老远从矿上来，今天我又在你府上门房里从早上六点钟一直等到现在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49" charset="-122"/>
              </a:rPr>
              <a:t>……</a:t>
            </a:r>
            <a:endParaRPr lang="en-US" altLang="zh-CN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可是完全错了。我们这次罢工是团结的，有组织的。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（拿过去读）什么？他们又上工了。（放下电报）不会。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（看合同）什么？（慢慢地）他们三个人签了字？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（如梦初醒）这三个没有骨头的东西！他们就把矿上的工人们卖了！</a:t>
            </a:r>
            <a:endParaRPr lang="zh-CN" altLang="en-US" sz="32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14337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文本框 14338"/>
          <p:cNvSpPr txBox="1">
            <a:spLocks noChangeArrowheads="1"/>
          </p:cNvSpPr>
          <p:nvPr/>
        </p:nvSpPr>
        <p:spPr bwMode="auto">
          <a:xfrm>
            <a:off x="990600" y="1143000"/>
            <a:ext cx="678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685800" y="1752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135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雷  雨</a:t>
            </a:r>
            <a:endParaRPr lang="zh-CN" altLang="en-US" sz="135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3076" name="文本框 14341"/>
          <p:cNvSpPr txBox="1">
            <a:spLocks noChangeArrowheads="1"/>
          </p:cNvSpPr>
          <p:nvPr/>
        </p:nvSpPr>
        <p:spPr bwMode="auto">
          <a:xfrm>
            <a:off x="3374390" y="3657600"/>
            <a:ext cx="28816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en-US" sz="4800" b="1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曹   禺</a:t>
            </a:r>
            <a:endParaRPr lang="zh-CN" altLang="en-US" sz="48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8" name="图片 14343" descr="di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32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4344" descr="san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6888" y="0"/>
            <a:ext cx="21812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47105"/>
          <p:cNvSpPr>
            <a:spLocks noChangeArrowheads="1"/>
          </p:cNvSpPr>
          <p:nvPr/>
        </p:nvSpPr>
        <p:spPr bwMode="auto">
          <a:xfrm>
            <a:off x="0" y="404813"/>
            <a:ext cx="91440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鲁大海的斗争明显地表现出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经验不足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，从他的语言上也足见他的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鲁莽幼稚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。　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7107" name="文本框 47106"/>
          <p:cNvSpPr txBox="1">
            <a:spLocks noChangeArrowheads="1"/>
          </p:cNvSpPr>
          <p:nvPr/>
        </p:nvSpPr>
        <p:spPr bwMode="auto">
          <a:xfrm>
            <a:off x="0" y="2276475"/>
            <a:ext cx="8604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但是通过他的斗争毕竟表现出工人阶级的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大无畏和顽强英勇，大公无私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的精神。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9" name="文本框 47108"/>
          <p:cNvSpPr txBox="1">
            <a:spLocks noChangeArrowheads="1"/>
          </p:cNvSpPr>
          <p:nvPr/>
        </p:nvSpPr>
        <p:spPr bwMode="auto">
          <a:xfrm>
            <a:off x="0" y="4724400"/>
            <a:ext cx="86042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同时表现出他以及作者寄予的无产阶级斗争到底的决心。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50178" descr="ly15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0"/>
            <a:ext cx="192722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文本框 50179"/>
          <p:cNvSpPr txBox="1">
            <a:spLocks noChangeArrowheads="1"/>
          </p:cNvSpPr>
          <p:nvPr/>
        </p:nvSpPr>
        <p:spPr bwMode="auto">
          <a:xfrm>
            <a:off x="762000" y="762000"/>
            <a:ext cx="2070100" cy="12477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情感冲突</a:t>
            </a:r>
            <a:endParaRPr lang="zh-CN" altLang="en-US" sz="3600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阶级冲突</a:t>
            </a:r>
            <a:endParaRPr lang="zh-CN" altLang="en-US" sz="3600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1" name="文本框 50180"/>
          <p:cNvSpPr txBox="1">
            <a:spLocks noChangeArrowheads="1"/>
          </p:cNvSpPr>
          <p:nvPr/>
        </p:nvSpPr>
        <p:spPr bwMode="auto">
          <a:xfrm>
            <a:off x="5334000" y="1219200"/>
            <a:ext cx="860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VS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文本框 50182"/>
          <p:cNvSpPr txBox="1">
            <a:spLocks noChangeArrowheads="1"/>
          </p:cNvSpPr>
          <p:nvPr/>
        </p:nvSpPr>
        <p:spPr bwMode="auto">
          <a:xfrm>
            <a:off x="6510338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周萍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22533" name="文本框 50183"/>
          <p:cNvSpPr txBox="1">
            <a:spLocks noChangeArrowheads="1"/>
          </p:cNvSpPr>
          <p:nvPr/>
        </p:nvSpPr>
        <p:spPr bwMode="auto">
          <a:xfrm>
            <a:off x="3779838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鲁侍萍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50185" name="文本框 50184"/>
          <p:cNvSpPr txBox="1">
            <a:spLocks noChangeArrowheads="1"/>
          </p:cNvSpPr>
          <p:nvPr/>
        </p:nvSpPr>
        <p:spPr bwMode="auto">
          <a:xfrm>
            <a:off x="611188" y="3933825"/>
            <a:ext cx="734377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ea typeface="楷体_GB2312" pitchFamily="49" charset="-122"/>
              </a:rPr>
              <a:t>品味戏剧语言（二）</a:t>
            </a:r>
            <a:endParaRPr lang="zh-CN" altLang="en-US" sz="4000" b="1">
              <a:solidFill>
                <a:srgbClr val="00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ea typeface="楷体_GB2312" pitchFamily="49" charset="-122"/>
              </a:rPr>
              <a:t>品味富有动作性的人物语言，鉴赏人物的内心活动。</a:t>
            </a:r>
            <a:endParaRPr lang="en-US" altLang="zh-CN" sz="4000" b="1">
              <a:solidFill>
                <a:srgbClr val="000000"/>
              </a:solidFill>
            </a:endParaRPr>
          </a:p>
        </p:txBody>
      </p:sp>
      <p:pic>
        <p:nvPicPr>
          <p:cNvPr id="225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475" y="71438"/>
            <a:ext cx="1706563" cy="230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55297"/>
          <p:cNvSpPr txBox="1">
            <a:spLocks noChangeArrowheads="1"/>
          </p:cNvSpPr>
          <p:nvPr/>
        </p:nvSpPr>
        <p:spPr bwMode="auto">
          <a:xfrm>
            <a:off x="0" y="0"/>
            <a:ext cx="9144000" cy="642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周萍        </a:t>
            </a:r>
            <a:r>
              <a:rPr lang="zh-CN" altLang="en-US" sz="3200" b="1">
                <a:solidFill>
                  <a:srgbClr val="000000"/>
                </a:solidFill>
              </a:rPr>
              <a:t>打他！</a:t>
            </a:r>
            <a:endParaRPr lang="zh-CN" altLang="en-US" sz="32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鲁大海  </a:t>
            </a:r>
            <a:r>
              <a:rPr lang="zh-CN" altLang="en-US" sz="3200" b="1">
                <a:solidFill>
                  <a:srgbClr val="000000"/>
                </a:solidFill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（向周萍）</a:t>
            </a:r>
            <a:r>
              <a:rPr lang="zh-CN" altLang="en-US" sz="3200" b="1">
                <a:solidFill>
                  <a:srgbClr val="000000"/>
                </a:solidFill>
              </a:rPr>
              <a:t>你！</a:t>
            </a:r>
            <a:endParaRPr lang="zh-CN" altLang="en-US" sz="32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ea typeface="楷体_GB2312" pitchFamily="49" charset="-122"/>
              </a:rPr>
              <a:t>……</a:t>
            </a:r>
            <a:endParaRPr lang="en-US" altLang="zh-CN" sz="3200" b="1">
              <a:solidFill>
                <a:srgbClr val="00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周朴园   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（厉声）</a:t>
            </a:r>
            <a:r>
              <a:rPr lang="zh-CN" altLang="en-US" sz="3200" b="1">
                <a:solidFill>
                  <a:srgbClr val="FF0000"/>
                </a:solidFill>
              </a:rPr>
              <a:t>不要打人！</a:t>
            </a:r>
            <a:endParaRPr lang="zh-CN" altLang="en-US" sz="3200" b="1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……</a:t>
            </a:r>
            <a:endParaRPr lang="en-US" altLang="zh-CN" sz="32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周萍        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（向仆人们）</a:t>
            </a:r>
            <a:r>
              <a:rPr lang="zh-CN" altLang="en-US" sz="3200" b="1">
                <a:solidFill>
                  <a:srgbClr val="000000"/>
                </a:solidFill>
              </a:rPr>
              <a:t>把他拉下去</a:t>
            </a:r>
            <a:r>
              <a:rPr lang="en-US" altLang="zh-CN" sz="3200" b="1">
                <a:solidFill>
                  <a:srgbClr val="000000"/>
                </a:solidFill>
              </a:rPr>
              <a:t>!</a:t>
            </a:r>
            <a:endParaRPr lang="en-US" altLang="zh-CN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鲁侍萍</a:t>
            </a:r>
            <a:r>
              <a:rPr lang="zh-CN" altLang="en-US" sz="3200" b="1">
                <a:solidFill>
                  <a:srgbClr val="000000"/>
                </a:solidFill>
              </a:rPr>
              <a:t>     这真是一群强盗！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（走至周萍面前）</a:t>
            </a:r>
            <a:r>
              <a:rPr lang="zh-CN" altLang="en-US" sz="3200" b="1">
                <a:solidFill>
                  <a:srgbClr val="FF0000"/>
                </a:solidFill>
              </a:rPr>
              <a:t>你是萍，</a:t>
            </a:r>
            <a:r>
              <a:rPr lang="en-US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</a:rPr>
              <a:t>凭</a:t>
            </a:r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凭什么打我的儿子？</a:t>
            </a:r>
            <a:endParaRPr lang="zh-CN" altLang="en-US" sz="3200" b="1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周萍</a:t>
            </a:r>
            <a:r>
              <a:rPr lang="zh-CN" altLang="en-US" sz="3200" b="1">
                <a:solidFill>
                  <a:srgbClr val="000000"/>
                </a:solidFill>
              </a:rPr>
              <a:t>        你是谁？</a:t>
            </a:r>
            <a:endParaRPr lang="zh-CN" altLang="en-US" sz="32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鲁侍萍    </a:t>
            </a:r>
            <a:r>
              <a:rPr lang="zh-CN" altLang="en-US" sz="3200" b="1">
                <a:solidFill>
                  <a:srgbClr val="FF0000"/>
                </a:solidFill>
              </a:rPr>
              <a:t>我是你的</a:t>
            </a:r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你打的这个人的妈。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鲁大海</a:t>
            </a:r>
            <a:r>
              <a:rPr lang="zh-CN" altLang="en-US" sz="3200" b="1">
                <a:solidFill>
                  <a:srgbClr val="000000"/>
                </a:solidFill>
              </a:rPr>
              <a:t>    妈，别理这东西，小心吃了他们的亏。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鲁侍萍   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（呆呆地望着周萍的脸，又哭起来）</a:t>
            </a:r>
            <a:r>
              <a:rPr lang="zh-CN" altLang="en-US" sz="3200" b="1">
                <a:solidFill>
                  <a:srgbClr val="FF0000"/>
                </a:solidFill>
              </a:rPr>
              <a:t>大海，走吧，我们走吧！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文本框 56322"/>
          <p:cNvSpPr txBox="1">
            <a:spLocks noChangeArrowheads="1"/>
          </p:cNvSpPr>
          <p:nvPr/>
        </p:nvSpPr>
        <p:spPr bwMode="auto">
          <a:xfrm>
            <a:off x="0" y="1196975"/>
            <a:ext cx="86042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她想看看大儿子周萍，但周萍打大海的举动又使得她愤慨，意识到阶级对立的尖锐，所以马上用谐音掩饰。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25" name="文本框 56324"/>
          <p:cNvSpPr txBox="1">
            <a:spLocks noChangeArrowheads="1"/>
          </p:cNvSpPr>
          <p:nvPr/>
        </p:nvSpPr>
        <p:spPr bwMode="auto">
          <a:xfrm>
            <a:off x="0" y="4076700"/>
            <a:ext cx="90360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我是你的（妈妈），但是眼前的儿子已经成为资本家的强盗、帮凶，这两句话充分表现了她当时痛苦、愤恨、失望而又无可奈何的心情。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文本框 56326"/>
          <p:cNvSpPr txBox="1"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鲁侍萍</a:t>
            </a:r>
            <a:r>
              <a:rPr lang="zh-CN" altLang="en-US" sz="3200" b="1">
                <a:solidFill>
                  <a:srgbClr val="000000"/>
                </a:solidFill>
              </a:rPr>
              <a:t>     这真是一群强盗！</a:t>
            </a:r>
            <a:r>
              <a:rPr lang="zh-CN" altLang="en-US" sz="3200" b="1">
                <a:solidFill>
                  <a:srgbClr val="000000"/>
                </a:solidFill>
                <a:ea typeface="楷体_GB2312" pitchFamily="49" charset="-122"/>
              </a:rPr>
              <a:t>（走至周萍面前）</a:t>
            </a:r>
            <a:r>
              <a:rPr lang="zh-CN" altLang="en-US" sz="3200" b="1">
                <a:solidFill>
                  <a:srgbClr val="FF0000"/>
                </a:solidFill>
              </a:rPr>
              <a:t>你是</a:t>
            </a:r>
            <a:r>
              <a:rPr lang="zh-CN" altLang="en-US" sz="3200" b="1">
                <a:solidFill>
                  <a:srgbClr val="FF3300"/>
                </a:solidFill>
              </a:rPr>
              <a:t>萍，</a:t>
            </a:r>
            <a:r>
              <a:rPr lang="en-US" altLang="zh-CN" sz="3200" b="1">
                <a:solidFill>
                  <a:srgbClr val="FF3300"/>
                </a:solidFill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3300"/>
                </a:solidFill>
              </a:rPr>
              <a:t>凭</a:t>
            </a:r>
            <a:r>
              <a:rPr lang="en-US" altLang="zh-CN" sz="3200" b="1">
                <a:solidFill>
                  <a:srgbClr val="FF3300"/>
                </a:solidFill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</a:rPr>
              <a:t>凭</a:t>
            </a:r>
            <a:r>
              <a:rPr lang="zh-CN" altLang="en-US" sz="3200" b="1">
                <a:solidFill>
                  <a:srgbClr val="FF0000"/>
                </a:solidFill>
              </a:rPr>
              <a:t>什么打我的儿子？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80" name="文本框 56327"/>
          <p:cNvSpPr txBox="1">
            <a:spLocks noChangeArrowheads="1"/>
          </p:cNvSpPr>
          <p:nvPr/>
        </p:nvSpPr>
        <p:spPr bwMode="auto">
          <a:xfrm>
            <a:off x="107950" y="32131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66"/>
                </a:solidFill>
              </a:rPr>
              <a:t>鲁侍萍     </a:t>
            </a:r>
            <a:r>
              <a:rPr lang="zh-CN" altLang="en-US" sz="3200" b="1">
                <a:solidFill>
                  <a:srgbClr val="FF0000"/>
                </a:solidFill>
              </a:rPr>
              <a:t>我是你的</a:t>
            </a:r>
            <a:r>
              <a:rPr lang="en-US" altLang="zh-CN" sz="3200" b="1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</a:rPr>
              <a:t>你打的这个人的妈。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51201"/>
          <p:cNvSpPr txBox="1">
            <a:spLocks noChangeArrowheads="1"/>
          </p:cNvSpPr>
          <p:nvPr/>
        </p:nvSpPr>
        <p:spPr bwMode="auto">
          <a:xfrm>
            <a:off x="38100" y="1227138"/>
            <a:ext cx="9069388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</a:rPr>
              <a:t>潜台词即是言中有言，意中有意，弦外有音。它实际上是语言的多意现象。</a:t>
            </a:r>
            <a:endParaRPr lang="zh-CN" altLang="en-US" sz="2800" b="1" dirty="0">
              <a:solidFill>
                <a:srgbClr val="00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</a:rPr>
              <a:t>“潜”，是隐藏的意思。即</a:t>
            </a:r>
            <a:r>
              <a:rPr lang="zh-CN" altLang="en-US" sz="3600" b="1" dirty="0">
                <a:solidFill>
                  <a:srgbClr val="000066"/>
                </a:solidFill>
                <a:ea typeface="楷体_GB2312" pitchFamily="49" charset="-122"/>
              </a:rPr>
              <a:t>语言的表层意思之内还含有别的不愿说或不便说意思</a:t>
            </a:r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</a:rPr>
              <a:t>潜台词不仅充分体现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 pitchFamily="49" charset="-122"/>
              </a:rPr>
              <a:t>了</a:t>
            </a:r>
            <a:r>
              <a:rPr lang="zh-CN" altLang="en-US" sz="3600" b="1" dirty="0" smtClean="0">
                <a:solidFill>
                  <a:srgbClr val="FF0066"/>
                </a:solidFill>
                <a:ea typeface="楷体_GB2312" pitchFamily="49" charset="-122"/>
              </a:rPr>
              <a:t>语言</a:t>
            </a:r>
            <a:r>
              <a:rPr lang="zh-CN" altLang="en-US" sz="3600" b="1" dirty="0">
                <a:solidFill>
                  <a:srgbClr val="FF0066"/>
                </a:solidFill>
                <a:ea typeface="楷体_GB2312" pitchFamily="49" charset="-122"/>
              </a:rPr>
              <a:t>的魅力</a:t>
            </a:r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</a:rPr>
              <a:t>，而且通过它还可以窥见人物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丰富的内心世界</a:t>
            </a:r>
            <a:r>
              <a:rPr lang="zh-CN" altLang="en-US" sz="3600" b="1" dirty="0">
                <a:solidFill>
                  <a:srgbClr val="000000"/>
                </a:solidFill>
                <a:ea typeface="楷体_GB2312" pitchFamily="49" charset="-122"/>
              </a:rPr>
              <a:t>。潜台词往往是与语言的个性化和动作性联系在一起。</a:t>
            </a:r>
            <a:endParaRPr lang="zh-CN" altLang="en-US" sz="3600" b="1" dirty="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25602" name="文本框 51202"/>
          <p:cNvSpPr txBox="1">
            <a:spLocks noChangeArrowheads="1"/>
          </p:cNvSpPr>
          <p:nvPr/>
        </p:nvSpPr>
        <p:spPr bwMode="auto">
          <a:xfrm>
            <a:off x="1660525" y="3273425"/>
            <a:ext cx="311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 </a:t>
            </a:r>
            <a:br>
              <a:rPr lang="en-US" altLang="zh-CN" sz="4000" b="1">
                <a:solidFill>
                  <a:srgbClr val="000000"/>
                </a:solidFill>
              </a:rPr>
            </a:br>
            <a:endParaRPr lang="en-US" altLang="zh-CN" sz="4000" b="1">
              <a:solidFill>
                <a:srgbClr val="000000"/>
              </a:solidFill>
            </a:endParaRPr>
          </a:p>
        </p:txBody>
      </p:sp>
      <p:sp>
        <p:nvSpPr>
          <p:cNvPr id="25603" name="文本框 51206"/>
          <p:cNvSpPr txBox="1">
            <a:spLocks noChangeArrowheads="1"/>
          </p:cNvSpPr>
          <p:nvPr/>
        </p:nvSpPr>
        <p:spPr bwMode="auto">
          <a:xfrm>
            <a:off x="271463" y="211138"/>
            <a:ext cx="61928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B0F0"/>
                </a:solidFill>
              </a:rPr>
              <a:t>品味戏剧</a:t>
            </a:r>
            <a:r>
              <a:rPr lang="zh-CN" altLang="en-US" sz="4400" b="1" dirty="0" smtClean="0">
                <a:solidFill>
                  <a:srgbClr val="00B0F0"/>
                </a:solidFill>
              </a:rPr>
              <a:t>语言（潜台词）</a:t>
            </a:r>
            <a:endParaRPr lang="zh-CN" altLang="en-US" sz="4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52226"/>
          <p:cNvSpPr txBox="1">
            <a:spLocks noChangeArrowheads="1"/>
          </p:cNvSpPr>
          <p:nvPr/>
        </p:nvSpPr>
        <p:spPr bwMode="auto">
          <a:xfrm>
            <a:off x="1660525" y="3273425"/>
            <a:ext cx="311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 </a:t>
            </a:r>
            <a:br>
              <a:rPr lang="en-US" altLang="zh-CN" sz="4000" b="1">
                <a:solidFill>
                  <a:srgbClr val="000000"/>
                </a:solidFill>
              </a:rPr>
            </a:br>
            <a:endParaRPr lang="en-US" altLang="zh-CN" sz="4000" b="1">
              <a:solidFill>
                <a:srgbClr val="000000"/>
              </a:solidFill>
            </a:endParaRPr>
          </a:p>
        </p:txBody>
      </p:sp>
      <p:sp>
        <p:nvSpPr>
          <p:cNvPr id="26626" name="文本框 52227"/>
          <p:cNvSpPr txBox="1">
            <a:spLocks noChangeArrowheads="1"/>
          </p:cNvSpPr>
          <p:nvPr/>
        </p:nvSpPr>
        <p:spPr bwMode="auto">
          <a:xfrm>
            <a:off x="323850" y="1341438"/>
            <a:ext cx="882015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3333CC"/>
                </a:solidFill>
              </a:rPr>
              <a:t>周朴园　（汗涔涔地）</a:t>
            </a:r>
            <a:r>
              <a:rPr lang="zh-CN" altLang="en-US" sz="3600" b="1">
                <a:solidFill>
                  <a:srgbClr val="000000"/>
                </a:solidFill>
              </a:rPr>
              <a:t>哦。</a:t>
            </a:r>
            <a:endParaRPr lang="zh-CN" altLang="en-US" sz="3600" b="1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3333CC"/>
                </a:solidFill>
              </a:rPr>
              <a:t>鲁侍萍　</a:t>
            </a:r>
            <a:r>
              <a:rPr lang="zh-CN" altLang="en-US" sz="3600" b="1">
                <a:solidFill>
                  <a:srgbClr val="000000"/>
                </a:solidFill>
              </a:rPr>
              <a:t>她不是小姐，她是无锡周公馆梅妈的女儿，她叫侍萍。</a:t>
            </a:r>
            <a:endParaRPr lang="zh-CN" altLang="en-US" sz="3600" b="1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3333CC"/>
                </a:solidFill>
              </a:rPr>
              <a:t>周朴园   （抬起头来）</a:t>
            </a:r>
            <a:r>
              <a:rPr lang="zh-CN" altLang="en-US" sz="3600" b="1" u="sng">
                <a:solidFill>
                  <a:srgbClr val="FF0000"/>
                </a:solidFill>
              </a:rPr>
              <a:t>你姓什么？</a:t>
            </a:r>
            <a:endParaRPr lang="zh-CN" altLang="en-US" sz="3600" b="1" u="sng">
              <a:solidFill>
                <a:srgbClr val="FF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>
              <a:solidFill>
                <a:srgbClr val="9900FF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rgbClr val="3333CC"/>
                </a:solidFill>
              </a:rPr>
              <a:t>鲁侍萍　　</a:t>
            </a:r>
            <a:r>
              <a:rPr lang="zh-CN" altLang="en-US" sz="3600" b="1">
                <a:solidFill>
                  <a:srgbClr val="000000"/>
                </a:solidFill>
              </a:rPr>
              <a:t>我姓鲁，老爷。</a:t>
            </a:r>
            <a:endParaRPr lang="zh-CN" altLang="en-US" sz="3600" b="1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2229" name="文本框 52228"/>
          <p:cNvSpPr txBox="1">
            <a:spLocks noChangeArrowheads="1"/>
          </p:cNvSpPr>
          <p:nvPr/>
        </p:nvSpPr>
        <p:spPr bwMode="auto">
          <a:xfrm>
            <a:off x="3851275" y="3789363"/>
            <a:ext cx="4770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9900FF"/>
                </a:solidFill>
                <a:ea typeface="楷体_GB2312" pitchFamily="49" charset="-122"/>
              </a:rPr>
              <a:t>你怎么知道这么多？</a:t>
            </a:r>
            <a:endParaRPr lang="zh-CN" altLang="en-US" sz="4000" b="1">
              <a:solidFill>
                <a:srgbClr val="99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57345"/>
          <p:cNvSpPr txBox="1">
            <a:spLocks noChangeArrowheads="1"/>
          </p:cNvSpPr>
          <p:nvPr/>
        </p:nvSpPr>
        <p:spPr bwMode="auto">
          <a:xfrm>
            <a:off x="1660525" y="3273425"/>
            <a:ext cx="311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 </a:t>
            </a:r>
            <a:br>
              <a:rPr lang="en-US" altLang="zh-CN" sz="4000" b="1">
                <a:solidFill>
                  <a:srgbClr val="000000"/>
                </a:solidFill>
              </a:rPr>
            </a:br>
            <a:endParaRPr lang="en-US" altLang="zh-CN" sz="4000" b="1">
              <a:solidFill>
                <a:srgbClr val="000000"/>
              </a:solidFill>
            </a:endParaRPr>
          </a:p>
        </p:txBody>
      </p:sp>
      <p:sp>
        <p:nvSpPr>
          <p:cNvPr id="27650" name="文本框 57346"/>
          <p:cNvSpPr txBox="1">
            <a:spLocks noChangeArrowheads="1"/>
          </p:cNvSpPr>
          <p:nvPr/>
        </p:nvSpPr>
        <p:spPr bwMode="auto">
          <a:xfrm>
            <a:off x="0" y="549275"/>
            <a:ext cx="9144000" cy="591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3333CC"/>
                </a:solidFill>
              </a:rPr>
              <a:t>鲁侍萍　</a:t>
            </a:r>
            <a:r>
              <a:rPr lang="zh-CN" altLang="en-US" sz="3600" b="1" dirty="0">
                <a:solidFill>
                  <a:srgbClr val="FF3300"/>
                </a:solidFill>
              </a:rPr>
              <a:t>老爷问这些闲事干什么？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3333CC"/>
                </a:solidFill>
              </a:rPr>
              <a:t>周朴园    </a:t>
            </a:r>
            <a:r>
              <a:rPr lang="zh-CN" altLang="en-US" sz="3600" b="1" dirty="0">
                <a:solidFill>
                  <a:srgbClr val="000000"/>
                </a:solidFill>
              </a:rPr>
              <a:t>这个人跟我们有点亲戚。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3333CC"/>
                </a:solidFill>
              </a:rPr>
              <a:t>鲁侍萍　</a:t>
            </a:r>
            <a:r>
              <a:rPr lang="zh-CN" altLang="en-US" sz="3600" b="1" dirty="0">
                <a:solidFill>
                  <a:srgbClr val="FF3300"/>
                </a:solidFill>
              </a:rPr>
              <a:t>亲戚？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600" b="1" dirty="0">
              <a:solidFill>
                <a:srgbClr val="FF33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600" b="1" dirty="0">
              <a:solidFill>
                <a:srgbClr val="FF33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3333CC"/>
                </a:solidFill>
              </a:rPr>
              <a:t>周朴园</a:t>
            </a:r>
            <a:r>
              <a:rPr lang="zh-CN" altLang="en-US" b="1" dirty="0">
                <a:solidFill>
                  <a:srgbClr val="3333CC"/>
                </a:solidFill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</a:rPr>
              <a:t>嗯，</a:t>
            </a:r>
            <a:r>
              <a:rPr lang="en-US" altLang="zh-CN" sz="3600" b="1" dirty="0">
                <a:solidFill>
                  <a:srgbClr val="000000"/>
                </a:solidFill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</a:rPr>
              <a:t>我们想把她的坟墓修一修。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3333CC"/>
                </a:solidFill>
              </a:rPr>
              <a:t>鲁侍萍</a:t>
            </a:r>
            <a:r>
              <a:rPr lang="zh-CN" altLang="en-US" b="1" dirty="0">
                <a:solidFill>
                  <a:srgbClr val="3333CC"/>
                </a:solidFill>
              </a:rPr>
              <a:t>　</a:t>
            </a:r>
            <a:r>
              <a:rPr lang="zh-CN" altLang="en-US" sz="3600" b="1" dirty="0">
                <a:solidFill>
                  <a:srgbClr val="FF3300"/>
                </a:solidFill>
              </a:rPr>
              <a:t>哦，</a:t>
            </a:r>
            <a:r>
              <a:rPr lang="en-US" altLang="zh-CN" sz="3600" b="1" dirty="0">
                <a:solidFill>
                  <a:srgbClr val="FF3300"/>
                </a:solidFill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</a:rPr>
              <a:t>那用不着了。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57348" name="文本框 57347"/>
          <p:cNvSpPr txBox="1">
            <a:spLocks noChangeArrowheads="1"/>
          </p:cNvSpPr>
          <p:nvPr/>
        </p:nvSpPr>
        <p:spPr bwMode="auto">
          <a:xfrm>
            <a:off x="3276600" y="1268413"/>
            <a:ext cx="4260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9900FF"/>
                </a:solidFill>
                <a:ea typeface="楷体_GB2312" pitchFamily="49" charset="-122"/>
              </a:rPr>
              <a:t>你是不是在找她？</a:t>
            </a:r>
            <a:endParaRPr lang="zh-CN" altLang="en-US" sz="4000" b="1">
              <a:solidFill>
                <a:srgbClr val="9900FF"/>
              </a:solidFill>
              <a:ea typeface="楷体_GB2312" pitchFamily="49" charset="-122"/>
            </a:endParaRPr>
          </a:p>
        </p:txBody>
      </p:sp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3276600" y="2420938"/>
            <a:ext cx="5543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9900FF"/>
                </a:solidFill>
                <a:ea typeface="楷体_GB2312" pitchFamily="49" charset="-122"/>
              </a:rPr>
              <a:t>不会吧，她怎么变成你的亲戚了？你根本就是说谎。</a:t>
            </a:r>
            <a:endParaRPr lang="zh-CN" altLang="en-US" sz="4000" b="1">
              <a:solidFill>
                <a:srgbClr val="9900FF"/>
              </a:solidFill>
              <a:ea typeface="楷体_GB2312" pitchFamily="49" charset="-122"/>
            </a:endParaRPr>
          </a:p>
        </p:txBody>
      </p:sp>
      <p:sp>
        <p:nvSpPr>
          <p:cNvPr id="57350" name="文本框 57349"/>
          <p:cNvSpPr txBox="1">
            <a:spLocks noChangeArrowheads="1"/>
          </p:cNvSpPr>
          <p:nvPr/>
        </p:nvSpPr>
        <p:spPr bwMode="auto">
          <a:xfrm>
            <a:off x="3851275" y="5805488"/>
            <a:ext cx="3751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9900FF"/>
                </a:solidFill>
                <a:ea typeface="楷体_GB2312" pitchFamily="49" charset="-122"/>
              </a:rPr>
              <a:t>她还在你面前。</a:t>
            </a:r>
            <a:endParaRPr lang="zh-CN" altLang="en-US" sz="4000" b="1">
              <a:solidFill>
                <a:srgbClr val="99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  <p:bldP spid="573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18785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68610" name="文本占位符 118786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r>
              <a:rPr lang="zh-CN" altLang="en-US" b="1" dirty="0" smtClean="0"/>
              <a:t>周朴园   那个小孩呢？</a:t>
            </a:r>
            <a:endParaRPr lang="zh-CN" altLang="en-US" b="1" dirty="0" smtClean="0"/>
          </a:p>
          <a:p>
            <a:r>
              <a:rPr lang="zh-CN" altLang="en-US" b="1" dirty="0" smtClean="0"/>
              <a:t>鲁侍萍</a:t>
            </a:r>
            <a:r>
              <a:rPr lang="zh-CN" altLang="en-US" b="1" dirty="0" smtClean="0">
                <a:solidFill>
                  <a:schemeClr val="accent2"/>
                </a:solidFill>
              </a:rPr>
              <a:t>   </a:t>
            </a:r>
            <a:r>
              <a:rPr lang="zh-CN" altLang="en-US" b="1" dirty="0" smtClean="0"/>
              <a:t>也活着。</a:t>
            </a:r>
            <a:endParaRPr lang="zh-CN" altLang="en-US" b="1" dirty="0" smtClean="0"/>
          </a:p>
          <a:p>
            <a:r>
              <a:rPr lang="zh-CN" altLang="en-US" b="1" dirty="0" smtClean="0"/>
              <a:t>周朴园   （忽然立起）</a:t>
            </a:r>
            <a:r>
              <a:rPr lang="zh-CN" altLang="en-US" b="1" u="sng" dirty="0" smtClean="0">
                <a:solidFill>
                  <a:srgbClr val="FF0000"/>
                </a:solidFill>
              </a:rPr>
              <a:t>你是谁？ 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（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                                        ）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/>
              <a:t>鲁侍萍</a:t>
            </a:r>
            <a:r>
              <a:rPr lang="zh-CN" altLang="en-US" b="1" dirty="0" smtClean="0">
                <a:solidFill>
                  <a:schemeClr val="accent2"/>
                </a:solidFill>
              </a:rPr>
              <a:t>   </a:t>
            </a:r>
            <a:r>
              <a:rPr lang="zh-CN" altLang="en-US" b="1" dirty="0" smtClean="0"/>
              <a:t>我是这儿四风的妈，老爷。</a:t>
            </a:r>
            <a:endParaRPr lang="zh-CN" altLang="en-US" b="1" dirty="0" smtClean="0"/>
          </a:p>
          <a:p>
            <a:r>
              <a:rPr lang="zh-CN" altLang="en-US" b="1" dirty="0" smtClean="0"/>
              <a:t>周朴园   哦。</a:t>
            </a:r>
            <a:endParaRPr lang="zh-CN" altLang="en-US" b="1" dirty="0" smtClean="0"/>
          </a:p>
        </p:txBody>
      </p:sp>
      <p:sp>
        <p:nvSpPr>
          <p:cNvPr id="118788" name="文本框 118787"/>
          <p:cNvSpPr txBox="1">
            <a:spLocks noChangeArrowheads="1"/>
          </p:cNvSpPr>
          <p:nvPr/>
        </p:nvSpPr>
        <p:spPr bwMode="auto">
          <a:xfrm>
            <a:off x="1371600" y="3581400"/>
            <a:ext cx="6705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你和她是什么关系？你是干什么的？你怎么知道的这么清楚？</a:t>
            </a:r>
            <a:r>
              <a:rPr lang="en-US" altLang="zh-CN" sz="32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en-US" altLang="zh-CN" sz="3200" b="1" dirty="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2" name="动作按钮: 前进或下一项 11878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5B524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163841" descr="JKS10_0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3" name="文本框 163842"/>
          <p:cNvSpPr txBox="1"/>
          <p:nvPr/>
        </p:nvSpPr>
        <p:spPr>
          <a:xfrm>
            <a:off x="1143000" y="1295400"/>
            <a:ext cx="71628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周朴园    （忽然严厉地）你来干什么？</a:t>
            </a:r>
            <a:endParaRPr lang="zh-CN" altLang="en-US" sz="3600" b="1" noProof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7587" name="图片 163843" descr="书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609600"/>
            <a:ext cx="1066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46" name="文本框 163845"/>
          <p:cNvSpPr txBox="1"/>
          <p:nvPr/>
        </p:nvSpPr>
        <p:spPr>
          <a:xfrm>
            <a:off x="2986314" y="2147887"/>
            <a:ext cx="39624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该不会来敲诈我吧！</a:t>
            </a:r>
            <a:endParaRPr lang="zh-CN" altLang="en-US" sz="3200" b="1" noProof="1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3847" name="文本框 163846"/>
          <p:cNvSpPr txBox="1"/>
          <p:nvPr/>
        </p:nvSpPr>
        <p:spPr>
          <a:xfrm>
            <a:off x="1143000" y="2667000"/>
            <a:ext cx="71628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周朴园    谁指使你来？</a:t>
            </a:r>
            <a:endParaRPr lang="zh-CN" altLang="en-US" sz="3600" b="1" noProof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3849" name="文本框 163848"/>
          <p:cNvSpPr txBox="1"/>
          <p:nvPr/>
        </p:nvSpPr>
        <p:spPr>
          <a:xfrm>
            <a:off x="2743200" y="3505200"/>
            <a:ext cx="485298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你来一定有幕后的主使！</a:t>
            </a:r>
            <a:endParaRPr lang="zh-CN" altLang="en-US" sz="3200" b="1" noProof="1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3850" name="文本框 163849"/>
          <p:cNvSpPr txBox="1"/>
          <p:nvPr/>
        </p:nvSpPr>
        <p:spPr>
          <a:xfrm>
            <a:off x="1081314" y="4191000"/>
            <a:ext cx="77724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-4572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3600" b="1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周朴园    （冷冷地）三十年的工夫你还是找到</a:t>
            </a:r>
            <a:r>
              <a:rPr lang="zh-CN" altLang="en-US" sz="3600" b="1" noProof="1" smtClean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这儿</a:t>
            </a:r>
            <a:r>
              <a:rPr lang="zh-CN" altLang="en-US" sz="3600" b="1" noProof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来了。</a:t>
            </a:r>
            <a:endParaRPr lang="zh-CN" altLang="en-US" sz="3600" b="1" noProof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6" grpId="0"/>
      <p:bldP spid="163849" grpId="0"/>
      <p:bldP spid="1638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占位符 120833"/>
          <p:cNvSpPr>
            <a:spLocks noGrp="1" noChangeArrowheads="1"/>
          </p:cNvSpPr>
          <p:nvPr>
            <p:ph idx="1"/>
          </p:nvPr>
        </p:nvSpPr>
        <p:spPr>
          <a:xfrm>
            <a:off x="179388" y="1295400"/>
            <a:ext cx="8964612" cy="5867400"/>
          </a:xfrm>
        </p:spPr>
        <p:txBody>
          <a:bodyPr/>
          <a:lstStyle/>
          <a:p>
            <a:r>
              <a:rPr lang="zh-CN" altLang="en-US" b="1" dirty="0" smtClean="0"/>
              <a:t>鲁大海　（挣扎）</a:t>
            </a:r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/>
              <a:t>放开我，你们这一群强盗！</a:t>
            </a:r>
            <a:endParaRPr lang="zh-CN" altLang="en-US" b="1" dirty="0" smtClean="0"/>
          </a:p>
          <a:p>
            <a:r>
              <a:rPr lang="zh-CN" altLang="en-US" b="1" dirty="0" smtClean="0"/>
              <a:t>周    萍　（向仆人们</a:t>
            </a:r>
            <a:r>
              <a:rPr lang="zh-CN" altLang="en-US" b="1" dirty="0" smtClean="0">
                <a:solidFill>
                  <a:schemeClr val="accent2"/>
                </a:solidFill>
              </a:rPr>
              <a:t>）</a:t>
            </a:r>
            <a:r>
              <a:rPr lang="zh-CN" altLang="en-US" b="1" dirty="0" smtClean="0"/>
              <a:t>把他拉下去！</a:t>
            </a:r>
            <a:endParaRPr lang="zh-CN" altLang="en-US" b="1" dirty="0" smtClean="0"/>
          </a:p>
          <a:p>
            <a:r>
              <a:rPr lang="zh-CN" altLang="en-US" b="1" dirty="0" smtClean="0"/>
              <a:t>鲁侍萍　（大哭）</a:t>
            </a:r>
            <a:r>
              <a:rPr lang="zh-CN" altLang="en-US" b="1" dirty="0" smtClean="0">
                <a:solidFill>
                  <a:srgbClr val="FF0000"/>
                </a:solidFill>
              </a:rPr>
              <a:t>这真是一群强盗！</a:t>
            </a:r>
            <a:r>
              <a:rPr lang="zh-CN" altLang="en-US" b="1" dirty="0" smtClean="0"/>
              <a:t>（走至周萍面前）</a:t>
            </a:r>
            <a:r>
              <a:rPr lang="zh-CN" altLang="en-US" b="1" u="sng" dirty="0" smtClean="0">
                <a:solidFill>
                  <a:srgbClr val="FF0000"/>
                </a:solidFill>
              </a:rPr>
              <a:t>你是</a:t>
            </a:r>
            <a:r>
              <a:rPr lang="zh-CN" altLang="en-US" b="1" dirty="0" smtClean="0"/>
              <a:t>萍，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凭</a:t>
            </a:r>
            <a:r>
              <a:rPr lang="zh-CN" altLang="en-US" b="1" u="sng" dirty="0" smtClean="0">
                <a:solidFill>
                  <a:srgbClr val="FF0000"/>
                </a:solidFill>
              </a:rPr>
              <a:t>什么打我的儿子？</a:t>
            </a:r>
            <a:endParaRPr lang="zh-CN" altLang="en-US" b="1" u="sng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9900FF"/>
                </a:solidFill>
                <a:ea typeface="楷体_GB2312" pitchFamily="49" charset="-122"/>
              </a:rPr>
              <a:t>（                                  ）</a:t>
            </a:r>
            <a:endParaRPr lang="zh-CN" altLang="en-US" b="1" dirty="0" smtClean="0">
              <a:solidFill>
                <a:srgbClr val="9900FF"/>
              </a:solidFill>
              <a:ea typeface="楷体_GB2312" pitchFamily="49" charset="-122"/>
            </a:endParaRPr>
          </a:p>
          <a:p>
            <a:r>
              <a:rPr lang="zh-CN" altLang="en-US" b="1" dirty="0" smtClean="0"/>
              <a:t>周    萍</a:t>
            </a:r>
            <a:r>
              <a:rPr lang="zh-CN" altLang="en-US" b="1" dirty="0" smtClean="0">
                <a:solidFill>
                  <a:srgbClr val="FF0000"/>
                </a:solidFill>
              </a:rPr>
              <a:t>     </a:t>
            </a:r>
            <a:r>
              <a:rPr lang="zh-CN" altLang="en-US" b="1" dirty="0" smtClean="0"/>
              <a:t>你是谁？</a:t>
            </a:r>
            <a:endParaRPr lang="zh-CN" altLang="en-US" b="1" dirty="0" smtClean="0"/>
          </a:p>
          <a:p>
            <a:r>
              <a:rPr lang="zh-CN" altLang="en-US" b="1" dirty="0" smtClean="0"/>
              <a:t>鲁侍萍</a:t>
            </a:r>
            <a:r>
              <a:rPr lang="zh-CN" altLang="en-US" b="1" dirty="0" smtClean="0">
                <a:solidFill>
                  <a:srgbClr val="FF0000"/>
                </a:solidFill>
              </a:rPr>
              <a:t>     </a:t>
            </a:r>
            <a:r>
              <a:rPr lang="zh-CN" altLang="en-US" b="1" u="sng" dirty="0" smtClean="0">
                <a:solidFill>
                  <a:srgbClr val="FF0000"/>
                </a:solidFill>
              </a:rPr>
              <a:t>我是</a:t>
            </a:r>
            <a:r>
              <a:rPr lang="zh-CN" altLang="en-US" b="1" dirty="0" smtClean="0"/>
              <a:t>你的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你打的</a:t>
            </a:r>
            <a:r>
              <a:rPr lang="zh-CN" altLang="en-US" b="1" u="sng" dirty="0" smtClean="0">
                <a:solidFill>
                  <a:srgbClr val="FF0000"/>
                </a:solidFill>
              </a:rPr>
              <a:t>这个人的妈。</a:t>
            </a:r>
            <a:r>
              <a:rPr lang="en-US" altLang="zh-CN" b="1" dirty="0" smtClean="0">
                <a:solidFill>
                  <a:srgbClr val="9900FF"/>
                </a:solidFill>
              </a:rPr>
              <a:t>(                                                                           )</a:t>
            </a:r>
            <a:endParaRPr lang="en-US" altLang="zh-CN" b="1" dirty="0" smtClean="0">
              <a:solidFill>
                <a:srgbClr val="9900FF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b="1" dirty="0" smtClean="0">
              <a:solidFill>
                <a:srgbClr val="9900FF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zh-CN" b="1" dirty="0" smtClean="0">
              <a:solidFill>
                <a:srgbClr val="9900FF"/>
              </a:solidFill>
            </a:endParaRPr>
          </a:p>
        </p:txBody>
      </p:sp>
      <p:sp>
        <p:nvSpPr>
          <p:cNvPr id="70658" name="标题 120834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endParaRPr lang="zh-CN" altLang="en-US" sz="4000" b="1" dirty="0" smtClean="0">
              <a:ea typeface="楷体_GB2312" pitchFamily="49" charset="-122"/>
            </a:endParaRPr>
          </a:p>
        </p:txBody>
      </p:sp>
      <p:sp>
        <p:nvSpPr>
          <p:cNvPr id="70659" name="动作按钮: 前进或下一项 12083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304800" cy="3048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5B5249"/>
              </a:solidFill>
            </a:endParaRPr>
          </a:p>
        </p:txBody>
      </p:sp>
      <p:sp>
        <p:nvSpPr>
          <p:cNvPr id="70660" name="文本框 120836"/>
          <p:cNvSpPr txBox="1">
            <a:spLocks noChangeArrowheads="1"/>
          </p:cNvSpPr>
          <p:nvPr/>
        </p:nvSpPr>
        <p:spPr bwMode="auto">
          <a:xfrm>
            <a:off x="1447800" y="5715000"/>
            <a:ext cx="403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5B524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8" name="文本框 120837"/>
          <p:cNvSpPr txBox="1">
            <a:spLocks noChangeArrowheads="1"/>
          </p:cNvSpPr>
          <p:nvPr/>
        </p:nvSpPr>
        <p:spPr bwMode="auto">
          <a:xfrm>
            <a:off x="533400" y="5257800"/>
            <a:ext cx="7543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</a:rPr>
              <a:t>你这个畜生！你哪里像我的儿子啊！ </a:t>
            </a:r>
            <a:r>
              <a:rPr lang="en-US" altLang="zh-CN" sz="3200" b="1">
                <a:solidFill>
                  <a:srgbClr val="9900FF"/>
                </a:solidFill>
                <a:latin typeface="Times New Roman" panose="02020603050405020304" pitchFamily="18" charset="0"/>
              </a:rPr>
              <a:t>……</a:t>
            </a:r>
            <a:endParaRPr lang="en-US" altLang="zh-CN" sz="3200" b="1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9" name="文本框 120838"/>
          <p:cNvSpPr txBox="1">
            <a:spLocks noChangeArrowheads="1"/>
          </p:cNvSpPr>
          <p:nvPr/>
        </p:nvSpPr>
        <p:spPr bwMode="auto">
          <a:xfrm>
            <a:off x="457200" y="3535363"/>
            <a:ext cx="3810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  <a:ea typeface="楷体_GB2312" pitchFamily="49" charset="-122"/>
              </a:rPr>
              <a:t>他是你的弟弟呀！</a:t>
            </a:r>
            <a:endParaRPr lang="zh-CN" altLang="en-US" sz="3200" b="1">
              <a:solidFill>
                <a:srgbClr val="99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  <p:bldP spid="1208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28040" y="1124585"/>
            <a:ext cx="820737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 </a:t>
            </a:r>
            <a:r>
              <a:rPr lang="zh-CN" altLang="en-US" sz="2800" b="1"/>
              <a:t>曹禺，原名万家宝，1910年生于天津一个没落的官僚家庭，原籍湖北潜江。被称为</a:t>
            </a:r>
            <a:r>
              <a:rPr lang="zh-CN" altLang="en-US" sz="2800" b="1">
                <a:solidFill>
                  <a:srgbClr val="FF0000"/>
                </a:solidFill>
              </a:rPr>
              <a:t>“中国的莎士比亚”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        1928年，入南开大学政治系，翌年转入清华大学西洋文学系。</a:t>
            </a:r>
            <a:endParaRPr lang="zh-CN" altLang="en-US" sz="2800" b="1"/>
          </a:p>
          <a:p>
            <a:r>
              <a:rPr lang="zh-CN" altLang="en-US" sz="2800" b="1"/>
              <a:t>       于1933年毕业前夕，年仅23岁，即完成了</a:t>
            </a:r>
            <a:r>
              <a:rPr lang="zh-CN" altLang="en-US" sz="2800" b="1">
                <a:solidFill>
                  <a:srgbClr val="FF0000"/>
                </a:solidFill>
              </a:rPr>
              <a:t>处女作《雷雨》</a:t>
            </a:r>
            <a:r>
              <a:rPr lang="zh-CN" altLang="en-US" sz="2800" b="1"/>
              <a:t>。继而又发表了</a:t>
            </a:r>
            <a:r>
              <a:rPr lang="zh-CN" altLang="en-US" sz="2800" b="1">
                <a:solidFill>
                  <a:srgbClr val="FF0000"/>
                </a:solidFill>
              </a:rPr>
              <a:t>《日出》</a:t>
            </a:r>
            <a:r>
              <a:rPr lang="zh-CN" altLang="en-US" sz="2800" b="1"/>
              <a:t>（1936）、</a:t>
            </a:r>
            <a:r>
              <a:rPr lang="zh-CN" altLang="en-US" sz="2800" b="1">
                <a:solidFill>
                  <a:srgbClr val="FF0000"/>
                </a:solidFill>
              </a:rPr>
              <a:t>《原野》</a:t>
            </a:r>
            <a:r>
              <a:rPr lang="zh-CN" altLang="en-US" sz="2800" b="1"/>
              <a:t>（1937）。他的三部曲，犹如一道道的丰碑，矗立在中国的剧坛上，从而决定了曹禺在中国话剧发展上，特别是话剧文学上的奠基地位。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课后作业（二选一）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课外阅读全剧，写一篇读后感。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2.</a:t>
            </a:r>
            <a:r>
              <a:rPr lang="zh-CN" altLang="en-US"/>
              <a:t>课外观看全剧，写一篇观后感。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文本框 2055"/>
          <p:cNvSpPr txBox="1">
            <a:spLocks noChangeArrowheads="1"/>
          </p:cNvSpPr>
          <p:nvPr/>
        </p:nvSpPr>
        <p:spPr bwMode="auto">
          <a:xfrm>
            <a:off x="762000" y="2132856"/>
            <a:ext cx="8116887" cy="21236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快速浏览课文，用自己喜欢方式列出</a:t>
            </a: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周鲁两家的主要人物，理清他们之间的</a:t>
            </a:r>
            <a:r>
              <a:rPr lang="zh-CN" altLang="en-US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关系和</a:t>
            </a:r>
            <a:r>
              <a:rPr lang="zh-CN" altLang="en-US" sz="4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矛盾冲突</a:t>
            </a:r>
            <a:r>
              <a:rPr lang="zh-CN" altLang="en-US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4067175" cy="7445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剧中周朴园的行径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7219" name="表格 7218"/>
          <p:cNvGraphicFramePr/>
          <p:nvPr/>
        </p:nvGraphicFramePr>
        <p:xfrm>
          <a:off x="0" y="611188"/>
          <a:ext cx="9144000" cy="6138863"/>
        </p:xfrm>
        <a:graphic>
          <a:graphicData uri="http://schemas.openxmlformats.org/drawingml/2006/table">
            <a:tbl>
              <a:tblPr/>
              <a:tblGrid>
                <a:gridCol w="2416175"/>
                <a:gridCol w="1177925"/>
                <a:gridCol w="5549900"/>
              </a:tblGrid>
              <a:tr h="701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  <a:ea typeface="黑体" panose="02010609060101010101" pitchFamily="49" charset="-122"/>
                        </a:rPr>
                        <a:t>时　　间</a:t>
                      </a:r>
                      <a:endParaRPr lang="zh-CN" altLang="en-US" sz="3200" b="1" dirty="0">
                        <a:solidFill>
                          <a:srgbClr val="FF33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  <a:ea typeface="黑体" panose="02010609060101010101" pitchFamily="49" charset="-122"/>
                        </a:rPr>
                        <a:t>地点</a:t>
                      </a:r>
                      <a:endParaRPr lang="zh-CN" altLang="en-US" sz="3200" b="1" dirty="0">
                        <a:solidFill>
                          <a:srgbClr val="FF33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  <a:ea typeface="黑体" panose="02010609060101010101" pitchFamily="49" charset="-122"/>
                        </a:rPr>
                        <a:t>事　　　件</a:t>
                      </a:r>
                      <a:endParaRPr lang="zh-CN" altLang="en-US" sz="3200" b="1" dirty="0">
                        <a:solidFill>
                          <a:srgbClr val="FF33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三十多年前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无锡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2213E5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03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三十年前除夕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无锡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2213E5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三十年来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ea typeface="黑体" panose="02010609060101010101" pitchFamily="49" charset="-122"/>
                        </a:rPr>
                        <a:t>周公馆</a:t>
                      </a:r>
                      <a:endParaRPr lang="zh-CN" altLang="en-US" sz="3200" b="1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2213E5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7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ea typeface="黑体" panose="02010609060101010101" pitchFamily="49" charset="-122"/>
                        </a:rPr>
                        <a:t>从前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ea typeface="黑体" panose="02010609060101010101" pitchFamily="49" charset="-122"/>
                        </a:rPr>
                        <a:t>哈尔滨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2213E5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1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ea typeface="黑体" panose="02010609060101010101" pitchFamily="49" charset="-122"/>
                        </a:rPr>
                        <a:t>最近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accent2"/>
                          </a:solidFill>
                          <a:ea typeface="黑体" panose="02010609060101010101" pitchFamily="49" charset="-122"/>
                        </a:rPr>
                        <a:t>矿上</a:t>
                      </a:r>
                      <a:endParaRPr lang="zh-CN" altLang="en-US" sz="3200" b="1" dirty="0">
                        <a:solidFill>
                          <a:schemeClr val="accent2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>
                        <a:solidFill>
                          <a:srgbClr val="2213E5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5" name="矩形 7204"/>
          <p:cNvSpPr>
            <a:spLocks noChangeArrowheads="1" noChangeShapeType="1" noTextEdit="1"/>
          </p:cNvSpPr>
          <p:nvPr/>
        </p:nvSpPr>
        <p:spPr bwMode="auto">
          <a:xfrm>
            <a:off x="3563938" y="1412875"/>
            <a:ext cx="52578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kern="10" spc="360" dirty="0">
                <a:ln w="3175">
                  <a:solidFill>
                    <a:srgbClr val="800080"/>
                  </a:solidFill>
                  <a:round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周朴园与侍萍相爱，生了两个儿子。</a:t>
            </a:r>
            <a:endParaRPr lang="zh-CN" altLang="en-US" kern="10" spc="360" dirty="0">
              <a:ln w="3175">
                <a:solidFill>
                  <a:srgbClr val="800080"/>
                </a:solidFill>
                <a:round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  <p:sp>
        <p:nvSpPr>
          <p:cNvPr id="7206" name="矩形 7205"/>
          <p:cNvSpPr/>
          <p:nvPr/>
        </p:nvSpPr>
        <p:spPr>
          <a:xfrm>
            <a:off x="3635375" y="2133600"/>
            <a:ext cx="55086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latin typeface="宋体" panose="02010600030101010101" pitchFamily="2" charset="-122"/>
              </a:rPr>
              <a:t>周家为娶一位有钱有门第的小姐为媳，逼侍萍出门，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latin typeface="宋体" panose="02010600030101010101" pitchFamily="2" charset="-122"/>
              </a:rPr>
              <a:t>侍萍投河自尽，被人救活。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latin typeface="宋体" panose="02010600030101010101" pitchFamily="2" charset="-122"/>
            </a:endParaRPr>
          </a:p>
        </p:txBody>
      </p:sp>
      <p:sp>
        <p:nvSpPr>
          <p:cNvPr id="7208" name="矩形 7207"/>
          <p:cNvSpPr/>
          <p:nvPr/>
        </p:nvSpPr>
        <p:spPr>
          <a:xfrm>
            <a:off x="3563938" y="3357563"/>
            <a:ext cx="5580062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周朴园总记得侍萍的生日，为纪念侍萍，保留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着侍萍喜欢的家具，保留着总是关窗的习惯。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问过许多人，派人到无锡打听侍萍的下落。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  <p:sp>
        <p:nvSpPr>
          <p:cNvPr id="7209" name="矩形 7208"/>
          <p:cNvSpPr/>
          <p:nvPr/>
        </p:nvSpPr>
        <p:spPr>
          <a:xfrm>
            <a:off x="3563938" y="4797425"/>
            <a:ext cx="5580062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周朴园包修江桥，故意叫江堤出险，淹死了两千</a:t>
            </a:r>
            <a:endParaRPr lang="zh-CN" altLang="en-US" noProof="1">
              <a:ln w="3175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二百个小工，每一个小工的性命扣下三百块钱。</a:t>
            </a:r>
            <a:endParaRPr lang="zh-CN" altLang="en-US" noProof="1">
              <a:ln w="3175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  <p:sp>
        <p:nvSpPr>
          <p:cNvPr id="7210" name="矩形 7209"/>
          <p:cNvSpPr/>
          <p:nvPr/>
        </p:nvSpPr>
        <p:spPr>
          <a:xfrm>
            <a:off x="3563938" y="5876925"/>
            <a:ext cx="5580062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工人罢工，矿上警察开枪打死三十个工人。周朴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noProof="1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宋体" panose="02010600030101010101" pitchFamily="2" charset="-122"/>
              </a:rPr>
              <a:t>园收买工人代表，签定复工合同。开除鲁大海。</a:t>
            </a:r>
            <a:endParaRPr lang="zh-CN" altLang="en-US" noProof="1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9325" y="1664970"/>
            <a:ext cx="69500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把课文第二幕的内容分为两场</a:t>
            </a:r>
            <a:endParaRPr lang="zh-CN" altLang="en-US" sz="4000" b="1"/>
          </a:p>
          <a:p>
            <a:endParaRPr lang="zh-CN" altLang="en-US" sz="4000"/>
          </a:p>
          <a:p>
            <a:r>
              <a:rPr lang="zh-CN" altLang="en-US" sz="4000"/>
              <a:t>第一场：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第二场：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679065" y="2978150"/>
            <a:ext cx="6525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周朴园与鲁侍萍的再次相见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9065" y="4147820"/>
            <a:ext cx="62331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sym typeface="+mn-ea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周朴园与鲁大海、侍萍与周萍相见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1265"/>
          <p:cNvSpPr>
            <a:spLocks noChangeArrowheads="1" noChangeShapeType="1" noTextEdit="1"/>
          </p:cNvSpPr>
          <p:nvPr/>
        </p:nvSpPr>
        <p:spPr bwMode="auto">
          <a:xfrm>
            <a:off x="2267744" y="188640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周鲁两家戏剧冲突</a:t>
            </a:r>
            <a:endParaRPr lang="zh-CN" altLang="en-US" sz="48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文本框 11266"/>
          <p:cNvSpPr txBox="1">
            <a:spLocks noChangeArrowheads="1"/>
          </p:cNvSpPr>
          <p:nvPr/>
        </p:nvSpPr>
        <p:spPr bwMode="auto">
          <a:xfrm>
            <a:off x="2267585" y="1475105"/>
            <a:ext cx="449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第一场 周朴园与鲁侍萍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11269"/>
          <p:cNvSpPr txBox="1">
            <a:spLocks noChangeArrowheads="1"/>
          </p:cNvSpPr>
          <p:nvPr/>
        </p:nvSpPr>
        <p:spPr bwMode="auto">
          <a:xfrm>
            <a:off x="7908925" y="2895600"/>
            <a:ext cx="803275" cy="39624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  <a:miter lim="800000"/>
          </a:ln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 侍 萍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1270"/>
          <p:cNvSpPr txBox="1">
            <a:spLocks noChangeArrowheads="1"/>
          </p:cNvSpPr>
          <p:nvPr/>
        </p:nvSpPr>
        <p:spPr bwMode="auto">
          <a:xfrm>
            <a:off x="381000" y="2895600"/>
            <a:ext cx="863600" cy="39624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FF"/>
            </a:solidFill>
            <a:miter lim="800000"/>
          </a:ln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 朴  园</a:t>
            </a:r>
            <a:endParaRPr lang="zh-CN" altLang="en-US" sz="4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直接连接符 11271"/>
          <p:cNvSpPr>
            <a:spLocks noChangeShapeType="1"/>
          </p:cNvSpPr>
          <p:nvPr/>
        </p:nvSpPr>
        <p:spPr bwMode="auto">
          <a:xfrm flipV="1">
            <a:off x="1371600" y="4508500"/>
            <a:ext cx="1760538" cy="635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7414" name="文本框 11272"/>
          <p:cNvSpPr txBox="1">
            <a:spLocks noChangeArrowheads="1"/>
          </p:cNvSpPr>
          <p:nvPr/>
        </p:nvSpPr>
        <p:spPr bwMode="auto">
          <a:xfrm>
            <a:off x="3276600" y="4076700"/>
            <a:ext cx="2592388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ea typeface="黑体" panose="02010609060101010101" pitchFamily="49" charset="-122"/>
              </a:rPr>
              <a:t>冲突焦点</a:t>
            </a:r>
            <a:endParaRPr lang="zh-CN" altLang="en-US" sz="36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7415" name="直接连接符 11273"/>
          <p:cNvSpPr>
            <a:spLocks noChangeShapeType="1"/>
          </p:cNvSpPr>
          <p:nvPr/>
        </p:nvSpPr>
        <p:spPr bwMode="auto">
          <a:xfrm flipH="1">
            <a:off x="6011863" y="4437063"/>
            <a:ext cx="1800225" cy="714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7416" name="直接连接符 11274"/>
          <p:cNvSpPr>
            <a:spLocks noChangeShapeType="1"/>
          </p:cNvSpPr>
          <p:nvPr/>
        </p:nvSpPr>
        <p:spPr bwMode="auto">
          <a:xfrm>
            <a:off x="4284663" y="4868863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7417" name="文本框 11276"/>
          <p:cNvSpPr txBox="1">
            <a:spLocks noChangeArrowheads="1"/>
          </p:cNvSpPr>
          <p:nvPr/>
        </p:nvSpPr>
        <p:spPr bwMode="auto">
          <a:xfrm>
            <a:off x="2555875" y="5661025"/>
            <a:ext cx="3541713" cy="650875"/>
          </a:xfrm>
          <a:prstGeom prst="rect">
            <a:avLst/>
          </a:prstGeom>
          <a:solidFill>
            <a:srgbClr val="FF0000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00"/>
                </a:solidFill>
                <a:ea typeface="黑体" panose="02010609060101010101" pitchFamily="49" charset="-122"/>
              </a:rPr>
              <a:t>三十年情感纠葛</a:t>
            </a:r>
            <a:endParaRPr lang="zh-CN" altLang="en-US" sz="3600" b="1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2769" descr="ly11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183991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32770" descr="ly15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0"/>
            <a:ext cx="192722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32771"/>
          <p:cNvSpPr txBox="1">
            <a:spLocks noChangeArrowheads="1"/>
          </p:cNvSpPr>
          <p:nvPr/>
        </p:nvSpPr>
        <p:spPr bwMode="auto">
          <a:xfrm>
            <a:off x="762000" y="762000"/>
            <a:ext cx="2031325" cy="646331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情感冲突</a:t>
            </a:r>
            <a:endParaRPr lang="zh-CN" altLang="en-US" sz="3600" dirty="0">
              <a:solidFill>
                <a:srgbClr val="00B0F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6" name="文本框 32772"/>
          <p:cNvSpPr txBox="1">
            <a:spLocks noChangeArrowheads="1"/>
          </p:cNvSpPr>
          <p:nvPr/>
        </p:nvSpPr>
        <p:spPr bwMode="auto">
          <a:xfrm>
            <a:off x="5334000" y="1219200"/>
            <a:ext cx="860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VS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32773"/>
          <p:cNvSpPr txBox="1">
            <a:spLocks noChangeArrowheads="1"/>
          </p:cNvSpPr>
          <p:nvPr/>
        </p:nvSpPr>
        <p:spPr bwMode="auto">
          <a:xfrm>
            <a:off x="611188" y="3357563"/>
            <a:ext cx="8281987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讨论探究一：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在周朴园与侍萍的矛盾冲突中，你觉得周朴园是个怎样的人？</a:t>
            </a:r>
            <a:endParaRPr lang="zh-CN" altLang="en-US" sz="36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(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提示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请抓住人物个性化的语言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)</a:t>
            </a:r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8198" name="文本框 32775"/>
          <p:cNvSpPr txBox="1">
            <a:spLocks noChangeArrowheads="1"/>
          </p:cNvSpPr>
          <p:nvPr/>
        </p:nvSpPr>
        <p:spPr bwMode="auto">
          <a:xfrm>
            <a:off x="3492500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周朴园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8199" name="文本框 32776"/>
          <p:cNvSpPr txBox="1">
            <a:spLocks noChangeArrowheads="1"/>
          </p:cNvSpPr>
          <p:nvPr/>
        </p:nvSpPr>
        <p:spPr bwMode="auto">
          <a:xfrm>
            <a:off x="6516688" y="256540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鲁侍萍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4033"/>
          <p:cNvSpPr txBox="1">
            <a:spLocks noChangeArrowheads="1"/>
          </p:cNvSpPr>
          <p:nvPr/>
        </p:nvSpPr>
        <p:spPr bwMode="auto">
          <a:xfrm>
            <a:off x="0" y="765175"/>
            <a:ext cx="8893175" cy="481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</a:rPr>
              <a:t>个性化语言</a:t>
            </a:r>
            <a:r>
              <a:rPr lang="zh-CN" altLang="en-US" sz="3600" b="1" dirty="0">
                <a:solidFill>
                  <a:srgbClr val="000000"/>
                </a:solidFill>
              </a:rPr>
              <a:t>是指人物的语言符合并表现人物的身份、性格。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（什么人说什么话；听其声则知其人。）</a:t>
            </a: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个性化语言，是刻画人物达到合理性、真实性的重要手段。因此，要品味人物个性化的语言，要注意人物的</a:t>
            </a:r>
            <a:r>
              <a:rPr lang="zh-CN" altLang="en-US" sz="3600" b="1" dirty="0">
                <a:solidFill>
                  <a:srgbClr val="FF0000"/>
                </a:solidFill>
              </a:rPr>
              <a:t>身份</a:t>
            </a:r>
            <a:r>
              <a:rPr lang="zh-CN" altLang="en-US" sz="3600" b="1" dirty="0">
                <a:solidFill>
                  <a:srgbClr val="000000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年龄</a:t>
            </a:r>
            <a:r>
              <a:rPr lang="zh-CN" altLang="en-US" sz="3600" b="1" dirty="0">
                <a:solidFill>
                  <a:srgbClr val="000000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经历</a:t>
            </a:r>
            <a:r>
              <a:rPr lang="zh-CN" altLang="en-US" sz="3600" b="1" dirty="0">
                <a:solidFill>
                  <a:srgbClr val="000000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教养</a:t>
            </a:r>
            <a:r>
              <a:rPr lang="zh-CN" altLang="en-US" sz="3600" b="1" dirty="0">
                <a:solidFill>
                  <a:srgbClr val="000000"/>
                </a:solidFill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</a:rPr>
              <a:t>环境</a:t>
            </a:r>
            <a:r>
              <a:rPr lang="zh-CN" altLang="en-US" sz="3600" b="1" dirty="0">
                <a:solidFill>
                  <a:srgbClr val="000000"/>
                </a:solidFill>
              </a:rPr>
              <a:t>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9218" name="文本框 44034"/>
          <p:cNvSpPr txBox="1">
            <a:spLocks noChangeArrowheads="1"/>
          </p:cNvSpPr>
          <p:nvPr/>
        </p:nvSpPr>
        <p:spPr bwMode="auto">
          <a:xfrm>
            <a:off x="0" y="0"/>
            <a:ext cx="46815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品味戏剧语言（一）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2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_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_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3_Nature">
  <a:themeElements>
    <a:clrScheme name="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D453E"/>
      </a:accent4>
      <a:accent5>
        <a:srgbClr val="E0EBF7"/>
      </a:accent5>
      <a:accent6>
        <a:srgbClr val="E0AD59"/>
      </a:accent6>
      <a:hlink>
        <a:srgbClr val="B0AE6A"/>
      </a:hlink>
      <a:folHlink>
        <a:srgbClr val="C3E684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3314</Words>
  <Application>WPS 演示</Application>
  <PresentationFormat>全屏显示(4:3)</PresentationFormat>
  <Paragraphs>340</Paragraphs>
  <Slides>30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26</vt:i4>
      </vt:variant>
      <vt:variant>
        <vt:lpstr>幻灯片标题</vt:lpstr>
      </vt:variant>
      <vt:variant>
        <vt:i4>30</vt:i4>
      </vt:variant>
    </vt:vector>
  </HeadingPairs>
  <TitlesOfParts>
    <vt:vector size="72" baseType="lpstr">
      <vt:lpstr>Arial</vt:lpstr>
      <vt:lpstr>宋体</vt:lpstr>
      <vt:lpstr>Wingdings</vt:lpstr>
      <vt:lpstr>Times New Roman</vt:lpstr>
      <vt:lpstr>隶书</vt:lpstr>
      <vt:lpstr>华文行楷</vt:lpstr>
      <vt:lpstr>华文新魏</vt:lpstr>
      <vt:lpstr>黑体</vt:lpstr>
      <vt:lpstr>华文中宋</vt:lpstr>
      <vt:lpstr>楷体_GB2312</vt:lpstr>
      <vt:lpstr>Arial</vt:lpstr>
      <vt:lpstr>微软雅黑</vt:lpstr>
      <vt:lpstr>Arial Unicode MS</vt:lpstr>
      <vt:lpstr>Calibri</vt:lpstr>
      <vt:lpstr>Times New Roman</vt:lpstr>
      <vt:lpstr>新宋体</vt:lpstr>
      <vt:lpstr>默认设计模板</vt:lpstr>
      <vt:lpstr>1_默认设计模板</vt:lpstr>
      <vt:lpstr>2_默认设计模板</vt:lpstr>
      <vt:lpstr>4_默认设计模板</vt:lpstr>
      <vt:lpstr>6_默认设计模板</vt:lpstr>
      <vt:lpstr>7_默认设计模板</vt:lpstr>
      <vt:lpstr>8_默认设计模板</vt:lpstr>
      <vt:lpstr>9_默认设计模板</vt:lpstr>
      <vt:lpstr>10_默认设计模板</vt:lpstr>
      <vt:lpstr>11_默认设计模板</vt:lpstr>
      <vt:lpstr>13_默认设计模板</vt:lpstr>
      <vt:lpstr>14_默认设计模板</vt:lpstr>
      <vt:lpstr>15_默认设计模板</vt:lpstr>
      <vt:lpstr>16_默认设计模板</vt:lpstr>
      <vt:lpstr>17_默认设计模板</vt:lpstr>
      <vt:lpstr>18_默认设计模板</vt:lpstr>
      <vt:lpstr>19_默认设计模板</vt:lpstr>
      <vt:lpstr>20_默认设计模板</vt:lpstr>
      <vt:lpstr>21_默认设计模板</vt:lpstr>
      <vt:lpstr>22_默认设计模板</vt:lpstr>
      <vt:lpstr>23_默认设计模板</vt:lpstr>
      <vt:lpstr>24_默认设计模板</vt:lpstr>
      <vt:lpstr>Nature</vt:lpstr>
      <vt:lpstr>1_Nature</vt:lpstr>
      <vt:lpstr>2_Nature</vt:lpstr>
      <vt:lpstr>3_Nature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</dc:creator>
  <cp:lastModifiedBy>AS</cp:lastModifiedBy>
  <cp:revision>12</cp:revision>
  <dcterms:created xsi:type="dcterms:W3CDTF">2019-11-03T10:05:00Z</dcterms:created>
  <dcterms:modified xsi:type="dcterms:W3CDTF">2019-11-28T03:34:14Z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