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22"/>
  </p:handoutMasterIdLst>
  <p:sldIdLst>
    <p:sldId id="258" r:id="rId3"/>
    <p:sldId id="262" r:id="rId4"/>
    <p:sldId id="259" r:id="rId5"/>
    <p:sldId id="275" r:id="rId6"/>
    <p:sldId id="261" r:id="rId7"/>
    <p:sldId id="263" r:id="rId8"/>
    <p:sldId id="264" r:id="rId9"/>
    <p:sldId id="265" r:id="rId10"/>
    <p:sldId id="267" r:id="rId11"/>
    <p:sldId id="268" r:id="rId12"/>
    <p:sldId id="269" r:id="rId13"/>
    <p:sldId id="266" r:id="rId14"/>
    <p:sldId id="290" r:id="rId16"/>
    <p:sldId id="271" r:id="rId17"/>
    <p:sldId id="272" r:id="rId18"/>
    <p:sldId id="273" r:id="rId19"/>
    <p:sldId id="281" r:id="rId20"/>
    <p:sldId id="291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136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页眉占位符 317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sz="1200" dirty="0"/>
              <a:t>绿色圃中学资源网http://CZ.Lspjy.com绿色圃中小学教育网http://www.lspjy.com</a:t>
            </a:r>
            <a:endParaRPr lang="zh-CN" sz="1200" dirty="0"/>
          </a:p>
        </p:txBody>
      </p:sp>
      <p:sp>
        <p:nvSpPr>
          <p:cNvPr id="31747" name="日期占位符 3174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31748" name="页脚占位符 3174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sz="1200" dirty="0"/>
              <a:t>绿色圃中学资源网http://CZ.Lspjy.com绿色圃中小学教育网http://www.lspjy.com</a:t>
            </a:r>
            <a:endParaRPr lang="zh-CN" sz="1200" dirty="0"/>
          </a:p>
        </p:txBody>
      </p:sp>
      <p:sp>
        <p:nvSpPr>
          <p:cNvPr id="31749" name="灯片编号占位符 3174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2" name="页眉占位符 3072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sz="1200" dirty="0"/>
              <a:t>绿色圃中学资源网http://CZ.Lspjy.com绿色圃中小学教育网http://www.lspjy.com</a:t>
            </a:r>
            <a:endParaRPr lang="zh-CN" sz="1200" dirty="0"/>
          </a:p>
        </p:txBody>
      </p:sp>
      <p:sp>
        <p:nvSpPr>
          <p:cNvPr id="30723" name="日期占位符 3072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30724" name="幻灯片图像占位符 30723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25" name="文本占位符 3072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26" name="页脚占位符 3072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sz="1200" dirty="0"/>
              <a:t>绿色圃中学资源网http://CZ.Lspjy.com绿色圃中小学教育网http://www.lspjy.com</a:t>
            </a:r>
            <a:endParaRPr lang="zh-CN" sz="1200" dirty="0"/>
          </a:p>
        </p:txBody>
      </p:sp>
      <p:sp>
        <p:nvSpPr>
          <p:cNvPr id="30727" name="灯片编号占位符 3072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 lvl="0"/>
            <a:r>
              <a:rPr lang="zh-CN" sz="1200" dirty="0"/>
              <a:t>绿色圃中学资源网http://CZ.Lspjy.com绿色圃中小学教育网http://www.lspjy.com</a:t>
            </a:r>
            <a:endParaRPr lang="zh-CN" sz="12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 lvl="0"/>
            <a:r>
              <a:rPr lang="zh-CN" sz="1200" dirty="0"/>
              <a:t>绿色圃中学资源网http://CZ.Lspjy.com绿色圃中小学教育网http://www.lspjy.com</a:t>
            </a:r>
            <a:endParaRPr lang="zh-CN" sz="1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2.jpeg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baike.baidu.com/view/75449.htm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slide" Target="slide6.xml"/><Relationship Id="rId3" Type="http://schemas.openxmlformats.org/officeDocument/2006/relationships/image" Target="../media/image4.png"/><Relationship Id="rId2" Type="http://schemas.microsoft.com/office/2007/relationships/media" Target="file:///E:\&#20061;&#24180;&#32423;&#19979;&#20876;&#25945;&#26696;\&#21476;&#35799;&#19977;&#39318;\&#39278;&#37202;\&#39278;&#37202;.mp3" TargetMode="External"/><Relationship Id="rId1" Type="http://schemas.openxmlformats.org/officeDocument/2006/relationships/audio" Target="file:///E:\&#20061;&#24180;&#32423;&#19979;&#20876;&#25945;&#26696;\&#21476;&#35799;&#19977;&#39318;\&#39278;&#37202;\&#39278;&#37202;.mp3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5122"/>
          <p:cNvSpPr/>
          <p:nvPr/>
        </p:nvSpPr>
        <p:spPr>
          <a:xfrm rot="5400000">
            <a:off x="373063" y="1912938"/>
            <a:ext cx="3168650" cy="10191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80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隶书" charset="0"/>
                <a:ea typeface="隶书" charset="0"/>
              </a:rPr>
              <a:t>饮酒</a:t>
            </a:r>
            <a:endParaRPr lang="zh-CN" altLang="en-US" sz="80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隶书" charset="0"/>
              <a:ea typeface="隶书" charset="0"/>
            </a:endParaRPr>
          </a:p>
        </p:txBody>
      </p:sp>
      <p:sp>
        <p:nvSpPr>
          <p:cNvPr id="5125" name="矩形 5124"/>
          <p:cNvSpPr/>
          <p:nvPr/>
        </p:nvSpPr>
        <p:spPr>
          <a:xfrm rot="5400000">
            <a:off x="2324100" y="4381500"/>
            <a:ext cx="2209800" cy="304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陶 渊 明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6" name="图片 5125" descr="49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0" y="0"/>
            <a:ext cx="4953000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000" dirty="0"/>
              <a:t>读一读，体会诗歌中蕴涵的情感。</a:t>
            </a:r>
            <a:endParaRPr lang="zh-CN" altLang="en-US" sz="4000" dirty="0"/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48200"/>
          </a:xfrm>
        </p:spPr>
        <p:txBody>
          <a:bodyPr/>
          <a:p>
            <a:pPr>
              <a:buNone/>
            </a:pPr>
            <a:r>
              <a:rPr lang="zh-CN" altLang="en-US" sz="4000" b="1" dirty="0">
                <a:solidFill>
                  <a:srgbClr val="CC0066"/>
                </a:solidFill>
              </a:rPr>
              <a:t>恬淡、闲适、悠然自得</a:t>
            </a:r>
            <a:endParaRPr lang="zh-CN" altLang="en-US" sz="4000" b="1" dirty="0">
              <a:solidFill>
                <a:srgbClr val="CC0066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CC0066"/>
                </a:solidFill>
              </a:rPr>
              <a:t>安于隐逸、超脱、超然物外</a:t>
            </a:r>
            <a:endParaRPr lang="zh-CN" altLang="en-US" sz="4000" b="1" dirty="0">
              <a:solidFill>
                <a:srgbClr val="CC0066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CC0066"/>
                </a:solidFill>
              </a:rPr>
              <a:t>宁静、悠闲、恬静</a:t>
            </a:r>
            <a:endParaRPr lang="zh-CN" altLang="en-US" sz="4000" b="1" dirty="0">
              <a:solidFill>
                <a:srgbClr val="CC0066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CC0066"/>
                </a:solidFill>
              </a:rPr>
              <a:t>心志高远</a:t>
            </a:r>
            <a:r>
              <a:rPr lang="en-US" altLang="zh-CN" sz="4000" b="1" dirty="0">
                <a:solidFill>
                  <a:srgbClr val="CC0066"/>
                </a:solidFill>
              </a:rPr>
              <a:t>,</a:t>
            </a:r>
            <a:r>
              <a:rPr lang="zh-CN" altLang="en-US" sz="4000" b="1" dirty="0">
                <a:solidFill>
                  <a:srgbClr val="CC0066"/>
                </a:solidFill>
              </a:rPr>
              <a:t>淡泊名利</a:t>
            </a:r>
            <a:endParaRPr lang="zh-CN" altLang="en-US" sz="4000" b="1" dirty="0">
              <a:solidFill>
                <a:srgbClr val="CC0066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CC0066"/>
                </a:solidFill>
              </a:rPr>
              <a:t>洁身自爱、随遇而安 </a:t>
            </a:r>
            <a:endParaRPr lang="zh-CN" altLang="en-US" sz="4000" b="1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对生活无所求的心情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3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charRg st="33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43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charRg st="43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54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3">
                                            <p:txEl>
                                              <p:charRg st="54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菊花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2600" y="2743200"/>
            <a:ext cx="35814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16386" descr="菊花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0"/>
            <a:ext cx="35814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6387" descr="高山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562600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 descr="归鸟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4114800"/>
            <a:ext cx="1752600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6389" descr="夕阳归鸟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4114800"/>
            <a:ext cx="1828800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6390" descr="菊花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2600" y="1524000"/>
            <a:ext cx="35814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图片 16391" descr="菊花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667000"/>
            <a:ext cx="5562600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3" name="文本框 16392"/>
          <p:cNvSpPr txBox="1"/>
          <p:nvPr/>
        </p:nvSpPr>
        <p:spPr>
          <a:xfrm>
            <a:off x="8350250" y="533400"/>
            <a:ext cx="793750" cy="2592388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</a:t>
            </a:r>
            <a:r>
              <a:rPr lang="zh-CN" altLang="en-US" sz="4000" b="1" dirty="0">
                <a:solidFill>
                  <a:srgbClr val="CC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菊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东篱下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文本框 16393"/>
          <p:cNvSpPr txBox="1"/>
          <p:nvPr/>
        </p:nvSpPr>
        <p:spPr>
          <a:xfrm>
            <a:off x="4648200" y="609600"/>
            <a:ext cx="793750" cy="2592388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悠然见</a:t>
            </a:r>
            <a:r>
              <a:rPr lang="zh-CN" altLang="en-US" sz="4000" b="1" dirty="0">
                <a:solidFill>
                  <a:srgbClr val="CC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南山</a:t>
            </a:r>
            <a:endParaRPr lang="zh-CN" altLang="en-US" sz="4000" b="1" dirty="0">
              <a:solidFill>
                <a:srgbClr val="CC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5" name="文本框 16394"/>
          <p:cNvSpPr txBox="1"/>
          <p:nvPr/>
        </p:nvSpPr>
        <p:spPr>
          <a:xfrm>
            <a:off x="8075613" y="4114800"/>
            <a:ext cx="1068387" cy="2743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飞</a:t>
            </a: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鸟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相与还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6" name="图片 16395" descr="夕阳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114800"/>
            <a:ext cx="55626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7" name="文本框 16396"/>
          <p:cNvSpPr txBox="1"/>
          <p:nvPr/>
        </p:nvSpPr>
        <p:spPr>
          <a:xfrm>
            <a:off x="4572000" y="4265613"/>
            <a:ext cx="793750" cy="2592387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山气</a:t>
            </a:r>
            <a:r>
              <a:rPr lang="zh-CN" altLang="en-US" sz="4000" b="1" dirty="0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夕佳</a:t>
            </a: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16394" grpId="0"/>
      <p:bldP spid="16395" grpId="0"/>
      <p:bldP spid="163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Cloud"/>
          <p:cNvSpPr>
            <a:spLocks noChangeAspect="1" noEditPoints="1"/>
          </p:cNvSpPr>
          <p:nvPr/>
        </p:nvSpPr>
        <p:spPr>
          <a:xfrm>
            <a:off x="3200400" y="2509838"/>
            <a:ext cx="2743200" cy="1838325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67" y="10800"/>
              </a:cxn>
              <a:cxn ang="0">
                <a:pos x="10800" y="21577"/>
              </a:cxn>
              <a:cxn ang="0">
                <a:pos x="21582" y="10800"/>
              </a:cxn>
              <a:cxn ang="0">
                <a:pos x="10800" y="1235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arcTo wR="2173" hR="2973" stAng="-5658044" swAng="-9152479"/>
                <a:arcTo wR="2180" hR="2959" stAng="-7692391" swAng="-8804134"/>
                <a:arcTo wR="3860" hR="5272" stAng="-13083100" swAng="-4542201"/>
                <a:arcTo wR="3376" hR="4608" stAng="-13342886" swAng="-6909565"/>
                <a:arcTo wR="2893" hR="3934" stAng="-14721123" swAng="-6840787"/>
                <a:arcTo wR="3388" hR="4610" stAng="-16560266" swAng="-7815448"/>
                <a:arcTo wR="2667" hR="3637" stAng="-19780702" swAng="-6541267"/>
                <a:arcTo wR="2429" hR="3298" stAng="-823813" swAng="-7035291"/>
                <a:arcTo wR="2183" hR="2973" stAng="-2764122" swAng="-5984549"/>
                <a:arcTo wR="2667" hR="3634" stAng="-3248686" swAng="-5397590"/>
                <a:arcTo wR="3377" hR="4595" stAng="-4002053" swAng="-7427288"/>
                <a:close/>
              </a:path>
              <a:path w="21600" h="21600" fill="none">
                <a:moveTo>
                  <a:pt x="1080" y="12690"/>
                </a:moveTo>
                <a:arcTo wR="2173" hR="2973" stAng="-14810523" swAng="-1585507"/>
              </a:path>
              <a:path w="21600" h="21600" fill="none">
                <a:moveTo>
                  <a:pt x="2910" y="17640"/>
                </a:moveTo>
                <a:arcTo wR="2180" hR="2959" stAng="-16496524" swAng="-686848"/>
              </a:path>
              <a:path w="21600" h="21600" fill="none">
                <a:moveTo>
                  <a:pt x="7905" y="18675"/>
                </a:moveTo>
                <a:arcTo wR="3376" hR="4608" stAng="-12498111" swAng="-844775"/>
              </a:path>
              <a:path w="21600" h="21600" fill="none">
                <a:moveTo>
                  <a:pt x="14280" y="18330"/>
                </a:moveTo>
                <a:arcTo wR="3376" hR="4608" stAng="-20252451" swAng="-959849"/>
              </a:path>
              <a:path w="21600" h="21600" fill="none">
                <a:moveTo>
                  <a:pt x="18690" y="15045"/>
                </a:moveTo>
                <a:arcTo wR="2893" hR="3934" stAng="-21561910" swAng="-4255046"/>
              </a:path>
              <a:path w="21600" h="21600" fill="none">
                <a:moveTo>
                  <a:pt x="20175" y="9015"/>
                </a:moveTo>
                <a:arcTo wR="2667" hR="3637" stAng="-18115995" swAng="-1664706"/>
              </a:path>
              <a:path w="21600" h="21600" fill="none">
                <a:moveTo>
                  <a:pt x="19200" y="3345"/>
                </a:moveTo>
                <a:arcTo wR="2429" hR="3298" stAng="-21532436" swAng="-891377"/>
              </a:path>
              <a:path w="21600" h="21600" fill="none">
                <a:moveTo>
                  <a:pt x="14910" y="1170"/>
                </a:moveTo>
                <a:arcTo wR="2429" hR="3298" stAng="-7859104" swAng="-1092014"/>
              </a:path>
              <a:path w="21600" h="21600" fill="none">
                <a:moveTo>
                  <a:pt x="11250" y="1665"/>
                </a:moveTo>
                <a:arcTo wR="2183" hR="2973" stAng="-8748671" swAng="-1061506"/>
              </a:path>
              <a:path w="21600" h="21600" fill="none">
                <a:moveTo>
                  <a:pt x="7650" y="3270"/>
                </a:moveTo>
                <a:arcTo wR="3377" hR="4595" stAng="-3262911" swAng="-739142"/>
              </a:path>
              <a:path w="21600" h="21600" fill="none">
                <a:moveTo>
                  <a:pt x="1950" y="7185"/>
                </a:moveTo>
                <a:arcTo wR="3377" hR="4595" stAng="-11429341" swAng="-711586"/>
              </a:path>
            </a:pathLst>
          </a:custGeom>
          <a:solidFill>
            <a:srgbClr val="FFBE7D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13315" name="文本框 13314"/>
          <p:cNvSpPr txBox="1"/>
          <p:nvPr/>
        </p:nvSpPr>
        <p:spPr>
          <a:xfrm>
            <a:off x="2268538" y="2133600"/>
            <a:ext cx="1439862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dirty="0">
                <a:solidFill>
                  <a:srgbClr val="CC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心 远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流程图: 顺序访问存储器 13315"/>
          <p:cNvSpPr/>
          <p:nvPr/>
        </p:nvSpPr>
        <p:spPr>
          <a:xfrm>
            <a:off x="250825" y="188913"/>
            <a:ext cx="1368425" cy="936625"/>
          </a:xfrm>
          <a:prstGeom prst="flowChartMagnetic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6600" b="1" dirty="0">
                <a:latin typeface="Arial" panose="020B0604020202020204" pitchFamily="34" charset="0"/>
                <a:ea typeface="楷体_GB2312" panose="02010609030101010101" pitchFamily="49" charset="-122"/>
              </a:rPr>
              <a:t>赏</a:t>
            </a:r>
            <a:endParaRPr lang="zh-CN" altLang="en-US" sz="6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3317" name="图片 13316" descr="青蔼入看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916113"/>
            <a:ext cx="7620000" cy="354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文本框 13317"/>
          <p:cNvSpPr txBox="1"/>
          <p:nvPr/>
        </p:nvSpPr>
        <p:spPr>
          <a:xfrm>
            <a:off x="3348038" y="692150"/>
            <a:ext cx="23034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5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心 远</a:t>
            </a:r>
            <a:endParaRPr lang="zh-CN" altLang="en-US" sz="54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2916238" y="3213100"/>
            <a:ext cx="3455987" cy="2559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心志高远</a:t>
            </a:r>
            <a:endParaRPr lang="zh-CN" altLang="en-US" sz="54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淡泊名利</a:t>
            </a:r>
            <a:endParaRPr lang="zh-CN" altLang="en-US" sz="54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宁静处世</a:t>
            </a:r>
            <a:endParaRPr lang="zh-CN" altLang="en-US" sz="54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3320" name="上下箭头 13319"/>
          <p:cNvSpPr/>
          <p:nvPr/>
        </p:nvSpPr>
        <p:spPr>
          <a:xfrm>
            <a:off x="3995738" y="1700213"/>
            <a:ext cx="485775" cy="1214437"/>
          </a:xfrm>
          <a:prstGeom prst="upDownArrow">
            <a:avLst>
              <a:gd name="adj1" fmla="val 50000"/>
              <a:gd name="adj2" fmla="val 4999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21" name="动作按钮: 自定义 13320">
            <a:hlinkClick r:id="rId2" action="ppaction://hlinksldjump"/>
          </p:cNvPr>
          <p:cNvSpPr/>
          <p:nvPr/>
        </p:nvSpPr>
        <p:spPr>
          <a:xfrm>
            <a:off x="8281988" y="6165850"/>
            <a:ext cx="1042987" cy="1042988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pPr lvl="0" algn="ctr"/>
            <a:r>
              <a:rPr lang="zh-CN" altLang="en-US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返回</a:t>
            </a:r>
            <a:endParaRPr lang="zh-CN" altLang="en-US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33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3319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3319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sz="3600" b="1" dirty="0">
                <a:solidFill>
                  <a:srgbClr val="660066"/>
                </a:solidFill>
                <a:ea typeface="黑体" panose="02010609060101010101" pitchFamily="49" charset="-122"/>
              </a:rPr>
              <a:t>思考：</a:t>
            </a:r>
            <a:endParaRPr lang="zh-CN" altLang="en-US" dirty="0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5105400"/>
          </a:xfrm>
        </p:spPr>
        <p:txBody>
          <a:bodyPr/>
          <a:p>
            <a:r>
              <a:rPr lang="zh-CN" altLang="en-US" sz="3600" b="1" dirty="0">
                <a:solidFill>
                  <a:srgbClr val="CC0066"/>
                </a:solidFill>
                <a:latin typeface="宋体" panose="02010600030101010101" pitchFamily="2" charset="-122"/>
              </a:rPr>
              <a:t>既然生活在人来人往的环境中，为何“而无车马喧”呢</a:t>
            </a:r>
            <a:r>
              <a:rPr lang="en-US" altLang="zh-CN" sz="3600" b="1">
                <a:solidFill>
                  <a:srgbClr val="CC0066"/>
                </a:solidFill>
                <a:latin typeface="宋体" panose="02010600030101010101" pitchFamily="2" charset="-122"/>
              </a:rPr>
              <a:t>?</a:t>
            </a:r>
            <a:endParaRPr lang="en-US" altLang="zh-CN" sz="3600" b="1">
              <a:solidFill>
                <a:srgbClr val="CC0066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660066"/>
                </a:solidFill>
                <a:latin typeface="宋体" panose="02010600030101010101" pitchFamily="2" charset="-122"/>
              </a:rPr>
              <a:t>这里的“车马喧”并非指平时老百姓来来往往干活的车马发出的喧闹声，而应指“上层人士之间的交往”，“而无车马喧”意指作者疏远了奔逐于俗世的车马客，看淡了权力、地位、财富、荣誉之类了。</a:t>
            </a:r>
            <a:endParaRPr lang="zh-CN" altLang="en-US" sz="3600" b="1" dirty="0">
              <a:solidFill>
                <a:srgbClr val="660066"/>
              </a:solidFill>
              <a:latin typeface="宋体" panose="02010600030101010101" pitchFamily="2" charset="-122"/>
            </a:endParaRPr>
          </a:p>
          <a:p>
            <a:endParaRPr lang="zh-CN" altLang="en-US" sz="3600" b="1" dirty="0">
              <a:solidFill>
                <a:srgbClr val="CC0066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28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charRg st="28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1371600" y="304800"/>
            <a:ext cx="67818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联系全诗，回答问题。</a:t>
            </a:r>
            <a:endParaRPr lang="zh-CN" altLang="en-US" sz="32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解释下列诗句，说说你的理解。        此中有真意，欲辨已忘言。</a:t>
            </a:r>
            <a:endParaRPr lang="zh-CN" altLang="en-US" sz="32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1295400" y="2667000"/>
            <a:ext cx="70866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00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</a:t>
            </a:r>
            <a:r>
              <a:rPr lang="zh-CN" altLang="en-US" sz="3200" b="1" dirty="0">
                <a:solidFill>
                  <a:srgbClr val="00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此情此境中的田园生活含有人生的真正意义，想辨别出来，却忘了该用怎样的语言来表达了。实际上，作者的真正意思是：这其中含有的生活的真意，又何必去辨别、去用语言表达呢？</a:t>
            </a:r>
            <a:endParaRPr lang="zh-CN" altLang="en-US" sz="3200" b="1">
              <a:solidFill>
                <a:srgbClr val="003399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占位符 19457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7696200" cy="4525963"/>
          </a:xfrm>
        </p:spPr>
        <p:txBody>
          <a:bodyPr/>
          <a:p>
            <a:pPr>
              <a:buNone/>
            </a:pP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400" b="1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古代诗人写下了不少关于酒的诗篇，酒与人关系甚密，可解忧也可增兴。能否想出一些关于诗人与酒的诗句或请填写下列诗句中与“酒”有关的句子。</a:t>
            </a:r>
            <a:endParaRPr lang="zh-CN" altLang="en-US" sz="4400" b="1" dirty="0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占位符 20481"/>
          <p:cNvSpPr>
            <a:spLocks noGrp="1"/>
          </p:cNvSpPr>
          <p:nvPr>
            <p:ph type="body" idx="1"/>
          </p:nvPr>
        </p:nvSpPr>
        <p:spPr>
          <a:xfrm>
            <a:off x="457200" y="533400"/>
            <a:ext cx="8229600" cy="5592763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何以解忧，惟有杜康。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短歌行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曹操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举杯邀明月，对影成三人。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月下独酌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》—— (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李白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李白斗酒诗百篇，长安市上酒家眠，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天子呼来不上船，自称臣是酒中仙。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饮中八仙歌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杜甫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人生得意须尽欢</a:t>
            </a:r>
            <a:r>
              <a:rPr lang="en-US" altLang="zh-CN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莫使金樽空对月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将进酒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李白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抽刀断水水更流，举杯消愁愁更愁。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宣州谢胱楼饯别校书叔云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李白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葡萄美酒夜光杯，欲饮琵琶马上催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。凉州曲 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hlinkClick r:id="rId1"/>
              </a:rPr>
              <a:t>王翰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白日放歌须纵酒，青春做伴好还乡。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闻官军收河南河北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杜甫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—  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劝君更尽一杯酒，西出阳关无故人。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渭城曲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王维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开轩面场圃</a:t>
            </a:r>
            <a:r>
              <a:rPr lang="en-US" altLang="zh-CN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把酒话桑麻。 </a:t>
            </a:r>
            <a:r>
              <a:rPr lang="en-US" altLang="zh-CN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过故人庄</a:t>
            </a:r>
            <a:r>
              <a:rPr lang="en-US" altLang="zh-CN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 ——</a:t>
            </a: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孟浩然 </a:t>
            </a:r>
            <a:endParaRPr lang="zh-CN" altLang="en-US" sz="2400" b="1" dirty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莫笑农家腊酒浑， 丰年留客足鸡豚。</a:t>
            </a:r>
            <a:r>
              <a:rPr lang="en-US" altLang="zh-CN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游山西村</a:t>
            </a:r>
            <a:r>
              <a:rPr lang="en-US" altLang="zh-CN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》—— </a:t>
            </a:r>
            <a: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陆游 </a:t>
            </a:r>
            <a:br>
              <a:rPr lang="zh-CN" altLang="en-US" sz="24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400" b="1" dirty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俗语：酒后吐真言。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1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charRg st="21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64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charRg st="64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92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2">
                                            <p:txEl>
                                              <p:charRg st="92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20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2">
                                            <p:txEl>
                                              <p:charRg st="120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56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82">
                                            <p:txEl>
                                              <p:charRg st="156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84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82">
                                            <p:txEl>
                                              <p:charRg st="184" end="2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17" end="2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482">
                                            <p:txEl>
                                              <p:charRg st="217" end="2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43" end="2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482">
                                            <p:txEl>
                                              <p:charRg st="243" end="2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71" end="3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482">
                                            <p:txEl>
                                              <p:charRg st="271" end="3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302" end="3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482">
                                            <p:txEl>
                                              <p:charRg st="302" end="3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000" b="1" dirty="0">
                <a:solidFill>
                  <a:srgbClr val="CC0066"/>
                </a:solidFill>
              </a:rPr>
              <a:t>请同学们想一想，本诗的思想是什么？（</a:t>
            </a:r>
            <a:r>
              <a:rPr lang="zh-CN" altLang="en-US" sz="4000" b="1" dirty="0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本诗的主旨是什么？）</a:t>
            </a:r>
            <a:endParaRPr lang="zh-CN" altLang="en-US" sz="4000" b="1" dirty="0">
              <a:solidFill>
                <a:srgbClr val="CC0066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答：</a:t>
            </a:r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</a:rPr>
              <a:t>通过对眼前景物的描写，说明了“心远地自偏”的道理，表达作者从自然景物中寻得乐趣的悠然恬适之情和丰富的精神生活。</a:t>
            </a:r>
            <a:endParaRPr lang="zh-CN" altLang="en-US" b="1" dirty="0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</a:rPr>
              <a:t>（写诗人如何从大自然里悟出人生的真谛，获得悠闲恬静的心境。）</a:t>
            </a:r>
            <a:endParaRPr lang="zh-CN" altLang="en-US" b="1" dirty="0"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endParaRPr lang="zh-CN" altLang="en-US" b="1" dirty="0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疯狂背诵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占位符 9217"/>
          <p:cNvSpPr>
            <a:spLocks noGrp="1"/>
          </p:cNvSpPr>
          <p:nvPr>
            <p:ph type="body" idx="1"/>
          </p:nvPr>
        </p:nvSpPr>
        <p:spPr>
          <a:xfrm>
            <a:off x="533400" y="1268413"/>
            <a:ext cx="3713163" cy="3960812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400" b="1" dirty="0"/>
              <a:t>        </a:t>
            </a:r>
            <a:r>
              <a:rPr lang="zh-CN" altLang="en-US" sz="5400" b="1" dirty="0">
                <a:ea typeface="隶书" pitchFamily="49" charset="-122"/>
              </a:rPr>
              <a:t>主要作品</a:t>
            </a:r>
            <a:endParaRPr lang="zh-CN" altLang="en-US" sz="5400" b="1" dirty="0"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5050"/>
                </a:solidFill>
                <a:ea typeface="隶书" pitchFamily="49" charset="-122"/>
              </a:rPr>
              <a:t>  </a:t>
            </a:r>
            <a:r>
              <a:rPr lang="en-US" altLang="zh-CN" sz="4000" b="1" dirty="0">
                <a:solidFill>
                  <a:srgbClr val="FF5050"/>
                </a:solidFill>
                <a:ea typeface="隶书" pitchFamily="49" charset="-122"/>
              </a:rPr>
              <a:t>《</a:t>
            </a:r>
            <a:r>
              <a:rPr lang="zh-CN" altLang="en-US" sz="4000" b="1" dirty="0">
                <a:solidFill>
                  <a:srgbClr val="FF5050"/>
                </a:solidFill>
                <a:ea typeface="隶书" pitchFamily="49" charset="-122"/>
              </a:rPr>
              <a:t>归去来兮辞</a:t>
            </a:r>
            <a:r>
              <a:rPr lang="en-US" altLang="zh-CN" sz="4000" b="1">
                <a:solidFill>
                  <a:srgbClr val="FF5050"/>
                </a:solidFill>
                <a:ea typeface="隶书" pitchFamily="49" charset="-122"/>
              </a:rPr>
              <a:t>》</a:t>
            </a:r>
            <a:endParaRPr lang="en-US" altLang="zh-CN" sz="4000" b="1">
              <a:solidFill>
                <a:srgbClr val="FF5050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FF5050"/>
                </a:solidFill>
                <a:ea typeface="隶书" pitchFamily="49" charset="-122"/>
              </a:rPr>
              <a:t>  《</a:t>
            </a:r>
            <a:r>
              <a:rPr lang="zh-CN" altLang="en-US" sz="4000" b="1" dirty="0">
                <a:solidFill>
                  <a:srgbClr val="FF5050"/>
                </a:solidFill>
                <a:ea typeface="隶书" pitchFamily="49" charset="-122"/>
              </a:rPr>
              <a:t>桃花源记</a:t>
            </a:r>
            <a:r>
              <a:rPr lang="en-US" altLang="zh-CN" sz="4000" b="1">
                <a:solidFill>
                  <a:srgbClr val="FF5050"/>
                </a:solidFill>
                <a:ea typeface="隶书" pitchFamily="49" charset="-122"/>
              </a:rPr>
              <a:t>》</a:t>
            </a:r>
            <a:endParaRPr lang="en-US" altLang="zh-CN" sz="4000" b="1">
              <a:solidFill>
                <a:srgbClr val="FF5050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FF5050"/>
                </a:solidFill>
                <a:ea typeface="隶书" pitchFamily="49" charset="-122"/>
              </a:rPr>
              <a:t>  《</a:t>
            </a:r>
            <a:r>
              <a:rPr lang="zh-CN" altLang="en-US" sz="4000" b="1" dirty="0">
                <a:solidFill>
                  <a:srgbClr val="FF5050"/>
                </a:solidFill>
                <a:ea typeface="隶书" pitchFamily="49" charset="-122"/>
              </a:rPr>
              <a:t>归园田居</a:t>
            </a:r>
            <a:r>
              <a:rPr lang="en-US" altLang="zh-CN" sz="4000" b="1">
                <a:solidFill>
                  <a:srgbClr val="FF5050"/>
                </a:solidFill>
                <a:ea typeface="隶书" pitchFamily="49" charset="-122"/>
              </a:rPr>
              <a:t>》</a:t>
            </a:r>
            <a:endParaRPr lang="en-US" altLang="zh-CN" sz="4000" b="1">
              <a:solidFill>
                <a:srgbClr val="FF5050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FF5050"/>
                </a:solidFill>
                <a:ea typeface="隶书" pitchFamily="49" charset="-122"/>
              </a:rPr>
              <a:t>      《</a:t>
            </a:r>
            <a:r>
              <a:rPr lang="zh-CN" altLang="en-US" sz="4000" b="1" dirty="0">
                <a:solidFill>
                  <a:srgbClr val="FF5050"/>
                </a:solidFill>
                <a:ea typeface="隶书" pitchFamily="49" charset="-122"/>
              </a:rPr>
              <a:t>饮酒</a:t>
            </a:r>
            <a:r>
              <a:rPr lang="en-US" altLang="zh-CN" sz="4000" b="1">
                <a:solidFill>
                  <a:srgbClr val="FF5050"/>
                </a:solidFill>
                <a:ea typeface="隶书" pitchFamily="49" charset="-122"/>
              </a:rPr>
              <a:t>》</a:t>
            </a:r>
            <a:endParaRPr lang="en-US" altLang="zh-CN" sz="4000" b="1">
              <a:solidFill>
                <a:srgbClr val="FF5050"/>
              </a:solidFill>
              <a:ea typeface="隶书" pitchFamily="49" charset="-122"/>
            </a:endParaRPr>
          </a:p>
        </p:txBody>
      </p:sp>
      <p:pic>
        <p:nvPicPr>
          <p:cNvPr id="9219" name="图片 9218" descr="赏菊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463" y="0"/>
            <a:ext cx="44275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占位符 6145"/>
          <p:cNvSpPr>
            <a:spLocks noGrp="1"/>
          </p:cNvSpPr>
          <p:nvPr>
            <p:ph type="body" idx="1"/>
          </p:nvPr>
        </p:nvSpPr>
        <p:spPr>
          <a:xfrm>
            <a:off x="304800" y="457200"/>
            <a:ext cx="8686800" cy="59436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陶渊明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365—427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东晋著名诗人，我国第一位田园诗人。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名潜，字元亮，世称靖节先生，自称五柳先生，浔阳柴桑（今江西省九江市）人。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出生于一个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没落的士族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家庭。他的一生经历可分为</a:t>
            </a:r>
            <a:r>
              <a:rPr lang="zh-CN" altLang="en-US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三个阶段。</a:t>
            </a:r>
            <a:endParaRPr lang="zh-CN" altLang="en-US" b="1" dirty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、二十九岁以前</a:t>
            </a:r>
            <a:r>
              <a:rPr lang="zh-CN" altLang="en-US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家居时期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青壮年时，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抱有大济苍生的理想，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有过建功立业的抱负。</a:t>
            </a:r>
            <a:endParaRPr lang="zh-CN" altLang="en-US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、二十九到四十一岁</a:t>
            </a:r>
            <a:r>
              <a:rPr lang="zh-CN" altLang="en-US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或仕或隐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时期。二十九岁时出任江州祭酒，不久就辞官归隐。后来，又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做过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镇军参军、彭泽县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令等小官。因不满政治腐败、官场黑暗，又不肯降志辱身迎合权责，于是在</a:t>
            </a:r>
            <a:r>
              <a:rPr lang="en-US" altLang="zh-CN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405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四十一岁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时弃官归田，</a:t>
            </a:r>
            <a:r>
              <a:rPr lang="zh-CN" altLang="en-US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此后一直过着“躬耕自资”的隐居生活。</a:t>
            </a:r>
            <a:endParaRPr lang="zh-CN" altLang="en-US" b="1" dirty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矩形 6146"/>
          <p:cNvSpPr/>
          <p:nvPr/>
        </p:nvSpPr>
        <p:spPr>
          <a:xfrm>
            <a:off x="8101013" y="115888"/>
            <a:ext cx="617537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</a:t>
            </a:r>
            <a:endParaRPr lang="en-US" altLang="zh-CN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>
                <a:solidFill>
                  <a:srgbClr val="660066"/>
                </a:solidFill>
                <a:ea typeface="黑体" panose="02010609060101010101" pitchFamily="49" charset="-122"/>
              </a:rPr>
              <a:t>关于本诗：</a:t>
            </a:r>
            <a:endParaRPr lang="zh-CN" altLang="en-US">
              <a:solidFill>
                <a:srgbClr val="660066"/>
              </a:solidFill>
              <a:ea typeface="黑体" panose="02010609060101010101" pitchFamily="49" charset="-122"/>
            </a:endParaRPr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b="1" dirty="0"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ea typeface="黑体" panose="02010609060101010101" pitchFamily="49" charset="-122"/>
              </a:rPr>
              <a:t>饮酒</a:t>
            </a:r>
            <a:r>
              <a:rPr lang="en-US" altLang="zh-CN" b="1" dirty="0"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ea typeface="黑体" panose="02010609060101010101" pitchFamily="49" charset="-122"/>
              </a:rPr>
              <a:t>是一组五言古诗，共二十首，是陶渊明在弃官归隐后陆续写成的，为酒后即兴之作，大多直抒胸臆，挥洒真情，实际上是借“饮酒”的题目，写对世事人生的感慨。这里选的是第五首，是其中最有名的一篇。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占位符 8193"/>
          <p:cNvSpPr>
            <a:spLocks noGrp="1"/>
          </p:cNvSpPr>
          <p:nvPr>
            <p:ph type="body" idx="1"/>
          </p:nvPr>
        </p:nvSpPr>
        <p:spPr>
          <a:xfrm>
            <a:off x="0" y="457200"/>
            <a:ext cx="8915400" cy="571500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教学目标：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、学习诗文，培养鉴赏古诗的能力。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、研读品味，体悟诗歌的表现手法。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、反复诵读，领会作者的意志和情趣。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1042988" y="1341438"/>
            <a:ext cx="7921625" cy="475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66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66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饮  酒</a:t>
            </a:r>
            <a:endParaRPr lang="zh-CN" altLang="en-US" sz="6600" b="1" dirty="0">
              <a:effectLst>
                <a:outerShdw blurRad="38100" dist="38100" dir="2700000">
                  <a:srgbClr val="FFFFFF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3600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陶渊明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结庐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在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人境，而无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车马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喧。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问君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何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能尔，心远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地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自偏。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采菊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东篱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下，悠然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见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南山。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山气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日夕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佳，飞鸟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相与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还。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此中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有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真意，欲辨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已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\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忘＼言。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43" name="流程图: 顺序访问存储器 10242"/>
          <p:cNvSpPr/>
          <p:nvPr/>
        </p:nvSpPr>
        <p:spPr>
          <a:xfrm>
            <a:off x="107950" y="44450"/>
            <a:ext cx="1800225" cy="1081088"/>
          </a:xfrm>
          <a:prstGeom prst="flowChartMagnetic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6600" b="1" dirty="0">
                <a:latin typeface="Arial" panose="020B0604020202020204" pitchFamily="34" charset="0"/>
                <a:ea typeface="楷体_GB2312" panose="02010609030101010101" pitchFamily="49" charset="-122"/>
              </a:rPr>
              <a:t>读</a:t>
            </a:r>
            <a:endParaRPr lang="zh-CN" altLang="en-US" sz="6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0244" name="饮酒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740650" y="6292850"/>
            <a:ext cx="503238" cy="50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动作按钮: 前进或下一项 10244">
            <a:hlinkClick r:id="rId4" action="ppaction://hlinksldjump"/>
          </p:cNvPr>
          <p:cNvSpPr/>
          <p:nvPr/>
        </p:nvSpPr>
        <p:spPr>
          <a:xfrm>
            <a:off x="8027988" y="4652963"/>
            <a:ext cx="215900" cy="1444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46" name="动作按钮: 前进或下一项 10245">
            <a:hlinkClick r:id="rId5" action="ppaction://hlinksldjump"/>
          </p:cNvPr>
          <p:cNvSpPr/>
          <p:nvPr/>
        </p:nvSpPr>
        <p:spPr>
          <a:xfrm>
            <a:off x="8027988" y="4076700"/>
            <a:ext cx="215900" cy="144463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95" fill="hold"/>
                                        <p:tgtEl>
                                          <p:spTgt spid="10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dirty="0"/>
              <a:t>同桌互相听读</a:t>
            </a:r>
            <a:endParaRPr lang="zh-CN" altLang="en-US" dirty="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</a:rPr>
              <a:t>注意：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5400" b="1" dirty="0">
                <a:latin typeface="宋体" panose="02010600030101010101" pitchFamily="2" charset="-122"/>
              </a:rPr>
              <a:t>读准字音</a:t>
            </a:r>
            <a:endParaRPr lang="zh-CN" altLang="en-US" sz="5400" b="1" dirty="0">
              <a:latin typeface="宋体" panose="02010600030101010101" pitchFamily="2" charset="-122"/>
            </a:endParaRPr>
          </a:p>
          <a:p>
            <a:r>
              <a:rPr lang="zh-CN" altLang="en-US" sz="5400" b="1" dirty="0">
                <a:latin typeface="宋体" panose="02010600030101010101" pitchFamily="2" charset="-122"/>
              </a:rPr>
              <a:t>读通诗句</a:t>
            </a:r>
            <a:endParaRPr lang="zh-CN" altLang="en-US" sz="5400" b="1" dirty="0">
              <a:latin typeface="宋体" panose="02010600030101010101" pitchFamily="2" charset="-122"/>
            </a:endParaRPr>
          </a:p>
          <a:p>
            <a:r>
              <a:rPr lang="zh-CN" altLang="en-US" sz="5400" b="1" dirty="0">
                <a:latin typeface="宋体" panose="02010600030101010101" pitchFamily="2" charset="-122"/>
              </a:rPr>
              <a:t>初步感知诗歌的内容 </a:t>
            </a:r>
            <a:endParaRPr lang="zh-CN" altLang="en-US" sz="5400" b="1" dirty="0">
              <a:latin typeface="宋体" panose="02010600030101010101" pitchFamily="2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914400" y="533400"/>
            <a:ext cx="7467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结庐在人境，而无车马喧。</a:t>
            </a:r>
            <a:endParaRPr lang="zh-CN" altLang="en-US" sz="32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algn="ctr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问君何能尔，心远地自偏。</a:t>
            </a:r>
            <a:endParaRPr lang="zh-CN" altLang="en-US" sz="32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2057400" y="3429000"/>
            <a:ext cx="6324600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003399"/>
                </a:solidFill>
                <a:latin typeface="Times New Roman" panose="02020603050405020304" pitchFamily="18" charset="0"/>
                <a:ea typeface="隶书" pitchFamily="49" charset="-122"/>
              </a:rPr>
              <a:t>       </a:t>
            </a:r>
            <a:r>
              <a:rPr lang="zh-CN" altLang="en-US" sz="3200" b="1" dirty="0">
                <a:solidFill>
                  <a:srgbClr val="003399"/>
                </a:solidFill>
                <a:latin typeface="Times New Roman" panose="02020603050405020304" pitchFamily="18" charset="0"/>
                <a:ea typeface="隶书" pitchFamily="49" charset="-122"/>
              </a:rPr>
              <a:t>居住在喧嚣的尘世，为什么生活是如此的平静、心灵是如此的安宁呢？原来是自己保留着一颗远离俗世的心。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这几句语言朴实，却道出了他自己的心境和生活的真谛。</a:t>
            </a:r>
            <a:endParaRPr lang="zh-CN" altLang="en-US" sz="3200" b="1">
              <a:solidFill>
                <a:srgbClr val="003399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1752600" y="23622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解释：</a:t>
            </a:r>
            <a:endParaRPr lang="zh-CN" altLang="en-US" sz="32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293" name="矩形 12292"/>
          <p:cNvSpPr/>
          <p:nvPr/>
        </p:nvSpPr>
        <p:spPr>
          <a:xfrm>
            <a:off x="8101013" y="115888"/>
            <a:ext cx="617537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</a:t>
            </a:r>
            <a:endParaRPr lang="en-US" altLang="zh-CN" sz="1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2209800" y="304800"/>
            <a:ext cx="52578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采菊东篱下，悠然见南山。</a:t>
            </a:r>
            <a:endParaRPr lang="zh-CN" altLang="en-US" sz="32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algn="ctr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山气日夕佳，飞鸟相与还。</a:t>
            </a:r>
            <a:endParaRPr lang="zh-CN" altLang="en-US" sz="32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 lvl="0" algn="ctr">
              <a:spcBef>
                <a:spcPct val="50000"/>
              </a:spcBef>
              <a:buClrTx/>
            </a:pP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此中有真意，欲辨已忘言。</a:t>
            </a:r>
            <a:endParaRPr lang="zh-CN" altLang="en-US" sz="32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1828800" y="2819400"/>
            <a:ext cx="6477000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003399"/>
                </a:solidFill>
                <a:latin typeface="Times New Roman" panose="02020603050405020304" pitchFamily="18" charset="0"/>
                <a:ea typeface="隶书" pitchFamily="49" charset="-122"/>
              </a:rPr>
              <a:t>     </a:t>
            </a:r>
            <a:r>
              <a:rPr lang="zh-CN" altLang="en-US" sz="3200" b="1" dirty="0">
                <a:solidFill>
                  <a:srgbClr val="003399"/>
                </a:solidFill>
                <a:latin typeface="Times New Roman" panose="02020603050405020304" pitchFamily="18" charset="0"/>
                <a:ea typeface="隶书" pitchFamily="49" charset="-122"/>
              </a:rPr>
              <a:t>自己在东篱下采菊，不经意间看见了南山。山中的落日，回巢的飞鸟，都显得那样美妙，那么富有人情，都能让人忘记周围的一切，让人体会到生活的真谛。但世界上最美好的东西往往是无法用语言表达的，只能用心灵去感受它。</a:t>
            </a:r>
            <a:endParaRPr lang="zh-CN" altLang="en-US" sz="3200" b="1">
              <a:solidFill>
                <a:srgbClr val="003399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1066800" y="23622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CCFF"/>
                </a:solidFill>
                <a:latin typeface="Times New Roman" panose="02020603050405020304" pitchFamily="18" charset="0"/>
                <a:ea typeface="隶书" pitchFamily="49" charset="-122"/>
              </a:rPr>
              <a:t>解释：</a:t>
            </a:r>
            <a:endParaRPr lang="zh-CN" altLang="en-US" sz="3200" b="1">
              <a:solidFill>
                <a:srgbClr val="00CC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1837</Words>
  <Application>WPS 演示</Application>
  <PresentationFormat>在屏幕上显示</PresentationFormat>
  <Paragraphs>161</Paragraphs>
  <Slides>18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隶书</vt:lpstr>
      <vt:lpstr>隶书</vt:lpstr>
      <vt:lpstr>黑体</vt:lpstr>
      <vt:lpstr>楷体_GB2312</vt:lpstr>
      <vt:lpstr>Times New Roman</vt:lpstr>
      <vt:lpstr>Arial Unicode MS</vt:lpstr>
      <vt:lpstr>微软雅黑</vt:lpstr>
      <vt:lpstr>默认设计模板</vt:lpstr>
      <vt:lpstr>PowerPoint 演示文稿</vt:lpstr>
      <vt:lpstr>PowerPoint 演示文稿</vt:lpstr>
      <vt:lpstr>PowerPoint 演示文稿</vt:lpstr>
      <vt:lpstr>关于本诗：</vt:lpstr>
      <vt:lpstr>PowerPoint 演示文稿</vt:lpstr>
      <vt:lpstr>PowerPoint 演示文稿</vt:lpstr>
      <vt:lpstr>同桌互相听读</vt:lpstr>
      <vt:lpstr>PowerPoint 演示文稿</vt:lpstr>
      <vt:lpstr>PowerPoint 演示文稿</vt:lpstr>
      <vt:lpstr>读一读，体会诗歌中蕴涵的情感。</vt:lpstr>
      <vt:lpstr>PowerPoint 演示文稿</vt:lpstr>
      <vt:lpstr>PowerPoint 演示文稿</vt:lpstr>
      <vt:lpstr>练习：</vt:lpstr>
      <vt:lpstr>PowerPoint 演示文稿</vt:lpstr>
      <vt:lpstr>PowerPoint 演示文稿</vt:lpstr>
      <vt:lpstr>PowerPoint 演示文稿</vt:lpstr>
      <vt:lpstr>请同学们想一想，本诗的思想是什么？（本诗的主旨是什么？）</vt:lpstr>
      <vt:lpstr>PowerPoint 演示文稿</vt:lpstr>
    </vt:vector>
  </TitlesOfParts>
  <Company>绿色圃中学资源网http://CZ.Lspjy.com绿色圃中小学教育网http://www.lspjy.com</Company>
  <LinksUpToDate>false</LinksUpToDate>
  <SharedDoc>false</SharedDoc>
  <HyperlinksChanged>false</HyperlinksChanged>
  <AppVersion>14.0000</AppVersion>
  <Manager>绿色圃中学资源网http://CZ.Lspjy.com绿色圃中小学教育网http://www.lspjy.com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绿色圃中学资源网</dc:title>
  <dc:creator>绿色圃中学资源网http://CZ.Lspjy.com绿色圃中小学教育网http://www.lspjy.com</dc:creator>
  <cp:keywords>绿色圃中学资源网http://CZ.Lspjy.com绿色圃中小学教育网http://www.lspjy.com</cp:keywords>
  <dc:description>绿色圃中学资源网http://CZ.Lspjy.com绿色圃中小学教育网http://www.lspjy.com</dc:description>
  <dc:subject>http://CZ.Lspjy.com</dc:subject>
  <cp:category>绿色圃中学资源网http://CZ.Lspjy.com绿色圃中小学教育网http://www.lspjy.com</cp:category>
  <cp:lastModifiedBy>Administrator</cp:lastModifiedBy>
  <cp:revision>20</cp:revision>
  <dcterms:created xsi:type="dcterms:W3CDTF">2017-05-02T14:24:00Z</dcterms:created>
  <dcterms:modified xsi:type="dcterms:W3CDTF">2017-05-03T01:25:30Z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