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303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322" r:id="rId30"/>
    <p:sldId id="283" r:id="rId31"/>
    <p:sldId id="32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5" r:id="rId52"/>
    <p:sldId id="304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9" r:id="rId61"/>
    <p:sldId id="314" r:id="rId62"/>
    <p:sldId id="315" r:id="rId63"/>
    <p:sldId id="316" r:id="rId64"/>
    <p:sldId id="317" r:id="rId65"/>
    <p:sldId id="318" r:id="rId66"/>
    <p:sldId id="320" r:id="rId67"/>
    <p:sldId id="321" r:id="rId6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baike.baidu.com/item/%E7%BF%B0%E6%9E%97%E9%99%A2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baike.baidu.com/item/%E4%B8%AD%E5%8D%8E%E6%B0%91%E6%97%8F/1186" TargetMode="External"/><Relationship Id="rId2" Type="http://schemas.openxmlformats.org/officeDocument/2006/relationships/hyperlink" Target="https://baike.baidu.com/item/%E6%AF%9B%E6%B3%BD%E4%B8%9C/113835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baike.baidu.com/item/%E5%91%A8%E4%BB%8B%E5%AD%9A/3946336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 smtClean="0"/>
              <a:t>拿来主义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en-US" sz="3100" dirty="0" smtClean="0"/>
              <a:t>鲁迅</a:t>
            </a:r>
            <a:endParaRPr lang="zh-CN" altLang="en-US" sz="3100" dirty="0"/>
          </a:p>
        </p:txBody>
      </p:sp>
      <p:pic>
        <p:nvPicPr>
          <p:cNvPr id="20" name="内容占位符 19" descr="鲁迅1936年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0298" y="1357298"/>
            <a:ext cx="4071965" cy="507209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鲁迅留日时</a:t>
            </a:r>
            <a:endParaRPr lang="zh-CN" altLang="en-US" dirty="0"/>
          </a:p>
        </p:txBody>
      </p:sp>
      <p:pic>
        <p:nvPicPr>
          <p:cNvPr id="4" name="内容占位符 3" descr="鲁迅留日期间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76562" y="1720056"/>
            <a:ext cx="3190875" cy="42862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鲁迅留日时</a:t>
            </a:r>
            <a:endParaRPr lang="zh-CN" altLang="en-US" dirty="0"/>
          </a:p>
        </p:txBody>
      </p:sp>
      <p:pic>
        <p:nvPicPr>
          <p:cNvPr id="6" name="内容占位符 5" descr="鲁迅留日期间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73179" y="1600200"/>
            <a:ext cx="3397642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鲁迅留日时</a:t>
            </a:r>
            <a:endParaRPr lang="zh-CN" altLang="en-US" dirty="0"/>
          </a:p>
        </p:txBody>
      </p:sp>
      <p:pic>
        <p:nvPicPr>
          <p:cNvPr id="4" name="内容占位符 3" descr="鲁迅留日期间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70736" y="1600200"/>
            <a:ext cx="440252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鲁迅留日时</a:t>
            </a:r>
            <a:endParaRPr lang="zh-CN" altLang="en-US" dirty="0"/>
          </a:p>
        </p:txBody>
      </p:sp>
      <p:pic>
        <p:nvPicPr>
          <p:cNvPr id="4" name="内容占位符 3" descr="鲁迅留日期间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34531" y="1600200"/>
            <a:ext cx="327493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鲁迅西安讲学</a:t>
            </a:r>
            <a:endParaRPr lang="zh-CN" altLang="en-US" dirty="0"/>
          </a:p>
        </p:txBody>
      </p:sp>
      <p:pic>
        <p:nvPicPr>
          <p:cNvPr id="4" name="内容占位符 3" descr="鲁迅西安讲学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1968" y="1600200"/>
            <a:ext cx="570006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鲁迅与友人</a:t>
            </a:r>
            <a:endParaRPr lang="zh-CN" altLang="en-US" dirty="0"/>
          </a:p>
        </p:txBody>
      </p:sp>
      <p:pic>
        <p:nvPicPr>
          <p:cNvPr id="4" name="内容占位符 3" descr="鲁迅与友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65418" y="1600200"/>
            <a:ext cx="581316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鲁迅与友人</a:t>
            </a:r>
            <a:endParaRPr lang="zh-CN" altLang="en-US" dirty="0"/>
          </a:p>
        </p:txBody>
      </p:sp>
      <p:pic>
        <p:nvPicPr>
          <p:cNvPr id="4" name="内容占位符 3" descr="鲁迅与友人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8666" y="1606038"/>
            <a:ext cx="5666667" cy="45142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鲁迅与友人</a:t>
            </a:r>
            <a:endParaRPr lang="zh-CN" altLang="en-US" dirty="0"/>
          </a:p>
        </p:txBody>
      </p:sp>
      <p:pic>
        <p:nvPicPr>
          <p:cNvPr id="4" name="内容占位符 3" descr="鲁迅与友人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57714" y="1677467"/>
            <a:ext cx="5628572" cy="437142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鲁迅与友人</a:t>
            </a:r>
            <a:endParaRPr lang="zh-CN" altLang="en-US" dirty="0"/>
          </a:p>
        </p:txBody>
      </p:sp>
      <p:pic>
        <p:nvPicPr>
          <p:cNvPr id="4" name="内容占位符 3" descr="鲁迅与友人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2476" y="1682229"/>
            <a:ext cx="5619048" cy="436190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鲁迅与友人</a:t>
            </a:r>
            <a:endParaRPr lang="zh-CN" altLang="en-US" dirty="0"/>
          </a:p>
        </p:txBody>
      </p:sp>
      <p:pic>
        <p:nvPicPr>
          <p:cNvPr id="4" name="内容占位符 3" descr="鲁迅与友人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29142" y="1706038"/>
            <a:ext cx="5485715" cy="431428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学习要点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一、知识</a:t>
            </a:r>
            <a:r>
              <a:rPr lang="en-US" altLang="zh-CN" dirty="0" smtClean="0"/>
              <a:t>1.</a:t>
            </a:r>
            <a:r>
              <a:rPr lang="zh-CN" altLang="en-US" dirty="0" smtClean="0"/>
              <a:t>作者鲁迅</a:t>
            </a:r>
            <a:r>
              <a:rPr lang="en-US" altLang="zh-CN" dirty="0" smtClean="0"/>
              <a:t>2.</a:t>
            </a:r>
            <a:r>
              <a:rPr lang="zh-CN" altLang="en-US" dirty="0" smtClean="0"/>
              <a:t>重点字词</a:t>
            </a:r>
            <a:r>
              <a:rPr lang="en-US" altLang="zh-CN" dirty="0" smtClean="0"/>
              <a:t>3.</a:t>
            </a:r>
            <a:r>
              <a:rPr lang="zh-CN" altLang="en-US" dirty="0" smtClean="0"/>
              <a:t>杂文</a:t>
            </a:r>
            <a:endParaRPr lang="en-US" altLang="zh-CN" dirty="0" smtClean="0"/>
          </a:p>
          <a:p>
            <a:r>
              <a:rPr lang="zh-CN" altLang="en-US" dirty="0" smtClean="0"/>
              <a:t>二、能力：</a:t>
            </a:r>
            <a:r>
              <a:rPr lang="en-US" altLang="zh-CN" dirty="0" smtClean="0"/>
              <a:t>1.</a:t>
            </a:r>
            <a:r>
              <a:rPr lang="zh-CN" altLang="en-US" dirty="0" smtClean="0"/>
              <a:t>梳理思路结构</a:t>
            </a:r>
            <a:r>
              <a:rPr lang="en-US" altLang="zh-CN" dirty="0" smtClean="0"/>
              <a:t>2.</a:t>
            </a:r>
            <a:r>
              <a:rPr lang="zh-CN" altLang="en-US" dirty="0" smtClean="0"/>
              <a:t>体会语言特点</a:t>
            </a:r>
            <a:r>
              <a:rPr lang="en-US" altLang="zh-CN" dirty="0" smtClean="0"/>
              <a:t>3.</a:t>
            </a:r>
            <a:r>
              <a:rPr lang="zh-CN" altLang="en-US" dirty="0" smtClean="0"/>
              <a:t>鉴赏论证方法</a:t>
            </a:r>
            <a:endParaRPr lang="en-US" altLang="zh-CN" dirty="0" smtClean="0"/>
          </a:p>
          <a:p>
            <a:r>
              <a:rPr lang="zh-CN" altLang="en-US" dirty="0" smtClean="0"/>
              <a:t>三、认识观点及其价值</a:t>
            </a:r>
            <a:endParaRPr lang="zh-CN" alt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鲁迅葬礼</a:t>
            </a:r>
            <a:endParaRPr lang="zh-CN" altLang="en-US" dirty="0"/>
          </a:p>
        </p:txBody>
      </p:sp>
      <p:pic>
        <p:nvPicPr>
          <p:cNvPr id="5" name="内容占位符 4" descr="鲁迅葬礼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2494" y="1600200"/>
            <a:ext cx="6099011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鲁迅葬礼</a:t>
            </a:r>
            <a:endParaRPr lang="zh-CN" altLang="en-US" dirty="0"/>
          </a:p>
        </p:txBody>
      </p:sp>
      <p:pic>
        <p:nvPicPr>
          <p:cNvPr id="4" name="内容占位符 3" descr="鲁迅葬礼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92920" y="1600200"/>
            <a:ext cx="395816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鲁迅葬礼</a:t>
            </a:r>
            <a:endParaRPr lang="zh-CN" altLang="en-US" dirty="0"/>
          </a:p>
        </p:txBody>
      </p:sp>
      <p:pic>
        <p:nvPicPr>
          <p:cNvPr id="4" name="内容占位符 3" descr="鲁迅葬礼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53842" y="1600200"/>
            <a:ext cx="763631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鲁迅葬礼</a:t>
            </a:r>
            <a:endParaRPr lang="zh-CN" altLang="en-US" dirty="0"/>
          </a:p>
        </p:txBody>
      </p:sp>
      <p:pic>
        <p:nvPicPr>
          <p:cNvPr id="4" name="内容占位符 3" descr="鲁迅葬礼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鲁迅葬礼</a:t>
            </a:r>
            <a:endParaRPr lang="zh-CN" altLang="en-US" dirty="0"/>
          </a:p>
        </p:txBody>
      </p:sp>
      <p:pic>
        <p:nvPicPr>
          <p:cNvPr id="4" name="内容占位符 3" descr="鲁迅葬礼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47628" y="2643811"/>
            <a:ext cx="4248743" cy="243874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鲁迅妻朱安</a:t>
            </a:r>
            <a:endParaRPr lang="zh-CN" altLang="en-US" dirty="0"/>
          </a:p>
        </p:txBody>
      </p:sp>
      <p:pic>
        <p:nvPicPr>
          <p:cNvPr id="6" name="内容占位符 5" descr="朱安（鲁迅妻）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62835" y="1600200"/>
            <a:ext cx="461833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鲁迅妻许广平</a:t>
            </a:r>
            <a:endParaRPr lang="zh-CN" altLang="en-US" dirty="0"/>
          </a:p>
        </p:txBody>
      </p:sp>
      <p:pic>
        <p:nvPicPr>
          <p:cNvPr id="4" name="内容占位符 3" descr="许广平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27893" y="1600200"/>
            <a:ext cx="388821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北师大演讲</a:t>
            </a:r>
            <a:endParaRPr lang="zh-CN" altLang="en-US" dirty="0"/>
          </a:p>
        </p:txBody>
      </p:sp>
      <p:pic>
        <p:nvPicPr>
          <p:cNvPr id="4" name="内容占位符 3" descr="北师大演讲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02245" y="1600200"/>
            <a:ext cx="413951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祖周介孚</a:t>
            </a:r>
            <a:endParaRPr lang="zh-CN" altLang="en-US" dirty="0"/>
          </a:p>
        </p:txBody>
      </p:sp>
      <p:pic>
        <p:nvPicPr>
          <p:cNvPr id="4" name="内容占位符 3" descr="周介孚（祖）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74136" y="2249265"/>
            <a:ext cx="2395728" cy="32278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周介孚简介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357298"/>
            <a:ext cx="8715436" cy="4929222"/>
          </a:xfrm>
        </p:spPr>
        <p:txBody>
          <a:bodyPr>
            <a:normAutofit fontScale="40000" lnSpcReduction="20000"/>
          </a:bodyPr>
          <a:lstStyle/>
          <a:p>
            <a:r>
              <a:rPr lang="zh-CN" altLang="en-US" sz="8000" dirty="0" smtClean="0">
                <a:latin typeface="+mn-ea"/>
              </a:rPr>
              <a:t>周介孚（</a:t>
            </a:r>
            <a:r>
              <a:rPr lang="en-US" altLang="zh-CN" sz="8000" dirty="0" smtClean="0">
                <a:latin typeface="+mn-ea"/>
              </a:rPr>
              <a:t>1838-1904</a:t>
            </a:r>
            <a:r>
              <a:rPr lang="zh-CN" altLang="en-US" sz="8000" dirty="0" smtClean="0">
                <a:latin typeface="+mn-ea"/>
              </a:rPr>
              <a:t>），浙江绍兴人，二十九岁（</a:t>
            </a:r>
            <a:r>
              <a:rPr lang="en-US" altLang="zh-CN" sz="8000" dirty="0" smtClean="0">
                <a:latin typeface="+mn-ea"/>
              </a:rPr>
              <a:t>1867</a:t>
            </a:r>
            <a:r>
              <a:rPr lang="zh-CN" altLang="en-US" sz="8000" dirty="0" smtClean="0">
                <a:latin typeface="+mn-ea"/>
              </a:rPr>
              <a:t>年）中举人，三十三岁</a:t>
            </a:r>
            <a:r>
              <a:rPr lang="en-US" altLang="zh-CN" sz="8000" dirty="0" smtClean="0">
                <a:latin typeface="+mn-ea"/>
              </a:rPr>
              <a:t>(1871</a:t>
            </a:r>
            <a:r>
              <a:rPr lang="zh-CN" altLang="en-US" sz="8000" dirty="0" smtClean="0">
                <a:latin typeface="+mn-ea"/>
              </a:rPr>
              <a:t>年</a:t>
            </a:r>
            <a:r>
              <a:rPr lang="en-US" altLang="zh-CN" sz="8000" dirty="0" smtClean="0">
                <a:latin typeface="+mn-ea"/>
              </a:rPr>
              <a:t>)</a:t>
            </a:r>
            <a:r>
              <a:rPr lang="zh-CN" altLang="en-US" sz="8000" dirty="0" smtClean="0">
                <a:latin typeface="+mn-ea"/>
              </a:rPr>
              <a:t>中进士，钦点为</a:t>
            </a:r>
            <a:r>
              <a:rPr lang="zh-CN" altLang="en-US" sz="8000" dirty="0" smtClean="0">
                <a:latin typeface="+mn-ea"/>
                <a:hlinkClick r:id="rId2"/>
              </a:rPr>
              <a:t>翰林院</a:t>
            </a:r>
            <a:r>
              <a:rPr lang="zh-CN" altLang="en-US" sz="8000" dirty="0" smtClean="0">
                <a:latin typeface="+mn-ea"/>
              </a:rPr>
              <a:t>庶吉士，三年后“散馆”，奉旨任江西金溪知县。三年多后，与上级不和，</a:t>
            </a:r>
            <a:r>
              <a:rPr lang="en-US" altLang="zh-CN" sz="8000" dirty="0" smtClean="0">
                <a:latin typeface="+mn-ea"/>
              </a:rPr>
              <a:t>1878</a:t>
            </a:r>
            <a:r>
              <a:rPr lang="zh-CN" altLang="en-US" sz="8000" dirty="0" smtClean="0">
                <a:latin typeface="+mn-ea"/>
              </a:rPr>
              <a:t>年被弹劾免职。</a:t>
            </a:r>
            <a:r>
              <a:rPr lang="en-US" altLang="zh-CN" sz="8000" dirty="0" smtClean="0">
                <a:latin typeface="+mn-ea"/>
              </a:rPr>
              <a:t>1879</a:t>
            </a:r>
            <a:r>
              <a:rPr lang="zh-CN" altLang="en-US" sz="8000" dirty="0" smtClean="0">
                <a:latin typeface="+mn-ea"/>
              </a:rPr>
              <a:t>年经李慈铭指点，“卖田捐官”，在京候补，</a:t>
            </a:r>
            <a:r>
              <a:rPr lang="en-US" altLang="zh-CN" sz="8000" dirty="0" smtClean="0">
                <a:latin typeface="+mn-ea"/>
              </a:rPr>
              <a:t>1888</a:t>
            </a:r>
            <a:r>
              <a:rPr lang="zh-CN" altLang="en-US" sz="8000" dirty="0" smtClean="0">
                <a:latin typeface="+mn-ea"/>
              </a:rPr>
              <a:t>年得内阁中书实职。</a:t>
            </a:r>
            <a:r>
              <a:rPr lang="en-US" altLang="zh-CN" sz="8000" dirty="0" smtClean="0">
                <a:latin typeface="+mn-ea"/>
              </a:rPr>
              <a:t>1893</a:t>
            </a:r>
            <a:r>
              <a:rPr lang="zh-CN" altLang="en-US" sz="8000" dirty="0" smtClean="0">
                <a:latin typeface="+mn-ea"/>
              </a:rPr>
              <a:t>年丁母忧回乡，派下人行贿江南主考殷某，鲁莽泄密，被光绪帝钦定为“斩监候”，坐八年牢。</a:t>
            </a:r>
            <a:r>
              <a:rPr lang="en-US" altLang="zh-CN" sz="8000" dirty="0" smtClean="0">
                <a:latin typeface="+mn-ea"/>
              </a:rPr>
              <a:t>1901</a:t>
            </a:r>
            <a:r>
              <a:rPr lang="zh-CN" altLang="en-US" sz="8000" dirty="0" smtClean="0">
                <a:latin typeface="+mn-ea"/>
              </a:rPr>
              <a:t>年被释回家，</a:t>
            </a:r>
            <a:r>
              <a:rPr lang="en-US" altLang="zh-CN" sz="8000" dirty="0" smtClean="0">
                <a:latin typeface="+mn-ea"/>
              </a:rPr>
              <a:t>1904</a:t>
            </a:r>
            <a:r>
              <a:rPr lang="zh-CN" altLang="en-US" sz="8000" dirty="0" smtClean="0">
                <a:latin typeface="+mn-ea"/>
              </a:rPr>
              <a:t>年</a:t>
            </a:r>
            <a:r>
              <a:rPr lang="en-US" altLang="zh-CN" sz="8000" dirty="0" smtClean="0">
                <a:latin typeface="+mn-ea"/>
              </a:rPr>
              <a:t>7</a:t>
            </a:r>
            <a:r>
              <a:rPr lang="zh-CN" altLang="en-US" sz="8000" dirty="0" smtClean="0">
                <a:latin typeface="+mn-ea"/>
              </a:rPr>
              <a:t>月逝世，享年六十有七。</a:t>
            </a:r>
          </a:p>
          <a:p>
            <a:pPr>
              <a:buNone/>
            </a:pP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2400" dirty="0" smtClean="0"/>
              <a:t>鲁迅（</a:t>
            </a:r>
            <a:r>
              <a:rPr lang="en-US" sz="2400" dirty="0" smtClean="0"/>
              <a:t>1881-1936</a:t>
            </a:r>
            <a:r>
              <a:rPr lang="zh-CN" altLang="en-US" sz="2400" dirty="0" smtClean="0"/>
              <a:t>），原名</a:t>
            </a:r>
            <a:r>
              <a:rPr lang="zh-CN" altLang="en-US" sz="2400" dirty="0" smtClean="0">
                <a:solidFill>
                  <a:srgbClr val="FF0000"/>
                </a:solidFill>
              </a:rPr>
              <a:t>周树人</a:t>
            </a:r>
            <a:r>
              <a:rPr lang="zh-CN" altLang="en-US" sz="2400" dirty="0" smtClean="0"/>
              <a:t>，字豫才，浙江绍兴人。中国现代</a:t>
            </a:r>
            <a:r>
              <a:rPr lang="zh-CN" altLang="en-US" sz="2400" dirty="0" smtClean="0">
                <a:solidFill>
                  <a:srgbClr val="FF0000"/>
                </a:solidFill>
              </a:rPr>
              <a:t>文学家</a:t>
            </a:r>
            <a:r>
              <a:rPr lang="zh-CN" altLang="en-US" sz="2400" dirty="0" smtClean="0"/>
              <a:t>、</a:t>
            </a:r>
            <a:r>
              <a:rPr lang="zh-CN" altLang="en-US" sz="2400" dirty="0" smtClean="0">
                <a:solidFill>
                  <a:srgbClr val="FF0000"/>
                </a:solidFill>
              </a:rPr>
              <a:t>思想家</a:t>
            </a:r>
            <a:r>
              <a:rPr lang="zh-CN" altLang="en-US" sz="2400" dirty="0" smtClean="0"/>
              <a:t>和</a:t>
            </a:r>
            <a:r>
              <a:rPr lang="zh-CN" altLang="en-US" sz="2400" dirty="0" smtClean="0">
                <a:solidFill>
                  <a:srgbClr val="FF0000"/>
                </a:solidFill>
              </a:rPr>
              <a:t>革命家</a:t>
            </a:r>
            <a:r>
              <a:rPr lang="zh-CN" altLang="en-US" sz="2400" dirty="0" smtClean="0"/>
              <a:t>，</a:t>
            </a:r>
            <a:r>
              <a:rPr lang="en-US" sz="2400" dirty="0" smtClean="0"/>
              <a:t>“</a:t>
            </a:r>
            <a:r>
              <a:rPr lang="zh-CN" altLang="en-US" sz="2400" dirty="0" smtClean="0"/>
              <a:t>五四</a:t>
            </a:r>
            <a:r>
              <a:rPr lang="en-US" sz="2400" dirty="0" smtClean="0"/>
              <a:t>”</a:t>
            </a:r>
            <a:r>
              <a:rPr lang="zh-CN" altLang="en-US" sz="2400" dirty="0" smtClean="0"/>
              <a:t>新文化运动的伟大旗手。青年时代，深受进化论思想影响。</a:t>
            </a:r>
            <a:r>
              <a:rPr lang="en-US" altLang="en-US" sz="2400" dirty="0" smtClean="0">
                <a:solidFill>
                  <a:srgbClr val="FF0000"/>
                </a:solidFill>
              </a:rPr>
              <a:t>1918</a:t>
            </a:r>
            <a:r>
              <a:rPr lang="zh-CN" altLang="en-US" sz="2400" dirty="0" smtClean="0">
                <a:solidFill>
                  <a:srgbClr val="FF0000"/>
                </a:solidFill>
              </a:rPr>
              <a:t>年</a:t>
            </a:r>
            <a:r>
              <a:rPr lang="en-US" altLang="en-US" sz="2400" dirty="0" smtClean="0">
                <a:solidFill>
                  <a:srgbClr val="FF0000"/>
                </a:solidFill>
              </a:rPr>
              <a:t>5</a:t>
            </a:r>
            <a:r>
              <a:rPr lang="zh-CN" altLang="en-US" sz="2400" dirty="0" smtClean="0">
                <a:solidFill>
                  <a:srgbClr val="FF0000"/>
                </a:solidFill>
              </a:rPr>
              <a:t>月</a:t>
            </a:r>
            <a:r>
              <a:rPr lang="zh-CN" altLang="en-US" sz="2400" dirty="0" smtClean="0"/>
              <a:t>，第一次以</a:t>
            </a:r>
            <a:r>
              <a:rPr lang="en-US" sz="2400" dirty="0" smtClean="0"/>
              <a:t>“</a:t>
            </a:r>
            <a:r>
              <a:rPr lang="zh-CN" altLang="en-US" sz="2400" dirty="0" smtClean="0">
                <a:solidFill>
                  <a:srgbClr val="FF0000"/>
                </a:solidFill>
              </a:rPr>
              <a:t>鲁迅</a:t>
            </a:r>
            <a:r>
              <a:rPr lang="en-US" sz="2400" dirty="0" smtClean="0"/>
              <a:t>”</a:t>
            </a:r>
            <a:r>
              <a:rPr lang="zh-CN" altLang="en-US" sz="2400" dirty="0" smtClean="0"/>
              <a:t>为笔名发表中国现代文学史上第一篇白话小说</a:t>
            </a:r>
            <a:r>
              <a:rPr lang="en-US" altLang="zh-CN" sz="2400" dirty="0" smtClean="0">
                <a:solidFill>
                  <a:srgbClr val="FF0000"/>
                </a:solidFill>
              </a:rPr>
              <a:t>《</a:t>
            </a:r>
            <a:r>
              <a:rPr lang="zh-CN" altLang="en-US" sz="2400" dirty="0" smtClean="0">
                <a:solidFill>
                  <a:srgbClr val="FF0000"/>
                </a:solidFill>
              </a:rPr>
              <a:t>狂人日记</a:t>
            </a:r>
            <a:r>
              <a:rPr lang="en-US" altLang="zh-CN" sz="2400" dirty="0" smtClean="0">
                <a:solidFill>
                  <a:srgbClr val="FF0000"/>
                </a:solidFill>
              </a:rPr>
              <a:t>》</a:t>
            </a:r>
            <a:r>
              <a:rPr lang="zh-CN" altLang="en-US" sz="2400" dirty="0" smtClean="0"/>
              <a:t>，对封建制度进行猛烈的揭露和抨击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奠定了其在新文学史上的地位。</a:t>
            </a:r>
            <a:r>
              <a:rPr lang="en-US" sz="2400" dirty="0" smtClean="0"/>
              <a:t>1921</a:t>
            </a:r>
            <a:r>
              <a:rPr lang="zh-CN" altLang="en-US" sz="2400" dirty="0" smtClean="0"/>
              <a:t>年</a:t>
            </a:r>
            <a:r>
              <a:rPr lang="en-US" sz="2400" dirty="0" smtClean="0"/>
              <a:t>12</a:t>
            </a:r>
            <a:r>
              <a:rPr lang="zh-CN" altLang="en-US" sz="2400" dirty="0" smtClean="0"/>
              <a:t>月发表的中篇小说</a:t>
            </a:r>
            <a:r>
              <a:rPr lang="en-US" altLang="zh-CN" sz="2400" dirty="0" smtClean="0">
                <a:solidFill>
                  <a:srgbClr val="FF0000"/>
                </a:solidFill>
              </a:rPr>
              <a:t>《</a:t>
            </a:r>
            <a:r>
              <a:rPr lang="zh-CN" altLang="en-US" sz="2400" dirty="0" smtClean="0">
                <a:solidFill>
                  <a:srgbClr val="FF0000"/>
                </a:solidFill>
              </a:rPr>
              <a:t>阿</a:t>
            </a:r>
            <a:r>
              <a:rPr lang="en-US" altLang="zh-CN" sz="2400" dirty="0" smtClean="0">
                <a:solidFill>
                  <a:srgbClr val="FF0000"/>
                </a:solidFill>
              </a:rPr>
              <a:t>Q</a:t>
            </a:r>
            <a:r>
              <a:rPr lang="zh-CN" altLang="en-US" sz="2400" dirty="0" smtClean="0">
                <a:solidFill>
                  <a:srgbClr val="FF0000"/>
                </a:solidFill>
              </a:rPr>
              <a:t>正传</a:t>
            </a:r>
            <a:r>
              <a:rPr lang="en-US" altLang="zh-CN" sz="2400" dirty="0" smtClean="0">
                <a:solidFill>
                  <a:srgbClr val="FF0000"/>
                </a:solidFill>
              </a:rPr>
              <a:t>》</a:t>
            </a:r>
            <a:r>
              <a:rPr lang="zh-CN" altLang="en-US" sz="2400" dirty="0" smtClean="0"/>
              <a:t>，是中国现代文学史上杰出的作品之一。</a:t>
            </a:r>
            <a:r>
              <a:rPr lang="en-US" sz="2400" dirty="0" err="1" smtClean="0">
                <a:hlinkClick r:id="rId2"/>
              </a:rPr>
              <a:t>毛泽东</a:t>
            </a:r>
            <a:r>
              <a:rPr lang="zh-CN" altLang="en-US" sz="2400" dirty="0" smtClean="0"/>
              <a:t>曾评价：</a:t>
            </a:r>
            <a:r>
              <a:rPr lang="en-US" sz="2400" dirty="0" smtClean="0"/>
              <a:t>“</a:t>
            </a:r>
            <a:r>
              <a:rPr lang="zh-CN" altLang="en-US" sz="2400" dirty="0" smtClean="0"/>
              <a:t>鲁迅的方向，就是</a:t>
            </a:r>
            <a:r>
              <a:rPr lang="en-US" sz="2400" dirty="0" err="1" smtClean="0">
                <a:hlinkClick r:id="rId3"/>
              </a:rPr>
              <a:t>中华民族</a:t>
            </a:r>
            <a:r>
              <a:rPr lang="zh-CN" altLang="en-US" sz="2400" dirty="0" smtClean="0"/>
              <a:t>新文化的方向。</a:t>
            </a:r>
            <a:r>
              <a:rPr lang="en-US" sz="2400" dirty="0" smtClean="0"/>
              <a:t>”</a:t>
            </a:r>
            <a:r>
              <a:rPr lang="zh-CN" altLang="en-US" sz="2400" dirty="0" smtClean="0"/>
              <a:t>在</a:t>
            </a:r>
            <a:r>
              <a:rPr lang="zh-CN" altLang="en-US" sz="2400" dirty="0" smtClean="0">
                <a:solidFill>
                  <a:srgbClr val="FF0000"/>
                </a:solidFill>
              </a:rPr>
              <a:t>文学创作、文学批评、思想研究、文学史研究、翻译、美术理论引进、基础科学介绍和古籍校勘与研究等多个领域具有重大贡献。</a:t>
            </a:r>
            <a:r>
              <a:rPr lang="zh-CN" altLang="en-US" sz="2400" dirty="0" smtClean="0"/>
              <a:t>他对于五四运动以后的中国社会思想文化发展具有重大影响，蜚声世界文坛，尤其在韩国、日本思想文化领域有极其重要的地位和影响，被誉为</a:t>
            </a:r>
            <a:r>
              <a:rPr lang="en-US" sz="2400" dirty="0" smtClean="0"/>
              <a:t>“</a:t>
            </a:r>
            <a:r>
              <a:rPr lang="zh-CN" altLang="en-US" sz="2400" dirty="0" smtClean="0">
                <a:solidFill>
                  <a:srgbClr val="FF0000"/>
                </a:solidFill>
              </a:rPr>
              <a:t>二十世纪东亚文化地图上占最大领土的作家</a:t>
            </a:r>
            <a:r>
              <a:rPr lang="en-US" sz="2400" dirty="0" smtClean="0"/>
              <a:t>”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父周伯宜</a:t>
            </a:r>
            <a:endParaRPr lang="zh-CN" altLang="en-US" dirty="0"/>
          </a:p>
        </p:txBody>
      </p:sp>
      <p:pic>
        <p:nvPicPr>
          <p:cNvPr id="4" name="内容占位符 3" descr="周伯宜（父亲）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16925" y="1600200"/>
            <a:ext cx="3110149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周伯宜简介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周伯宜（</a:t>
            </a:r>
            <a:r>
              <a:rPr lang="en-US" altLang="zh-CN" dirty="0" smtClean="0"/>
              <a:t>1861—1896</a:t>
            </a:r>
            <a:r>
              <a:rPr lang="zh-CN" altLang="en-US" dirty="0" smtClean="0"/>
              <a:t>），鲁迅之父。本名凤仪，秀才出身，屡应乡试未中，闲居在家。鲁迅祖父</a:t>
            </a:r>
            <a:r>
              <a:rPr lang="zh-CN" altLang="en-US" dirty="0" smtClean="0">
                <a:hlinkClick r:id="rId2"/>
              </a:rPr>
              <a:t>周介孚</a:t>
            </a:r>
            <a:r>
              <a:rPr lang="zh-CN" altLang="en-US" dirty="0" smtClean="0"/>
              <a:t>科场舞弊案发，犯罪潜逃，周伯宜被清官府抓进监狱顶罪，被革去秀才身份；后来周介孚自首，周伯宜被 放归。大量使钱贿官，周介孚被放归。周伯宜思想开明，同情洋务运动。放归后常借酒消愁，后为病魔所缠，又为庸医所误，死时年仅</a:t>
            </a:r>
            <a:r>
              <a:rPr lang="en-US" altLang="zh-CN" dirty="0" smtClean="0"/>
              <a:t>36</a:t>
            </a:r>
            <a:r>
              <a:rPr lang="zh-CN" altLang="en-US" dirty="0" smtClean="0"/>
              <a:t>岁。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弟周作人</a:t>
            </a:r>
            <a:endParaRPr lang="zh-CN" altLang="en-US" dirty="0"/>
          </a:p>
        </p:txBody>
      </p:sp>
      <p:pic>
        <p:nvPicPr>
          <p:cNvPr id="4" name="内容占位符 3" descr="周作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8446" y="1600200"/>
            <a:ext cx="456710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弟周建人</a:t>
            </a:r>
            <a:endParaRPr lang="zh-CN" altLang="en-US" dirty="0"/>
          </a:p>
        </p:txBody>
      </p:sp>
      <p:pic>
        <p:nvPicPr>
          <p:cNvPr id="4" name="内容占位符 3" descr="周建人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93943" y="1600200"/>
            <a:ext cx="355611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子周海婴</a:t>
            </a:r>
            <a:endParaRPr lang="zh-CN" altLang="en-US" dirty="0"/>
          </a:p>
        </p:txBody>
      </p:sp>
      <p:pic>
        <p:nvPicPr>
          <p:cNvPr id="4" name="内容占位符 3" descr="周海婴（子）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15277" y="1600200"/>
            <a:ext cx="5513446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家庭合影</a:t>
            </a:r>
            <a:endParaRPr lang="zh-CN" altLang="en-US" dirty="0"/>
          </a:p>
        </p:txBody>
      </p:sp>
      <p:pic>
        <p:nvPicPr>
          <p:cNvPr id="4" name="内容占位符 3" descr="家庭合影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28926" y="1571612"/>
            <a:ext cx="3500462" cy="407196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鲁迅故居</a:t>
            </a:r>
            <a:endParaRPr lang="zh-CN" altLang="en-US" dirty="0"/>
          </a:p>
        </p:txBody>
      </p:sp>
      <p:pic>
        <p:nvPicPr>
          <p:cNvPr id="4" name="内容占位符 3" descr="鲁迅故居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66013" y="1600200"/>
            <a:ext cx="601197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鲁迅故里</a:t>
            </a:r>
            <a:endParaRPr lang="zh-CN" altLang="en-US" dirty="0"/>
          </a:p>
        </p:txBody>
      </p:sp>
      <p:pic>
        <p:nvPicPr>
          <p:cNvPr id="4" name="内容占位符 3" descr="鲁迅故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2033" y="1600200"/>
            <a:ext cx="805993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鲁迅设计的校徽</a:t>
            </a:r>
            <a:endParaRPr lang="zh-CN" altLang="en-US" dirty="0"/>
          </a:p>
        </p:txBody>
      </p:sp>
      <p:pic>
        <p:nvPicPr>
          <p:cNvPr id="4" name="内容占位符 3" descr="鲁迅设计的校徽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09018" y="1600200"/>
            <a:ext cx="452596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狂人日记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木刻</a:t>
            </a:r>
            <a:endParaRPr lang="zh-CN" altLang="en-US" dirty="0"/>
          </a:p>
        </p:txBody>
      </p:sp>
      <p:pic>
        <p:nvPicPr>
          <p:cNvPr id="4" name="内容占位符 3" descr="赵延年绘《狂人日记》木刻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33172" y="1600200"/>
            <a:ext cx="307765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小说集：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呐喊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彷徨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故事新编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</a:t>
            </a:r>
          </a:p>
          <a:p>
            <a:r>
              <a:rPr lang="zh-CN" altLang="en-US" dirty="0" smtClean="0"/>
              <a:t>散文集：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朝花夕拾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</a:t>
            </a:r>
          </a:p>
          <a:p>
            <a:r>
              <a:rPr lang="zh-CN" altLang="en-US" dirty="0" smtClean="0"/>
              <a:t>散文诗集：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野草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</a:t>
            </a:r>
          </a:p>
          <a:p>
            <a:r>
              <a:rPr lang="zh-CN" altLang="en-US" dirty="0" smtClean="0"/>
              <a:t>杂文集：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坟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热风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华盖集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华盖集续编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且介亭杂文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二心集</a:t>
            </a:r>
            <a:r>
              <a:rPr lang="en-US" altLang="zh-CN" dirty="0" smtClean="0"/>
              <a:t>》《</a:t>
            </a:r>
            <a:r>
              <a:rPr lang="zh-CN" altLang="en-US" dirty="0" smtClean="0"/>
              <a:t>南腔北调集</a:t>
            </a:r>
            <a:r>
              <a:rPr lang="en-US" altLang="zh-CN" dirty="0" smtClean="0"/>
              <a:t>》</a:t>
            </a:r>
            <a:r>
              <a:rPr lang="zh-CN" altLang="en-US" dirty="0" smtClean="0"/>
              <a:t>等。</a:t>
            </a:r>
          </a:p>
          <a:p>
            <a:r>
              <a:rPr lang="zh-CN" altLang="en-US" dirty="0" smtClean="0"/>
              <a:t>译著：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死魂灵</a:t>
            </a:r>
            <a:r>
              <a:rPr lang="en-US" altLang="zh-CN" dirty="0" smtClean="0"/>
              <a:t>》</a:t>
            </a:r>
            <a:r>
              <a:rPr lang="en-US" dirty="0" smtClean="0"/>
              <a:t>(</a:t>
            </a:r>
            <a:r>
              <a:rPr lang="zh-CN" altLang="en-US" dirty="0" smtClean="0"/>
              <a:t>俄</a:t>
            </a:r>
            <a:r>
              <a:rPr lang="en-US" dirty="0" smtClean="0"/>
              <a:t>·</a:t>
            </a:r>
            <a:r>
              <a:rPr lang="zh-CN" altLang="en-US" dirty="0" smtClean="0"/>
              <a:t>果戈理</a:t>
            </a:r>
            <a:r>
              <a:rPr lang="en-US" dirty="0" smtClean="0"/>
              <a:t>)</a:t>
            </a:r>
            <a:r>
              <a:rPr lang="zh-CN" altLang="en-US" dirty="0" smtClean="0"/>
              <a:t>，</a:t>
            </a:r>
            <a:r>
              <a:rPr lang="en-US" altLang="zh-CN" dirty="0" smtClean="0"/>
              <a:t>《</a:t>
            </a:r>
            <a:r>
              <a:rPr lang="zh-CN" altLang="en-US" dirty="0" smtClean="0"/>
              <a:t>毁灭</a:t>
            </a:r>
            <a:r>
              <a:rPr lang="en-US" altLang="zh-CN" dirty="0" smtClean="0"/>
              <a:t>》</a:t>
            </a:r>
            <a:r>
              <a:rPr lang="en-US" dirty="0" smtClean="0"/>
              <a:t>(</a:t>
            </a:r>
            <a:r>
              <a:rPr lang="zh-CN" altLang="en-US" dirty="0" smtClean="0"/>
              <a:t>前苏联</a:t>
            </a:r>
            <a:r>
              <a:rPr lang="en-US" dirty="0" smtClean="0"/>
              <a:t>·</a:t>
            </a:r>
            <a:r>
              <a:rPr lang="zh-CN" altLang="en-US" dirty="0" smtClean="0"/>
              <a:t>法捷耶夫</a:t>
            </a:r>
            <a:r>
              <a:rPr lang="en-US" dirty="0" smtClean="0"/>
              <a:t>)</a:t>
            </a:r>
            <a:r>
              <a:rPr lang="zh-CN" altLang="en-US" dirty="0" smtClean="0"/>
              <a:t>等。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鲁迅书法</a:t>
            </a:r>
            <a:endParaRPr lang="zh-CN" altLang="en-US" dirty="0"/>
          </a:p>
        </p:txBody>
      </p:sp>
      <p:pic>
        <p:nvPicPr>
          <p:cNvPr id="4" name="内容占位符 3" descr="鲁迅书法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46177" y="1600200"/>
            <a:ext cx="525164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鲁迅书法</a:t>
            </a:r>
            <a:endParaRPr lang="zh-CN" altLang="en-US" dirty="0"/>
          </a:p>
        </p:txBody>
      </p:sp>
      <p:pic>
        <p:nvPicPr>
          <p:cNvPr id="4" name="内容占位符 3" descr="鲁迅书法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83046" y="1600200"/>
            <a:ext cx="237790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鲁迅书法</a:t>
            </a:r>
            <a:endParaRPr lang="zh-CN" altLang="en-US" dirty="0"/>
          </a:p>
        </p:txBody>
      </p:sp>
      <p:pic>
        <p:nvPicPr>
          <p:cNvPr id="4" name="内容占位符 3" descr="鲁迅书法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1191" y="1600200"/>
            <a:ext cx="5201618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6" name="内容占位符 5" descr="鲁迅书法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鲁迅临摹</a:t>
            </a:r>
            <a:endParaRPr lang="zh-CN" altLang="en-US" dirty="0"/>
          </a:p>
        </p:txBody>
      </p:sp>
      <p:pic>
        <p:nvPicPr>
          <p:cNvPr id="4" name="内容占位符 3" descr="鲁迅临摹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8503" y="1600200"/>
            <a:ext cx="798699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鲁迅封面设计</a:t>
            </a:r>
            <a:endParaRPr lang="zh-CN" altLang="en-US" dirty="0"/>
          </a:p>
        </p:txBody>
      </p:sp>
      <p:pic>
        <p:nvPicPr>
          <p:cNvPr id="4" name="内容占位符 3" descr="鲁迅封面设计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74266" y="1600200"/>
            <a:ext cx="2995467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鲁迅诗句</a:t>
            </a:r>
            <a:endParaRPr lang="zh-CN" altLang="en-US" dirty="0"/>
          </a:p>
        </p:txBody>
      </p:sp>
      <p:pic>
        <p:nvPicPr>
          <p:cNvPr id="4" name="内容占位符 3" descr="鲁迅诗句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4304" y="1600200"/>
            <a:ext cx="2935391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鲁迅书稿</a:t>
            </a:r>
            <a:endParaRPr lang="zh-CN" altLang="en-US" dirty="0"/>
          </a:p>
        </p:txBody>
      </p:sp>
      <p:pic>
        <p:nvPicPr>
          <p:cNvPr id="5" name="内容占位符 4" descr="鲁迅书稿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11613" y="1600200"/>
            <a:ext cx="332077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鲁迅书法</a:t>
            </a:r>
            <a:endParaRPr lang="zh-CN" altLang="en-US" dirty="0"/>
          </a:p>
        </p:txBody>
      </p:sp>
      <p:pic>
        <p:nvPicPr>
          <p:cNvPr id="4" name="内容占位符 3" descr="鲁迅书稿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4598" y="1600200"/>
            <a:ext cx="293480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鲁迅书稿</a:t>
            </a:r>
            <a:endParaRPr lang="zh-CN" altLang="en-US" dirty="0"/>
          </a:p>
        </p:txBody>
      </p:sp>
      <p:pic>
        <p:nvPicPr>
          <p:cNvPr id="4" name="内容占位符 3" descr="鲁迅书稿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34949" y="1600200"/>
            <a:ext cx="3274101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鲁迅青年时</a:t>
            </a:r>
            <a:endParaRPr lang="zh-CN" altLang="en-US" dirty="0"/>
          </a:p>
        </p:txBody>
      </p:sp>
      <p:pic>
        <p:nvPicPr>
          <p:cNvPr id="4" name="内容占位符 3" descr="鲁迅青年时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6248" y="1600200"/>
            <a:ext cx="343150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背景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dirty="0" smtClean="0"/>
              <a:t>本文写于</a:t>
            </a:r>
            <a:r>
              <a:rPr lang="en-US" dirty="0" smtClean="0"/>
              <a:t>1934</a:t>
            </a:r>
            <a:r>
              <a:rPr lang="zh-CN" altLang="en-US" dirty="0" smtClean="0"/>
              <a:t>年</a:t>
            </a:r>
            <a:r>
              <a:rPr lang="en-US" dirty="0" smtClean="0"/>
              <a:t>6</a:t>
            </a:r>
            <a:r>
              <a:rPr lang="zh-CN" altLang="en-US" dirty="0" smtClean="0"/>
              <a:t>月</a:t>
            </a:r>
            <a:r>
              <a:rPr lang="en-US" dirty="0" smtClean="0"/>
              <a:t>4</a:t>
            </a:r>
            <a:r>
              <a:rPr lang="zh-CN" altLang="en-US" dirty="0" smtClean="0"/>
              <a:t>日，当时日本帝国主义侵占了我国的东北三省后，妄图进一步占领华北地区，而国民党政府却对外出卖国家领土，对内实行反革命的军事</a:t>
            </a:r>
            <a:r>
              <a:rPr lang="en-US" dirty="0" smtClean="0"/>
              <a:t>“</a:t>
            </a:r>
            <a:r>
              <a:rPr lang="zh-CN" altLang="en-US" dirty="0" smtClean="0"/>
              <a:t>围剿</a:t>
            </a:r>
            <a:r>
              <a:rPr lang="en-US" dirty="0" smtClean="0"/>
              <a:t>”</a:t>
            </a:r>
            <a:r>
              <a:rPr lang="zh-CN" altLang="en-US" dirty="0" smtClean="0"/>
              <a:t>和文化</a:t>
            </a:r>
            <a:r>
              <a:rPr lang="en-US" dirty="0" smtClean="0"/>
              <a:t>“</a:t>
            </a:r>
            <a:r>
              <a:rPr lang="zh-CN" altLang="en-US" dirty="0" smtClean="0"/>
              <a:t>围剿</a:t>
            </a:r>
            <a:r>
              <a:rPr lang="en-US" dirty="0" smtClean="0"/>
              <a:t>”</a:t>
            </a:r>
            <a:r>
              <a:rPr lang="zh-CN" altLang="en-US" dirty="0" smtClean="0"/>
              <a:t>。文化界的反动文人打着</a:t>
            </a:r>
            <a:r>
              <a:rPr lang="en-US" dirty="0" smtClean="0"/>
              <a:t>“</a:t>
            </a:r>
            <a:r>
              <a:rPr lang="zh-CN" altLang="en-US" dirty="0" smtClean="0"/>
              <a:t>发扬国光</a:t>
            </a:r>
            <a:r>
              <a:rPr lang="en-US" dirty="0" smtClean="0"/>
              <a:t>”</a:t>
            </a:r>
            <a:r>
              <a:rPr lang="zh-CN" altLang="en-US" dirty="0" smtClean="0"/>
              <a:t>的幌子，掀起了一股复古主义逆流，企图以此来抵制革命文化的传播和发展。一些资产阶级买办文人甚至甘做</a:t>
            </a:r>
            <a:r>
              <a:rPr lang="en-US" dirty="0" smtClean="0"/>
              <a:t>“</a:t>
            </a:r>
            <a:r>
              <a:rPr lang="zh-CN" altLang="en-US" dirty="0" smtClean="0"/>
              <a:t>洋奴</a:t>
            </a:r>
            <a:r>
              <a:rPr lang="en-US" dirty="0" smtClean="0"/>
              <a:t>”</a:t>
            </a:r>
            <a:r>
              <a:rPr lang="zh-CN" altLang="en-US" dirty="0" smtClean="0"/>
              <a:t>，极力鼓吹</a:t>
            </a:r>
            <a:r>
              <a:rPr lang="en-US" dirty="0" smtClean="0"/>
              <a:t>“</a:t>
            </a:r>
            <a:r>
              <a:rPr lang="zh-CN" altLang="en-US" dirty="0" smtClean="0"/>
              <a:t>全盘西化</a:t>
            </a:r>
            <a:r>
              <a:rPr lang="en-US" dirty="0" smtClean="0"/>
              <a:t>”</a:t>
            </a:r>
            <a:r>
              <a:rPr lang="zh-CN" altLang="en-US" dirty="0" smtClean="0"/>
              <a:t>，完全否定我国的文化遗产；当时左翼文艺队伍中也有人认为</a:t>
            </a:r>
            <a:r>
              <a:rPr lang="en-US" dirty="0" smtClean="0"/>
              <a:t>“</a:t>
            </a:r>
            <a:r>
              <a:rPr lang="zh-CN" altLang="en-US" dirty="0" smtClean="0"/>
              <a:t>采用旧形式</a:t>
            </a:r>
            <a:r>
              <a:rPr lang="en-US" dirty="0" smtClean="0"/>
              <a:t>”</a:t>
            </a:r>
            <a:r>
              <a:rPr lang="zh-CN" altLang="en-US" dirty="0" smtClean="0"/>
              <a:t>就是</a:t>
            </a:r>
            <a:r>
              <a:rPr lang="en-US" dirty="0" smtClean="0"/>
              <a:t>“</a:t>
            </a:r>
            <a:r>
              <a:rPr lang="zh-CN" altLang="en-US" dirty="0" smtClean="0"/>
              <a:t>机会主义</a:t>
            </a:r>
            <a:r>
              <a:rPr lang="en-US" dirty="0" smtClean="0"/>
              <a:t>”</a:t>
            </a:r>
            <a:r>
              <a:rPr lang="zh-CN" altLang="en-US" dirty="0" smtClean="0"/>
              <a:t>。为了打击敌人，澄清在对待文化遗产这个问题上的种种错误思想和观点，鲁迅写了此文，阐明了批判地继承文化遗产的原理和方法，提出了实行</a:t>
            </a:r>
            <a:r>
              <a:rPr lang="en-US" dirty="0" smtClean="0"/>
              <a:t>“</a:t>
            </a:r>
            <a:r>
              <a:rPr lang="zh-CN" altLang="en-US" dirty="0" smtClean="0"/>
              <a:t>拿来主义</a:t>
            </a:r>
            <a:r>
              <a:rPr lang="en-US" dirty="0" smtClean="0"/>
              <a:t>”</a:t>
            </a:r>
            <a:r>
              <a:rPr lang="zh-CN" altLang="en-US" dirty="0" smtClean="0"/>
              <a:t>的正确主张。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杂文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文艺性论文。迅速、直接反映社会事变或动向。短小、锋利、隽永，</a:t>
            </a:r>
            <a:r>
              <a:rPr lang="zh-CN" altLang="en-US" dirty="0" smtClean="0">
                <a:solidFill>
                  <a:srgbClr val="FF0000"/>
                </a:solidFill>
              </a:rPr>
              <a:t>赞扬真善美</a:t>
            </a:r>
            <a:r>
              <a:rPr lang="zh-CN" altLang="en-US" dirty="0" smtClean="0"/>
              <a:t>，</a:t>
            </a:r>
            <a:r>
              <a:rPr lang="zh-CN" altLang="en-US" dirty="0" smtClean="0">
                <a:solidFill>
                  <a:srgbClr val="FF0000"/>
                </a:solidFill>
              </a:rPr>
              <a:t>鞭挞假恶丑</a:t>
            </a:r>
            <a:r>
              <a:rPr lang="zh-CN" altLang="en-US" dirty="0" smtClean="0"/>
              <a:t>。内容广泛，形式多样。有关社会生活、文化动态以及政治事变的杂感、杂谈、杂论、随笔，都可归入这一类。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重点字词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sz="3600" dirty="0" smtClean="0"/>
              <a:t>礼</a:t>
            </a:r>
            <a:r>
              <a:rPr lang="zh-CN" altLang="en-US" sz="3600" dirty="0" smtClean="0">
                <a:solidFill>
                  <a:srgbClr val="FF0000"/>
                </a:solidFill>
              </a:rPr>
              <a:t>尚</a:t>
            </a:r>
            <a:r>
              <a:rPr lang="zh-CN" altLang="en-US" sz="3600" dirty="0" smtClean="0"/>
              <a:t>往来   自</a:t>
            </a:r>
            <a:r>
              <a:rPr lang="zh-CN" altLang="en-US" sz="3600" dirty="0" smtClean="0">
                <a:solidFill>
                  <a:srgbClr val="FF0000"/>
                </a:solidFill>
              </a:rPr>
              <a:t>诩</a:t>
            </a:r>
            <a:r>
              <a:rPr lang="zh-CN" altLang="en-US" sz="3600" dirty="0" smtClean="0"/>
              <a:t>  </a:t>
            </a:r>
            <a:r>
              <a:rPr lang="zh-CN" altLang="en-US" sz="3600" dirty="0" smtClean="0">
                <a:solidFill>
                  <a:srgbClr val="FF0000"/>
                </a:solidFill>
              </a:rPr>
              <a:t>究竟</a:t>
            </a:r>
            <a:r>
              <a:rPr lang="zh-CN" altLang="en-US" sz="3600" dirty="0" smtClean="0"/>
              <a:t>    </a:t>
            </a:r>
            <a:r>
              <a:rPr lang="en-US" altLang="zh-CN" sz="3600" u="sng" dirty="0" smtClean="0"/>
              <a:t>    </a:t>
            </a:r>
            <a:r>
              <a:rPr lang="zh-CN" altLang="en-US" sz="3600" dirty="0" smtClean="0"/>
              <a:t>（</a:t>
            </a:r>
            <a:r>
              <a:rPr lang="en-US" altLang="en-US" sz="2000" dirty="0" err="1" smtClean="0"/>
              <a:t>kē</a:t>
            </a:r>
            <a:r>
              <a:rPr lang="zh-CN" altLang="en-US" sz="2000" dirty="0" smtClean="0"/>
              <a:t>）</a:t>
            </a:r>
            <a:r>
              <a:rPr lang="zh-CN" altLang="en-US" sz="3600" dirty="0" smtClean="0"/>
              <a:t>头   残羹冷</a:t>
            </a:r>
            <a:r>
              <a:rPr lang="zh-CN" altLang="en-US" sz="3600" dirty="0" smtClean="0">
                <a:solidFill>
                  <a:srgbClr val="FF0000"/>
                </a:solidFill>
              </a:rPr>
              <a:t>炙   冠冕</a:t>
            </a:r>
            <a:r>
              <a:rPr lang="zh-CN" altLang="en-US" sz="3600" dirty="0" smtClean="0"/>
              <a:t>   </a:t>
            </a:r>
            <a:r>
              <a:rPr lang="en-US" altLang="zh-CN" sz="3600" u="sng" dirty="0" smtClean="0"/>
              <a:t>      </a:t>
            </a:r>
            <a:r>
              <a:rPr lang="zh-CN" altLang="en-US" sz="2000" dirty="0" smtClean="0"/>
              <a:t>（</a:t>
            </a:r>
            <a:r>
              <a:rPr lang="en-US" altLang="en-US" sz="2000" dirty="0" err="1" smtClean="0"/>
              <a:t>mó</a:t>
            </a:r>
            <a:r>
              <a:rPr lang="zh-CN" altLang="en-US" sz="2000" dirty="0" smtClean="0"/>
              <a:t>）</a:t>
            </a:r>
            <a:r>
              <a:rPr lang="zh-CN" altLang="en-US" sz="3600" dirty="0" smtClean="0"/>
              <a:t>登  脑</a:t>
            </a:r>
            <a:r>
              <a:rPr lang="zh-CN" altLang="en-US" sz="3600" u="sng" dirty="0" smtClean="0"/>
              <a:t>     </a:t>
            </a:r>
            <a:r>
              <a:rPr lang="zh-CN" altLang="en-US" sz="2000" dirty="0" smtClean="0"/>
              <a:t>（</a:t>
            </a:r>
            <a:r>
              <a:rPr lang="en-US" altLang="en-US" sz="2000" dirty="0" err="1" smtClean="0"/>
              <a:t>suǐ</a:t>
            </a:r>
            <a:r>
              <a:rPr lang="zh-CN" altLang="en-US" sz="2000" dirty="0" smtClean="0"/>
              <a:t>）   </a:t>
            </a:r>
            <a:r>
              <a:rPr lang="zh-CN" altLang="en-US" sz="3600" dirty="0" smtClean="0">
                <a:solidFill>
                  <a:srgbClr val="FF0000"/>
                </a:solidFill>
              </a:rPr>
              <a:t>孱</a:t>
            </a:r>
            <a:r>
              <a:rPr lang="zh-CN" altLang="en-US" sz="3600" dirty="0" smtClean="0"/>
              <a:t>头  </a:t>
            </a:r>
            <a:r>
              <a:rPr lang="zh-CN" altLang="en-US" sz="3600" dirty="0" smtClean="0">
                <a:solidFill>
                  <a:srgbClr val="FF0000"/>
                </a:solidFill>
              </a:rPr>
              <a:t>蹩</a:t>
            </a:r>
            <a:r>
              <a:rPr lang="zh-CN" altLang="en-US" sz="3600" dirty="0" smtClean="0"/>
              <a:t>进     国</a:t>
            </a:r>
            <a:r>
              <a:rPr lang="zh-CN" altLang="en-US" sz="3600" dirty="0" smtClean="0">
                <a:solidFill>
                  <a:srgbClr val="FF0000"/>
                </a:solidFill>
              </a:rPr>
              <a:t>粹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r>
              <a:rPr lang="zh-CN" altLang="en-US" sz="3600" dirty="0" smtClean="0"/>
              <a:t>礼</a:t>
            </a:r>
            <a:r>
              <a:rPr lang="zh-CN" altLang="en-US" sz="3600" dirty="0" smtClean="0">
                <a:solidFill>
                  <a:srgbClr val="FF0000"/>
                </a:solidFill>
              </a:rPr>
              <a:t>尚</a:t>
            </a:r>
            <a:r>
              <a:rPr lang="zh-CN" altLang="en-US" sz="2000" dirty="0" smtClean="0"/>
              <a:t>（注重）</a:t>
            </a:r>
            <a:r>
              <a:rPr lang="zh-CN" altLang="en-US" sz="3600" dirty="0" smtClean="0"/>
              <a:t>往来   自</a:t>
            </a:r>
            <a:r>
              <a:rPr lang="zh-CN" altLang="en-US" sz="3600" dirty="0" smtClean="0">
                <a:solidFill>
                  <a:srgbClr val="FF0000"/>
                </a:solidFill>
              </a:rPr>
              <a:t>诩</a:t>
            </a:r>
            <a:r>
              <a:rPr lang="en-US" altLang="en-US" sz="2000" dirty="0" err="1" smtClean="0"/>
              <a:t>xǔ</a:t>
            </a:r>
            <a:r>
              <a:rPr lang="zh-CN" altLang="en-US" sz="2000" dirty="0" smtClean="0"/>
              <a:t>夸</a:t>
            </a:r>
            <a:r>
              <a:rPr lang="zh-CN" altLang="en-US" sz="3600" b="1" dirty="0" smtClean="0"/>
              <a:t>  </a:t>
            </a:r>
            <a:r>
              <a:rPr lang="zh-CN" altLang="en-US" sz="3600" dirty="0" smtClean="0">
                <a:solidFill>
                  <a:srgbClr val="FF0000"/>
                </a:solidFill>
              </a:rPr>
              <a:t>究竟</a:t>
            </a:r>
            <a:r>
              <a:rPr lang="zh-CN" altLang="en-US" sz="2000" dirty="0" smtClean="0"/>
              <a:t>到底 </a:t>
            </a:r>
            <a:r>
              <a:rPr lang="zh-CN" altLang="en-US" sz="3600" u="sng" dirty="0" smtClean="0">
                <a:solidFill>
                  <a:srgbClr val="FF0000"/>
                </a:solidFill>
              </a:rPr>
              <a:t>磕</a:t>
            </a:r>
            <a:r>
              <a:rPr lang="zh-CN" altLang="en-US" sz="2000" dirty="0" smtClean="0"/>
              <a:t>（</a:t>
            </a:r>
            <a:r>
              <a:rPr lang="en-US" altLang="en-US" sz="2000" dirty="0" err="1" smtClean="0"/>
              <a:t>kē</a:t>
            </a:r>
            <a:r>
              <a:rPr lang="zh-CN" altLang="en-US" sz="2000" dirty="0" smtClean="0"/>
              <a:t>）</a:t>
            </a:r>
            <a:r>
              <a:rPr lang="zh-CN" altLang="en-US" sz="3600" dirty="0" smtClean="0"/>
              <a:t>头   残羹冷</a:t>
            </a:r>
            <a:r>
              <a:rPr lang="zh-CN" altLang="en-US" sz="3600" dirty="0" smtClean="0">
                <a:solidFill>
                  <a:srgbClr val="FF0000"/>
                </a:solidFill>
              </a:rPr>
              <a:t>炙</a:t>
            </a:r>
            <a:r>
              <a:rPr lang="en-US" sz="2000" b="1" dirty="0" err="1" smtClean="0"/>
              <a:t>zhì</a:t>
            </a:r>
            <a:r>
              <a:rPr lang="zh-CN" altLang="en-US" sz="2000" b="1" dirty="0" smtClean="0"/>
              <a:t>烤肉   </a:t>
            </a:r>
            <a:r>
              <a:rPr lang="zh-CN" altLang="en-US" sz="3600" dirty="0" smtClean="0">
                <a:solidFill>
                  <a:srgbClr val="FF0000"/>
                </a:solidFill>
              </a:rPr>
              <a:t>冠冕</a:t>
            </a:r>
            <a:r>
              <a:rPr lang="en-US" sz="2000" dirty="0" err="1" smtClean="0"/>
              <a:t>guān</a:t>
            </a:r>
            <a:r>
              <a:rPr lang="en-US" sz="2000" dirty="0" smtClean="0"/>
              <a:t> </a:t>
            </a:r>
            <a:r>
              <a:rPr lang="en-US" sz="2000" dirty="0" err="1" smtClean="0"/>
              <a:t>miǎn</a:t>
            </a:r>
            <a:r>
              <a:rPr lang="zh-CN" altLang="en-US" sz="2000" dirty="0" smtClean="0"/>
              <a:t>   </a:t>
            </a:r>
            <a:r>
              <a:rPr lang="zh-CN" altLang="en-US" sz="3600" u="sng" dirty="0" smtClean="0">
                <a:solidFill>
                  <a:srgbClr val="FF0000"/>
                </a:solidFill>
              </a:rPr>
              <a:t>摩</a:t>
            </a:r>
            <a:r>
              <a:rPr lang="zh-CN" altLang="en-US" sz="3600" dirty="0" smtClean="0"/>
              <a:t>（</a:t>
            </a:r>
            <a:r>
              <a:rPr lang="en-US" altLang="en-US" sz="3600" dirty="0" err="1" smtClean="0"/>
              <a:t>mó</a:t>
            </a:r>
            <a:r>
              <a:rPr lang="zh-CN" altLang="en-US" sz="3600" dirty="0" smtClean="0"/>
              <a:t>）登  脑</a:t>
            </a:r>
            <a:r>
              <a:rPr lang="zh-CN" altLang="en-US" sz="3600" u="sng" dirty="0" smtClean="0">
                <a:solidFill>
                  <a:srgbClr val="FF0000"/>
                </a:solidFill>
              </a:rPr>
              <a:t>髓</a:t>
            </a:r>
            <a:r>
              <a:rPr lang="zh-CN" altLang="en-US" sz="3600" dirty="0" smtClean="0"/>
              <a:t>（</a:t>
            </a:r>
            <a:r>
              <a:rPr lang="en-US" altLang="en-US" sz="3600" dirty="0" err="1" smtClean="0"/>
              <a:t>suǐ</a:t>
            </a:r>
            <a:r>
              <a:rPr lang="zh-CN" altLang="en-US" sz="3600" dirty="0" smtClean="0"/>
              <a:t>）   </a:t>
            </a:r>
            <a:r>
              <a:rPr lang="zh-CN" altLang="en-US" sz="3600" dirty="0" smtClean="0">
                <a:solidFill>
                  <a:srgbClr val="FF0000"/>
                </a:solidFill>
              </a:rPr>
              <a:t>孱</a:t>
            </a:r>
            <a:r>
              <a:rPr lang="en-US" sz="2000" b="1" dirty="0" err="1" smtClean="0"/>
              <a:t>càn</a:t>
            </a:r>
            <a:r>
              <a:rPr lang="zh-CN" altLang="en-US" sz="3600" dirty="0" smtClean="0"/>
              <a:t>头  </a:t>
            </a:r>
            <a:r>
              <a:rPr lang="zh-CN" altLang="en-US" sz="3600" dirty="0" smtClean="0">
                <a:solidFill>
                  <a:srgbClr val="FF0000"/>
                </a:solidFill>
              </a:rPr>
              <a:t>蹩</a:t>
            </a:r>
            <a:r>
              <a:rPr lang="en-US" altLang="en-US" sz="2000" dirty="0" err="1" smtClean="0"/>
              <a:t>bié</a:t>
            </a:r>
            <a:r>
              <a:rPr lang="zh-CN" altLang="en-US" sz="3600" dirty="0" smtClean="0"/>
              <a:t>进</a:t>
            </a:r>
            <a:r>
              <a:rPr lang="zh-CN" altLang="en-US" sz="2000" dirty="0" smtClean="0"/>
              <a:t>躲躲闪闪地走进</a:t>
            </a:r>
            <a:r>
              <a:rPr lang="zh-CN" altLang="en-US" sz="3600" dirty="0" smtClean="0"/>
              <a:t>国</a:t>
            </a:r>
            <a:r>
              <a:rPr lang="zh-CN" altLang="en-US" sz="3600" dirty="0" smtClean="0">
                <a:solidFill>
                  <a:srgbClr val="FF0000"/>
                </a:solidFill>
              </a:rPr>
              <a:t>粹</a:t>
            </a:r>
            <a:r>
              <a:rPr lang="en-US" altLang="en-US" sz="2000" dirty="0" err="1" smtClean="0"/>
              <a:t>cuì</a:t>
            </a:r>
            <a:endParaRPr lang="zh-CN" alt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思路结构一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altLang="zh-CN" dirty="0" smtClean="0"/>
              <a:t>《</a:t>
            </a:r>
            <a:r>
              <a:rPr lang="zh-CN" altLang="en-US" dirty="0" smtClean="0"/>
              <a:t>拿来主义</a:t>
            </a:r>
            <a:r>
              <a:rPr lang="en-US" altLang="zh-CN" dirty="0" smtClean="0"/>
              <a:t>》</a:t>
            </a:r>
            <a:r>
              <a:rPr lang="zh-CN" altLang="en-US" dirty="0" smtClean="0"/>
              <a:t>谈论的话题是什么？“拿来主义”的具体内涵是什么？</a:t>
            </a:r>
            <a:endParaRPr lang="en-US" altLang="zh-CN" dirty="0" smtClean="0"/>
          </a:p>
          <a:p>
            <a:r>
              <a:rPr lang="zh-CN" altLang="en-US" dirty="0" smtClean="0"/>
              <a:t>答：</a:t>
            </a:r>
            <a:r>
              <a:rPr lang="en-US" altLang="zh-CN" dirty="0" smtClean="0"/>
              <a:t>1.</a:t>
            </a:r>
            <a:r>
              <a:rPr lang="zh-CN" altLang="en-US" dirty="0" smtClean="0"/>
              <a:t>话题：对待外来文化。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具体内涵：对待外国文化，要运用脑髓，放出眼光，自己来拿。</a:t>
            </a:r>
            <a:r>
              <a:rPr lang="zh-CN" altLang="en-US" b="1" dirty="0" smtClean="0"/>
              <a:t> </a:t>
            </a:r>
            <a:r>
              <a:rPr lang="en-US" b="1" dirty="0" smtClean="0"/>
              <a:t>“</a:t>
            </a:r>
            <a:r>
              <a:rPr lang="zh-CN" altLang="en-US" b="1" dirty="0" smtClean="0"/>
              <a:t>运用脑髓</a:t>
            </a:r>
            <a:r>
              <a:rPr lang="en-US" b="1" dirty="0" smtClean="0"/>
              <a:t>”</a:t>
            </a:r>
            <a:r>
              <a:rPr lang="zh-CN" altLang="en-US" b="1" dirty="0" smtClean="0"/>
              <a:t>指独立思考，</a:t>
            </a:r>
            <a:r>
              <a:rPr lang="en-US" b="1" dirty="0" smtClean="0"/>
              <a:t>“</a:t>
            </a:r>
            <a:r>
              <a:rPr lang="zh-CN" altLang="en-US" b="1" dirty="0" smtClean="0"/>
              <a:t>放出眼光</a:t>
            </a:r>
            <a:r>
              <a:rPr lang="en-US" b="1" dirty="0" smtClean="0"/>
              <a:t>”</a:t>
            </a:r>
            <a:r>
              <a:rPr lang="zh-CN" altLang="en-US" b="1" dirty="0" smtClean="0"/>
              <a:t>指鉴别精华与糟粕，</a:t>
            </a:r>
            <a:r>
              <a:rPr lang="en-US" b="1" dirty="0" smtClean="0"/>
              <a:t>“</a:t>
            </a:r>
            <a:r>
              <a:rPr lang="zh-CN" altLang="en-US" b="1" dirty="0" smtClean="0"/>
              <a:t>自己来拿</a:t>
            </a:r>
            <a:r>
              <a:rPr lang="en-US" b="1" dirty="0" smtClean="0"/>
              <a:t>”</a:t>
            </a:r>
            <a:r>
              <a:rPr lang="zh-CN" altLang="en-US" b="1" dirty="0" smtClean="0"/>
              <a:t>是指独立自主地进行选择。也就是说，对待文化遗产，</a:t>
            </a:r>
            <a:r>
              <a:rPr lang="en-US" b="1" dirty="0" smtClean="0"/>
              <a:t>“</a:t>
            </a:r>
            <a:r>
              <a:rPr lang="zh-CN" altLang="en-US" b="1" dirty="0" smtClean="0"/>
              <a:t>占有</a:t>
            </a:r>
            <a:r>
              <a:rPr lang="en-US" b="1" dirty="0" smtClean="0"/>
              <a:t>”</a:t>
            </a:r>
            <a:r>
              <a:rPr lang="zh-CN" altLang="en-US" b="1" dirty="0" smtClean="0"/>
              <a:t>是前提，</a:t>
            </a:r>
            <a:r>
              <a:rPr lang="en-US" b="1" dirty="0" smtClean="0"/>
              <a:t>“</a:t>
            </a:r>
            <a:r>
              <a:rPr lang="zh-CN" altLang="en-US" b="1" dirty="0" smtClean="0"/>
              <a:t>挑选</a:t>
            </a:r>
            <a:r>
              <a:rPr lang="en-US" b="1" dirty="0" smtClean="0"/>
              <a:t>”</a:t>
            </a:r>
            <a:r>
              <a:rPr lang="zh-CN" altLang="en-US" b="1" dirty="0" smtClean="0"/>
              <a:t>是关键，</a:t>
            </a:r>
            <a:r>
              <a:rPr lang="en-US" b="1" dirty="0" smtClean="0"/>
              <a:t>“</a:t>
            </a:r>
            <a:r>
              <a:rPr lang="zh-CN" altLang="en-US" b="1" dirty="0" smtClean="0"/>
              <a:t>创新</a:t>
            </a:r>
            <a:r>
              <a:rPr lang="en-US" b="1" dirty="0" smtClean="0"/>
              <a:t>”</a:t>
            </a:r>
            <a:r>
              <a:rPr lang="zh-CN" altLang="en-US" b="1" dirty="0" smtClean="0"/>
              <a:t>是目的。挑选的标准在于是否有营养、有用，从而区别对待，要做到</a:t>
            </a:r>
            <a:r>
              <a:rPr lang="en-US" b="1" dirty="0" smtClean="0"/>
              <a:t>“</a:t>
            </a:r>
            <a:r>
              <a:rPr lang="zh-CN" altLang="en-US" b="1" dirty="0" smtClean="0"/>
              <a:t>吸取精华，剔除糟粕</a:t>
            </a:r>
            <a:r>
              <a:rPr lang="en-US" b="1" dirty="0" smtClean="0"/>
              <a:t>”</a:t>
            </a:r>
            <a:r>
              <a:rPr lang="zh-CN" altLang="en-US" b="1" dirty="0" smtClean="0"/>
              <a:t>。只有借鉴吸收文化遗产，加以创新，才能为我所用。</a:t>
            </a:r>
            <a:endParaRPr lang="zh-CN" altLang="en-US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思路结构二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>
                <a:latin typeface="+mn-ea"/>
              </a:rPr>
              <a:t>作者为何鼓吹“我们再吝啬一点，‘送去’之外，还得‘拿来’，是为‘拿来主义’”？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 smtClean="0">
                <a:latin typeface="+mn-ea"/>
              </a:rPr>
              <a:t>答：</a:t>
            </a:r>
            <a:r>
              <a:rPr lang="en-US" altLang="zh-CN" dirty="0" smtClean="0">
                <a:latin typeface="+mn-ea"/>
              </a:rPr>
              <a:t>1.</a:t>
            </a:r>
            <a:r>
              <a:rPr lang="zh-CN" altLang="en-US" dirty="0" smtClean="0">
                <a:latin typeface="+mn-ea"/>
              </a:rPr>
              <a:t>闭关主义行不通。被“枪炮打破了大门”，“又碰了一串钉子”。</a:t>
            </a:r>
            <a:endParaRPr lang="en-US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2.</a:t>
            </a:r>
            <a:r>
              <a:rPr lang="zh-CN" altLang="en-US" dirty="0" smtClean="0">
                <a:latin typeface="+mn-ea"/>
              </a:rPr>
              <a:t>送去主义有后果。子孙“佳节大典之际，</a:t>
            </a:r>
            <a:r>
              <a:rPr lang="en-US" altLang="zh-CN" dirty="0" smtClean="0">
                <a:latin typeface="+mn-ea"/>
              </a:rPr>
              <a:t>……</a:t>
            </a:r>
            <a:r>
              <a:rPr lang="zh-CN" altLang="en-US" dirty="0" smtClean="0">
                <a:latin typeface="+mn-ea"/>
              </a:rPr>
              <a:t>拿不出东西来，只好磕头贺喜，讨一点残羹冷炙做奖赏”。</a:t>
            </a:r>
            <a:endParaRPr lang="en-US" altLang="zh-CN" dirty="0" smtClean="0">
              <a:latin typeface="+mn-ea"/>
            </a:endParaRPr>
          </a:p>
          <a:p>
            <a:r>
              <a:rPr lang="en-US" altLang="zh-CN" dirty="0" smtClean="0">
                <a:latin typeface="+mn-ea"/>
              </a:rPr>
              <a:t>3.</a:t>
            </a:r>
            <a:r>
              <a:rPr lang="zh-CN" altLang="en-US" dirty="0" smtClean="0">
                <a:latin typeface="+mn-ea"/>
              </a:rPr>
              <a:t>“抛给”“送来”更可怕。“吓怕了”。</a:t>
            </a:r>
            <a:endParaRPr lang="zh-CN" altLang="en-US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思路结构三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071546"/>
            <a:ext cx="8643998" cy="5786454"/>
          </a:xfrm>
        </p:spPr>
        <p:txBody>
          <a:bodyPr>
            <a:noAutofit/>
          </a:bodyPr>
          <a:lstStyle/>
          <a:p>
            <a:r>
              <a:rPr lang="zh-CN" altLang="en-US" sz="2400" b="1" dirty="0" smtClean="0"/>
              <a:t>本文题目和论证的重点是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拿来主义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，但前半部分却用了不小的篇幅来论述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闭关主义</a:t>
            </a:r>
            <a:r>
              <a:rPr lang="en-US" sz="2400" b="1" dirty="0" smtClean="0"/>
              <a:t>”“</a:t>
            </a:r>
            <a:r>
              <a:rPr lang="zh-CN" altLang="en-US" sz="2400" b="1" dirty="0" smtClean="0"/>
              <a:t>送去主义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和“抛给”“送来”，这有什么好处？</a:t>
            </a:r>
            <a:endParaRPr lang="en-US" altLang="zh-CN" sz="2400" b="1" dirty="0" smtClean="0"/>
          </a:p>
          <a:p>
            <a:r>
              <a:rPr lang="zh-CN" altLang="en-US" sz="2400" b="1" dirty="0" smtClean="0"/>
              <a:t>答：</a:t>
            </a:r>
            <a:r>
              <a:rPr lang="en-US" altLang="zh-CN" sz="2400" b="1" dirty="0" smtClean="0"/>
              <a:t>1</a:t>
            </a:r>
            <a:r>
              <a:rPr lang="en-US" altLang="zh-CN" sz="2400" b="1" dirty="0" smtClean="0"/>
              <a:t>.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由远及近，展示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背景</a:t>
            </a:r>
            <a:r>
              <a:rPr lang="zh-CN" altLang="en-US" sz="2400" b="1" dirty="0" smtClean="0"/>
              <a:t>。明确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拿来主义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是针对历史和现实存在的问题提出来的。近代的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闭关主义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必然导致现在的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送去主义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，而实行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送去主义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是卖国，从长远来看，将造成亡国灭种，因此实行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拿来主义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刻不容缓。</a:t>
            </a:r>
            <a:r>
              <a:rPr lang="en-US" altLang="zh-CN" sz="2400" b="1" dirty="0" smtClean="0"/>
              <a:t>2.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顺理成章</a:t>
            </a:r>
            <a:r>
              <a:rPr lang="zh-CN" altLang="en-US" sz="2400" b="1" dirty="0" smtClean="0"/>
              <a:t>，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提出观点</a:t>
            </a:r>
            <a:r>
              <a:rPr lang="zh-CN" altLang="en-US" sz="2400" b="1" dirty="0" smtClean="0"/>
              <a:t>。</a:t>
            </a:r>
            <a:r>
              <a:rPr lang="zh-CN" altLang="en-US" sz="2400" b="1" dirty="0" smtClean="0"/>
              <a:t>对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闭关主义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和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送去主义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的批判为阐述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拿来主义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作了铺垫。</a:t>
            </a:r>
            <a:r>
              <a:rPr lang="en-US" altLang="zh-CN" sz="2400" b="1" dirty="0" smtClean="0"/>
              <a:t>3.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对比衬托，突出主旨</a:t>
            </a:r>
            <a:r>
              <a:rPr lang="zh-CN" altLang="en-US" sz="2400" b="1" dirty="0" smtClean="0"/>
              <a:t>。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闭关主义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和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送去主义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是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拿来主义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的对立面，与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拿来主义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形成鲜明对比，把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拿来主义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衬托得更加突出。</a:t>
            </a:r>
            <a:r>
              <a:rPr lang="en-US" altLang="zh-CN" sz="2400" b="1" dirty="0" smtClean="0"/>
              <a:t>4.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先破后立，相得益彰</a:t>
            </a:r>
            <a:r>
              <a:rPr lang="zh-CN" altLang="en-US" sz="2400" b="1" dirty="0" smtClean="0"/>
              <a:t>。前者破得越彻底，后者立得就越有力；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送去主义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的危害揭露得越深刻，实行</a:t>
            </a:r>
            <a:r>
              <a:rPr lang="en-US" sz="2400" b="1" dirty="0" smtClean="0"/>
              <a:t>“</a:t>
            </a:r>
            <a:r>
              <a:rPr lang="zh-CN" altLang="en-US" sz="2400" b="1" dirty="0" smtClean="0"/>
              <a:t>拿来主义</a:t>
            </a:r>
            <a:r>
              <a:rPr lang="en-US" sz="2400" b="1" dirty="0" smtClean="0"/>
              <a:t>”</a:t>
            </a:r>
            <a:r>
              <a:rPr lang="zh-CN" altLang="en-US" sz="2400" b="1" dirty="0" smtClean="0"/>
              <a:t>的理由就越充分。综上，作者从揭批入手，再转入正面论述，显得水到渠成，使立论更加鲜明有力。</a:t>
            </a:r>
            <a:endParaRPr lang="zh-CN" altLang="en-US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思路结构四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800" dirty="0" smtClean="0"/>
              <a:t>最后一段谈论的重点是什么？</a:t>
            </a:r>
            <a:endParaRPr lang="en-US" altLang="zh-CN" sz="4800" dirty="0" smtClean="0"/>
          </a:p>
          <a:p>
            <a:r>
              <a:rPr lang="zh-CN" altLang="en-US" sz="4800" dirty="0" smtClean="0"/>
              <a:t>答：实行拿来主义的好处。人成为新人，文艺成为新文艺。</a:t>
            </a:r>
            <a:endParaRPr lang="zh-CN" alt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思路结构五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全文论证结构有何特点？</a:t>
            </a:r>
            <a:endParaRPr lang="en-US" altLang="zh-CN" dirty="0" smtClean="0"/>
          </a:p>
          <a:p>
            <a:r>
              <a:rPr lang="zh-CN" altLang="en-US" dirty="0" smtClean="0"/>
              <a:t>答：</a:t>
            </a:r>
            <a:r>
              <a:rPr lang="en-US" altLang="zh-CN" dirty="0" smtClean="0"/>
              <a:t>1.</a:t>
            </a:r>
            <a:r>
              <a:rPr lang="zh-CN" altLang="en-US" dirty="0" smtClean="0"/>
              <a:t>文中提出观点。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先破后立，由反而正。</a:t>
            </a:r>
            <a:endParaRPr lang="en-US" altLang="zh-CN" dirty="0" smtClean="0"/>
          </a:p>
          <a:p>
            <a:r>
              <a:rPr lang="en-US" altLang="zh-CN" dirty="0" smtClean="0"/>
              <a:t>3.</a:t>
            </a:r>
            <a:r>
              <a:rPr lang="zh-CN" altLang="en-US" dirty="0" smtClean="0"/>
              <a:t>由理由到方法到意义，逻辑性强，严谨周密。</a:t>
            </a:r>
            <a:endParaRPr lang="zh-CN" alt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论证方法一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 smtClean="0"/>
              <a:t>第三段为什么要提到“尼采”？从全段来看，作者在讲道理时有何特点？</a:t>
            </a:r>
            <a:endParaRPr lang="en-US" altLang="zh-CN" dirty="0" smtClean="0"/>
          </a:p>
          <a:p>
            <a:r>
              <a:rPr lang="zh-CN" altLang="en-US" dirty="0" smtClean="0"/>
              <a:t>答：</a:t>
            </a:r>
            <a:r>
              <a:rPr lang="en-US" altLang="zh-CN" dirty="0" smtClean="0"/>
              <a:t>1.</a:t>
            </a:r>
            <a:r>
              <a:rPr lang="zh-CN" altLang="en-US" dirty="0" smtClean="0"/>
              <a:t>跟中国形成类比，突出某些人的妄自尊大，显示其祸国殃民。叫类比论证。</a:t>
            </a:r>
            <a:endParaRPr lang="en-US" altLang="zh-CN" dirty="0" smtClean="0"/>
          </a:p>
          <a:p>
            <a:r>
              <a:rPr lang="en-US" altLang="zh-CN" dirty="0" smtClean="0"/>
              <a:t>2.</a:t>
            </a:r>
            <a:r>
              <a:rPr lang="zh-CN" altLang="en-US" dirty="0" smtClean="0"/>
              <a:t>先承认能够只是送出去也不算坏事情，然后指出中国不可能只是送出去，来论证送去主义之不可行。最后得出结论，我们不能只是送出去。在讲道理时的特点是：归谬法，或叫反面引申加以论述。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论证方法二</a:t>
            </a: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457200" y="1285859"/>
          <a:ext cx="8229600" cy="3857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1594"/>
                <a:gridCol w="2357454"/>
                <a:gridCol w="2857520"/>
                <a:gridCol w="1543032"/>
              </a:tblGrid>
              <a:tr h="499306">
                <a:tc rowSpan="7">
                  <a:txBody>
                    <a:bodyPr/>
                    <a:lstStyle/>
                    <a:p>
                      <a:r>
                        <a:rPr lang="zh-CN" altLang="en-US" sz="2800" dirty="0" smtClean="0"/>
                        <a:t>大宅子</a:t>
                      </a:r>
                      <a:endParaRPr lang="en-US" altLang="zh-CN" sz="2800" dirty="0" smtClean="0"/>
                    </a:p>
                    <a:p>
                      <a:r>
                        <a:rPr lang="zh-CN" altLang="en-US" sz="2800" u="none" dirty="0" smtClean="0"/>
                        <a:t>（   ）</a:t>
                      </a:r>
                      <a:endParaRPr lang="zh-CN" altLang="en-US" sz="2800" u="sng" dirty="0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r>
                        <a:rPr lang="zh-CN" altLang="en-US" sz="2800" dirty="0" smtClean="0"/>
                        <a:t>错误做法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孱头（     ）</a:t>
                      </a:r>
                      <a:endParaRPr lang="zh-CN" altLang="en-US" dirty="0"/>
                    </a:p>
                  </a:txBody>
                  <a:tcPr/>
                </a:tc>
                <a:tc rowSpan="7">
                  <a:txBody>
                    <a:bodyPr/>
                    <a:lstStyle/>
                    <a:p>
                      <a:r>
                        <a:rPr lang="zh-CN" altLang="en-US" dirty="0" smtClean="0"/>
                        <a:t>论证方法</a:t>
                      </a:r>
                      <a:endParaRPr lang="en-US" altLang="zh-CN" dirty="0" smtClean="0"/>
                    </a:p>
                    <a:p>
                      <a:r>
                        <a:rPr lang="en-US" altLang="zh-CN" dirty="0" smtClean="0"/>
                        <a:t>1.</a:t>
                      </a:r>
                      <a:r>
                        <a:rPr lang="zh-CN" altLang="en-US" dirty="0" smtClean="0"/>
                        <a:t> </a:t>
                      </a:r>
                      <a:endParaRPr lang="en-US" altLang="zh-CN" dirty="0" smtClean="0"/>
                    </a:p>
                    <a:p>
                      <a:endParaRPr lang="en-US" altLang="zh-CN" dirty="0" smtClean="0"/>
                    </a:p>
                    <a:p>
                      <a:r>
                        <a:rPr lang="en-US" altLang="zh-CN" dirty="0" smtClean="0"/>
                        <a:t>2.</a:t>
                      </a:r>
                      <a:r>
                        <a:rPr lang="zh-CN" altLang="en-US" dirty="0" smtClean="0"/>
                        <a:t> </a:t>
                      </a:r>
                      <a:endParaRPr lang="zh-CN" altLang="en-US" dirty="0"/>
                    </a:p>
                  </a:txBody>
                  <a:tcPr/>
                </a:tc>
              </a:tr>
              <a:tr h="4993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昏蛋（     ）</a:t>
                      </a:r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93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废物（    ）</a:t>
                      </a:r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93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r>
                        <a:rPr lang="zh-CN" altLang="en-US" sz="2800" dirty="0" smtClean="0"/>
                        <a:t>正确做法</a:t>
                      </a:r>
                      <a:endParaRPr lang="en-US" altLang="zh-CN" sz="2800" dirty="0" smtClean="0"/>
                    </a:p>
                    <a:p>
                      <a:r>
                        <a:rPr lang="zh-CN" altLang="en-US" sz="2800" dirty="0" smtClean="0"/>
                        <a:t>（    ）</a:t>
                      </a:r>
                      <a:endParaRPr lang="zh-CN" alt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鱼翅吃掉（    ）</a:t>
                      </a:r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49930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鸦片送药房（    ）</a:t>
                      </a:r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61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烟灯烟枪送毁（    ）</a:t>
                      </a:r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9930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姨太太请走散（    ）</a:t>
                      </a:r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鲁迅青年时</a:t>
            </a:r>
            <a:endParaRPr lang="zh-CN" altLang="en-US" dirty="0"/>
          </a:p>
        </p:txBody>
      </p:sp>
      <p:pic>
        <p:nvPicPr>
          <p:cNvPr id="4" name="内容占位符 3" descr="鲁迅青年时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94890" y="1600200"/>
            <a:ext cx="2954219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论证方法二</a:t>
            </a:r>
            <a:endParaRPr lang="zh-CN" altLang="en-US" dirty="0"/>
          </a:p>
        </p:txBody>
      </p:sp>
      <p:pic>
        <p:nvPicPr>
          <p:cNvPr id="4" name="内容占位符 3" descr="图片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" y="1886640"/>
            <a:ext cx="8229600" cy="395308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语言鉴赏一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zh-CN" altLang="en-US" sz="5800" dirty="0" smtClean="0"/>
              <a:t>领会下列语句含义，体会表达特点</a:t>
            </a:r>
            <a:endParaRPr lang="en-US" altLang="zh-CN" sz="5800" dirty="0" smtClean="0"/>
          </a:p>
          <a:p>
            <a:r>
              <a:rPr lang="zh-CN" altLang="en-US" sz="5800" dirty="0" smtClean="0"/>
              <a:t>①中国一向是所谓</a:t>
            </a:r>
            <a:r>
              <a:rPr lang="en-US" sz="5800" dirty="0" smtClean="0"/>
              <a:t>“</a:t>
            </a:r>
            <a:r>
              <a:rPr lang="zh-CN" altLang="en-US" sz="5800" dirty="0" smtClean="0"/>
              <a:t>闭关主义</a:t>
            </a:r>
            <a:r>
              <a:rPr lang="en-US" sz="5800" dirty="0" smtClean="0"/>
              <a:t>”</a:t>
            </a:r>
            <a:r>
              <a:rPr lang="zh-CN" altLang="en-US" sz="5800" dirty="0" smtClean="0"/>
              <a:t>，自己不去，别人也不许来。</a:t>
            </a:r>
            <a:r>
              <a:rPr lang="en-US" altLang="zh-CN" sz="5800" dirty="0" smtClean="0">
                <a:latin typeface="+mn-ea"/>
              </a:rPr>
              <a:t>……</a:t>
            </a:r>
            <a:r>
              <a:rPr lang="zh-CN" altLang="en-US" sz="5800" dirty="0" smtClean="0"/>
              <a:t>到现在，成了什么都是</a:t>
            </a:r>
            <a:r>
              <a:rPr lang="en-US" sz="5800" dirty="0" smtClean="0"/>
              <a:t>“</a:t>
            </a:r>
            <a:r>
              <a:rPr lang="zh-CN" altLang="en-US" sz="5800" dirty="0" smtClean="0"/>
              <a:t>送去主义</a:t>
            </a:r>
            <a:r>
              <a:rPr lang="en-US" sz="5800" dirty="0" smtClean="0"/>
              <a:t>”</a:t>
            </a:r>
            <a:r>
              <a:rPr lang="zh-CN" altLang="en-US" sz="5800" dirty="0" smtClean="0"/>
              <a:t>了。别的且不说罢②当然，能够只是送出去，也不算坏事情③我想，首先是不管三七二十一，</a:t>
            </a:r>
            <a:r>
              <a:rPr lang="en-US" sz="5800" dirty="0" smtClean="0"/>
              <a:t>“</a:t>
            </a:r>
            <a:r>
              <a:rPr lang="zh-CN" altLang="en-US" sz="5800" dirty="0" smtClean="0"/>
              <a:t>拿来</a:t>
            </a:r>
            <a:r>
              <a:rPr lang="en-US" sz="5800" dirty="0" smtClean="0"/>
              <a:t>”</a:t>
            </a:r>
            <a:r>
              <a:rPr lang="zh-CN" altLang="en-US" sz="5800" dirty="0" smtClean="0"/>
              <a:t>！ ④</a:t>
            </a:r>
            <a:r>
              <a:rPr lang="en-US" sz="5800" dirty="0" smtClean="0"/>
              <a:t> “</a:t>
            </a:r>
            <a:r>
              <a:rPr lang="zh-CN" altLang="en-US" sz="5800" dirty="0" smtClean="0"/>
              <a:t>拿来主义</a:t>
            </a:r>
            <a:r>
              <a:rPr lang="en-US" sz="5800" dirty="0" smtClean="0"/>
              <a:t>”</a:t>
            </a:r>
            <a:r>
              <a:rPr lang="zh-CN" altLang="en-US" sz="5800" dirty="0" smtClean="0"/>
              <a:t>者是全不这样的。 ⑤要不然，</a:t>
            </a:r>
            <a:r>
              <a:rPr lang="en-US" sz="5800" dirty="0" smtClean="0"/>
              <a:t>“</a:t>
            </a:r>
            <a:r>
              <a:rPr lang="zh-CN" altLang="en-US" sz="5800" dirty="0" smtClean="0"/>
              <a:t>拿来主义</a:t>
            </a:r>
            <a:r>
              <a:rPr lang="en-US" sz="5800" dirty="0" smtClean="0"/>
              <a:t>”</a:t>
            </a:r>
            <a:r>
              <a:rPr lang="zh-CN" altLang="en-US" sz="5800" dirty="0" smtClean="0"/>
              <a:t>怕未免有些危机。</a:t>
            </a:r>
            <a:endParaRPr lang="en-US" altLang="zh-CN" sz="5800" dirty="0" smtClean="0"/>
          </a:p>
          <a:p>
            <a:r>
              <a:rPr lang="zh-CN" altLang="en-US" sz="5800" dirty="0" smtClean="0"/>
              <a:t>答：介绍情况，</a:t>
            </a:r>
            <a:r>
              <a:rPr lang="zh-CN" altLang="en-US" sz="5800" dirty="0" smtClean="0">
                <a:solidFill>
                  <a:srgbClr val="FF0000"/>
                </a:solidFill>
              </a:rPr>
              <a:t>通俗易懂，便于理解</a:t>
            </a:r>
            <a:r>
              <a:rPr lang="zh-CN" altLang="en-US" sz="5800" dirty="0" smtClean="0"/>
              <a:t>。</a:t>
            </a:r>
            <a:endParaRPr lang="en-US" altLang="zh-CN" sz="5800" dirty="0" smtClean="0"/>
          </a:p>
          <a:p>
            <a:pPr>
              <a:buNone/>
            </a:pP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语言鉴赏二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领会下列语句含义，体会表达特点</a:t>
            </a:r>
            <a:endParaRPr lang="en-US" altLang="zh-CN" dirty="0" smtClean="0"/>
          </a:p>
          <a:p>
            <a:r>
              <a:rPr lang="zh-CN" altLang="en-US" dirty="0" smtClean="0"/>
              <a:t>①自从给枪炮打破了大门之后，又碰了一串钉子②送一批古董到巴黎去展览，但终</a:t>
            </a:r>
            <a:r>
              <a:rPr lang="en-US" dirty="0" smtClean="0"/>
              <a:t>“</a:t>
            </a:r>
            <a:r>
              <a:rPr lang="zh-CN" altLang="en-US" dirty="0" smtClean="0"/>
              <a:t>不知后事如何</a:t>
            </a:r>
            <a:r>
              <a:rPr lang="en-US" dirty="0" smtClean="0"/>
              <a:t>”</a:t>
            </a:r>
            <a:r>
              <a:rPr lang="zh-CN" altLang="en-US" dirty="0" smtClean="0"/>
              <a:t>；还有几位</a:t>
            </a:r>
            <a:r>
              <a:rPr lang="en-US" dirty="0" smtClean="0"/>
              <a:t>“</a:t>
            </a:r>
            <a:r>
              <a:rPr lang="zh-CN" altLang="en-US" dirty="0" smtClean="0"/>
              <a:t>大师</a:t>
            </a:r>
            <a:r>
              <a:rPr lang="en-US" dirty="0" smtClean="0"/>
              <a:t>”</a:t>
            </a:r>
            <a:r>
              <a:rPr lang="zh-CN" altLang="en-US" dirty="0" smtClean="0"/>
              <a:t>们捧着几张古画和新画，在欧洲各国一路的挂过去，叫作</a:t>
            </a:r>
            <a:r>
              <a:rPr lang="en-US" dirty="0" smtClean="0"/>
              <a:t>“</a:t>
            </a:r>
            <a:r>
              <a:rPr lang="zh-CN" altLang="en-US" dirty="0" smtClean="0"/>
              <a:t>发扬国光</a:t>
            </a:r>
            <a:r>
              <a:rPr lang="en-US" dirty="0" smtClean="0"/>
              <a:t>”</a:t>
            </a:r>
            <a:r>
              <a:rPr lang="zh-CN" altLang="en-US" dirty="0" smtClean="0"/>
              <a:t>。听说不远还要送梅兰芳博士到苏联去，以催进</a:t>
            </a:r>
            <a:r>
              <a:rPr lang="en-US" dirty="0" smtClean="0"/>
              <a:t>“</a:t>
            </a:r>
            <a:r>
              <a:rPr lang="zh-CN" altLang="en-US" dirty="0" smtClean="0"/>
              <a:t>象征主义</a:t>
            </a:r>
            <a:r>
              <a:rPr lang="en-US" dirty="0" smtClean="0"/>
              <a:t>”</a:t>
            </a:r>
            <a:r>
              <a:rPr lang="zh-CN" altLang="en-US" dirty="0" smtClean="0"/>
              <a:t>，此后是顺便到欧洲传道。 ③要不然，则当佳节大典之际，他们拿不出东西来，只好磕头贺喜，讨一点残羹冷炙做奖赏。</a:t>
            </a:r>
            <a:endParaRPr lang="en-US" altLang="zh-CN" dirty="0" smtClean="0"/>
          </a:p>
          <a:p>
            <a:r>
              <a:rPr lang="zh-CN" altLang="en-US" dirty="0" smtClean="0"/>
              <a:t>答：</a:t>
            </a:r>
            <a:r>
              <a:rPr lang="zh-CN" altLang="en-US" dirty="0" smtClean="0">
                <a:solidFill>
                  <a:srgbClr val="FF0000"/>
                </a:solidFill>
              </a:rPr>
              <a:t>精炼形象，引人入胜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语言鉴赏三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领会下列语句含义，体会表达特点</a:t>
            </a:r>
            <a:endParaRPr lang="en-US" altLang="zh-CN" dirty="0" smtClean="0"/>
          </a:p>
          <a:p>
            <a:r>
              <a:rPr lang="zh-CN" altLang="en-US" dirty="0" smtClean="0"/>
              <a:t>①活人替代了古董，我敢说，也可以算得显出一点进步了。 ②看见鸦片，也不当众摔在茅厕里，以见其彻底革命，只送到药房里去，以供治病之用，却不弄</a:t>
            </a:r>
            <a:r>
              <a:rPr lang="en-US" dirty="0" smtClean="0"/>
              <a:t>“</a:t>
            </a:r>
            <a:r>
              <a:rPr lang="zh-CN" altLang="en-US" dirty="0" smtClean="0"/>
              <a:t>出售存膏，售完即止</a:t>
            </a:r>
            <a:r>
              <a:rPr lang="en-US" dirty="0" smtClean="0"/>
              <a:t>”</a:t>
            </a:r>
            <a:r>
              <a:rPr lang="zh-CN" altLang="en-US" dirty="0" smtClean="0"/>
              <a:t>的玄虚。只有烟枪和烟灯，虽然形式和印度，波斯，阿剌伯的烟具都不同，确可以算是一种国粹，倘使背着周游世界，一定会有人看，但我想，除了送一点进博物馆之外，其余的是大可以毁掉的了。 ③或是做了女婿换来的</a:t>
            </a:r>
            <a:endParaRPr lang="en-US" altLang="zh-CN" dirty="0" smtClean="0"/>
          </a:p>
          <a:p>
            <a:r>
              <a:rPr lang="zh-CN" altLang="en-US" dirty="0" smtClean="0"/>
              <a:t>答</a:t>
            </a:r>
            <a:r>
              <a:rPr lang="zh-CN" altLang="en-US" dirty="0" smtClean="0"/>
              <a:t>：</a:t>
            </a:r>
            <a:r>
              <a:rPr lang="zh-CN" altLang="en-US" dirty="0" smtClean="0">
                <a:solidFill>
                  <a:srgbClr val="FF0000"/>
                </a:solidFill>
              </a:rPr>
              <a:t>讽刺挖苦，尖锐 犀利</a:t>
            </a:r>
            <a:r>
              <a:rPr lang="zh-CN" altLang="en-US" dirty="0" smtClean="0">
                <a:solidFill>
                  <a:srgbClr val="FF0000"/>
                </a:solidFill>
              </a:rPr>
              <a:t>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语言鉴赏四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领会下列语句含义，体会表达特点</a:t>
            </a:r>
            <a:endParaRPr lang="en-US" altLang="zh-CN" dirty="0" smtClean="0"/>
          </a:p>
          <a:p>
            <a:r>
              <a:rPr lang="zh-CN" altLang="en-US" dirty="0" smtClean="0"/>
              <a:t>①我在这里也并不想对于</a:t>
            </a:r>
            <a:r>
              <a:rPr lang="en-US" dirty="0" smtClean="0"/>
              <a:t>“</a:t>
            </a:r>
            <a:r>
              <a:rPr lang="zh-CN" altLang="en-US" dirty="0" smtClean="0"/>
              <a:t>送去</a:t>
            </a:r>
            <a:r>
              <a:rPr lang="en-US" dirty="0" smtClean="0"/>
              <a:t>”</a:t>
            </a:r>
            <a:r>
              <a:rPr lang="zh-CN" altLang="en-US" dirty="0" smtClean="0"/>
              <a:t>再说什么，否则太不</a:t>
            </a:r>
            <a:r>
              <a:rPr lang="en-US" dirty="0" smtClean="0"/>
              <a:t>“</a:t>
            </a:r>
            <a:r>
              <a:rPr lang="zh-CN" altLang="en-US" dirty="0" smtClean="0"/>
              <a:t>摩登</a:t>
            </a:r>
            <a:r>
              <a:rPr lang="en-US" dirty="0" smtClean="0"/>
              <a:t>”</a:t>
            </a:r>
            <a:r>
              <a:rPr lang="zh-CN" altLang="en-US" dirty="0" smtClean="0"/>
              <a:t>了。我只想鼓吹我们再吝啬一点，</a:t>
            </a:r>
            <a:r>
              <a:rPr lang="en-US" dirty="0" smtClean="0"/>
              <a:t>“</a:t>
            </a:r>
            <a:r>
              <a:rPr lang="zh-CN" altLang="en-US" dirty="0" smtClean="0"/>
              <a:t>送去</a:t>
            </a:r>
            <a:r>
              <a:rPr lang="en-US" dirty="0" smtClean="0"/>
              <a:t>”</a:t>
            </a:r>
            <a:r>
              <a:rPr lang="zh-CN" altLang="en-US" dirty="0" smtClean="0"/>
              <a:t>之外，还得</a:t>
            </a:r>
            <a:r>
              <a:rPr lang="en-US" dirty="0" smtClean="0"/>
              <a:t>“</a:t>
            </a:r>
            <a:r>
              <a:rPr lang="zh-CN" altLang="en-US" dirty="0" smtClean="0"/>
              <a:t>拿来</a:t>
            </a:r>
            <a:r>
              <a:rPr lang="en-US" dirty="0" smtClean="0"/>
              <a:t>”</a:t>
            </a:r>
            <a:r>
              <a:rPr lang="zh-CN" altLang="en-US" dirty="0" smtClean="0"/>
              <a:t>，是为</a:t>
            </a:r>
            <a:r>
              <a:rPr lang="en-US" dirty="0" smtClean="0"/>
              <a:t>“</a:t>
            </a:r>
            <a:r>
              <a:rPr lang="zh-CN" altLang="en-US" dirty="0" smtClean="0"/>
              <a:t>拿来主义</a:t>
            </a:r>
            <a:r>
              <a:rPr lang="en-US" dirty="0" smtClean="0"/>
              <a:t>”</a:t>
            </a:r>
            <a:r>
              <a:rPr lang="zh-CN" altLang="en-US" dirty="0" smtClean="0"/>
              <a:t>。 ②还有一群姨太太，也大以请她们各自走散为是，要不然，</a:t>
            </a:r>
            <a:r>
              <a:rPr lang="en-US" dirty="0" smtClean="0"/>
              <a:t>“</a:t>
            </a:r>
            <a:r>
              <a:rPr lang="zh-CN" altLang="en-US" dirty="0" smtClean="0"/>
              <a:t>拿来主义</a:t>
            </a:r>
            <a:r>
              <a:rPr lang="en-US" dirty="0" smtClean="0"/>
              <a:t>”</a:t>
            </a:r>
            <a:r>
              <a:rPr lang="zh-CN" altLang="en-US" dirty="0" smtClean="0"/>
              <a:t>怕未免有些危机。 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幽默风趣，喜闻乐见。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语言鉴赏五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领会下列语句含义，体会表达特点</a:t>
            </a:r>
            <a:endParaRPr lang="en-US" altLang="zh-CN" dirty="0" smtClean="0"/>
          </a:p>
          <a:p>
            <a:r>
              <a:rPr lang="zh-CN" altLang="en-US" dirty="0" smtClean="0"/>
              <a:t>①这种奖赏，不要误解为</a:t>
            </a:r>
            <a:r>
              <a:rPr lang="en-US" dirty="0" smtClean="0"/>
              <a:t>“</a:t>
            </a:r>
            <a:r>
              <a:rPr lang="zh-CN" altLang="en-US" dirty="0" smtClean="0"/>
              <a:t>抛来</a:t>
            </a:r>
            <a:r>
              <a:rPr lang="en-US" dirty="0" smtClean="0"/>
              <a:t>”</a:t>
            </a:r>
            <a:r>
              <a:rPr lang="zh-CN" altLang="en-US" dirty="0" smtClean="0"/>
              <a:t>的东西，这是</a:t>
            </a:r>
            <a:r>
              <a:rPr lang="en-US" dirty="0" smtClean="0"/>
              <a:t>“</a:t>
            </a:r>
            <a:r>
              <a:rPr lang="zh-CN" altLang="en-US" dirty="0" smtClean="0"/>
              <a:t>抛给</a:t>
            </a:r>
            <a:r>
              <a:rPr lang="en-US" dirty="0" smtClean="0"/>
              <a:t>”</a:t>
            </a:r>
            <a:r>
              <a:rPr lang="zh-CN" altLang="en-US" dirty="0" smtClean="0"/>
              <a:t>的，说得冠冕些，可以称之为</a:t>
            </a:r>
            <a:r>
              <a:rPr lang="en-US" dirty="0" smtClean="0"/>
              <a:t>“</a:t>
            </a:r>
            <a:r>
              <a:rPr lang="zh-CN" altLang="en-US" dirty="0" smtClean="0"/>
              <a:t>送来</a:t>
            </a:r>
            <a:r>
              <a:rPr lang="en-US" dirty="0" smtClean="0"/>
              <a:t>”</a:t>
            </a:r>
            <a:r>
              <a:rPr lang="zh-CN" altLang="en-US" dirty="0" smtClean="0"/>
              <a:t>，我在这里不想举出实例。 ②然而首先要这人沉着，勇猛，有辨别，不自私。没有拿来的，人不能自成为新人，没有拿来的，文艺不能自成为新文艺。 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答：含蓄严谨，引人深思。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语言鉴赏六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但是，如果反对这宅子的旧主人，怕给他的东西染污了，徘徊不敢走进门，是孱头；勃然大怒，放一把火烧光，算是保存自己的清白，则是昏蛋。不过因为原是羡慕这宅子的旧主人的，而这回接受一切，欣欣然的蹩进卧室，大吸剩下的鸦片，那当然更是废物。</a:t>
            </a:r>
            <a:r>
              <a:rPr lang="en-US" dirty="0" smtClean="0"/>
              <a:t>“</a:t>
            </a:r>
            <a:r>
              <a:rPr lang="zh-CN" altLang="en-US" dirty="0" smtClean="0"/>
              <a:t>拿来主义</a:t>
            </a:r>
            <a:r>
              <a:rPr lang="en-US" dirty="0" smtClean="0"/>
              <a:t>”</a:t>
            </a:r>
            <a:r>
              <a:rPr lang="zh-CN" altLang="en-US" dirty="0" smtClean="0"/>
              <a:t>者是全不这样的。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答：爱憎分明，立场坚定。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感悟拿来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为人处世  日常生活学习  东施效颦   邯郸学步  一傅众咻   取其精华，去其糟粕   </a:t>
            </a:r>
            <a:endParaRPr lang="en-US" altLang="zh-CN" dirty="0" smtClean="0"/>
          </a:p>
          <a:p>
            <a:r>
              <a:rPr lang="zh-CN" altLang="en-US" dirty="0" smtClean="0"/>
              <a:t>军事：纸上谈兵   马谡失街亭  </a:t>
            </a:r>
            <a:endParaRPr lang="en-US" altLang="zh-CN" dirty="0" smtClean="0"/>
          </a:p>
          <a:p>
            <a:r>
              <a:rPr lang="zh-CN" altLang="en-US" dirty="0" smtClean="0"/>
              <a:t>政治：照搬苏联   明治维新   洋务运动一带一路人类命运共同体</a:t>
            </a:r>
            <a:endParaRPr lang="en-US" altLang="zh-CN" dirty="0" smtClean="0"/>
          </a:p>
          <a:p>
            <a:r>
              <a:rPr lang="zh-CN" altLang="en-US" dirty="0" smtClean="0"/>
              <a:t>经济：大跃进</a:t>
            </a:r>
            <a:endParaRPr lang="en-US" altLang="zh-CN" dirty="0" smtClean="0"/>
          </a:p>
          <a:p>
            <a:r>
              <a:rPr lang="zh-CN" altLang="en-US" dirty="0" smtClean="0"/>
              <a:t>文化：全盘西化  盲目排斥</a:t>
            </a:r>
            <a:endParaRPr lang="en-US" altLang="zh-CN" dirty="0" smtClean="0"/>
          </a:p>
          <a:p>
            <a:r>
              <a:rPr lang="zh-CN" altLang="en-US" dirty="0" smtClean="0"/>
              <a:t>实事求是，理论联系实际，活学活用，具体问题具体分析。</a:t>
            </a:r>
            <a:endParaRPr lang="en-US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鲁迅青年时</a:t>
            </a:r>
            <a:endParaRPr lang="zh-CN" altLang="en-US" dirty="0"/>
          </a:p>
        </p:txBody>
      </p:sp>
      <p:pic>
        <p:nvPicPr>
          <p:cNvPr id="4" name="内容占位符 3" descr="鲁迅青年时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34030" y="1600200"/>
            <a:ext cx="3475940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鲁迅演讲</a:t>
            </a:r>
            <a:endParaRPr lang="zh-CN" altLang="en-US" dirty="0"/>
          </a:p>
        </p:txBody>
      </p:sp>
      <p:pic>
        <p:nvPicPr>
          <p:cNvPr id="6" name="内容占位符 5" descr="鲁迅演讲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19508" y="1600200"/>
            <a:ext cx="2904983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鲁迅留日时</a:t>
            </a:r>
            <a:endParaRPr lang="zh-CN" altLang="en-US" dirty="0"/>
          </a:p>
        </p:txBody>
      </p:sp>
      <p:pic>
        <p:nvPicPr>
          <p:cNvPr id="4" name="内容占位符 3" descr="鲁迅留日期间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30318" y="1600200"/>
            <a:ext cx="3683364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2369</Words>
  <PresentationFormat>全屏显示(4:3)</PresentationFormat>
  <Paragraphs>141</Paragraphs>
  <Slides>67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67</vt:i4>
      </vt:variant>
    </vt:vector>
  </HeadingPairs>
  <TitlesOfParts>
    <vt:vector size="68" baseType="lpstr">
      <vt:lpstr>Office 主题</vt:lpstr>
      <vt:lpstr>拿来主义 鲁迅</vt:lpstr>
      <vt:lpstr>学习要点</vt:lpstr>
      <vt:lpstr>鲁迅</vt:lpstr>
      <vt:lpstr>作品</vt:lpstr>
      <vt:lpstr>鲁迅青年时</vt:lpstr>
      <vt:lpstr>鲁迅青年时</vt:lpstr>
      <vt:lpstr>鲁迅青年时</vt:lpstr>
      <vt:lpstr>鲁迅演讲</vt:lpstr>
      <vt:lpstr>鲁迅留日时</vt:lpstr>
      <vt:lpstr>鲁迅留日时</vt:lpstr>
      <vt:lpstr>鲁迅留日时</vt:lpstr>
      <vt:lpstr>鲁迅留日时</vt:lpstr>
      <vt:lpstr>鲁迅留日时</vt:lpstr>
      <vt:lpstr>鲁迅西安讲学</vt:lpstr>
      <vt:lpstr>鲁迅与友人</vt:lpstr>
      <vt:lpstr>鲁迅与友人</vt:lpstr>
      <vt:lpstr>鲁迅与友人</vt:lpstr>
      <vt:lpstr>鲁迅与友人</vt:lpstr>
      <vt:lpstr>鲁迅与友人</vt:lpstr>
      <vt:lpstr>鲁迅葬礼</vt:lpstr>
      <vt:lpstr>鲁迅葬礼</vt:lpstr>
      <vt:lpstr>鲁迅葬礼</vt:lpstr>
      <vt:lpstr>鲁迅葬礼</vt:lpstr>
      <vt:lpstr>鲁迅葬礼</vt:lpstr>
      <vt:lpstr>鲁迅妻朱安</vt:lpstr>
      <vt:lpstr>鲁迅妻许广平</vt:lpstr>
      <vt:lpstr>北师大演讲</vt:lpstr>
      <vt:lpstr>祖周介孚</vt:lpstr>
      <vt:lpstr>周介孚简介</vt:lpstr>
      <vt:lpstr>父周伯宜</vt:lpstr>
      <vt:lpstr>周伯宜简介</vt:lpstr>
      <vt:lpstr>弟周作人</vt:lpstr>
      <vt:lpstr>弟周建人</vt:lpstr>
      <vt:lpstr>子周海婴</vt:lpstr>
      <vt:lpstr>家庭合影</vt:lpstr>
      <vt:lpstr>鲁迅故居</vt:lpstr>
      <vt:lpstr>鲁迅故里</vt:lpstr>
      <vt:lpstr>鲁迅设计的校徽</vt:lpstr>
      <vt:lpstr>《狂人日记》木刻</vt:lpstr>
      <vt:lpstr>鲁迅书法</vt:lpstr>
      <vt:lpstr>鲁迅书法</vt:lpstr>
      <vt:lpstr>鲁迅书法</vt:lpstr>
      <vt:lpstr>幻灯片 43</vt:lpstr>
      <vt:lpstr>鲁迅临摹</vt:lpstr>
      <vt:lpstr>鲁迅封面设计</vt:lpstr>
      <vt:lpstr>鲁迅诗句</vt:lpstr>
      <vt:lpstr>鲁迅书稿</vt:lpstr>
      <vt:lpstr>鲁迅书法</vt:lpstr>
      <vt:lpstr>鲁迅书稿</vt:lpstr>
      <vt:lpstr>背景</vt:lpstr>
      <vt:lpstr>杂文</vt:lpstr>
      <vt:lpstr>重点字词</vt:lpstr>
      <vt:lpstr>思路结构一</vt:lpstr>
      <vt:lpstr>思路结构二</vt:lpstr>
      <vt:lpstr>思路结构三</vt:lpstr>
      <vt:lpstr>思路结构四</vt:lpstr>
      <vt:lpstr>思路结构五</vt:lpstr>
      <vt:lpstr>论证方法一</vt:lpstr>
      <vt:lpstr>论证方法二</vt:lpstr>
      <vt:lpstr>论证方法二</vt:lpstr>
      <vt:lpstr>语言鉴赏一</vt:lpstr>
      <vt:lpstr>语言鉴赏二</vt:lpstr>
      <vt:lpstr>语言鉴赏三</vt:lpstr>
      <vt:lpstr>语言鉴赏四</vt:lpstr>
      <vt:lpstr>语言鉴赏五</vt:lpstr>
      <vt:lpstr>语言鉴赏六</vt:lpstr>
      <vt:lpstr>感悟拿来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拿来主义 鲁迅</dc:title>
  <dc:creator>admin</dc:creator>
  <cp:lastModifiedBy>admin</cp:lastModifiedBy>
  <cp:revision>54</cp:revision>
  <dcterms:created xsi:type="dcterms:W3CDTF">2019-11-11T08:35:53Z</dcterms:created>
  <dcterms:modified xsi:type="dcterms:W3CDTF">2019-11-26T08:00:04Z</dcterms:modified>
</cp:coreProperties>
</file>