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removePersonalInfoOnSave="1">
  <p:sldMasterIdLst>
    <p:sldMasterId id="2147483648" r:id="rId1"/>
  </p:sldMasterIdLst>
  <p:notesMasterIdLst>
    <p:notesMasterId r:id="rId2"/>
  </p:notesMasterIdLst>
  <p:sldIdLst>
    <p:sldId id="2682" r:id="rId3"/>
    <p:sldId id="2693" r:id="rId4"/>
    <p:sldId id="2694" r:id="rId5"/>
    <p:sldId id="2695" r:id="rId6"/>
    <p:sldId id="2696" r:id="rId7"/>
    <p:sldId id="2697" r:id="rId8"/>
    <p:sldId id="2656" r:id="rId9"/>
    <p:sldId id="2698" r:id="rId10"/>
    <p:sldId id="2699" r:id="rId11"/>
    <p:sldId id="2700" r:id="rId12"/>
    <p:sldId id="2701" r:id="rId13"/>
    <p:sldId id="2702" r:id="rId14"/>
    <p:sldId id="2703" r:id="rId15"/>
    <p:sldId id="2704" r:id="rId16"/>
    <p:sldId id="2705" r:id="rId17"/>
    <p:sldId id="2706" r:id="rId18"/>
    <p:sldId id="2707" r:id="rId19"/>
    <p:sldId id="2708" r:id="rId20"/>
    <p:sldId id="2709" r:id="rId21"/>
    <p:sldId id="2715" r:id="rId22"/>
    <p:sldId id="2716" r:id="rId23"/>
    <p:sldId id="2717" r:id="rId24"/>
    <p:sldId id="2718" r:id="rId25"/>
    <p:sldId id="2719" r:id="rId26"/>
    <p:sldId id="2720" r:id="rId27"/>
    <p:sldId id="2721" r:id="rId28"/>
    <p:sldId id="2722" r:id="rId29"/>
    <p:sldId id="2692" r:id="rId30"/>
    <p:sldId id="2723" r:id="rId31"/>
    <p:sldId id="2726" r:id="rId32"/>
    <p:sldId id="2727" r:id="rId33"/>
    <p:sldId id="2728" r:id="rId34"/>
    <p:sldId id="2729" r:id="rId35"/>
    <p:sldId id="2730" r:id="rId36"/>
    <p:sldId id="2731" r:id="rId37"/>
    <p:sldId id="2688" r:id="rId38"/>
  </p:sldIdLst>
  <p:sldSz cx="12858750" cy="7232650"/>
  <p:notesSz cx="6858000" cy="9144000"/>
  <p:custDataLst>
    <p:tags r:id="rId3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50" autoAdjust="0"/>
    <p:restoredTop sz="84959" autoAdjust="0"/>
  </p:normalViewPr>
  <p:slideViewPr>
    <p:cSldViewPr>
      <p:cViewPr varScale="1">
        <p:scale>
          <a:sx n="96" d="100"/>
          <a:sy n="96" d="100"/>
        </p:scale>
        <p:origin x="200" y="320"/>
      </p:cViewPr>
      <p:guideLst>
        <p:guide orient="horz" pos="373"/>
        <p:guide pos="4061"/>
        <p:guide pos="557"/>
        <p:guide orient="horz" pos="4183"/>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p:scale>
        <a:sx n="44" d="100"/>
        <a:sy n="44" d="100"/>
      </p:scale>
      <p:origin x="0" y="0"/>
    </p:cViewPr>
  </p:sorter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4.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t>1</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t>36</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defRPr/>
            </a:pPr>
            <a:r>
              <a:rPr lang="en-US" altLang="zh-CN" sz="1300" kern="1200" smtClean="0">
                <a:solidFill>
                  <a:schemeClr val="tx1"/>
                </a:solidFill>
                <a:effectLst/>
                <a:latin typeface="+mn-lt"/>
                <a:ea typeface="+mn-ea"/>
                <a:cs typeface="+mn-cs"/>
              </a:rPr>
              <a:t>A</a:t>
            </a:r>
            <a:r>
              <a:rPr lang="zh-CN" altLang="zh-CN" sz="1300" kern="1200" smtClean="0">
                <a:solidFill>
                  <a:schemeClr val="tx1"/>
                </a:solidFill>
                <a:effectLst/>
                <a:latin typeface="+mn-lt"/>
                <a:ea typeface="+mn-ea"/>
                <a:cs typeface="+mn-cs"/>
              </a:rPr>
              <a:t>原文由上而下写秦岭，南源和渭河平原的自然景色，情境是阴沉凄清的。从意境和描述层次两个方面考虑都应该选择</a:t>
            </a:r>
            <a:r>
              <a:rPr lang="en-US" altLang="zh-CN" sz="1300" kern="1200" smtClean="0">
                <a:solidFill>
                  <a:schemeClr val="tx1"/>
                </a:solidFill>
                <a:effectLst/>
                <a:latin typeface="+mn-lt"/>
                <a:ea typeface="+mn-ea"/>
                <a:cs typeface="+mn-cs"/>
              </a:rPr>
              <a:t>A</a:t>
            </a:r>
            <a:r>
              <a:rPr lang="zh-CN" altLang="zh-CN" sz="1300" kern="1200" smtClean="0">
                <a:solidFill>
                  <a:schemeClr val="tx1"/>
                </a:solidFill>
                <a:effectLst/>
                <a:latin typeface="+mn-lt"/>
                <a:ea typeface="+mn-ea"/>
                <a:cs typeface="+mn-cs"/>
              </a:rPr>
              <a:t>句。</a:t>
            </a:r>
            <a:r>
              <a:rPr lang="en-US" altLang="zh-CN" sz="1300" kern="1200" smtClean="0">
                <a:solidFill>
                  <a:schemeClr val="tx1"/>
                </a:solidFill>
                <a:effectLst/>
                <a:latin typeface="+mn-lt"/>
                <a:ea typeface="+mn-ea"/>
                <a:cs typeface="+mn-cs"/>
              </a:rPr>
              <a:t>B</a:t>
            </a:r>
            <a:r>
              <a:rPr lang="zh-CN" altLang="zh-CN" sz="1300" kern="1200" smtClean="0">
                <a:solidFill>
                  <a:schemeClr val="tx1"/>
                </a:solidFill>
                <a:effectLst/>
                <a:latin typeface="+mn-lt"/>
                <a:ea typeface="+mn-ea"/>
                <a:cs typeface="+mn-cs"/>
              </a:rPr>
              <a:t>句的</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满天彩云</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，景和情均与原文明显不协调。</a:t>
            </a:r>
            <a:r>
              <a:rPr lang="en-US" altLang="zh-CN" sz="1300" kern="1200" smtClean="0">
                <a:solidFill>
                  <a:schemeClr val="tx1"/>
                </a:solidFill>
                <a:effectLst/>
                <a:latin typeface="+mn-lt"/>
                <a:ea typeface="+mn-ea"/>
                <a:cs typeface="+mn-cs"/>
              </a:rPr>
              <a:t>C</a:t>
            </a:r>
            <a:r>
              <a:rPr lang="zh-CN" altLang="zh-CN" sz="1300" kern="1200" smtClean="0">
                <a:solidFill>
                  <a:schemeClr val="tx1"/>
                </a:solidFill>
                <a:effectLst/>
                <a:latin typeface="+mn-lt"/>
                <a:ea typeface="+mn-ea"/>
                <a:cs typeface="+mn-cs"/>
              </a:rPr>
              <a:t>句的</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渐渐隐没</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与原文的</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没有消灭在浊雾里</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相矛盾。</a:t>
            </a:r>
            <a:r>
              <a:rPr lang="en-US" altLang="zh-CN" sz="1300" kern="1200" smtClean="0">
                <a:solidFill>
                  <a:schemeClr val="tx1"/>
                </a:solidFill>
                <a:effectLst/>
                <a:latin typeface="+mn-lt"/>
                <a:ea typeface="+mn-ea"/>
                <a:cs typeface="+mn-cs"/>
              </a:rPr>
              <a:t>D</a:t>
            </a:r>
            <a:r>
              <a:rPr lang="zh-CN" altLang="zh-CN" sz="1300" kern="1200" smtClean="0">
                <a:solidFill>
                  <a:schemeClr val="tx1"/>
                </a:solidFill>
                <a:effectLst/>
                <a:latin typeface="+mn-lt"/>
                <a:ea typeface="+mn-ea"/>
                <a:cs typeface="+mn-cs"/>
              </a:rPr>
              <a:t>句所描绘的北风、枯草、树皮也与原文不协调。</a:t>
            </a:r>
            <a:endParaRPr lang="zh-CN" altLang="zh-CN" sz="1300" kern="1200" smtClean="0">
              <a:solidFill>
                <a:schemeClr val="tx1"/>
              </a:solidFill>
              <a:effectLst/>
              <a:latin typeface="+mn-lt"/>
              <a:ea typeface="+mn-ea"/>
              <a:cs typeface="+mn-cs"/>
            </a:endParaRPr>
          </a:p>
          <a:p>
            <a:endParaRPr kumimoji="1" lang="zh-CN" altLang="en-US"/>
          </a:p>
        </p:txBody>
      </p:sp>
      <p:sp>
        <p:nvSpPr>
          <p:cNvPr id="4" name="幻灯片编号占位符 3"/>
          <p:cNvSpPr>
            <a:spLocks noGrp="1"/>
          </p:cNvSpPr>
          <p:nvPr>
            <p:ph type="sldNum" sz="quarter" idx="10"/>
          </p:nvPr>
        </p:nvSpPr>
        <p:spPr/>
        <p:txBody>
          <a:bodyPr/>
          <a:lstStyle/>
          <a:p>
            <a:fld id="{418F03C3-53C1-4F10-8DAF-D1F318E96C6E}" type="slidenum">
              <a:rPr lang="zh-CN" altLang="en-US" smtClean="0"/>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defRPr/>
            </a:pPr>
            <a:r>
              <a:rPr lang="zh-CN" altLang="zh-CN" sz="1300" kern="1200" smtClean="0">
                <a:solidFill>
                  <a:schemeClr val="tx1"/>
                </a:solidFill>
                <a:effectLst/>
                <a:latin typeface="+mn-lt"/>
                <a:ea typeface="+mn-ea"/>
                <a:cs typeface="+mn-cs"/>
              </a:rPr>
              <a:t>解析：</a:t>
            </a:r>
            <a:r>
              <a:rPr lang="en-US" altLang="zh-CN" sz="1300" kern="1200" smtClean="0">
                <a:solidFill>
                  <a:schemeClr val="tx1"/>
                </a:solidFill>
                <a:effectLst/>
                <a:latin typeface="+mn-lt"/>
                <a:ea typeface="+mn-ea"/>
                <a:cs typeface="+mn-cs"/>
              </a:rPr>
              <a:t>(1)“</a:t>
            </a:r>
            <a:r>
              <a:rPr lang="zh-CN" altLang="zh-CN" sz="1300" kern="1200" smtClean="0">
                <a:solidFill>
                  <a:schemeClr val="tx1"/>
                </a:solidFill>
                <a:effectLst/>
                <a:latin typeface="+mn-lt"/>
                <a:ea typeface="+mn-ea"/>
                <a:cs typeface="+mn-cs"/>
              </a:rPr>
              <a:t>每逢</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为六字句，接下来是四个四字句，不仅句式对称，而且</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瞰</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与</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览</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也押韵。</a:t>
            </a:r>
            <a:r>
              <a:rPr lang="en-US" altLang="zh-CN" sz="1300" kern="1200" smtClean="0">
                <a:solidFill>
                  <a:schemeClr val="tx1"/>
                </a:solidFill>
                <a:effectLst/>
                <a:latin typeface="+mn-lt"/>
                <a:ea typeface="+mn-ea"/>
                <a:cs typeface="+mn-cs"/>
              </a:rPr>
              <a:t>(2)“</a:t>
            </a:r>
            <a:r>
              <a:rPr lang="zh-CN" altLang="zh-CN" sz="1300" kern="1200" smtClean="0">
                <a:solidFill>
                  <a:schemeClr val="tx1"/>
                </a:solidFill>
                <a:effectLst/>
                <a:latin typeface="+mn-lt"/>
                <a:ea typeface="+mn-ea"/>
                <a:cs typeface="+mn-cs"/>
              </a:rPr>
              <a:t>远眺</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与</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近看</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形成对称，后面各跟三个四字句。从押韵上看，韵脚</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抱</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绕</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水</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茂</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更和谐自然，表达流畅自如。故选</a:t>
            </a:r>
            <a:r>
              <a:rPr lang="en-US" altLang="zh-CN" sz="1300" kern="1200" smtClean="0">
                <a:solidFill>
                  <a:schemeClr val="tx1"/>
                </a:solidFill>
                <a:effectLst/>
                <a:latin typeface="+mn-lt"/>
                <a:ea typeface="+mn-ea"/>
                <a:cs typeface="+mn-cs"/>
              </a:rPr>
              <a:t>D</a:t>
            </a:r>
            <a:r>
              <a:rPr lang="zh-CN" altLang="zh-CN" sz="1300" kern="1200" smtClean="0">
                <a:solidFill>
                  <a:schemeClr val="tx1"/>
                </a:solidFill>
                <a:effectLst/>
                <a:latin typeface="+mn-lt"/>
                <a:ea typeface="+mn-ea"/>
                <a:cs typeface="+mn-cs"/>
              </a:rPr>
              <a:t>。</a:t>
            </a:r>
            <a:endParaRPr lang="zh-CN" altLang="zh-CN" sz="1300" kern="1200" smtClean="0">
              <a:solidFill>
                <a:schemeClr val="tx1"/>
              </a:solidFill>
              <a:effectLst/>
              <a:latin typeface="+mn-lt"/>
              <a:ea typeface="+mn-ea"/>
              <a:cs typeface="+mn-cs"/>
            </a:endParaRPr>
          </a:p>
          <a:p>
            <a:endParaRPr kumimoji="1" lang="zh-CN" altLang="en-US"/>
          </a:p>
        </p:txBody>
      </p:sp>
      <p:sp>
        <p:nvSpPr>
          <p:cNvPr id="4" name="幻灯片编号占位符 3"/>
          <p:cNvSpPr>
            <a:spLocks noGrp="1"/>
          </p:cNvSpPr>
          <p:nvPr>
            <p:ph type="sldNum" sz="quarter" idx="10"/>
          </p:nvPr>
        </p:nvSpPr>
        <p:spPr/>
        <p:txBody>
          <a:bodyPr/>
          <a:lstStyle/>
          <a:p>
            <a:fld id="{418F03C3-53C1-4F10-8DAF-D1F318E96C6E}" type="slidenum">
              <a:rPr lang="zh-CN" altLang="en-US" smtClean="0"/>
              <a:t>14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defRPr/>
            </a:pPr>
            <a:r>
              <a:rPr lang="zh-CN" altLang="zh-CN" sz="1300" kern="1200" smtClean="0">
                <a:solidFill>
                  <a:schemeClr val="tx1"/>
                </a:solidFill>
                <a:effectLst/>
                <a:latin typeface="+mn-lt"/>
                <a:ea typeface="+mn-ea"/>
                <a:cs typeface="+mn-cs"/>
              </a:rPr>
              <a:t>【解析】</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更为重要的是</a:t>
            </a:r>
            <a:r>
              <a:rPr lang="en-US" altLang="zh-CN" sz="1300" kern="1200" smtClean="0">
                <a:solidFill>
                  <a:schemeClr val="tx1"/>
                </a:solidFill>
                <a:effectLst/>
                <a:latin typeface="+mn-lt"/>
                <a:ea typeface="+mn-ea"/>
                <a:cs typeface="+mn-cs"/>
              </a:rPr>
              <a:t>”</a:t>
            </a:r>
            <a:r>
              <a:rPr lang="zh-CN" altLang="zh-CN" sz="1300" kern="1200" smtClean="0">
                <a:solidFill>
                  <a:schemeClr val="tx1"/>
                </a:solidFill>
                <a:effectLst/>
                <a:latin typeface="+mn-lt"/>
                <a:ea typeface="+mn-ea"/>
                <a:cs typeface="+mn-cs"/>
              </a:rPr>
              <a:t>在语义上表示更进一层。丙处前句介绍了中国古代数学积累了很多用数学解决问题的方法，后句介绍的是这些方法背后体现的思想在当今仍有启迪意义。在语义上构成了更进一层的关系，所以应放在丙处。故选</a:t>
            </a:r>
            <a:r>
              <a:rPr lang="en-US" altLang="zh-CN" sz="1300" kern="1200" smtClean="0">
                <a:solidFill>
                  <a:schemeClr val="tx1"/>
                </a:solidFill>
                <a:effectLst/>
                <a:latin typeface="+mn-lt"/>
                <a:ea typeface="+mn-ea"/>
                <a:cs typeface="+mn-cs"/>
              </a:rPr>
              <a:t>C</a:t>
            </a:r>
            <a:r>
              <a:rPr lang="zh-CN" altLang="zh-CN" sz="1300" kern="1200" smtClean="0">
                <a:solidFill>
                  <a:schemeClr val="tx1"/>
                </a:solidFill>
                <a:effectLst/>
                <a:latin typeface="+mn-lt"/>
                <a:ea typeface="+mn-ea"/>
                <a:cs typeface="+mn-cs"/>
              </a:rPr>
              <a:t>。</a:t>
            </a:r>
            <a:endParaRPr lang="zh-CN" altLang="zh-CN" sz="1300" kern="1200" smtClean="0">
              <a:solidFill>
                <a:schemeClr val="tx1"/>
              </a:solidFill>
              <a:effectLst/>
              <a:latin typeface="+mn-lt"/>
              <a:ea typeface="+mn-ea"/>
              <a:cs typeface="+mn-cs"/>
            </a:endParaRPr>
          </a:p>
          <a:p>
            <a:endParaRPr kumimoji="1" lang="zh-CN" altLang="en-US"/>
          </a:p>
        </p:txBody>
      </p:sp>
      <p:sp>
        <p:nvSpPr>
          <p:cNvPr id="4" name="幻灯片编号占位符 3"/>
          <p:cNvSpPr>
            <a:spLocks noGrp="1"/>
          </p:cNvSpPr>
          <p:nvPr>
            <p:ph type="sldNum" sz="quarter" idx="10"/>
          </p:nvPr>
        </p:nvSpPr>
        <p:spPr/>
        <p:txBody>
          <a:bodyPr/>
          <a:lstStyle/>
          <a:p>
            <a:fld id="{418F03C3-53C1-4F10-8DAF-D1F318E96C6E}" type="slidenum">
              <a:rPr lang="zh-CN" altLang="en-US" smtClean="0"/>
              <a:t>25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t>28</a:t>
            </a:fld>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300" kern="1200" smtClean="0">
                <a:solidFill>
                  <a:schemeClr val="tx1"/>
                </a:solidFill>
                <a:effectLst/>
                <a:latin typeface="+mn-lt"/>
                <a:ea typeface="+mn-ea"/>
                <a:cs typeface="+mn-cs"/>
              </a:rPr>
              <a:t>】根据句意可知“畏惧”的两种说法，其一是“有所畏惧”，另一种则是“无所畏惧”，所有①应写作写“无所畏惧”。结合前面“人当有所畏惧”的结论，以及②后面人为什么应当有所畏惧，可知②应该填写“为什么人当有所畏惧呢”。</a:t>
            </a:r>
            <a:br>
              <a:rPr lang="en-US" altLang="zh-CN" sz="1300" kern="1200" smtClean="0">
                <a:solidFill>
                  <a:schemeClr val="tx1"/>
                </a:solidFill>
                <a:effectLst/>
                <a:latin typeface="+mn-lt"/>
                <a:ea typeface="+mn-ea"/>
                <a:cs typeface="+mn-cs"/>
              </a:rPr>
            </a:br>
            <a:endParaRPr kumimoji="1" lang="zh-CN" altLang="en-US"/>
          </a:p>
        </p:txBody>
      </p:sp>
      <p:sp>
        <p:nvSpPr>
          <p:cNvPr id="4" name="幻灯片编号占位符 3"/>
          <p:cNvSpPr>
            <a:spLocks noGrp="1"/>
          </p:cNvSpPr>
          <p:nvPr>
            <p:ph type="sldNum" sz="quarter" idx="10"/>
          </p:nvPr>
        </p:nvSpPr>
        <p:spPr/>
        <p:txBody>
          <a:bodyPr/>
          <a:lstStyle/>
          <a:p>
            <a:fld id="{418F03C3-53C1-4F10-8DAF-D1F318E96C6E}" type="slidenum">
              <a:rPr lang="zh-CN" altLang="en-US" smtClean="0"/>
              <a:t>33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418F03C3-53C1-4F10-8DAF-D1F318E96C6E}" type="slidenum">
              <a:rPr lang="zh-CN" altLang="en-US" smtClean="0"/>
              <a:t>34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418F03C3-53C1-4F10-8DAF-D1F318E96C6E}" type="slidenum">
              <a:rPr lang="zh-CN" altLang="en-US" smtClean="0"/>
              <a:t>35</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84354" y="6704023"/>
            <a:ext cx="2892783" cy="384175"/>
          </a:xfrm>
          <a:prstGeom prst="rect">
            <a:avLst/>
          </a:prstGeom>
        </p:spPr>
        <p:txBody>
          <a:bodyPr/>
          <a:lstStyle/>
          <a:p>
            <a:fld id="{3BED4874-415F-4462-8CBD-90FA9588F106}" type="datetimeFigureOut">
              <a:rPr lang="zh-CN" altLang="en-US" smtClean="0"/>
              <a:t/>
            </a:fld>
            <a:endParaRPr lang="zh-CN" altLang="en-US"/>
          </a:p>
        </p:txBody>
      </p:sp>
      <p:sp>
        <p:nvSpPr>
          <p:cNvPr id="3" name="页脚占位符 2"/>
          <p:cNvSpPr>
            <a:spLocks noGrp="1"/>
          </p:cNvSpPr>
          <p:nvPr>
            <p:ph type="ftr" sz="quarter" idx="11"/>
          </p:nvPr>
        </p:nvSpPr>
        <p:spPr>
          <a:xfrm>
            <a:off x="4259789" y="6704023"/>
            <a:ext cx="4339173" cy="38417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9081627" y="6704023"/>
            <a:ext cx="2892783" cy="384175"/>
          </a:xfrm>
          <a:prstGeom prst="rect">
            <a:avLst/>
          </a:prstGeom>
        </p:spPr>
        <p:txBody>
          <a:bodyPr/>
          <a:lstStyle/>
          <a:p>
            <a:fld id="{8C92ADDF-ABC6-4EEC-846D-A1AE2D410679}" type="slidenum">
              <a:rPr lang="zh-CN" altLang="en-US" smtClean="0"/>
              <a:t/>
            </a:fld>
            <a:endParaRPr lang="zh-CN" altLang="en-US"/>
          </a:p>
        </p:txBody>
      </p:sp>
    </p:spTree>
  </p:cSld>
  <p:clrMapOvr>
    <a:masterClrMapping/>
  </p:clrMapOvr>
  <mc:AlternateContent>
    <mc:Choice xmlns:p15="http://schemas.microsoft.com/office/powerpoint/2012/main" Requires="p15">
      <p:transition spd="slow" p14:dur="2000">
        <p15:prstTrans prst="fracture"/>
      </p:transition>
    </mc:Choice>
    <mc:Fallback>
      <p:transition spd="slow">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3_节标题">
    <p:spTree>
      <p:nvGrpSpPr>
        <p:cNvPr id="1" name=""/>
        <p:cNvGrpSpPr/>
        <p:nvPr/>
      </p:nvGrpSpPr>
      <p:grpSpPr>
        <a:xfrm>
          <a:off x="0" y="0"/>
          <a:ext cx="0" cy="0"/>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rot="16517878">
            <a:off x="296233" y="467443"/>
            <a:ext cx="1178842" cy="615650"/>
          </a:xfrm>
          <a:prstGeom prst="rect">
            <a:avLst/>
          </a:prstGeom>
        </p:spPr>
      </p:pic>
    </p:spTree>
  </p:cSld>
  <p:clrMapOvr>
    <a:masterClrMapping/>
  </p:clrMapOvr>
  <mc:AlternateContent>
    <mc:Choice xmlns:p15="http://schemas.microsoft.com/office/powerpoint/2012/main" Requires="p15">
      <p:transitio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image" Target="file:///D:\qq&#25991;&#20214;\712321467\Image\C2C\Image2\%7b75232B38-A165-1FB7-499C-2E1C792CACB5%7d.png" TargetMode="External" /><Relationship Id="rId4" Type="http://schemas.openxmlformats.org/officeDocument/2006/relationships/image" Target="../media/image2.png"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4">
            <a:lumMod val="20000"/>
            <a:lumOff val="80000"/>
            <a:alpha val="52000"/>
          </a:schemeClr>
        </a:solidFill>
        <a:effectLst/>
      </p:bgPr>
    </p:bg>
    <p:spTree>
      <p:nvGrpSpPr>
        <p:cNvPr id="1" name=""/>
        <p:cNvGrpSpPr/>
        <p:nvPr/>
      </p:nvGrpSpPr>
      <p:grpSpPr>
        <a:xfrm>
          <a:off x="0" y="0"/>
          <a:ext cx="0" cy="0"/>
        </a:xfrm>
      </p:grpSpPr>
      <p:sp>
        <p:nvSpPr>
          <p:cNvPr id="4" name="矩形 3"/>
          <p:cNvSpPr/>
          <p:nvPr userDrawn="1"/>
        </p:nvSpPr>
        <p:spPr>
          <a:xfrm>
            <a:off x="0" y="0"/>
            <a:ext cx="12858750" cy="7232650"/>
          </a:xfrm>
          <a:prstGeom prst="rect">
            <a:avLst/>
          </a:prstGeom>
          <a:solidFill>
            <a:srgbClr val="DF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1073743875" descr="学科网 zxxk.com"/>
          <p:cNvPicPr>
            <a:picLocks noChangeAspect="1"/>
          </p:cNvPicPr>
          <p:nvPr/>
        </p:nvPicPr>
        <p:blipFill>
          <a:blip r:embed="rId4" r:link="rId3"/>
          <a:stretch>
            <a:fillRect/>
          </a:stretch>
        </p:blipFill>
        <p:spPr>
          <a:xfrm>
            <a:off x="838200" y="365125"/>
            <a:ext cx="9525" cy="9525"/>
          </a:xfrm>
          <a:prstGeom prst="rect">
            <a:avLst/>
          </a:prstGeom>
          <a:noFill/>
          <a:ln>
            <a:noFill/>
            <a:miter lim="800000"/>
          </a:ln>
        </p:spPr>
      </p:pic>
      <p:pic>
        <p:nvPicPr>
          <p:cNvPr id="6" name="图片 1073743875" descr="学科网 zxxk.com"/>
          <p:cNvPicPr>
            <a:picLocks noChangeAspect="1"/>
          </p:cNvPicPr>
          <p:nvPr/>
        </p:nvPicPr>
        <p:blipFill>
          <a:blip r:embed="rId4" r:link="rId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mc:Choice xmlns:p15="http://schemas.microsoft.com/office/powerpoint/2012/main" Requires="p15">
      <p:transition spd="slow" p14:dur="2000">
        <p15:prstTrans prst="fracture"/>
      </p:transition>
    </mc:Choice>
    <mc:Fallback>
      <p:transition spd="slow">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xml" /><Relationship Id="rId2" Type="http://schemas.openxmlformats.org/officeDocument/2006/relationships/notesSlide" Target="../notesSlides/notesSlide1.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 Id="rId8" Type="http://schemas.microsoft.com/office/2007/relationships/media" Target="../media/media1.mp3" /><Relationship Id="rId9"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8.emf" /><Relationship Id="rId4" Type="http://schemas.openxmlformats.org/officeDocument/2006/relationships/image" Target="../media/image3.png" /><Relationship Id="rId5" Type="http://schemas.openxmlformats.org/officeDocument/2006/relationships/image" Target="../media/image9.png" /><Relationship Id="rId6" Type="http://schemas.openxmlformats.org/officeDocument/2006/relationships/image" Target="../media/image10.png" /><Relationship Id="rId7" Type="http://schemas.openxmlformats.org/officeDocument/2006/relationships/tags" Target="../tags/tag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11.png" /><Relationship Id="rId8" Type="http://schemas.openxmlformats.org/officeDocument/2006/relationships/image" Target="../media/image12.png" /><Relationship Id="rId9" Type="http://schemas.openxmlformats.org/officeDocument/2006/relationships/tags" Target="../tags/tag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8933" y="728042"/>
            <a:ext cx="4240882" cy="204732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5724" y="3999637"/>
            <a:ext cx="5067300" cy="2303318"/>
          </a:xfrm>
          <a:prstGeom prst="rect">
            <a:avLst/>
          </a:prstGeom>
        </p:spPr>
      </p:pic>
      <p:sp>
        <p:nvSpPr>
          <p:cNvPr id="14" name="矩形 259"/>
          <p:cNvSpPr>
            <a:spLocks noChangeArrowheads="1"/>
          </p:cNvSpPr>
          <p:nvPr/>
        </p:nvSpPr>
        <p:spPr bwMode="auto">
          <a:xfrm>
            <a:off x="4043543" y="3112269"/>
            <a:ext cx="5112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3600" b="1" cap="all" smtClean="0">
                <a:latin typeface="Arial" panose="020b0604020202020204" pitchFamily="34" charset="0"/>
                <a:cs typeface="Arial" panose="020b0604020202020204" pitchFamily="34" charset="0"/>
              </a:rPr>
              <a:t>语意连贯之句子复位题</a:t>
            </a:r>
            <a:endParaRPr lang="zh-CN" altLang="en-US" sz="3600" b="1" cap="all">
              <a:latin typeface="Arial" panose="020b0604020202020204" pitchFamily="34" charset="0"/>
              <a:cs typeface="Arial" panose="020b0604020202020204" pitchFamily="34" charset="0"/>
            </a:endParaRPr>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4022632"/>
            <a:ext cx="3827930" cy="3210018"/>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762406" y="0"/>
            <a:ext cx="3096344" cy="3112269"/>
          </a:xfrm>
          <a:prstGeom prst="rect">
            <a:avLst/>
          </a:prstGeom>
        </p:spPr>
      </p:pic>
      <p:pic>
        <p:nvPicPr>
          <p:cNvPr id="6" name="Could This Be Love">
            <a:hlinkClick action="ppaction://media"/>
          </p:cNvPr>
          <p:cNvPicPr>
            <a:picLocks noChangeAspect="1"/>
          </p:cNvPicPr>
          <p:nvPr>
            <a:audioFile r:link="rId8"/>
            <p:extLst>
              <p:ext uri="{DAA4B4D4-6D71-4841-9C94-3DE7FCFB9230}">
                <p14:media xmlns:p14="http://schemas.microsoft.com/office/powerpoint/2010/main" r:embed="rId9"/>
              </p:ext>
            </p:extLst>
          </p:nvPr>
        </p:nvPicPr>
        <p:blipFill>
          <a:blip r:embed="rId7"/>
          <a:stretch>
            <a:fillRect/>
          </a:stretch>
        </p:blipFill>
        <p:spPr>
          <a:xfrm>
            <a:off x="6124575" y="-1105831"/>
            <a:ext cx="609600" cy="609600"/>
          </a:xfrm>
          <a:prstGeom prst="rect">
            <a:avLst/>
          </a:prstGeom>
        </p:spPr>
      </p:pic>
    </p:spTree>
    <p:custDataLst>
      <p:tags r:id="rId10"/>
    </p:custData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8" fill="hold" nodeType="afterGroup">
                            <p:stCondLst>
                              <p:cond delay="1"/>
                            </p:stCondLst>
                            <p:childTnLst>
                              <p:par>
                                <p:cTn id="9" presetID="2" presetClass="entr" presetSubtype="9"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501"/>
                            </p:stCondLst>
                            <p:childTnLst>
                              <p:par>
                                <p:cTn id="18" presetID="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1001"/>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4"/>
                                        </p:tgtEl>
                                        <p:attrNameLst>
                                          <p:attrName>ppt_y</p:attrName>
                                        </p:attrNameLst>
                                      </p:cBhvr>
                                      <p:tavLst>
                                        <p:tav tm="0">
                                          <p:val>
                                            <p:strVal val="#ppt_y"/>
                                          </p:val>
                                        </p:tav>
                                        <p:tav tm="100000">
                                          <p:val>
                                            <p:strVal val="#ppt_y"/>
                                          </p:val>
                                        </p:tav>
                                      </p:tavLst>
                                    </p:anim>
                                    <p:anim calcmode="lin" valueType="num">
                                      <p:cBhvr>
                                        <p:cTn id="3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4"/>
                                        </p:tgtEl>
                                      </p:cBhvr>
                                    </p:animEffect>
                                  </p:childTnLst>
                                </p:cTn>
                              </p:par>
                            </p:childTnLst>
                          </p:cTn>
                        </p:par>
                        <p:par>
                          <p:cTn id="34" fill="hold" nodeType="afterGroup">
                            <p:stCondLst>
                              <p:cond delay="1501"/>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14"/>
                                        </p:tgtEl>
                                      </p:cBhvr>
                                    </p:animEffect>
                                    <p:animScale>
                                      <p:cBhvr>
                                        <p:cTn id="37"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14" grpId="0"/>
      <p:bldP spid="14" grpId="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意境是否协调 </a:t>
            </a:r>
            <a:endParaRPr lang="zh-CN" altLang="en-US" sz="4000">
              <a:latin typeface="STXinwei" charset="-122"/>
              <a:ea typeface="STXinwei" charset="-122"/>
              <a:cs typeface="STXinwei" charset="-122"/>
            </a:endParaRPr>
          </a:p>
        </p:txBody>
      </p:sp>
      <p:sp>
        <p:nvSpPr>
          <p:cNvPr id="3" name="矩形 2"/>
          <p:cNvSpPr/>
          <p:nvPr/>
        </p:nvSpPr>
        <p:spPr>
          <a:xfrm>
            <a:off x="1156812" y="1505835"/>
            <a:ext cx="11233248" cy="1384995"/>
          </a:xfrm>
          <a:prstGeom prst="rect">
            <a:avLst/>
          </a:prstGeom>
        </p:spPr>
        <p:txBody>
          <a:bodyPr wrap="square">
            <a:spAutoFit/>
          </a:bodyPr>
          <a:lstStyle/>
          <a:p>
            <a:pPr indent="266700" algn="just">
              <a:spcAft>
                <a:spcPts val="600"/>
              </a:spcAft>
            </a:pPr>
            <a:r>
              <a:rPr lang="zh-CN" altLang="en-US" sz="2800" kern="100" smtClean="0">
                <a:latin typeface="黑体" panose="02010600030101010101" charset="-122"/>
                <a:ea typeface="黑体" panose="02010600030101010101" charset="-122"/>
                <a:cs typeface="黑体" panose="02010600030101010101" charset="-122"/>
              </a:rPr>
              <a:t>  文段</a:t>
            </a:r>
            <a:r>
              <a:rPr lang="zh-CN" altLang="en-US" sz="2800" kern="100">
                <a:latin typeface="黑体" panose="02010600030101010101" charset="-122"/>
                <a:ea typeface="黑体" panose="02010600030101010101" charset="-122"/>
                <a:cs typeface="黑体" panose="02010600030101010101" charset="-122"/>
              </a:rPr>
              <a:t>的</a:t>
            </a:r>
            <a:r>
              <a:rPr lang="zh-CN" altLang="en-US" sz="2800" kern="100">
                <a:solidFill>
                  <a:srgbClr val="FF0000"/>
                </a:solidFill>
                <a:latin typeface="黑体" panose="02010600030101010101" charset="-122"/>
                <a:ea typeface="黑体" panose="02010600030101010101" charset="-122"/>
                <a:cs typeface="黑体" panose="02010600030101010101" charset="-122"/>
              </a:rPr>
              <a:t>画面、色彩、情调、氛围、风格</a:t>
            </a:r>
            <a:r>
              <a:rPr lang="zh-CN" altLang="en-US" sz="2800" kern="100">
                <a:latin typeface="黑体" panose="02010600030101010101" charset="-122"/>
                <a:ea typeface="黑体" panose="02010600030101010101" charset="-122"/>
                <a:cs typeface="黑体" panose="02010600030101010101" charset="-122"/>
              </a:rPr>
              <a:t>应和谐统一</a:t>
            </a:r>
            <a:r>
              <a:rPr lang="en-US" altLang="zh-CN" sz="2800" kern="100">
                <a:latin typeface="黑体" panose="02010600030101010101" charset="-122"/>
                <a:ea typeface="黑体" panose="02010600030101010101" charset="-122"/>
                <a:cs typeface="黑体" panose="02010600030101010101" charset="-122"/>
              </a:rPr>
              <a:t>(</a:t>
            </a:r>
            <a:r>
              <a:rPr lang="zh-CN" altLang="en-US" sz="2800" kern="100">
                <a:latin typeface="黑体" panose="02010600030101010101" charset="-122"/>
                <a:ea typeface="黑体" panose="02010600030101010101" charset="-122"/>
                <a:cs typeface="黑体" panose="02010600030101010101" charset="-122"/>
              </a:rPr>
              <a:t>或阴沉凄凉，或热烈欢乐，或直截了当，或隐晦曲折，或贬或褒</a:t>
            </a:r>
            <a:r>
              <a:rPr lang="en-US" altLang="zh-CN" sz="2800" kern="100">
                <a:latin typeface="黑体" panose="02010600030101010101" charset="-122"/>
                <a:ea typeface="黑体" panose="02010600030101010101" charset="-122"/>
                <a:cs typeface="黑体" panose="02010600030101010101" charset="-122"/>
              </a:rPr>
              <a:t>)</a:t>
            </a:r>
            <a:r>
              <a:rPr lang="zh-CN" altLang="en-US" sz="2800" kern="100">
                <a:latin typeface="黑体" panose="02010600030101010101" charset="-122"/>
                <a:ea typeface="黑体" panose="02010600030101010101" charset="-122"/>
                <a:cs typeface="黑体" panose="02010600030101010101" charset="-122"/>
              </a:rPr>
              <a:t>。文段中所体现出来的情感、意蕴同其中的物象、景致高度契合统一，才能感染读者。</a:t>
            </a:r>
            <a:endParaRPr lang="zh-CN" altLang="en-US" sz="2800" kern="100">
              <a:latin typeface="黑体" panose="02010600030101010101" charset="-122"/>
              <a:ea typeface="黑体" panose="02010600030101010101" charset="-122"/>
              <a:cs typeface="黑体" panose="02010600030101010101" charset="-122"/>
            </a:endParaRPr>
          </a:p>
        </p:txBody>
      </p:sp>
      <p:sp>
        <p:nvSpPr>
          <p:cNvPr id="4" name="矩形 3"/>
          <p:cNvSpPr/>
          <p:nvPr/>
        </p:nvSpPr>
        <p:spPr>
          <a:xfrm>
            <a:off x="868780" y="3400301"/>
            <a:ext cx="11521280" cy="3493264"/>
          </a:xfrm>
          <a:prstGeom prst="rect">
            <a:avLst/>
          </a:prstGeom>
        </p:spPr>
        <p:txBody>
          <a:bodyPr wrap="square">
            <a:spAutoFit/>
          </a:bodyPr>
          <a:lstStyle/>
          <a:p>
            <a:pPr algn="just">
              <a:spcAft>
                <a:spcPts val="600"/>
              </a:spcAft>
            </a:pPr>
            <a:r>
              <a:rPr lang="zh-CN" altLang="zh-CN" sz="2800" kern="100">
                <a:latin typeface="KaiTi" charset="-122"/>
                <a:ea typeface="KaiTi" charset="-122"/>
                <a:cs typeface="KaiTi" charset="-122"/>
              </a:rPr>
              <a:t>例</a:t>
            </a:r>
            <a:r>
              <a:rPr lang="en-US" altLang="zh-CN" sz="2800" kern="100">
                <a:latin typeface="KaiTi" charset="-122"/>
                <a:ea typeface="KaiTi" charset="-122"/>
                <a:cs typeface="KaiTi" charset="-122"/>
              </a:rPr>
              <a:t>1</a:t>
            </a:r>
            <a:r>
              <a:rPr lang="zh-CN" altLang="zh-CN" sz="2800" kern="100" smtClean="0">
                <a:latin typeface="KaiTi" charset="-122"/>
                <a:ea typeface="KaiTi" charset="-122"/>
                <a:cs typeface="KaiTi" charset="-122"/>
              </a:rPr>
              <a:t>：</a:t>
            </a:r>
            <a:r>
              <a:rPr lang="zh-CN" altLang="en-US" sz="2800" kern="100">
                <a:latin typeface="KaiTi" charset="-122"/>
                <a:ea typeface="KaiTi" charset="-122"/>
                <a:cs typeface="KaiTi" charset="-122"/>
              </a:rPr>
              <a:t>选出与下句衔接恰当的一</a:t>
            </a:r>
            <a:r>
              <a:rPr lang="zh-CN" altLang="en-US" sz="2800" kern="100" smtClean="0">
                <a:latin typeface="KaiTi" charset="-122"/>
                <a:ea typeface="KaiTi" charset="-122"/>
                <a:cs typeface="KaiTi" charset="-122"/>
              </a:rPr>
              <a:t>项（    ）</a:t>
            </a:r>
            <a:endParaRPr lang="zh-CN" altLang="en-US" sz="2800" kern="100">
              <a:latin typeface="KaiTi" charset="-122"/>
              <a:ea typeface="KaiTi" charset="-122"/>
              <a:cs typeface="KaiTi" charset="-122"/>
            </a:endParaRPr>
          </a:p>
          <a:p>
            <a:pPr algn="just">
              <a:spcAft>
                <a:spcPts val="600"/>
              </a:spcAft>
            </a:pPr>
            <a:r>
              <a:rPr lang="zh-CN" altLang="en-US" sz="2800" u="sng" kern="100">
                <a:latin typeface="KaiTi" charset="-122"/>
                <a:ea typeface="KaiTi" charset="-122"/>
                <a:cs typeface="KaiTi" charset="-122"/>
              </a:rPr>
              <a:t>                 </a:t>
            </a:r>
            <a:r>
              <a:rPr lang="zh-CN" altLang="en-US" sz="2800" kern="100">
                <a:latin typeface="KaiTi" charset="-122"/>
                <a:ea typeface="KaiTi" charset="-122"/>
                <a:cs typeface="KaiTi" charset="-122"/>
              </a:rPr>
              <a:t>巍峨挺秀的秦岭没有消灭在浊雾里；田堰层叠的南源，模糊了；美丽如锦的渭河平原也骤然变得丑陋而苍老。</a:t>
            </a:r>
            <a:endParaRPr lang="zh-CN" altLang="en-US" sz="2800" kern="100">
              <a:latin typeface="KaiTi" charset="-122"/>
              <a:ea typeface="KaiTi" charset="-122"/>
              <a:cs typeface="KaiTi" charset="-122"/>
            </a:endParaRPr>
          </a:p>
          <a:p>
            <a:pPr algn="just">
              <a:spcAft>
                <a:spcPts val="600"/>
              </a:spcAft>
            </a:pPr>
            <a:r>
              <a:rPr lang="en-US" altLang="zh-CN" sz="2800" kern="100">
                <a:latin typeface="KaiTi" charset="-122"/>
                <a:ea typeface="KaiTi" charset="-122"/>
                <a:cs typeface="KaiTi" charset="-122"/>
              </a:rPr>
              <a:t>A</a:t>
            </a:r>
            <a:r>
              <a:rPr lang="zh-CN" altLang="en-US" sz="2800" kern="100">
                <a:latin typeface="KaiTi" charset="-122"/>
                <a:ea typeface="KaiTi" charset="-122"/>
                <a:cs typeface="KaiTi" charset="-122"/>
              </a:rPr>
              <a:t>、天气阴沉，满天是厚厚的，低低的、灰色的浊云。</a:t>
            </a:r>
            <a:endParaRPr lang="zh-CN" altLang="en-US" sz="2800" kern="100">
              <a:latin typeface="KaiTi" charset="-122"/>
              <a:ea typeface="KaiTi" charset="-122"/>
              <a:cs typeface="KaiTi" charset="-122"/>
            </a:endParaRPr>
          </a:p>
          <a:p>
            <a:pPr algn="just">
              <a:spcAft>
                <a:spcPts val="600"/>
              </a:spcAft>
            </a:pPr>
            <a:r>
              <a:rPr lang="en-US" altLang="zh-CN" sz="2800" kern="100">
                <a:latin typeface="KaiTi" charset="-122"/>
                <a:ea typeface="KaiTi" charset="-122"/>
                <a:cs typeface="KaiTi" charset="-122"/>
              </a:rPr>
              <a:t>B</a:t>
            </a:r>
            <a:r>
              <a:rPr lang="zh-CN" altLang="en-US" sz="2800" kern="100">
                <a:latin typeface="KaiTi" charset="-122"/>
                <a:ea typeface="KaiTi" charset="-122"/>
                <a:cs typeface="KaiTi" charset="-122"/>
              </a:rPr>
              <a:t>、在夕阳的辉映下，满天彩云飘动。</a:t>
            </a:r>
            <a:endParaRPr lang="zh-CN" altLang="en-US" sz="2800" kern="100">
              <a:latin typeface="KaiTi" charset="-122"/>
              <a:ea typeface="KaiTi" charset="-122"/>
              <a:cs typeface="KaiTi" charset="-122"/>
            </a:endParaRPr>
          </a:p>
          <a:p>
            <a:pPr algn="just">
              <a:spcAft>
                <a:spcPts val="600"/>
              </a:spcAft>
            </a:pPr>
            <a:r>
              <a:rPr lang="en-US" altLang="zh-CN" sz="2800" kern="100">
                <a:latin typeface="KaiTi" charset="-122"/>
                <a:ea typeface="KaiTi" charset="-122"/>
                <a:cs typeface="KaiTi" charset="-122"/>
              </a:rPr>
              <a:t>C</a:t>
            </a:r>
            <a:r>
              <a:rPr lang="zh-CN" altLang="en-US" sz="2800" kern="100">
                <a:latin typeface="KaiTi" charset="-122"/>
                <a:ea typeface="KaiTi" charset="-122"/>
                <a:cs typeface="KaiTi" charset="-122"/>
              </a:rPr>
              <a:t>、夜幕下垂，远山渐渐隐没了，田野像死一般寂流。</a:t>
            </a:r>
            <a:endParaRPr lang="zh-CN" altLang="en-US" sz="2800" kern="100">
              <a:latin typeface="KaiTi" charset="-122"/>
              <a:ea typeface="KaiTi" charset="-122"/>
              <a:cs typeface="KaiTi" charset="-122"/>
            </a:endParaRPr>
          </a:p>
          <a:p>
            <a:pPr algn="just">
              <a:spcAft>
                <a:spcPts val="600"/>
              </a:spcAft>
            </a:pPr>
            <a:r>
              <a:rPr lang="en-US" altLang="zh-CN" sz="2800" kern="100">
                <a:latin typeface="KaiTi" charset="-122"/>
                <a:ea typeface="KaiTi" charset="-122"/>
                <a:cs typeface="KaiTi" charset="-122"/>
              </a:rPr>
              <a:t>D</a:t>
            </a:r>
            <a:r>
              <a:rPr lang="zh-CN" altLang="en-US" sz="2800" kern="100">
                <a:latin typeface="KaiTi" charset="-122"/>
                <a:ea typeface="KaiTi" charset="-122"/>
                <a:cs typeface="KaiTi" charset="-122"/>
              </a:rPr>
              <a:t>、北风呼呼地叫着，枯草落叶满天飞扬，树枝都成光胳膊了。</a:t>
            </a:r>
            <a:endParaRPr lang="zh-CN" altLang="en-US" sz="2800" kern="100">
              <a:latin typeface="KaiTi" charset="-122"/>
              <a:ea typeface="KaiTi" charset="-122"/>
              <a:cs typeface="KaiTi" charset="-122"/>
            </a:endParaRPr>
          </a:p>
        </p:txBody>
      </p:sp>
      <p:sp>
        <p:nvSpPr>
          <p:cNvPr id="5" name="文本框 4"/>
          <p:cNvSpPr txBox="1"/>
          <p:nvPr/>
        </p:nvSpPr>
        <p:spPr>
          <a:xfrm>
            <a:off x="6629420" y="3245035"/>
            <a:ext cx="481222" cy="707886"/>
          </a:xfrm>
          <a:prstGeom prst="rect">
            <a:avLst/>
          </a:prstGeom>
          <a:noFill/>
        </p:spPr>
        <p:txBody>
          <a:bodyPr wrap="none" rtlCol="0">
            <a:spAutoFit/>
          </a:bodyPr>
          <a:lstStyle/>
          <a:p>
            <a:r>
              <a:rPr kumimoji="1" lang="en-US" altLang="zh-CN" sz="4000" smtClean="0">
                <a:solidFill>
                  <a:srgbClr val="FF0000"/>
                </a:solidFill>
              </a:rPr>
              <a:t>A</a:t>
            </a:r>
            <a:endParaRPr kumimoji="1" lang="zh-CN" altLang="en-US" sz="4000">
              <a:solidFill>
                <a:srgbClr val="FF0000"/>
              </a:solidFill>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833636" y="445372"/>
            <a:ext cx="7639703" cy="1200329"/>
          </a:xfrm>
          <a:prstGeom prst="rect">
            <a:avLst/>
          </a:prstGeom>
        </p:spPr>
        <p:txBody>
          <a:bodyPr wrap="square">
            <a:spAutoFit/>
          </a:bodyPr>
          <a:lstStyle/>
          <a:p>
            <a:pPr indent="266700" algn="just">
              <a:spcAft>
                <a:spcPts val="600"/>
              </a:spcAft>
            </a:pPr>
            <a:r>
              <a:rPr lang="zh-CN" altLang="en-US" sz="2400" kern="100">
                <a:solidFill>
                  <a:srgbClr val="FF0000"/>
                </a:solidFill>
                <a:latin typeface="黑体" panose="02010600030101010101" charset="-122"/>
                <a:ea typeface="黑体" panose="02010600030101010101" charset="-122"/>
                <a:cs typeface="黑体" panose="02010600030101010101" charset="-122"/>
              </a:rPr>
              <a:t>语段描写暮春景色，基调欢快喜悦，清新浪漫。</a:t>
            </a:r>
            <a:r>
              <a:rPr lang="en-US" altLang="zh-CN" sz="2400" kern="100">
                <a:solidFill>
                  <a:srgbClr val="FF0000"/>
                </a:solidFill>
                <a:latin typeface="黑体" panose="02010600030101010101" charset="-122"/>
                <a:ea typeface="黑体" panose="02010600030101010101" charset="-122"/>
                <a:cs typeface="黑体" panose="02010600030101010101" charset="-122"/>
              </a:rPr>
              <a:t>B</a:t>
            </a:r>
            <a:r>
              <a:rPr lang="zh-CN" altLang="en-US" sz="2400" kern="100">
                <a:solidFill>
                  <a:srgbClr val="FF0000"/>
                </a:solidFill>
                <a:latin typeface="黑体" panose="02010600030101010101" charset="-122"/>
                <a:ea typeface="黑体" panose="02010600030101010101" charset="-122"/>
                <a:cs typeface="黑体" panose="02010600030101010101" charset="-122"/>
              </a:rPr>
              <a:t>、</a:t>
            </a:r>
            <a:r>
              <a:rPr lang="en-US" altLang="zh-CN" sz="2400" kern="100">
                <a:solidFill>
                  <a:srgbClr val="FF0000"/>
                </a:solidFill>
                <a:latin typeface="黑体" panose="02010600030101010101" charset="-122"/>
                <a:ea typeface="黑体" panose="02010600030101010101" charset="-122"/>
                <a:cs typeface="黑体" panose="02010600030101010101" charset="-122"/>
              </a:rPr>
              <a:t>C</a:t>
            </a:r>
            <a:r>
              <a:rPr lang="zh-CN" altLang="en-US" sz="2400" kern="100">
                <a:solidFill>
                  <a:srgbClr val="FF0000"/>
                </a:solidFill>
                <a:latin typeface="黑体" panose="02010600030101010101" charset="-122"/>
                <a:ea typeface="黑体" panose="02010600030101010101" charset="-122"/>
                <a:cs typeface="黑体" panose="02010600030101010101" charset="-122"/>
              </a:rPr>
              <a:t>两项情感抑郁、惆怅；</a:t>
            </a:r>
            <a:r>
              <a:rPr lang="en-US" altLang="zh-CN" sz="2400" kern="100">
                <a:solidFill>
                  <a:srgbClr val="FF0000"/>
                </a:solidFill>
                <a:latin typeface="黑体" panose="02010600030101010101" charset="-122"/>
                <a:ea typeface="黑体" panose="02010600030101010101" charset="-122"/>
                <a:cs typeface="黑体" panose="02010600030101010101" charset="-122"/>
              </a:rPr>
              <a:t>D</a:t>
            </a:r>
            <a:r>
              <a:rPr lang="zh-CN" altLang="en-US" sz="2400" kern="100">
                <a:solidFill>
                  <a:srgbClr val="FF0000"/>
                </a:solidFill>
                <a:latin typeface="黑体" panose="02010600030101010101" charset="-122"/>
                <a:ea typeface="黑体" panose="02010600030101010101" charset="-122"/>
                <a:cs typeface="黑体" panose="02010600030101010101" charset="-122"/>
              </a:rPr>
              <a:t>项情感激昂、愤怒。只有</a:t>
            </a:r>
            <a:r>
              <a:rPr lang="en-US" altLang="zh-CN" sz="2400" kern="100">
                <a:solidFill>
                  <a:srgbClr val="FF0000"/>
                </a:solidFill>
                <a:latin typeface="黑体" panose="02010600030101010101" charset="-122"/>
                <a:ea typeface="黑体" panose="02010600030101010101" charset="-122"/>
                <a:cs typeface="黑体" panose="02010600030101010101" charset="-122"/>
              </a:rPr>
              <a:t>A</a:t>
            </a:r>
            <a:r>
              <a:rPr lang="zh-CN" altLang="en-US" sz="2400" kern="100">
                <a:solidFill>
                  <a:srgbClr val="FF0000"/>
                </a:solidFill>
                <a:latin typeface="黑体" panose="02010600030101010101" charset="-122"/>
                <a:ea typeface="黑体" panose="02010600030101010101" charset="-122"/>
                <a:cs typeface="黑体" panose="02010600030101010101" charset="-122"/>
              </a:rPr>
              <a:t>项的基调与之相符。</a:t>
            </a:r>
            <a:endParaRPr lang="zh-CN" altLang="zh-CN" sz="2400" kern="100">
              <a:solidFill>
                <a:srgbClr val="FF0000"/>
              </a:solidFill>
              <a:effectLst/>
              <a:latin typeface="黑体" panose="02010600030101010101" charset="-122"/>
              <a:ea typeface="黑体" panose="02010600030101010101" charset="-122"/>
              <a:cs typeface="黑体" panose="02010600030101010101" charset="-122"/>
            </a:endParaRPr>
          </a:p>
        </p:txBody>
      </p:sp>
      <p:sp>
        <p:nvSpPr>
          <p:cNvPr id="4" name="矩形 3"/>
          <p:cNvSpPr/>
          <p:nvPr/>
        </p:nvSpPr>
        <p:spPr>
          <a:xfrm>
            <a:off x="387557" y="1828849"/>
            <a:ext cx="12306513" cy="5216813"/>
          </a:xfrm>
          <a:prstGeom prst="rect">
            <a:avLst/>
          </a:prstGeom>
        </p:spPr>
        <p:txBody>
          <a:bodyPr wrap="square">
            <a:spAutoFit/>
          </a:bodyPr>
          <a:lstStyle/>
          <a:p>
            <a:pPr algn="just">
              <a:spcAft>
                <a:spcPts val="600"/>
              </a:spcAft>
            </a:pPr>
            <a:r>
              <a:rPr lang="zh-CN" altLang="zh-CN" sz="2800" kern="100" smtClean="0">
                <a:latin typeface="KaiTi" charset="-122"/>
                <a:ea typeface="KaiTi" charset="-122"/>
                <a:cs typeface="KaiTi" charset="-122"/>
              </a:rPr>
              <a:t>例</a:t>
            </a:r>
            <a:r>
              <a:rPr lang="en-US" altLang="zh-CN" sz="2800" kern="100">
                <a:latin typeface="KaiTi" charset="-122"/>
                <a:ea typeface="KaiTi" charset="-122"/>
                <a:cs typeface="KaiTi" charset="-122"/>
              </a:rPr>
              <a:t>2</a:t>
            </a:r>
            <a:r>
              <a:rPr lang="zh-CN" altLang="zh-CN" sz="2800" kern="100" smtClean="0">
                <a:latin typeface="KaiTi" charset="-122"/>
                <a:ea typeface="KaiTi" charset="-122"/>
                <a:cs typeface="KaiTi" charset="-122"/>
              </a:rPr>
              <a:t>：</a:t>
            </a:r>
            <a:r>
              <a:rPr lang="zh-CN" altLang="en-US" sz="2800" kern="100">
                <a:latin typeface="KaiTi" charset="-122"/>
                <a:ea typeface="KaiTi" charset="-122"/>
                <a:cs typeface="KaiTi" charset="-122"/>
              </a:rPr>
              <a:t>填入语段中画横线处，衔接最恰当的一项是</a:t>
            </a:r>
            <a:r>
              <a:rPr lang="en-US" altLang="zh-CN" sz="2800" kern="100">
                <a:latin typeface="KaiTi" charset="-122"/>
                <a:ea typeface="KaiTi" charset="-122"/>
                <a:cs typeface="KaiTi" charset="-122"/>
              </a:rPr>
              <a:t>(</a:t>
            </a:r>
            <a:r>
              <a:rPr lang="zh-CN" altLang="en-US" sz="2800" kern="100">
                <a:latin typeface="KaiTi" charset="-122"/>
                <a:ea typeface="KaiTi" charset="-122"/>
                <a:cs typeface="KaiTi" charset="-122"/>
              </a:rPr>
              <a:t>　　</a:t>
            </a:r>
            <a:r>
              <a:rPr lang="en-US" altLang="zh-CN" sz="2800" kern="100">
                <a:latin typeface="KaiTi" charset="-122"/>
                <a:ea typeface="KaiTi" charset="-122"/>
                <a:cs typeface="KaiTi" charset="-122"/>
              </a:rPr>
              <a:t>)</a:t>
            </a:r>
            <a:endParaRPr lang="en-US" altLang="zh-CN" sz="2800" kern="100">
              <a:latin typeface="KaiTi" charset="-122"/>
              <a:ea typeface="KaiTi" charset="-122"/>
              <a:cs typeface="KaiTi" charset="-122"/>
            </a:endParaRPr>
          </a:p>
          <a:p>
            <a:pPr algn="just">
              <a:spcAft>
                <a:spcPts val="600"/>
              </a:spcAft>
            </a:pPr>
            <a:r>
              <a:rPr lang="en-US" altLang="zh-CN" sz="2800" kern="100">
                <a:latin typeface="KaiTi" charset="-122"/>
                <a:ea typeface="KaiTi" charset="-122"/>
                <a:cs typeface="KaiTi" charset="-122"/>
              </a:rPr>
              <a:t>________</a:t>
            </a:r>
            <a:r>
              <a:rPr lang="zh-CN" altLang="en-US" sz="2800" kern="100">
                <a:latin typeface="KaiTi" charset="-122"/>
                <a:ea typeface="KaiTi" charset="-122"/>
                <a:cs typeface="KaiTi" charset="-122"/>
              </a:rPr>
              <a:t>在阳光下，周围的远山就像洗过一样，历历在目，青翠欲滴。堤岸上的杨柳，已经把鹅毛似的飞絮漫天漫地地洒下来。</a:t>
            </a:r>
            <a:endParaRPr lang="zh-CN" altLang="en-US" sz="2800" kern="100">
              <a:latin typeface="KaiTi" charset="-122"/>
              <a:ea typeface="KaiTi" charset="-122"/>
              <a:cs typeface="KaiTi" charset="-122"/>
            </a:endParaRPr>
          </a:p>
          <a:p>
            <a:pPr algn="just">
              <a:spcAft>
                <a:spcPts val="600"/>
              </a:spcAft>
            </a:pPr>
            <a:r>
              <a:rPr lang="en-US" altLang="zh-CN" sz="2800" kern="100">
                <a:latin typeface="KaiTi" charset="-122"/>
                <a:ea typeface="KaiTi" charset="-122"/>
                <a:cs typeface="KaiTi" charset="-122"/>
              </a:rPr>
              <a:t>A.</a:t>
            </a:r>
            <a:r>
              <a:rPr lang="zh-CN" altLang="en-US" sz="2800" kern="100">
                <a:latin typeface="KaiTi" charset="-122"/>
                <a:ea typeface="KaiTi" charset="-122"/>
                <a:cs typeface="KaiTi" charset="-122"/>
              </a:rPr>
              <a:t>蓝湛湛的天空像空阔安静的大海一样，没有一丝云彩。空气湿润润的，呼吸起来感到格外清新爽快。</a:t>
            </a:r>
            <a:endParaRPr lang="zh-CN" altLang="en-US" sz="2800" kern="100">
              <a:latin typeface="KaiTi" charset="-122"/>
              <a:ea typeface="KaiTi" charset="-122"/>
              <a:cs typeface="KaiTi" charset="-122"/>
            </a:endParaRPr>
          </a:p>
          <a:p>
            <a:pPr algn="just">
              <a:spcAft>
                <a:spcPts val="600"/>
              </a:spcAft>
            </a:pPr>
            <a:r>
              <a:rPr lang="en-US" altLang="zh-CN" sz="2800" kern="100">
                <a:latin typeface="KaiTi" charset="-122"/>
                <a:ea typeface="KaiTi" charset="-122"/>
                <a:cs typeface="KaiTi" charset="-122"/>
              </a:rPr>
              <a:t>B.</a:t>
            </a:r>
            <a:r>
              <a:rPr lang="zh-CN" altLang="en-US" sz="2800" kern="100">
                <a:latin typeface="KaiTi" charset="-122"/>
                <a:ea typeface="KaiTi" charset="-122"/>
                <a:cs typeface="KaiTi" charset="-122"/>
              </a:rPr>
              <a:t>成群的灰雀不时像一片乌云似的从玉米地里腾空而起，又像冰雹似的纷纷落在满是尘土的道路上。百灵鸟在割过的草地上空低飞盘旋。</a:t>
            </a:r>
            <a:endParaRPr lang="zh-CN" altLang="en-US" sz="2800" kern="100">
              <a:latin typeface="KaiTi" charset="-122"/>
              <a:ea typeface="KaiTi" charset="-122"/>
              <a:cs typeface="KaiTi" charset="-122"/>
            </a:endParaRPr>
          </a:p>
          <a:p>
            <a:pPr algn="just">
              <a:spcAft>
                <a:spcPts val="600"/>
              </a:spcAft>
            </a:pPr>
            <a:r>
              <a:rPr lang="en-US" altLang="zh-CN" sz="2800" kern="100">
                <a:latin typeface="KaiTi" charset="-122"/>
                <a:ea typeface="KaiTi" charset="-122"/>
                <a:cs typeface="KaiTi" charset="-122"/>
              </a:rPr>
              <a:t>C.</a:t>
            </a:r>
            <a:r>
              <a:rPr lang="zh-CN" altLang="en-US" sz="2800" kern="100">
                <a:latin typeface="KaiTi" charset="-122"/>
                <a:ea typeface="KaiTi" charset="-122"/>
                <a:cs typeface="KaiTi" charset="-122"/>
              </a:rPr>
              <a:t>潮湿的树林缄默无声，轻绡似的雾里，远远传来羊群的铃声，呜呜咽咽的，好像是从它们心灵深处发出来的。</a:t>
            </a:r>
            <a:endParaRPr lang="zh-CN" altLang="en-US" sz="2800" kern="100">
              <a:latin typeface="KaiTi" charset="-122"/>
              <a:ea typeface="KaiTi" charset="-122"/>
              <a:cs typeface="KaiTi" charset="-122"/>
            </a:endParaRPr>
          </a:p>
          <a:p>
            <a:pPr algn="just">
              <a:spcAft>
                <a:spcPts val="600"/>
              </a:spcAft>
            </a:pPr>
            <a:r>
              <a:rPr lang="en-US" altLang="zh-CN" sz="2800" kern="100">
                <a:latin typeface="KaiTi" charset="-122"/>
                <a:ea typeface="KaiTi" charset="-122"/>
                <a:cs typeface="KaiTi" charset="-122"/>
              </a:rPr>
              <a:t>D.</a:t>
            </a:r>
            <a:r>
              <a:rPr lang="zh-CN" altLang="en-US" sz="2800" kern="100">
                <a:latin typeface="KaiTi" charset="-122"/>
                <a:ea typeface="KaiTi" charset="-122"/>
                <a:cs typeface="KaiTi" charset="-122"/>
              </a:rPr>
              <a:t>河面足有一里多宽。浪涛一个跟着一个，雪崩似的重叠起来，卷起巨大的旋涡，狂怒地冲击着堤岸，发出哇哇的响声。</a:t>
            </a:r>
            <a:endParaRPr lang="zh-CN" altLang="en-US" sz="2800" kern="100">
              <a:latin typeface="KaiTi" charset="-122"/>
              <a:ea typeface="KaiTi" charset="-122"/>
              <a:cs typeface="KaiTi" charset="-122"/>
            </a:endParaRPr>
          </a:p>
        </p:txBody>
      </p:sp>
      <p:sp>
        <p:nvSpPr>
          <p:cNvPr id="5" name="文本框 4"/>
          <p:cNvSpPr txBox="1"/>
          <p:nvPr/>
        </p:nvSpPr>
        <p:spPr>
          <a:xfrm>
            <a:off x="8412877" y="1793321"/>
            <a:ext cx="481222" cy="707886"/>
          </a:xfrm>
          <a:prstGeom prst="rect">
            <a:avLst/>
          </a:prstGeom>
          <a:noFill/>
        </p:spPr>
        <p:txBody>
          <a:bodyPr wrap="none" rtlCol="0">
            <a:spAutoFit/>
          </a:bodyPr>
          <a:lstStyle/>
          <a:p>
            <a:r>
              <a:rPr kumimoji="1" lang="en-US" altLang="zh-CN" sz="4000" smtClean="0">
                <a:solidFill>
                  <a:srgbClr val="FF0000"/>
                </a:solidFill>
              </a:rPr>
              <a:t>A</a:t>
            </a:r>
            <a:endParaRPr kumimoji="1" lang="zh-CN" altLang="en-US" sz="4000">
              <a:solidFill>
                <a:srgbClr val="FF0000"/>
              </a:solidFill>
            </a:endParaRPr>
          </a:p>
        </p:txBody>
      </p:sp>
      <p:sp>
        <p:nvSpPr>
          <p:cNvPr id="6"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意境是否协调 </a:t>
            </a:r>
            <a:endParaRPr lang="zh-CN" altLang="en-US" sz="4000">
              <a:latin typeface="STXinwei" charset="-122"/>
              <a:ea typeface="STXinwei" charset="-122"/>
              <a:cs typeface="STXinwei" charset="-122"/>
            </a:endParaRP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句式是否一致 </a:t>
            </a:r>
            <a:endParaRPr lang="zh-CN" altLang="en-US" sz="4000">
              <a:latin typeface="STXinwei" charset="-122"/>
              <a:ea typeface="STXinwei" charset="-122"/>
              <a:cs typeface="STXinwei" charset="-122"/>
            </a:endParaRPr>
          </a:p>
        </p:txBody>
      </p:sp>
      <p:sp>
        <p:nvSpPr>
          <p:cNvPr id="3" name="矩形 2"/>
          <p:cNvSpPr/>
          <p:nvPr/>
        </p:nvSpPr>
        <p:spPr>
          <a:xfrm>
            <a:off x="386018" y="1457453"/>
            <a:ext cx="12097344" cy="2246769"/>
          </a:xfrm>
          <a:prstGeom prst="rect">
            <a:avLst/>
          </a:prstGeom>
        </p:spPr>
        <p:txBody>
          <a:bodyPr wrap="square">
            <a:spAutoFit/>
          </a:bodyPr>
          <a:lstStyle/>
          <a:p>
            <a:pPr indent="266700" algn="just">
              <a:spcAft>
                <a:spcPts val="600"/>
              </a:spcAft>
            </a:pPr>
            <a:r>
              <a:rPr lang="zh-CN" altLang="en-US" sz="2800" kern="100" smtClean="0">
                <a:latin typeface="黑体" panose="02010600030101010101" charset="-122"/>
                <a:ea typeface="黑体" panose="02010600030101010101" charset="-122"/>
                <a:cs typeface="黑体" panose="02010600030101010101" charset="-122"/>
              </a:rPr>
              <a:t>  句式</a:t>
            </a:r>
            <a:r>
              <a:rPr lang="zh-CN" altLang="en-US" sz="2800" kern="100">
                <a:latin typeface="黑体" panose="02010600030101010101" charset="-122"/>
                <a:ea typeface="黑体" panose="02010600030101010101" charset="-122"/>
                <a:cs typeface="黑体" panose="02010600030101010101" charset="-122"/>
              </a:rPr>
              <a:t>的恰当有两重含义：</a:t>
            </a:r>
            <a:r>
              <a:rPr lang="zh-CN" altLang="en-US" sz="2800" kern="100">
                <a:solidFill>
                  <a:srgbClr val="FF0000"/>
                </a:solidFill>
                <a:latin typeface="黑体" panose="02010600030101010101" charset="-122"/>
                <a:ea typeface="黑体" panose="02010600030101010101" charset="-122"/>
                <a:cs typeface="黑体" panose="02010600030101010101" charset="-122"/>
              </a:rPr>
              <a:t>一是句式的一致性，二是句式的最佳表意。</a:t>
            </a:r>
            <a:r>
              <a:rPr lang="zh-CN" altLang="en-US" sz="2800" kern="100">
                <a:latin typeface="黑体" panose="02010600030101010101" charset="-122"/>
                <a:ea typeface="黑体" panose="02010600030101010101" charset="-122"/>
                <a:cs typeface="黑体" panose="02010600030101010101" charset="-122"/>
              </a:rPr>
              <a:t>“一致”的内容比较多，像句子结构、关联词搭配等，贵在找出照应点。语段中的信息前后吻合，彼此照应，才能在表意上形成一个完美的整体。句式的最佳表意是指语段在表情达意时，为强调突出某一方面，要采用最佳的句式，如：陈述句、祈使句、疑问句、感叹句或肯定句、否定句等。</a:t>
            </a:r>
            <a:endParaRPr lang="zh-CN" altLang="en-US" sz="2800" kern="100">
              <a:latin typeface="黑体" panose="02010600030101010101" charset="-122"/>
              <a:ea typeface="黑体" panose="02010600030101010101" charset="-122"/>
              <a:cs typeface="黑体" panose="02010600030101010101" charset="-122"/>
            </a:endParaRPr>
          </a:p>
        </p:txBody>
      </p:sp>
      <p:sp>
        <p:nvSpPr>
          <p:cNvPr id="4" name="矩形 3"/>
          <p:cNvSpPr/>
          <p:nvPr/>
        </p:nvSpPr>
        <p:spPr>
          <a:xfrm>
            <a:off x="674050" y="4005816"/>
            <a:ext cx="11521280" cy="2785378"/>
          </a:xfrm>
          <a:prstGeom prst="rect">
            <a:avLst/>
          </a:prstGeom>
        </p:spPr>
        <p:txBody>
          <a:bodyPr wrap="square">
            <a:spAutoFit/>
          </a:bodyPr>
          <a:lstStyle/>
          <a:p>
            <a:pPr algn="just">
              <a:spcAft>
                <a:spcPts val="600"/>
              </a:spcAft>
            </a:pPr>
            <a:r>
              <a:rPr lang="zh-CN" altLang="zh-CN" sz="3200" kern="100">
                <a:latin typeface="KaiTi" charset="-122"/>
                <a:ea typeface="KaiTi" charset="-122"/>
                <a:cs typeface="KaiTi" charset="-122"/>
              </a:rPr>
              <a:t>例</a:t>
            </a:r>
            <a:r>
              <a:rPr lang="en-US" altLang="zh-CN" sz="3200" kern="100">
                <a:latin typeface="KaiTi" charset="-122"/>
                <a:ea typeface="KaiTi" charset="-122"/>
                <a:cs typeface="KaiTi" charset="-122"/>
              </a:rPr>
              <a:t>1</a:t>
            </a:r>
            <a:r>
              <a:rPr lang="zh-CN" altLang="zh-CN" sz="3200" kern="100" smtClean="0">
                <a:latin typeface="KaiTi" charset="-122"/>
                <a:ea typeface="KaiTi" charset="-122"/>
                <a:cs typeface="KaiTi" charset="-122"/>
              </a:rPr>
              <a:t>：</a:t>
            </a:r>
            <a:r>
              <a:rPr lang="zh-CN" altLang="en-US" sz="3200" kern="100">
                <a:latin typeface="KaiTi" charset="-122"/>
                <a:ea typeface="KaiTi" charset="-122"/>
                <a:cs typeface="KaiTi" charset="-122"/>
              </a:rPr>
              <a:t>从上下文连贯的角度看，填入横线处最恰当的一句</a:t>
            </a:r>
            <a:r>
              <a:rPr lang="zh-CN" altLang="en-US" sz="3200" kern="100" smtClean="0">
                <a:latin typeface="KaiTi" charset="-122"/>
                <a:ea typeface="KaiTi" charset="-122"/>
                <a:cs typeface="KaiTi" charset="-122"/>
              </a:rPr>
              <a:t>是（  ）</a:t>
            </a:r>
            <a:endParaRPr lang="zh-CN" altLang="en-US" sz="3200" kern="100">
              <a:latin typeface="KaiTi" charset="-122"/>
              <a:ea typeface="KaiTi" charset="-122"/>
              <a:cs typeface="KaiTi" charset="-122"/>
            </a:endParaRPr>
          </a:p>
          <a:p>
            <a:pPr algn="just">
              <a:spcAft>
                <a:spcPts val="600"/>
              </a:spcAft>
            </a:pPr>
            <a:r>
              <a:rPr lang="zh-CN" altLang="en-US" sz="3200" kern="100">
                <a:latin typeface="KaiTi" charset="-122"/>
                <a:ea typeface="KaiTi" charset="-122"/>
                <a:cs typeface="KaiTi" charset="-122"/>
              </a:rPr>
              <a:t>    在我的梦里：所有被砍伐的森林重新绿叶葱茏，</a:t>
            </a:r>
            <a:r>
              <a:rPr lang="zh-CN" altLang="en-US" sz="3200" u="sng" kern="100">
                <a:latin typeface="KaiTi" charset="-122"/>
                <a:ea typeface="KaiTi" charset="-122"/>
                <a:cs typeface="KaiTi" charset="-122"/>
              </a:rPr>
              <a:t>             </a:t>
            </a:r>
            <a:r>
              <a:rPr lang="zh-CN" altLang="en-US" sz="3200" kern="100">
                <a:latin typeface="KaiTi" charset="-122"/>
                <a:ea typeface="KaiTi" charset="-122"/>
                <a:cs typeface="KaiTi" charset="-122"/>
              </a:rPr>
              <a:t>。梦境如此美好，能忍心让它仅仅是个梦吗</a:t>
            </a:r>
            <a:r>
              <a:rPr lang="en-US" altLang="zh-CN" sz="3200" kern="100">
                <a:latin typeface="KaiTi" charset="-122"/>
                <a:ea typeface="KaiTi" charset="-122"/>
                <a:cs typeface="KaiTi" charset="-122"/>
              </a:rPr>
              <a:t>?</a:t>
            </a:r>
            <a:endParaRPr lang="en-US" altLang="zh-CN"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    </a:t>
            </a:r>
            <a:r>
              <a:rPr lang="en-US" altLang="zh-CN" sz="3200" kern="100" smtClean="0">
                <a:latin typeface="KaiTi" charset="-122"/>
                <a:ea typeface="KaiTi" charset="-122"/>
                <a:cs typeface="KaiTi" charset="-122"/>
              </a:rPr>
              <a:t>A</a:t>
            </a:r>
            <a:r>
              <a:rPr lang="zh-CN" altLang="en-US" sz="3200" kern="100" smtClean="0">
                <a:latin typeface="KaiTi" charset="-122"/>
                <a:ea typeface="KaiTi" charset="-122"/>
                <a:cs typeface="KaiTi" charset="-122"/>
              </a:rPr>
              <a:t> 所有</a:t>
            </a:r>
            <a:r>
              <a:rPr lang="zh-CN" altLang="en-US" sz="3200" kern="100">
                <a:latin typeface="KaiTi" charset="-122"/>
                <a:ea typeface="KaiTi" charset="-122"/>
                <a:cs typeface="KaiTi" charset="-122"/>
              </a:rPr>
              <a:t>河流不再受污染而轻波荡漾          </a:t>
            </a:r>
            <a:endParaRPr lang="en-US" altLang="zh-CN" sz="3200" kern="100" smtClean="0">
              <a:latin typeface="KaiTi" charset="-122"/>
              <a:ea typeface="KaiTi" charset="-122"/>
              <a:cs typeface="KaiTi" charset="-122"/>
            </a:endParaRPr>
          </a:p>
          <a:p>
            <a:pPr algn="just">
              <a:spcAft>
                <a:spcPts val="600"/>
              </a:spcAft>
            </a:pPr>
            <a:r>
              <a:rPr lang="zh-CN" altLang="en-US" sz="3200" kern="100">
                <a:latin typeface="KaiTi" charset="-122"/>
                <a:ea typeface="KaiTi" charset="-122"/>
                <a:cs typeface="KaiTi" charset="-122"/>
              </a:rPr>
              <a:t> </a:t>
            </a:r>
            <a:r>
              <a:rPr lang="zh-CN" altLang="en-US" sz="3200" kern="100" smtClean="0">
                <a:latin typeface="KaiTi" charset="-122"/>
                <a:ea typeface="KaiTi" charset="-122"/>
                <a:cs typeface="KaiTi" charset="-122"/>
              </a:rPr>
              <a:t>   </a:t>
            </a:r>
            <a:r>
              <a:rPr lang="en-US" altLang="zh-CN" sz="3200" kern="100" smtClean="0">
                <a:latin typeface="KaiTi" charset="-122"/>
                <a:ea typeface="KaiTi" charset="-122"/>
                <a:cs typeface="KaiTi" charset="-122"/>
              </a:rPr>
              <a:t>B</a:t>
            </a:r>
            <a:r>
              <a:rPr lang="zh-CN" altLang="en-US" sz="3200" kern="100" smtClean="0">
                <a:latin typeface="KaiTi" charset="-122"/>
                <a:ea typeface="KaiTi" charset="-122"/>
                <a:cs typeface="KaiTi" charset="-122"/>
              </a:rPr>
              <a:t> 所有</a:t>
            </a:r>
            <a:r>
              <a:rPr lang="zh-CN" altLang="en-US" sz="3200" kern="100">
                <a:latin typeface="KaiTi" charset="-122"/>
                <a:ea typeface="KaiTi" charset="-122"/>
                <a:cs typeface="KaiTi" charset="-122"/>
              </a:rPr>
              <a:t>受污染的河流重新轻波荡漾</a:t>
            </a:r>
            <a:endParaRPr lang="zh-CN" altLang="en-US" sz="3200" kern="100">
              <a:latin typeface="KaiTi" charset="-122"/>
              <a:ea typeface="KaiTi" charset="-122"/>
              <a:cs typeface="KaiTi" charset="-122"/>
            </a:endParaRPr>
          </a:p>
        </p:txBody>
      </p:sp>
      <p:sp>
        <p:nvSpPr>
          <p:cNvPr id="5" name="文本框 4"/>
          <p:cNvSpPr txBox="1"/>
          <p:nvPr/>
        </p:nvSpPr>
        <p:spPr>
          <a:xfrm>
            <a:off x="11699263" y="3904357"/>
            <a:ext cx="463588" cy="707886"/>
          </a:xfrm>
          <a:prstGeom prst="rect">
            <a:avLst/>
          </a:prstGeom>
          <a:noFill/>
        </p:spPr>
        <p:txBody>
          <a:bodyPr wrap="none" rtlCol="0">
            <a:spAutoFit/>
          </a:bodyPr>
          <a:lstStyle/>
          <a:p>
            <a:r>
              <a:rPr kumimoji="1" lang="en-US" altLang="zh-CN" sz="4000" smtClean="0">
                <a:solidFill>
                  <a:srgbClr val="FF0000"/>
                </a:solidFill>
              </a:rPr>
              <a:t>B</a:t>
            </a:r>
            <a:endParaRPr kumimoji="1" lang="zh-CN" altLang="en-US" sz="4000">
              <a:solidFill>
                <a:srgbClr val="FF0000"/>
              </a:solidFill>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036628" y="201751"/>
            <a:ext cx="7495687" cy="1200329"/>
          </a:xfrm>
          <a:prstGeom prst="rect">
            <a:avLst/>
          </a:prstGeom>
        </p:spPr>
        <p:txBody>
          <a:bodyPr wrap="square">
            <a:spAutoFit/>
          </a:bodyPr>
          <a:lstStyle/>
          <a:p>
            <a:pPr indent="266700" algn="just">
              <a:spcAft>
                <a:spcPts val="600"/>
              </a:spcAft>
            </a:pPr>
            <a:r>
              <a:rPr lang="zh-CN" altLang="en-US" sz="2400" kern="100">
                <a:solidFill>
                  <a:srgbClr val="FF0000"/>
                </a:solidFill>
                <a:latin typeface="黑体" panose="02010600030101010101" charset="-122"/>
                <a:ea typeface="黑体" panose="02010600030101010101" charset="-122"/>
                <a:cs typeface="黑体" panose="02010600030101010101" charset="-122"/>
              </a:rPr>
              <a:t>文段的句式较为整齐，根据横线后文的句式“请你在冬天</a:t>
            </a:r>
            <a:r>
              <a:rPr lang="en-US" altLang="zh-CN" sz="2400" kern="100">
                <a:solidFill>
                  <a:srgbClr val="FF0000"/>
                </a:solidFill>
                <a:latin typeface="黑体" panose="02010600030101010101" charset="-122"/>
                <a:ea typeface="黑体" panose="02010600030101010101" charset="-122"/>
                <a:cs typeface="黑体" panose="02010600030101010101" charset="-122"/>
              </a:rPr>
              <a:t>……</a:t>
            </a:r>
            <a:r>
              <a:rPr lang="zh-CN" altLang="en-US" sz="2400" kern="100">
                <a:solidFill>
                  <a:srgbClr val="FF0000"/>
                </a:solidFill>
                <a:latin typeface="黑体" panose="02010600030101010101" charset="-122"/>
                <a:ea typeface="黑体" panose="02010600030101010101" charset="-122"/>
                <a:cs typeface="黑体" panose="02010600030101010101" charset="-122"/>
              </a:rPr>
              <a:t>看看</a:t>
            </a:r>
            <a:r>
              <a:rPr lang="en-US" altLang="zh-CN" sz="2400" kern="100">
                <a:solidFill>
                  <a:srgbClr val="FF0000"/>
                </a:solidFill>
                <a:latin typeface="黑体" panose="02010600030101010101" charset="-122"/>
                <a:ea typeface="黑体" panose="02010600030101010101" charset="-122"/>
                <a:cs typeface="黑体" panose="02010600030101010101" charset="-122"/>
              </a:rPr>
              <a:t>……</a:t>
            </a:r>
            <a:r>
              <a:rPr lang="zh-CN" altLang="en-US" sz="2400" kern="100">
                <a:solidFill>
                  <a:srgbClr val="FF0000"/>
                </a:solidFill>
                <a:latin typeface="黑体" panose="02010600030101010101" charset="-122"/>
                <a:ea typeface="黑体" panose="02010600030101010101" charset="-122"/>
                <a:cs typeface="黑体" panose="02010600030101010101" charset="-122"/>
              </a:rPr>
              <a:t>看看</a:t>
            </a:r>
            <a:r>
              <a:rPr lang="en-US" altLang="zh-CN" sz="2400" kern="100">
                <a:solidFill>
                  <a:srgbClr val="FF0000"/>
                </a:solidFill>
                <a:latin typeface="黑体" panose="02010600030101010101" charset="-122"/>
                <a:ea typeface="黑体" panose="02010600030101010101" charset="-122"/>
                <a:cs typeface="黑体" panose="02010600030101010101" charset="-122"/>
              </a:rPr>
              <a:t>……”</a:t>
            </a:r>
            <a:r>
              <a:rPr lang="zh-CN" altLang="en-US" sz="2400" kern="100">
                <a:solidFill>
                  <a:srgbClr val="FF0000"/>
                </a:solidFill>
                <a:latin typeface="黑体" panose="02010600030101010101" charset="-122"/>
                <a:ea typeface="黑体" panose="02010600030101010101" charset="-122"/>
                <a:cs typeface="黑体" panose="02010600030101010101" charset="-122"/>
              </a:rPr>
              <a:t>分析，横线处也应该采用此句式。</a:t>
            </a:r>
            <a:endParaRPr lang="zh-CN" altLang="zh-CN" sz="2400" kern="100">
              <a:solidFill>
                <a:srgbClr val="FF0000"/>
              </a:solidFill>
              <a:effectLst/>
              <a:latin typeface="黑体" panose="02010600030101010101" charset="-122"/>
              <a:ea typeface="黑体" panose="02010600030101010101" charset="-122"/>
              <a:cs typeface="黑体" panose="02010600030101010101" charset="-122"/>
            </a:endParaRPr>
          </a:p>
        </p:txBody>
      </p:sp>
      <p:sp>
        <p:nvSpPr>
          <p:cNvPr id="4" name="矩形 3"/>
          <p:cNvSpPr/>
          <p:nvPr/>
        </p:nvSpPr>
        <p:spPr>
          <a:xfrm>
            <a:off x="380703" y="1603832"/>
            <a:ext cx="12169352" cy="5247590"/>
          </a:xfrm>
          <a:prstGeom prst="rect">
            <a:avLst/>
          </a:prstGeom>
        </p:spPr>
        <p:txBody>
          <a:bodyPr wrap="square">
            <a:spAutoFit/>
          </a:bodyPr>
          <a:lstStyle/>
          <a:p>
            <a:pPr algn="just">
              <a:spcAft>
                <a:spcPts val="600"/>
              </a:spcAft>
            </a:pPr>
            <a:r>
              <a:rPr lang="zh-CN" altLang="en-US" sz="3200" kern="100">
                <a:latin typeface="KaiTi" charset="-122"/>
                <a:ea typeface="KaiTi" charset="-122"/>
                <a:cs typeface="KaiTi" charset="-122"/>
              </a:rPr>
              <a:t>例</a:t>
            </a:r>
            <a:r>
              <a:rPr lang="en-US" altLang="zh-CN" sz="3200" kern="100">
                <a:latin typeface="KaiTi" charset="-122"/>
                <a:ea typeface="KaiTi" charset="-122"/>
                <a:cs typeface="KaiTi" charset="-122"/>
              </a:rPr>
              <a:t>2</a:t>
            </a:r>
            <a:r>
              <a:rPr lang="zh-CN" altLang="en-US" sz="3200" kern="100">
                <a:latin typeface="KaiTi" charset="-122"/>
                <a:ea typeface="KaiTi" charset="-122"/>
                <a:cs typeface="KaiTi" charset="-122"/>
              </a:rPr>
              <a:t>：填入下面横线处的语句，最恰当的一句是</a:t>
            </a:r>
            <a:r>
              <a:rPr lang="en-US" altLang="zh-CN" sz="3200" kern="100">
                <a:latin typeface="KaiTi" charset="-122"/>
                <a:ea typeface="KaiTi" charset="-122"/>
                <a:cs typeface="KaiTi" charset="-122"/>
              </a:rPr>
              <a:t>(</a:t>
            </a:r>
            <a:r>
              <a:rPr lang="zh-CN" altLang="en-US" sz="3200" kern="100">
                <a:latin typeface="KaiTi" charset="-122"/>
                <a:ea typeface="KaiTi" charset="-122"/>
                <a:cs typeface="KaiTi" charset="-122"/>
              </a:rPr>
              <a:t>　　</a:t>
            </a:r>
            <a:r>
              <a:rPr lang="en-US" altLang="zh-CN" sz="3200" kern="100">
                <a:latin typeface="KaiTi" charset="-122"/>
                <a:ea typeface="KaiTi" charset="-122"/>
                <a:cs typeface="KaiTi" charset="-122"/>
              </a:rPr>
              <a:t>)</a:t>
            </a:r>
            <a:endParaRPr lang="en-US" altLang="zh-CN" sz="3200" kern="100">
              <a:latin typeface="KaiTi" charset="-122"/>
              <a:ea typeface="KaiTi" charset="-122"/>
              <a:cs typeface="KaiTi" charset="-122"/>
            </a:endParaRPr>
          </a:p>
          <a:p>
            <a:pPr algn="just">
              <a:spcAft>
                <a:spcPts val="600"/>
              </a:spcAft>
            </a:pPr>
            <a:r>
              <a:rPr lang="zh-CN" altLang="en-US" sz="3200" kern="100">
                <a:latin typeface="KaiTi" charset="-122"/>
                <a:ea typeface="KaiTi" charset="-122"/>
                <a:cs typeface="KaiTi" charset="-122"/>
              </a:rPr>
              <a:t>从草木虫鱼的生活中，我发觉一个经验。我不在生活以外别求生活方法，不在生活以外别求生活目的。这并不是一种颓废的人生观。你如果说我的话带有颓废的色彩，我请你在春天时到百花齐放的园子里去，</a:t>
            </a:r>
            <a:r>
              <a:rPr lang="en-US" altLang="zh-CN" sz="3200" kern="100">
                <a:latin typeface="KaiTi" charset="-122"/>
                <a:ea typeface="KaiTi" charset="-122"/>
                <a:cs typeface="KaiTi" charset="-122"/>
              </a:rPr>
              <a:t>________</a:t>
            </a:r>
            <a:r>
              <a:rPr lang="zh-CN" altLang="en-US" sz="3200" kern="100">
                <a:latin typeface="KaiTi" charset="-122"/>
                <a:ea typeface="KaiTi" charset="-122"/>
                <a:cs typeface="KaiTi" charset="-122"/>
              </a:rPr>
              <a:t>。然后再回到十字街头，仔细瞧瞧人们的面孔，你看谁是活泼，谁是颓废？请你在冬天积雪凝寒的时候，看看雪压的松树，看看站在冰上的鸥和游在水中的鱼，然后再回头看看遇苦便叫的那“万物之灵”，你以为谁比较能耐苦持恒呢？</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A.</a:t>
            </a:r>
            <a:r>
              <a:rPr lang="zh-CN" altLang="en-US" sz="3200" kern="100">
                <a:latin typeface="KaiTi" charset="-122"/>
                <a:ea typeface="KaiTi" charset="-122"/>
                <a:cs typeface="KaiTi" charset="-122"/>
              </a:rPr>
              <a:t>看落英缤纷，看蝴蝶漫天飞舞      </a:t>
            </a:r>
            <a:r>
              <a:rPr lang="en-US" altLang="zh-CN" sz="3200" kern="100" smtClean="0">
                <a:latin typeface="KaiTi" charset="-122"/>
                <a:ea typeface="KaiTi" charset="-122"/>
                <a:cs typeface="KaiTi" charset="-122"/>
              </a:rPr>
              <a:t>B</a:t>
            </a:r>
            <a:r>
              <a:rPr lang="en-US" altLang="zh-CN" sz="3200" kern="100">
                <a:latin typeface="KaiTi" charset="-122"/>
                <a:ea typeface="KaiTi" charset="-122"/>
                <a:cs typeface="KaiTi" charset="-122"/>
              </a:rPr>
              <a:t>.</a:t>
            </a:r>
            <a:r>
              <a:rPr lang="zh-CN" altLang="en-US" sz="3200" kern="100">
                <a:latin typeface="KaiTi" charset="-122"/>
                <a:ea typeface="KaiTi" charset="-122"/>
                <a:cs typeface="KaiTi" charset="-122"/>
              </a:rPr>
              <a:t>看看蝴蝶飞，听听鸟儿鸣</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C.</a:t>
            </a:r>
            <a:r>
              <a:rPr lang="zh-CN" altLang="en-US" sz="3200" kern="100">
                <a:latin typeface="KaiTi" charset="-122"/>
                <a:ea typeface="KaiTi" charset="-122"/>
                <a:cs typeface="KaiTi" charset="-122"/>
              </a:rPr>
              <a:t>静观草长蝶飞，莺鸣水潺         </a:t>
            </a:r>
            <a:r>
              <a:rPr lang="zh-CN" altLang="en-US" sz="3200" kern="100" smtClean="0">
                <a:latin typeface="KaiTi" charset="-122"/>
                <a:ea typeface="KaiTi" charset="-122"/>
                <a:cs typeface="KaiTi" charset="-122"/>
              </a:rPr>
              <a:t> </a:t>
            </a:r>
            <a:r>
              <a:rPr lang="en-US" altLang="zh-CN" sz="3200" kern="100" smtClean="0">
                <a:latin typeface="KaiTi" charset="-122"/>
                <a:ea typeface="KaiTi" charset="-122"/>
                <a:cs typeface="KaiTi" charset="-122"/>
              </a:rPr>
              <a:t>D</a:t>
            </a:r>
            <a:r>
              <a:rPr lang="en-US" altLang="zh-CN" sz="3200" kern="100">
                <a:latin typeface="KaiTi" charset="-122"/>
                <a:ea typeface="KaiTi" charset="-122"/>
                <a:cs typeface="KaiTi" charset="-122"/>
              </a:rPr>
              <a:t>.</a:t>
            </a:r>
            <a:r>
              <a:rPr lang="zh-CN" altLang="en-US" sz="3200" kern="100">
                <a:latin typeface="KaiTi" charset="-122"/>
                <a:ea typeface="KaiTi" charset="-122"/>
                <a:cs typeface="KaiTi" charset="-122"/>
              </a:rPr>
              <a:t>观蝴蝶高飞，闻鸟声低唱</a:t>
            </a:r>
            <a:endParaRPr lang="zh-CN" altLang="en-US" sz="3200" kern="100">
              <a:latin typeface="KaiTi" charset="-122"/>
              <a:ea typeface="KaiTi" charset="-122"/>
              <a:cs typeface="KaiTi" charset="-122"/>
            </a:endParaRPr>
          </a:p>
        </p:txBody>
      </p:sp>
      <p:sp>
        <p:nvSpPr>
          <p:cNvPr id="5" name="文本框 4"/>
          <p:cNvSpPr txBox="1"/>
          <p:nvPr/>
        </p:nvSpPr>
        <p:spPr>
          <a:xfrm>
            <a:off x="9165679" y="1581556"/>
            <a:ext cx="463588" cy="707886"/>
          </a:xfrm>
          <a:prstGeom prst="rect">
            <a:avLst/>
          </a:prstGeom>
          <a:noFill/>
        </p:spPr>
        <p:txBody>
          <a:bodyPr wrap="none" rtlCol="0">
            <a:spAutoFit/>
          </a:bodyPr>
          <a:lstStyle/>
          <a:p>
            <a:r>
              <a:rPr kumimoji="1" lang="en-US" altLang="zh-CN" sz="4000" smtClean="0">
                <a:solidFill>
                  <a:srgbClr val="FF0000"/>
                </a:solidFill>
              </a:rPr>
              <a:t>B</a:t>
            </a:r>
            <a:endParaRPr kumimoji="1" lang="zh-CN" altLang="en-US" sz="4000">
              <a:solidFill>
                <a:srgbClr val="FF0000"/>
              </a:solidFill>
            </a:endParaRPr>
          </a:p>
        </p:txBody>
      </p:sp>
      <p:sp>
        <p:nvSpPr>
          <p:cNvPr id="6"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句式是否一致 </a:t>
            </a:r>
            <a:endParaRPr lang="zh-CN" altLang="en-US" sz="4000">
              <a:latin typeface="STXinwei" charset="-122"/>
              <a:ea typeface="STXinwei" charset="-122"/>
              <a:cs typeface="STXinwei" charset="-122"/>
            </a:endParaRP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音节是否协调 </a:t>
            </a:r>
            <a:endParaRPr lang="zh-CN" altLang="en-US" sz="4000">
              <a:latin typeface="STXinwei" charset="-122"/>
              <a:ea typeface="STXinwei" charset="-122"/>
              <a:cs typeface="STXinwei" charset="-122"/>
            </a:endParaRPr>
          </a:p>
        </p:txBody>
      </p:sp>
      <p:sp>
        <p:nvSpPr>
          <p:cNvPr id="3" name="矩形 2"/>
          <p:cNvSpPr/>
          <p:nvPr/>
        </p:nvSpPr>
        <p:spPr>
          <a:xfrm>
            <a:off x="1244799" y="1744117"/>
            <a:ext cx="10945216" cy="954107"/>
          </a:xfrm>
          <a:prstGeom prst="rect">
            <a:avLst/>
          </a:prstGeom>
        </p:spPr>
        <p:txBody>
          <a:bodyPr wrap="square">
            <a:spAutoFit/>
          </a:bodyPr>
          <a:lstStyle/>
          <a:p>
            <a:pPr indent="266700" algn="just">
              <a:spcAft>
                <a:spcPts val="600"/>
              </a:spcAft>
            </a:pPr>
            <a:r>
              <a:rPr lang="zh-CN" altLang="en-US" sz="2800" kern="100" smtClean="0">
                <a:latin typeface="黑体" panose="02010600030101010101" charset="-122"/>
                <a:ea typeface="黑体" panose="02010600030101010101" charset="-122"/>
                <a:cs typeface="黑体" panose="02010600030101010101" charset="-122"/>
              </a:rPr>
              <a:t>  有些</a:t>
            </a:r>
            <a:r>
              <a:rPr lang="zh-CN" altLang="en-US" sz="2800" kern="100">
                <a:latin typeface="黑体" panose="02010600030101010101" charset="-122"/>
                <a:ea typeface="黑体" panose="02010600030101010101" charset="-122"/>
                <a:cs typeface="黑体" panose="02010600030101010101" charset="-122"/>
              </a:rPr>
              <a:t>语段有整句性倾向，要符合诗歌或语句在</a:t>
            </a:r>
            <a:r>
              <a:rPr lang="zh-CN" altLang="en-US" sz="2800" kern="100">
                <a:solidFill>
                  <a:srgbClr val="FF0000"/>
                </a:solidFill>
                <a:latin typeface="黑体" panose="02010600030101010101" charset="-122"/>
                <a:ea typeface="黑体" panose="02010600030101010101" charset="-122"/>
                <a:cs typeface="黑体" panose="02010600030101010101" charset="-122"/>
              </a:rPr>
              <a:t>字数、句式、平仄、音韵</a:t>
            </a:r>
            <a:r>
              <a:rPr lang="zh-CN" altLang="en-US" sz="2800" kern="100">
                <a:latin typeface="黑体" panose="02010600030101010101" charset="-122"/>
                <a:ea typeface="黑体" panose="02010600030101010101" charset="-122"/>
                <a:cs typeface="黑体" panose="02010600030101010101" charset="-122"/>
              </a:rPr>
              <a:t>等格律方面所特有的规定。</a:t>
            </a:r>
            <a:endParaRPr lang="zh-CN" altLang="en-US" sz="2800" kern="100">
              <a:latin typeface="黑体" panose="02010600030101010101" charset="-122"/>
              <a:ea typeface="黑体" panose="02010600030101010101" charset="-122"/>
              <a:cs typeface="黑体" panose="02010600030101010101" charset="-122"/>
            </a:endParaRPr>
          </a:p>
        </p:txBody>
      </p:sp>
      <p:sp>
        <p:nvSpPr>
          <p:cNvPr id="4" name="矩形 3"/>
          <p:cNvSpPr/>
          <p:nvPr/>
        </p:nvSpPr>
        <p:spPr>
          <a:xfrm>
            <a:off x="308695" y="3112269"/>
            <a:ext cx="12313368" cy="3431709"/>
          </a:xfrm>
          <a:prstGeom prst="rect">
            <a:avLst/>
          </a:prstGeom>
        </p:spPr>
        <p:txBody>
          <a:bodyPr wrap="square">
            <a:spAutoFit/>
          </a:bodyPr>
          <a:lstStyle/>
          <a:p>
            <a:pPr algn="just">
              <a:spcAft>
                <a:spcPts val="600"/>
              </a:spcAft>
            </a:pPr>
            <a:r>
              <a:rPr lang="zh-CN" altLang="zh-CN" sz="3200" kern="100">
                <a:latin typeface="KaiTi" charset="-122"/>
                <a:ea typeface="KaiTi" charset="-122"/>
                <a:cs typeface="KaiTi" charset="-122"/>
              </a:rPr>
              <a:t>例</a:t>
            </a:r>
            <a:r>
              <a:rPr lang="en-US" altLang="zh-CN" sz="3200" kern="100">
                <a:latin typeface="KaiTi" charset="-122"/>
                <a:ea typeface="KaiTi" charset="-122"/>
                <a:cs typeface="KaiTi" charset="-122"/>
              </a:rPr>
              <a:t>1</a:t>
            </a:r>
            <a:r>
              <a:rPr lang="zh-CN" altLang="zh-CN" sz="3200" kern="100" smtClean="0">
                <a:latin typeface="KaiTi" charset="-122"/>
                <a:ea typeface="KaiTi" charset="-122"/>
                <a:cs typeface="KaiTi" charset="-122"/>
              </a:rPr>
              <a:t>：</a:t>
            </a:r>
            <a:r>
              <a:rPr lang="zh-CN" altLang="en-US" sz="3200" kern="100">
                <a:latin typeface="KaiTi" charset="-122"/>
                <a:ea typeface="KaiTi" charset="-122"/>
                <a:cs typeface="KaiTi" charset="-122"/>
              </a:rPr>
              <a:t>填入语段中画横线处，衔接最恰当的一项是</a:t>
            </a:r>
            <a:r>
              <a:rPr lang="en-US" altLang="zh-CN" sz="3200" kern="100">
                <a:latin typeface="KaiTi" charset="-122"/>
                <a:ea typeface="KaiTi" charset="-122"/>
                <a:cs typeface="KaiTi" charset="-122"/>
              </a:rPr>
              <a:t>(</a:t>
            </a:r>
            <a:r>
              <a:rPr lang="zh-CN" altLang="en-US" sz="3200" kern="100">
                <a:latin typeface="KaiTi" charset="-122"/>
                <a:ea typeface="KaiTi" charset="-122"/>
                <a:cs typeface="KaiTi" charset="-122"/>
              </a:rPr>
              <a:t>　　</a:t>
            </a:r>
            <a:r>
              <a:rPr lang="en-US" altLang="zh-CN" sz="3200" kern="100">
                <a:latin typeface="KaiTi" charset="-122"/>
                <a:ea typeface="KaiTi" charset="-122"/>
                <a:cs typeface="KaiTi" charset="-122"/>
              </a:rPr>
              <a:t>)</a:t>
            </a:r>
            <a:endParaRPr lang="en-US" altLang="zh-CN"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(1)</a:t>
            </a:r>
            <a:r>
              <a:rPr lang="zh-CN" altLang="en-US" sz="3200" kern="100">
                <a:latin typeface="KaiTi" charset="-122"/>
                <a:ea typeface="KaiTi" charset="-122"/>
                <a:cs typeface="KaiTi" charset="-122"/>
              </a:rPr>
              <a:t>每逢深秋季节，</a:t>
            </a:r>
            <a:r>
              <a:rPr lang="en-US" altLang="zh-CN" sz="3200" kern="100">
                <a:latin typeface="KaiTi" charset="-122"/>
                <a:ea typeface="KaiTi" charset="-122"/>
                <a:cs typeface="KaiTi" charset="-122"/>
              </a:rPr>
              <a:t>________</a:t>
            </a:r>
            <a:r>
              <a:rPr lang="zh-CN" altLang="en-US" sz="3200" kern="100">
                <a:latin typeface="KaiTi" charset="-122"/>
                <a:ea typeface="KaiTi" charset="-122"/>
                <a:cs typeface="KaiTi" charset="-122"/>
              </a:rPr>
              <a:t>，松竹山茶，色彩绚丽，美景尽览。</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(2)</a:t>
            </a:r>
            <a:r>
              <a:rPr lang="zh-CN" altLang="en-US" sz="3200" kern="100">
                <a:latin typeface="KaiTi" charset="-122"/>
                <a:ea typeface="KaiTi" charset="-122"/>
                <a:cs typeface="KaiTi" charset="-122"/>
              </a:rPr>
              <a:t>远眺群山环抱，</a:t>
            </a:r>
            <a:r>
              <a:rPr lang="en-US" altLang="zh-CN" sz="3200" kern="100">
                <a:latin typeface="KaiTi" charset="-122"/>
                <a:ea typeface="KaiTi" charset="-122"/>
                <a:cs typeface="KaiTi" charset="-122"/>
              </a:rPr>
              <a:t>________</a:t>
            </a:r>
            <a:r>
              <a:rPr lang="zh-CN" altLang="en-US" sz="3200" kern="100">
                <a:latin typeface="KaiTi" charset="-122"/>
                <a:ea typeface="KaiTi" charset="-122"/>
                <a:cs typeface="KaiTi" charset="-122"/>
              </a:rPr>
              <a:t>；近看小河流水，茶院葱绿，松竹并茂。</a:t>
            </a:r>
            <a:endParaRPr lang="zh-CN" altLang="en-US" sz="3200" kern="100">
              <a:latin typeface="KaiTi" charset="-122"/>
              <a:ea typeface="KaiTi" charset="-122"/>
              <a:cs typeface="KaiTi" charset="-122"/>
            </a:endParaRPr>
          </a:p>
          <a:p>
            <a:pPr algn="just">
              <a:spcAft>
                <a:spcPts val="600"/>
              </a:spcAft>
            </a:pPr>
            <a:r>
              <a:rPr lang="zh-CN" altLang="en-US" sz="3200" kern="100">
                <a:latin typeface="KaiTi" charset="-122"/>
                <a:ea typeface="KaiTi" charset="-122"/>
                <a:cs typeface="KaiTi" charset="-122"/>
              </a:rPr>
              <a:t>①置身山顶，俯瞰槐榆丹枫　     </a:t>
            </a:r>
            <a:r>
              <a:rPr lang="zh-CN" altLang="en-US" sz="3200" kern="100" smtClean="0">
                <a:latin typeface="KaiTi" charset="-122"/>
                <a:ea typeface="KaiTi" charset="-122"/>
                <a:cs typeface="KaiTi" charset="-122"/>
              </a:rPr>
              <a:t>②</a:t>
            </a:r>
            <a:r>
              <a:rPr lang="zh-CN" altLang="en-US" sz="3200" kern="100">
                <a:latin typeface="KaiTi" charset="-122"/>
                <a:ea typeface="KaiTi" charset="-122"/>
                <a:cs typeface="KaiTi" charset="-122"/>
              </a:rPr>
              <a:t>置身山顶俯瞰，槐榆丹枫　</a:t>
            </a:r>
            <a:endParaRPr lang="zh-CN" altLang="en-US" sz="3200" kern="100">
              <a:latin typeface="KaiTi" charset="-122"/>
              <a:ea typeface="KaiTi" charset="-122"/>
              <a:cs typeface="KaiTi" charset="-122"/>
            </a:endParaRPr>
          </a:p>
          <a:p>
            <a:pPr algn="just">
              <a:spcAft>
                <a:spcPts val="600"/>
              </a:spcAft>
            </a:pPr>
            <a:r>
              <a:rPr lang="zh-CN" altLang="en-US" sz="3200" kern="100">
                <a:latin typeface="KaiTi" charset="-122"/>
                <a:ea typeface="KaiTi" charset="-122"/>
                <a:cs typeface="KaiTi" charset="-122"/>
              </a:rPr>
              <a:t>③白云缭绕，层林叠翠　   </a:t>
            </a:r>
            <a:r>
              <a:rPr lang="zh-CN" altLang="en-US" sz="3200" kern="100" smtClean="0">
                <a:latin typeface="KaiTi" charset="-122"/>
                <a:ea typeface="KaiTi" charset="-122"/>
                <a:cs typeface="KaiTi" charset="-122"/>
              </a:rPr>
              <a:t>      </a:t>
            </a:r>
            <a:r>
              <a:rPr lang="zh-CN" altLang="en-US" sz="3200" kern="100">
                <a:latin typeface="KaiTi" charset="-122"/>
                <a:ea typeface="KaiTi" charset="-122"/>
                <a:cs typeface="KaiTi" charset="-122"/>
              </a:rPr>
              <a:t>④层林叠翠，白云缭绕</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A.①③  	B.①④  		C.②③  	D.②④</a:t>
            </a:r>
            <a:endParaRPr lang="en-US" altLang="zh-CN" sz="3200" kern="100">
              <a:latin typeface="KaiTi" charset="-122"/>
              <a:ea typeface="KaiTi" charset="-122"/>
              <a:cs typeface="KaiTi" charset="-122"/>
            </a:endParaRPr>
          </a:p>
        </p:txBody>
      </p:sp>
      <p:sp>
        <p:nvSpPr>
          <p:cNvPr id="5" name="文本框 4"/>
          <p:cNvSpPr txBox="1"/>
          <p:nvPr/>
        </p:nvSpPr>
        <p:spPr>
          <a:xfrm>
            <a:off x="9525719" y="3103245"/>
            <a:ext cx="500458" cy="707886"/>
          </a:xfrm>
          <a:prstGeom prst="rect">
            <a:avLst/>
          </a:prstGeom>
          <a:noFill/>
        </p:spPr>
        <p:txBody>
          <a:bodyPr wrap="none" rtlCol="0">
            <a:spAutoFit/>
          </a:bodyPr>
          <a:lstStyle/>
          <a:p>
            <a:r>
              <a:rPr kumimoji="1" lang="en-US" altLang="zh-CN" sz="4000" smtClean="0">
                <a:solidFill>
                  <a:srgbClr val="FF0000"/>
                </a:solidFill>
              </a:rPr>
              <a:t>D</a:t>
            </a:r>
            <a:endParaRPr kumimoji="1" lang="zh-CN" altLang="en-US" sz="4000">
              <a:solidFill>
                <a:srgbClr val="FF0000"/>
              </a:solidFill>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前后是否呼应 </a:t>
            </a:r>
            <a:endParaRPr lang="zh-CN" altLang="en-US" sz="4000">
              <a:latin typeface="STXinwei" charset="-122"/>
              <a:ea typeface="STXinwei" charset="-122"/>
              <a:cs typeface="STXinwei" charset="-122"/>
            </a:endParaRPr>
          </a:p>
        </p:txBody>
      </p:sp>
      <p:sp>
        <p:nvSpPr>
          <p:cNvPr id="3" name="矩形 2"/>
          <p:cNvSpPr/>
          <p:nvPr/>
        </p:nvSpPr>
        <p:spPr>
          <a:xfrm>
            <a:off x="635121" y="1635671"/>
            <a:ext cx="11842925" cy="954107"/>
          </a:xfrm>
          <a:prstGeom prst="rect">
            <a:avLst/>
          </a:prstGeom>
        </p:spPr>
        <p:txBody>
          <a:bodyPr wrap="square">
            <a:spAutoFit/>
          </a:bodyPr>
          <a:lstStyle/>
          <a:p>
            <a:pPr indent="266700" algn="just">
              <a:spcAft>
                <a:spcPts val="600"/>
              </a:spcAft>
            </a:pPr>
            <a:r>
              <a:rPr lang="zh-CN" altLang="en-US" sz="2800" kern="100" smtClean="0">
                <a:latin typeface="黑体" panose="02010600030101010101" charset="-122"/>
                <a:ea typeface="黑体" panose="02010600030101010101" charset="-122"/>
                <a:cs typeface="黑体" panose="02010600030101010101" charset="-122"/>
              </a:rPr>
              <a:t>  前后</a:t>
            </a:r>
            <a:r>
              <a:rPr lang="zh-CN" altLang="en-US" sz="2800" kern="100">
                <a:latin typeface="黑体" panose="02010600030101010101" charset="-122"/>
                <a:ea typeface="黑体" panose="02010600030101010101" charset="-122"/>
                <a:cs typeface="黑体" panose="02010600030101010101" charset="-122"/>
              </a:rPr>
              <a:t>呼应，指句子间要做到连贯，就要注意前面意义与后面意义保持一致，</a:t>
            </a:r>
            <a:r>
              <a:rPr lang="zh-CN" altLang="en-US" sz="2800" kern="100">
                <a:solidFill>
                  <a:srgbClr val="FF0000"/>
                </a:solidFill>
                <a:latin typeface="黑体" panose="02010600030101010101" charset="-122"/>
                <a:ea typeface="黑体" panose="02010600030101010101" charset="-122"/>
                <a:cs typeface="黑体" panose="02010600030101010101" charset="-122"/>
              </a:rPr>
              <a:t>注意内容的衔接和呼应</a:t>
            </a:r>
            <a:r>
              <a:rPr lang="zh-CN" altLang="en-US" sz="2800" kern="100">
                <a:latin typeface="黑体" panose="02010600030101010101" charset="-122"/>
                <a:ea typeface="黑体" panose="02010600030101010101" charset="-122"/>
                <a:cs typeface="黑体" panose="02010600030101010101" charset="-122"/>
              </a:rPr>
              <a:t>，做到先“起”后“承”；</a:t>
            </a:r>
            <a:r>
              <a:rPr lang="zh-CN" altLang="en-US" sz="2800" kern="100">
                <a:solidFill>
                  <a:srgbClr val="FF0000"/>
                </a:solidFill>
                <a:latin typeface="黑体" panose="02010600030101010101" charset="-122"/>
                <a:ea typeface="黑体" panose="02010600030101010101" charset="-122"/>
                <a:cs typeface="黑体" panose="02010600030101010101" charset="-122"/>
              </a:rPr>
              <a:t>注意一一对应原则</a:t>
            </a:r>
            <a:r>
              <a:rPr lang="zh-CN" altLang="en-US" sz="2800" kern="100">
                <a:latin typeface="黑体" panose="02010600030101010101" charset="-122"/>
                <a:ea typeface="黑体" panose="02010600030101010101" charset="-122"/>
                <a:cs typeface="黑体" panose="02010600030101010101" charset="-122"/>
              </a:rPr>
              <a:t>。 </a:t>
            </a:r>
            <a:endParaRPr lang="zh-CN" altLang="zh-CN" sz="2800" kern="100">
              <a:effectLst/>
              <a:latin typeface="黑体" panose="02010600030101010101" charset="-122"/>
              <a:ea typeface="黑体" panose="02010600030101010101" charset="-122"/>
              <a:cs typeface="黑体" panose="02010600030101010101" charset="-122"/>
            </a:endParaRPr>
          </a:p>
        </p:txBody>
      </p:sp>
      <p:sp>
        <p:nvSpPr>
          <p:cNvPr id="4" name="矩形 3"/>
          <p:cNvSpPr/>
          <p:nvPr/>
        </p:nvSpPr>
        <p:spPr>
          <a:xfrm>
            <a:off x="407810" y="2893000"/>
            <a:ext cx="12297546" cy="4339650"/>
          </a:xfrm>
          <a:prstGeom prst="rect">
            <a:avLst/>
          </a:prstGeom>
        </p:spPr>
        <p:txBody>
          <a:bodyPr wrap="square">
            <a:spAutoFit/>
          </a:bodyPr>
          <a:lstStyle/>
          <a:p>
            <a:pPr algn="just">
              <a:spcAft>
                <a:spcPts val="600"/>
              </a:spcAft>
            </a:pPr>
            <a:r>
              <a:rPr lang="zh-CN" altLang="zh-CN" sz="3200" kern="100">
                <a:latin typeface="KaiTi" charset="-122"/>
                <a:ea typeface="KaiTi" charset="-122"/>
                <a:cs typeface="KaiTi" charset="-122"/>
              </a:rPr>
              <a:t>例</a:t>
            </a:r>
            <a:r>
              <a:rPr lang="en-US" altLang="zh-CN" sz="3200" kern="100">
                <a:latin typeface="KaiTi" charset="-122"/>
                <a:ea typeface="KaiTi" charset="-122"/>
                <a:cs typeface="KaiTi" charset="-122"/>
              </a:rPr>
              <a:t>1</a:t>
            </a:r>
            <a:r>
              <a:rPr lang="zh-CN" altLang="zh-CN" sz="3200" kern="100" smtClean="0">
                <a:latin typeface="KaiTi" charset="-122"/>
                <a:ea typeface="KaiTi" charset="-122"/>
                <a:cs typeface="KaiTi" charset="-122"/>
              </a:rPr>
              <a:t>：</a:t>
            </a:r>
            <a:r>
              <a:rPr lang="zh-CN" altLang="en-US" sz="3200" kern="100">
                <a:latin typeface="KaiTi" charset="-122"/>
                <a:ea typeface="KaiTi" charset="-122"/>
                <a:cs typeface="KaiTi" charset="-122"/>
              </a:rPr>
              <a:t>将下列选项依次填入文段的空缺处，正确的顺序</a:t>
            </a:r>
            <a:r>
              <a:rPr lang="zh-CN" altLang="en-US" sz="3200" kern="100" smtClean="0">
                <a:latin typeface="KaiTi" charset="-122"/>
                <a:ea typeface="KaiTi" charset="-122"/>
                <a:cs typeface="KaiTi" charset="-122"/>
              </a:rPr>
              <a:t>是（     ）</a:t>
            </a:r>
            <a:endParaRPr lang="zh-CN" altLang="en-US" sz="3200" kern="100">
              <a:latin typeface="KaiTi" charset="-122"/>
              <a:ea typeface="KaiTi" charset="-122"/>
              <a:cs typeface="KaiTi" charset="-122"/>
            </a:endParaRPr>
          </a:p>
          <a:p>
            <a:pPr algn="just">
              <a:spcAft>
                <a:spcPts val="600"/>
              </a:spcAft>
            </a:pPr>
            <a:r>
              <a:rPr lang="zh-CN" altLang="en-US" sz="3200" kern="100">
                <a:latin typeface="KaiTi" charset="-122"/>
                <a:ea typeface="KaiTi" charset="-122"/>
                <a:cs typeface="KaiTi" charset="-122"/>
              </a:rPr>
              <a:t>爱心是</a:t>
            </a:r>
            <a:r>
              <a:rPr lang="zh-CN" altLang="en-US" sz="3200" u="sng" kern="100">
                <a:latin typeface="KaiTi" charset="-122"/>
                <a:ea typeface="KaiTi" charset="-122"/>
                <a:cs typeface="KaiTi" charset="-122"/>
              </a:rPr>
              <a:t>           </a:t>
            </a:r>
            <a:r>
              <a:rPr lang="zh-CN" altLang="en-US" sz="3200" kern="100">
                <a:latin typeface="KaiTi" charset="-122"/>
                <a:ea typeface="KaiTi" charset="-122"/>
                <a:cs typeface="KaiTi" charset="-122"/>
              </a:rPr>
              <a:t>，使饥寒交迫的人感到人间的温暖；爱心是</a:t>
            </a:r>
            <a:r>
              <a:rPr lang="zh-CN" altLang="en-US" sz="3200" u="sng" kern="100">
                <a:latin typeface="KaiTi" charset="-122"/>
                <a:ea typeface="KaiTi" charset="-122"/>
                <a:cs typeface="KaiTi" charset="-122"/>
              </a:rPr>
              <a:t>           </a:t>
            </a:r>
            <a:r>
              <a:rPr lang="zh-CN" altLang="en-US" sz="3200" kern="100">
                <a:latin typeface="KaiTi" charset="-122"/>
                <a:ea typeface="KaiTi" charset="-122"/>
                <a:cs typeface="KaiTi" charset="-122"/>
              </a:rPr>
              <a:t>，使濒临绝境的人重新看到生活的希望；爱心是</a:t>
            </a:r>
            <a:r>
              <a:rPr lang="zh-CN" altLang="en-US" sz="3200" u="sng" kern="100">
                <a:latin typeface="KaiTi" charset="-122"/>
                <a:ea typeface="KaiTi" charset="-122"/>
                <a:cs typeface="KaiTi" charset="-122"/>
              </a:rPr>
              <a:t>           </a:t>
            </a:r>
            <a:r>
              <a:rPr lang="zh-CN" altLang="en-US" sz="3200" kern="100">
                <a:latin typeface="KaiTi" charset="-122"/>
                <a:ea typeface="KaiTi" charset="-122"/>
                <a:cs typeface="KaiTi" charset="-122"/>
              </a:rPr>
              <a:t>，使孤苦无依的人获得心灵的慰籍；爱心是</a:t>
            </a:r>
            <a:r>
              <a:rPr lang="zh-CN" altLang="en-US" sz="3200" u="sng" kern="100">
                <a:latin typeface="KaiTi" charset="-122"/>
                <a:ea typeface="KaiTi" charset="-122"/>
                <a:cs typeface="KaiTi" charset="-122"/>
              </a:rPr>
              <a:t>           </a:t>
            </a:r>
            <a:r>
              <a:rPr lang="zh-CN" altLang="en-US" sz="3200" kern="100">
                <a:latin typeface="KaiTi" charset="-122"/>
                <a:ea typeface="KaiTi" charset="-122"/>
                <a:cs typeface="KaiTi" charset="-122"/>
              </a:rPr>
              <a:t>，使心灵枯萎的人感到情感的滋润。</a:t>
            </a:r>
            <a:endParaRPr lang="zh-CN" altLang="en-US" sz="3200" kern="100">
              <a:latin typeface="KaiTi" charset="-122"/>
              <a:ea typeface="KaiTi" charset="-122"/>
              <a:cs typeface="KaiTi" charset="-122"/>
            </a:endParaRPr>
          </a:p>
          <a:p>
            <a:pPr algn="just">
              <a:spcAft>
                <a:spcPts val="600"/>
              </a:spcAft>
            </a:pPr>
            <a:r>
              <a:rPr lang="zh-CN" altLang="en-US" sz="3200" kern="100">
                <a:latin typeface="KaiTi" charset="-122"/>
                <a:ea typeface="KaiTi" charset="-122"/>
                <a:cs typeface="KaiTi" charset="-122"/>
              </a:rPr>
              <a:t>①一首飘荡在夜空里的歌谣   ②沙漠中的一泓清泉   </a:t>
            </a:r>
            <a:endParaRPr lang="zh-CN" altLang="en-US" sz="3200" kern="100">
              <a:latin typeface="KaiTi" charset="-122"/>
              <a:ea typeface="KaiTi" charset="-122"/>
              <a:cs typeface="KaiTi" charset="-122"/>
            </a:endParaRPr>
          </a:p>
          <a:p>
            <a:pPr algn="just">
              <a:spcAft>
                <a:spcPts val="600"/>
              </a:spcAft>
            </a:pPr>
            <a:r>
              <a:rPr lang="zh-CN" altLang="en-US" sz="3200" kern="100">
                <a:latin typeface="KaiTi" charset="-122"/>
                <a:ea typeface="KaiTi" charset="-122"/>
                <a:cs typeface="KaiTi" charset="-122"/>
              </a:rPr>
              <a:t>③一场洒落在久旱的土地上的甘霖   ④一缕冬日的阳光</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A. ④①②③    B. ③②①④     C. ④③②①   D. ④②①③</a:t>
            </a:r>
            <a:endParaRPr lang="en-US" altLang="zh-CN" sz="3200" kern="100">
              <a:latin typeface="KaiTi" charset="-122"/>
              <a:ea typeface="KaiTi" charset="-122"/>
              <a:cs typeface="KaiTi" charset="-122"/>
            </a:endParaRPr>
          </a:p>
        </p:txBody>
      </p:sp>
      <p:sp>
        <p:nvSpPr>
          <p:cNvPr id="5" name="文本框 4"/>
          <p:cNvSpPr txBox="1"/>
          <p:nvPr/>
        </p:nvSpPr>
        <p:spPr>
          <a:xfrm>
            <a:off x="11037887" y="2893000"/>
            <a:ext cx="500458" cy="707886"/>
          </a:xfrm>
          <a:prstGeom prst="rect">
            <a:avLst/>
          </a:prstGeom>
          <a:noFill/>
        </p:spPr>
        <p:txBody>
          <a:bodyPr wrap="none" rtlCol="0">
            <a:spAutoFit/>
          </a:bodyPr>
          <a:lstStyle/>
          <a:p>
            <a:r>
              <a:rPr kumimoji="1" lang="en-US" altLang="zh-CN" sz="4000" smtClean="0">
                <a:solidFill>
                  <a:srgbClr val="FF0000"/>
                </a:solidFill>
              </a:rPr>
              <a:t>D</a:t>
            </a:r>
            <a:endParaRPr kumimoji="1" lang="zh-CN" altLang="en-US" sz="4000">
              <a:solidFill>
                <a:srgbClr val="FF0000"/>
              </a:solidFill>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701183" y="217002"/>
            <a:ext cx="7639703" cy="1631216"/>
          </a:xfrm>
          <a:prstGeom prst="rect">
            <a:avLst/>
          </a:prstGeom>
        </p:spPr>
        <p:txBody>
          <a:bodyPr wrap="square">
            <a:spAutoFit/>
          </a:bodyPr>
          <a:lstStyle/>
          <a:p>
            <a:r>
              <a:rPr lang="zh-CN" altLang="zh-CN" sz="2000">
                <a:solidFill>
                  <a:srgbClr val="FF0000"/>
                </a:solidFill>
                <a:latin typeface="黑体" panose="02010600030101010101" charset="-122"/>
                <a:ea typeface="黑体" panose="02010600030101010101" charset="-122"/>
                <a:cs typeface="黑体" panose="02010600030101010101" charset="-122"/>
              </a:rPr>
              <a:t>文段开头从游踪说起，先是“进入石洞来”记所看景象。接下来，又有景象映入眼帘，此句用“再进数步”开头，就与前一句“进入石洞来”形成前后呼应。横线后面，是“皆隐于山坳树杪之间”，所以横线的最后是“雕甍绣槛”，才能与之衔接紧密。而且“两边飞楼插空”与“雕甍绣槛”是不可分的。</a:t>
            </a:r>
            <a:endParaRPr lang="zh-CN" altLang="zh-CN" sz="2000">
              <a:solidFill>
                <a:srgbClr val="FF0000"/>
              </a:solidFill>
              <a:latin typeface="黑体" panose="02010600030101010101" charset="-122"/>
              <a:ea typeface="黑体" panose="02010600030101010101" charset="-122"/>
              <a:cs typeface="黑体" panose="02010600030101010101" charset="-122"/>
            </a:endParaRPr>
          </a:p>
        </p:txBody>
      </p:sp>
      <p:sp>
        <p:nvSpPr>
          <p:cNvPr id="4" name="矩形 3"/>
          <p:cNvSpPr/>
          <p:nvPr/>
        </p:nvSpPr>
        <p:spPr>
          <a:xfrm>
            <a:off x="405923" y="1863607"/>
            <a:ext cx="12072124" cy="4909036"/>
          </a:xfrm>
          <a:prstGeom prst="rect">
            <a:avLst/>
          </a:prstGeom>
        </p:spPr>
        <p:txBody>
          <a:bodyPr wrap="square">
            <a:spAutoFit/>
          </a:bodyPr>
          <a:lstStyle/>
          <a:p>
            <a:pPr algn="just">
              <a:spcAft>
                <a:spcPts val="600"/>
              </a:spcAft>
            </a:pPr>
            <a:r>
              <a:rPr lang="zh-CN" altLang="zh-CN" sz="3200" kern="100" smtClean="0">
                <a:latin typeface="KaiTi" charset="-122"/>
                <a:ea typeface="KaiTi" charset="-122"/>
                <a:cs typeface="KaiTi" charset="-122"/>
              </a:rPr>
              <a:t>例</a:t>
            </a:r>
            <a:r>
              <a:rPr lang="en-US" altLang="zh-CN" sz="3200" kern="100" smtClean="0">
                <a:latin typeface="KaiTi" charset="-122"/>
                <a:ea typeface="KaiTi" charset="-122"/>
                <a:cs typeface="KaiTi" charset="-122"/>
              </a:rPr>
              <a:t>2</a:t>
            </a:r>
            <a:r>
              <a:rPr lang="zh-CN" altLang="zh-CN" sz="3200" kern="100" smtClean="0">
                <a:latin typeface="KaiTi" charset="-122"/>
                <a:ea typeface="KaiTi" charset="-122"/>
                <a:cs typeface="KaiTi" charset="-122"/>
              </a:rPr>
              <a:t>：</a:t>
            </a:r>
            <a:r>
              <a:rPr lang="zh-CN" altLang="en-US" sz="3200" kern="100">
                <a:latin typeface="KaiTi" charset="-122"/>
                <a:ea typeface="KaiTi" charset="-122"/>
                <a:cs typeface="KaiTi" charset="-122"/>
              </a:rPr>
              <a:t>填入语段中画横线处，衔接最恰当的一项是</a:t>
            </a:r>
            <a:r>
              <a:rPr lang="en-US" altLang="zh-CN" sz="3200" kern="100">
                <a:latin typeface="KaiTi" charset="-122"/>
                <a:ea typeface="KaiTi" charset="-122"/>
                <a:cs typeface="KaiTi" charset="-122"/>
              </a:rPr>
              <a:t>(</a:t>
            </a:r>
            <a:r>
              <a:rPr lang="zh-CN" altLang="en-US" sz="3200" kern="100">
                <a:latin typeface="KaiTi" charset="-122"/>
                <a:ea typeface="KaiTi" charset="-122"/>
                <a:cs typeface="KaiTi" charset="-122"/>
              </a:rPr>
              <a:t>　　</a:t>
            </a:r>
            <a:r>
              <a:rPr lang="en-US" altLang="zh-CN" sz="3200" kern="100">
                <a:latin typeface="KaiTi" charset="-122"/>
                <a:ea typeface="KaiTi" charset="-122"/>
                <a:cs typeface="KaiTi" charset="-122"/>
              </a:rPr>
              <a:t>)</a:t>
            </a:r>
            <a:endParaRPr lang="en-US" altLang="zh-CN" sz="3200" kern="100">
              <a:latin typeface="KaiTi" charset="-122"/>
              <a:ea typeface="KaiTi" charset="-122"/>
              <a:cs typeface="KaiTi" charset="-122"/>
            </a:endParaRPr>
          </a:p>
          <a:p>
            <a:pPr algn="just">
              <a:spcAft>
                <a:spcPts val="600"/>
              </a:spcAft>
            </a:pPr>
            <a:r>
              <a:rPr lang="zh-CN" altLang="en-US" sz="3200" kern="100">
                <a:latin typeface="KaiTi" charset="-122"/>
                <a:ea typeface="KaiTi" charset="-122"/>
                <a:cs typeface="KaiTi" charset="-122"/>
              </a:rPr>
              <a:t>说着，进入石洞来，只见佳木茏葱，奇花熌灼，一带清流，从花木深处曲折泻于石隙之下。</a:t>
            </a:r>
            <a:r>
              <a:rPr lang="en-US" altLang="zh-CN" sz="3200" kern="100">
                <a:latin typeface="KaiTi" charset="-122"/>
                <a:ea typeface="KaiTi" charset="-122"/>
                <a:cs typeface="KaiTi" charset="-122"/>
              </a:rPr>
              <a:t>________</a:t>
            </a:r>
            <a:r>
              <a:rPr lang="zh-CN" altLang="en-US" sz="3200" kern="100">
                <a:latin typeface="KaiTi" charset="-122"/>
                <a:ea typeface="KaiTi" charset="-122"/>
                <a:cs typeface="KaiTi" charset="-122"/>
              </a:rPr>
              <a:t>，皆隐于山坳树杪之间。俯而视之，则清溪泻雪，石磴穿云，白石为栏，环抱池沿，石桥三港，兽面衔吐。桥上有亭。</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A.</a:t>
            </a:r>
            <a:r>
              <a:rPr lang="zh-CN" altLang="en-US" sz="3200" kern="100">
                <a:latin typeface="KaiTi" charset="-122"/>
                <a:ea typeface="KaiTi" charset="-122"/>
                <a:cs typeface="KaiTi" charset="-122"/>
              </a:rPr>
              <a:t>再进数步，渐向北边，两边飞楼插空，平坦宽豁，雕甍绣槛</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B.</a:t>
            </a:r>
            <a:r>
              <a:rPr lang="zh-CN" altLang="en-US" sz="3200" kern="100">
                <a:latin typeface="KaiTi" charset="-122"/>
                <a:ea typeface="KaiTi" charset="-122"/>
                <a:cs typeface="KaiTi" charset="-122"/>
              </a:rPr>
              <a:t>渐向北边，再进数步，雕甍绣槛，两边飞楼插空，平坦宽豁</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C.</a:t>
            </a:r>
            <a:r>
              <a:rPr lang="zh-CN" altLang="en-US" sz="3200" kern="100">
                <a:latin typeface="KaiTi" charset="-122"/>
                <a:ea typeface="KaiTi" charset="-122"/>
                <a:cs typeface="KaiTi" charset="-122"/>
              </a:rPr>
              <a:t>再进数步，渐向北边，平坦宽豁，两边飞楼插空，雕甍绣槛</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D.</a:t>
            </a:r>
            <a:r>
              <a:rPr lang="zh-CN" altLang="en-US" sz="3200" kern="100">
                <a:latin typeface="KaiTi" charset="-122"/>
                <a:ea typeface="KaiTi" charset="-122"/>
                <a:cs typeface="KaiTi" charset="-122"/>
              </a:rPr>
              <a:t>渐向北边，雕甍绣槛，再进数步，平坦宽豁，两边飞楼插空</a:t>
            </a:r>
            <a:endParaRPr lang="zh-CN" altLang="en-US" sz="3200" kern="100">
              <a:latin typeface="KaiTi" charset="-122"/>
              <a:ea typeface="KaiTi" charset="-122"/>
              <a:cs typeface="KaiTi" charset="-122"/>
            </a:endParaRPr>
          </a:p>
        </p:txBody>
      </p:sp>
      <p:sp>
        <p:nvSpPr>
          <p:cNvPr id="5" name="文本框 4"/>
          <p:cNvSpPr txBox="1"/>
          <p:nvPr/>
        </p:nvSpPr>
        <p:spPr>
          <a:xfrm>
            <a:off x="9597727" y="1848218"/>
            <a:ext cx="463588" cy="707886"/>
          </a:xfrm>
          <a:prstGeom prst="rect">
            <a:avLst/>
          </a:prstGeom>
          <a:noFill/>
        </p:spPr>
        <p:txBody>
          <a:bodyPr wrap="none" rtlCol="0">
            <a:spAutoFit/>
          </a:bodyPr>
          <a:lstStyle/>
          <a:p>
            <a:r>
              <a:rPr kumimoji="1" lang="en-US" altLang="zh-CN" sz="4000" smtClean="0">
                <a:solidFill>
                  <a:srgbClr val="FF0000"/>
                </a:solidFill>
              </a:rPr>
              <a:t>C</a:t>
            </a:r>
            <a:endParaRPr kumimoji="1" lang="zh-CN" altLang="en-US" sz="4000">
              <a:solidFill>
                <a:srgbClr val="FF0000"/>
              </a:solidFill>
            </a:endParaRPr>
          </a:p>
        </p:txBody>
      </p:sp>
      <p:sp>
        <p:nvSpPr>
          <p:cNvPr id="6"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前后是否呼应 </a:t>
            </a:r>
            <a:endParaRPr lang="zh-CN" altLang="en-US" sz="4000">
              <a:latin typeface="STXinwei" charset="-122"/>
              <a:ea typeface="STXinwei" charset="-122"/>
              <a:cs typeface="STXinwei" charset="-122"/>
            </a:endParaRP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事理是否相承 </a:t>
            </a:r>
            <a:endParaRPr lang="zh-CN" altLang="en-US" sz="4000">
              <a:latin typeface="STXinwei" charset="-122"/>
              <a:ea typeface="STXinwei" charset="-122"/>
              <a:cs typeface="STXinwei" charset="-122"/>
            </a:endParaRPr>
          </a:p>
        </p:txBody>
      </p:sp>
      <p:sp>
        <p:nvSpPr>
          <p:cNvPr id="3" name="矩形 2"/>
          <p:cNvSpPr/>
          <p:nvPr/>
        </p:nvSpPr>
        <p:spPr>
          <a:xfrm>
            <a:off x="1100783" y="1888133"/>
            <a:ext cx="11161240" cy="4185761"/>
          </a:xfrm>
          <a:prstGeom prst="rect">
            <a:avLst/>
          </a:prstGeom>
        </p:spPr>
        <p:txBody>
          <a:bodyPr wrap="square">
            <a:spAutoFit/>
          </a:bodyPr>
          <a:lstStyle/>
          <a:p>
            <a:pPr indent="266700" algn="just">
              <a:spcAft>
                <a:spcPts val="600"/>
              </a:spcAft>
            </a:pPr>
            <a:r>
              <a:rPr lang="zh-CN" altLang="en-US" sz="3200" kern="100" smtClean="0">
                <a:latin typeface="黑体" panose="02010600030101010101" charset="-122"/>
                <a:ea typeface="黑体" panose="02010600030101010101" charset="-122"/>
                <a:cs typeface="黑体" panose="02010600030101010101" charset="-122"/>
              </a:rPr>
              <a:t>   事理</a:t>
            </a:r>
            <a:r>
              <a:rPr lang="zh-CN" altLang="en-US" sz="3200" kern="100">
                <a:latin typeface="黑体" panose="02010600030101010101" charset="-122"/>
                <a:ea typeface="黑体" panose="02010600030101010101" charset="-122"/>
                <a:cs typeface="黑体" panose="02010600030101010101" charset="-122"/>
              </a:rPr>
              <a:t>逻辑一致，是指句子之间的关系要符合事物的内在</a:t>
            </a:r>
            <a:r>
              <a:rPr lang="zh-CN" altLang="en-US" sz="3200" kern="100">
                <a:solidFill>
                  <a:srgbClr val="FF0000"/>
                </a:solidFill>
                <a:latin typeface="黑体" panose="02010600030101010101" charset="-122"/>
                <a:ea typeface="黑体" panose="02010600030101010101" charset="-122"/>
                <a:cs typeface="黑体" panose="02010600030101010101" charset="-122"/>
              </a:rPr>
              <a:t>逻辑关系</a:t>
            </a:r>
            <a:r>
              <a:rPr lang="zh-CN" altLang="en-US" sz="3200" kern="100">
                <a:latin typeface="黑体" panose="02010600030101010101" charset="-122"/>
                <a:ea typeface="黑体" panose="02010600030101010101" charset="-122"/>
                <a:cs typeface="黑体" panose="02010600030101010101" charset="-122"/>
              </a:rPr>
              <a:t>。无论叙事、状物还是说理，在行文时都要遵循自然的逻辑、生活的逻辑和思维的逻辑。如果在表述的过程中违背了事理的逻辑，就必然会影响到语句的连贯性。</a:t>
            </a:r>
            <a:endParaRPr lang="zh-CN" altLang="en-US" sz="3200" kern="100">
              <a:latin typeface="黑体" panose="02010600030101010101" charset="-122"/>
              <a:ea typeface="黑体" panose="02010600030101010101" charset="-122"/>
              <a:cs typeface="黑体" panose="02010600030101010101" charset="-122"/>
            </a:endParaRPr>
          </a:p>
          <a:p>
            <a:pPr indent="266700" algn="just">
              <a:spcAft>
                <a:spcPts val="600"/>
              </a:spcAft>
            </a:pPr>
            <a:r>
              <a:rPr lang="zh-CN" altLang="en-US" sz="3200" kern="100" smtClean="0">
                <a:latin typeface="黑体" panose="02010600030101010101" charset="-122"/>
                <a:ea typeface="黑体" panose="02010600030101010101" charset="-122"/>
                <a:cs typeface="黑体" panose="02010600030101010101" charset="-122"/>
              </a:rPr>
              <a:t>   </a:t>
            </a:r>
            <a:endParaRPr lang="en-US" altLang="zh-CN" sz="3200" kern="100" smtClean="0">
              <a:latin typeface="黑体" panose="02010600030101010101" charset="-122"/>
              <a:ea typeface="黑体" panose="02010600030101010101" charset="-122"/>
              <a:cs typeface="黑体" panose="02010600030101010101" charset="-122"/>
            </a:endParaRPr>
          </a:p>
          <a:p>
            <a:pPr indent="266700" algn="just">
              <a:spcAft>
                <a:spcPts val="600"/>
              </a:spcAft>
            </a:pPr>
            <a:r>
              <a:rPr lang="zh-CN" altLang="en-US" sz="3200" kern="100">
                <a:latin typeface="黑体" panose="02010600030101010101" charset="-122"/>
                <a:ea typeface="黑体" panose="02010600030101010101" charset="-122"/>
                <a:cs typeface="黑体" panose="02010600030101010101" charset="-122"/>
              </a:rPr>
              <a:t> </a:t>
            </a:r>
            <a:r>
              <a:rPr lang="zh-CN" altLang="en-US" sz="3200" kern="100" smtClean="0">
                <a:latin typeface="黑体" panose="02010600030101010101" charset="-122"/>
                <a:ea typeface="黑体" panose="02010600030101010101" charset="-122"/>
                <a:cs typeface="黑体" panose="02010600030101010101" charset="-122"/>
              </a:rPr>
              <a:t>  要</a:t>
            </a:r>
            <a:r>
              <a:rPr lang="zh-CN" altLang="en-US" sz="3200" kern="100">
                <a:latin typeface="黑体" panose="02010600030101010101" charset="-122"/>
                <a:ea typeface="黑体" panose="02010600030101010101" charset="-122"/>
                <a:cs typeface="黑体" panose="02010600030101010101" charset="-122"/>
              </a:rPr>
              <a:t>理清语段中的逻辑关系，搞清其中的</a:t>
            </a:r>
            <a:r>
              <a:rPr lang="zh-CN" altLang="en-US" sz="3200" kern="100">
                <a:solidFill>
                  <a:srgbClr val="FF0000"/>
                </a:solidFill>
                <a:latin typeface="黑体" panose="02010600030101010101" charset="-122"/>
                <a:ea typeface="黑体" panose="02010600030101010101" charset="-122"/>
                <a:cs typeface="黑体" panose="02010600030101010101" charset="-122"/>
              </a:rPr>
              <a:t>因果、条件、递进、并列、总分、远近、大小、轻重、快慢、难易、表里、先后、动静、多寡</a:t>
            </a:r>
            <a:r>
              <a:rPr lang="zh-CN" altLang="en-US" sz="3200" kern="100">
                <a:latin typeface="黑体" panose="02010600030101010101" charset="-122"/>
                <a:ea typeface="黑体" panose="02010600030101010101" charset="-122"/>
                <a:cs typeface="黑体" panose="02010600030101010101" charset="-122"/>
              </a:rPr>
              <a:t>等。</a:t>
            </a:r>
            <a:endParaRPr lang="zh-CN" altLang="en-US" sz="3200" kern="100">
              <a:latin typeface="黑体" panose="02010600030101010101" charset="-122"/>
              <a:ea typeface="黑体" panose="02010600030101010101" charset="-122"/>
              <a:cs typeface="黑体" panose="0201060003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事理是否相承 </a:t>
            </a:r>
            <a:endParaRPr lang="zh-CN" altLang="en-US" sz="4000">
              <a:latin typeface="STXinwei" charset="-122"/>
              <a:ea typeface="STXinwei" charset="-122"/>
              <a:cs typeface="STXinwei" charset="-122"/>
            </a:endParaRPr>
          </a:p>
        </p:txBody>
      </p:sp>
      <p:sp>
        <p:nvSpPr>
          <p:cNvPr id="4" name="矩形 3"/>
          <p:cNvSpPr/>
          <p:nvPr/>
        </p:nvSpPr>
        <p:spPr>
          <a:xfrm>
            <a:off x="380703" y="1312069"/>
            <a:ext cx="12297546" cy="6017032"/>
          </a:xfrm>
          <a:prstGeom prst="rect">
            <a:avLst/>
          </a:prstGeom>
        </p:spPr>
        <p:txBody>
          <a:bodyPr wrap="square">
            <a:spAutoFit/>
          </a:bodyPr>
          <a:lstStyle/>
          <a:p>
            <a:pPr algn="just">
              <a:spcAft>
                <a:spcPts val="600"/>
              </a:spcAft>
            </a:pPr>
            <a:r>
              <a:rPr lang="zh-CN" altLang="zh-CN" sz="2400" kern="100">
                <a:latin typeface="KaiTi" charset="-122"/>
                <a:ea typeface="KaiTi" charset="-122"/>
                <a:cs typeface="KaiTi" charset="-122"/>
              </a:rPr>
              <a:t>例</a:t>
            </a:r>
            <a:r>
              <a:rPr lang="en-US" altLang="zh-CN" sz="2400" kern="100">
                <a:latin typeface="KaiTi" charset="-122"/>
                <a:ea typeface="KaiTi" charset="-122"/>
                <a:cs typeface="KaiTi" charset="-122"/>
              </a:rPr>
              <a:t>1</a:t>
            </a:r>
            <a:r>
              <a:rPr lang="zh-CN" altLang="zh-CN" sz="2400" kern="100" smtClean="0">
                <a:latin typeface="KaiTi" charset="-122"/>
                <a:ea typeface="KaiTi" charset="-122"/>
                <a:cs typeface="KaiTi" charset="-122"/>
              </a:rPr>
              <a:t>：</a:t>
            </a:r>
            <a:r>
              <a:rPr lang="zh-CN" altLang="en-US" sz="2400" kern="100">
                <a:latin typeface="KaiTi" charset="-122"/>
                <a:ea typeface="KaiTi" charset="-122"/>
                <a:cs typeface="KaiTi" charset="-122"/>
              </a:rPr>
              <a:t>填入语段中画横线处，衔接最恰当的一项是</a:t>
            </a:r>
            <a:r>
              <a:rPr lang="en-US" altLang="zh-CN" sz="2400" kern="100">
                <a:latin typeface="KaiTi" charset="-122"/>
                <a:ea typeface="KaiTi" charset="-122"/>
                <a:cs typeface="KaiTi" charset="-122"/>
              </a:rPr>
              <a:t>(</a:t>
            </a:r>
            <a:r>
              <a:rPr lang="zh-CN" altLang="en-US" sz="2400" kern="100">
                <a:latin typeface="KaiTi" charset="-122"/>
                <a:ea typeface="KaiTi" charset="-122"/>
                <a:cs typeface="KaiTi" charset="-122"/>
              </a:rPr>
              <a:t>　　</a:t>
            </a:r>
            <a:r>
              <a:rPr lang="en-US" altLang="zh-CN" sz="2400" kern="100">
                <a:latin typeface="KaiTi" charset="-122"/>
                <a:ea typeface="KaiTi" charset="-122"/>
                <a:cs typeface="KaiTi" charset="-122"/>
              </a:rPr>
              <a:t>)</a:t>
            </a:r>
            <a:endParaRPr lang="en-US" altLang="zh-CN" sz="2400" kern="100">
              <a:latin typeface="KaiTi" charset="-122"/>
              <a:ea typeface="KaiTi" charset="-122"/>
              <a:cs typeface="KaiTi" charset="-122"/>
            </a:endParaRPr>
          </a:p>
          <a:p>
            <a:pPr algn="just">
              <a:spcAft>
                <a:spcPts val="600"/>
              </a:spcAft>
            </a:pPr>
            <a:r>
              <a:rPr lang="zh-CN" altLang="en-US" sz="2400" kern="100">
                <a:latin typeface="KaiTi" charset="-122"/>
                <a:ea typeface="KaiTi" charset="-122"/>
                <a:cs typeface="KaiTi" charset="-122"/>
              </a:rPr>
              <a:t>承志堂坐落于祁邵边境。</a:t>
            </a:r>
            <a:r>
              <a:rPr lang="en-US" altLang="zh-CN" sz="2400" kern="100">
                <a:latin typeface="KaiTi" charset="-122"/>
                <a:ea typeface="KaiTi" charset="-122"/>
                <a:cs typeface="KaiTi" charset="-122"/>
              </a:rPr>
              <a:t>________</a:t>
            </a:r>
            <a:r>
              <a:rPr lang="zh-CN" altLang="en-US" sz="2400" kern="100">
                <a:latin typeface="KaiTi" charset="-122"/>
                <a:ea typeface="KaiTi" charset="-122"/>
                <a:cs typeface="KaiTi" charset="-122"/>
              </a:rPr>
              <a:t>，一砖一瓦、一石一木都记忆着承志堂的沧桑岁月和悲欢离合。</a:t>
            </a:r>
            <a:endParaRPr lang="zh-CN" altLang="en-US" sz="2400" kern="100">
              <a:latin typeface="KaiTi" charset="-122"/>
              <a:ea typeface="KaiTi" charset="-122"/>
              <a:cs typeface="KaiTi" charset="-122"/>
            </a:endParaRPr>
          </a:p>
          <a:p>
            <a:pPr algn="just">
              <a:spcAft>
                <a:spcPts val="600"/>
              </a:spcAft>
            </a:pPr>
            <a:r>
              <a:rPr lang="en-US" altLang="zh-CN" sz="2400" kern="100">
                <a:latin typeface="KaiTi" charset="-122"/>
                <a:ea typeface="KaiTi" charset="-122"/>
                <a:cs typeface="KaiTi" charset="-122"/>
              </a:rPr>
              <a:t>A.</a:t>
            </a:r>
            <a:r>
              <a:rPr lang="zh-CN" altLang="en-US" sz="2400" kern="100">
                <a:latin typeface="KaiTi" charset="-122"/>
                <a:ea typeface="KaiTi" charset="-122"/>
                <a:cs typeface="KaiTi" charset="-122"/>
              </a:rPr>
              <a:t>恢宏的气势，透露出昔日主人的几多荣华富贵。从远方眺望，承志堂青砖黛瓦，高低错落，檐牙刺天，栋角相连。祁邵古驿道延伸出一条青石板路与古宅相连，沿着石板路，登临承志堂</a:t>
            </a:r>
            <a:endParaRPr lang="zh-CN" altLang="en-US" sz="2400" kern="100">
              <a:latin typeface="KaiTi" charset="-122"/>
              <a:ea typeface="KaiTi" charset="-122"/>
              <a:cs typeface="KaiTi" charset="-122"/>
            </a:endParaRPr>
          </a:p>
          <a:p>
            <a:pPr algn="just">
              <a:spcAft>
                <a:spcPts val="600"/>
              </a:spcAft>
            </a:pPr>
            <a:r>
              <a:rPr lang="en-US" altLang="zh-CN" sz="2400" kern="100">
                <a:latin typeface="KaiTi" charset="-122"/>
                <a:ea typeface="KaiTi" charset="-122"/>
                <a:cs typeface="KaiTi" charset="-122"/>
              </a:rPr>
              <a:t>B.</a:t>
            </a:r>
            <a:r>
              <a:rPr lang="zh-CN" altLang="en-US" sz="2400" kern="100">
                <a:latin typeface="KaiTi" charset="-122"/>
                <a:ea typeface="KaiTi" charset="-122"/>
                <a:cs typeface="KaiTi" charset="-122"/>
              </a:rPr>
              <a:t>祁邵古驿道延伸出一条青石板路与古宅相连，沿着石板路，登临承志堂。恢宏的气势，透露出昔日主人的几多荣华富贵。从远方眺望，承志堂青砖黛瓦，高低错落，檐牙刺天，栋角相连</a:t>
            </a:r>
            <a:endParaRPr lang="zh-CN" altLang="en-US" sz="2400" kern="100">
              <a:latin typeface="KaiTi" charset="-122"/>
              <a:ea typeface="KaiTi" charset="-122"/>
              <a:cs typeface="KaiTi" charset="-122"/>
            </a:endParaRPr>
          </a:p>
          <a:p>
            <a:pPr algn="just">
              <a:spcAft>
                <a:spcPts val="600"/>
              </a:spcAft>
            </a:pPr>
            <a:r>
              <a:rPr lang="en-US" altLang="zh-CN" sz="2400" kern="100">
                <a:latin typeface="KaiTi" charset="-122"/>
                <a:ea typeface="KaiTi" charset="-122"/>
                <a:cs typeface="KaiTi" charset="-122"/>
              </a:rPr>
              <a:t>C.</a:t>
            </a:r>
            <a:r>
              <a:rPr lang="zh-CN" altLang="en-US" sz="2400" kern="100">
                <a:latin typeface="KaiTi" charset="-122"/>
                <a:ea typeface="KaiTi" charset="-122"/>
                <a:cs typeface="KaiTi" charset="-122"/>
              </a:rPr>
              <a:t>从远方眺望，承志堂青砖黛瓦，高低错落，檐牙刺天，栋角相连。恢宏的气势，透露出昔日主人的几多荣华富贵。祁邵古驿道延伸出一条青石板路与古宅相连，沿着石板路，登临承志堂</a:t>
            </a:r>
            <a:endParaRPr lang="zh-CN" altLang="en-US" sz="2400" kern="100">
              <a:latin typeface="KaiTi" charset="-122"/>
              <a:ea typeface="KaiTi" charset="-122"/>
              <a:cs typeface="KaiTi" charset="-122"/>
            </a:endParaRPr>
          </a:p>
          <a:p>
            <a:pPr algn="just">
              <a:spcAft>
                <a:spcPts val="600"/>
              </a:spcAft>
            </a:pPr>
            <a:r>
              <a:rPr lang="en-US" altLang="zh-CN" sz="2400" kern="100">
                <a:latin typeface="KaiTi" charset="-122"/>
                <a:ea typeface="KaiTi" charset="-122"/>
                <a:cs typeface="KaiTi" charset="-122"/>
              </a:rPr>
              <a:t>D.</a:t>
            </a:r>
            <a:r>
              <a:rPr lang="zh-CN" altLang="en-US" sz="2400" kern="100">
                <a:latin typeface="KaiTi" charset="-122"/>
                <a:ea typeface="KaiTi" charset="-122"/>
                <a:cs typeface="KaiTi" charset="-122"/>
              </a:rPr>
              <a:t>从远方眺望，承志堂青砖黛瓦，高低错落，檐牙刺天，栋角相连。祁邵古驿道延伸出一条青石板路与古宅相连，沿着石板路，登临承志堂。恢宏的气势，透露出昔日主人的几多荣华富贵</a:t>
            </a:r>
            <a:endParaRPr lang="zh-CN" altLang="en-US" sz="2400" kern="100">
              <a:latin typeface="KaiTi" charset="-122"/>
              <a:ea typeface="KaiTi" charset="-122"/>
              <a:cs typeface="KaiTi" charset="-122"/>
            </a:endParaRPr>
          </a:p>
        </p:txBody>
      </p:sp>
      <p:sp>
        <p:nvSpPr>
          <p:cNvPr id="5" name="文本框 4"/>
          <p:cNvSpPr txBox="1"/>
          <p:nvPr/>
        </p:nvSpPr>
        <p:spPr>
          <a:xfrm>
            <a:off x="7221463" y="1169688"/>
            <a:ext cx="463588" cy="707886"/>
          </a:xfrm>
          <a:prstGeom prst="rect">
            <a:avLst/>
          </a:prstGeom>
          <a:noFill/>
        </p:spPr>
        <p:txBody>
          <a:bodyPr wrap="none" rtlCol="0">
            <a:spAutoFit/>
          </a:bodyPr>
          <a:lstStyle/>
          <a:p>
            <a:r>
              <a:rPr kumimoji="1" lang="en-US" altLang="zh-CN" sz="4000" smtClean="0">
                <a:solidFill>
                  <a:srgbClr val="FF0000"/>
                </a:solidFill>
              </a:rPr>
              <a:t>C</a:t>
            </a:r>
            <a:endParaRPr kumimoji="1" lang="zh-CN" altLang="en-US" sz="4000">
              <a:solidFill>
                <a:srgbClr val="FF0000"/>
              </a:solidFill>
            </a:endParaRPr>
          </a:p>
        </p:txBody>
      </p:sp>
      <p:sp>
        <p:nvSpPr>
          <p:cNvPr id="6" name="矩形 5"/>
          <p:cNvSpPr/>
          <p:nvPr/>
        </p:nvSpPr>
        <p:spPr>
          <a:xfrm>
            <a:off x="5061223" y="201751"/>
            <a:ext cx="7005439" cy="923330"/>
          </a:xfrm>
          <a:prstGeom prst="rect">
            <a:avLst/>
          </a:prstGeom>
        </p:spPr>
        <p:txBody>
          <a:bodyPr wrap="square">
            <a:spAutoFit/>
          </a:bodyPr>
          <a:lstStyle/>
          <a:p>
            <a:r>
              <a:rPr lang="zh-CN" altLang="zh-CN" kern="100">
                <a:solidFill>
                  <a:srgbClr val="FF0000"/>
                </a:solidFill>
                <a:latin typeface="黑体" panose="02010600030101010101" charset="-122"/>
                <a:ea typeface="黑体" panose="02010600030101010101" charset="-122"/>
                <a:cs typeface="黑体" panose="02010600030101010101" charset="-122"/>
              </a:rPr>
              <a:t>按照由实到虚、由远到近的顺序，依次应该是眺望所见、眺望所感、登临承志堂。如按照由虚到实的顺序，不符合认知规律；按照由近到远的顺序，远景和下文</a:t>
            </a:r>
            <a:r>
              <a:rPr lang="en-US" altLang="zh-CN" kern="100">
                <a:solidFill>
                  <a:srgbClr val="FF0000"/>
                </a:solidFill>
                <a:latin typeface="黑体" panose="02010600030101010101" charset="-122"/>
                <a:ea typeface="黑体" panose="02010600030101010101" charset="-122"/>
                <a:cs typeface="黑体" panose="02010600030101010101" charset="-122"/>
              </a:rPr>
              <a:t>“</a:t>
            </a:r>
            <a:r>
              <a:rPr lang="zh-CN" altLang="zh-CN" kern="100">
                <a:solidFill>
                  <a:srgbClr val="FF0000"/>
                </a:solidFill>
                <a:latin typeface="黑体" panose="02010600030101010101" charset="-122"/>
                <a:ea typeface="黑体" panose="02010600030101010101" charset="-122"/>
                <a:cs typeface="黑体" panose="02010600030101010101" charset="-122"/>
              </a:rPr>
              <a:t>一砖一瓦、一石一木</a:t>
            </a:r>
            <a:r>
              <a:rPr lang="en-US" altLang="zh-CN" kern="100">
                <a:solidFill>
                  <a:srgbClr val="FF0000"/>
                </a:solidFill>
                <a:latin typeface="黑体" panose="02010600030101010101" charset="-122"/>
                <a:ea typeface="黑体" panose="02010600030101010101" charset="-122"/>
                <a:cs typeface="黑体" panose="02010600030101010101" charset="-122"/>
              </a:rPr>
              <a:t>”</a:t>
            </a:r>
            <a:r>
              <a:rPr lang="zh-CN" altLang="zh-CN" kern="100">
                <a:solidFill>
                  <a:srgbClr val="FF0000"/>
                </a:solidFill>
                <a:latin typeface="黑体" panose="02010600030101010101" charset="-122"/>
                <a:ea typeface="黑体" panose="02010600030101010101" charset="-122"/>
                <a:cs typeface="黑体" panose="02010600030101010101" charset="-122"/>
              </a:rPr>
              <a:t>衔接不上。</a:t>
            </a:r>
            <a:r>
              <a:rPr lang="zh-CN" altLang="zh-CN">
                <a:latin typeface="黑体" panose="02010600030101010101" charset="-122"/>
                <a:ea typeface="黑体" panose="02010600030101010101" charset="-122"/>
                <a:cs typeface="黑体" panose="02010600030101010101" charset="-122"/>
              </a:rPr>
              <a:t> </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事理是否相承 </a:t>
            </a:r>
            <a:endParaRPr lang="zh-CN" altLang="en-US" sz="4000">
              <a:latin typeface="STXinwei" charset="-122"/>
              <a:ea typeface="STXinwei" charset="-122"/>
              <a:cs typeface="STXinwei" charset="-122"/>
            </a:endParaRPr>
          </a:p>
        </p:txBody>
      </p:sp>
      <p:sp>
        <p:nvSpPr>
          <p:cNvPr id="4" name="矩形 3"/>
          <p:cNvSpPr/>
          <p:nvPr/>
        </p:nvSpPr>
        <p:spPr>
          <a:xfrm>
            <a:off x="380703" y="1338729"/>
            <a:ext cx="12072124" cy="5893921"/>
          </a:xfrm>
          <a:prstGeom prst="rect">
            <a:avLst/>
          </a:prstGeom>
        </p:spPr>
        <p:txBody>
          <a:bodyPr wrap="square">
            <a:spAutoFit/>
          </a:bodyPr>
          <a:lstStyle/>
          <a:p>
            <a:pPr algn="just">
              <a:spcAft>
                <a:spcPts val="600"/>
              </a:spcAft>
            </a:pPr>
            <a:r>
              <a:rPr lang="zh-CN" altLang="zh-CN" sz="3200" kern="100" smtClean="0">
                <a:latin typeface="KaiTi" charset="-122"/>
                <a:ea typeface="KaiTi" charset="-122"/>
                <a:cs typeface="KaiTi" charset="-122"/>
              </a:rPr>
              <a:t>例</a:t>
            </a:r>
            <a:r>
              <a:rPr lang="en-US" altLang="zh-CN" sz="3200" kern="100" smtClean="0">
                <a:latin typeface="KaiTi" charset="-122"/>
                <a:ea typeface="KaiTi" charset="-122"/>
                <a:cs typeface="KaiTi" charset="-122"/>
              </a:rPr>
              <a:t>2</a:t>
            </a:r>
            <a:r>
              <a:rPr lang="zh-CN" altLang="zh-CN" sz="3200" kern="100" smtClean="0">
                <a:latin typeface="KaiTi" charset="-122"/>
                <a:ea typeface="KaiTi" charset="-122"/>
                <a:cs typeface="KaiTi" charset="-122"/>
              </a:rPr>
              <a:t>：</a:t>
            </a:r>
            <a:r>
              <a:rPr lang="zh-CN" altLang="en-US" sz="3200" kern="100">
                <a:latin typeface="KaiTi" charset="-122"/>
                <a:ea typeface="KaiTi" charset="-122"/>
                <a:cs typeface="KaiTi" charset="-122"/>
              </a:rPr>
              <a:t>下列句子空白处，填入最恰当的一项</a:t>
            </a:r>
            <a:r>
              <a:rPr lang="zh-CN" altLang="en-US" sz="3200" kern="100" smtClean="0">
                <a:latin typeface="KaiTi" charset="-122"/>
                <a:ea typeface="KaiTi" charset="-122"/>
                <a:cs typeface="KaiTi" charset="-122"/>
              </a:rPr>
              <a:t>是（    ）</a:t>
            </a:r>
            <a:endParaRPr lang="zh-CN" altLang="en-US" sz="3200" kern="100">
              <a:latin typeface="KaiTi" charset="-122"/>
              <a:ea typeface="KaiTi" charset="-122"/>
              <a:cs typeface="KaiTi" charset="-122"/>
            </a:endParaRPr>
          </a:p>
          <a:p>
            <a:pPr algn="just">
              <a:spcAft>
                <a:spcPts val="600"/>
              </a:spcAft>
            </a:pPr>
            <a:r>
              <a:rPr lang="zh-CN" altLang="en-US" sz="3200" kern="100">
                <a:latin typeface="KaiTi" charset="-122"/>
                <a:ea typeface="KaiTi" charset="-122"/>
                <a:cs typeface="KaiTi" charset="-122"/>
              </a:rPr>
              <a:t>淄博要建成与经济相适应的文化大市，就要拥有</a:t>
            </a:r>
            <a:r>
              <a:rPr lang="zh-CN" altLang="en-US" sz="3200" u="sng" kern="100">
                <a:latin typeface="KaiTi" charset="-122"/>
                <a:ea typeface="KaiTi" charset="-122"/>
                <a:cs typeface="KaiTi" charset="-122"/>
              </a:rPr>
              <a:t>          </a:t>
            </a:r>
            <a:r>
              <a:rPr lang="zh-CN" altLang="en-US" sz="3200" kern="100">
                <a:latin typeface="KaiTi" charset="-122"/>
                <a:ea typeface="KaiTi" charset="-122"/>
                <a:cs typeface="KaiTi" charset="-122"/>
              </a:rPr>
              <a:t>，有较强的文化综合实力。</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A. </a:t>
            </a:r>
            <a:r>
              <a:rPr lang="zh-CN" altLang="en-US" sz="3200" kern="100">
                <a:latin typeface="KaiTi" charset="-122"/>
                <a:ea typeface="KaiTi" charset="-122"/>
                <a:cs typeface="KaiTi" charset="-122"/>
              </a:rPr>
              <a:t>先进的文化设施、先进的文化产业、一流的文化精品和丰富多彩的群众文化生活</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B. </a:t>
            </a:r>
            <a:r>
              <a:rPr lang="zh-CN" altLang="en-US" sz="3200" kern="100">
                <a:latin typeface="KaiTi" charset="-122"/>
                <a:ea typeface="KaiTi" charset="-122"/>
                <a:cs typeface="KaiTi" charset="-122"/>
              </a:rPr>
              <a:t>一流的文化精品、先进的文化设施、丰富多彩的群众文化生活和发达的文化产业</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C. </a:t>
            </a:r>
            <a:r>
              <a:rPr lang="zh-CN" altLang="en-US" sz="3200" kern="100">
                <a:latin typeface="KaiTi" charset="-122"/>
                <a:ea typeface="KaiTi" charset="-122"/>
                <a:cs typeface="KaiTi" charset="-122"/>
              </a:rPr>
              <a:t>发达的文化产业、一流的文化精品、丰富多彩的群众文化生活和先进的文化设施</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D. </a:t>
            </a:r>
            <a:r>
              <a:rPr lang="zh-CN" altLang="en-US" sz="3200" kern="100">
                <a:latin typeface="KaiTi" charset="-122"/>
                <a:ea typeface="KaiTi" charset="-122"/>
                <a:cs typeface="KaiTi" charset="-122"/>
              </a:rPr>
              <a:t>发达的文化产业、丰富多彩的群众文化生活、一流的文化精品和先进的文化设施</a:t>
            </a:r>
            <a:endParaRPr lang="zh-CN" altLang="en-US" sz="3200" kern="100">
              <a:latin typeface="KaiTi" charset="-122"/>
              <a:ea typeface="KaiTi" charset="-122"/>
              <a:cs typeface="KaiTi" charset="-122"/>
            </a:endParaRPr>
          </a:p>
        </p:txBody>
      </p:sp>
      <p:sp>
        <p:nvSpPr>
          <p:cNvPr id="5" name="文本框 4"/>
          <p:cNvSpPr txBox="1"/>
          <p:nvPr/>
        </p:nvSpPr>
        <p:spPr>
          <a:xfrm>
            <a:off x="8949655" y="1320307"/>
            <a:ext cx="481222" cy="707886"/>
          </a:xfrm>
          <a:prstGeom prst="rect">
            <a:avLst/>
          </a:prstGeom>
          <a:noFill/>
        </p:spPr>
        <p:txBody>
          <a:bodyPr wrap="none" rtlCol="0">
            <a:spAutoFit/>
          </a:bodyPr>
          <a:lstStyle/>
          <a:p>
            <a:r>
              <a:rPr kumimoji="1" lang="en-US" altLang="zh-CN" sz="4000" smtClean="0">
                <a:solidFill>
                  <a:srgbClr val="FF0000"/>
                </a:solidFill>
              </a:rPr>
              <a:t>A</a:t>
            </a:r>
            <a:endParaRPr kumimoji="1" lang="zh-CN" altLang="en-US" sz="4000">
              <a:solidFill>
                <a:srgbClr val="FF0000"/>
              </a:solidFill>
            </a:endParaRPr>
          </a:p>
        </p:txBody>
      </p:sp>
      <p:sp>
        <p:nvSpPr>
          <p:cNvPr id="6" name="矩形 5"/>
          <p:cNvSpPr/>
          <p:nvPr/>
        </p:nvSpPr>
        <p:spPr>
          <a:xfrm>
            <a:off x="4413151" y="138400"/>
            <a:ext cx="8568952" cy="1200329"/>
          </a:xfrm>
          <a:prstGeom prst="rect">
            <a:avLst/>
          </a:prstGeom>
        </p:spPr>
        <p:txBody>
          <a:bodyPr wrap="square">
            <a:spAutoFit/>
          </a:bodyPr>
          <a:lstStyle/>
          <a:p>
            <a:r>
              <a:rPr lang="zh-CN" altLang="zh-CN" kern="100">
                <a:solidFill>
                  <a:srgbClr val="FF0000"/>
                </a:solidFill>
                <a:latin typeface="黑体" panose="02010600030101010101" charset="-122"/>
                <a:ea typeface="黑体" panose="02010600030101010101" charset="-122"/>
                <a:cs typeface="黑体" panose="02010600030101010101" charset="-122"/>
              </a:rPr>
              <a:t>这道题可以从事理逻辑方面考虑，四个选项的四个句子，都紧扣题干中的“文化大市”而言，只是句序先后有别，应由“先进的文化措施”推动“文化产业”的发展，而“发达的文化产业”必定会促进更多的“一流的文化精品”的产生，进而丰富“群众文化生活”，</a:t>
            </a:r>
            <a:r>
              <a:rPr lang="zh-CN" altLang="zh-CN">
                <a:latin typeface="黑体" panose="02010600030101010101" charset="-122"/>
                <a:ea typeface="黑体" panose="02010600030101010101" charset="-122"/>
                <a:cs typeface="黑体" panose="02010600030101010101" charset="-122"/>
              </a:rPr>
              <a:t> </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72791" y="447973"/>
            <a:ext cx="5827236" cy="707886"/>
          </a:xfrm>
          <a:prstGeom prst="rect">
            <a:avLst/>
          </a:prstGeom>
          <a:noFill/>
        </p:spPr>
        <p:txBody>
          <a:bodyPr wrap="none" rtlCol="0">
            <a:spAutoFit/>
          </a:bodyPr>
          <a:lstStyle/>
          <a:p>
            <a:r>
              <a:rPr kumimoji="1" lang="zh-CN" altLang="en-US" sz="4000" smtClean="0">
                <a:latin typeface="STXinwei" charset="-122"/>
                <a:ea typeface="STXinwei" charset="-122"/>
                <a:cs typeface="STXinwei" charset="-122"/>
              </a:rPr>
              <a:t>小学</a:t>
            </a:r>
            <a:r>
              <a:rPr kumimoji="1" lang="en-US" altLang="zh-CN" sz="4000" smtClean="0">
                <a:latin typeface="STXinwei" charset="-122"/>
                <a:ea typeface="STXinwei" charset="-122"/>
                <a:cs typeface="STXinwei" charset="-122"/>
              </a:rPr>
              <a:t>——</a:t>
            </a:r>
            <a:r>
              <a:rPr kumimoji="1" lang="zh-CN" altLang="en-US" sz="4000" smtClean="0">
                <a:latin typeface="STXinwei" charset="-122"/>
                <a:ea typeface="STXinwei" charset="-122"/>
                <a:cs typeface="STXinwei" charset="-122"/>
              </a:rPr>
              <a:t>句子排序填空题</a:t>
            </a:r>
            <a:endParaRPr kumimoji="1" lang="zh-CN" altLang="en-US" sz="4000">
              <a:latin typeface="STXinwei" charset="-122"/>
              <a:ea typeface="STXinwei" charset="-122"/>
              <a:cs typeface="STXinwei" charset="-122"/>
            </a:endParaRPr>
          </a:p>
        </p:txBody>
      </p:sp>
      <p:sp>
        <p:nvSpPr>
          <p:cNvPr id="3" name="文本框 2"/>
          <p:cNvSpPr txBox="1"/>
          <p:nvPr/>
        </p:nvSpPr>
        <p:spPr>
          <a:xfrm>
            <a:off x="-33495" y="2032149"/>
            <a:ext cx="13111282" cy="4247317"/>
          </a:xfrm>
          <a:prstGeom prst="rect">
            <a:avLst/>
          </a:prstGeom>
          <a:noFill/>
        </p:spPr>
        <p:txBody>
          <a:bodyPr wrap="none" rtlCol="0">
            <a:spAutoFit/>
          </a:bodyPr>
          <a:lstStyle/>
          <a:p>
            <a:r>
              <a:rPr lang="zh-CN" altLang="zh-CN" sz="2800">
                <a:latin typeface="KaiTi" charset="-122"/>
                <a:ea typeface="KaiTi" charset="-122"/>
                <a:cs typeface="KaiTi" charset="-122"/>
              </a:rPr>
              <a:t>（</a:t>
            </a:r>
            <a:r>
              <a:rPr lang="en-US" altLang="zh-CN" sz="2800">
                <a:latin typeface="KaiTi" charset="-122"/>
                <a:ea typeface="KaiTi" charset="-122"/>
                <a:cs typeface="KaiTi" charset="-122"/>
              </a:rPr>
              <a:t>    </a:t>
            </a:r>
            <a:r>
              <a:rPr lang="zh-CN" altLang="zh-CN" sz="2800">
                <a:latin typeface="KaiTi" charset="-122"/>
                <a:ea typeface="KaiTi" charset="-122"/>
                <a:cs typeface="KaiTi" charset="-122"/>
              </a:rPr>
              <a:t>）从那以后，小松鼠每天都要到花生地里去，看看花生结果了没有。</a:t>
            </a:r>
            <a:endParaRPr lang="zh-CN" altLang="zh-CN" sz="2800">
              <a:latin typeface="KaiTi" charset="-122"/>
              <a:ea typeface="KaiTi" charset="-122"/>
              <a:cs typeface="KaiTi" charset="-122"/>
            </a:endParaRPr>
          </a:p>
          <a:p>
            <a:r>
              <a:rPr lang="zh-CN" altLang="zh-CN" sz="2800">
                <a:latin typeface="KaiTi" charset="-122"/>
                <a:ea typeface="KaiTi" charset="-122"/>
                <a:cs typeface="KaiTi" charset="-122"/>
              </a:rPr>
              <a:t>（</a:t>
            </a:r>
            <a:r>
              <a:rPr lang="en-US" altLang="zh-CN" sz="2800">
                <a:latin typeface="KaiTi" charset="-122"/>
                <a:ea typeface="KaiTi" charset="-122"/>
                <a:cs typeface="KaiTi" charset="-122"/>
              </a:rPr>
              <a:t>    </a:t>
            </a:r>
            <a:r>
              <a:rPr lang="zh-CN" altLang="zh-CN" sz="2800">
                <a:latin typeface="KaiTi" charset="-122"/>
                <a:ea typeface="KaiTi" charset="-122"/>
                <a:cs typeface="KaiTi" charset="-122"/>
              </a:rPr>
              <a:t>）树林旁边的地里长着许多花生，绿油油的叶子，黄灿灿的小花，真好看。</a:t>
            </a:r>
            <a:endParaRPr lang="zh-CN" altLang="zh-CN" sz="2800">
              <a:latin typeface="KaiTi" charset="-122"/>
              <a:ea typeface="KaiTi" charset="-122"/>
              <a:cs typeface="KaiTi" charset="-122"/>
            </a:endParaRPr>
          </a:p>
          <a:p>
            <a:r>
              <a:rPr lang="zh-CN" altLang="zh-CN" sz="2800">
                <a:latin typeface="KaiTi" charset="-122"/>
                <a:ea typeface="KaiTi" charset="-122"/>
                <a:cs typeface="KaiTi" charset="-122"/>
              </a:rPr>
              <a:t>（</a:t>
            </a:r>
            <a:r>
              <a:rPr lang="en-US" altLang="zh-CN" sz="2800">
                <a:latin typeface="KaiTi" charset="-122"/>
                <a:ea typeface="KaiTi" charset="-122"/>
                <a:cs typeface="KaiTi" charset="-122"/>
              </a:rPr>
              <a:t>    </a:t>
            </a:r>
            <a:r>
              <a:rPr lang="zh-CN" altLang="zh-CN" sz="2800">
                <a:latin typeface="KaiTi" charset="-122"/>
                <a:ea typeface="KaiTi" charset="-122"/>
                <a:cs typeface="KaiTi" charset="-122"/>
              </a:rPr>
              <a:t>）小松鼠睁大眼睛，自言自语：“奇怪，花生果被谁摘走啦？”</a:t>
            </a:r>
            <a:endParaRPr lang="zh-CN" altLang="zh-CN" sz="2800">
              <a:latin typeface="KaiTi" charset="-122"/>
              <a:ea typeface="KaiTi" charset="-122"/>
              <a:cs typeface="KaiTi" charset="-122"/>
            </a:endParaRPr>
          </a:p>
          <a:p>
            <a:r>
              <a:rPr lang="zh-CN" altLang="zh-CN" sz="2800">
                <a:latin typeface="KaiTi" charset="-122"/>
                <a:ea typeface="KaiTi" charset="-122"/>
                <a:cs typeface="KaiTi" charset="-122"/>
              </a:rPr>
              <a:t>（</a:t>
            </a:r>
            <a:r>
              <a:rPr lang="en-US" altLang="zh-CN" sz="2800">
                <a:latin typeface="KaiTi" charset="-122"/>
                <a:ea typeface="KaiTi" charset="-122"/>
                <a:cs typeface="KaiTi" charset="-122"/>
              </a:rPr>
              <a:t>    </a:t>
            </a:r>
            <a:r>
              <a:rPr lang="zh-CN" altLang="zh-CN" sz="2800">
                <a:latin typeface="KaiTi" charset="-122"/>
                <a:ea typeface="KaiTi" charset="-122"/>
                <a:cs typeface="KaiTi" charset="-122"/>
              </a:rPr>
              <a:t>）小松鼠问蚯蚓：“这是什么呀？”</a:t>
            </a:r>
            <a:endParaRPr lang="zh-CN" altLang="zh-CN" sz="2800">
              <a:latin typeface="KaiTi" charset="-122"/>
              <a:ea typeface="KaiTi" charset="-122"/>
              <a:cs typeface="KaiTi" charset="-122"/>
            </a:endParaRPr>
          </a:p>
          <a:p>
            <a:r>
              <a:rPr lang="zh-CN" altLang="zh-CN" sz="2800">
                <a:latin typeface="KaiTi" charset="-122"/>
                <a:ea typeface="KaiTi" charset="-122"/>
                <a:cs typeface="KaiTi" charset="-122"/>
              </a:rPr>
              <a:t>（</a:t>
            </a:r>
            <a:r>
              <a:rPr lang="en-US" altLang="zh-CN" sz="2800">
                <a:latin typeface="KaiTi" charset="-122"/>
                <a:ea typeface="KaiTi" charset="-122"/>
                <a:cs typeface="KaiTi" charset="-122"/>
              </a:rPr>
              <a:t>    </a:t>
            </a:r>
            <a:r>
              <a:rPr lang="zh-CN" altLang="zh-CN" sz="2800">
                <a:latin typeface="KaiTi" charset="-122"/>
                <a:ea typeface="KaiTi" charset="-122"/>
                <a:cs typeface="KaiTi" charset="-122"/>
              </a:rPr>
              <a:t>）小松鼠高兴地想，等花生结了果，我就去摘下来，留着冬天吃。</a:t>
            </a:r>
            <a:endParaRPr lang="zh-CN" altLang="zh-CN" sz="2800">
              <a:latin typeface="KaiTi" charset="-122"/>
              <a:ea typeface="KaiTi" charset="-122"/>
              <a:cs typeface="KaiTi" charset="-122"/>
            </a:endParaRPr>
          </a:p>
          <a:p>
            <a:r>
              <a:rPr lang="zh-CN" altLang="zh-CN" sz="2800">
                <a:latin typeface="KaiTi" charset="-122"/>
                <a:ea typeface="KaiTi" charset="-122"/>
                <a:cs typeface="KaiTi" charset="-122"/>
              </a:rPr>
              <a:t>（</a:t>
            </a:r>
            <a:r>
              <a:rPr lang="en-US" altLang="zh-CN" sz="2800">
                <a:latin typeface="KaiTi" charset="-122"/>
                <a:ea typeface="KaiTi" charset="-122"/>
                <a:cs typeface="KaiTi" charset="-122"/>
              </a:rPr>
              <a:t>    </a:t>
            </a:r>
            <a:r>
              <a:rPr lang="zh-CN" altLang="zh-CN" sz="2800">
                <a:latin typeface="KaiTi" charset="-122"/>
                <a:ea typeface="KaiTi" charset="-122"/>
                <a:cs typeface="KaiTi" charset="-122"/>
              </a:rPr>
              <a:t>）可是，直到金色的花都落了，也投有看见一个花生果。</a:t>
            </a:r>
            <a:endParaRPr lang="zh-CN" altLang="zh-CN" sz="2800">
              <a:latin typeface="KaiTi" charset="-122"/>
              <a:ea typeface="KaiTi" charset="-122"/>
              <a:cs typeface="KaiTi" charset="-122"/>
            </a:endParaRPr>
          </a:p>
          <a:p>
            <a:r>
              <a:rPr lang="zh-CN" altLang="zh-CN" sz="2800">
                <a:latin typeface="KaiTi" charset="-122"/>
                <a:ea typeface="KaiTi" charset="-122"/>
                <a:cs typeface="KaiTi" charset="-122"/>
              </a:rPr>
              <a:t>（</a:t>
            </a:r>
            <a:r>
              <a:rPr lang="en-US" altLang="zh-CN" sz="2800">
                <a:latin typeface="KaiTi" charset="-122"/>
                <a:ea typeface="KaiTi" charset="-122"/>
                <a:cs typeface="KaiTi" charset="-122"/>
              </a:rPr>
              <a:t>    </a:t>
            </a:r>
            <a:r>
              <a:rPr lang="zh-CN" altLang="zh-CN" sz="2800">
                <a:latin typeface="KaiTi" charset="-122"/>
                <a:ea typeface="KaiTi" charset="-122"/>
                <a:cs typeface="KaiTi" charset="-122"/>
              </a:rPr>
              <a:t>）蚯蚓说：“这是花生。”</a:t>
            </a:r>
            <a:endParaRPr lang="zh-CN" altLang="zh-CN" sz="2800">
              <a:latin typeface="KaiTi" charset="-122"/>
              <a:ea typeface="KaiTi" charset="-122"/>
              <a:cs typeface="KaiTi" charset="-122"/>
            </a:endParaRPr>
          </a:p>
          <a:p>
            <a:r>
              <a:rPr lang="zh-CN" altLang="zh-CN" sz="2800">
                <a:latin typeface="KaiTi" charset="-122"/>
                <a:ea typeface="KaiTi" charset="-122"/>
                <a:cs typeface="KaiTi" charset="-122"/>
              </a:rPr>
              <a:t>（</a:t>
            </a:r>
            <a:r>
              <a:rPr lang="en-US" altLang="zh-CN" sz="2800">
                <a:latin typeface="KaiTi" charset="-122"/>
                <a:ea typeface="KaiTi" charset="-122"/>
                <a:cs typeface="KaiTi" charset="-122"/>
              </a:rPr>
              <a:t>    </a:t>
            </a:r>
            <a:r>
              <a:rPr lang="zh-CN" altLang="zh-CN" sz="2800">
                <a:latin typeface="KaiTi" charset="-122"/>
                <a:ea typeface="KaiTi" charset="-122"/>
                <a:cs typeface="KaiTi" charset="-122"/>
              </a:rPr>
              <a:t>）蚯蚓从泥土里钻出来，笑</a:t>
            </a:r>
            <a:r>
              <a:rPr lang="zh-CN" altLang="zh-CN" sz="2800" smtClean="0">
                <a:latin typeface="KaiTi" charset="-122"/>
                <a:ea typeface="KaiTi" charset="-122"/>
                <a:cs typeface="KaiTi" charset="-122"/>
              </a:rPr>
              <a:t>着</a:t>
            </a:r>
            <a:r>
              <a:rPr lang="zh-CN" altLang="en-US" sz="2800" smtClean="0">
                <a:latin typeface="KaiTi" charset="-122"/>
                <a:ea typeface="KaiTi" charset="-122"/>
                <a:cs typeface="KaiTi" charset="-122"/>
              </a:rPr>
              <a:t>对</a:t>
            </a:r>
            <a:r>
              <a:rPr lang="zh-CN" altLang="zh-CN" sz="2800" smtClean="0">
                <a:latin typeface="KaiTi" charset="-122"/>
                <a:ea typeface="KaiTi" charset="-122"/>
                <a:cs typeface="KaiTi" charset="-122"/>
              </a:rPr>
              <a:t>小</a:t>
            </a:r>
            <a:r>
              <a:rPr lang="zh-CN" altLang="zh-CN" sz="2800">
                <a:latin typeface="KaiTi" charset="-122"/>
                <a:ea typeface="KaiTi" charset="-122"/>
                <a:cs typeface="KaiTi" charset="-122"/>
              </a:rPr>
              <a:t>松鼠说：“谁也投有摘，花生果全在</a:t>
            </a:r>
            <a:r>
              <a:rPr lang="zh-CN" altLang="zh-CN" sz="2800" smtClean="0">
                <a:latin typeface="KaiTi" charset="-122"/>
                <a:ea typeface="KaiTi" charset="-122"/>
                <a:cs typeface="KaiTi" charset="-122"/>
              </a:rPr>
              <a:t>泥</a:t>
            </a:r>
            <a:endParaRPr lang="en-US" altLang="zh-CN" sz="2800" smtClean="0">
              <a:latin typeface="KaiTi" charset="-122"/>
              <a:ea typeface="KaiTi" charset="-122"/>
              <a:cs typeface="KaiTi" charset="-122"/>
            </a:endParaRPr>
          </a:p>
          <a:p>
            <a:r>
              <a:rPr lang="zh-CN" altLang="en-US" sz="2800" smtClean="0">
                <a:latin typeface="KaiTi" charset="-122"/>
                <a:ea typeface="KaiTi" charset="-122"/>
                <a:cs typeface="KaiTi" charset="-122"/>
              </a:rPr>
              <a:t>        </a:t>
            </a:r>
            <a:r>
              <a:rPr lang="zh-CN" altLang="zh-CN" sz="2800" smtClean="0">
                <a:latin typeface="KaiTi" charset="-122"/>
                <a:ea typeface="KaiTi" charset="-122"/>
                <a:cs typeface="KaiTi" charset="-122"/>
              </a:rPr>
              <a:t>土里</a:t>
            </a:r>
            <a:r>
              <a:rPr lang="zh-CN" altLang="zh-CN" sz="2800">
                <a:latin typeface="KaiTi" charset="-122"/>
                <a:ea typeface="KaiTi" charset="-122"/>
                <a:cs typeface="KaiTi" charset="-122"/>
              </a:rPr>
              <a:t>呢！”</a:t>
            </a:r>
            <a:endParaRPr lang="zh-CN" altLang="zh-CN">
              <a:latin typeface="KaiTi" charset="-122"/>
              <a:ea typeface="KaiTi" charset="-122"/>
              <a:cs typeface="KaiTi" charset="-122"/>
            </a:endParaRPr>
          </a:p>
          <a:p>
            <a:endParaRPr kumimoji="1" lang="zh-CN" altLang="en-US"/>
          </a:p>
        </p:txBody>
      </p:sp>
    </p:spTree>
  </p:cSld>
  <p:clrMapOvr>
    <a:masterClrMapping/>
  </p:clrMapOvr>
  <p:transition spd="slow">
    <p:cove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08695" y="1790863"/>
            <a:ext cx="12385376" cy="4524315"/>
          </a:xfrm>
          <a:prstGeom prst="rect">
            <a:avLst/>
          </a:prstGeom>
        </p:spPr>
        <p:txBody>
          <a:bodyPr wrap="square">
            <a:spAutoFit/>
          </a:bodyPr>
          <a:lstStyle/>
          <a:p>
            <a:pPr>
              <a:spcAft>
                <a:spcPct val="0"/>
              </a:spcAft>
            </a:pPr>
            <a:r>
              <a:rPr lang="zh-CN" altLang="en-US" sz="3200" kern="0">
                <a:solidFill>
                  <a:srgbClr val="000000"/>
                </a:solidFill>
                <a:latin typeface="KaiTi" charset="-122"/>
                <a:ea typeface="KaiTi" charset="-122"/>
                <a:cs typeface="KaiTi" charset="-122"/>
              </a:rPr>
              <a:t>下列填入文中横线上的语句，最恰当的一项是（   ） </a:t>
            </a:r>
            <a:endParaRPr lang="zh-CN" altLang="en-US" sz="3200" kern="0">
              <a:solidFill>
                <a:srgbClr val="000000"/>
              </a:solidFill>
              <a:latin typeface="KaiTi" charset="-122"/>
              <a:ea typeface="KaiTi" charset="-122"/>
              <a:cs typeface="KaiTi" charset="-122"/>
            </a:endParaRPr>
          </a:p>
          <a:p>
            <a:pPr>
              <a:spcAft>
                <a:spcPct val="0"/>
              </a:spcAft>
            </a:pPr>
            <a:r>
              <a:rPr lang="zh-CN" altLang="en-US" sz="3200" kern="0">
                <a:solidFill>
                  <a:srgbClr val="000000"/>
                </a:solidFill>
                <a:latin typeface="KaiTi" charset="-122"/>
                <a:ea typeface="KaiTi" charset="-122"/>
                <a:cs typeface="KaiTi" charset="-122"/>
              </a:rPr>
              <a:t>青年人要积极创新创业，在建设“一市一区”的实践中显身手、展才华。</a:t>
            </a:r>
            <a:r>
              <a:rPr lang="en-US" altLang="zh-CN" sz="3200" kern="0">
                <a:solidFill>
                  <a:srgbClr val="000000"/>
                </a:solidFill>
                <a:latin typeface="KaiTi" charset="-122"/>
                <a:ea typeface="KaiTi" charset="-122"/>
                <a:cs typeface="KaiTi" charset="-122"/>
              </a:rPr>
              <a:t>_______</a:t>
            </a:r>
            <a:r>
              <a:rPr lang="zh-CN" altLang="en-US" sz="3200" kern="0">
                <a:solidFill>
                  <a:srgbClr val="000000"/>
                </a:solidFill>
                <a:latin typeface="KaiTi" charset="-122"/>
                <a:ea typeface="KaiTi" charset="-122"/>
                <a:cs typeface="KaiTi" charset="-122"/>
              </a:rPr>
              <a:t>。青年人一定要勇于走在时代的前沿，有一股子闯劲，有初生牛犊不怕虎的勇气，有敢叫日月换新天的豪气，敢想、敢为，积极投入到社会实践中，发挥自己的聪明才智，成就自我，贡献社会。 </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A. </a:t>
            </a:r>
            <a:r>
              <a:rPr lang="zh-CN" altLang="en-US" sz="3200" kern="0">
                <a:solidFill>
                  <a:srgbClr val="000000"/>
                </a:solidFill>
                <a:latin typeface="KaiTi" charset="-122"/>
                <a:ea typeface="KaiTi" charset="-122"/>
                <a:cs typeface="KaiTi" charset="-122"/>
              </a:rPr>
              <a:t>青年是最富有朝气、最富有活力、最富有创造力的群体 </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B. </a:t>
            </a:r>
            <a:r>
              <a:rPr lang="zh-CN" altLang="en-US" sz="3200" kern="0">
                <a:solidFill>
                  <a:srgbClr val="000000"/>
                </a:solidFill>
                <a:latin typeface="KaiTi" charset="-122"/>
                <a:ea typeface="KaiTi" charset="-122"/>
                <a:cs typeface="KaiTi" charset="-122"/>
              </a:rPr>
              <a:t>青年是最富有创造力、最富有活力、最富有朝气的群体 </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C. </a:t>
            </a:r>
            <a:r>
              <a:rPr lang="zh-CN" altLang="en-US" sz="3200" kern="0">
                <a:solidFill>
                  <a:srgbClr val="000000"/>
                </a:solidFill>
                <a:latin typeface="KaiTi" charset="-122"/>
                <a:ea typeface="KaiTi" charset="-122"/>
                <a:cs typeface="KaiTi" charset="-122"/>
              </a:rPr>
              <a:t>最富有活力、最富有创造力、最富有朝气的群体是青年 </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D. </a:t>
            </a:r>
            <a:r>
              <a:rPr lang="zh-CN" altLang="en-US" sz="3200" kern="0">
                <a:solidFill>
                  <a:srgbClr val="000000"/>
                </a:solidFill>
                <a:latin typeface="KaiTi" charset="-122"/>
                <a:ea typeface="KaiTi" charset="-122"/>
                <a:cs typeface="KaiTi" charset="-122"/>
              </a:rPr>
              <a:t>最富有创造力、最富有朝气、最富有活力的群体是青年 </a:t>
            </a:r>
            <a:endParaRPr lang="zh-CN" altLang="en-US" sz="3200" kern="0">
              <a:solidFill>
                <a:srgbClr val="000000"/>
              </a:solidFill>
              <a:latin typeface="KaiTi" charset="-122"/>
              <a:ea typeface="KaiTi" charset="-122"/>
              <a:cs typeface="KaiTi" charset="-122"/>
            </a:endParaRPr>
          </a:p>
        </p:txBody>
      </p:sp>
      <p:sp>
        <p:nvSpPr>
          <p:cNvPr id="4" name="文本框 3"/>
          <p:cNvSpPr txBox="1"/>
          <p:nvPr/>
        </p:nvSpPr>
        <p:spPr>
          <a:xfrm>
            <a:off x="9021663" y="1672109"/>
            <a:ext cx="265198" cy="707886"/>
          </a:xfrm>
          <a:prstGeom prst="rect">
            <a:avLst/>
          </a:prstGeom>
          <a:noFill/>
        </p:spPr>
        <p:txBody>
          <a:bodyPr wrap="square" rtlCol="0">
            <a:spAutoFit/>
          </a:bodyPr>
          <a:lstStyle/>
          <a:p>
            <a:r>
              <a:rPr kumimoji="1" lang="en-US" altLang="zh-CN" sz="4000" smtClean="0">
                <a:solidFill>
                  <a:srgbClr val="FF0000"/>
                </a:solidFill>
              </a:rPr>
              <a:t>A</a:t>
            </a:r>
            <a:endParaRPr kumimoji="1" lang="zh-CN" altLang="en-US" sz="4000">
              <a:solidFill>
                <a:srgbClr val="FF0000"/>
              </a:solidFill>
            </a:endParaRPr>
          </a:p>
        </p:txBody>
      </p:sp>
    </p:spTree>
  </p:cSld>
  <p:clrMapOvr>
    <a:masterClrMapping/>
  </p:clrMapOvr>
  <mc:AlternateContent>
    <mc:Choice xmlns:p15="http://schemas.microsoft.com/office/powerpoint/2012/main" Requires="p15">
      <p:transitio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08695" y="1456085"/>
            <a:ext cx="12385376" cy="5693866"/>
          </a:xfrm>
          <a:prstGeom prst="rect">
            <a:avLst/>
          </a:prstGeom>
        </p:spPr>
        <p:txBody>
          <a:bodyPr wrap="square">
            <a:spAutoFit/>
          </a:bodyPr>
          <a:lstStyle/>
          <a:p>
            <a:pPr>
              <a:spcAft>
                <a:spcPct val="0"/>
              </a:spcAft>
            </a:pPr>
            <a:r>
              <a:rPr lang="zh-CN" altLang="en-US" sz="2800" kern="0">
                <a:solidFill>
                  <a:srgbClr val="000000"/>
                </a:solidFill>
                <a:latin typeface="KaiTi" charset="-122"/>
                <a:ea typeface="KaiTi" charset="-122"/>
                <a:cs typeface="KaiTi" charset="-122"/>
              </a:rPr>
              <a:t>下面文段是为展览拟写的结语。根据语境，完成小题。</a:t>
            </a:r>
            <a:endParaRPr lang="zh-CN" altLang="en-US" sz="2800" kern="0">
              <a:solidFill>
                <a:srgbClr val="000000"/>
              </a:solidFill>
              <a:latin typeface="KaiTi" charset="-122"/>
              <a:ea typeface="KaiTi" charset="-122"/>
              <a:cs typeface="KaiTi" charset="-122"/>
            </a:endParaRPr>
          </a:p>
          <a:p>
            <a:pPr>
              <a:spcAft>
                <a:spcPct val="0"/>
              </a:spcAft>
            </a:pPr>
            <a:r>
              <a:rPr lang="zh-CN" altLang="en-US" sz="2800" kern="0">
                <a:solidFill>
                  <a:srgbClr val="000000"/>
                </a:solidFill>
                <a:latin typeface="KaiTi" charset="-122"/>
                <a:ea typeface="KaiTi" charset="-122"/>
                <a:cs typeface="KaiTi" charset="-122"/>
              </a:rPr>
              <a:t>人类社会是一个连续发展的过程，我们常将它比作历史长河，而每个人都是途中搭行一段的乘客。每当我们上船之时，前人就将他们的一切发现和创造，（   ）传承人类文明</a:t>
            </a:r>
            <a:r>
              <a:rPr lang="zh-CN" altLang="en-US" sz="2800" kern="0" smtClean="0">
                <a:solidFill>
                  <a:srgbClr val="000000"/>
                </a:solidFill>
                <a:latin typeface="KaiTi" charset="-122"/>
                <a:ea typeface="KaiTi" charset="-122"/>
                <a:cs typeface="KaiTi" charset="-122"/>
              </a:rPr>
              <a:t>。由于有</a:t>
            </a:r>
            <a:r>
              <a:rPr lang="zh-CN" altLang="en-US" sz="2800" kern="0">
                <a:solidFill>
                  <a:srgbClr val="000000"/>
                </a:solidFill>
                <a:latin typeface="KaiTi" charset="-122"/>
                <a:ea typeface="KaiTi" charset="-122"/>
                <a:cs typeface="KaiTi" charset="-122"/>
              </a:rPr>
              <a:t>了这根接力魔棒</a:t>
            </a:r>
            <a:r>
              <a:rPr lang="zh-CN" altLang="en-US" sz="2800" kern="0" smtClean="0">
                <a:solidFill>
                  <a:srgbClr val="000000"/>
                </a:solidFill>
                <a:latin typeface="KaiTi" charset="-122"/>
                <a:ea typeface="KaiTi" charset="-122"/>
                <a:cs typeface="KaiTi" charset="-122"/>
              </a:rPr>
              <a:t>，所以人类</a:t>
            </a:r>
            <a:r>
              <a:rPr lang="zh-CN" altLang="en-US" sz="2800" kern="0">
                <a:solidFill>
                  <a:srgbClr val="000000"/>
                </a:solidFill>
                <a:latin typeface="KaiTi" charset="-122"/>
                <a:ea typeface="KaiTi" charset="-122"/>
                <a:cs typeface="KaiTi" charset="-122"/>
              </a:rPr>
              <a:t>几十万年的历史，某一学科积几千年而成的成果，我们便可以在短时间内将其掌握，而腾出足够的时间去进行新的创造。因此，在所有关于书的格言中，我最喜欢的是赫尔岑的这句话：书是行将就木的老人对刚刚开始生活的年轻人的忠告</a:t>
            </a:r>
            <a:r>
              <a:rPr lang="en-US" altLang="zh-CN" sz="2800" kern="0">
                <a:solidFill>
                  <a:srgbClr val="000000"/>
                </a:solidFill>
                <a:latin typeface="KaiTi" charset="-122"/>
                <a:ea typeface="KaiTi" charset="-122"/>
                <a:cs typeface="KaiTi" charset="-122"/>
              </a:rPr>
              <a:t>……</a:t>
            </a:r>
            <a:r>
              <a:rPr lang="zh-CN" altLang="en-US" sz="2800" kern="0">
                <a:solidFill>
                  <a:srgbClr val="000000"/>
                </a:solidFill>
                <a:latin typeface="KaiTi" charset="-122"/>
                <a:ea typeface="KaiTi" charset="-122"/>
                <a:cs typeface="KaiTi" charset="-122"/>
              </a:rPr>
              <a:t>种族、人群、国家消失了，但书却留存下去。</a:t>
            </a:r>
            <a:endParaRPr lang="zh-CN" altLang="en-US" sz="2800" kern="0">
              <a:solidFill>
                <a:srgbClr val="000000"/>
              </a:solidFill>
              <a:latin typeface="KaiTi" charset="-122"/>
              <a:ea typeface="KaiTi" charset="-122"/>
              <a:cs typeface="KaiTi" charset="-122"/>
            </a:endParaRPr>
          </a:p>
          <a:p>
            <a:pPr>
              <a:spcAft>
                <a:spcPct val="0"/>
              </a:spcAft>
            </a:pPr>
            <a:r>
              <a:rPr lang="zh-CN" altLang="en-US" sz="2800" kern="0">
                <a:solidFill>
                  <a:srgbClr val="000000"/>
                </a:solidFill>
                <a:latin typeface="KaiTi" charset="-122"/>
                <a:ea typeface="KaiTi" charset="-122"/>
                <a:cs typeface="KaiTi" charset="-122"/>
              </a:rPr>
              <a:t>（</a:t>
            </a:r>
            <a:r>
              <a:rPr lang="en-US" altLang="zh-CN" sz="2800" kern="0">
                <a:solidFill>
                  <a:srgbClr val="000000"/>
                </a:solidFill>
                <a:latin typeface="KaiTi" charset="-122"/>
                <a:ea typeface="KaiTi" charset="-122"/>
                <a:cs typeface="KaiTi" charset="-122"/>
              </a:rPr>
              <a:t>1</a:t>
            </a:r>
            <a:r>
              <a:rPr lang="zh-CN" altLang="en-US" sz="2800" kern="0">
                <a:solidFill>
                  <a:srgbClr val="000000"/>
                </a:solidFill>
                <a:latin typeface="KaiTi" charset="-122"/>
                <a:ea typeface="KaiTi" charset="-122"/>
                <a:cs typeface="KaiTi" charset="-122"/>
              </a:rPr>
              <a:t>）下列填入文段括号中的语句，衔接最恰当的一项是（     ）（</a:t>
            </a:r>
            <a:r>
              <a:rPr lang="en-US" altLang="zh-CN" sz="2800" kern="0">
                <a:solidFill>
                  <a:srgbClr val="000000"/>
                </a:solidFill>
                <a:latin typeface="KaiTi" charset="-122"/>
                <a:ea typeface="KaiTi" charset="-122"/>
                <a:cs typeface="KaiTi" charset="-122"/>
              </a:rPr>
              <a:t>2</a:t>
            </a:r>
            <a:r>
              <a:rPr lang="zh-CN" altLang="en-US" sz="2800" kern="0">
                <a:solidFill>
                  <a:srgbClr val="000000"/>
                </a:solidFill>
                <a:latin typeface="KaiTi" charset="-122"/>
                <a:ea typeface="KaiTi" charset="-122"/>
                <a:cs typeface="KaiTi" charset="-122"/>
              </a:rPr>
              <a:t>分）</a:t>
            </a:r>
            <a:endParaRPr lang="zh-CN" altLang="en-US" sz="2800" kern="0">
              <a:solidFill>
                <a:srgbClr val="000000"/>
              </a:solidFill>
              <a:latin typeface="KaiTi" charset="-122"/>
              <a:ea typeface="KaiTi" charset="-122"/>
              <a:cs typeface="KaiTi" charset="-122"/>
            </a:endParaRPr>
          </a:p>
          <a:p>
            <a:pPr>
              <a:spcAft>
                <a:spcPct val="0"/>
              </a:spcAft>
            </a:pPr>
            <a:r>
              <a:rPr lang="en-US" altLang="zh-CN" sz="2800" kern="0">
                <a:solidFill>
                  <a:srgbClr val="000000"/>
                </a:solidFill>
                <a:latin typeface="KaiTi" charset="-122"/>
                <a:ea typeface="KaiTi" charset="-122"/>
                <a:cs typeface="KaiTi" charset="-122"/>
              </a:rPr>
              <a:t>A.</a:t>
            </a:r>
            <a:r>
              <a:rPr lang="zh-CN" altLang="en-US" sz="2800" kern="0">
                <a:solidFill>
                  <a:srgbClr val="000000"/>
                </a:solidFill>
                <a:latin typeface="KaiTi" charset="-122"/>
                <a:ea typeface="KaiTi" charset="-122"/>
                <a:cs typeface="KaiTi" charset="-122"/>
              </a:rPr>
              <a:t>浓缩在书本中，同时也当作交班的嘱托，作为欢迎我们的礼物</a:t>
            </a:r>
            <a:endParaRPr lang="zh-CN" altLang="en-US" sz="2800" kern="0">
              <a:solidFill>
                <a:srgbClr val="000000"/>
              </a:solidFill>
              <a:latin typeface="KaiTi" charset="-122"/>
              <a:ea typeface="KaiTi" charset="-122"/>
              <a:cs typeface="KaiTi" charset="-122"/>
            </a:endParaRPr>
          </a:p>
          <a:p>
            <a:pPr>
              <a:spcAft>
                <a:spcPct val="0"/>
              </a:spcAft>
            </a:pPr>
            <a:r>
              <a:rPr lang="en-US" altLang="zh-CN" sz="2800" kern="0">
                <a:solidFill>
                  <a:srgbClr val="000000"/>
                </a:solidFill>
                <a:latin typeface="KaiTi" charset="-122"/>
                <a:ea typeface="KaiTi" charset="-122"/>
                <a:cs typeface="KaiTi" charset="-122"/>
              </a:rPr>
              <a:t>B.</a:t>
            </a:r>
            <a:r>
              <a:rPr lang="zh-CN" altLang="en-US" sz="2800" kern="0">
                <a:solidFill>
                  <a:srgbClr val="000000"/>
                </a:solidFill>
                <a:latin typeface="KaiTi" charset="-122"/>
                <a:ea typeface="KaiTi" charset="-122"/>
                <a:cs typeface="KaiTi" charset="-122"/>
              </a:rPr>
              <a:t>浓缩在书本中，作为欢迎我们礼物，同时也当作交班的嘱托</a:t>
            </a:r>
            <a:endParaRPr lang="zh-CN" altLang="en-US" sz="2800" kern="0">
              <a:solidFill>
                <a:srgbClr val="000000"/>
              </a:solidFill>
              <a:latin typeface="KaiTi" charset="-122"/>
              <a:ea typeface="KaiTi" charset="-122"/>
              <a:cs typeface="KaiTi" charset="-122"/>
            </a:endParaRPr>
          </a:p>
          <a:p>
            <a:pPr>
              <a:spcAft>
                <a:spcPct val="0"/>
              </a:spcAft>
            </a:pPr>
            <a:r>
              <a:rPr lang="en-US" altLang="zh-CN" sz="2800" kern="0">
                <a:solidFill>
                  <a:srgbClr val="000000"/>
                </a:solidFill>
                <a:latin typeface="KaiTi" charset="-122"/>
                <a:ea typeface="KaiTi" charset="-122"/>
                <a:cs typeface="KaiTi" charset="-122"/>
              </a:rPr>
              <a:t>C.</a:t>
            </a:r>
            <a:r>
              <a:rPr lang="zh-CN" altLang="en-US" sz="2800" kern="0">
                <a:solidFill>
                  <a:srgbClr val="000000"/>
                </a:solidFill>
                <a:latin typeface="KaiTi" charset="-122"/>
                <a:ea typeface="KaiTi" charset="-122"/>
                <a:cs typeface="KaiTi" charset="-122"/>
              </a:rPr>
              <a:t>作为礼物欢迎我们，浓缩在书本中，当作交班的嘱托</a:t>
            </a:r>
            <a:endParaRPr lang="zh-CN" altLang="en-US" sz="2800" kern="0">
              <a:solidFill>
                <a:srgbClr val="000000"/>
              </a:solidFill>
              <a:latin typeface="KaiTi" charset="-122"/>
              <a:ea typeface="KaiTi" charset="-122"/>
              <a:cs typeface="KaiTi" charset="-122"/>
            </a:endParaRPr>
          </a:p>
          <a:p>
            <a:pPr>
              <a:spcAft>
                <a:spcPct val="0"/>
              </a:spcAft>
            </a:pPr>
            <a:r>
              <a:rPr lang="en-US" altLang="zh-CN" sz="2800" kern="0">
                <a:solidFill>
                  <a:srgbClr val="000000"/>
                </a:solidFill>
                <a:latin typeface="KaiTi" charset="-122"/>
                <a:ea typeface="KaiTi" charset="-122"/>
                <a:cs typeface="KaiTi" charset="-122"/>
              </a:rPr>
              <a:t>D.</a:t>
            </a:r>
            <a:r>
              <a:rPr lang="zh-CN" altLang="en-US" sz="2800" kern="0">
                <a:solidFill>
                  <a:srgbClr val="000000"/>
                </a:solidFill>
                <a:latin typeface="KaiTi" charset="-122"/>
                <a:ea typeface="KaiTi" charset="-122"/>
                <a:cs typeface="KaiTi" charset="-122"/>
              </a:rPr>
              <a:t>作为礼物欢迎我们，当作交班的嘱托，浓缩在书本</a:t>
            </a:r>
            <a:r>
              <a:rPr lang="zh-CN" altLang="en-US" sz="2800" kern="0" smtClean="0">
                <a:solidFill>
                  <a:srgbClr val="000000"/>
                </a:solidFill>
                <a:latin typeface="KaiTi" charset="-122"/>
                <a:ea typeface="KaiTi" charset="-122"/>
                <a:cs typeface="KaiTi" charset="-122"/>
              </a:rPr>
              <a:t>中</a:t>
            </a:r>
            <a:endParaRPr lang="zh-CN" altLang="en-US" sz="2800" kern="0">
              <a:solidFill>
                <a:srgbClr val="000000"/>
              </a:solidFill>
              <a:latin typeface="KaiTi" charset="-122"/>
              <a:ea typeface="KaiTi" charset="-122"/>
              <a:cs typeface="KaiTi" charset="-122"/>
            </a:endParaRPr>
          </a:p>
        </p:txBody>
      </p:sp>
      <p:sp>
        <p:nvSpPr>
          <p:cNvPr id="4" name="文本框 3"/>
          <p:cNvSpPr txBox="1"/>
          <p:nvPr/>
        </p:nvSpPr>
        <p:spPr>
          <a:xfrm>
            <a:off x="9669735" y="4768453"/>
            <a:ext cx="500458" cy="707886"/>
          </a:xfrm>
          <a:prstGeom prst="rect">
            <a:avLst/>
          </a:prstGeom>
          <a:noFill/>
        </p:spPr>
        <p:txBody>
          <a:bodyPr wrap="none" rtlCol="0">
            <a:spAutoFit/>
          </a:bodyPr>
          <a:lstStyle/>
          <a:p>
            <a:r>
              <a:rPr kumimoji="1" lang="en-US" altLang="zh-CN" sz="4000" smtClean="0">
                <a:solidFill>
                  <a:srgbClr val="FF0000"/>
                </a:solidFill>
              </a:rPr>
              <a:t>D</a:t>
            </a:r>
            <a:endParaRPr kumimoji="1" lang="zh-CN" altLang="en-US" sz="4000">
              <a:solidFill>
                <a:srgbClr val="FF0000"/>
              </a:solidFill>
            </a:endParaRPr>
          </a:p>
        </p:txBody>
      </p:sp>
    </p:spTree>
  </p:cSld>
  <p:clrMapOvr>
    <a:masterClrMapping/>
  </p:clrMapOvr>
  <mc:AlternateContent>
    <mc:Choice xmlns:p15="http://schemas.microsoft.com/office/powerpoint/2012/main" Requires="p15">
      <p:transitio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08695" y="1456085"/>
            <a:ext cx="12385376" cy="5016758"/>
          </a:xfrm>
          <a:prstGeom prst="rect">
            <a:avLst/>
          </a:prstGeom>
        </p:spPr>
        <p:txBody>
          <a:bodyPr wrap="square">
            <a:spAutoFit/>
          </a:bodyPr>
          <a:lstStyle/>
          <a:p>
            <a:pPr>
              <a:spcAft>
                <a:spcPct val="0"/>
              </a:spcAft>
            </a:pPr>
            <a:r>
              <a:rPr lang="zh-CN" altLang="en-US" sz="3200" kern="0">
                <a:solidFill>
                  <a:srgbClr val="000000"/>
                </a:solidFill>
                <a:latin typeface="KaiTi" charset="-122"/>
                <a:ea typeface="KaiTi" charset="-122"/>
                <a:cs typeface="KaiTi" charset="-122"/>
              </a:rPr>
              <a:t>下列填入文中横线处的语句，最恰当的一项是（    ）（</a:t>
            </a:r>
            <a:r>
              <a:rPr lang="en-US" altLang="zh-CN" sz="3200" kern="0">
                <a:solidFill>
                  <a:srgbClr val="000000"/>
                </a:solidFill>
                <a:latin typeface="KaiTi" charset="-122"/>
                <a:ea typeface="KaiTi" charset="-122"/>
                <a:cs typeface="KaiTi" charset="-122"/>
              </a:rPr>
              <a:t>3</a:t>
            </a:r>
            <a:r>
              <a:rPr lang="zh-CN" altLang="en-US" sz="3200" kern="0">
                <a:solidFill>
                  <a:srgbClr val="000000"/>
                </a:solidFill>
                <a:latin typeface="KaiTi" charset="-122"/>
                <a:ea typeface="KaiTi" charset="-122"/>
                <a:cs typeface="KaiTi" charset="-122"/>
              </a:rPr>
              <a:t>分）</a:t>
            </a:r>
            <a:endParaRPr lang="zh-CN" altLang="en-US" sz="3200" kern="0">
              <a:solidFill>
                <a:srgbClr val="000000"/>
              </a:solidFill>
              <a:latin typeface="KaiTi" charset="-122"/>
              <a:ea typeface="KaiTi" charset="-122"/>
              <a:cs typeface="KaiTi" charset="-122"/>
            </a:endParaRPr>
          </a:p>
          <a:p>
            <a:pPr>
              <a:spcAft>
                <a:spcPct val="0"/>
              </a:spcAft>
            </a:pPr>
            <a:r>
              <a:rPr lang="zh-CN" altLang="en-US" sz="3200" kern="0">
                <a:solidFill>
                  <a:srgbClr val="000000"/>
                </a:solidFill>
                <a:latin typeface="KaiTi" charset="-122"/>
                <a:ea typeface="KaiTi" charset="-122"/>
                <a:cs typeface="KaiTi" charset="-122"/>
              </a:rPr>
              <a:t>红色成为青春底色，</a:t>
            </a:r>
            <a:r>
              <a:rPr lang="zh-CN" altLang="en-US" sz="3200" u="sng" kern="0">
                <a:solidFill>
                  <a:srgbClr val="000000"/>
                </a:solidFill>
                <a:latin typeface="KaiTi" charset="-122"/>
                <a:ea typeface="KaiTi" charset="-122"/>
                <a:cs typeface="KaiTi" charset="-122"/>
              </a:rPr>
              <a:t>                  ，                 </a:t>
            </a:r>
            <a:r>
              <a:rPr lang="zh-CN" altLang="en-US" sz="3200" kern="0">
                <a:solidFill>
                  <a:srgbClr val="000000"/>
                </a:solidFill>
                <a:latin typeface="KaiTi" charset="-122"/>
                <a:ea typeface="KaiTi" charset="-122"/>
                <a:cs typeface="KaiTi" charset="-122"/>
              </a:rPr>
              <a:t>。在革命战争年代，中华民族处于生死存亡的危急关头，革命先辈早在青年时期就积极寻求救亡图存之路，将报国之心融入人生追求。可以说，鲜红底色一旦铺就，将始终流淌在青年血脉里，帮助青年在广阔天地中找到建功立业的舞台。</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A.</a:t>
            </a:r>
            <a:r>
              <a:rPr lang="zh-CN" altLang="en-US" sz="3200" kern="0">
                <a:solidFill>
                  <a:srgbClr val="000000"/>
                </a:solidFill>
                <a:latin typeface="KaiTi" charset="-122"/>
                <a:ea typeface="KaiTi" charset="-122"/>
                <a:cs typeface="KaiTi" charset="-122"/>
              </a:rPr>
              <a:t>青年方能明辨是非曲直，体会成长快乐</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B.</a:t>
            </a:r>
            <a:r>
              <a:rPr lang="zh-CN" altLang="en-US" sz="3200" kern="0">
                <a:solidFill>
                  <a:srgbClr val="000000"/>
                </a:solidFill>
                <a:latin typeface="KaiTi" charset="-122"/>
                <a:ea typeface="KaiTi" charset="-122"/>
                <a:cs typeface="KaiTi" charset="-122"/>
              </a:rPr>
              <a:t>青年方能找准人生方向，树立一生之志</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C.</a:t>
            </a:r>
            <a:r>
              <a:rPr lang="zh-CN" altLang="en-US" sz="3200" kern="0">
                <a:solidFill>
                  <a:srgbClr val="000000"/>
                </a:solidFill>
                <a:latin typeface="KaiTi" charset="-122"/>
                <a:ea typeface="KaiTi" charset="-122"/>
                <a:cs typeface="KaiTi" charset="-122"/>
              </a:rPr>
              <a:t>青年方能明辨是非曲直，认清真伪善恶</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D.</a:t>
            </a:r>
            <a:r>
              <a:rPr lang="zh-CN" altLang="en-US" sz="3200" kern="0">
                <a:solidFill>
                  <a:srgbClr val="000000"/>
                </a:solidFill>
                <a:latin typeface="KaiTi" charset="-122"/>
                <a:ea typeface="KaiTi" charset="-122"/>
                <a:cs typeface="KaiTi" charset="-122"/>
              </a:rPr>
              <a:t>青年方能找准人生方向，增长丰富学识</a:t>
            </a:r>
            <a:endParaRPr lang="zh-CN" altLang="en-US" sz="3200" kern="0">
              <a:solidFill>
                <a:srgbClr val="000000"/>
              </a:solidFill>
              <a:latin typeface="KaiTi" charset="-122"/>
              <a:ea typeface="KaiTi" charset="-122"/>
              <a:cs typeface="KaiTi" charset="-122"/>
            </a:endParaRPr>
          </a:p>
        </p:txBody>
      </p:sp>
      <p:sp>
        <p:nvSpPr>
          <p:cNvPr id="4" name="文本框 3"/>
          <p:cNvSpPr txBox="1"/>
          <p:nvPr/>
        </p:nvSpPr>
        <p:spPr>
          <a:xfrm>
            <a:off x="9093671" y="1440030"/>
            <a:ext cx="463588" cy="707886"/>
          </a:xfrm>
          <a:prstGeom prst="rect">
            <a:avLst/>
          </a:prstGeom>
          <a:noFill/>
        </p:spPr>
        <p:txBody>
          <a:bodyPr wrap="none" rtlCol="0">
            <a:spAutoFit/>
          </a:bodyPr>
          <a:lstStyle/>
          <a:p>
            <a:r>
              <a:rPr kumimoji="1" lang="en-US" altLang="zh-CN" sz="4000" smtClean="0">
                <a:solidFill>
                  <a:srgbClr val="FF0000"/>
                </a:solidFill>
              </a:rPr>
              <a:t>B</a:t>
            </a:r>
            <a:endParaRPr kumimoji="1" lang="zh-CN" altLang="en-US" sz="4000">
              <a:solidFill>
                <a:srgbClr val="FF0000"/>
              </a:solidFill>
            </a:endParaRPr>
          </a:p>
        </p:txBody>
      </p:sp>
    </p:spTree>
  </p:cSld>
  <p:clrMapOvr>
    <a:masterClrMapping/>
  </p:clrMapOvr>
  <mc:AlternateContent>
    <mc:Choice xmlns:p15="http://schemas.microsoft.com/office/powerpoint/2012/main" Requires="p15">
      <p:transitio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08695" y="1456085"/>
            <a:ext cx="12385376" cy="5509200"/>
          </a:xfrm>
          <a:prstGeom prst="rect">
            <a:avLst/>
          </a:prstGeom>
        </p:spPr>
        <p:txBody>
          <a:bodyPr wrap="square">
            <a:spAutoFit/>
          </a:bodyPr>
          <a:lstStyle/>
          <a:p>
            <a:pPr>
              <a:spcAft>
                <a:spcPct val="0"/>
              </a:spcAft>
            </a:pPr>
            <a:r>
              <a:rPr lang="en-US" altLang="zh-CN" sz="3200" kern="0">
                <a:solidFill>
                  <a:srgbClr val="000000"/>
                </a:solidFill>
                <a:latin typeface="KaiTi" charset="-122"/>
                <a:ea typeface="KaiTi" charset="-122"/>
                <a:cs typeface="KaiTi" charset="-122"/>
              </a:rPr>
              <a:t>A</a:t>
            </a:r>
            <a:r>
              <a:rPr lang="zh-CN" altLang="en-US" sz="3200" kern="0">
                <a:solidFill>
                  <a:srgbClr val="000000"/>
                </a:solidFill>
                <a:latin typeface="KaiTi" charset="-122"/>
                <a:ea typeface="KaiTi" charset="-122"/>
                <a:cs typeface="KaiTi" charset="-122"/>
              </a:rPr>
              <a:t>迷路时，最好的方式不是抓阄求神、原地纠结，而是走好正在走的路。</a:t>
            </a:r>
            <a:r>
              <a:rPr lang="en-US" altLang="zh-CN" sz="3200" kern="0">
                <a:solidFill>
                  <a:srgbClr val="000000"/>
                </a:solidFill>
                <a:latin typeface="KaiTi" charset="-122"/>
                <a:ea typeface="KaiTi" charset="-122"/>
                <a:cs typeface="KaiTi" charset="-122"/>
              </a:rPr>
              <a:t>B</a:t>
            </a:r>
            <a:r>
              <a:rPr lang="zh-CN" altLang="en-US" sz="3200" kern="0">
                <a:solidFill>
                  <a:srgbClr val="000000"/>
                </a:solidFill>
                <a:latin typeface="KaiTi" charset="-122"/>
                <a:ea typeface="KaiTi" charset="-122"/>
                <a:cs typeface="KaiTi" charset="-122"/>
              </a:rPr>
              <a:t>走着走着，就会遇到新的风景，然后根据新环境再作判断。时间久了，方向就有了。方向不是选出来的，而是走出来的；</a:t>
            </a:r>
            <a:r>
              <a:rPr lang="en-US" altLang="zh-CN" sz="3200" kern="0">
                <a:solidFill>
                  <a:srgbClr val="000000"/>
                </a:solidFill>
                <a:latin typeface="KaiTi" charset="-122"/>
                <a:ea typeface="KaiTi" charset="-122"/>
                <a:cs typeface="KaiTi" charset="-122"/>
              </a:rPr>
              <a:t>C</a:t>
            </a:r>
            <a:r>
              <a:rPr lang="zh-CN" altLang="en-US" sz="3200" kern="0">
                <a:solidFill>
                  <a:srgbClr val="000000"/>
                </a:solidFill>
                <a:latin typeface="KaiTi" charset="-122"/>
                <a:ea typeface="KaiTi" charset="-122"/>
                <a:cs typeface="KaiTi" charset="-122"/>
              </a:rPr>
              <a:t>方向不仅来自于选择，而是可以来自于创造：方向甚至不是固定的，而是随时在变的。因此，什么是方向？</a:t>
            </a:r>
            <a:r>
              <a:rPr lang="en-US" altLang="zh-CN" sz="3200" kern="0">
                <a:solidFill>
                  <a:srgbClr val="000000"/>
                </a:solidFill>
                <a:latin typeface="KaiTi" charset="-122"/>
                <a:ea typeface="KaiTi" charset="-122"/>
                <a:cs typeface="KaiTi" charset="-122"/>
              </a:rPr>
              <a:t>D</a:t>
            </a:r>
            <a:r>
              <a:rPr lang="zh-CN" altLang="en-US" sz="3200" kern="0">
                <a:solidFill>
                  <a:srgbClr val="000000"/>
                </a:solidFill>
                <a:latin typeface="KaiTi" charset="-122"/>
                <a:ea typeface="KaiTi" charset="-122"/>
                <a:cs typeface="KaiTi" charset="-122"/>
              </a:rPr>
              <a:t>把当下的事，用自己喜欢的方式做，做成自己喜欢的事，</a:t>
            </a:r>
            <a:r>
              <a:rPr lang="en-US" altLang="zh-CN" sz="3200" kern="0">
                <a:solidFill>
                  <a:srgbClr val="000000"/>
                </a:solidFill>
                <a:latin typeface="KaiTi" charset="-122"/>
                <a:ea typeface="KaiTi" charset="-122"/>
                <a:cs typeface="KaiTi" charset="-122"/>
              </a:rPr>
              <a:t>_______________________</a:t>
            </a:r>
            <a:r>
              <a:rPr lang="zh-CN" altLang="en-US" sz="3200" kern="0">
                <a:solidFill>
                  <a:srgbClr val="000000"/>
                </a:solidFill>
                <a:latin typeface="KaiTi" charset="-122"/>
                <a:ea typeface="KaiTi" charset="-122"/>
                <a:cs typeface="KaiTi" charset="-122"/>
              </a:rPr>
              <a:t>。</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6. </a:t>
            </a:r>
            <a:r>
              <a:rPr lang="zh-CN" altLang="en-US" sz="3200" kern="0">
                <a:solidFill>
                  <a:srgbClr val="000000"/>
                </a:solidFill>
                <a:latin typeface="KaiTi" charset="-122"/>
                <a:ea typeface="KaiTi" charset="-122"/>
                <a:cs typeface="KaiTi" charset="-122"/>
              </a:rPr>
              <a:t>在上文的横线处接续句子，最合适的一项（   ）</a:t>
            </a:r>
            <a:endParaRPr lang="zh-CN" altLang="en-US" sz="3200" kern="0">
              <a:solidFill>
                <a:srgbClr val="000000"/>
              </a:solidFill>
              <a:latin typeface="KaiTi" charset="-122"/>
              <a:ea typeface="KaiTi" charset="-122"/>
              <a:cs typeface="KaiTi" charset="-122"/>
            </a:endParaRPr>
          </a:p>
          <a:p>
            <a:pPr marL="514350" indent="-514350">
              <a:spcAft>
                <a:spcPct val="0"/>
              </a:spcAft>
              <a:buAutoNum type="alphaUcPeriod"/>
            </a:pPr>
            <a:r>
              <a:rPr lang="zh-CN" altLang="en-US" sz="3200" kern="0" smtClean="0">
                <a:solidFill>
                  <a:srgbClr val="000000"/>
                </a:solidFill>
                <a:latin typeface="KaiTi" charset="-122"/>
                <a:ea typeface="KaiTi" charset="-122"/>
                <a:cs typeface="KaiTi" charset="-122"/>
              </a:rPr>
              <a:t>因此</a:t>
            </a:r>
            <a:r>
              <a:rPr lang="zh-CN" altLang="en-US" sz="3200" kern="0">
                <a:solidFill>
                  <a:srgbClr val="000000"/>
                </a:solidFill>
                <a:latin typeface="KaiTi" charset="-122"/>
                <a:ea typeface="KaiTi" charset="-122"/>
                <a:cs typeface="KaiTi" charset="-122"/>
              </a:rPr>
              <a:t>，方向不是选择，是创造。       </a:t>
            </a:r>
            <a:endParaRPr lang="en-US" altLang="zh-CN" sz="3200" kern="0" smtClean="0">
              <a:solidFill>
                <a:srgbClr val="000000"/>
              </a:solidFill>
              <a:latin typeface="KaiTi" charset="-122"/>
              <a:ea typeface="KaiTi" charset="-122"/>
              <a:cs typeface="KaiTi" charset="-122"/>
            </a:endParaRPr>
          </a:p>
          <a:p>
            <a:pPr marL="514350" indent="-514350">
              <a:spcAft>
                <a:spcPct val="0"/>
              </a:spcAft>
              <a:buAutoNum type="alphaUcPeriod"/>
            </a:pPr>
            <a:r>
              <a:rPr lang="zh-CN" altLang="en-US" sz="3200" kern="0" smtClean="0">
                <a:solidFill>
                  <a:srgbClr val="000000"/>
                </a:solidFill>
                <a:latin typeface="KaiTi" charset="-122"/>
                <a:ea typeface="KaiTi" charset="-122"/>
                <a:cs typeface="KaiTi" charset="-122"/>
              </a:rPr>
              <a:t>方向</a:t>
            </a:r>
            <a:r>
              <a:rPr lang="zh-CN" altLang="en-US" sz="3200" kern="0">
                <a:solidFill>
                  <a:srgbClr val="000000"/>
                </a:solidFill>
                <a:latin typeface="KaiTi" charset="-122"/>
                <a:ea typeface="KaiTi" charset="-122"/>
                <a:cs typeface="KaiTi" charset="-122"/>
              </a:rPr>
              <a:t>怎么会是咔嚓一下子蹦出来的呢？</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C. </a:t>
            </a:r>
            <a:r>
              <a:rPr lang="zh-CN" altLang="en-US" sz="3200" kern="0">
                <a:solidFill>
                  <a:srgbClr val="000000"/>
                </a:solidFill>
                <a:latin typeface="KaiTi" charset="-122"/>
                <a:ea typeface="KaiTi" charset="-122"/>
                <a:cs typeface="KaiTi" charset="-122"/>
              </a:rPr>
              <a:t>这就是你的方向。             </a:t>
            </a:r>
            <a:endParaRPr lang="en-US" altLang="zh-CN" sz="3200" kern="0" smtClean="0">
              <a:solidFill>
                <a:srgbClr val="000000"/>
              </a:solidFill>
              <a:latin typeface="KaiTi" charset="-122"/>
              <a:ea typeface="KaiTi" charset="-122"/>
              <a:cs typeface="KaiTi" charset="-122"/>
            </a:endParaRPr>
          </a:p>
          <a:p>
            <a:pPr>
              <a:spcAft>
                <a:spcPct val="0"/>
              </a:spcAft>
            </a:pPr>
            <a:r>
              <a:rPr lang="en-US" altLang="zh-CN" sz="3200" kern="0" smtClean="0">
                <a:solidFill>
                  <a:srgbClr val="000000"/>
                </a:solidFill>
                <a:latin typeface="KaiTi" charset="-122"/>
                <a:ea typeface="KaiTi" charset="-122"/>
                <a:cs typeface="KaiTi" charset="-122"/>
              </a:rPr>
              <a:t>D</a:t>
            </a:r>
            <a:r>
              <a:rPr lang="en-US" altLang="zh-CN" sz="3200" kern="0">
                <a:solidFill>
                  <a:srgbClr val="000000"/>
                </a:solidFill>
                <a:latin typeface="KaiTi" charset="-122"/>
                <a:ea typeface="KaiTi" charset="-122"/>
                <a:cs typeface="KaiTi" charset="-122"/>
              </a:rPr>
              <a:t>. </a:t>
            </a:r>
            <a:r>
              <a:rPr lang="zh-CN" altLang="en-US" sz="3200" kern="0">
                <a:solidFill>
                  <a:srgbClr val="000000"/>
                </a:solidFill>
                <a:latin typeface="KaiTi" charset="-122"/>
                <a:ea typeface="KaiTi" charset="-122"/>
                <a:cs typeface="KaiTi" charset="-122"/>
              </a:rPr>
              <a:t>人有了方向才会全力以赴。</a:t>
            </a:r>
            <a:endParaRPr lang="zh-CN" altLang="zh-CN" sz="3200" kern="100">
              <a:effectLst/>
              <a:latin typeface="KaiTi" charset="-122"/>
              <a:ea typeface="KaiTi" charset="-122"/>
              <a:cs typeface="KaiTi" charset="-122"/>
            </a:endParaRPr>
          </a:p>
        </p:txBody>
      </p:sp>
      <p:sp>
        <p:nvSpPr>
          <p:cNvPr id="4" name="文本框 3"/>
          <p:cNvSpPr txBox="1"/>
          <p:nvPr/>
        </p:nvSpPr>
        <p:spPr>
          <a:xfrm>
            <a:off x="8805639" y="4336405"/>
            <a:ext cx="481222" cy="707886"/>
          </a:xfrm>
          <a:prstGeom prst="rect">
            <a:avLst/>
          </a:prstGeom>
          <a:noFill/>
        </p:spPr>
        <p:txBody>
          <a:bodyPr wrap="none" rtlCol="0">
            <a:spAutoFit/>
          </a:bodyPr>
          <a:lstStyle/>
          <a:p>
            <a:r>
              <a:rPr kumimoji="1" lang="en-US" altLang="zh-CN" sz="4000" smtClean="0">
                <a:solidFill>
                  <a:srgbClr val="FF0000"/>
                </a:solidFill>
              </a:rPr>
              <a:t>A</a:t>
            </a:r>
            <a:endParaRPr kumimoji="1" lang="zh-CN" altLang="en-US" sz="4000">
              <a:solidFill>
                <a:srgbClr val="FF0000"/>
              </a:solidFill>
            </a:endParaRPr>
          </a:p>
        </p:txBody>
      </p:sp>
    </p:spTree>
  </p:cSld>
  <p:clrMapOvr>
    <a:masterClrMapping/>
  </p:clrMapOvr>
  <mc:AlternateContent>
    <mc:Choice xmlns:p15="http://schemas.microsoft.com/office/powerpoint/2012/main" Requires="p15">
      <p:transitio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08695" y="1456085"/>
            <a:ext cx="12385376" cy="5509200"/>
          </a:xfrm>
          <a:prstGeom prst="rect">
            <a:avLst/>
          </a:prstGeom>
        </p:spPr>
        <p:txBody>
          <a:bodyPr wrap="square">
            <a:spAutoFit/>
          </a:bodyPr>
          <a:lstStyle/>
          <a:p>
            <a:pPr>
              <a:spcAft>
                <a:spcPct val="0"/>
              </a:spcAft>
            </a:pPr>
            <a:r>
              <a:rPr lang="zh-CN" altLang="en-US" sz="3200" kern="0">
                <a:solidFill>
                  <a:srgbClr val="000000"/>
                </a:solidFill>
                <a:latin typeface="KaiTi" charset="-122"/>
                <a:ea typeface="KaiTi" charset="-122"/>
                <a:cs typeface="KaiTi" charset="-122"/>
              </a:rPr>
              <a:t>这些天，同学们在阅读那篇脍炙人口的文章</a:t>
            </a:r>
            <a:r>
              <a:rPr lang="en-US" altLang="zh-CN" sz="3200" kern="0">
                <a:solidFill>
                  <a:srgbClr val="000000"/>
                </a:solidFill>
                <a:latin typeface="KaiTi" charset="-122"/>
                <a:ea typeface="KaiTi" charset="-122"/>
                <a:cs typeface="KaiTi" charset="-122"/>
              </a:rPr>
              <a:t>《</a:t>
            </a:r>
            <a:r>
              <a:rPr lang="zh-CN" altLang="en-US" sz="3200" kern="0">
                <a:solidFill>
                  <a:srgbClr val="000000"/>
                </a:solidFill>
                <a:latin typeface="KaiTi" charset="-122"/>
                <a:ea typeface="KaiTi" charset="-122"/>
                <a:cs typeface="KaiTi" charset="-122"/>
              </a:rPr>
              <a:t>谁是最可爱的人</a:t>
            </a:r>
            <a:r>
              <a:rPr lang="en-US" altLang="zh-CN" sz="3200" kern="0">
                <a:solidFill>
                  <a:srgbClr val="000000"/>
                </a:solidFill>
                <a:latin typeface="KaiTi" charset="-122"/>
                <a:ea typeface="KaiTi" charset="-122"/>
                <a:cs typeface="KaiTi" charset="-122"/>
              </a:rPr>
              <a:t>》</a:t>
            </a:r>
            <a:r>
              <a:rPr lang="zh-CN" altLang="en-US" sz="3200" kern="0">
                <a:solidFill>
                  <a:srgbClr val="000000"/>
                </a:solidFill>
                <a:latin typeface="KaiTi" charset="-122"/>
                <a:ea typeface="KaiTi" charset="-122"/>
                <a:cs typeface="KaiTi" charset="-122"/>
              </a:rPr>
              <a:t>，了解了朝鲜战场上战士们的英雄事迹。大家联想到近期西南边疆官兵的故事，发出向新时期最可爱的人学习的热情。抗美援朝的英雄曾激励了几代人的，今天子弟兵续写英雄的故事，继续激励着我们</a:t>
            </a:r>
            <a:r>
              <a:rPr lang="zh-CN" altLang="en-US" sz="3200" kern="0" smtClean="0">
                <a:solidFill>
                  <a:srgbClr val="000000"/>
                </a:solidFill>
                <a:latin typeface="KaiTi" charset="-122"/>
                <a:ea typeface="KaiTi" charset="-122"/>
                <a:cs typeface="KaiTi" charset="-122"/>
              </a:rPr>
              <a:t>。</a:t>
            </a:r>
            <a:endParaRPr lang="en-US" altLang="zh-CN" sz="3200" kern="0" smtClean="0">
              <a:solidFill>
                <a:srgbClr val="000000"/>
              </a:solidFill>
              <a:latin typeface="KaiTi" charset="-122"/>
              <a:ea typeface="KaiTi" charset="-122"/>
              <a:cs typeface="KaiTi" charset="-122"/>
            </a:endParaRPr>
          </a:p>
          <a:p>
            <a:pPr>
              <a:spcAft>
                <a:spcPct val="0"/>
              </a:spcAft>
            </a:pPr>
            <a:r>
              <a:rPr lang="zh-CN" altLang="en-US" sz="3200" u="sng" kern="0">
                <a:solidFill>
                  <a:srgbClr val="000000"/>
                </a:solidFill>
                <a:latin typeface="KaiTi" charset="-122"/>
                <a:ea typeface="KaiTi" charset="-122"/>
                <a:cs typeface="KaiTi" charset="-122"/>
              </a:rPr>
              <a:t>       </a:t>
            </a:r>
            <a:r>
              <a:rPr lang="zh-CN" altLang="en-US" sz="3200" u="sng" kern="0" smtClean="0">
                <a:solidFill>
                  <a:srgbClr val="000000"/>
                </a:solidFill>
                <a:latin typeface="KaiTi" charset="-122"/>
                <a:ea typeface="KaiTi" charset="-122"/>
                <a:cs typeface="KaiTi" charset="-122"/>
              </a:rPr>
              <a:t>       </a:t>
            </a:r>
            <a:r>
              <a:rPr lang="zh-CN" altLang="en-US" sz="3200" u="sng" kern="0">
                <a:solidFill>
                  <a:srgbClr val="000000"/>
                </a:solidFill>
                <a:latin typeface="KaiTi" charset="-122"/>
                <a:ea typeface="KaiTi" charset="-122"/>
                <a:cs typeface="KaiTi" charset="-122"/>
              </a:rPr>
              <a:t>   </a:t>
            </a:r>
            <a:r>
              <a:rPr lang="zh-CN" altLang="en-US" sz="3200" kern="0">
                <a:solidFill>
                  <a:srgbClr val="000000"/>
                </a:solidFill>
                <a:latin typeface="KaiTi" charset="-122"/>
                <a:ea typeface="KaiTi" charset="-122"/>
                <a:cs typeface="KaiTi" charset="-122"/>
              </a:rPr>
              <a:t>。</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6.</a:t>
            </a:r>
            <a:r>
              <a:rPr lang="zh-CN" altLang="en-US" sz="3200" kern="0">
                <a:solidFill>
                  <a:srgbClr val="000000"/>
                </a:solidFill>
                <a:latin typeface="KaiTi" charset="-122"/>
                <a:ea typeface="KaiTi" charset="-122"/>
                <a:cs typeface="KaiTi" charset="-122"/>
              </a:rPr>
              <a:t>上面文字是同学写的学习体会，请帮助修改完善。（</a:t>
            </a:r>
            <a:r>
              <a:rPr lang="en-US" altLang="zh-CN" sz="3200" kern="0">
                <a:solidFill>
                  <a:srgbClr val="000000"/>
                </a:solidFill>
                <a:latin typeface="KaiTi" charset="-122"/>
                <a:ea typeface="KaiTi" charset="-122"/>
                <a:cs typeface="KaiTi" charset="-122"/>
              </a:rPr>
              <a:t>4</a:t>
            </a:r>
            <a:r>
              <a:rPr lang="zh-CN" altLang="en-US" sz="3200" kern="0">
                <a:solidFill>
                  <a:srgbClr val="000000"/>
                </a:solidFill>
                <a:latin typeface="KaiTi" charset="-122"/>
                <a:ea typeface="KaiTi" charset="-122"/>
                <a:cs typeface="KaiTi" charset="-122"/>
              </a:rPr>
              <a:t>分）</a:t>
            </a:r>
            <a:endParaRPr lang="zh-CN" altLang="en-US" sz="3200" kern="0">
              <a:solidFill>
                <a:srgbClr val="000000"/>
              </a:solidFill>
              <a:latin typeface="KaiTi" charset="-122"/>
              <a:ea typeface="KaiTi" charset="-122"/>
              <a:cs typeface="KaiTi" charset="-122"/>
            </a:endParaRPr>
          </a:p>
          <a:p>
            <a:pPr>
              <a:spcAft>
                <a:spcPct val="0"/>
              </a:spcAft>
            </a:pPr>
            <a:r>
              <a:rPr lang="zh-CN" altLang="en-US" sz="3200" kern="0">
                <a:solidFill>
                  <a:srgbClr val="000000"/>
                </a:solidFill>
                <a:latin typeface="KaiTi" charset="-122"/>
                <a:ea typeface="KaiTi" charset="-122"/>
                <a:cs typeface="KaiTi" charset="-122"/>
              </a:rPr>
              <a:t>（</a:t>
            </a:r>
            <a:r>
              <a:rPr lang="en-US" altLang="zh-CN" sz="3200" kern="0">
                <a:solidFill>
                  <a:srgbClr val="000000"/>
                </a:solidFill>
                <a:latin typeface="KaiTi" charset="-122"/>
                <a:ea typeface="KaiTi" charset="-122"/>
                <a:cs typeface="KaiTi" charset="-122"/>
              </a:rPr>
              <a:t>1</a:t>
            </a:r>
            <a:r>
              <a:rPr lang="zh-CN" altLang="en-US" sz="3200" kern="0">
                <a:solidFill>
                  <a:srgbClr val="000000"/>
                </a:solidFill>
                <a:latin typeface="KaiTi" charset="-122"/>
                <a:ea typeface="KaiTi" charset="-122"/>
                <a:cs typeface="KaiTi" charset="-122"/>
              </a:rPr>
              <a:t>）画线语句搭配不当，衔接最恰当的一项是（</a:t>
            </a:r>
            <a:r>
              <a:rPr lang="en-US" altLang="zh-CN" sz="3200" kern="0">
                <a:solidFill>
                  <a:srgbClr val="000000"/>
                </a:solidFill>
                <a:latin typeface="KaiTi" charset="-122"/>
                <a:ea typeface="KaiTi" charset="-122"/>
                <a:cs typeface="KaiTi" charset="-122"/>
              </a:rPr>
              <a:t>2</a:t>
            </a:r>
            <a:r>
              <a:rPr lang="zh-CN" altLang="en-US" sz="3200" kern="0">
                <a:solidFill>
                  <a:srgbClr val="000000"/>
                </a:solidFill>
                <a:latin typeface="KaiTi" charset="-122"/>
                <a:ea typeface="KaiTi" charset="-122"/>
                <a:cs typeface="KaiTi" charset="-122"/>
              </a:rPr>
              <a:t>分）</a:t>
            </a:r>
            <a:endParaRPr lang="zh-CN" altLang="en-US" sz="3200" kern="0">
              <a:solidFill>
                <a:srgbClr val="000000"/>
              </a:solidFill>
              <a:latin typeface="KaiTi" charset="-122"/>
              <a:ea typeface="KaiTi" charset="-122"/>
              <a:cs typeface="KaiTi" charset="-122"/>
            </a:endParaRPr>
          </a:p>
          <a:p>
            <a:pPr>
              <a:spcAft>
                <a:spcPct val="0"/>
              </a:spcAft>
            </a:pPr>
            <a:r>
              <a:rPr lang="zh-CN" altLang="en-US" sz="3200" kern="0">
                <a:solidFill>
                  <a:srgbClr val="000000"/>
                </a:solidFill>
                <a:latin typeface="KaiTi" charset="-122"/>
                <a:ea typeface="KaiTi" charset="-122"/>
                <a:cs typeface="KaiTi" charset="-122"/>
              </a:rPr>
              <a:t>（</a:t>
            </a:r>
            <a:r>
              <a:rPr lang="en-US" altLang="zh-CN" sz="3200" kern="0">
                <a:solidFill>
                  <a:srgbClr val="000000"/>
                </a:solidFill>
                <a:latin typeface="KaiTi" charset="-122"/>
                <a:ea typeface="KaiTi" charset="-122"/>
                <a:cs typeface="KaiTi" charset="-122"/>
              </a:rPr>
              <a:t>2</a:t>
            </a:r>
            <a:r>
              <a:rPr lang="zh-CN" altLang="en-US" sz="3200" kern="0">
                <a:solidFill>
                  <a:srgbClr val="000000"/>
                </a:solidFill>
                <a:latin typeface="KaiTi" charset="-122"/>
                <a:ea typeface="KaiTi" charset="-122"/>
                <a:cs typeface="KaiTi" charset="-122"/>
              </a:rPr>
              <a:t>）填写在横线上的句子，衔接最恰当的一项</a:t>
            </a:r>
            <a:r>
              <a:rPr lang="zh-CN" altLang="en-US" sz="3200" kern="0" smtClean="0">
                <a:solidFill>
                  <a:srgbClr val="000000"/>
                </a:solidFill>
                <a:latin typeface="KaiTi" charset="-122"/>
                <a:ea typeface="KaiTi" charset="-122"/>
                <a:cs typeface="KaiTi" charset="-122"/>
              </a:rPr>
              <a:t>是（     ）（</a:t>
            </a:r>
            <a:r>
              <a:rPr lang="en-US" altLang="zh-CN" sz="3200" kern="0">
                <a:solidFill>
                  <a:srgbClr val="000000"/>
                </a:solidFill>
                <a:latin typeface="KaiTi" charset="-122"/>
                <a:ea typeface="KaiTi" charset="-122"/>
                <a:cs typeface="KaiTi" charset="-122"/>
              </a:rPr>
              <a:t>2</a:t>
            </a:r>
            <a:r>
              <a:rPr lang="zh-CN" altLang="en-US" sz="3200" kern="0">
                <a:solidFill>
                  <a:srgbClr val="000000"/>
                </a:solidFill>
                <a:latin typeface="KaiTi" charset="-122"/>
                <a:ea typeface="KaiTi" charset="-122"/>
                <a:cs typeface="KaiTi" charset="-122"/>
              </a:rPr>
              <a:t>分）</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A.</a:t>
            </a:r>
            <a:r>
              <a:rPr lang="zh-CN" altLang="en-US" sz="3200" kern="0">
                <a:solidFill>
                  <a:srgbClr val="000000"/>
                </a:solidFill>
                <a:latin typeface="KaiTi" charset="-122"/>
                <a:ea typeface="KaiTi" charset="-122"/>
                <a:cs typeface="KaiTi" charset="-122"/>
              </a:rPr>
              <a:t>我们要崇敬英雄，更要奋发努力，成为新时代的英雄。</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B.</a:t>
            </a:r>
            <a:r>
              <a:rPr lang="zh-CN" altLang="en-US" sz="3200" kern="0">
                <a:solidFill>
                  <a:srgbClr val="000000"/>
                </a:solidFill>
                <a:latin typeface="KaiTi" charset="-122"/>
                <a:ea typeface="KaiTi" charset="-122"/>
                <a:cs typeface="KaiTi" charset="-122"/>
              </a:rPr>
              <a:t>记录英雄故事的文章，常用生动的细节表现人物精神。</a:t>
            </a:r>
            <a:endParaRPr lang="zh-CN" altLang="en-US" sz="3200" kern="0">
              <a:solidFill>
                <a:srgbClr val="000000"/>
              </a:solidFill>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C.</a:t>
            </a:r>
            <a:r>
              <a:rPr lang="zh-CN" altLang="en-US" sz="3200" kern="0">
                <a:solidFill>
                  <a:srgbClr val="000000"/>
                </a:solidFill>
                <a:latin typeface="KaiTi" charset="-122"/>
                <a:ea typeface="KaiTi" charset="-122"/>
                <a:cs typeface="KaiTi" charset="-122"/>
              </a:rPr>
              <a:t>解放军总是冲在抢险救灾第一节，是和平时代的英雄。</a:t>
            </a:r>
            <a:endParaRPr lang="zh-CN" altLang="en-US" sz="3200" kern="0">
              <a:solidFill>
                <a:srgbClr val="000000"/>
              </a:solidFill>
              <a:latin typeface="KaiTi" charset="-122"/>
              <a:ea typeface="KaiTi" charset="-122"/>
              <a:cs typeface="KaiTi" charset="-122"/>
            </a:endParaRPr>
          </a:p>
        </p:txBody>
      </p:sp>
      <p:sp>
        <p:nvSpPr>
          <p:cNvPr id="4" name="文本框 3"/>
          <p:cNvSpPr txBox="1"/>
          <p:nvPr/>
        </p:nvSpPr>
        <p:spPr>
          <a:xfrm>
            <a:off x="9813751" y="4768453"/>
            <a:ext cx="481222" cy="707886"/>
          </a:xfrm>
          <a:prstGeom prst="rect">
            <a:avLst/>
          </a:prstGeom>
          <a:noFill/>
        </p:spPr>
        <p:txBody>
          <a:bodyPr wrap="none" rtlCol="0">
            <a:spAutoFit/>
          </a:bodyPr>
          <a:lstStyle/>
          <a:p>
            <a:r>
              <a:rPr kumimoji="1" lang="en-US" altLang="zh-CN" sz="4000" smtClean="0">
                <a:solidFill>
                  <a:srgbClr val="FF0000"/>
                </a:solidFill>
              </a:rPr>
              <a:t>A</a:t>
            </a:r>
            <a:endParaRPr kumimoji="1" lang="zh-CN" altLang="en-US" sz="4000">
              <a:solidFill>
                <a:srgbClr val="FF0000"/>
              </a:solidFill>
            </a:endParaRPr>
          </a:p>
        </p:txBody>
      </p:sp>
    </p:spTree>
  </p:cSld>
  <p:clrMapOvr>
    <a:masterClrMapping/>
  </p:clrMapOvr>
  <mc:AlternateContent>
    <mc:Choice xmlns:p15="http://schemas.microsoft.com/office/powerpoint/2012/main" Requires="p15">
      <p:transitio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08695" y="1816125"/>
            <a:ext cx="12385376" cy="4524315"/>
          </a:xfrm>
          <a:prstGeom prst="rect">
            <a:avLst/>
          </a:prstGeom>
        </p:spPr>
        <p:txBody>
          <a:bodyPr wrap="square">
            <a:spAutoFit/>
          </a:bodyPr>
          <a:lstStyle/>
          <a:p>
            <a:pPr>
              <a:spcAft>
                <a:spcPct val="0"/>
              </a:spcAft>
            </a:pPr>
            <a:r>
              <a:rPr lang="zh-CN" altLang="en-US" sz="3200" kern="0">
                <a:solidFill>
                  <a:srgbClr val="000000"/>
                </a:solidFill>
                <a:latin typeface="KaiTi" charset="-122"/>
                <a:ea typeface="KaiTi" charset="-122"/>
                <a:cs typeface="KaiTi" charset="-122"/>
              </a:rPr>
              <a:t>“更为重要的是”这句话是从下面介绍“中国古代数学”的语段中抽出来的，若还原的话，放哪一处最恰当？（   ）</a:t>
            </a:r>
            <a:endParaRPr lang="zh-CN" altLang="en-US" sz="3200" kern="0">
              <a:solidFill>
                <a:srgbClr val="000000"/>
              </a:solidFill>
              <a:latin typeface="KaiTi" charset="-122"/>
              <a:ea typeface="KaiTi" charset="-122"/>
              <a:cs typeface="KaiTi" charset="-122"/>
            </a:endParaRPr>
          </a:p>
          <a:p>
            <a:pPr>
              <a:spcAft>
                <a:spcPct val="0"/>
              </a:spcAft>
            </a:pPr>
            <a:r>
              <a:rPr lang="zh-CN" altLang="en-US" sz="3200" kern="0" smtClean="0">
                <a:solidFill>
                  <a:srgbClr val="000000"/>
                </a:solidFill>
                <a:latin typeface="KaiTi" charset="-122"/>
                <a:ea typeface="KaiTi" charset="-122"/>
                <a:cs typeface="KaiTi" charset="-122"/>
              </a:rPr>
              <a:t>    数学</a:t>
            </a:r>
            <a:r>
              <a:rPr lang="zh-CN" altLang="en-US" sz="3200" kern="0">
                <a:solidFill>
                  <a:srgbClr val="000000"/>
                </a:solidFill>
                <a:latin typeface="KaiTi" charset="-122"/>
                <a:ea typeface="KaiTi" charset="-122"/>
                <a:cs typeface="KaiTi" charset="-122"/>
              </a:rPr>
              <a:t>在中国古代称为算术，</a:t>
            </a:r>
            <a:r>
              <a:rPr lang="en-US" altLang="zh-CN" sz="3200" kern="0">
                <a:solidFill>
                  <a:srgbClr val="000000"/>
                </a:solidFill>
                <a:latin typeface="KaiTi" charset="-122"/>
                <a:ea typeface="KaiTi" charset="-122"/>
                <a:cs typeface="KaiTi" charset="-122"/>
              </a:rPr>
              <a:t>[</a:t>
            </a:r>
            <a:r>
              <a:rPr lang="zh-CN" altLang="en-US" sz="3200" kern="0">
                <a:solidFill>
                  <a:srgbClr val="000000"/>
                </a:solidFill>
                <a:latin typeface="KaiTi" charset="-122"/>
                <a:ea typeface="KaiTi" charset="-122"/>
                <a:cs typeface="KaiTi" charset="-122"/>
              </a:rPr>
              <a:t>甲</a:t>
            </a:r>
            <a:r>
              <a:rPr lang="en-US" altLang="zh-CN" sz="3200" kern="0">
                <a:solidFill>
                  <a:srgbClr val="000000"/>
                </a:solidFill>
                <a:latin typeface="KaiTi" charset="-122"/>
                <a:ea typeface="KaiTi" charset="-122"/>
                <a:cs typeface="KaiTi" charset="-122"/>
              </a:rPr>
              <a:t>]</a:t>
            </a:r>
            <a:r>
              <a:rPr lang="zh-CN" altLang="en-US" sz="3200" kern="0">
                <a:solidFill>
                  <a:srgbClr val="000000"/>
                </a:solidFill>
                <a:latin typeface="KaiTi" charset="-122"/>
                <a:ea typeface="KaiTi" charset="-122"/>
                <a:cs typeface="KaiTi" charset="-122"/>
              </a:rPr>
              <a:t>算术又称为算学、算法，宋元开始使用“数学”一词。</a:t>
            </a:r>
            <a:r>
              <a:rPr lang="en-US" altLang="zh-CN" sz="3200" kern="0">
                <a:solidFill>
                  <a:srgbClr val="000000"/>
                </a:solidFill>
                <a:latin typeface="KaiTi" charset="-122"/>
                <a:ea typeface="KaiTi" charset="-122"/>
                <a:cs typeface="KaiTi" charset="-122"/>
              </a:rPr>
              <a:t>[</a:t>
            </a:r>
            <a:r>
              <a:rPr lang="zh-CN" altLang="en-US" sz="3200" kern="0">
                <a:solidFill>
                  <a:srgbClr val="000000"/>
                </a:solidFill>
                <a:latin typeface="KaiTi" charset="-122"/>
                <a:ea typeface="KaiTi" charset="-122"/>
                <a:cs typeface="KaiTi" charset="-122"/>
              </a:rPr>
              <a:t>乙</a:t>
            </a:r>
            <a:r>
              <a:rPr lang="en-US" altLang="zh-CN" sz="3200" kern="0">
                <a:solidFill>
                  <a:srgbClr val="000000"/>
                </a:solidFill>
                <a:latin typeface="KaiTi" charset="-122"/>
                <a:ea typeface="KaiTi" charset="-122"/>
                <a:cs typeface="KaiTi" charset="-122"/>
              </a:rPr>
              <a:t>]</a:t>
            </a:r>
            <a:r>
              <a:rPr lang="zh-CN" altLang="en-US" sz="3200" kern="0">
                <a:solidFill>
                  <a:srgbClr val="000000"/>
                </a:solidFill>
                <a:latin typeface="KaiTi" charset="-122"/>
                <a:ea typeface="KaiTi" charset="-122"/>
                <a:cs typeface="KaiTi" charset="-122"/>
              </a:rPr>
              <a:t>中国古代数学积累了不少用数学解决问题的方法，</a:t>
            </a:r>
            <a:r>
              <a:rPr lang="en-US" altLang="zh-CN" sz="3200" kern="0">
                <a:solidFill>
                  <a:srgbClr val="000000"/>
                </a:solidFill>
                <a:latin typeface="KaiTi" charset="-122"/>
                <a:ea typeface="KaiTi" charset="-122"/>
                <a:cs typeface="KaiTi" charset="-122"/>
              </a:rPr>
              <a:t>[</a:t>
            </a:r>
            <a:r>
              <a:rPr lang="zh-CN" altLang="en-US" sz="3200" kern="0">
                <a:solidFill>
                  <a:srgbClr val="000000"/>
                </a:solidFill>
                <a:latin typeface="KaiTi" charset="-122"/>
                <a:ea typeface="KaiTi" charset="-122"/>
                <a:cs typeface="KaiTi" charset="-122"/>
              </a:rPr>
              <a:t>丙</a:t>
            </a:r>
            <a:r>
              <a:rPr lang="en-US" altLang="zh-CN" sz="3200" kern="0">
                <a:solidFill>
                  <a:srgbClr val="000000"/>
                </a:solidFill>
                <a:latin typeface="KaiTi" charset="-122"/>
                <a:ea typeface="KaiTi" charset="-122"/>
                <a:cs typeface="KaiTi" charset="-122"/>
              </a:rPr>
              <a:t>]</a:t>
            </a:r>
            <a:r>
              <a:rPr lang="zh-CN" altLang="en-US" sz="3200" kern="0">
                <a:solidFill>
                  <a:srgbClr val="000000"/>
                </a:solidFill>
                <a:latin typeface="KaiTi" charset="-122"/>
                <a:ea typeface="KaiTi" charset="-122"/>
                <a:cs typeface="KaiTi" charset="-122"/>
              </a:rPr>
              <a:t>这些方法背后的思想对当今的数学研究仍有启迪作用。我们反对随意拔高古人，盲目自大的作法，</a:t>
            </a:r>
            <a:r>
              <a:rPr lang="en-US" altLang="zh-CN" sz="3200" kern="0">
                <a:solidFill>
                  <a:srgbClr val="000000"/>
                </a:solidFill>
                <a:latin typeface="KaiTi" charset="-122"/>
                <a:ea typeface="KaiTi" charset="-122"/>
                <a:cs typeface="KaiTi" charset="-122"/>
              </a:rPr>
              <a:t>[</a:t>
            </a:r>
            <a:r>
              <a:rPr lang="zh-CN" altLang="en-US" sz="3200" kern="0">
                <a:solidFill>
                  <a:srgbClr val="000000"/>
                </a:solidFill>
                <a:latin typeface="KaiTi" charset="-122"/>
                <a:ea typeface="KaiTi" charset="-122"/>
                <a:cs typeface="KaiTi" charset="-122"/>
              </a:rPr>
              <a:t>丁</a:t>
            </a:r>
            <a:r>
              <a:rPr lang="en-US" altLang="zh-CN" sz="3200" kern="0">
                <a:solidFill>
                  <a:srgbClr val="000000"/>
                </a:solidFill>
                <a:latin typeface="KaiTi" charset="-122"/>
                <a:ea typeface="KaiTi" charset="-122"/>
                <a:cs typeface="KaiTi" charset="-122"/>
              </a:rPr>
              <a:t>]</a:t>
            </a:r>
            <a:r>
              <a:rPr lang="zh-CN" altLang="en-US" sz="3200" kern="0">
                <a:solidFill>
                  <a:srgbClr val="000000"/>
                </a:solidFill>
                <a:latin typeface="KaiTi" charset="-122"/>
                <a:ea typeface="KaiTi" charset="-122"/>
                <a:cs typeface="KaiTi" charset="-122"/>
              </a:rPr>
              <a:t>也反对不顾事实，贬低中国数学的错误态度。</a:t>
            </a:r>
            <a:endParaRPr lang="zh-CN" altLang="en-US" sz="3200" kern="0">
              <a:solidFill>
                <a:srgbClr val="000000"/>
              </a:solidFill>
              <a:latin typeface="KaiTi" charset="-122"/>
              <a:ea typeface="KaiTi" charset="-122"/>
              <a:cs typeface="KaiTi" charset="-122"/>
            </a:endParaRPr>
          </a:p>
          <a:p>
            <a:pPr>
              <a:spcAft>
                <a:spcPct val="0"/>
              </a:spcAft>
            </a:pPr>
            <a:endParaRPr lang="en-US" altLang="zh-CN" sz="3200" kern="0" smtClean="0">
              <a:solidFill>
                <a:srgbClr val="000000"/>
              </a:solidFill>
              <a:latin typeface="KaiTi" charset="-122"/>
              <a:ea typeface="KaiTi" charset="-122"/>
              <a:cs typeface="KaiTi" charset="-122"/>
            </a:endParaRPr>
          </a:p>
          <a:p>
            <a:pPr>
              <a:spcAft>
                <a:spcPct val="0"/>
              </a:spcAft>
            </a:pPr>
            <a:r>
              <a:rPr lang="en-US" altLang="zh-CN" sz="3200" kern="0" smtClean="0">
                <a:solidFill>
                  <a:srgbClr val="000000"/>
                </a:solidFill>
                <a:latin typeface="KaiTi" charset="-122"/>
                <a:ea typeface="KaiTi" charset="-122"/>
                <a:cs typeface="KaiTi" charset="-122"/>
              </a:rPr>
              <a:t>A</a:t>
            </a:r>
            <a:r>
              <a:rPr lang="en-US" altLang="zh-CN" sz="3200" kern="0">
                <a:solidFill>
                  <a:srgbClr val="000000"/>
                </a:solidFill>
                <a:latin typeface="KaiTi" charset="-122"/>
                <a:ea typeface="KaiTi" charset="-122"/>
                <a:cs typeface="KaiTi" charset="-122"/>
              </a:rPr>
              <a:t>. </a:t>
            </a:r>
            <a:r>
              <a:rPr lang="zh-CN" altLang="en-US" sz="3200" kern="0">
                <a:solidFill>
                  <a:srgbClr val="000000"/>
                </a:solidFill>
                <a:latin typeface="KaiTi" charset="-122"/>
                <a:ea typeface="KaiTi" charset="-122"/>
                <a:cs typeface="KaiTi" charset="-122"/>
              </a:rPr>
              <a:t>甲	</a:t>
            </a:r>
            <a:r>
              <a:rPr lang="en-US" altLang="zh-CN" sz="3200" kern="0">
                <a:solidFill>
                  <a:srgbClr val="000000"/>
                </a:solidFill>
                <a:latin typeface="KaiTi" charset="-122"/>
                <a:ea typeface="KaiTi" charset="-122"/>
                <a:cs typeface="KaiTi" charset="-122"/>
              </a:rPr>
              <a:t>B. </a:t>
            </a:r>
            <a:r>
              <a:rPr lang="zh-CN" altLang="en-US" sz="3200" kern="0">
                <a:solidFill>
                  <a:srgbClr val="000000"/>
                </a:solidFill>
                <a:latin typeface="KaiTi" charset="-122"/>
                <a:ea typeface="KaiTi" charset="-122"/>
                <a:cs typeface="KaiTi" charset="-122"/>
              </a:rPr>
              <a:t>乙	</a:t>
            </a:r>
            <a:r>
              <a:rPr lang="en-US" altLang="zh-CN" sz="3200" kern="0">
                <a:solidFill>
                  <a:srgbClr val="000000"/>
                </a:solidFill>
                <a:latin typeface="KaiTi" charset="-122"/>
                <a:ea typeface="KaiTi" charset="-122"/>
                <a:cs typeface="KaiTi" charset="-122"/>
              </a:rPr>
              <a:t>C. </a:t>
            </a:r>
            <a:r>
              <a:rPr lang="zh-CN" altLang="en-US" sz="3200" kern="0">
                <a:solidFill>
                  <a:srgbClr val="000000"/>
                </a:solidFill>
                <a:latin typeface="KaiTi" charset="-122"/>
                <a:ea typeface="KaiTi" charset="-122"/>
                <a:cs typeface="KaiTi" charset="-122"/>
              </a:rPr>
              <a:t>丙	</a:t>
            </a:r>
            <a:r>
              <a:rPr lang="en-US" altLang="zh-CN" sz="3200" kern="0">
                <a:solidFill>
                  <a:srgbClr val="000000"/>
                </a:solidFill>
                <a:latin typeface="KaiTi" charset="-122"/>
                <a:ea typeface="KaiTi" charset="-122"/>
                <a:cs typeface="KaiTi" charset="-122"/>
              </a:rPr>
              <a:t>D. </a:t>
            </a:r>
            <a:r>
              <a:rPr lang="zh-CN" altLang="en-US" sz="3200" kern="0">
                <a:solidFill>
                  <a:srgbClr val="000000"/>
                </a:solidFill>
                <a:latin typeface="KaiTi" charset="-122"/>
                <a:ea typeface="KaiTi" charset="-122"/>
                <a:cs typeface="KaiTi" charset="-122"/>
              </a:rPr>
              <a:t>丁</a:t>
            </a:r>
            <a:endParaRPr lang="zh-CN" altLang="en-US" sz="3200" kern="0">
              <a:solidFill>
                <a:srgbClr val="000000"/>
              </a:solidFill>
              <a:latin typeface="KaiTi" charset="-122"/>
              <a:ea typeface="KaiTi" charset="-122"/>
              <a:cs typeface="KaiTi" charset="-122"/>
            </a:endParaRPr>
          </a:p>
        </p:txBody>
      </p:sp>
      <p:sp>
        <p:nvSpPr>
          <p:cNvPr id="4" name="文本框 3"/>
          <p:cNvSpPr txBox="1"/>
          <p:nvPr/>
        </p:nvSpPr>
        <p:spPr>
          <a:xfrm>
            <a:off x="8157567" y="2176165"/>
            <a:ext cx="463588" cy="707886"/>
          </a:xfrm>
          <a:prstGeom prst="rect">
            <a:avLst/>
          </a:prstGeom>
          <a:noFill/>
        </p:spPr>
        <p:txBody>
          <a:bodyPr wrap="none" rtlCol="0">
            <a:spAutoFit/>
          </a:bodyPr>
          <a:lstStyle/>
          <a:p>
            <a:r>
              <a:rPr kumimoji="1" lang="en-US" altLang="zh-CN" sz="4000" smtClean="0">
                <a:solidFill>
                  <a:srgbClr val="FF0000"/>
                </a:solidFill>
              </a:rPr>
              <a:t>C</a:t>
            </a:r>
            <a:endParaRPr kumimoji="1" lang="zh-CN" altLang="en-US" sz="4000">
              <a:solidFill>
                <a:srgbClr val="FF0000"/>
              </a:solidFill>
            </a:endParaRPr>
          </a:p>
        </p:txBody>
      </p:sp>
    </p:spTree>
  </p:cSld>
  <p:clrMapOvr>
    <a:masterClrMapping/>
  </p:clrMapOvr>
  <mc:AlternateContent>
    <mc:Choice xmlns:p15="http://schemas.microsoft.com/office/powerpoint/2012/main" Requires="p15">
      <p:transitio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08695" y="1456085"/>
            <a:ext cx="12385376" cy="5509200"/>
          </a:xfrm>
          <a:prstGeom prst="rect">
            <a:avLst/>
          </a:prstGeom>
        </p:spPr>
        <p:txBody>
          <a:bodyPr wrap="square">
            <a:spAutoFit/>
          </a:bodyPr>
          <a:lstStyle/>
          <a:p>
            <a:pPr>
              <a:spcAft>
                <a:spcPct val="0"/>
              </a:spcAft>
            </a:pPr>
            <a:r>
              <a:rPr lang="zh-CN" altLang="zh-CN" sz="3200" kern="0" smtClean="0">
                <a:solidFill>
                  <a:srgbClr val="000000"/>
                </a:solidFill>
                <a:latin typeface="KaiTi" charset="-122"/>
                <a:ea typeface="KaiTi" charset="-122"/>
                <a:cs typeface="KaiTi" charset="-122"/>
              </a:rPr>
              <a:t>你们</a:t>
            </a:r>
            <a:r>
              <a:rPr lang="zh-CN" altLang="zh-CN" sz="3200" kern="0">
                <a:solidFill>
                  <a:srgbClr val="000000"/>
                </a:solidFill>
                <a:latin typeface="KaiTi" charset="-122"/>
                <a:ea typeface="KaiTi" charset="-122"/>
                <a:cs typeface="KaiTi" charset="-122"/>
              </a:rPr>
              <a:t>中间若有人坐着轿子、吹着和煦的风去过千座山，看过千种风景，这样的学生我不欣赏：没有一座山是他真正认识的，千种风景也会①</a:t>
            </a:r>
            <a:r>
              <a:rPr lang="en-US" altLang="zh-CN" sz="3200" kern="0">
                <a:solidFill>
                  <a:srgbClr val="000000"/>
                </a:solidFill>
                <a:latin typeface="KaiTi" charset="-122"/>
                <a:ea typeface="KaiTi" charset="-122"/>
                <a:cs typeface="KaiTi" charset="-122"/>
              </a:rPr>
              <a:t>_________</a:t>
            </a:r>
            <a:r>
              <a:rPr lang="zh-CN" altLang="zh-CN" sz="3200" kern="0">
                <a:solidFill>
                  <a:srgbClr val="000000"/>
                </a:solidFill>
                <a:latin typeface="KaiTi" charset="-122"/>
                <a:ea typeface="KaiTi" charset="-122"/>
                <a:cs typeface="KaiTi" charset="-122"/>
              </a:rPr>
              <a:t>。我欣赏这样的学生；他在登山时流过汗，②</a:t>
            </a:r>
            <a:r>
              <a:rPr lang="en-US" altLang="zh-CN" sz="3200" kern="0">
                <a:solidFill>
                  <a:srgbClr val="000000"/>
                </a:solidFill>
                <a:latin typeface="KaiTi" charset="-122"/>
                <a:ea typeface="KaiTi" charset="-122"/>
                <a:cs typeface="KaiTi" charset="-122"/>
              </a:rPr>
              <a:t>_________</a:t>
            </a:r>
            <a:r>
              <a:rPr lang="zh-CN" altLang="zh-CN" sz="3200" kern="0">
                <a:solidFill>
                  <a:srgbClr val="000000"/>
                </a:solidFill>
                <a:latin typeface="KaiTi" charset="-122"/>
                <a:ea typeface="KaiTi" charset="-122"/>
                <a:cs typeface="KaiTi" charset="-122"/>
              </a:rPr>
              <a:t>，这就胜过你们对千种风景的一知半解。我说的山，是指你被荆棘伤过、在山路上跌倒过，采过上面的花，最后在山顶迎着风</a:t>
            </a:r>
            <a:r>
              <a:rPr lang="en-US" altLang="zh-CN" sz="3200" kern="0" err="1">
                <a:solidFill>
                  <a:srgbClr val="000000"/>
                </a:solidFill>
                <a:latin typeface="KaiTi" charset="-122"/>
                <a:ea typeface="KaiTi" charset="-122"/>
                <a:cs typeface="KaiTi" charset="-122"/>
              </a:rPr>
              <a:t>nà</a:t>
            </a:r>
            <a:r>
              <a:rPr lang="zh-CN" altLang="zh-CN" sz="3200" kern="0">
                <a:solidFill>
                  <a:srgbClr val="000000"/>
                </a:solidFill>
                <a:latin typeface="KaiTi" charset="-122"/>
                <a:ea typeface="KaiTi" charset="-122"/>
                <a:cs typeface="KaiTi" charset="-122"/>
              </a:rPr>
              <a:t>喊的山。</a:t>
            </a:r>
            <a:endParaRPr lang="zh-CN" altLang="zh-CN" sz="3200" kern="100">
              <a:latin typeface="KaiTi" charset="-122"/>
              <a:ea typeface="KaiTi" charset="-122"/>
              <a:cs typeface="KaiTi" charset="-122"/>
            </a:endParaRPr>
          </a:p>
          <a:p>
            <a:pPr>
              <a:spcAft>
                <a:spcPct val="0"/>
              </a:spcAft>
            </a:pPr>
            <a:endParaRPr lang="en-US" altLang="zh-CN" sz="3200" kern="0">
              <a:solidFill>
                <a:srgbClr val="000000"/>
              </a:solidFill>
              <a:latin typeface="KaiTi" charset="-122"/>
              <a:ea typeface="KaiTi" charset="-122"/>
              <a:cs typeface="KaiTi" charset="-122"/>
            </a:endParaRPr>
          </a:p>
          <a:p>
            <a:pPr>
              <a:spcAft>
                <a:spcPct val="0"/>
              </a:spcAft>
            </a:pPr>
            <a:r>
              <a:rPr lang="zh-CN" altLang="zh-CN" sz="3200" kern="0" smtClean="0">
                <a:solidFill>
                  <a:srgbClr val="000000"/>
                </a:solidFill>
                <a:latin typeface="KaiTi" charset="-122"/>
                <a:ea typeface="KaiTi" charset="-122"/>
                <a:cs typeface="KaiTi" charset="-122"/>
              </a:rPr>
              <a:t>横线</a:t>
            </a:r>
            <a:r>
              <a:rPr lang="zh-CN" altLang="zh-CN" sz="3200" kern="0">
                <a:solidFill>
                  <a:srgbClr val="000000"/>
                </a:solidFill>
                <a:latin typeface="KaiTi" charset="-122"/>
                <a:ea typeface="KaiTi" charset="-122"/>
                <a:cs typeface="KaiTi" charset="-122"/>
              </a:rPr>
              <a:t>②处填入句子最恰当的一项</a:t>
            </a:r>
            <a:r>
              <a:rPr lang="zh-CN" altLang="zh-CN" sz="3200" kern="0" smtClean="0">
                <a:solidFill>
                  <a:srgbClr val="000000"/>
                </a:solidFill>
                <a:latin typeface="KaiTi" charset="-122"/>
                <a:ea typeface="KaiTi" charset="-122"/>
                <a:cs typeface="KaiTi" charset="-122"/>
              </a:rPr>
              <a:t>是</a:t>
            </a:r>
            <a:r>
              <a:rPr lang="zh-CN" altLang="en-US" sz="3200" kern="0" smtClean="0">
                <a:solidFill>
                  <a:srgbClr val="000000"/>
                </a:solidFill>
                <a:latin typeface="KaiTi" charset="-122"/>
                <a:ea typeface="KaiTi" charset="-122"/>
                <a:cs typeface="KaiTi" charset="-122"/>
              </a:rPr>
              <a:t>（    ）</a:t>
            </a:r>
            <a:r>
              <a:rPr lang="zh-CN" altLang="zh-CN" sz="3200" kern="0" smtClean="0">
                <a:solidFill>
                  <a:srgbClr val="000000"/>
                </a:solidFill>
                <a:latin typeface="KaiTi" charset="-122"/>
                <a:ea typeface="KaiTi" charset="-122"/>
                <a:cs typeface="KaiTi" charset="-122"/>
              </a:rPr>
              <a:t>（</a:t>
            </a:r>
            <a:r>
              <a:rPr lang="en-US" altLang="zh-CN" sz="3200" kern="0">
                <a:solidFill>
                  <a:srgbClr val="000000"/>
                </a:solidFill>
                <a:latin typeface="KaiTi" charset="-122"/>
                <a:ea typeface="KaiTi" charset="-122"/>
                <a:cs typeface="KaiTi" charset="-122"/>
              </a:rPr>
              <a:t>2</a:t>
            </a:r>
            <a:r>
              <a:rPr lang="zh-CN" altLang="zh-CN" sz="3200" kern="0">
                <a:solidFill>
                  <a:srgbClr val="000000"/>
                </a:solidFill>
                <a:latin typeface="KaiTi" charset="-122"/>
                <a:ea typeface="KaiTi" charset="-122"/>
                <a:cs typeface="KaiTi" charset="-122"/>
              </a:rPr>
              <a:t>分）</a:t>
            </a:r>
            <a:endParaRPr lang="zh-CN" altLang="zh-CN" sz="3200" kern="100">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A.</a:t>
            </a:r>
            <a:r>
              <a:rPr lang="zh-CN" altLang="zh-CN" sz="3200" kern="0">
                <a:solidFill>
                  <a:srgbClr val="000000"/>
                </a:solidFill>
                <a:latin typeface="KaiTi" charset="-122"/>
                <a:ea typeface="KaiTi" charset="-122"/>
                <a:cs typeface="KaiTi" charset="-122"/>
              </a:rPr>
              <a:t>即便只看过一种风景，他也做好了去登所有山的准备</a:t>
            </a:r>
            <a:endParaRPr lang="zh-CN" altLang="zh-CN" sz="3200" kern="100">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B.</a:t>
            </a:r>
            <a:r>
              <a:rPr lang="zh-CN" altLang="zh-CN" sz="3200" kern="0">
                <a:solidFill>
                  <a:srgbClr val="000000"/>
                </a:solidFill>
                <a:latin typeface="KaiTi" charset="-122"/>
                <a:ea typeface="KaiTi" charset="-122"/>
                <a:cs typeface="KaiTi" charset="-122"/>
              </a:rPr>
              <a:t>即便只登过一座山，他也做好了去了解所有风景的准备</a:t>
            </a:r>
            <a:endParaRPr lang="zh-CN" altLang="zh-CN" sz="3200" kern="100">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C.</a:t>
            </a:r>
            <a:r>
              <a:rPr lang="zh-CN" altLang="zh-CN" sz="3200" kern="0">
                <a:solidFill>
                  <a:srgbClr val="000000"/>
                </a:solidFill>
                <a:latin typeface="KaiTi" charset="-122"/>
                <a:ea typeface="KaiTi" charset="-122"/>
                <a:cs typeface="KaiTi" charset="-122"/>
              </a:rPr>
              <a:t>如果只看过一种风景，他也做好了去登所有山的准备</a:t>
            </a:r>
            <a:endParaRPr lang="zh-CN" altLang="zh-CN" sz="3200" kern="100">
              <a:latin typeface="KaiTi" charset="-122"/>
              <a:ea typeface="KaiTi" charset="-122"/>
              <a:cs typeface="KaiTi" charset="-122"/>
            </a:endParaRPr>
          </a:p>
          <a:p>
            <a:pPr>
              <a:spcAft>
                <a:spcPct val="0"/>
              </a:spcAft>
            </a:pPr>
            <a:r>
              <a:rPr lang="en-US" altLang="zh-CN" sz="3200" kern="0">
                <a:solidFill>
                  <a:srgbClr val="000000"/>
                </a:solidFill>
                <a:latin typeface="KaiTi" charset="-122"/>
                <a:ea typeface="KaiTi" charset="-122"/>
                <a:cs typeface="KaiTi" charset="-122"/>
              </a:rPr>
              <a:t>D.</a:t>
            </a:r>
            <a:r>
              <a:rPr lang="zh-CN" altLang="zh-CN" sz="3200" kern="0">
                <a:solidFill>
                  <a:srgbClr val="000000"/>
                </a:solidFill>
                <a:latin typeface="KaiTi" charset="-122"/>
                <a:ea typeface="KaiTi" charset="-122"/>
                <a:cs typeface="KaiTi" charset="-122"/>
              </a:rPr>
              <a:t>如果只登过一座山，他也做好了去了解所有风景的准备</a:t>
            </a:r>
            <a:endParaRPr lang="zh-CN" altLang="zh-CN" sz="3200" kern="100">
              <a:effectLst/>
              <a:latin typeface="KaiTi" charset="-122"/>
              <a:ea typeface="KaiTi" charset="-122"/>
              <a:cs typeface="KaiTi" charset="-122"/>
            </a:endParaRPr>
          </a:p>
        </p:txBody>
      </p:sp>
      <p:sp>
        <p:nvSpPr>
          <p:cNvPr id="4" name="文本框 3"/>
          <p:cNvSpPr txBox="1"/>
          <p:nvPr/>
        </p:nvSpPr>
        <p:spPr>
          <a:xfrm>
            <a:off x="7077447" y="4336405"/>
            <a:ext cx="463588" cy="707886"/>
          </a:xfrm>
          <a:prstGeom prst="rect">
            <a:avLst/>
          </a:prstGeom>
          <a:noFill/>
        </p:spPr>
        <p:txBody>
          <a:bodyPr wrap="none" rtlCol="0">
            <a:spAutoFit/>
          </a:bodyPr>
          <a:lstStyle/>
          <a:p>
            <a:r>
              <a:rPr kumimoji="1" lang="en-US" altLang="zh-CN" sz="4000" smtClean="0">
                <a:solidFill>
                  <a:srgbClr val="FF0000"/>
                </a:solidFill>
              </a:rPr>
              <a:t>B</a:t>
            </a:r>
            <a:endParaRPr kumimoji="1" lang="zh-CN" altLang="en-US" sz="4000">
              <a:solidFill>
                <a:srgbClr val="FF0000"/>
              </a:solidFill>
            </a:endParaRPr>
          </a:p>
        </p:txBody>
      </p:sp>
    </p:spTree>
  </p:cSld>
  <p:clrMapOvr>
    <a:masterClrMapping/>
  </p:clrMapOvr>
  <mc:AlternateContent>
    <mc:Choice xmlns:p15="http://schemas.microsoft.com/office/powerpoint/2012/main" Requires="p15">
      <p:transitio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08695" y="1456085"/>
            <a:ext cx="12385376" cy="5693866"/>
          </a:xfrm>
          <a:prstGeom prst="rect">
            <a:avLst/>
          </a:prstGeom>
        </p:spPr>
        <p:txBody>
          <a:bodyPr wrap="square">
            <a:spAutoFit/>
          </a:bodyPr>
          <a:lstStyle/>
          <a:p>
            <a:pPr>
              <a:spcAft>
                <a:spcPct val="0"/>
              </a:spcAft>
            </a:pPr>
            <a:r>
              <a:rPr lang="zh-CN" altLang="en-US" sz="2800" kern="0">
                <a:solidFill>
                  <a:srgbClr val="000000"/>
                </a:solidFill>
                <a:latin typeface="KaiTi" charset="-122"/>
                <a:ea typeface="KaiTi" charset="-122"/>
                <a:cs typeface="KaiTi" charset="-122"/>
              </a:rPr>
              <a:t>一位名家在感悟人生时说，生活就是两个字：苦熬。身处逆境，苦熬能够越过逆境；适逢险阻，苦熬能够战胜险阻。人生不能怕熬，要熬出精</a:t>
            </a:r>
            <a:r>
              <a:rPr lang="en-US" altLang="zh-CN" sz="2800" kern="0" err="1">
                <a:solidFill>
                  <a:srgbClr val="000000"/>
                </a:solidFill>
                <a:latin typeface="KaiTi" charset="-122"/>
                <a:ea typeface="KaiTi" charset="-122"/>
                <a:cs typeface="KaiTi" charset="-122"/>
              </a:rPr>
              <a:t>cuì(   )</a:t>
            </a:r>
            <a:r>
              <a:rPr lang="zh-CN" altLang="en-US" sz="2800" kern="0">
                <a:solidFill>
                  <a:srgbClr val="000000"/>
                </a:solidFill>
                <a:latin typeface="KaiTi" charset="-122"/>
                <a:ea typeface="KaiTi" charset="-122"/>
                <a:cs typeface="KaiTi" charset="-122"/>
              </a:rPr>
              <a:t>和境界。</a:t>
            </a:r>
            <a:endParaRPr lang="zh-CN" altLang="en-US" sz="2800" kern="0">
              <a:solidFill>
                <a:srgbClr val="000000"/>
              </a:solidFill>
              <a:latin typeface="KaiTi" charset="-122"/>
              <a:ea typeface="KaiTi" charset="-122"/>
              <a:cs typeface="KaiTi" charset="-122"/>
            </a:endParaRPr>
          </a:p>
          <a:p>
            <a:pPr>
              <a:spcAft>
                <a:spcPct val="0"/>
              </a:spcAft>
            </a:pPr>
            <a:r>
              <a:rPr lang="zh-CN" altLang="en-US" sz="2800" kern="0">
                <a:solidFill>
                  <a:srgbClr val="000000"/>
                </a:solidFill>
                <a:latin typeface="KaiTi" charset="-122"/>
                <a:ea typeface="KaiTi" charset="-122"/>
                <a:cs typeface="KaiTi" charset="-122"/>
              </a:rPr>
              <a:t>熬，是一种炎热的历炼口是一种能量的积蓄。犹如小火慢煨，</a:t>
            </a:r>
            <a:r>
              <a:rPr lang="en-US" altLang="zh-CN" sz="2800" kern="0">
                <a:solidFill>
                  <a:srgbClr val="000000"/>
                </a:solidFill>
                <a:latin typeface="KaiTi" charset="-122"/>
                <a:ea typeface="KaiTi" charset="-122"/>
                <a:cs typeface="KaiTi" charset="-122"/>
              </a:rPr>
              <a:t>___________</a:t>
            </a:r>
            <a:r>
              <a:rPr lang="zh-CN" altLang="en-US" sz="2800" kern="0">
                <a:solidFill>
                  <a:srgbClr val="000000"/>
                </a:solidFill>
                <a:latin typeface="KaiTi" charset="-122"/>
                <a:ea typeface="KaiTi" charset="-122"/>
                <a:cs typeface="KaiTi" charset="-122"/>
              </a:rPr>
              <a:t>。如果没有经受得住炙烤的钢骨铁身，难免会随时散架，乃至在悄无声息中慢慢消弭。可一旦经受住了这种炙烤，便会积蓄起炙热中饱蕴的那股能量，将执着、刚强、勇敢、大度等品质融入血脉、骨髓和胸膛，从此一辈子坚强挺立、无所畏惧</a:t>
            </a:r>
            <a:r>
              <a:rPr lang="zh-CN" altLang="en-US" sz="2800" kern="0" smtClean="0">
                <a:solidFill>
                  <a:srgbClr val="000000"/>
                </a:solidFill>
                <a:latin typeface="KaiTi" charset="-122"/>
                <a:ea typeface="KaiTi" charset="-122"/>
                <a:cs typeface="KaiTi" charset="-122"/>
              </a:rPr>
              <a:t>。</a:t>
            </a:r>
            <a:endParaRPr lang="zh-CN" altLang="en-US" sz="2800" kern="0">
              <a:solidFill>
                <a:srgbClr val="000000"/>
              </a:solidFill>
              <a:latin typeface="KaiTi" charset="-122"/>
              <a:ea typeface="KaiTi" charset="-122"/>
              <a:cs typeface="KaiTi" charset="-122"/>
            </a:endParaRPr>
          </a:p>
          <a:p>
            <a:pPr>
              <a:spcAft>
                <a:spcPct val="0"/>
              </a:spcAft>
            </a:pPr>
            <a:r>
              <a:rPr lang="en-US" altLang="zh-CN" sz="2800" kern="0">
                <a:solidFill>
                  <a:srgbClr val="000000"/>
                </a:solidFill>
                <a:latin typeface="KaiTi" charset="-122"/>
                <a:ea typeface="KaiTi" charset="-122"/>
                <a:cs typeface="KaiTi" charset="-122"/>
              </a:rPr>
              <a:t>(3)</a:t>
            </a:r>
            <a:r>
              <a:rPr lang="zh-CN" altLang="en-US" sz="2800" kern="0">
                <a:solidFill>
                  <a:srgbClr val="000000"/>
                </a:solidFill>
                <a:latin typeface="KaiTi" charset="-122"/>
                <a:ea typeface="KaiTi" charset="-122"/>
                <a:cs typeface="KaiTi" charset="-122"/>
              </a:rPr>
              <a:t>下列各句填入“</a:t>
            </a:r>
            <a:r>
              <a:rPr lang="zh-CN" altLang="en-US" sz="2800" u="sng" kern="0">
                <a:solidFill>
                  <a:srgbClr val="000000"/>
                </a:solidFill>
                <a:latin typeface="KaiTi" charset="-122"/>
                <a:ea typeface="KaiTi" charset="-122"/>
                <a:cs typeface="KaiTi" charset="-122"/>
              </a:rPr>
              <a:t>           </a:t>
            </a:r>
            <a:r>
              <a:rPr lang="zh-CN" altLang="en-US" sz="2800" kern="0">
                <a:solidFill>
                  <a:srgbClr val="000000"/>
                </a:solidFill>
                <a:latin typeface="KaiTi" charset="-122"/>
                <a:ea typeface="KaiTi" charset="-122"/>
                <a:cs typeface="KaiTi" charset="-122"/>
              </a:rPr>
              <a:t>”处最恰当的一句是</a:t>
            </a:r>
            <a:r>
              <a:rPr lang="en-US" altLang="zh-CN" sz="2800" kern="0">
                <a:solidFill>
                  <a:srgbClr val="000000"/>
                </a:solidFill>
                <a:latin typeface="KaiTi" charset="-122"/>
                <a:ea typeface="KaiTi" charset="-122"/>
                <a:cs typeface="KaiTi" charset="-122"/>
              </a:rPr>
              <a:t>(1</a:t>
            </a:r>
            <a:r>
              <a:rPr lang="zh-CN" altLang="en-US" sz="2800" kern="0">
                <a:solidFill>
                  <a:srgbClr val="000000"/>
                </a:solidFill>
                <a:latin typeface="KaiTi" charset="-122"/>
                <a:ea typeface="KaiTi" charset="-122"/>
                <a:cs typeface="KaiTi" charset="-122"/>
              </a:rPr>
              <a:t>分</a:t>
            </a:r>
            <a:r>
              <a:rPr lang="en-US" altLang="zh-CN" sz="2800" kern="0">
                <a:solidFill>
                  <a:srgbClr val="000000"/>
                </a:solidFill>
                <a:latin typeface="KaiTi" charset="-122"/>
                <a:ea typeface="KaiTi" charset="-122"/>
                <a:cs typeface="KaiTi" charset="-122"/>
              </a:rPr>
              <a:t>)</a:t>
            </a:r>
            <a:r>
              <a:rPr lang="zh-CN" altLang="en-US" sz="2800" kern="0">
                <a:solidFill>
                  <a:srgbClr val="000000"/>
                </a:solidFill>
                <a:latin typeface="KaiTi" charset="-122"/>
                <a:ea typeface="KaiTi" charset="-122"/>
                <a:cs typeface="KaiTi" charset="-122"/>
              </a:rPr>
              <a:t>（    ）</a:t>
            </a:r>
            <a:endParaRPr lang="zh-CN" altLang="en-US" sz="2800" kern="0">
              <a:solidFill>
                <a:srgbClr val="000000"/>
              </a:solidFill>
              <a:latin typeface="KaiTi" charset="-122"/>
              <a:ea typeface="KaiTi" charset="-122"/>
              <a:cs typeface="KaiTi" charset="-122"/>
            </a:endParaRPr>
          </a:p>
          <a:p>
            <a:pPr>
              <a:spcAft>
                <a:spcPct val="0"/>
              </a:spcAft>
            </a:pPr>
            <a:r>
              <a:rPr lang="en-US" altLang="zh-CN" sz="2800" kern="0">
                <a:solidFill>
                  <a:srgbClr val="000000"/>
                </a:solidFill>
                <a:latin typeface="KaiTi" charset="-122"/>
                <a:ea typeface="KaiTi" charset="-122"/>
                <a:cs typeface="KaiTi" charset="-122"/>
              </a:rPr>
              <a:t>A.</a:t>
            </a:r>
            <a:r>
              <a:rPr lang="zh-CN" altLang="en-US" sz="2800" kern="0">
                <a:solidFill>
                  <a:srgbClr val="000000"/>
                </a:solidFill>
                <a:latin typeface="KaiTi" charset="-122"/>
                <a:ea typeface="KaiTi" charset="-122"/>
                <a:cs typeface="KaiTi" charset="-122"/>
              </a:rPr>
              <a:t>即使火焰微小、火势温和，也炙热长久</a:t>
            </a:r>
            <a:endParaRPr lang="zh-CN" altLang="en-US" sz="2800" kern="0">
              <a:solidFill>
                <a:srgbClr val="000000"/>
              </a:solidFill>
              <a:latin typeface="KaiTi" charset="-122"/>
              <a:ea typeface="KaiTi" charset="-122"/>
              <a:cs typeface="KaiTi" charset="-122"/>
            </a:endParaRPr>
          </a:p>
          <a:p>
            <a:pPr>
              <a:spcAft>
                <a:spcPct val="0"/>
              </a:spcAft>
            </a:pPr>
            <a:r>
              <a:rPr lang="en-US" altLang="zh-CN" sz="2800" kern="0">
                <a:solidFill>
                  <a:srgbClr val="000000"/>
                </a:solidFill>
                <a:latin typeface="KaiTi" charset="-122"/>
                <a:ea typeface="KaiTi" charset="-122"/>
                <a:cs typeface="KaiTi" charset="-122"/>
              </a:rPr>
              <a:t>B.</a:t>
            </a:r>
            <a:r>
              <a:rPr lang="zh-CN" altLang="en-US" sz="2800" kern="0">
                <a:solidFill>
                  <a:srgbClr val="000000"/>
                </a:solidFill>
                <a:latin typeface="KaiTi" charset="-122"/>
                <a:ea typeface="KaiTi" charset="-122"/>
                <a:cs typeface="KaiTi" charset="-122"/>
              </a:rPr>
              <a:t>不但火焰微小、火势温和，而且炙热长久</a:t>
            </a:r>
            <a:endParaRPr lang="zh-CN" altLang="en-US" sz="2800" kern="0">
              <a:solidFill>
                <a:srgbClr val="000000"/>
              </a:solidFill>
              <a:latin typeface="KaiTi" charset="-122"/>
              <a:ea typeface="KaiTi" charset="-122"/>
              <a:cs typeface="KaiTi" charset="-122"/>
            </a:endParaRPr>
          </a:p>
          <a:p>
            <a:pPr>
              <a:spcAft>
                <a:spcPct val="0"/>
              </a:spcAft>
            </a:pPr>
            <a:r>
              <a:rPr lang="en-US" altLang="zh-CN" sz="2800" kern="0">
                <a:solidFill>
                  <a:srgbClr val="000000"/>
                </a:solidFill>
                <a:latin typeface="KaiTi" charset="-122"/>
                <a:ea typeface="KaiTi" charset="-122"/>
                <a:cs typeface="KaiTi" charset="-122"/>
              </a:rPr>
              <a:t>C.</a:t>
            </a:r>
            <a:r>
              <a:rPr lang="zh-CN" altLang="en-US" sz="2800" kern="0">
                <a:solidFill>
                  <a:srgbClr val="000000"/>
                </a:solidFill>
                <a:latin typeface="KaiTi" charset="-122"/>
                <a:ea typeface="KaiTi" charset="-122"/>
                <a:cs typeface="KaiTi" charset="-122"/>
              </a:rPr>
              <a:t>虽然火焰微小、火势温和，但是炙热长久</a:t>
            </a:r>
            <a:endParaRPr lang="zh-CN" altLang="en-US" sz="2800" kern="0">
              <a:solidFill>
                <a:srgbClr val="000000"/>
              </a:solidFill>
              <a:latin typeface="KaiTi" charset="-122"/>
              <a:ea typeface="KaiTi" charset="-122"/>
              <a:cs typeface="KaiTi" charset="-122"/>
            </a:endParaRPr>
          </a:p>
          <a:p>
            <a:pPr>
              <a:spcAft>
                <a:spcPct val="0"/>
              </a:spcAft>
            </a:pPr>
            <a:r>
              <a:rPr lang="en-US" altLang="zh-CN" sz="2800" kern="0">
                <a:solidFill>
                  <a:srgbClr val="000000"/>
                </a:solidFill>
                <a:latin typeface="KaiTi" charset="-122"/>
                <a:ea typeface="KaiTi" charset="-122"/>
                <a:cs typeface="KaiTi" charset="-122"/>
              </a:rPr>
              <a:t>D.</a:t>
            </a:r>
            <a:r>
              <a:rPr lang="zh-CN" altLang="en-US" sz="2800" kern="0">
                <a:solidFill>
                  <a:srgbClr val="000000"/>
                </a:solidFill>
                <a:latin typeface="KaiTi" charset="-122"/>
                <a:ea typeface="KaiTi" charset="-122"/>
                <a:cs typeface="KaiTi" charset="-122"/>
              </a:rPr>
              <a:t>因为火焰微小，火势温和，所以炙热长久</a:t>
            </a:r>
            <a:endParaRPr lang="zh-CN" altLang="en-US" sz="2800" kern="0">
              <a:solidFill>
                <a:srgbClr val="000000"/>
              </a:solidFill>
              <a:latin typeface="KaiTi" charset="-122"/>
              <a:ea typeface="KaiTi" charset="-122"/>
              <a:cs typeface="KaiTi" charset="-122"/>
            </a:endParaRPr>
          </a:p>
        </p:txBody>
      </p:sp>
      <p:sp>
        <p:nvSpPr>
          <p:cNvPr id="4" name="文本框 3"/>
          <p:cNvSpPr txBox="1"/>
          <p:nvPr/>
        </p:nvSpPr>
        <p:spPr>
          <a:xfrm flipH="1">
            <a:off x="10029775" y="4768453"/>
            <a:ext cx="2056692" cy="707886"/>
          </a:xfrm>
          <a:prstGeom prst="rect">
            <a:avLst/>
          </a:prstGeom>
          <a:noFill/>
        </p:spPr>
        <p:txBody>
          <a:bodyPr wrap="square" rtlCol="0">
            <a:spAutoFit/>
          </a:bodyPr>
          <a:lstStyle/>
          <a:p>
            <a:r>
              <a:rPr kumimoji="1" lang="en-US" altLang="zh-CN" sz="4000" smtClean="0">
                <a:solidFill>
                  <a:srgbClr val="FF0000"/>
                </a:solidFill>
              </a:rPr>
              <a:t>C</a:t>
            </a:r>
            <a:endParaRPr kumimoji="1" lang="zh-CN" altLang="en-US" sz="4000">
              <a:solidFill>
                <a:srgbClr val="FF0000"/>
              </a:solidFill>
            </a:endParaRPr>
          </a:p>
        </p:txBody>
      </p:sp>
    </p:spTree>
  </p:cSld>
  <p:clrMapOvr>
    <a:masterClrMapping/>
  </p:clrMapOvr>
  <mc:AlternateContent>
    <mc:Choice xmlns:p15="http://schemas.microsoft.com/office/powerpoint/2012/main" Requires="p15">
      <p:transitio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3">
            <a:duotone>
              <a:prstClr val="black"/>
              <a:srgbClr val="D9C3A5">
                <a:tint val="50000"/>
                <a:satMod val="180000"/>
              </a:srgbClr>
            </a:duotone>
          </a:blip>
          <a:stretch>
            <a:fillRect/>
          </a:stretch>
        </p:blipFill>
        <p:spPr>
          <a:xfrm>
            <a:off x="5277247" y="3248274"/>
            <a:ext cx="2613493" cy="1352240"/>
          </a:xfrm>
          <a:prstGeom prst="rect">
            <a:avLst/>
          </a:prstGeom>
        </p:spPr>
      </p:pic>
      <p:sp>
        <p:nvSpPr>
          <p:cNvPr id="17" name="矩形 16"/>
          <p:cNvSpPr/>
          <p:nvPr/>
        </p:nvSpPr>
        <p:spPr>
          <a:xfrm>
            <a:off x="5670922" y="3778599"/>
            <a:ext cx="995680" cy="583565"/>
          </a:xfrm>
          <a:prstGeom prst="rect">
            <a:avLst/>
          </a:prstGeom>
          <a:effectLst/>
        </p:spPr>
        <p:txBody>
          <a:bodyPr vert="horz" wrap="none">
            <a:spAutoFit/>
          </a:bodyPr>
          <a:lstStyle/>
          <a:p>
            <a:r>
              <a:rPr lang="zh-CN" altLang="en-US" sz="3200">
                <a:latin typeface="+mj-lt"/>
                <a:ea typeface="微软雅黑" panose="020b0503020204020204" pitchFamily="34" charset="-122"/>
              </a:rPr>
              <a:t>练习</a:t>
            </a:r>
            <a:endParaRPr lang="zh-CN" altLang="en-US" sz="3200">
              <a:latin typeface="+mj-lt"/>
              <a:ea typeface="微软雅黑" panose="020b0503020204020204" pitchFamily="34" charset="-122"/>
            </a:endParaRPr>
          </a:p>
        </p:txBody>
      </p:sp>
      <p:sp>
        <p:nvSpPr>
          <p:cNvPr id="19" name="矩形 18"/>
          <p:cNvSpPr/>
          <p:nvPr/>
        </p:nvSpPr>
        <p:spPr>
          <a:xfrm>
            <a:off x="6743120" y="3031842"/>
            <a:ext cx="800219" cy="369332"/>
          </a:xfrm>
          <a:prstGeom prst="rect">
            <a:avLst/>
          </a:prstGeom>
          <a:effectLst/>
        </p:spPr>
        <p:txBody>
          <a:bodyPr vert="horz" wrap="none">
            <a:spAutoFit/>
          </a:bodyPr>
          <a:lstStyle/>
          <a:p>
            <a:pPr algn="r"/>
            <a:r>
              <a:rPr lang="en-US" altLang="zh-CN" smtClean="0">
                <a:latin typeface="Arial" panose="020b0604020202020204" pitchFamily="34" charset="0"/>
                <a:ea typeface="Arial Unicode MS" panose="020b0604020202020204" pitchFamily="34" charset="-122"/>
                <a:cs typeface="Arial" panose="020b0604020202020204" pitchFamily="34" charset="0"/>
              </a:rPr>
              <a:t>PART</a:t>
            </a:r>
            <a:endParaRPr lang="zh-CN" altLang="en-US">
              <a:latin typeface="Arial" panose="020b0604020202020204" pitchFamily="34" charset="0"/>
              <a:ea typeface="Arial Unicode MS" panose="020b0604020202020204" pitchFamily="34" charset="-122"/>
              <a:cs typeface="Arial" panose="020b0604020202020204" pitchFamily="34" charset="0"/>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459757" y="4471590"/>
            <a:ext cx="4248472" cy="1700039"/>
          </a:xfrm>
          <a:prstGeom prst="rect">
            <a:avLst/>
          </a:prstGeom>
        </p:spPr>
      </p:pic>
      <p:grpSp>
        <p:nvGrpSpPr>
          <p:cNvPr id="21" name="组合 20"/>
          <p:cNvGrpSpPr/>
          <p:nvPr/>
        </p:nvGrpSpPr>
        <p:grpSpPr>
          <a:xfrm rot="5117268">
            <a:off x="7974089" y="1937812"/>
            <a:ext cx="7580042" cy="3265279"/>
            <a:chOff x="2487678" y="1863214"/>
            <a:chExt cx="7580042" cy="3265279"/>
          </a:xfrm>
        </p:grpSpPr>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487678" y="1863214"/>
              <a:ext cx="4838022" cy="3265279"/>
            </a:xfrm>
            <a:prstGeom prst="rect">
              <a:avLst/>
            </a:prstGeom>
          </p:spPr>
        </p:pic>
        <p:pic>
          <p:nvPicPr>
            <p:cNvPr id="30" name="图片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80398" y="1863214"/>
              <a:ext cx="2787322" cy="2304256"/>
            </a:xfrm>
            <a:prstGeom prst="rect">
              <a:avLst/>
            </a:prstGeom>
          </p:spPr>
        </p:pic>
      </p:grpSp>
      <p:grpSp>
        <p:nvGrpSpPr>
          <p:cNvPr id="32" name="组合 31"/>
          <p:cNvGrpSpPr/>
          <p:nvPr/>
        </p:nvGrpSpPr>
        <p:grpSpPr>
          <a:xfrm rot="16365725">
            <a:off x="-2608450" y="1881544"/>
            <a:ext cx="7580042" cy="3265279"/>
            <a:chOff x="2487678" y="1863214"/>
            <a:chExt cx="7580042" cy="3265279"/>
          </a:xfrm>
        </p:grpSpPr>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487678" y="1863214"/>
              <a:ext cx="4838022" cy="3265279"/>
            </a:xfrm>
            <a:prstGeom prst="rect">
              <a:avLst/>
            </a:prstGeom>
          </p:spPr>
        </p:pic>
        <p:pic>
          <p:nvPicPr>
            <p:cNvPr id="34" name="图片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80398" y="1863214"/>
              <a:ext cx="2787322" cy="2304256"/>
            </a:xfrm>
            <a:prstGeom prst="rect">
              <a:avLst/>
            </a:prstGeom>
          </p:spPr>
        </p:pic>
      </p:grpSp>
    </p:spTree>
    <p:custDataLst>
      <p:tags r:id="rId7"/>
    </p:custDataLst>
  </p:cSld>
  <p:clrMapOvr>
    <a:masterClrMapping/>
  </p:clrMapOvr>
  <mc:AlternateContent>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1000"/>
                                        <p:tgtEl>
                                          <p:spTgt spid="16"/>
                                        </p:tgtEl>
                                      </p:cBhvr>
                                    </p:animEffect>
                                  </p:childTnLst>
                                </p:cTn>
                              </p:par>
                            </p:childTnLst>
                          </p:cTn>
                        </p:par>
                        <p:par>
                          <p:cTn id="8" fill="hold" nodeType="afterGroup">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nodeType="afterGroup">
                            <p:stCondLst>
                              <p:cond delay="1500"/>
                            </p:stCondLst>
                            <p:childTnLst>
                              <p:par>
                                <p:cTn id="13" presetID="53"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nodeType="afterGroup">
                            <p:stCondLst>
                              <p:cond delay="2000"/>
                            </p:stCondLst>
                            <p:childTnLst>
                              <p:par>
                                <p:cTn id="19" presetID="2" presetClass="entr" presetSubtype="1"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52711" y="1672109"/>
            <a:ext cx="12097345" cy="4524315"/>
          </a:xfrm>
          <a:prstGeom prst="rect">
            <a:avLst/>
          </a:prstGeom>
        </p:spPr>
        <p:txBody>
          <a:bodyPr wrap="square">
            <a:spAutoFit/>
          </a:bodyPr>
          <a:lstStyle/>
          <a:p>
            <a:pPr indent="266700" algn="just" fontAlgn="ctr">
              <a:spcAft>
                <a:spcPct val="0"/>
              </a:spcAft>
            </a:pPr>
            <a:r>
              <a:rPr lang="en-US" altLang="zh-CN" sz="2400" kern="100">
                <a:latin typeface="KaiTi" charset="-122"/>
                <a:ea typeface="KaiTi" charset="-122"/>
                <a:cs typeface="KaiTi" charset="-122"/>
              </a:rPr>
              <a:t>2019</a:t>
            </a:r>
            <a:r>
              <a:rPr lang="zh-CN" altLang="zh-CN" sz="2400" kern="100">
                <a:latin typeface="KaiTi" charset="-122"/>
                <a:ea typeface="KaiTi" charset="-122"/>
                <a:cs typeface="KaiTi" charset="-122"/>
              </a:rPr>
              <a:t>年</a:t>
            </a:r>
            <a:r>
              <a:rPr lang="en-US" altLang="zh-CN" sz="2400" kern="100">
                <a:latin typeface="KaiTi" charset="-122"/>
                <a:ea typeface="KaiTi" charset="-122"/>
                <a:cs typeface="KaiTi" charset="-122"/>
              </a:rPr>
              <a:t>4</a:t>
            </a:r>
            <a:r>
              <a:rPr lang="zh-CN" altLang="zh-CN" sz="2400" kern="100">
                <a:latin typeface="KaiTi" charset="-122"/>
                <a:ea typeface="KaiTi" charset="-122"/>
                <a:cs typeface="KaiTi" charset="-122"/>
              </a:rPr>
              <a:t>月</a:t>
            </a:r>
            <a:r>
              <a:rPr lang="en-US" altLang="zh-CN" sz="2400" kern="100">
                <a:latin typeface="KaiTi" charset="-122"/>
                <a:ea typeface="KaiTi" charset="-122"/>
                <a:cs typeface="KaiTi" charset="-122"/>
              </a:rPr>
              <a:t>1</a:t>
            </a:r>
            <a:r>
              <a:rPr lang="zh-CN" altLang="zh-CN" sz="2400" kern="100">
                <a:latin typeface="KaiTi" charset="-122"/>
                <a:ea typeface="KaiTi" charset="-122"/>
                <a:cs typeface="KaiTi" charset="-122"/>
              </a:rPr>
              <a:t>日，国家主席习近平在人民大会堂会见“元老会”代表团。习近平指出，当今世界正发生着</a:t>
            </a:r>
            <a:r>
              <a:rPr lang="en-US" altLang="zh-CN" sz="2400" u="sng" kern="100">
                <a:latin typeface="KaiTi" charset="-122"/>
                <a:ea typeface="KaiTi" charset="-122"/>
                <a:cs typeface="KaiTi" charset="-122"/>
              </a:rPr>
              <a:t>           </a:t>
            </a:r>
            <a:r>
              <a:rPr lang="zh-CN" altLang="zh-CN" sz="2400" kern="100">
                <a:latin typeface="KaiTi" charset="-122"/>
                <a:ea typeface="KaiTi" charset="-122"/>
                <a:cs typeface="KaiTi" charset="-122"/>
              </a:rPr>
              <a:t>的变化，国际合作的前景、全球性挑战的出路、人类社会的未来，引起了越来越多</a:t>
            </a:r>
            <a:r>
              <a:rPr lang="en-US" altLang="zh-CN" sz="2400" u="sng" kern="100">
                <a:latin typeface="KaiTi" charset="-122"/>
                <a:ea typeface="KaiTi" charset="-122"/>
                <a:cs typeface="KaiTi" charset="-122"/>
              </a:rPr>
              <a:t>           </a:t>
            </a:r>
            <a:r>
              <a:rPr lang="zh-CN" altLang="zh-CN" sz="2400" kern="100">
                <a:latin typeface="KaiTi" charset="-122"/>
                <a:ea typeface="KaiTi" charset="-122"/>
                <a:cs typeface="KaiTi" charset="-122"/>
              </a:rPr>
              <a:t>的思考。</a:t>
            </a:r>
            <a:r>
              <a:rPr lang="zh-CN" altLang="zh-CN" sz="2400" u="sng" kern="100">
                <a:latin typeface="KaiTi" charset="-122"/>
                <a:ea typeface="KaiTi" charset="-122"/>
                <a:cs typeface="KaiTi" charset="-122"/>
              </a:rPr>
              <a:t>我们主张，要坚持人类命运共同体意识，呵护好、建设好人类地球的共同家园。</a:t>
            </a:r>
            <a:r>
              <a:rPr lang="zh-CN" altLang="zh-CN" sz="2400" kern="100">
                <a:latin typeface="KaiTi" charset="-122"/>
                <a:ea typeface="KaiTi" charset="-122"/>
                <a:cs typeface="KaiTi" charset="-122"/>
              </a:rPr>
              <a:t>对人类长远未来，各国都</a:t>
            </a:r>
            <a:r>
              <a:rPr lang="en-US" altLang="zh-CN" sz="2400" u="sng" kern="100">
                <a:latin typeface="KaiTi" charset="-122"/>
                <a:ea typeface="KaiTi" charset="-122"/>
                <a:cs typeface="KaiTi" charset="-122"/>
              </a:rPr>
              <a:t>           </a:t>
            </a:r>
            <a:r>
              <a:rPr lang="zh-CN" altLang="zh-CN" sz="2400" kern="100">
                <a:latin typeface="KaiTi" charset="-122"/>
                <a:ea typeface="KaiTi" charset="-122"/>
                <a:cs typeface="KaiTi" charset="-122"/>
              </a:rPr>
              <a:t>。中国与其他发展中国家</a:t>
            </a:r>
            <a:r>
              <a:rPr lang="en-US" altLang="zh-CN" sz="2400" kern="100">
                <a:latin typeface="KaiTi" charset="-122"/>
                <a:ea typeface="KaiTi" charset="-122"/>
                <a:cs typeface="KaiTi" charset="-122"/>
              </a:rPr>
              <a:t>_____,</a:t>
            </a:r>
            <a:r>
              <a:rPr lang="zh-CN" altLang="zh-CN" sz="2400" kern="100">
                <a:latin typeface="KaiTi" charset="-122"/>
                <a:ea typeface="KaiTi" charset="-122"/>
                <a:cs typeface="KaiTi" charset="-122"/>
              </a:rPr>
              <a:t>在实现自身发展的同时帮助广大发展中国家谋求共同进步。</a:t>
            </a:r>
            <a:r>
              <a:rPr lang="en-US" altLang="zh-CN" sz="2400" kern="100">
                <a:latin typeface="KaiTi" charset="-122"/>
                <a:ea typeface="KaiTi" charset="-122"/>
                <a:cs typeface="KaiTi" charset="-122"/>
              </a:rPr>
              <a:t>(      )</a:t>
            </a:r>
            <a:r>
              <a:rPr lang="zh-CN" altLang="zh-CN" sz="2400" kern="100">
                <a:latin typeface="KaiTi" charset="-122"/>
                <a:ea typeface="KaiTi" charset="-122"/>
                <a:cs typeface="KaiTi" charset="-122"/>
              </a:rPr>
              <a:t>我们提出“带一路”合作倡议，就是为了与各国实现互利共赢。</a:t>
            </a:r>
            <a:endParaRPr lang="zh-CN" altLang="zh-CN" sz="2400" kern="100">
              <a:latin typeface="KaiTi" charset="-122"/>
              <a:ea typeface="KaiTi" charset="-122"/>
              <a:cs typeface="KaiTi" charset="-122"/>
            </a:endParaRPr>
          </a:p>
          <a:p>
            <a:pPr algn="just" fontAlgn="ctr">
              <a:spcAft>
                <a:spcPct val="0"/>
              </a:spcAft>
            </a:pPr>
            <a:endParaRPr lang="en-US" altLang="zh-CN" sz="2400" kern="100">
              <a:latin typeface="KaiTi" charset="-122"/>
              <a:ea typeface="KaiTi" charset="-122"/>
              <a:cs typeface="KaiTi" charset="-122"/>
            </a:endParaRPr>
          </a:p>
          <a:p>
            <a:pPr algn="just" fontAlgn="ctr">
              <a:spcAft>
                <a:spcPct val="0"/>
              </a:spcAft>
            </a:pPr>
            <a:r>
              <a:rPr lang="zh-CN" altLang="zh-CN" sz="2400" kern="100" smtClean="0">
                <a:latin typeface="KaiTi" charset="-122"/>
                <a:ea typeface="KaiTi" charset="-122"/>
                <a:cs typeface="KaiTi" charset="-122"/>
              </a:rPr>
              <a:t>下列</a:t>
            </a:r>
            <a:r>
              <a:rPr lang="zh-CN" altLang="zh-CN" sz="2400" kern="100">
                <a:latin typeface="KaiTi" charset="-122"/>
                <a:ea typeface="KaiTi" charset="-122"/>
                <a:cs typeface="KaiTi" charset="-122"/>
              </a:rPr>
              <a:t>在文中括号内补写的语句，最恰当的一项是（</a:t>
            </a:r>
            <a:r>
              <a:rPr lang="en-US" altLang="zh-CN" sz="2400" kern="100">
                <a:latin typeface="KaiTi" charset="-122"/>
                <a:ea typeface="KaiTi" charset="-122"/>
                <a:cs typeface="KaiTi" charset="-122"/>
              </a:rPr>
              <a:t>   </a:t>
            </a:r>
            <a:r>
              <a:rPr lang="zh-CN" altLang="zh-CN" sz="2400" kern="100">
                <a:latin typeface="KaiTi" charset="-122"/>
                <a:ea typeface="KaiTi" charset="-122"/>
                <a:cs typeface="KaiTi" charset="-122"/>
              </a:rPr>
              <a:t>）</a:t>
            </a:r>
            <a:endParaRPr lang="zh-CN" altLang="zh-CN" sz="2400" kern="100">
              <a:latin typeface="KaiTi" charset="-122"/>
              <a:ea typeface="KaiTi" charset="-122"/>
              <a:cs typeface="KaiTi" charset="-122"/>
            </a:endParaRPr>
          </a:p>
          <a:p>
            <a:pPr algn="just" fontAlgn="ctr">
              <a:spcAft>
                <a:spcPct val="0"/>
              </a:spcAft>
            </a:pPr>
            <a:r>
              <a:rPr lang="en-US" altLang="zh-CN" sz="2400" kern="100">
                <a:latin typeface="KaiTi" charset="-122"/>
                <a:ea typeface="KaiTi" charset="-122"/>
                <a:cs typeface="KaiTi" charset="-122"/>
              </a:rPr>
              <a:t>A</a:t>
            </a:r>
            <a:r>
              <a:rPr lang="zh-CN" altLang="zh-CN" sz="2400" kern="100">
                <a:latin typeface="KaiTi" charset="-122"/>
                <a:ea typeface="KaiTi" charset="-122"/>
                <a:cs typeface="KaiTi" charset="-122"/>
              </a:rPr>
              <a:t>．在自身还很贫穷的时候，中国就始终奉行正确义利观，还给与了非洲国家无私帮助。</a:t>
            </a:r>
            <a:endParaRPr lang="zh-CN" altLang="zh-CN" sz="2400" kern="100">
              <a:latin typeface="KaiTi" charset="-122"/>
              <a:ea typeface="KaiTi" charset="-122"/>
              <a:cs typeface="KaiTi" charset="-122"/>
            </a:endParaRPr>
          </a:p>
          <a:p>
            <a:pPr algn="just" fontAlgn="ctr">
              <a:spcAft>
                <a:spcPct val="0"/>
              </a:spcAft>
            </a:pPr>
            <a:r>
              <a:rPr lang="en-US" altLang="zh-CN" sz="2400" kern="100">
                <a:latin typeface="KaiTi" charset="-122"/>
                <a:ea typeface="KaiTi" charset="-122"/>
                <a:cs typeface="KaiTi" charset="-122"/>
              </a:rPr>
              <a:t>B</a:t>
            </a:r>
            <a:r>
              <a:rPr lang="zh-CN" altLang="zh-CN" sz="2400" kern="100">
                <a:latin typeface="KaiTi" charset="-122"/>
                <a:ea typeface="KaiTi" charset="-122"/>
                <a:cs typeface="KaiTi" charset="-122"/>
              </a:rPr>
              <a:t>．非洲国家接受了中国很多无私的帮助，这是我们始终奉行正确义利观的结果。</a:t>
            </a:r>
            <a:endParaRPr lang="zh-CN" altLang="zh-CN" sz="2400" kern="100">
              <a:latin typeface="KaiTi" charset="-122"/>
              <a:ea typeface="KaiTi" charset="-122"/>
              <a:cs typeface="KaiTi" charset="-122"/>
            </a:endParaRPr>
          </a:p>
          <a:p>
            <a:pPr algn="just" fontAlgn="ctr">
              <a:spcAft>
                <a:spcPct val="0"/>
              </a:spcAft>
            </a:pPr>
            <a:r>
              <a:rPr lang="en-US" altLang="zh-CN" sz="2400" kern="100">
                <a:latin typeface="KaiTi" charset="-122"/>
                <a:ea typeface="KaiTi" charset="-122"/>
                <a:cs typeface="KaiTi" charset="-122"/>
              </a:rPr>
              <a:t>C</a:t>
            </a:r>
            <a:r>
              <a:rPr lang="zh-CN" altLang="zh-CN" sz="2400" kern="100">
                <a:latin typeface="KaiTi" charset="-122"/>
                <a:ea typeface="KaiTi" charset="-122"/>
                <a:cs typeface="KaiTi" charset="-122"/>
              </a:rPr>
              <a:t>．正确的义利现在中国被奉行，非洲国家接受了自身还很贫穷的中国很多无私帮助。</a:t>
            </a:r>
            <a:endParaRPr lang="zh-CN" altLang="zh-CN" sz="2400" kern="100">
              <a:latin typeface="KaiTi" charset="-122"/>
              <a:ea typeface="KaiTi" charset="-122"/>
              <a:cs typeface="KaiTi" charset="-122"/>
            </a:endParaRPr>
          </a:p>
          <a:p>
            <a:pPr algn="just" fontAlgn="ctr">
              <a:spcAft>
                <a:spcPct val="0"/>
              </a:spcAft>
            </a:pPr>
            <a:r>
              <a:rPr lang="en-US" altLang="zh-CN" sz="2400" kern="100">
                <a:latin typeface="KaiTi" charset="-122"/>
                <a:ea typeface="KaiTi" charset="-122"/>
                <a:cs typeface="KaiTi" charset="-122"/>
              </a:rPr>
              <a:t>D</a:t>
            </a:r>
            <a:r>
              <a:rPr lang="zh-CN" altLang="zh-CN" sz="2400" kern="100">
                <a:latin typeface="KaiTi" charset="-122"/>
                <a:ea typeface="KaiTi" charset="-122"/>
                <a:cs typeface="KaiTi" charset="-122"/>
              </a:rPr>
              <a:t>．中国始终奉行正确的义利观，在自身还很贫穷的时候就给予了非洲国家无私帮助。</a:t>
            </a:r>
            <a:endParaRPr lang="zh-CN" altLang="zh-CN" sz="2400" kern="100">
              <a:effectLst/>
              <a:latin typeface="KaiTi" charset="-122"/>
              <a:ea typeface="KaiTi" charset="-122"/>
              <a:cs typeface="KaiTi" charset="-122"/>
            </a:endParaRPr>
          </a:p>
        </p:txBody>
      </p:sp>
      <p:sp>
        <p:nvSpPr>
          <p:cNvPr id="4" name="文本框 3"/>
          <p:cNvSpPr txBox="1"/>
          <p:nvPr/>
        </p:nvSpPr>
        <p:spPr>
          <a:xfrm>
            <a:off x="7221463" y="4120381"/>
            <a:ext cx="437940" cy="584775"/>
          </a:xfrm>
          <a:prstGeom prst="rect">
            <a:avLst/>
          </a:prstGeom>
          <a:noFill/>
        </p:spPr>
        <p:txBody>
          <a:bodyPr wrap="none" rtlCol="0">
            <a:spAutoFit/>
          </a:bodyPr>
          <a:lstStyle/>
          <a:p>
            <a:r>
              <a:rPr kumimoji="1" lang="en-US" altLang="zh-CN" sz="3200" smtClean="0">
                <a:solidFill>
                  <a:srgbClr val="FF0000"/>
                </a:solidFill>
              </a:rPr>
              <a:t>D</a:t>
            </a:r>
            <a:endParaRPr kumimoji="1" lang="zh-CN" altLang="en-US" sz="3200">
              <a:solidFill>
                <a:srgbClr val="FF0000"/>
              </a:solidFill>
            </a:endParaRPr>
          </a:p>
        </p:txBody>
      </p:sp>
      <p:sp>
        <p:nvSpPr>
          <p:cNvPr id="5" name="矩形 4"/>
          <p:cNvSpPr/>
          <p:nvPr/>
        </p:nvSpPr>
        <p:spPr>
          <a:xfrm>
            <a:off x="1008666" y="6280824"/>
            <a:ext cx="10533277" cy="830997"/>
          </a:xfrm>
          <a:prstGeom prst="rect">
            <a:avLst/>
          </a:prstGeom>
        </p:spPr>
        <p:txBody>
          <a:bodyPr wrap="square">
            <a:spAutoFit/>
          </a:bodyPr>
          <a:lstStyle/>
          <a:p>
            <a:r>
              <a:rPr lang="zh-CN" altLang="zh-CN" sz="2400" kern="100">
                <a:solidFill>
                  <a:srgbClr val="FF0000"/>
                </a:solidFill>
                <a:latin typeface="黑体" panose="02010600030101010101" charset="-122"/>
                <a:ea typeface="黑体" panose="02010600030101010101" charset="-122"/>
                <a:cs typeface="黑体" panose="02010600030101010101" charset="-122"/>
              </a:rPr>
              <a:t>根据前文可知，本句的对象是“中国”，先强调中国的观念、政策，据此排除</a:t>
            </a:r>
            <a:r>
              <a:rPr lang="en-US" altLang="zh-CN" sz="2400" kern="100">
                <a:solidFill>
                  <a:srgbClr val="FF0000"/>
                </a:solidFill>
                <a:latin typeface="黑体" panose="02010600030101010101" charset="-122"/>
                <a:ea typeface="黑体" panose="02010600030101010101" charset="-122"/>
                <a:cs typeface="黑体" panose="02010600030101010101" charset="-122"/>
              </a:rPr>
              <a:t>AB</a:t>
            </a:r>
            <a:r>
              <a:rPr lang="zh-CN" altLang="zh-CN" sz="2400" kern="100">
                <a:solidFill>
                  <a:srgbClr val="FF0000"/>
                </a:solidFill>
                <a:latin typeface="黑体" panose="02010600030101010101" charset="-122"/>
                <a:ea typeface="黑体" panose="02010600030101010101" charset="-122"/>
                <a:cs typeface="黑体" panose="02010600030101010101" charset="-122"/>
              </a:rPr>
              <a:t>；“中国”作为主语，应为主动句式，</a:t>
            </a:r>
            <a:r>
              <a:rPr lang="en-US" altLang="zh-CN" sz="2400" kern="100">
                <a:solidFill>
                  <a:srgbClr val="FF0000"/>
                </a:solidFill>
                <a:latin typeface="黑体" panose="02010600030101010101" charset="-122"/>
                <a:ea typeface="黑体" panose="02010600030101010101" charset="-122"/>
                <a:cs typeface="黑体" panose="02010600030101010101" charset="-122"/>
              </a:rPr>
              <a:t>C</a:t>
            </a:r>
            <a:r>
              <a:rPr lang="zh-CN" altLang="zh-CN" sz="2400" kern="100">
                <a:solidFill>
                  <a:srgbClr val="FF0000"/>
                </a:solidFill>
                <a:latin typeface="黑体" panose="02010600030101010101" charset="-122"/>
                <a:ea typeface="黑体" panose="02010600030101010101" charset="-122"/>
                <a:cs typeface="黑体" panose="02010600030101010101" charset="-122"/>
              </a:rPr>
              <a:t>项是被动句式，排除</a:t>
            </a:r>
            <a:r>
              <a:rPr lang="en-US" altLang="zh-CN" sz="2400" kern="100">
                <a:solidFill>
                  <a:srgbClr val="FF0000"/>
                </a:solidFill>
                <a:latin typeface="黑体" panose="02010600030101010101" charset="-122"/>
                <a:ea typeface="黑体" panose="02010600030101010101" charset="-122"/>
                <a:cs typeface="黑体" panose="02010600030101010101" charset="-122"/>
              </a:rPr>
              <a:t>C</a:t>
            </a:r>
            <a:r>
              <a:rPr lang="zh-CN" altLang="zh-CN" sz="2400" kern="100">
                <a:solidFill>
                  <a:srgbClr val="FF0000"/>
                </a:solidFill>
                <a:latin typeface="黑体" panose="02010600030101010101" charset="-122"/>
                <a:ea typeface="黑体" panose="02010600030101010101" charset="-122"/>
                <a:cs typeface="黑体" panose="02010600030101010101" charset="-122"/>
              </a:rPr>
              <a:t>。</a:t>
            </a:r>
            <a:r>
              <a:rPr lang="zh-CN" altLang="zh-CN" sz="2400">
                <a:latin typeface="黑体" panose="02010600030101010101" charset="-122"/>
                <a:ea typeface="黑体" panose="02010600030101010101" charset="-122"/>
                <a:cs typeface="黑体" panose="02010600030101010101" charset="-122"/>
              </a:rPr>
              <a:t> </a:t>
            </a:r>
            <a:endParaRPr lang="zh-CN" altLang="en-US" sz="2400">
              <a:latin typeface="黑体" panose="02010600030101010101" charset="-122"/>
              <a:ea typeface="黑体" panose="02010600030101010101" charset="-122"/>
              <a:cs typeface="黑体" panose="02010600030101010101" charset="-122"/>
            </a:endParaRPr>
          </a:p>
        </p:txBody>
      </p:sp>
    </p:spTree>
  </p:cSld>
  <p:clrMapOvr>
    <a:masterClrMapping/>
  </p:clrMapOvr>
  <mc:AlternateContent>
    <mc:Choice xmlns:p15="http://schemas.microsoft.com/office/powerpoint/2012/main" Requires="p15">
      <p:transitio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44799" y="447973"/>
            <a:ext cx="8392041" cy="707886"/>
          </a:xfrm>
          <a:prstGeom prst="rect">
            <a:avLst/>
          </a:prstGeom>
          <a:noFill/>
        </p:spPr>
        <p:txBody>
          <a:bodyPr wrap="none" rtlCol="0">
            <a:spAutoFit/>
          </a:bodyPr>
          <a:lstStyle/>
          <a:p>
            <a:r>
              <a:rPr kumimoji="1" lang="zh-CN" altLang="en-US" sz="4000" smtClean="0">
                <a:latin typeface="STXinwei" charset="-122"/>
                <a:ea typeface="STXinwei" charset="-122"/>
                <a:cs typeface="STXinwei" charset="-122"/>
              </a:rPr>
              <a:t>初中（改革前）</a:t>
            </a:r>
            <a:r>
              <a:rPr kumimoji="1" lang="en-US" altLang="zh-CN" sz="4000" smtClean="0">
                <a:latin typeface="STXinwei" charset="-122"/>
                <a:ea typeface="STXinwei" charset="-122"/>
                <a:cs typeface="STXinwei" charset="-122"/>
              </a:rPr>
              <a:t>——</a:t>
            </a:r>
            <a:r>
              <a:rPr kumimoji="1" lang="zh-CN" altLang="en-US" sz="4000" smtClean="0">
                <a:latin typeface="STXinwei" charset="-122"/>
                <a:ea typeface="STXinwei" charset="-122"/>
                <a:cs typeface="STXinwei" charset="-122"/>
              </a:rPr>
              <a:t>句子排序选择题</a:t>
            </a:r>
            <a:endParaRPr kumimoji="1" lang="zh-CN" altLang="en-US" sz="4000">
              <a:latin typeface="STXinwei" charset="-122"/>
              <a:ea typeface="STXinwei" charset="-122"/>
              <a:cs typeface="STXinwei" charset="-122"/>
            </a:endParaRPr>
          </a:p>
        </p:txBody>
      </p:sp>
      <p:sp>
        <p:nvSpPr>
          <p:cNvPr id="3" name="矩形 2"/>
          <p:cNvSpPr/>
          <p:nvPr/>
        </p:nvSpPr>
        <p:spPr>
          <a:xfrm>
            <a:off x="320029" y="1744117"/>
            <a:ext cx="12550055" cy="4832092"/>
          </a:xfrm>
          <a:prstGeom prst="rect">
            <a:avLst/>
          </a:prstGeom>
        </p:spPr>
        <p:txBody>
          <a:bodyPr wrap="square">
            <a:spAutoFit/>
          </a:bodyPr>
          <a:lstStyle/>
          <a:p>
            <a:pPr>
              <a:spcAft>
                <a:spcPct val="0"/>
              </a:spcAft>
            </a:pPr>
            <a:r>
              <a:rPr lang="zh-CN" altLang="zh-CN" sz="2800" kern="0">
                <a:solidFill>
                  <a:srgbClr val="000000"/>
                </a:solidFill>
                <a:latin typeface="KaiTi" charset="-122"/>
                <a:ea typeface="KaiTi" charset="-122"/>
                <a:cs typeface="KaiTi" charset="-122"/>
              </a:rPr>
              <a:t>将下列句子组成语意通顺的语段，顺序排列正确的一项是（　　）</a:t>
            </a:r>
            <a:endParaRPr lang="zh-CN" altLang="zh-CN" sz="2800" kern="100">
              <a:latin typeface="KaiTi" charset="-122"/>
              <a:ea typeface="KaiTi" charset="-122"/>
              <a:cs typeface="KaiTi" charset="-122"/>
            </a:endParaRPr>
          </a:p>
          <a:p>
            <a:pPr>
              <a:spcAft>
                <a:spcPct val="0"/>
              </a:spcAft>
            </a:pPr>
            <a:r>
              <a:rPr lang="zh-CN" altLang="zh-CN" sz="2800" kern="0">
                <a:solidFill>
                  <a:srgbClr val="000000"/>
                </a:solidFill>
                <a:latin typeface="KaiTi" charset="-122"/>
                <a:ea typeface="KaiTi" charset="-122"/>
                <a:cs typeface="KaiTi" charset="-122"/>
              </a:rPr>
              <a:t>①坚定也是这样，源于心灵，听从心灵，更是对真理和世间美好的捍卫。</a:t>
            </a:r>
            <a:endParaRPr lang="zh-CN" altLang="zh-CN" sz="2800" kern="100">
              <a:latin typeface="KaiTi" charset="-122"/>
              <a:ea typeface="KaiTi" charset="-122"/>
              <a:cs typeface="KaiTi" charset="-122"/>
            </a:endParaRPr>
          </a:p>
          <a:p>
            <a:pPr>
              <a:spcAft>
                <a:spcPct val="0"/>
              </a:spcAft>
            </a:pPr>
            <a:r>
              <a:rPr lang="zh-CN" altLang="zh-CN" sz="2800" kern="0">
                <a:solidFill>
                  <a:srgbClr val="000000"/>
                </a:solidFill>
                <a:latin typeface="KaiTi" charset="-122"/>
                <a:ea typeface="KaiTi" charset="-122"/>
                <a:cs typeface="KaiTi" charset="-122"/>
              </a:rPr>
              <a:t>②也许有人会说，管它完整不完整，只要自己的利益不损失就行了。</a:t>
            </a:r>
            <a:endParaRPr lang="zh-CN" altLang="zh-CN" sz="2800" kern="100">
              <a:latin typeface="KaiTi" charset="-122"/>
              <a:ea typeface="KaiTi" charset="-122"/>
              <a:cs typeface="KaiTi" charset="-122"/>
            </a:endParaRPr>
          </a:p>
          <a:p>
            <a:pPr>
              <a:spcAft>
                <a:spcPct val="0"/>
              </a:spcAft>
            </a:pPr>
            <a:r>
              <a:rPr lang="zh-CN" altLang="zh-CN" sz="2800" kern="0">
                <a:solidFill>
                  <a:srgbClr val="000000"/>
                </a:solidFill>
                <a:latin typeface="KaiTi" charset="-122"/>
                <a:ea typeface="KaiTi" charset="-122"/>
                <a:cs typeface="KaiTi" charset="-122"/>
              </a:rPr>
              <a:t>③有了这样的坚定，不管是怎样的私心杂念还是五彩缤纷的诱惑，都不能改变它，因为它当关，万夫莫开。</a:t>
            </a:r>
            <a:endParaRPr lang="zh-CN" altLang="zh-CN" sz="2800" kern="100">
              <a:latin typeface="KaiTi" charset="-122"/>
              <a:ea typeface="KaiTi" charset="-122"/>
              <a:cs typeface="KaiTi" charset="-122"/>
            </a:endParaRPr>
          </a:p>
          <a:p>
            <a:pPr>
              <a:spcAft>
                <a:spcPct val="0"/>
              </a:spcAft>
            </a:pPr>
            <a:r>
              <a:rPr lang="zh-CN" altLang="zh-CN" sz="2800" kern="0">
                <a:solidFill>
                  <a:srgbClr val="000000"/>
                </a:solidFill>
                <a:latin typeface="KaiTi" charset="-122"/>
                <a:ea typeface="KaiTi" charset="-122"/>
                <a:cs typeface="KaiTi" charset="-122"/>
              </a:rPr>
              <a:t>④如果在该坚定的事上，不能做到坚定，那么这样的人生就变得不再完整。</a:t>
            </a:r>
            <a:endParaRPr lang="zh-CN" altLang="zh-CN" sz="2800" kern="100">
              <a:latin typeface="KaiTi" charset="-122"/>
              <a:ea typeface="KaiTi" charset="-122"/>
              <a:cs typeface="KaiTi" charset="-122"/>
            </a:endParaRPr>
          </a:p>
          <a:p>
            <a:pPr>
              <a:spcAft>
                <a:spcPct val="0"/>
              </a:spcAft>
            </a:pPr>
            <a:r>
              <a:rPr lang="zh-CN" altLang="zh-CN" sz="2800" kern="0">
                <a:solidFill>
                  <a:srgbClr val="000000"/>
                </a:solidFill>
                <a:latin typeface="KaiTi" charset="-122"/>
                <a:ea typeface="KaiTi" charset="-122"/>
                <a:cs typeface="KaiTi" charset="-122"/>
              </a:rPr>
              <a:t>⑤这种利益至上的人，十之八九都是一些名利之徒，在他们的世界里，根本没有什么真理，如果有，那也是关乎利益的东西。</a:t>
            </a:r>
            <a:endParaRPr lang="zh-CN" altLang="zh-CN" sz="2800" kern="100">
              <a:latin typeface="KaiTi" charset="-122"/>
              <a:ea typeface="KaiTi" charset="-122"/>
              <a:cs typeface="KaiTi" charset="-122"/>
            </a:endParaRPr>
          </a:p>
          <a:p>
            <a:pPr>
              <a:spcAft>
                <a:spcPct val="0"/>
              </a:spcAft>
            </a:pPr>
            <a:r>
              <a:rPr lang="zh-CN" altLang="zh-CN" sz="2800" kern="0">
                <a:solidFill>
                  <a:srgbClr val="000000"/>
                </a:solidFill>
                <a:latin typeface="KaiTi" charset="-122"/>
                <a:ea typeface="KaiTi" charset="-122"/>
                <a:cs typeface="KaiTi" charset="-122"/>
              </a:rPr>
              <a:t>⑥著名作家张炜说：</a:t>
            </a:r>
            <a:r>
              <a:rPr lang="en-US" altLang="zh-CN" sz="2800" kern="0">
                <a:solidFill>
                  <a:srgbClr val="000000"/>
                </a:solidFill>
                <a:latin typeface="KaiTi" charset="-122"/>
                <a:ea typeface="KaiTi" charset="-122"/>
                <a:cs typeface="KaiTi" charset="-122"/>
              </a:rPr>
              <a:t>“</a:t>
            </a:r>
            <a:r>
              <a:rPr lang="zh-CN" altLang="zh-CN" sz="2800" kern="0">
                <a:solidFill>
                  <a:srgbClr val="000000"/>
                </a:solidFill>
                <a:latin typeface="KaiTi" charset="-122"/>
                <a:ea typeface="KaiTi" charset="-122"/>
                <a:cs typeface="KaiTi" charset="-122"/>
              </a:rPr>
              <a:t>写作是一种心灵之业，要始终听从内心的指引，更是追求真理的一种方式。</a:t>
            </a:r>
            <a:r>
              <a:rPr lang="en-US" altLang="zh-CN" sz="2800" kern="0">
                <a:solidFill>
                  <a:srgbClr val="000000"/>
                </a:solidFill>
                <a:latin typeface="KaiTi" charset="-122"/>
                <a:ea typeface="KaiTi" charset="-122"/>
                <a:cs typeface="KaiTi" charset="-122"/>
              </a:rPr>
              <a:t>”</a:t>
            </a:r>
            <a:endParaRPr lang="zh-CN" altLang="zh-CN" sz="2800" kern="100">
              <a:latin typeface="KaiTi" charset="-122"/>
              <a:ea typeface="KaiTi" charset="-122"/>
              <a:cs typeface="KaiTi" charset="-122"/>
            </a:endParaRPr>
          </a:p>
          <a:p>
            <a:pPr>
              <a:spcAft>
                <a:spcPct val="0"/>
              </a:spcAft>
            </a:pPr>
            <a:r>
              <a:rPr lang="en-US" altLang="zh-CN" sz="2800" kern="0">
                <a:solidFill>
                  <a:srgbClr val="000000"/>
                </a:solidFill>
                <a:latin typeface="KaiTi" charset="-122"/>
                <a:ea typeface="KaiTi" charset="-122"/>
                <a:cs typeface="KaiTi" charset="-122"/>
              </a:rPr>
              <a:t>A</a:t>
            </a:r>
            <a:r>
              <a:rPr lang="zh-CN" altLang="zh-CN" sz="2800" kern="0">
                <a:solidFill>
                  <a:srgbClr val="000000"/>
                </a:solidFill>
                <a:latin typeface="KaiTi" charset="-122"/>
                <a:ea typeface="KaiTi" charset="-122"/>
                <a:cs typeface="KaiTi" charset="-122"/>
              </a:rPr>
              <a:t>．④⑥②⑤①③</a:t>
            </a:r>
            <a:r>
              <a:rPr lang="en-US" altLang="zh-CN" sz="2800" kern="0">
                <a:solidFill>
                  <a:srgbClr val="000000"/>
                </a:solidFill>
                <a:latin typeface="KaiTi" charset="-122"/>
                <a:ea typeface="KaiTi" charset="-122"/>
                <a:cs typeface="KaiTi" charset="-122"/>
              </a:rPr>
              <a:t>  B</a:t>
            </a:r>
            <a:r>
              <a:rPr lang="zh-CN" altLang="zh-CN" sz="2800" kern="0">
                <a:solidFill>
                  <a:srgbClr val="000000"/>
                </a:solidFill>
                <a:latin typeface="KaiTi" charset="-122"/>
                <a:ea typeface="KaiTi" charset="-122"/>
                <a:cs typeface="KaiTi" charset="-122"/>
              </a:rPr>
              <a:t>．⑥①③④②⑤</a:t>
            </a:r>
            <a:r>
              <a:rPr lang="en-US" altLang="zh-CN" sz="2800" kern="0">
                <a:solidFill>
                  <a:srgbClr val="000000"/>
                </a:solidFill>
                <a:latin typeface="KaiTi" charset="-122"/>
                <a:ea typeface="KaiTi" charset="-122"/>
                <a:cs typeface="KaiTi" charset="-122"/>
              </a:rPr>
              <a:t>  C</a:t>
            </a:r>
            <a:r>
              <a:rPr lang="zh-CN" altLang="zh-CN" sz="2800" kern="0">
                <a:solidFill>
                  <a:srgbClr val="000000"/>
                </a:solidFill>
                <a:latin typeface="KaiTi" charset="-122"/>
                <a:ea typeface="KaiTi" charset="-122"/>
                <a:cs typeface="KaiTi" charset="-122"/>
              </a:rPr>
              <a:t>．⑥③①④②⑤</a:t>
            </a:r>
            <a:r>
              <a:rPr lang="en-US" altLang="zh-CN" sz="2800" kern="0">
                <a:solidFill>
                  <a:srgbClr val="000000"/>
                </a:solidFill>
                <a:latin typeface="KaiTi" charset="-122"/>
                <a:ea typeface="KaiTi" charset="-122"/>
                <a:cs typeface="KaiTi" charset="-122"/>
              </a:rPr>
              <a:t>  D</a:t>
            </a:r>
            <a:r>
              <a:rPr lang="zh-CN" altLang="zh-CN" sz="2800" kern="0">
                <a:solidFill>
                  <a:srgbClr val="000000"/>
                </a:solidFill>
                <a:latin typeface="KaiTi" charset="-122"/>
                <a:ea typeface="KaiTi" charset="-122"/>
                <a:cs typeface="KaiTi" charset="-122"/>
              </a:rPr>
              <a:t>．④②⑤⑥①③</a:t>
            </a:r>
            <a:endParaRPr lang="zh-CN" altLang="zh-CN" sz="2800" kern="100">
              <a:effectLst/>
              <a:latin typeface="KaiTi" charset="-122"/>
              <a:ea typeface="KaiTi" charset="-122"/>
              <a:cs typeface="KaiTi" charset="-122"/>
            </a:endParaRPr>
          </a:p>
        </p:txBody>
      </p:sp>
    </p:spTree>
  </p:cSld>
  <p:clrMapOvr>
    <a:masterClrMapping/>
  </p:clrMapOvr>
  <p:transition spd="slow">
    <p:cove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52711" y="1672109"/>
            <a:ext cx="12097345" cy="5632311"/>
          </a:xfrm>
          <a:prstGeom prst="rect">
            <a:avLst/>
          </a:prstGeom>
        </p:spPr>
        <p:txBody>
          <a:bodyPr wrap="square">
            <a:spAutoFit/>
          </a:bodyPr>
          <a:lstStyle/>
          <a:p>
            <a:pPr indent="266700" algn="just" fontAlgn="ctr">
              <a:spcAft>
                <a:spcPct val="0"/>
              </a:spcAft>
            </a:pPr>
            <a:r>
              <a:rPr lang="zh-CN" altLang="en-US" sz="2400" kern="100">
                <a:latin typeface="KaiTi" charset="-122"/>
                <a:ea typeface="KaiTi" charset="-122"/>
                <a:cs typeface="KaiTi" charset="-122"/>
              </a:rPr>
              <a:t>瘟疫通常导致精神危机，这种危机发展到一定程度，往往会以某种社会焦虑心态出现。心病需要心药医，要想破除这种不利于疫情防控的焦虑心理，就要从公众心理</a:t>
            </a:r>
            <a:r>
              <a:rPr lang="zh-CN" altLang="en-US" sz="2400" u="sng" kern="100">
                <a:latin typeface="KaiTi" charset="-122"/>
                <a:ea typeface="KaiTi" charset="-122"/>
                <a:cs typeface="KaiTi" charset="-122"/>
              </a:rPr>
              <a:t>     </a:t>
            </a:r>
            <a:r>
              <a:rPr lang="zh-CN" altLang="en-US" sz="2400" kern="100">
                <a:latin typeface="KaiTi" charset="-122"/>
                <a:ea typeface="KaiTi" charset="-122"/>
                <a:cs typeface="KaiTi" charset="-122"/>
              </a:rPr>
              <a:t>开始，筑牢坚实的社会心理防线。“躲得起”，这是一种平和的心理反应。病来如山倒，病去如抽丝。每一种疾病，发病往往很突然，但发病原因，却是长期积累导致的，而非一朝一夕的结果。所以在治疗的时候，也要有个过程，不可能</a:t>
            </a:r>
            <a:r>
              <a:rPr lang="zh-CN" altLang="en-US" sz="2400" u="sng" kern="100">
                <a:latin typeface="KaiTi" charset="-122"/>
                <a:ea typeface="KaiTi" charset="-122"/>
                <a:cs typeface="KaiTi" charset="-122"/>
              </a:rPr>
              <a:t>     </a:t>
            </a:r>
            <a:r>
              <a:rPr lang="zh-CN" altLang="en-US" sz="2400" kern="100">
                <a:latin typeface="KaiTi" charset="-122"/>
                <a:ea typeface="KaiTi" charset="-122"/>
                <a:cs typeface="KaiTi" charset="-122"/>
              </a:rPr>
              <a:t>。就医者而言，要弄清楚致病原因，对症下药，从容应对；对患者而言，要有既来之则安之的心理准备，避免急于求成。只有医患之间配合默契，才能</a:t>
            </a:r>
            <a:r>
              <a:rPr lang="zh-CN" altLang="en-US" sz="2400" u="sng" kern="100">
                <a:latin typeface="KaiTi" charset="-122"/>
                <a:ea typeface="KaiTi" charset="-122"/>
                <a:cs typeface="KaiTi" charset="-122"/>
              </a:rPr>
              <a:t>     </a:t>
            </a:r>
            <a:r>
              <a:rPr lang="zh-CN" altLang="en-US" sz="2400" kern="100">
                <a:latin typeface="KaiTi" charset="-122"/>
                <a:ea typeface="KaiTi" charset="-122"/>
                <a:cs typeface="KaiTi" charset="-122"/>
              </a:rPr>
              <a:t>，达到治病去根的目的。我们 </a:t>
            </a:r>
            <a:r>
              <a:rPr lang="zh-CN" altLang="en-US" sz="2400" u="sng" kern="100">
                <a:latin typeface="KaiTi" charset="-122"/>
                <a:ea typeface="KaiTi" charset="-122"/>
                <a:cs typeface="KaiTi" charset="-122"/>
              </a:rPr>
              <a:t>    </a:t>
            </a:r>
            <a:r>
              <a:rPr lang="zh-CN" altLang="en-US" sz="2400" kern="100">
                <a:latin typeface="KaiTi" charset="-122"/>
                <a:ea typeface="KaiTi" charset="-122"/>
                <a:cs typeface="KaiTi" charset="-122"/>
              </a:rPr>
              <a:t>思想重视，措施到位，病毒就没有可乘之机。“防得起”，这是一种积极的社会心理。疫情防始于细，始于心，只有把每一个细节做到位，做到极致，才能起到应有的效果。“扛得起”，这是坚强社会心理的反应。</a:t>
            </a:r>
            <a:r>
              <a:rPr lang="en-US" altLang="zh-CN" sz="2400" kern="100">
                <a:latin typeface="KaiTi" charset="-122"/>
                <a:ea typeface="KaiTi" charset="-122"/>
                <a:cs typeface="KaiTi" charset="-122"/>
              </a:rPr>
              <a:t>(     )</a:t>
            </a:r>
            <a:r>
              <a:rPr lang="zh-CN" altLang="en-US" sz="2400" kern="100">
                <a:latin typeface="KaiTi" charset="-122"/>
                <a:ea typeface="KaiTi" charset="-122"/>
                <a:cs typeface="KaiTi" charset="-122"/>
              </a:rPr>
              <a:t>除了能“躲”善“防”，还要敢“扛”。</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4.</a:t>
            </a:r>
            <a:r>
              <a:rPr lang="zh-CN" altLang="en-US" sz="2400" kern="100">
                <a:latin typeface="KaiTi" charset="-122"/>
                <a:ea typeface="KaiTi" charset="-122"/>
                <a:cs typeface="KaiTi" charset="-122"/>
              </a:rPr>
              <a:t>下列在文中括号内补写的词句，最恰当的一项是</a:t>
            </a:r>
            <a:r>
              <a:rPr lang="en-US" altLang="zh-CN" sz="2400" kern="100">
                <a:latin typeface="KaiTi" charset="-122"/>
                <a:ea typeface="KaiTi" charset="-122"/>
                <a:cs typeface="KaiTi" charset="-122"/>
              </a:rPr>
              <a:t>(   )</a:t>
            </a:r>
            <a:endParaRPr lang="en-US" altLang="zh-CN"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A</a:t>
            </a:r>
            <a:r>
              <a:rPr lang="zh-CN" altLang="en-US" sz="2400" kern="100">
                <a:latin typeface="KaiTi" charset="-122"/>
                <a:ea typeface="KaiTi" charset="-122"/>
                <a:cs typeface="KaiTi" charset="-122"/>
              </a:rPr>
              <a:t>．战疫情，除了树立信心，坚定决心之外，还要放平心态。</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B</a:t>
            </a:r>
            <a:r>
              <a:rPr lang="zh-CN" altLang="en-US" sz="2400" kern="100">
                <a:latin typeface="KaiTi" charset="-122"/>
                <a:ea typeface="KaiTi" charset="-122"/>
                <a:cs typeface="KaiTi" charset="-122"/>
              </a:rPr>
              <a:t>．战疫情，除了放平心态、树立信心之外，还要坚定决心。</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C</a:t>
            </a:r>
            <a:r>
              <a:rPr lang="zh-CN" altLang="en-US" sz="2400" kern="100">
                <a:latin typeface="KaiTi" charset="-122"/>
                <a:ea typeface="KaiTi" charset="-122"/>
                <a:cs typeface="KaiTi" charset="-122"/>
              </a:rPr>
              <a:t>．战疫情，除了树立信心、放平心态之外，还要坚定决心。</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D</a:t>
            </a:r>
            <a:r>
              <a:rPr lang="zh-CN" altLang="en-US" sz="2400" kern="100">
                <a:latin typeface="KaiTi" charset="-122"/>
                <a:ea typeface="KaiTi" charset="-122"/>
                <a:cs typeface="KaiTi" charset="-122"/>
              </a:rPr>
              <a:t>．战疫情，除了坚定决心，放平心态之外、还要树立信心。</a:t>
            </a:r>
            <a:endParaRPr lang="zh-CN" altLang="en-US" sz="2400" kern="100">
              <a:latin typeface="KaiTi" charset="-122"/>
              <a:ea typeface="KaiTi" charset="-122"/>
              <a:cs typeface="KaiTi" charset="-122"/>
            </a:endParaRPr>
          </a:p>
        </p:txBody>
      </p:sp>
      <p:sp>
        <p:nvSpPr>
          <p:cNvPr id="4" name="文本框 3"/>
          <p:cNvSpPr txBox="1"/>
          <p:nvPr/>
        </p:nvSpPr>
        <p:spPr>
          <a:xfrm>
            <a:off x="7725519" y="5200501"/>
            <a:ext cx="407484" cy="584775"/>
          </a:xfrm>
          <a:prstGeom prst="rect">
            <a:avLst/>
          </a:prstGeom>
          <a:noFill/>
        </p:spPr>
        <p:txBody>
          <a:bodyPr wrap="none" rtlCol="0">
            <a:spAutoFit/>
          </a:bodyPr>
          <a:lstStyle/>
          <a:p>
            <a:r>
              <a:rPr kumimoji="1" lang="en-US" altLang="zh-CN" sz="3200" smtClean="0">
                <a:solidFill>
                  <a:srgbClr val="FF0000"/>
                </a:solidFill>
              </a:rPr>
              <a:t>B</a:t>
            </a:r>
            <a:endParaRPr kumimoji="1" lang="zh-CN" altLang="en-US" sz="3200">
              <a:solidFill>
                <a:srgbClr val="FF0000"/>
              </a:solidFill>
            </a:endParaRPr>
          </a:p>
        </p:txBody>
      </p:sp>
      <p:sp>
        <p:nvSpPr>
          <p:cNvPr id="5" name="矩形 4"/>
          <p:cNvSpPr/>
          <p:nvPr/>
        </p:nvSpPr>
        <p:spPr>
          <a:xfrm>
            <a:off x="5945982" y="55060"/>
            <a:ext cx="6912768" cy="1631216"/>
          </a:xfrm>
          <a:prstGeom prst="rect">
            <a:avLst/>
          </a:prstGeom>
        </p:spPr>
        <p:txBody>
          <a:bodyPr wrap="square">
            <a:spAutoFit/>
          </a:bodyPr>
          <a:lstStyle/>
          <a:p>
            <a:r>
              <a:rPr lang="zh-CN" altLang="en-US" sz="2000" kern="100">
                <a:solidFill>
                  <a:srgbClr val="FF0000"/>
                </a:solidFill>
                <a:latin typeface="黑体" panose="02010600030101010101" charset="-122"/>
                <a:ea typeface="黑体" panose="02010600030101010101" charset="-122"/>
                <a:cs typeface="黑体" panose="02010600030101010101" charset="-122"/>
              </a:rPr>
              <a:t>此题先考虑语序，句中“放平心态”“树立信心”和“坚定决心”这三个短语之间的关系。应该先“放平心态、树立信心”，除了这两个条件外，还要“坚定决心”。所以正确的说法应是：战疫情，除了放平心态、树立信心之外，还要坚定决心</a:t>
            </a:r>
            <a:endParaRPr lang="zh-CN" altLang="en-US" sz="2000">
              <a:latin typeface="黑体" panose="02010600030101010101" charset="-122"/>
              <a:ea typeface="黑体" panose="02010600030101010101" charset="-122"/>
              <a:cs typeface="黑体" panose="02010600030101010101" charset="-122"/>
            </a:endParaRPr>
          </a:p>
        </p:txBody>
      </p:sp>
    </p:spTree>
  </p:cSld>
  <p:clrMapOvr>
    <a:masterClrMapping/>
  </p:clrMapOvr>
  <mc:AlternateContent>
    <mc:Choice xmlns:p15="http://schemas.microsoft.com/office/powerpoint/2012/main" Requires="p15">
      <p:transitio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52711" y="1744117"/>
            <a:ext cx="12097345" cy="5262979"/>
          </a:xfrm>
          <a:prstGeom prst="rect">
            <a:avLst/>
          </a:prstGeom>
        </p:spPr>
        <p:txBody>
          <a:bodyPr wrap="square">
            <a:spAutoFit/>
          </a:bodyPr>
          <a:lstStyle/>
          <a:p>
            <a:pPr indent="266700" algn="just" fontAlgn="ctr">
              <a:spcAft>
                <a:spcPct val="0"/>
              </a:spcAft>
            </a:pPr>
            <a:r>
              <a:rPr lang="zh-CN" altLang="en-US" sz="2400" kern="100">
                <a:latin typeface="KaiTi" charset="-122"/>
                <a:ea typeface="KaiTi" charset="-122"/>
                <a:cs typeface="KaiTi" charset="-122"/>
              </a:rPr>
              <a:t>近些年，我国实体书店销售市场面对互联网电商冲击，已经通过不断调整逐渐迎来          趋势。实体书店自身不断摸索，开启“图书十”的多元发展模式。不少实体书店集合多种业态。再加上定期举办的公益讲座、阅读分享等各种文化，已特殊地成为公共文化空间和文化综合体。日渐浓厚的全民阅读氛围，也让更多人意识到书店是营造城市文化氛围          的重要场所。合力之下，我们看到令人欣喜的复苏迹象。“最美书店”“网红书店”等</a:t>
            </a:r>
            <a:r>
              <a:rPr lang="zh-CN" altLang="en-US" sz="2400" u="sng" kern="100">
                <a:latin typeface="KaiTi" charset="-122"/>
                <a:ea typeface="KaiTi" charset="-122"/>
                <a:cs typeface="KaiTi" charset="-122"/>
              </a:rPr>
              <a:t>          </a:t>
            </a:r>
            <a:r>
              <a:rPr lang="zh-CN" altLang="en-US" sz="2400" kern="100">
                <a:latin typeface="KaiTi" charset="-122"/>
                <a:ea typeface="KaiTi" charset="-122"/>
                <a:cs typeface="KaiTi" charset="-122"/>
              </a:rPr>
              <a:t>，不少人愿意花几个小时排长队进行体验，甚至有些书店成为城市特色地标，让游客心甘情愿前去“打卡”。</a:t>
            </a:r>
            <a:r>
              <a:rPr lang="en-US" altLang="zh-CN" sz="2400" kern="100">
                <a:latin typeface="KaiTi" charset="-122"/>
                <a:ea typeface="KaiTi" charset="-122"/>
                <a:cs typeface="KaiTi" charset="-122"/>
              </a:rPr>
              <a:t>(         )</a:t>
            </a:r>
            <a:r>
              <a:rPr lang="zh-CN" altLang="en-US" sz="2400" kern="100">
                <a:latin typeface="KaiTi" charset="-122"/>
                <a:ea typeface="KaiTi" charset="-122"/>
                <a:cs typeface="KaiTi" charset="-122"/>
              </a:rPr>
              <a:t>。 我们欣喜地看到，许多书店正在进行有益尝试。当创新和探索积少成多，当模式不断更新迭代，实体书店有望以新的</a:t>
            </a:r>
            <a:r>
              <a:rPr lang="zh-CN" altLang="en-US" sz="2400" u="sng" kern="100">
                <a:latin typeface="KaiTi" charset="-122"/>
                <a:ea typeface="KaiTi" charset="-122"/>
                <a:cs typeface="KaiTi" charset="-122"/>
              </a:rPr>
              <a:t>          </a:t>
            </a:r>
            <a:r>
              <a:rPr lang="zh-CN" altLang="en-US" sz="2400" kern="100">
                <a:latin typeface="KaiTi" charset="-122"/>
                <a:ea typeface="KaiTi" charset="-122"/>
                <a:cs typeface="KaiTi" charset="-122"/>
              </a:rPr>
              <a:t>融入城市生活。</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14.</a:t>
            </a:r>
            <a:r>
              <a:rPr lang="zh-CN" altLang="en-US" sz="2400" kern="100">
                <a:latin typeface="KaiTi" charset="-122"/>
                <a:ea typeface="KaiTi" charset="-122"/>
                <a:cs typeface="KaiTi" charset="-122"/>
              </a:rPr>
              <a:t>下列填入文中括号内的语句，衔接最恰当的一项是</a:t>
            </a:r>
            <a:r>
              <a:rPr lang="en-US" altLang="zh-CN" sz="2400" kern="100">
                <a:latin typeface="KaiTi" charset="-122"/>
                <a:ea typeface="KaiTi" charset="-122"/>
                <a:cs typeface="KaiTi" charset="-122"/>
              </a:rPr>
              <a:t>(   )</a:t>
            </a:r>
            <a:endParaRPr lang="en-US" altLang="zh-CN"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A</a:t>
            </a:r>
            <a:r>
              <a:rPr lang="zh-CN" altLang="en-US" sz="2400" kern="100">
                <a:latin typeface="KaiTi" charset="-122"/>
                <a:ea typeface="KaiTi" charset="-122"/>
                <a:cs typeface="KaiTi" charset="-122"/>
              </a:rPr>
              <a:t>．规模各异的特色书店日益增多，成为触手可及的文化符号</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B</a:t>
            </a:r>
            <a:r>
              <a:rPr lang="zh-CN" altLang="en-US" sz="2400" kern="100">
                <a:latin typeface="KaiTi" charset="-122"/>
                <a:ea typeface="KaiTi" charset="-122"/>
                <a:cs typeface="KaiTi" charset="-122"/>
              </a:rPr>
              <a:t>．城市在不断发展，游客也越来越喜欢进书店</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C</a:t>
            </a:r>
            <a:r>
              <a:rPr lang="zh-CN" altLang="en-US" sz="2400" kern="100">
                <a:latin typeface="KaiTi" charset="-122"/>
                <a:ea typeface="KaiTi" charset="-122"/>
                <a:cs typeface="KaiTi" charset="-122"/>
              </a:rPr>
              <a:t>．日益增多的文化符号，成为规模各异触手可及的特色书店</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D</a:t>
            </a:r>
            <a:r>
              <a:rPr lang="zh-CN" altLang="en-US" sz="2400" kern="100">
                <a:latin typeface="KaiTi" charset="-122"/>
                <a:ea typeface="KaiTi" charset="-122"/>
                <a:cs typeface="KaiTi" charset="-122"/>
              </a:rPr>
              <a:t>．游客越来越喜欢进书店，城市也在不断发展</a:t>
            </a:r>
            <a:endParaRPr lang="zh-CN" altLang="zh-CN" sz="2400" kern="100">
              <a:effectLst/>
              <a:latin typeface="KaiTi" charset="-122"/>
              <a:ea typeface="KaiTi" charset="-122"/>
              <a:cs typeface="KaiTi" charset="-122"/>
            </a:endParaRPr>
          </a:p>
        </p:txBody>
      </p:sp>
      <p:sp>
        <p:nvSpPr>
          <p:cNvPr id="4" name="文本框 3"/>
          <p:cNvSpPr txBox="1"/>
          <p:nvPr/>
        </p:nvSpPr>
        <p:spPr>
          <a:xfrm>
            <a:off x="8099240" y="4912469"/>
            <a:ext cx="437940" cy="584775"/>
          </a:xfrm>
          <a:prstGeom prst="rect">
            <a:avLst/>
          </a:prstGeom>
          <a:noFill/>
        </p:spPr>
        <p:txBody>
          <a:bodyPr wrap="none" rtlCol="0">
            <a:spAutoFit/>
          </a:bodyPr>
          <a:lstStyle/>
          <a:p>
            <a:r>
              <a:rPr kumimoji="1" lang="en-US" altLang="zh-CN" sz="3200" smtClean="0">
                <a:solidFill>
                  <a:srgbClr val="FF0000"/>
                </a:solidFill>
              </a:rPr>
              <a:t>A</a:t>
            </a:r>
            <a:endParaRPr kumimoji="1" lang="zh-CN" altLang="en-US" sz="3200">
              <a:solidFill>
                <a:srgbClr val="FF0000"/>
              </a:solidFill>
            </a:endParaRPr>
          </a:p>
        </p:txBody>
      </p:sp>
      <p:sp>
        <p:nvSpPr>
          <p:cNvPr id="5" name="矩形 4"/>
          <p:cNvSpPr/>
          <p:nvPr/>
        </p:nvSpPr>
        <p:spPr>
          <a:xfrm>
            <a:off x="1121447" y="920178"/>
            <a:ext cx="11737303" cy="923330"/>
          </a:xfrm>
          <a:prstGeom prst="rect">
            <a:avLst/>
          </a:prstGeom>
        </p:spPr>
        <p:txBody>
          <a:bodyPr wrap="square">
            <a:spAutoFit/>
          </a:bodyPr>
          <a:lstStyle/>
          <a:p>
            <a:r>
              <a:rPr lang="zh-CN" altLang="en-US" kern="100">
                <a:solidFill>
                  <a:srgbClr val="FF0000"/>
                </a:solidFill>
                <a:latin typeface="黑体" panose="02010600030101010101" charset="-122"/>
                <a:ea typeface="黑体" panose="02010600030101010101" charset="-122"/>
                <a:cs typeface="黑体" panose="02010600030101010101" charset="-122"/>
              </a:rPr>
              <a:t>本题根据上文的“‘最美书店’‘网红书店’</a:t>
            </a:r>
            <a:r>
              <a:rPr lang="en-US" altLang="zh-CN" kern="100">
                <a:solidFill>
                  <a:srgbClr val="FF0000"/>
                </a:solidFill>
                <a:latin typeface="黑体" panose="02010600030101010101" charset="-122"/>
                <a:ea typeface="黑体" panose="02010600030101010101" charset="-122"/>
                <a:cs typeface="黑体" panose="02010600030101010101" charset="-122"/>
              </a:rPr>
              <a:t>……”“</a:t>
            </a:r>
            <a:r>
              <a:rPr lang="zh-CN" altLang="en-US" kern="100">
                <a:solidFill>
                  <a:srgbClr val="FF0000"/>
                </a:solidFill>
                <a:latin typeface="黑体" panose="02010600030101010101" charset="-122"/>
                <a:ea typeface="黑体" panose="02010600030101010101" charset="-122"/>
                <a:cs typeface="黑体" panose="02010600030101010101" charset="-122"/>
              </a:rPr>
              <a:t>有些书店成为城市特色地标”可知，此处填特色书店增多的相关内容最为恰当，“规模各异的特色书店日益增多”，下文的“许多书店正在进行有益尝试”“当创新和探索积少成多”等可知， “成为触手可及的文化符号”。</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mc:Choice xmlns:p15="http://schemas.microsoft.com/office/powerpoint/2012/main" Requires="p15">
      <p:transitio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0703" y="1672109"/>
            <a:ext cx="12097345" cy="4893647"/>
          </a:xfrm>
          <a:prstGeom prst="rect">
            <a:avLst/>
          </a:prstGeom>
        </p:spPr>
        <p:txBody>
          <a:bodyPr wrap="square">
            <a:spAutoFit/>
          </a:bodyPr>
          <a:lstStyle/>
          <a:p>
            <a:pPr indent="266700" algn="just" fontAlgn="ctr">
              <a:spcAft>
                <a:spcPct val="0"/>
              </a:spcAft>
            </a:pPr>
            <a:r>
              <a:rPr lang="zh-CN" altLang="en-US" sz="2400" kern="100">
                <a:latin typeface="KaiTi" charset="-122"/>
                <a:ea typeface="KaiTi" charset="-122"/>
                <a:cs typeface="KaiTi" charset="-122"/>
              </a:rPr>
              <a:t>近日，黑人弗洛伊德死于警察暴力执法的事件，在全美各大城市掀起大规模抗议，成为上世纪中叶美国        的民权运动的回声。</a:t>
            </a:r>
            <a:r>
              <a:rPr lang="en-US" altLang="zh-CN" sz="2400" kern="100">
                <a:latin typeface="KaiTi" charset="-122"/>
                <a:ea typeface="KaiTi" charset="-122"/>
                <a:cs typeface="KaiTi" charset="-122"/>
              </a:rPr>
              <a:t>(      )</a:t>
            </a:r>
            <a:r>
              <a:rPr lang="zh-CN" altLang="en-US" sz="2400" kern="100">
                <a:latin typeface="KaiTi" charset="-122"/>
                <a:ea typeface="KaiTi" charset="-122"/>
                <a:cs typeface="KaiTi" charset="-122"/>
              </a:rPr>
              <a:t>，却并没有从根本上改变美国的种族资本主义制度。警察针对黑人暴力执法的历史和种族资本主义制度的发展与巩固密切相关，        着制度性种族歧视的执法和司法领域，也一直是美国黑人各种社会运动的主要战场。而在美国的种族资本主义进入新自由主义时代后，下层黑人成为地方政府治理模式的最大牺牲者</a:t>
            </a:r>
            <a:r>
              <a:rPr lang="en-US" altLang="zh-CN" sz="2400" kern="100">
                <a:latin typeface="KaiTi" charset="-122"/>
                <a:ea typeface="KaiTi" charset="-122"/>
                <a:cs typeface="KaiTi" charset="-122"/>
              </a:rPr>
              <a:t>——</a:t>
            </a:r>
            <a:r>
              <a:rPr lang="zh-CN" altLang="en-US" sz="2400" kern="100">
                <a:latin typeface="KaiTi" charset="-122"/>
                <a:ea typeface="KaiTi" charset="-122"/>
                <a:cs typeface="KaiTi" charset="-122"/>
              </a:rPr>
              <a:t>破坏公物、随地大小便、乱穿马路等行为由于有碍地方政府招商引资，        成为警察打击的对象。近年针对黑人警察的暴力事件以及系统性反抗非正义游行的频发都说明，这种歧视并未彻底根治。期待黑人境况的普遍改善仍旧是美国社会        的幻想。</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15.</a:t>
            </a:r>
            <a:r>
              <a:rPr lang="zh-CN" altLang="en-US" sz="2400" kern="100">
                <a:latin typeface="KaiTi" charset="-122"/>
                <a:ea typeface="KaiTi" charset="-122"/>
                <a:cs typeface="KaiTi" charset="-122"/>
              </a:rPr>
              <a:t>下列在文中括号内补写的语句，最恰当的一项是</a:t>
            </a:r>
            <a:r>
              <a:rPr lang="en-US" altLang="zh-CN" sz="2400" kern="100">
                <a:latin typeface="KaiTi" charset="-122"/>
                <a:ea typeface="KaiTi" charset="-122"/>
                <a:cs typeface="KaiTi" charset="-122"/>
              </a:rPr>
              <a:t>(   )</a:t>
            </a:r>
            <a:endParaRPr lang="en-US" altLang="zh-CN"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A</a:t>
            </a:r>
            <a:r>
              <a:rPr lang="zh-CN" altLang="en-US" sz="2400" kern="100">
                <a:latin typeface="KaiTi" charset="-122"/>
                <a:ea typeface="KaiTi" charset="-122"/>
                <a:cs typeface="KaiTi" charset="-122"/>
              </a:rPr>
              <a:t>．民权运动不仅推动了诸多议题的进步</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B</a:t>
            </a:r>
            <a:r>
              <a:rPr lang="zh-CN" altLang="en-US" sz="2400" kern="100">
                <a:latin typeface="KaiTi" charset="-122"/>
                <a:ea typeface="KaiTi" charset="-122"/>
                <a:cs typeface="KaiTi" charset="-122"/>
              </a:rPr>
              <a:t>．民权运动尽管推动了诸多议题的进步</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C</a:t>
            </a:r>
            <a:r>
              <a:rPr lang="zh-CN" altLang="en-US" sz="2400" kern="100">
                <a:latin typeface="KaiTi" charset="-122"/>
                <a:ea typeface="KaiTi" charset="-122"/>
                <a:cs typeface="KaiTi" charset="-122"/>
              </a:rPr>
              <a:t>．尽管民权运动推动了诸多议题的进步</a:t>
            </a:r>
            <a:endParaRPr lang="zh-CN" altLang="en-US" sz="2400" kern="100">
              <a:latin typeface="KaiTi" charset="-122"/>
              <a:ea typeface="KaiTi" charset="-122"/>
              <a:cs typeface="KaiTi" charset="-122"/>
            </a:endParaRPr>
          </a:p>
          <a:p>
            <a:pPr indent="266700" algn="just" fontAlgn="ctr">
              <a:spcAft>
                <a:spcPct val="0"/>
              </a:spcAft>
            </a:pPr>
            <a:r>
              <a:rPr lang="en-US" altLang="zh-CN" sz="2400" kern="100">
                <a:latin typeface="KaiTi" charset="-122"/>
                <a:ea typeface="KaiTi" charset="-122"/>
                <a:cs typeface="KaiTi" charset="-122"/>
              </a:rPr>
              <a:t>D</a:t>
            </a:r>
            <a:r>
              <a:rPr lang="zh-CN" altLang="en-US" sz="2400" kern="100">
                <a:latin typeface="KaiTi" charset="-122"/>
                <a:ea typeface="KaiTi" charset="-122"/>
                <a:cs typeface="KaiTi" charset="-122"/>
              </a:rPr>
              <a:t>．黑人虽然推动了诸多议题的进步</a:t>
            </a:r>
            <a:endParaRPr lang="zh-CN" altLang="zh-CN" sz="2400" kern="100">
              <a:effectLst/>
              <a:latin typeface="KaiTi" charset="-122"/>
              <a:ea typeface="KaiTi" charset="-122"/>
              <a:cs typeface="KaiTi" charset="-122"/>
            </a:endParaRPr>
          </a:p>
        </p:txBody>
      </p:sp>
      <p:sp>
        <p:nvSpPr>
          <p:cNvPr id="4" name="文本框 3"/>
          <p:cNvSpPr txBox="1"/>
          <p:nvPr/>
        </p:nvSpPr>
        <p:spPr>
          <a:xfrm>
            <a:off x="7797527" y="4552429"/>
            <a:ext cx="407484" cy="584775"/>
          </a:xfrm>
          <a:prstGeom prst="rect">
            <a:avLst/>
          </a:prstGeom>
          <a:noFill/>
        </p:spPr>
        <p:txBody>
          <a:bodyPr wrap="none" rtlCol="0">
            <a:spAutoFit/>
          </a:bodyPr>
          <a:lstStyle/>
          <a:p>
            <a:r>
              <a:rPr kumimoji="1" lang="en-US" altLang="zh-CN" sz="3200" smtClean="0">
                <a:solidFill>
                  <a:srgbClr val="FF0000"/>
                </a:solidFill>
              </a:rPr>
              <a:t>B</a:t>
            </a:r>
            <a:endParaRPr kumimoji="1" lang="zh-CN" altLang="en-US" sz="3200">
              <a:solidFill>
                <a:srgbClr val="FF0000"/>
              </a:solidFill>
            </a:endParaRPr>
          </a:p>
        </p:txBody>
      </p:sp>
      <p:sp>
        <p:nvSpPr>
          <p:cNvPr id="5" name="矩形 4"/>
          <p:cNvSpPr/>
          <p:nvPr/>
        </p:nvSpPr>
        <p:spPr>
          <a:xfrm>
            <a:off x="6095936" y="4985881"/>
            <a:ext cx="6768198" cy="2246769"/>
          </a:xfrm>
          <a:prstGeom prst="rect">
            <a:avLst/>
          </a:prstGeom>
        </p:spPr>
        <p:txBody>
          <a:bodyPr wrap="square">
            <a:spAutoFit/>
          </a:bodyPr>
          <a:lstStyle/>
          <a:p>
            <a:r>
              <a:rPr lang="zh-CN" altLang="zh-CN" sz="2000">
                <a:solidFill>
                  <a:srgbClr val="FF0000"/>
                </a:solidFill>
                <a:latin typeface="黑体" panose="02010600030101010101" charset="-122"/>
                <a:ea typeface="黑体" panose="02010600030101010101" charset="-122"/>
                <a:cs typeface="黑体" panose="02010600030101010101" charset="-122"/>
              </a:rPr>
              <a:t>本题中，根据前句“成为上世纪……民权运动的回声”，可见此处应填写的句子的主语应该是“民权运动”，由此排除</a:t>
            </a:r>
            <a:r>
              <a:rPr lang="en-US" altLang="zh-CN" sz="2000">
                <a:solidFill>
                  <a:srgbClr val="FF0000"/>
                </a:solidFill>
                <a:latin typeface="黑体" panose="02010600030101010101" charset="-122"/>
                <a:ea typeface="黑体" panose="02010600030101010101" charset="-122"/>
                <a:cs typeface="黑体" panose="02010600030101010101" charset="-122"/>
              </a:rPr>
              <a:t>D</a:t>
            </a:r>
            <a:r>
              <a:rPr lang="zh-CN" altLang="zh-CN" sz="2000">
                <a:solidFill>
                  <a:srgbClr val="FF0000"/>
                </a:solidFill>
                <a:latin typeface="黑体" panose="02010600030101010101" charset="-122"/>
                <a:ea typeface="黑体" panose="02010600030101010101" charset="-122"/>
                <a:cs typeface="黑体" panose="02010600030101010101" charset="-122"/>
              </a:rPr>
              <a:t>项；根据后文的关联词“却”，可知应选用“尽管”，与之构成转折关系，由此排除</a:t>
            </a:r>
            <a:r>
              <a:rPr lang="en-US" altLang="zh-CN" sz="2000">
                <a:solidFill>
                  <a:srgbClr val="FF0000"/>
                </a:solidFill>
                <a:latin typeface="黑体" panose="02010600030101010101" charset="-122"/>
                <a:ea typeface="黑体" panose="02010600030101010101" charset="-122"/>
                <a:cs typeface="黑体" panose="02010600030101010101" charset="-122"/>
              </a:rPr>
              <a:t>A</a:t>
            </a:r>
            <a:r>
              <a:rPr lang="zh-CN" altLang="zh-CN" sz="2000">
                <a:solidFill>
                  <a:srgbClr val="FF0000"/>
                </a:solidFill>
                <a:latin typeface="黑体" panose="02010600030101010101" charset="-122"/>
                <a:ea typeface="黑体" panose="02010600030101010101" charset="-122"/>
                <a:cs typeface="黑体" panose="02010600030101010101" charset="-122"/>
              </a:rPr>
              <a:t>项；根据后文“却并没有从根本上改变美国的种族资本主义制度”，可见前后主语都是“民权运动”，所以关联词“尽管”要放在主语“民权运动”的后面，由此排除</a:t>
            </a:r>
            <a:r>
              <a:rPr lang="en-US" altLang="zh-CN" sz="2000">
                <a:solidFill>
                  <a:srgbClr val="FF0000"/>
                </a:solidFill>
                <a:latin typeface="黑体" panose="02010600030101010101" charset="-122"/>
                <a:ea typeface="黑体" panose="02010600030101010101" charset="-122"/>
                <a:cs typeface="黑体" panose="02010600030101010101" charset="-122"/>
              </a:rPr>
              <a:t>C</a:t>
            </a:r>
            <a:r>
              <a:rPr lang="zh-CN" altLang="zh-CN" sz="2000">
                <a:solidFill>
                  <a:srgbClr val="FF0000"/>
                </a:solidFill>
                <a:latin typeface="黑体" panose="02010600030101010101" charset="-122"/>
                <a:ea typeface="黑体" panose="02010600030101010101" charset="-122"/>
                <a:cs typeface="黑体" panose="02010600030101010101" charset="-122"/>
              </a:rPr>
              <a:t>项。 </a:t>
            </a:r>
            <a:endParaRPr lang="zh-CN" altLang="en-US" sz="2000">
              <a:solidFill>
                <a:srgbClr val="FF0000"/>
              </a:solidFill>
              <a:latin typeface="黑体" panose="02010600030101010101" charset="-122"/>
              <a:ea typeface="黑体" panose="02010600030101010101" charset="-122"/>
              <a:cs typeface="黑体" panose="02010600030101010101" charset="-122"/>
            </a:endParaRPr>
          </a:p>
        </p:txBody>
      </p:sp>
    </p:spTree>
  </p:cSld>
  <p:clrMapOvr>
    <a:masterClrMapping/>
  </p:clrMapOvr>
  <mc:AlternateContent>
    <mc:Choice xmlns:p15="http://schemas.microsoft.com/office/powerpoint/2012/main" Requires="p15">
      <p:transitio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52711" y="1672109"/>
            <a:ext cx="12097345" cy="4524315"/>
          </a:xfrm>
          <a:prstGeom prst="rect">
            <a:avLst/>
          </a:prstGeom>
        </p:spPr>
        <p:txBody>
          <a:bodyPr wrap="square">
            <a:spAutoFit/>
          </a:bodyPr>
          <a:lstStyle/>
          <a:p>
            <a:pPr indent="266700" algn="just" fontAlgn="ctr">
              <a:spcAft>
                <a:spcPct val="0"/>
              </a:spcAft>
            </a:pPr>
            <a:r>
              <a:rPr lang="zh-CN" altLang="en-US" sz="3200" kern="100">
                <a:latin typeface="KaiTi" charset="-122"/>
                <a:ea typeface="KaiTi" charset="-122"/>
                <a:cs typeface="KaiTi" charset="-122"/>
              </a:rPr>
              <a:t>结合上下文，在画线处补写句子，使语意</a:t>
            </a:r>
            <a:r>
              <a:rPr lang="zh-CN" altLang="en-US" sz="3200" kern="100" smtClean="0">
                <a:latin typeface="KaiTi" charset="-122"/>
                <a:ea typeface="KaiTi" charset="-122"/>
                <a:cs typeface="KaiTi" charset="-122"/>
              </a:rPr>
              <a:t>连贯。</a:t>
            </a:r>
            <a:endParaRPr lang="en-US" altLang="zh-CN" sz="3200" kern="100" smtClean="0">
              <a:latin typeface="KaiTi" charset="-122"/>
              <a:ea typeface="KaiTi" charset="-122"/>
              <a:cs typeface="KaiTi" charset="-122"/>
            </a:endParaRPr>
          </a:p>
          <a:p>
            <a:pPr indent="266700" algn="just" fontAlgn="ctr">
              <a:spcAft>
                <a:spcPct val="0"/>
              </a:spcAft>
            </a:pPr>
            <a:r>
              <a:rPr lang="zh-CN" altLang="en-US" sz="3200" kern="100">
                <a:latin typeface="KaiTi" charset="-122"/>
                <a:ea typeface="KaiTi" charset="-122"/>
                <a:cs typeface="KaiTi" charset="-122"/>
              </a:rPr>
              <a:t> </a:t>
            </a:r>
            <a:r>
              <a:rPr lang="zh-CN" altLang="en-US" sz="3200" kern="100" smtClean="0">
                <a:latin typeface="KaiTi" charset="-122"/>
                <a:ea typeface="KaiTi" charset="-122"/>
                <a:cs typeface="KaiTi" charset="-122"/>
              </a:rPr>
              <a:t>   在</a:t>
            </a:r>
            <a:r>
              <a:rPr lang="zh-CN" altLang="en-US" sz="3200" kern="100">
                <a:latin typeface="KaiTi" charset="-122"/>
                <a:ea typeface="KaiTi" charset="-122"/>
                <a:cs typeface="KaiTi" charset="-122"/>
              </a:rPr>
              <a:t>对待“畏惧”的问题上，一直有两种说法</a:t>
            </a:r>
            <a:r>
              <a:rPr lang="zh-CN" altLang="en-US" sz="3200" kern="100" smtClean="0">
                <a:latin typeface="KaiTi" charset="-122"/>
                <a:ea typeface="KaiTi" charset="-122"/>
                <a:cs typeface="KaiTi" charset="-122"/>
              </a:rPr>
              <a:t>，</a:t>
            </a:r>
            <a:r>
              <a:rPr lang="zh-CN" altLang="en-US" sz="3200" u="sng" kern="100" smtClean="0">
                <a:latin typeface="KaiTi" charset="-122"/>
                <a:ea typeface="KaiTi" charset="-122"/>
                <a:cs typeface="KaiTi" charset="-122"/>
              </a:rPr>
              <a:t>           ①</a:t>
            </a:r>
            <a:r>
              <a:rPr lang="zh-CN" altLang="en-US" sz="3200" u="sng" kern="100">
                <a:latin typeface="KaiTi" charset="-122"/>
                <a:ea typeface="KaiTi" charset="-122"/>
                <a:cs typeface="KaiTi" charset="-122"/>
              </a:rPr>
              <a:t>           </a:t>
            </a:r>
            <a:r>
              <a:rPr lang="zh-CN" altLang="en-US" sz="3200" kern="100">
                <a:latin typeface="KaiTi" charset="-122"/>
                <a:ea typeface="KaiTi" charset="-122"/>
                <a:cs typeface="KaiTi" charset="-122"/>
              </a:rPr>
              <a:t>，一种是“有所畏惧”。年轻的时候，听到的多是对无所畏惧的推崇，加之年轻气盛，便总有一种大无畏的劲头。待过了知天命之年，身上的锐气消减，有些事就不免畏首畏尾、怕这怕那。经历了这两种说法的打架，心里常常会困惑：是无所畏惧对，还是有所畏惧对？琢磨的结果是：人当有所畏惧</a:t>
            </a:r>
            <a:r>
              <a:rPr lang="zh-CN" altLang="en-US" sz="3200" kern="100" smtClean="0">
                <a:latin typeface="KaiTi" charset="-122"/>
                <a:ea typeface="KaiTi" charset="-122"/>
                <a:cs typeface="KaiTi" charset="-122"/>
              </a:rPr>
              <a:t>。</a:t>
            </a:r>
            <a:r>
              <a:rPr lang="zh-CN" altLang="en-US" sz="3200" u="sng" kern="100" smtClean="0">
                <a:latin typeface="KaiTi" charset="-122"/>
                <a:ea typeface="KaiTi" charset="-122"/>
                <a:cs typeface="KaiTi" charset="-122"/>
              </a:rPr>
              <a:t>       ②        </a:t>
            </a:r>
            <a:r>
              <a:rPr lang="zh-CN" altLang="en-US" sz="3200" u="sng" kern="100">
                <a:latin typeface="KaiTi" charset="-122"/>
                <a:ea typeface="KaiTi" charset="-122"/>
                <a:cs typeface="KaiTi" charset="-122"/>
              </a:rPr>
              <a:t> </a:t>
            </a:r>
            <a:r>
              <a:rPr lang="zh-CN" altLang="en-US" sz="3200" kern="100">
                <a:latin typeface="KaiTi" charset="-122"/>
                <a:ea typeface="KaiTi" charset="-122"/>
                <a:cs typeface="KaiTi" charset="-122"/>
              </a:rPr>
              <a:t>？因为人生在世不能没有理想、信念，为了追求和坚守自己的理想和信念，人就必须有所畏惧。</a:t>
            </a:r>
            <a:endParaRPr lang="zh-CN" altLang="en-US" sz="3200" kern="100">
              <a:latin typeface="KaiTi" charset="-122"/>
              <a:ea typeface="KaiTi" charset="-122"/>
              <a:cs typeface="KaiTi" charset="-122"/>
            </a:endParaRPr>
          </a:p>
        </p:txBody>
      </p:sp>
      <p:sp>
        <p:nvSpPr>
          <p:cNvPr id="5" name="矩形 4"/>
          <p:cNvSpPr/>
          <p:nvPr/>
        </p:nvSpPr>
        <p:spPr>
          <a:xfrm>
            <a:off x="1140151" y="6155432"/>
            <a:ext cx="10533277" cy="1077218"/>
          </a:xfrm>
          <a:prstGeom prst="rect">
            <a:avLst/>
          </a:prstGeom>
        </p:spPr>
        <p:txBody>
          <a:bodyPr wrap="square">
            <a:spAutoFit/>
          </a:bodyPr>
          <a:lstStyle/>
          <a:p>
            <a:r>
              <a:rPr lang="zh-CN" altLang="en-US" sz="3200" kern="100">
                <a:solidFill>
                  <a:srgbClr val="FF0000"/>
                </a:solidFill>
                <a:latin typeface="黑体" panose="02010600030101010101" charset="-122"/>
                <a:ea typeface="黑体" panose="02010600030101010101" charset="-122"/>
                <a:cs typeface="黑体" panose="02010600030101010101" charset="-122"/>
              </a:rPr>
              <a:t>①无所畏惧</a:t>
            </a:r>
            <a:br>
              <a:rPr lang="zh-CN" altLang="en-US" sz="3200" kern="100">
                <a:solidFill>
                  <a:srgbClr val="FF0000"/>
                </a:solidFill>
                <a:latin typeface="黑体" panose="02010600030101010101" charset="-122"/>
                <a:ea typeface="黑体" panose="02010600030101010101" charset="-122"/>
                <a:cs typeface="黑体" panose="02010600030101010101" charset="-122"/>
              </a:rPr>
            </a:br>
            <a:r>
              <a:rPr lang="zh-CN" altLang="en-US" sz="3200" kern="100">
                <a:solidFill>
                  <a:srgbClr val="FF0000"/>
                </a:solidFill>
                <a:latin typeface="黑体" panose="02010600030101010101" charset="-122"/>
                <a:ea typeface="黑体" panose="02010600030101010101" charset="-122"/>
                <a:cs typeface="黑体" panose="02010600030101010101" charset="-122"/>
              </a:rPr>
              <a:t>②为什么人当有所畏惧呢</a:t>
            </a:r>
            <a:endParaRPr lang="zh-CN" altLang="en-US" sz="3200" kern="100">
              <a:solidFill>
                <a:srgbClr val="FF0000"/>
              </a:solidFill>
              <a:latin typeface="黑体" panose="02010600030101010101" charset="-122"/>
              <a:ea typeface="黑体" panose="02010600030101010101" charset="-122"/>
              <a:cs typeface="黑体" panose="02010600030101010101" charset="-122"/>
            </a:endParaRPr>
          </a:p>
        </p:txBody>
      </p:sp>
    </p:spTree>
  </p:cSld>
  <p:clrMapOvr>
    <a:masterClrMapping/>
  </p:clrMapOvr>
  <mc:AlternateContent>
    <mc:Choice xmlns:p15="http://schemas.microsoft.com/office/powerpoint/2012/main" Requires="p15">
      <p:transitio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52711" y="1672109"/>
            <a:ext cx="12097345" cy="4524315"/>
          </a:xfrm>
          <a:prstGeom prst="rect">
            <a:avLst/>
          </a:prstGeom>
        </p:spPr>
        <p:txBody>
          <a:bodyPr wrap="square">
            <a:spAutoFit/>
          </a:bodyPr>
          <a:lstStyle/>
          <a:p>
            <a:pPr indent="266700" algn="just" fontAlgn="ctr">
              <a:spcAft>
                <a:spcPct val="0"/>
              </a:spcAft>
            </a:pPr>
            <a:r>
              <a:rPr lang="zh-CN" altLang="en-US" sz="3200" kern="100" smtClean="0">
                <a:latin typeface="KaiTi" charset="-122"/>
                <a:ea typeface="KaiTi" charset="-122"/>
                <a:cs typeface="KaiTi" charset="-122"/>
              </a:rPr>
              <a:t> </a:t>
            </a:r>
            <a:r>
              <a:rPr lang="zh-CN" altLang="en-US" sz="3200" kern="100">
                <a:latin typeface="KaiTi" charset="-122"/>
                <a:ea typeface="KaiTi" charset="-122"/>
                <a:cs typeface="KaiTi" charset="-122"/>
              </a:rPr>
              <a:t> </a:t>
            </a:r>
            <a:r>
              <a:rPr lang="zh-CN" altLang="en-US" sz="3200" kern="100" smtClean="0">
                <a:latin typeface="KaiTi" charset="-122"/>
                <a:ea typeface="KaiTi" charset="-122"/>
                <a:cs typeface="KaiTi" charset="-122"/>
              </a:rPr>
              <a:t> 在</a:t>
            </a:r>
            <a:r>
              <a:rPr lang="zh-CN" altLang="en-US" sz="3200" kern="100">
                <a:latin typeface="KaiTi" charset="-122"/>
                <a:ea typeface="KaiTi" charset="-122"/>
                <a:cs typeface="KaiTi" charset="-122"/>
              </a:rPr>
              <a:t>下面语段的横线上补写恰当语句，使整段文字语意完整连贯，内容贴切，逻辑严密。（</a:t>
            </a:r>
            <a:r>
              <a:rPr lang="en-US" altLang="zh-CN" sz="3200" kern="100">
                <a:latin typeface="KaiTi" charset="-122"/>
                <a:ea typeface="KaiTi" charset="-122"/>
                <a:cs typeface="KaiTi" charset="-122"/>
              </a:rPr>
              <a:t>3</a:t>
            </a:r>
            <a:r>
              <a:rPr lang="zh-CN" altLang="en-US" sz="3200" kern="100">
                <a:latin typeface="KaiTi" charset="-122"/>
                <a:ea typeface="KaiTi" charset="-122"/>
                <a:cs typeface="KaiTi" charset="-122"/>
              </a:rPr>
              <a:t>分）</a:t>
            </a:r>
            <a:endParaRPr lang="zh-CN" altLang="en-US" sz="3200" kern="100">
              <a:latin typeface="KaiTi" charset="-122"/>
              <a:ea typeface="KaiTi" charset="-122"/>
              <a:cs typeface="KaiTi" charset="-122"/>
            </a:endParaRPr>
          </a:p>
          <a:p>
            <a:pPr indent="266700" algn="just" fontAlgn="ctr">
              <a:spcAft>
                <a:spcPct val="0"/>
              </a:spcAft>
            </a:pPr>
            <a:r>
              <a:rPr lang="zh-CN" altLang="en-US" sz="3200" u="sng" kern="100">
                <a:latin typeface="KaiTi" charset="-122"/>
                <a:ea typeface="KaiTi" charset="-122"/>
                <a:cs typeface="KaiTi" charset="-122"/>
              </a:rPr>
              <a:t>①                   </a:t>
            </a:r>
            <a:r>
              <a:rPr lang="zh-CN" altLang="en-US" sz="3200" kern="100">
                <a:latin typeface="KaiTi" charset="-122"/>
                <a:ea typeface="KaiTi" charset="-122"/>
                <a:cs typeface="KaiTi" charset="-122"/>
              </a:rPr>
              <a:t> ？新闻报道中常提到确诊病毒感染的诊断手段是“核酸检测”。那么，</a:t>
            </a:r>
            <a:r>
              <a:rPr lang="zh-CN" altLang="en-US" sz="3200" u="sng" kern="100">
                <a:latin typeface="KaiTi" charset="-122"/>
                <a:ea typeface="KaiTi" charset="-122"/>
                <a:cs typeface="KaiTi" charset="-122"/>
              </a:rPr>
              <a:t>②                   </a:t>
            </a:r>
            <a:r>
              <a:rPr lang="en-US" altLang="zh-CN" sz="3200" kern="100">
                <a:latin typeface="KaiTi" charset="-122"/>
                <a:ea typeface="KaiTi" charset="-122"/>
                <a:cs typeface="KaiTi" charset="-122"/>
              </a:rPr>
              <a:t>?</a:t>
            </a:r>
            <a:r>
              <a:rPr lang="zh-CN" altLang="en-US" sz="3200" kern="100">
                <a:latin typeface="KaiTi" charset="-122"/>
                <a:ea typeface="KaiTi" charset="-122"/>
                <a:cs typeface="KaiTi" charset="-122"/>
              </a:rPr>
              <a:t>核酸是脱氧核糖核酸（</a:t>
            </a:r>
            <a:r>
              <a:rPr lang="en-US" altLang="zh-CN" sz="3200" kern="100">
                <a:latin typeface="KaiTi" charset="-122"/>
                <a:ea typeface="KaiTi" charset="-122"/>
                <a:cs typeface="KaiTi" charset="-122"/>
              </a:rPr>
              <a:t>DNA</a:t>
            </a:r>
            <a:r>
              <a:rPr lang="zh-CN" altLang="en-US" sz="3200" kern="100">
                <a:latin typeface="KaiTi" charset="-122"/>
                <a:ea typeface="KaiTi" charset="-122"/>
                <a:cs typeface="KaiTi" charset="-122"/>
              </a:rPr>
              <a:t>）和核糖核酸（</a:t>
            </a:r>
            <a:r>
              <a:rPr lang="en-US" altLang="zh-CN" sz="3200" kern="100">
                <a:latin typeface="KaiTi" charset="-122"/>
                <a:ea typeface="KaiTi" charset="-122"/>
                <a:cs typeface="KaiTi" charset="-122"/>
              </a:rPr>
              <a:t>RNA</a:t>
            </a:r>
            <a:r>
              <a:rPr lang="zh-CN" altLang="en-US" sz="3200" kern="100">
                <a:latin typeface="KaiTi" charset="-122"/>
                <a:ea typeface="KaiTi" charset="-122"/>
                <a:cs typeface="KaiTi" charset="-122"/>
              </a:rPr>
              <a:t>）的总称，主要贮存和传递遗传信息，是生命的最基本物质之一，病毒主要就是由核酸和蛋白质组成的，“核酸检测”指通过一定的技术手段检测被测者体内是否存在某种病毒的核酸，</a:t>
            </a:r>
            <a:r>
              <a:rPr lang="zh-CN" altLang="en-US" sz="3200" u="sng" kern="100">
                <a:latin typeface="KaiTi" charset="-122"/>
                <a:ea typeface="KaiTi" charset="-122"/>
                <a:cs typeface="KaiTi" charset="-122"/>
              </a:rPr>
              <a:t>③                         </a:t>
            </a:r>
            <a:r>
              <a:rPr lang="zh-CN" altLang="en-US" sz="3200" kern="100">
                <a:latin typeface="KaiTi" charset="-122"/>
                <a:ea typeface="KaiTi" charset="-122"/>
                <a:cs typeface="KaiTi" charset="-122"/>
              </a:rPr>
              <a:t>，如结果呈阴性，则表明被测试者可能并没有感染这种病毒。</a:t>
            </a:r>
            <a:endParaRPr lang="zh-CN" altLang="en-US" sz="3200" kern="100">
              <a:latin typeface="KaiTi" charset="-122"/>
              <a:ea typeface="KaiTi" charset="-122"/>
              <a:cs typeface="KaiTi" charset="-122"/>
            </a:endParaRPr>
          </a:p>
        </p:txBody>
      </p:sp>
      <p:sp>
        <p:nvSpPr>
          <p:cNvPr id="5" name="矩形 4"/>
          <p:cNvSpPr/>
          <p:nvPr/>
        </p:nvSpPr>
        <p:spPr>
          <a:xfrm>
            <a:off x="1028775" y="6144786"/>
            <a:ext cx="10533277" cy="1077218"/>
          </a:xfrm>
          <a:prstGeom prst="rect">
            <a:avLst/>
          </a:prstGeom>
        </p:spPr>
        <p:txBody>
          <a:bodyPr wrap="square">
            <a:spAutoFit/>
          </a:bodyPr>
          <a:lstStyle/>
          <a:p>
            <a:r>
              <a:rPr lang="zh-CN" altLang="en-US" sz="3200" kern="100">
                <a:solidFill>
                  <a:srgbClr val="FF0000"/>
                </a:solidFill>
                <a:latin typeface="黑体" panose="02010600030101010101" charset="-122"/>
                <a:ea typeface="黑体" panose="02010600030101010101" charset="-122"/>
                <a:cs typeface="黑体" panose="02010600030101010101" charset="-122"/>
              </a:rPr>
              <a:t>①新型冠状病毒肺炎如何确诊</a:t>
            </a:r>
            <a:r>
              <a:rPr lang="en-US" altLang="zh-CN" sz="3200" kern="100">
                <a:solidFill>
                  <a:srgbClr val="FF0000"/>
                </a:solidFill>
                <a:latin typeface="黑体" panose="02010600030101010101" charset="-122"/>
                <a:ea typeface="黑体" panose="02010600030101010101" charset="-122"/>
                <a:cs typeface="黑体" panose="02010600030101010101" charset="-122"/>
              </a:rPr>
              <a:t>?②</a:t>
            </a:r>
            <a:r>
              <a:rPr lang="zh-CN" altLang="en-US" sz="3200" kern="100">
                <a:solidFill>
                  <a:srgbClr val="FF0000"/>
                </a:solidFill>
                <a:latin typeface="黑体" panose="02010600030101010101" charset="-122"/>
                <a:ea typeface="黑体" panose="02010600030101010101" charset="-122"/>
                <a:cs typeface="黑体" panose="02010600030101010101" charset="-122"/>
              </a:rPr>
              <a:t>什么是“核酸检测”呢</a:t>
            </a:r>
            <a:r>
              <a:rPr lang="en-US" altLang="zh-CN" sz="3200" kern="100">
                <a:solidFill>
                  <a:srgbClr val="FF0000"/>
                </a:solidFill>
                <a:latin typeface="黑体" panose="02010600030101010101" charset="-122"/>
                <a:ea typeface="黑体" panose="02010600030101010101" charset="-122"/>
                <a:cs typeface="黑体" panose="02010600030101010101" charset="-122"/>
              </a:rPr>
              <a:t>?③</a:t>
            </a:r>
            <a:r>
              <a:rPr lang="zh-CN" altLang="en-US" sz="3200" kern="100">
                <a:solidFill>
                  <a:srgbClr val="FF0000"/>
                </a:solidFill>
                <a:latin typeface="黑体" panose="02010600030101010101" charset="-122"/>
                <a:ea typeface="黑体" panose="02010600030101010101" charset="-122"/>
                <a:cs typeface="黑体" panose="02010600030101010101" charset="-122"/>
              </a:rPr>
              <a:t>如结果呈阳性，则表明被测试者体内存在该种病毒。</a:t>
            </a:r>
            <a:endParaRPr lang="zh-CN" altLang="en-US" sz="3200" kern="100">
              <a:solidFill>
                <a:srgbClr val="FF0000"/>
              </a:solidFill>
              <a:latin typeface="黑体" panose="02010600030101010101" charset="-122"/>
              <a:ea typeface="黑体" panose="02010600030101010101" charset="-122"/>
              <a:cs typeface="黑体" panose="02010600030101010101" charset="-122"/>
            </a:endParaRPr>
          </a:p>
        </p:txBody>
      </p:sp>
    </p:spTree>
  </p:cSld>
  <p:clrMapOvr>
    <a:masterClrMapping/>
  </p:clrMapOvr>
  <mc:AlternateContent>
    <mc:Choice xmlns:p15="http://schemas.microsoft.com/office/powerpoint/2012/main" Requires="p15">
      <p:transitio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52711" y="1672109"/>
            <a:ext cx="12097345" cy="4524315"/>
          </a:xfrm>
          <a:prstGeom prst="rect">
            <a:avLst/>
          </a:prstGeom>
        </p:spPr>
        <p:txBody>
          <a:bodyPr wrap="square">
            <a:spAutoFit/>
          </a:bodyPr>
          <a:lstStyle/>
          <a:p>
            <a:pPr indent="266700" algn="just" fontAlgn="ctr">
              <a:spcAft>
                <a:spcPct val="0"/>
              </a:spcAft>
            </a:pPr>
            <a:r>
              <a:rPr lang="zh-CN" altLang="en-US" sz="3200" kern="100">
                <a:latin typeface="KaiTi" charset="-122"/>
                <a:ea typeface="KaiTi" charset="-122"/>
                <a:cs typeface="KaiTi" charset="-122"/>
              </a:rPr>
              <a:t>结合上下文，在画线处补写句子，使语意连贯。（</a:t>
            </a:r>
            <a:r>
              <a:rPr lang="en-US" altLang="zh-CN" sz="3200" kern="100">
                <a:latin typeface="KaiTi" charset="-122"/>
                <a:ea typeface="KaiTi" charset="-122"/>
                <a:cs typeface="KaiTi" charset="-122"/>
              </a:rPr>
              <a:t>2</a:t>
            </a:r>
            <a:r>
              <a:rPr lang="zh-CN" altLang="en-US" sz="3200" kern="100">
                <a:latin typeface="KaiTi" charset="-122"/>
                <a:ea typeface="KaiTi" charset="-122"/>
                <a:cs typeface="KaiTi" charset="-122"/>
              </a:rPr>
              <a:t>分）</a:t>
            </a:r>
            <a:endParaRPr lang="zh-CN" altLang="en-US" sz="3200" kern="100">
              <a:latin typeface="KaiTi" charset="-122"/>
              <a:ea typeface="KaiTi" charset="-122"/>
              <a:cs typeface="KaiTi" charset="-122"/>
            </a:endParaRPr>
          </a:p>
          <a:p>
            <a:pPr indent="266700" algn="just" fontAlgn="ctr">
              <a:spcAft>
                <a:spcPct val="0"/>
              </a:spcAft>
            </a:pPr>
            <a:r>
              <a:rPr lang="zh-CN" altLang="en-US" sz="3200" kern="100" smtClean="0">
                <a:latin typeface="KaiTi" charset="-122"/>
                <a:ea typeface="KaiTi" charset="-122"/>
                <a:cs typeface="KaiTi" charset="-122"/>
              </a:rPr>
              <a:t>   大</a:t>
            </a:r>
            <a:r>
              <a:rPr lang="zh-CN" altLang="en-US" sz="3200" kern="100">
                <a:latin typeface="KaiTi" charset="-122"/>
                <a:ea typeface="KaiTi" charset="-122"/>
                <a:cs typeface="KaiTi" charset="-122"/>
              </a:rPr>
              <a:t>颅榄树是曾经生长在毛里求斯的一种珍稀树种，如今在地球上已难觅踪影。①</a:t>
            </a:r>
            <a:r>
              <a:rPr lang="en-US" altLang="zh-CN" sz="3200" kern="100">
                <a:latin typeface="KaiTi" charset="-122"/>
                <a:ea typeface="KaiTi" charset="-122"/>
                <a:cs typeface="KaiTi" charset="-122"/>
              </a:rPr>
              <a:t>_______</a:t>
            </a:r>
            <a:r>
              <a:rPr lang="zh-CN" altLang="en-US" sz="3200" kern="100">
                <a:latin typeface="KaiTi" charset="-122"/>
                <a:ea typeface="KaiTi" charset="-122"/>
                <a:cs typeface="KaiTi" charset="-122"/>
              </a:rPr>
              <a:t>？科学家对此提出了多种假说。美国一位科学家的研究认为，大颅榄树的种子需要渡渡鸟的肠胃软化才能发芽，而渡渡鸟在三百年前灭绝了，因此，大颅榄树也跟着消失了。后来，有学者研究发现，大颅榄树的种子不需要动物的肠胃软化也能发芽。于是，又有研究者们提出了新的假说：外来物种的入侵导致了大颅榄树的消失。不过，这个假说需要进一步验证：②</a:t>
            </a:r>
            <a:r>
              <a:rPr lang="en-US" altLang="zh-CN" sz="3200" kern="100">
                <a:latin typeface="KaiTi" charset="-122"/>
                <a:ea typeface="KaiTi" charset="-122"/>
                <a:cs typeface="KaiTi" charset="-122"/>
              </a:rPr>
              <a:t>_______</a:t>
            </a:r>
            <a:r>
              <a:rPr lang="zh-CN" altLang="en-US" sz="3200" kern="100">
                <a:latin typeface="KaiTi" charset="-122"/>
                <a:ea typeface="KaiTi" charset="-122"/>
                <a:cs typeface="KaiTi" charset="-122"/>
              </a:rPr>
              <a:t>；如果被证伪，则会被抛弃。</a:t>
            </a:r>
            <a:endParaRPr lang="zh-CN" altLang="en-US" sz="3200" kern="100">
              <a:latin typeface="KaiTi" charset="-122"/>
              <a:ea typeface="KaiTi" charset="-122"/>
              <a:cs typeface="KaiTi" charset="-122"/>
            </a:endParaRPr>
          </a:p>
        </p:txBody>
      </p:sp>
      <p:sp>
        <p:nvSpPr>
          <p:cNvPr id="5" name="矩形 4"/>
          <p:cNvSpPr/>
          <p:nvPr/>
        </p:nvSpPr>
        <p:spPr>
          <a:xfrm>
            <a:off x="1028775" y="6155432"/>
            <a:ext cx="11233248" cy="1077218"/>
          </a:xfrm>
          <a:prstGeom prst="rect">
            <a:avLst/>
          </a:prstGeom>
        </p:spPr>
        <p:txBody>
          <a:bodyPr wrap="square">
            <a:spAutoFit/>
          </a:bodyPr>
          <a:lstStyle/>
          <a:p>
            <a:r>
              <a:rPr lang="zh-CN" altLang="en-US" sz="3200" kern="100">
                <a:solidFill>
                  <a:srgbClr val="FF0000"/>
                </a:solidFill>
                <a:latin typeface="黑体" panose="02010600030101010101" charset="-122"/>
                <a:ea typeface="黑体" panose="02010600030101010101" charset="-122"/>
                <a:cs typeface="黑体" panose="02010600030101010101" charset="-122"/>
              </a:rPr>
              <a:t>①</a:t>
            </a:r>
            <a:r>
              <a:rPr lang="en-US" altLang="zh-CN" sz="3200" kern="100">
                <a:solidFill>
                  <a:srgbClr val="FF0000"/>
                </a:solidFill>
                <a:latin typeface="黑体" panose="02010600030101010101" charset="-122"/>
                <a:ea typeface="黑体" panose="02010600030101010101" charset="-122"/>
                <a:cs typeface="黑体" panose="02010600030101010101" charset="-122"/>
              </a:rPr>
              <a:t>. </a:t>
            </a:r>
            <a:r>
              <a:rPr lang="zh-CN" altLang="en-US" sz="3200" kern="100">
                <a:solidFill>
                  <a:srgbClr val="FF0000"/>
                </a:solidFill>
                <a:latin typeface="黑体" panose="02010600030101010101" charset="-122"/>
                <a:ea typeface="黑体" panose="02010600030101010101" charset="-122"/>
                <a:cs typeface="黑体" panose="02010600030101010101" charset="-122"/>
              </a:rPr>
              <a:t>这到底是什么原因（造成）呢？  </a:t>
            </a:r>
            <a:endParaRPr lang="en-US" altLang="zh-CN" sz="3200" kern="100" smtClean="0">
              <a:solidFill>
                <a:srgbClr val="FF0000"/>
              </a:solidFill>
              <a:latin typeface="黑体" panose="02010600030101010101" charset="-122"/>
              <a:ea typeface="黑体" panose="02010600030101010101" charset="-122"/>
              <a:cs typeface="黑体" panose="02010600030101010101" charset="-122"/>
            </a:endParaRPr>
          </a:p>
          <a:p>
            <a:r>
              <a:rPr lang="zh-CN" altLang="en-US" sz="3200" kern="100" smtClean="0">
                <a:solidFill>
                  <a:srgbClr val="FF0000"/>
                </a:solidFill>
                <a:latin typeface="黑体" panose="02010600030101010101" charset="-122"/>
                <a:ea typeface="黑体" panose="02010600030101010101" charset="-122"/>
                <a:cs typeface="黑体" panose="02010600030101010101" charset="-122"/>
              </a:rPr>
              <a:t>②</a:t>
            </a:r>
            <a:r>
              <a:rPr lang="en-US" altLang="zh-CN" sz="3200" kern="100">
                <a:solidFill>
                  <a:srgbClr val="FF0000"/>
                </a:solidFill>
                <a:latin typeface="黑体" panose="02010600030101010101" charset="-122"/>
                <a:ea typeface="黑体" panose="02010600030101010101" charset="-122"/>
                <a:cs typeface="黑体" panose="02010600030101010101" charset="-122"/>
              </a:rPr>
              <a:t>. </a:t>
            </a:r>
            <a:r>
              <a:rPr lang="zh-CN" altLang="en-US" sz="3200" kern="100">
                <a:solidFill>
                  <a:srgbClr val="FF0000"/>
                </a:solidFill>
                <a:latin typeface="黑体" panose="02010600030101010101" charset="-122"/>
                <a:ea typeface="黑体" panose="02010600030101010101" charset="-122"/>
                <a:cs typeface="黑体" panose="02010600030101010101" charset="-122"/>
              </a:rPr>
              <a:t>如果被证实是真的，则大颅榄树灭绝的疑团会被采纳。 </a:t>
            </a:r>
            <a:endParaRPr lang="zh-CN" altLang="en-US" sz="3200" kern="100">
              <a:solidFill>
                <a:srgbClr val="FF0000"/>
              </a:solidFill>
              <a:latin typeface="黑体" panose="02010600030101010101" charset="-122"/>
              <a:ea typeface="黑体" panose="02010600030101010101" charset="-122"/>
              <a:cs typeface="黑体" panose="02010600030101010101" charset="-122"/>
            </a:endParaRPr>
          </a:p>
        </p:txBody>
      </p:sp>
    </p:spTree>
  </p:cSld>
  <p:clrMapOvr>
    <a:masterClrMapping/>
  </p:clrMapOvr>
  <mc:AlternateContent>
    <mc:Choice xmlns:p15="http://schemas.microsoft.com/office/powerpoint/2012/main" Requires="p15">
      <p:transitio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1954" y="957745"/>
            <a:ext cx="4240882" cy="204732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5725" y="4129281"/>
            <a:ext cx="5067300" cy="2303318"/>
          </a:xfrm>
          <a:prstGeom prst="rect">
            <a:avLst/>
          </a:prstGeom>
        </p:spPr>
      </p:pic>
      <p:sp>
        <p:nvSpPr>
          <p:cNvPr id="15" name="矩形 259"/>
          <p:cNvSpPr>
            <a:spLocks noChangeArrowheads="1"/>
          </p:cNvSpPr>
          <p:nvPr/>
        </p:nvSpPr>
        <p:spPr bwMode="auto">
          <a:xfrm>
            <a:off x="4496960" y="3199398"/>
            <a:ext cx="4035876" cy="144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8800" cap="all">
                <a:cs typeface="Arial" panose="020b0604020202020204" pitchFamily="34" charset="0"/>
              </a:rPr>
              <a:t>再见</a:t>
            </a:r>
            <a:endParaRPr lang="zh-CN" altLang="en-US" sz="8800" cap="all">
              <a:cs typeface="Arial" panose="020b0604020202020204" pitchFamily="34" charset="0"/>
            </a:endParaRPr>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63025" y="3911234"/>
            <a:ext cx="3895371" cy="3321415"/>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3" y="0"/>
            <a:ext cx="4027174" cy="3329231"/>
          </a:xfrm>
          <a:prstGeom prst="rect">
            <a:avLst/>
          </a:prstGeom>
        </p:spPr>
      </p:pic>
      <p:pic>
        <p:nvPicPr>
          <p:cNvPr id="21" name="New picture"/>
          <p:cNvPicPr/>
          <p:nvPr/>
        </p:nvPicPr>
        <p:blipFill>
          <a:blip r:embed="rId7"/>
          <a:stretch>
            <a:fillRect/>
          </a:stretch>
        </p:blipFill>
        <p:spPr>
          <a:xfrm>
            <a:off x="11798300" y="12471400"/>
            <a:ext cx="330200" cy="241300"/>
          </a:xfrm>
          <a:prstGeom prst="cube">
            <a:avLst/>
          </a:prstGeom>
        </p:spPr>
      </p:pic>
      <p:pic>
        <p:nvPicPr>
          <p:cNvPr id="22" name="New picture"/>
          <p:cNvPicPr/>
          <p:nvPr/>
        </p:nvPicPr>
        <p:blipFill>
          <a:blip r:embed="rId8"/>
          <a:stretch>
            <a:fillRect/>
          </a:stretch>
        </p:blipFill>
        <p:spPr>
          <a:xfrm>
            <a:off x="10528300" y="11379200"/>
            <a:ext cx="330200" cy="241300"/>
          </a:xfrm>
          <a:prstGeom prst="cube">
            <a:avLst/>
          </a:prstGeom>
        </p:spPr>
      </p:pic>
    </p:spTree>
    <p:custDataLst>
      <p:tags r:id="rId9"/>
    </p:custDataLst>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
                                        </p:tgtEl>
                                        <p:attrNameLst>
                                          <p:attrName>ppt_y</p:attrName>
                                        </p:attrNameLst>
                                      </p:cBhvr>
                                      <p:tavLst>
                                        <p:tav tm="0">
                                          <p:val>
                                            <p:strVal val="#ppt_y"/>
                                          </p:val>
                                        </p:tav>
                                        <p:tav tm="100000">
                                          <p:val>
                                            <p:strVal val="#ppt_y"/>
                                          </p:val>
                                        </p:tav>
                                      </p:tavLst>
                                    </p:anim>
                                    <p:anim calcmode="lin" valueType="num">
                                      <p:cBhvr>
                                        <p:cTn id="2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
                                        </p:tgtEl>
                                      </p:cBhvr>
                                    </p:animEffect>
                                  </p:childTnLst>
                                </p:cTn>
                              </p:par>
                            </p:childTnLst>
                          </p:cTn>
                        </p:par>
                        <p:par>
                          <p:cTn id="30" fill="hold" nodeType="afterGroup">
                            <p:stCondLst>
                              <p:cond delay="15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5"/>
                                        </p:tgtEl>
                                      </p:cBhvr>
                                    </p:animEffect>
                                    <p:animScale>
                                      <p:cBhvr>
                                        <p:cTn id="33"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44799" y="447973"/>
            <a:ext cx="5827236" cy="707886"/>
          </a:xfrm>
          <a:prstGeom prst="rect">
            <a:avLst/>
          </a:prstGeom>
          <a:noFill/>
        </p:spPr>
        <p:txBody>
          <a:bodyPr wrap="none" rtlCol="0">
            <a:spAutoFit/>
          </a:bodyPr>
          <a:lstStyle/>
          <a:p>
            <a:r>
              <a:rPr kumimoji="1" lang="zh-CN" altLang="en-US" sz="4000" smtClean="0">
                <a:latin typeface="STXinwei" charset="-122"/>
                <a:ea typeface="STXinwei" charset="-122"/>
                <a:cs typeface="STXinwei" charset="-122"/>
              </a:rPr>
              <a:t>高考</a:t>
            </a:r>
            <a:r>
              <a:rPr kumimoji="1" lang="en-US" altLang="zh-CN" sz="4000" smtClean="0">
                <a:latin typeface="STXinwei" charset="-122"/>
                <a:ea typeface="STXinwei" charset="-122"/>
                <a:cs typeface="STXinwei" charset="-122"/>
              </a:rPr>
              <a:t>——</a:t>
            </a:r>
            <a:r>
              <a:rPr kumimoji="1" lang="zh-CN" altLang="en-US" sz="4000" smtClean="0">
                <a:latin typeface="STXinwei" charset="-122"/>
                <a:ea typeface="STXinwei" charset="-122"/>
                <a:cs typeface="STXinwei" charset="-122"/>
              </a:rPr>
              <a:t>补写句子填空题</a:t>
            </a:r>
            <a:endParaRPr kumimoji="1" lang="zh-CN" altLang="en-US" sz="4000">
              <a:latin typeface="STXinwei" charset="-122"/>
              <a:ea typeface="STXinwei" charset="-122"/>
              <a:cs typeface="STXinwei" charset="-122"/>
            </a:endParaRPr>
          </a:p>
        </p:txBody>
      </p:sp>
      <p:sp>
        <p:nvSpPr>
          <p:cNvPr id="3" name="矩形 2"/>
          <p:cNvSpPr/>
          <p:nvPr/>
        </p:nvSpPr>
        <p:spPr>
          <a:xfrm>
            <a:off x="380703" y="1816125"/>
            <a:ext cx="12025337" cy="4478149"/>
          </a:xfrm>
          <a:prstGeom prst="rect">
            <a:avLst/>
          </a:prstGeom>
        </p:spPr>
        <p:txBody>
          <a:bodyPr wrap="square">
            <a:spAutoFit/>
          </a:bodyPr>
          <a:lstStyle/>
          <a:p>
            <a:pPr algn="just">
              <a:spcAft>
                <a:spcPts val="600"/>
              </a:spcAft>
            </a:pPr>
            <a:r>
              <a:rPr lang="zh-CN" altLang="zh-CN" sz="2800" kern="100">
                <a:latin typeface="KaiTi" charset="-122"/>
                <a:ea typeface="KaiTi" charset="-122"/>
                <a:cs typeface="KaiTi" charset="-122"/>
              </a:rPr>
              <a:t>在</a:t>
            </a:r>
            <a:r>
              <a:rPr lang="zh-CN" altLang="zh-CN" sz="2800" kern="100" smtClean="0">
                <a:latin typeface="KaiTi" charset="-122"/>
                <a:ea typeface="KaiTi" charset="-122"/>
                <a:cs typeface="KaiTi" charset="-122"/>
              </a:rPr>
              <a:t>下面</a:t>
            </a:r>
            <a:r>
              <a:rPr lang="zh-CN" altLang="en-US" sz="2800" kern="100" smtClean="0">
                <a:latin typeface="KaiTi" charset="-122"/>
                <a:ea typeface="KaiTi" charset="-122"/>
                <a:cs typeface="KaiTi" charset="-122"/>
              </a:rPr>
              <a:t>一</a:t>
            </a:r>
            <a:r>
              <a:rPr lang="zh-CN" altLang="zh-CN" sz="2800" kern="100" smtClean="0">
                <a:latin typeface="KaiTi" charset="-122"/>
                <a:ea typeface="KaiTi" charset="-122"/>
                <a:cs typeface="KaiTi" charset="-122"/>
              </a:rPr>
              <a:t>段</a:t>
            </a:r>
            <a:r>
              <a:rPr lang="zh-CN" altLang="zh-CN" sz="2800" kern="100">
                <a:latin typeface="KaiTi" charset="-122"/>
                <a:ea typeface="KaiTi" charset="-122"/>
                <a:cs typeface="KaiTi" charset="-122"/>
              </a:rPr>
              <a:t>文字横线处补写恰当的语句，使整段文字语意完整连贯，内容贴切，逻辑严密，每处不超过</a:t>
            </a:r>
            <a:r>
              <a:rPr lang="en-US" altLang="zh-CN" sz="2800" kern="100">
                <a:latin typeface="KaiTi" charset="-122"/>
                <a:ea typeface="KaiTi" charset="-122"/>
                <a:cs typeface="KaiTi" charset="-122"/>
              </a:rPr>
              <a:t>12</a:t>
            </a:r>
            <a:r>
              <a:rPr lang="zh-CN" altLang="zh-CN" sz="2800" kern="100">
                <a:latin typeface="KaiTi" charset="-122"/>
                <a:ea typeface="KaiTi" charset="-122"/>
                <a:cs typeface="KaiTi" charset="-122"/>
              </a:rPr>
              <a:t>个字。</a:t>
            </a:r>
            <a:r>
              <a:rPr lang="en-US" altLang="zh-CN" sz="2800" kern="100">
                <a:latin typeface="KaiTi" charset="-122"/>
                <a:ea typeface="KaiTi" charset="-122"/>
                <a:cs typeface="KaiTi" charset="-122"/>
              </a:rPr>
              <a:t>(6</a:t>
            </a:r>
            <a:r>
              <a:rPr lang="zh-CN" altLang="zh-CN" sz="2800" kern="100">
                <a:latin typeface="KaiTi" charset="-122"/>
                <a:ea typeface="KaiTi" charset="-122"/>
                <a:cs typeface="KaiTi" charset="-122"/>
              </a:rPr>
              <a:t>分</a:t>
            </a:r>
            <a:r>
              <a:rPr lang="en-US" altLang="zh-CN" sz="2800" kern="100">
                <a:latin typeface="KaiTi" charset="-122"/>
                <a:ea typeface="KaiTi" charset="-122"/>
                <a:cs typeface="KaiTi" charset="-122"/>
              </a:rPr>
              <a:t>)</a:t>
            </a:r>
            <a:endParaRPr lang="zh-CN" altLang="zh-CN" sz="2800" kern="100">
              <a:latin typeface="KaiTi" charset="-122"/>
              <a:ea typeface="KaiTi" charset="-122"/>
              <a:cs typeface="KaiTi" charset="-122"/>
            </a:endParaRPr>
          </a:p>
          <a:p>
            <a:pPr indent="266700" algn="just">
              <a:spcAft>
                <a:spcPts val="600"/>
              </a:spcAft>
            </a:pPr>
            <a:r>
              <a:rPr lang="zh-CN" altLang="zh-CN" sz="2800" kern="100">
                <a:latin typeface="KaiTi" charset="-122"/>
                <a:ea typeface="KaiTi" charset="-122"/>
                <a:cs typeface="KaiTi" charset="-122"/>
              </a:rPr>
              <a:t>研究发现，人们所受压力会增加血液中糖皮质激素的含量，而糖皮质激素可将前体细胞变为脂肪细胞，所以</a:t>
            </a:r>
            <a:r>
              <a:rPr lang="en-US" altLang="zh-CN" sz="2800" kern="100">
                <a:latin typeface="KaiTi" charset="-122"/>
                <a:ea typeface="KaiTi" charset="-122"/>
                <a:cs typeface="KaiTi" charset="-122"/>
              </a:rPr>
              <a:t>__①__</a:t>
            </a:r>
            <a:r>
              <a:rPr lang="zh-CN" altLang="zh-CN" sz="2800" kern="100">
                <a:latin typeface="KaiTi" charset="-122"/>
                <a:ea typeface="KaiTi" charset="-122"/>
                <a:cs typeface="KaiTi" charset="-122"/>
              </a:rPr>
              <a:t>。但人们过去不清楚，为什么白天压力大不一定会变胖，而上夜班之类的压力则常与肥胖相联系。最近一项研究揭开了谜底：健康人的糖皮质激素水平在</a:t>
            </a:r>
            <a:r>
              <a:rPr lang="en-US" altLang="zh-CN" sz="2800" kern="100">
                <a:latin typeface="KaiTi" charset="-122"/>
                <a:ea typeface="KaiTi" charset="-122"/>
                <a:cs typeface="KaiTi" charset="-122"/>
              </a:rPr>
              <a:t>24</a:t>
            </a:r>
            <a:r>
              <a:rPr lang="zh-CN" altLang="zh-CN" sz="2800" kern="100">
                <a:latin typeface="KaiTi" charset="-122"/>
                <a:ea typeface="KaiTi" charset="-122"/>
                <a:cs typeface="KaiTi" charset="-122"/>
              </a:rPr>
              <a:t>小时内呈节律性涨落，早</a:t>
            </a:r>
            <a:r>
              <a:rPr lang="en-US" altLang="zh-CN" sz="2800" kern="100">
                <a:latin typeface="KaiTi" charset="-122"/>
                <a:ea typeface="KaiTi" charset="-122"/>
                <a:cs typeface="KaiTi" charset="-122"/>
              </a:rPr>
              <a:t>8</a:t>
            </a:r>
            <a:r>
              <a:rPr lang="zh-CN" altLang="zh-CN" sz="2800" kern="100">
                <a:latin typeface="KaiTi" charset="-122"/>
                <a:ea typeface="KaiTi" charset="-122"/>
                <a:cs typeface="KaiTi" charset="-122"/>
              </a:rPr>
              <a:t>点最高，凌晨</a:t>
            </a:r>
            <a:r>
              <a:rPr lang="en-US" altLang="zh-CN" sz="2800" kern="100">
                <a:latin typeface="KaiTi" charset="-122"/>
                <a:ea typeface="KaiTi" charset="-122"/>
                <a:cs typeface="KaiTi" charset="-122"/>
              </a:rPr>
              <a:t>3</a:t>
            </a:r>
            <a:r>
              <a:rPr lang="zh-CN" altLang="zh-CN" sz="2800" kern="100">
                <a:latin typeface="KaiTi" charset="-122"/>
                <a:ea typeface="KaiTi" charset="-122"/>
                <a:cs typeface="KaiTi" charset="-122"/>
              </a:rPr>
              <a:t>点最低。如果打破节律，在糖皮质激素水平</a:t>
            </a:r>
            <a:r>
              <a:rPr lang="en-US" altLang="zh-CN" sz="2800" kern="100">
                <a:latin typeface="KaiTi" charset="-122"/>
                <a:ea typeface="KaiTi" charset="-122"/>
                <a:cs typeface="KaiTi" charset="-122"/>
              </a:rPr>
              <a:t>__②__</a:t>
            </a:r>
            <a:r>
              <a:rPr lang="zh-CN" altLang="zh-CN" sz="2800" kern="100">
                <a:latin typeface="KaiTi" charset="-122"/>
                <a:ea typeface="KaiTi" charset="-122"/>
                <a:cs typeface="KaiTi" charset="-122"/>
              </a:rPr>
              <a:t>，糖皮质激素的增加就会导致更多前体细胞变为脂肪细胞。如果顺应节律，在糖皮质激素水平本来就是峰值时，即使增加很多糖皮质激素，也不易引起脂肪细胞增加。可见，</a:t>
            </a:r>
            <a:r>
              <a:rPr lang="en-US" altLang="zh-CN" sz="2800" kern="100">
                <a:latin typeface="KaiTi" charset="-122"/>
                <a:ea typeface="KaiTi" charset="-122"/>
                <a:cs typeface="KaiTi" charset="-122"/>
              </a:rPr>
              <a:t>__③__</a:t>
            </a:r>
            <a:r>
              <a:rPr lang="zh-CN" altLang="zh-CN" sz="2800" kern="100">
                <a:latin typeface="KaiTi" charset="-122"/>
                <a:ea typeface="KaiTi" charset="-122"/>
                <a:cs typeface="KaiTi" charset="-122"/>
              </a:rPr>
              <a:t>非常重要，夜间长期经历持续性压力体重会明显增加。</a:t>
            </a:r>
            <a:endParaRPr lang="zh-CN" altLang="zh-CN" sz="2800" kern="100">
              <a:effectLst/>
              <a:latin typeface="KaiTi" charset="-122"/>
              <a:ea typeface="KaiTi" charset="-122"/>
              <a:cs typeface="KaiTi" charset="-122"/>
            </a:endParaRPr>
          </a:p>
        </p:txBody>
      </p:sp>
    </p:spTree>
  </p:cSld>
  <p:clrMapOvr>
    <a:masterClrMapping/>
  </p:clrMapOvr>
  <p:transition spd="slow">
    <p:cove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44799" y="447973"/>
            <a:ext cx="10633039" cy="707886"/>
          </a:xfrm>
          <a:prstGeom prst="rect">
            <a:avLst/>
          </a:prstGeom>
          <a:noFill/>
        </p:spPr>
        <p:txBody>
          <a:bodyPr wrap="none" rtlCol="0">
            <a:spAutoFit/>
          </a:bodyPr>
          <a:lstStyle/>
          <a:p>
            <a:r>
              <a:rPr kumimoji="1" lang="zh-CN" altLang="en-US" sz="4000" smtClean="0">
                <a:latin typeface="STXinwei" charset="-122"/>
                <a:ea typeface="STXinwei" charset="-122"/>
                <a:cs typeface="STXinwei" charset="-122"/>
              </a:rPr>
              <a:t>初中（改革后）</a:t>
            </a:r>
            <a:r>
              <a:rPr kumimoji="1" lang="en-US" altLang="zh-CN" sz="4000" smtClean="0">
                <a:latin typeface="STXinwei" charset="-122"/>
                <a:ea typeface="STXinwei" charset="-122"/>
                <a:cs typeface="STXinwei" charset="-122"/>
              </a:rPr>
              <a:t>/</a:t>
            </a:r>
            <a:r>
              <a:rPr kumimoji="1" lang="zh-CN" altLang="en-US" sz="4000" smtClean="0">
                <a:latin typeface="STXinwei" charset="-122"/>
                <a:ea typeface="STXinwei" charset="-122"/>
                <a:cs typeface="STXinwei" charset="-122"/>
              </a:rPr>
              <a:t>高一高二</a:t>
            </a:r>
            <a:r>
              <a:rPr kumimoji="1" lang="en-US" altLang="zh-CN" sz="4000" smtClean="0">
                <a:latin typeface="STXinwei" charset="-122"/>
                <a:ea typeface="STXinwei" charset="-122"/>
                <a:cs typeface="STXinwei" charset="-122"/>
              </a:rPr>
              <a:t>——</a:t>
            </a:r>
            <a:r>
              <a:rPr kumimoji="1" lang="zh-CN" altLang="en-US" sz="4000" smtClean="0">
                <a:latin typeface="STXinwei" charset="-122"/>
                <a:ea typeface="STXinwei" charset="-122"/>
                <a:cs typeface="STXinwei" charset="-122"/>
              </a:rPr>
              <a:t>句子复位选择题</a:t>
            </a:r>
            <a:endParaRPr kumimoji="1" lang="zh-CN" altLang="en-US" sz="4000">
              <a:latin typeface="STXinwei" charset="-122"/>
              <a:ea typeface="STXinwei" charset="-122"/>
              <a:cs typeface="STXinwei" charset="-122"/>
            </a:endParaRPr>
          </a:p>
        </p:txBody>
      </p:sp>
      <p:sp>
        <p:nvSpPr>
          <p:cNvPr id="3" name="矩形 2"/>
          <p:cNvSpPr/>
          <p:nvPr/>
        </p:nvSpPr>
        <p:spPr>
          <a:xfrm>
            <a:off x="380703" y="2032149"/>
            <a:ext cx="12097344" cy="4031873"/>
          </a:xfrm>
          <a:prstGeom prst="rect">
            <a:avLst/>
          </a:prstGeom>
        </p:spPr>
        <p:txBody>
          <a:bodyPr wrap="square">
            <a:spAutoFit/>
          </a:bodyPr>
          <a:lstStyle/>
          <a:p>
            <a:pPr fontAlgn="ctr">
              <a:spcAft>
                <a:spcPct val="0"/>
              </a:spcAft>
            </a:pP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更为重要的是</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这句话是从下面介绍</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中国古代数学</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的语段中抽出来的，若还原的话，放哪一处最恰当？（</a:t>
            </a:r>
            <a:r>
              <a:rPr lang="en-US" altLang="zh-CN" sz="3200" kern="100">
                <a:solidFill>
                  <a:srgbClr val="000000"/>
                </a:solidFill>
                <a:latin typeface="KaiTi" charset="-122"/>
                <a:ea typeface="KaiTi" charset="-122"/>
                <a:cs typeface="KaiTi" charset="-122"/>
              </a:rPr>
              <a:t>   </a:t>
            </a:r>
            <a:r>
              <a:rPr lang="zh-CN" altLang="zh-CN" sz="3200" kern="100">
                <a:solidFill>
                  <a:srgbClr val="000000"/>
                </a:solidFill>
                <a:latin typeface="KaiTi" charset="-122"/>
                <a:ea typeface="KaiTi" charset="-122"/>
                <a:cs typeface="KaiTi" charset="-122"/>
              </a:rPr>
              <a:t>）</a:t>
            </a:r>
            <a:endParaRPr lang="zh-CN" altLang="zh-CN" sz="3200" kern="100">
              <a:latin typeface="KaiTi" charset="-122"/>
              <a:ea typeface="KaiTi" charset="-122"/>
              <a:cs typeface="KaiTi" charset="-122"/>
            </a:endParaRPr>
          </a:p>
          <a:p>
            <a:pPr indent="266700" fontAlgn="ctr">
              <a:spcAft>
                <a:spcPct val="0"/>
              </a:spcAft>
            </a:pPr>
            <a:r>
              <a:rPr lang="zh-CN" altLang="zh-CN" sz="3200" kern="100">
                <a:solidFill>
                  <a:srgbClr val="000000"/>
                </a:solidFill>
                <a:latin typeface="KaiTi" charset="-122"/>
                <a:ea typeface="KaiTi" charset="-122"/>
                <a:cs typeface="KaiTi" charset="-122"/>
              </a:rPr>
              <a:t>数学在中国古代称为算术，</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甲</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算术又称为算学、算法，宋元开始使用</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数学</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一词。</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乙</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中国古代数学积累了不少用数学解决问题的方法，</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丙</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这些方法背后的思想对当今的数学研究仍有启迪作用。我们反对随意拔高古人，盲目自大的作法，</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丁</a:t>
            </a:r>
            <a:r>
              <a:rPr lang="en-US" altLang="zh-CN" sz="3200" kern="100">
                <a:solidFill>
                  <a:srgbClr val="000000"/>
                </a:solidFill>
                <a:latin typeface="KaiTi" charset="-122"/>
                <a:ea typeface="KaiTi" charset="-122"/>
                <a:cs typeface="KaiTi" charset="-122"/>
              </a:rPr>
              <a:t>]</a:t>
            </a:r>
            <a:r>
              <a:rPr lang="zh-CN" altLang="zh-CN" sz="3200" kern="100">
                <a:solidFill>
                  <a:srgbClr val="000000"/>
                </a:solidFill>
                <a:latin typeface="KaiTi" charset="-122"/>
                <a:ea typeface="KaiTi" charset="-122"/>
                <a:cs typeface="KaiTi" charset="-122"/>
              </a:rPr>
              <a:t>也反对不顾事实，贬低中国数学的错误态度。</a:t>
            </a:r>
            <a:endParaRPr lang="zh-CN" altLang="zh-CN" sz="3200" kern="100">
              <a:latin typeface="KaiTi" charset="-122"/>
              <a:ea typeface="KaiTi" charset="-122"/>
              <a:cs typeface="KaiTi" charset="-122"/>
            </a:endParaRPr>
          </a:p>
          <a:p>
            <a:pPr fontAlgn="ctr">
              <a:spcAft>
                <a:spcPct val="0"/>
              </a:spcAft>
              <a:tabLst>
                <a:tab pos="1546860"/>
                <a:tab pos="3094355"/>
                <a:tab pos="4641215"/>
              </a:tabLst>
            </a:pPr>
            <a:r>
              <a:rPr lang="en-US" altLang="zh-CN" sz="3200" kern="100">
                <a:solidFill>
                  <a:srgbClr val="000000"/>
                </a:solidFill>
                <a:latin typeface="KaiTi" charset="-122"/>
                <a:ea typeface="KaiTi" charset="-122"/>
                <a:cs typeface="KaiTi" charset="-122"/>
              </a:rPr>
              <a:t>A. </a:t>
            </a:r>
            <a:r>
              <a:rPr lang="zh-CN" altLang="zh-CN" sz="3200" kern="100">
                <a:solidFill>
                  <a:srgbClr val="000000"/>
                </a:solidFill>
                <a:latin typeface="KaiTi" charset="-122"/>
                <a:ea typeface="KaiTi" charset="-122"/>
                <a:cs typeface="KaiTi" charset="-122"/>
              </a:rPr>
              <a:t>甲</a:t>
            </a:r>
            <a:r>
              <a:rPr lang="en-US" altLang="zh-CN" sz="3200" kern="100">
                <a:solidFill>
                  <a:srgbClr val="000000"/>
                </a:solidFill>
                <a:latin typeface="KaiTi" charset="-122"/>
                <a:ea typeface="KaiTi" charset="-122"/>
                <a:cs typeface="KaiTi" charset="-122"/>
              </a:rPr>
              <a:t>	B. </a:t>
            </a:r>
            <a:r>
              <a:rPr lang="zh-CN" altLang="zh-CN" sz="3200" kern="100">
                <a:solidFill>
                  <a:srgbClr val="000000"/>
                </a:solidFill>
                <a:latin typeface="KaiTi" charset="-122"/>
                <a:ea typeface="KaiTi" charset="-122"/>
                <a:cs typeface="KaiTi" charset="-122"/>
              </a:rPr>
              <a:t>乙</a:t>
            </a:r>
            <a:r>
              <a:rPr lang="en-US" altLang="zh-CN" sz="3200" kern="100">
                <a:solidFill>
                  <a:srgbClr val="000000"/>
                </a:solidFill>
                <a:latin typeface="KaiTi" charset="-122"/>
                <a:ea typeface="KaiTi" charset="-122"/>
                <a:cs typeface="KaiTi" charset="-122"/>
              </a:rPr>
              <a:t>	C. </a:t>
            </a:r>
            <a:r>
              <a:rPr lang="zh-CN" altLang="zh-CN" sz="3200" kern="100">
                <a:solidFill>
                  <a:srgbClr val="000000"/>
                </a:solidFill>
                <a:latin typeface="KaiTi" charset="-122"/>
                <a:ea typeface="KaiTi" charset="-122"/>
                <a:cs typeface="KaiTi" charset="-122"/>
              </a:rPr>
              <a:t>丙</a:t>
            </a:r>
            <a:r>
              <a:rPr lang="en-US" altLang="zh-CN" sz="3200" kern="100">
                <a:solidFill>
                  <a:srgbClr val="000000"/>
                </a:solidFill>
                <a:latin typeface="KaiTi" charset="-122"/>
                <a:ea typeface="KaiTi" charset="-122"/>
                <a:cs typeface="KaiTi" charset="-122"/>
              </a:rPr>
              <a:t>	D. </a:t>
            </a:r>
            <a:r>
              <a:rPr lang="zh-CN" altLang="zh-CN" sz="3200" kern="100">
                <a:solidFill>
                  <a:srgbClr val="000000"/>
                </a:solidFill>
                <a:latin typeface="KaiTi" charset="-122"/>
                <a:ea typeface="KaiTi" charset="-122"/>
                <a:cs typeface="KaiTi" charset="-122"/>
              </a:rPr>
              <a:t>丁</a:t>
            </a:r>
            <a:endParaRPr lang="zh-CN" altLang="zh-CN" sz="3200" kern="100">
              <a:effectLst/>
              <a:latin typeface="KaiTi" charset="-122"/>
              <a:ea typeface="KaiTi" charset="-122"/>
              <a:cs typeface="KaiTi" charset="-122"/>
            </a:endParaRPr>
          </a:p>
        </p:txBody>
      </p:sp>
    </p:spTree>
  </p:cSld>
  <p:clrMapOvr>
    <a:masterClrMapping/>
  </p:clrMapOvr>
  <p:transition spd="slow">
    <p:cove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44799" y="447973"/>
            <a:ext cx="10633039" cy="707886"/>
          </a:xfrm>
          <a:prstGeom prst="rect">
            <a:avLst/>
          </a:prstGeom>
          <a:noFill/>
        </p:spPr>
        <p:txBody>
          <a:bodyPr wrap="none" rtlCol="0">
            <a:spAutoFit/>
          </a:bodyPr>
          <a:lstStyle/>
          <a:p>
            <a:r>
              <a:rPr kumimoji="1" lang="zh-CN" altLang="en-US" sz="4000" smtClean="0">
                <a:latin typeface="STXinwei" charset="-122"/>
                <a:ea typeface="STXinwei" charset="-122"/>
                <a:cs typeface="STXinwei" charset="-122"/>
              </a:rPr>
              <a:t>初中（改革后）</a:t>
            </a:r>
            <a:r>
              <a:rPr kumimoji="1" lang="en-US" altLang="zh-CN" sz="4000" smtClean="0">
                <a:latin typeface="STXinwei" charset="-122"/>
                <a:ea typeface="STXinwei" charset="-122"/>
                <a:cs typeface="STXinwei" charset="-122"/>
              </a:rPr>
              <a:t>/</a:t>
            </a:r>
            <a:r>
              <a:rPr kumimoji="1" lang="zh-CN" altLang="en-US" sz="4000" smtClean="0">
                <a:latin typeface="STXinwei" charset="-122"/>
                <a:ea typeface="STXinwei" charset="-122"/>
                <a:cs typeface="STXinwei" charset="-122"/>
              </a:rPr>
              <a:t>高一高二</a:t>
            </a:r>
            <a:r>
              <a:rPr kumimoji="1" lang="en-US" altLang="zh-CN" sz="4000" smtClean="0">
                <a:latin typeface="STXinwei" charset="-122"/>
                <a:ea typeface="STXinwei" charset="-122"/>
                <a:cs typeface="STXinwei" charset="-122"/>
              </a:rPr>
              <a:t>——</a:t>
            </a:r>
            <a:r>
              <a:rPr kumimoji="1" lang="zh-CN" altLang="en-US" sz="4000" smtClean="0">
                <a:latin typeface="STXinwei" charset="-122"/>
                <a:ea typeface="STXinwei" charset="-122"/>
                <a:cs typeface="STXinwei" charset="-122"/>
              </a:rPr>
              <a:t>句子复位选择题</a:t>
            </a:r>
            <a:endParaRPr kumimoji="1" lang="zh-CN" altLang="en-US" sz="4000">
              <a:latin typeface="STXinwei" charset="-122"/>
              <a:ea typeface="STXinwei" charset="-122"/>
              <a:cs typeface="STXinwei" charset="-122"/>
            </a:endParaRPr>
          </a:p>
        </p:txBody>
      </p:sp>
      <p:sp>
        <p:nvSpPr>
          <p:cNvPr id="3" name="矩形 2"/>
          <p:cNvSpPr/>
          <p:nvPr/>
        </p:nvSpPr>
        <p:spPr>
          <a:xfrm>
            <a:off x="332626" y="1538784"/>
            <a:ext cx="12457384" cy="5693866"/>
          </a:xfrm>
          <a:prstGeom prst="rect">
            <a:avLst/>
          </a:prstGeom>
        </p:spPr>
        <p:txBody>
          <a:bodyPr wrap="square">
            <a:spAutoFit/>
          </a:bodyPr>
          <a:lstStyle/>
          <a:p>
            <a:pPr fontAlgn="ctr">
              <a:spcAft>
                <a:spcPct val="0"/>
              </a:spcAft>
            </a:pPr>
            <a:r>
              <a:rPr lang="zh-CN" altLang="en-US" sz="2800" kern="100">
                <a:solidFill>
                  <a:srgbClr val="000000"/>
                </a:solidFill>
                <a:latin typeface="KaiTi" charset="-122"/>
                <a:ea typeface="KaiTi" charset="-122"/>
                <a:cs typeface="KaiTi" charset="-122"/>
              </a:rPr>
              <a:t>一位名家在感悟人生时说，生活就是两个字：苦熬。身处逆境，苦熬能够越过逆境；适逢险阻，苦熬能够战胜险阻。人生不能怕熬，要熬出精</a:t>
            </a:r>
            <a:r>
              <a:rPr lang="en-US" altLang="zh-CN" sz="2800" kern="100" err="1">
                <a:solidFill>
                  <a:srgbClr val="000000"/>
                </a:solidFill>
                <a:latin typeface="KaiTi" charset="-122"/>
                <a:ea typeface="KaiTi" charset="-122"/>
                <a:cs typeface="KaiTi" charset="-122"/>
              </a:rPr>
              <a:t>cuì(   )</a:t>
            </a:r>
            <a:r>
              <a:rPr lang="zh-CN" altLang="en-US" sz="2800" kern="100">
                <a:solidFill>
                  <a:srgbClr val="000000"/>
                </a:solidFill>
                <a:latin typeface="KaiTi" charset="-122"/>
                <a:ea typeface="KaiTi" charset="-122"/>
                <a:cs typeface="KaiTi" charset="-122"/>
              </a:rPr>
              <a:t>和境界。</a:t>
            </a:r>
            <a:endParaRPr lang="zh-CN" altLang="en-US" sz="2800" kern="100">
              <a:solidFill>
                <a:srgbClr val="000000"/>
              </a:solidFill>
              <a:latin typeface="KaiTi" charset="-122"/>
              <a:ea typeface="KaiTi" charset="-122"/>
              <a:cs typeface="KaiTi" charset="-122"/>
            </a:endParaRPr>
          </a:p>
          <a:p>
            <a:pPr fontAlgn="ctr">
              <a:spcAft>
                <a:spcPct val="0"/>
              </a:spcAft>
            </a:pPr>
            <a:r>
              <a:rPr lang="zh-CN" altLang="en-US" sz="2800" kern="100">
                <a:solidFill>
                  <a:srgbClr val="000000"/>
                </a:solidFill>
                <a:latin typeface="KaiTi" charset="-122"/>
                <a:ea typeface="KaiTi" charset="-122"/>
                <a:cs typeface="KaiTi" charset="-122"/>
              </a:rPr>
              <a:t>熬，是一种炎热的历炼口是一种能量的积蓄。犹如小火慢煨，</a:t>
            </a:r>
            <a:r>
              <a:rPr lang="en-US" altLang="zh-CN" sz="2800" kern="100">
                <a:solidFill>
                  <a:srgbClr val="000000"/>
                </a:solidFill>
                <a:latin typeface="KaiTi" charset="-122"/>
                <a:ea typeface="KaiTi" charset="-122"/>
                <a:cs typeface="KaiTi" charset="-122"/>
              </a:rPr>
              <a:t>___________</a:t>
            </a:r>
            <a:r>
              <a:rPr lang="zh-CN" altLang="en-US" sz="2800" kern="100">
                <a:solidFill>
                  <a:srgbClr val="000000"/>
                </a:solidFill>
                <a:latin typeface="KaiTi" charset="-122"/>
                <a:ea typeface="KaiTi" charset="-122"/>
                <a:cs typeface="KaiTi" charset="-122"/>
              </a:rPr>
              <a:t>。如果没有经受得住炙烤的钢骨铁身，难免会随时散架，乃至在悄无声息中慢慢消弭。可一旦经受住了这种炙烤，便会积蓄起炙热中饱蕴的那股能量，将执着、刚强、勇敢、大度等品质融入血脉、骨髓和胸膛，从此一辈子坚强挺立、无所畏惧</a:t>
            </a:r>
            <a:r>
              <a:rPr lang="zh-CN" altLang="en-US" sz="2800" kern="100" smtClean="0">
                <a:solidFill>
                  <a:srgbClr val="000000"/>
                </a:solidFill>
                <a:latin typeface="KaiTi" charset="-122"/>
                <a:ea typeface="KaiTi" charset="-122"/>
                <a:cs typeface="KaiTi" charset="-122"/>
              </a:rPr>
              <a:t>。</a:t>
            </a:r>
            <a:endParaRPr lang="zh-CN" altLang="en-US" sz="2800" kern="100">
              <a:solidFill>
                <a:srgbClr val="000000"/>
              </a:solidFill>
              <a:latin typeface="KaiTi" charset="-122"/>
              <a:ea typeface="KaiTi" charset="-122"/>
              <a:cs typeface="KaiTi" charset="-122"/>
            </a:endParaRPr>
          </a:p>
          <a:p>
            <a:pPr fontAlgn="ctr">
              <a:spcAft>
                <a:spcPct val="0"/>
              </a:spcAft>
            </a:pPr>
            <a:r>
              <a:rPr lang="en-US" altLang="zh-CN" sz="2800" kern="100">
                <a:solidFill>
                  <a:srgbClr val="000000"/>
                </a:solidFill>
                <a:latin typeface="KaiTi" charset="-122"/>
                <a:ea typeface="KaiTi" charset="-122"/>
                <a:cs typeface="KaiTi" charset="-122"/>
              </a:rPr>
              <a:t>(3)</a:t>
            </a:r>
            <a:r>
              <a:rPr lang="zh-CN" altLang="en-US" sz="2800" kern="100">
                <a:solidFill>
                  <a:srgbClr val="000000"/>
                </a:solidFill>
                <a:latin typeface="KaiTi" charset="-122"/>
                <a:ea typeface="KaiTi" charset="-122"/>
                <a:cs typeface="KaiTi" charset="-122"/>
              </a:rPr>
              <a:t>下列各句填入“</a:t>
            </a:r>
            <a:r>
              <a:rPr lang="zh-CN" altLang="en-US" sz="2800" u="sng" kern="100">
                <a:solidFill>
                  <a:srgbClr val="000000"/>
                </a:solidFill>
                <a:latin typeface="KaiTi" charset="-122"/>
                <a:ea typeface="KaiTi" charset="-122"/>
                <a:cs typeface="KaiTi" charset="-122"/>
              </a:rPr>
              <a:t>           </a:t>
            </a:r>
            <a:r>
              <a:rPr lang="zh-CN" altLang="en-US" sz="2800" kern="100">
                <a:solidFill>
                  <a:srgbClr val="000000"/>
                </a:solidFill>
                <a:latin typeface="KaiTi" charset="-122"/>
                <a:ea typeface="KaiTi" charset="-122"/>
                <a:cs typeface="KaiTi" charset="-122"/>
              </a:rPr>
              <a:t>”处最恰当的一句是</a:t>
            </a:r>
            <a:r>
              <a:rPr lang="en-US" altLang="zh-CN" sz="2800" kern="100">
                <a:solidFill>
                  <a:srgbClr val="000000"/>
                </a:solidFill>
                <a:latin typeface="KaiTi" charset="-122"/>
                <a:ea typeface="KaiTi" charset="-122"/>
                <a:cs typeface="KaiTi" charset="-122"/>
              </a:rPr>
              <a:t>(1</a:t>
            </a:r>
            <a:r>
              <a:rPr lang="zh-CN" altLang="en-US" sz="2800" kern="100">
                <a:solidFill>
                  <a:srgbClr val="000000"/>
                </a:solidFill>
                <a:latin typeface="KaiTi" charset="-122"/>
                <a:ea typeface="KaiTi" charset="-122"/>
                <a:cs typeface="KaiTi" charset="-122"/>
              </a:rPr>
              <a:t>分</a:t>
            </a:r>
            <a:r>
              <a:rPr lang="en-US" altLang="zh-CN" sz="2800" kern="100">
                <a:solidFill>
                  <a:srgbClr val="000000"/>
                </a:solidFill>
                <a:latin typeface="KaiTi" charset="-122"/>
                <a:ea typeface="KaiTi" charset="-122"/>
                <a:cs typeface="KaiTi" charset="-122"/>
              </a:rPr>
              <a:t>)</a:t>
            </a:r>
            <a:r>
              <a:rPr lang="zh-CN" altLang="en-US" sz="2800" kern="100">
                <a:solidFill>
                  <a:srgbClr val="000000"/>
                </a:solidFill>
                <a:latin typeface="KaiTi" charset="-122"/>
                <a:ea typeface="KaiTi" charset="-122"/>
                <a:cs typeface="KaiTi" charset="-122"/>
              </a:rPr>
              <a:t>（    ）</a:t>
            </a:r>
            <a:endParaRPr lang="zh-CN" altLang="en-US" sz="2800" kern="100">
              <a:solidFill>
                <a:srgbClr val="000000"/>
              </a:solidFill>
              <a:latin typeface="KaiTi" charset="-122"/>
              <a:ea typeface="KaiTi" charset="-122"/>
              <a:cs typeface="KaiTi" charset="-122"/>
            </a:endParaRPr>
          </a:p>
          <a:p>
            <a:pPr fontAlgn="ctr">
              <a:spcAft>
                <a:spcPct val="0"/>
              </a:spcAft>
            </a:pPr>
            <a:r>
              <a:rPr lang="en-US" altLang="zh-CN" sz="2800" kern="100">
                <a:solidFill>
                  <a:srgbClr val="000000"/>
                </a:solidFill>
                <a:latin typeface="KaiTi" charset="-122"/>
                <a:ea typeface="KaiTi" charset="-122"/>
                <a:cs typeface="KaiTi" charset="-122"/>
              </a:rPr>
              <a:t>A.</a:t>
            </a:r>
            <a:r>
              <a:rPr lang="zh-CN" altLang="en-US" sz="2800" kern="100">
                <a:solidFill>
                  <a:srgbClr val="000000"/>
                </a:solidFill>
                <a:latin typeface="KaiTi" charset="-122"/>
                <a:ea typeface="KaiTi" charset="-122"/>
                <a:cs typeface="KaiTi" charset="-122"/>
              </a:rPr>
              <a:t>即使火焰微小、火势温和，也炙热长久</a:t>
            </a:r>
            <a:endParaRPr lang="zh-CN" altLang="en-US" sz="2800" kern="100">
              <a:solidFill>
                <a:srgbClr val="000000"/>
              </a:solidFill>
              <a:latin typeface="KaiTi" charset="-122"/>
              <a:ea typeface="KaiTi" charset="-122"/>
              <a:cs typeface="KaiTi" charset="-122"/>
            </a:endParaRPr>
          </a:p>
          <a:p>
            <a:pPr fontAlgn="ctr">
              <a:spcAft>
                <a:spcPct val="0"/>
              </a:spcAft>
            </a:pPr>
            <a:r>
              <a:rPr lang="en-US" altLang="zh-CN" sz="2800" kern="100">
                <a:solidFill>
                  <a:srgbClr val="000000"/>
                </a:solidFill>
                <a:latin typeface="KaiTi" charset="-122"/>
                <a:ea typeface="KaiTi" charset="-122"/>
                <a:cs typeface="KaiTi" charset="-122"/>
              </a:rPr>
              <a:t>B.</a:t>
            </a:r>
            <a:r>
              <a:rPr lang="zh-CN" altLang="en-US" sz="2800" kern="100">
                <a:solidFill>
                  <a:srgbClr val="000000"/>
                </a:solidFill>
                <a:latin typeface="KaiTi" charset="-122"/>
                <a:ea typeface="KaiTi" charset="-122"/>
                <a:cs typeface="KaiTi" charset="-122"/>
              </a:rPr>
              <a:t>不但火焰微小、火势温和，而且炙热长久</a:t>
            </a:r>
            <a:endParaRPr lang="zh-CN" altLang="en-US" sz="2800" kern="100">
              <a:solidFill>
                <a:srgbClr val="000000"/>
              </a:solidFill>
              <a:latin typeface="KaiTi" charset="-122"/>
              <a:ea typeface="KaiTi" charset="-122"/>
              <a:cs typeface="KaiTi" charset="-122"/>
            </a:endParaRPr>
          </a:p>
          <a:p>
            <a:pPr fontAlgn="ctr">
              <a:spcAft>
                <a:spcPct val="0"/>
              </a:spcAft>
            </a:pPr>
            <a:r>
              <a:rPr lang="en-US" altLang="zh-CN" sz="2800" kern="100">
                <a:solidFill>
                  <a:srgbClr val="000000"/>
                </a:solidFill>
                <a:latin typeface="KaiTi" charset="-122"/>
                <a:ea typeface="KaiTi" charset="-122"/>
                <a:cs typeface="KaiTi" charset="-122"/>
              </a:rPr>
              <a:t>C.</a:t>
            </a:r>
            <a:r>
              <a:rPr lang="zh-CN" altLang="en-US" sz="2800" kern="100">
                <a:solidFill>
                  <a:srgbClr val="000000"/>
                </a:solidFill>
                <a:latin typeface="KaiTi" charset="-122"/>
                <a:ea typeface="KaiTi" charset="-122"/>
                <a:cs typeface="KaiTi" charset="-122"/>
              </a:rPr>
              <a:t>虽然火焰微小、火势温和，但是炙热长久</a:t>
            </a:r>
            <a:endParaRPr lang="zh-CN" altLang="en-US" sz="2800" kern="100">
              <a:solidFill>
                <a:srgbClr val="000000"/>
              </a:solidFill>
              <a:latin typeface="KaiTi" charset="-122"/>
              <a:ea typeface="KaiTi" charset="-122"/>
              <a:cs typeface="KaiTi" charset="-122"/>
            </a:endParaRPr>
          </a:p>
          <a:p>
            <a:pPr fontAlgn="ctr">
              <a:spcAft>
                <a:spcPct val="0"/>
              </a:spcAft>
            </a:pPr>
            <a:r>
              <a:rPr lang="en-US" altLang="zh-CN" sz="2800" kern="100">
                <a:solidFill>
                  <a:srgbClr val="000000"/>
                </a:solidFill>
                <a:latin typeface="KaiTi" charset="-122"/>
                <a:ea typeface="KaiTi" charset="-122"/>
                <a:cs typeface="KaiTi" charset="-122"/>
              </a:rPr>
              <a:t>D.</a:t>
            </a:r>
            <a:r>
              <a:rPr lang="zh-CN" altLang="en-US" sz="2800" kern="100">
                <a:solidFill>
                  <a:srgbClr val="000000"/>
                </a:solidFill>
                <a:latin typeface="KaiTi" charset="-122"/>
                <a:ea typeface="KaiTi" charset="-122"/>
                <a:cs typeface="KaiTi" charset="-122"/>
              </a:rPr>
              <a:t>因为火焰微小，火势温和，所以炙热长久</a:t>
            </a:r>
            <a:endParaRPr lang="zh-CN" altLang="en-US" sz="2800" kern="100">
              <a:solidFill>
                <a:srgbClr val="000000"/>
              </a:solidFill>
              <a:latin typeface="KaiTi" charset="-122"/>
              <a:ea typeface="KaiTi" charset="-122"/>
              <a:cs typeface="KaiTi" charset="-122"/>
            </a:endParaRPr>
          </a:p>
        </p:txBody>
      </p:sp>
    </p:spTree>
  </p:cSld>
  <p:clrMapOvr>
    <a:masterClrMapping/>
  </p:clrMapOvr>
  <p:transition spd="slow">
    <p:cove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Rectangle 6"/>
          <p:cNvSpPr>
            <a:spLocks noChangeArrowheads="1"/>
          </p:cNvSpPr>
          <p:nvPr/>
        </p:nvSpPr>
        <p:spPr bwMode="auto">
          <a:xfrm>
            <a:off x="7728878" y="4284622"/>
            <a:ext cx="699953" cy="263917"/>
          </a:xfrm>
          <a:prstGeom prst="rect">
            <a:avLst/>
          </a:prstGeom>
          <a:solidFill>
            <a:schemeClr val="bg1">
              <a:lumMod val="75000"/>
            </a:schemeClr>
          </a:solidFill>
          <a:ln w="0">
            <a:noFill/>
            <a:prstDash val="solid"/>
            <a:miter lim="800000"/>
          </a:ln>
        </p:spPr>
        <p:txBody>
          <a:bodyPr vert="horz" wrap="square" lIns="91440" tIns="45720" rIns="91440" bIns="45720" numCol="1" anchor="t" anchorCtr="0" compatLnSpc="1"/>
          <a:lstStyle/>
          <a:p>
            <a:endParaRPr lang="zh-CN" altLang="en-US"/>
          </a:p>
        </p:txBody>
      </p:sp>
      <p:sp>
        <p:nvSpPr>
          <p:cNvPr id="15" name="Rectangle 7"/>
          <p:cNvSpPr>
            <a:spLocks noChangeArrowheads="1"/>
          </p:cNvSpPr>
          <p:nvPr/>
        </p:nvSpPr>
        <p:spPr bwMode="auto">
          <a:xfrm>
            <a:off x="7728878" y="2397044"/>
            <a:ext cx="699953" cy="261049"/>
          </a:xfrm>
          <a:prstGeom prst="rect">
            <a:avLst/>
          </a:prstGeom>
          <a:solidFill>
            <a:schemeClr val="bg1">
              <a:lumMod val="75000"/>
            </a:schemeClr>
          </a:solidFill>
          <a:ln w="0">
            <a:noFill/>
            <a:prstDash val="solid"/>
            <a:miter lim="800000"/>
          </a:ln>
        </p:spPr>
        <p:txBody>
          <a:bodyPr vert="horz" wrap="square" lIns="91440" tIns="45720" rIns="91440" bIns="45720" numCol="1" anchor="t" anchorCtr="0" compatLnSpc="1"/>
          <a:lstStyle/>
          <a:p>
            <a:endParaRPr lang="zh-CN" altLang="en-US"/>
          </a:p>
        </p:txBody>
      </p:sp>
      <p:sp>
        <p:nvSpPr>
          <p:cNvPr id="16" name="Freeform 8"/>
          <p:cNvSpPr/>
          <p:nvPr/>
        </p:nvSpPr>
        <p:spPr bwMode="auto">
          <a:xfrm>
            <a:off x="4429919" y="1694223"/>
            <a:ext cx="3998912" cy="702823"/>
          </a:xfrm>
          <a:custGeom>
            <a:gdLst>
              <a:gd name="T0" fmla="*/ 0 w 1394"/>
              <a:gd name="T1" fmla="*/ 0 h 245"/>
              <a:gd name="T2" fmla="*/ 1150 w 1394"/>
              <a:gd name="T3" fmla="*/ 0 h 245"/>
              <a:gd name="T4" fmla="*/ 1394 w 1394"/>
              <a:gd name="T5" fmla="*/ 245 h 245"/>
              <a:gd name="T6" fmla="*/ 241 w 1394"/>
              <a:gd name="T7" fmla="*/ 245 h 245"/>
              <a:gd name="T8" fmla="*/ 0 w 1394"/>
              <a:gd name="T9" fmla="*/ 0 h 245"/>
            </a:gd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rgbClr val="F29548"/>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zh-CN" altLang="en-US" sz="2000" kern="0">
              <a:solidFill>
                <a:sysClr val="window" lastClr="FFFFFF"/>
              </a:solidFill>
              <a:latin typeface="Arial" panose="020b0604020202020204" pitchFamily="34" charset="0"/>
              <a:ea typeface="微软雅黑" panose="020b0503020204020204" pitchFamily="34" charset="-122"/>
            </a:endParaRPr>
          </a:p>
        </p:txBody>
      </p:sp>
      <p:sp>
        <p:nvSpPr>
          <p:cNvPr id="17" name="Rectangle 9"/>
          <p:cNvSpPr>
            <a:spLocks noChangeArrowheads="1"/>
          </p:cNvSpPr>
          <p:nvPr/>
        </p:nvSpPr>
        <p:spPr bwMode="auto">
          <a:xfrm>
            <a:off x="4429919" y="3349439"/>
            <a:ext cx="691348" cy="238100"/>
          </a:xfrm>
          <a:prstGeom prst="rect">
            <a:avLst/>
          </a:prstGeom>
          <a:solidFill>
            <a:schemeClr val="bg1">
              <a:lumMod val="75000"/>
            </a:schemeClr>
          </a:solidFill>
          <a:ln w="0">
            <a:noFill/>
            <a:prstDash val="solid"/>
            <a:miter lim="800000"/>
          </a:ln>
        </p:spPr>
        <p:txBody>
          <a:bodyPr vert="horz" wrap="square" lIns="91440" tIns="45720" rIns="91440" bIns="45720" numCol="1" anchor="t" anchorCtr="0" compatLnSpc="1"/>
          <a:lstStyle/>
          <a:p>
            <a:endParaRPr lang="zh-CN" altLang="en-US"/>
          </a:p>
        </p:txBody>
      </p:sp>
      <p:sp>
        <p:nvSpPr>
          <p:cNvPr id="18" name="Freeform 10"/>
          <p:cNvSpPr/>
          <p:nvPr/>
        </p:nvSpPr>
        <p:spPr bwMode="auto">
          <a:xfrm>
            <a:off x="4429919" y="3581801"/>
            <a:ext cx="3998912" cy="702823"/>
          </a:xfrm>
          <a:custGeom>
            <a:gdLst>
              <a:gd name="T0" fmla="*/ 0 w 1394"/>
              <a:gd name="T1" fmla="*/ 0 h 245"/>
              <a:gd name="T2" fmla="*/ 1150 w 1394"/>
              <a:gd name="T3" fmla="*/ 0 h 245"/>
              <a:gd name="T4" fmla="*/ 1394 w 1394"/>
              <a:gd name="T5" fmla="*/ 245 h 245"/>
              <a:gd name="T6" fmla="*/ 241 w 1394"/>
              <a:gd name="T7" fmla="*/ 245 h 245"/>
              <a:gd name="T8" fmla="*/ 0 w 1394"/>
              <a:gd name="T9" fmla="*/ 0 h 245"/>
            </a:gd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rgbClr val="F29548"/>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zh-CN" altLang="en-US" sz="2000" kern="0">
              <a:solidFill>
                <a:sysClr val="window" lastClr="FFFFFF"/>
              </a:solidFill>
              <a:latin typeface="Arial" panose="020b0604020202020204" pitchFamily="34" charset="0"/>
              <a:ea typeface="微软雅黑" panose="020b0503020204020204" pitchFamily="34" charset="-122"/>
            </a:endParaRPr>
          </a:p>
        </p:txBody>
      </p:sp>
      <p:sp>
        <p:nvSpPr>
          <p:cNvPr id="19" name="Rectangle 11"/>
          <p:cNvSpPr>
            <a:spLocks noChangeArrowheads="1"/>
          </p:cNvSpPr>
          <p:nvPr/>
        </p:nvSpPr>
        <p:spPr bwMode="auto">
          <a:xfrm>
            <a:off x="4429919" y="5237017"/>
            <a:ext cx="691348" cy="246705"/>
          </a:xfrm>
          <a:prstGeom prst="rect">
            <a:avLst/>
          </a:prstGeom>
          <a:solidFill>
            <a:schemeClr val="bg1">
              <a:lumMod val="75000"/>
            </a:schemeClr>
          </a:solidFill>
          <a:ln w="0">
            <a:noFill/>
            <a:prstDash val="solid"/>
            <a:miter lim="800000"/>
          </a:ln>
        </p:spPr>
        <p:txBody>
          <a:bodyPr vert="horz" wrap="square" lIns="91440" tIns="45720" rIns="91440" bIns="45720" numCol="1" anchor="t" anchorCtr="0" compatLnSpc="1"/>
          <a:lstStyle/>
          <a:p>
            <a:endParaRPr lang="zh-CN" altLang="en-US"/>
          </a:p>
        </p:txBody>
      </p:sp>
      <p:sp>
        <p:nvSpPr>
          <p:cNvPr id="20" name="Freeform 12"/>
          <p:cNvSpPr/>
          <p:nvPr/>
        </p:nvSpPr>
        <p:spPr bwMode="auto">
          <a:xfrm>
            <a:off x="4429919" y="5477984"/>
            <a:ext cx="3597300" cy="694216"/>
          </a:xfrm>
          <a:custGeom>
            <a:gdLst>
              <a:gd name="T0" fmla="*/ 0 w 1254"/>
              <a:gd name="T1" fmla="*/ 0 h 242"/>
              <a:gd name="T2" fmla="*/ 1254 w 1254"/>
              <a:gd name="T3" fmla="*/ 0 h 242"/>
              <a:gd name="T4" fmla="*/ 1254 w 1254"/>
              <a:gd name="T5" fmla="*/ 242 h 242"/>
              <a:gd name="T6" fmla="*/ 241 w 1254"/>
              <a:gd name="T7" fmla="*/ 242 h 242"/>
              <a:gd name="T8" fmla="*/ 0 w 1254"/>
              <a:gd name="T9" fmla="*/ 0 h 242"/>
            </a:gdLst>
            <a:cxnLst>
              <a:cxn ang="0">
                <a:pos x="T0" y="T1"/>
              </a:cxn>
              <a:cxn ang="0">
                <a:pos x="T2" y="T3"/>
              </a:cxn>
              <a:cxn ang="0">
                <a:pos x="T4" y="T5"/>
              </a:cxn>
              <a:cxn ang="0">
                <a:pos x="T6" y="T7"/>
              </a:cxn>
              <a:cxn ang="0">
                <a:pos x="T8" y="T9"/>
              </a:cxn>
            </a:cxnLst>
            <a:rect l="0" t="0" r="r" b="b"/>
            <a:pathLst>
              <a:path w="1254" h="241">
                <a:moveTo>
                  <a:pt x="0" y="0"/>
                </a:moveTo>
                <a:lnTo>
                  <a:pt x="1254" y="0"/>
                </a:lnTo>
                <a:lnTo>
                  <a:pt x="1254" y="242"/>
                </a:lnTo>
                <a:lnTo>
                  <a:pt x="241" y="242"/>
                </a:lnTo>
                <a:lnTo>
                  <a:pt x="0" y="0"/>
                </a:lnTo>
                <a:close/>
              </a:path>
            </a:pathLst>
          </a:custGeom>
          <a:solidFill>
            <a:srgbClr val="F29548"/>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zh-CN" altLang="en-US" sz="2000" kern="0">
              <a:solidFill>
                <a:sysClr val="window" lastClr="FFFFFF"/>
              </a:solidFill>
              <a:latin typeface="Arial" panose="020b0604020202020204" pitchFamily="34" charset="0"/>
              <a:ea typeface="微软雅黑" panose="020b0503020204020204" pitchFamily="34" charset="-122"/>
            </a:endParaRPr>
          </a:p>
        </p:txBody>
      </p:sp>
      <p:sp>
        <p:nvSpPr>
          <p:cNvPr id="21" name="Freeform 13"/>
          <p:cNvSpPr/>
          <p:nvPr/>
        </p:nvSpPr>
        <p:spPr bwMode="auto">
          <a:xfrm>
            <a:off x="4429919" y="2646618"/>
            <a:ext cx="3998912" cy="702823"/>
          </a:xfrm>
          <a:custGeom>
            <a:gdLst>
              <a:gd name="T0" fmla="*/ 241 w 1394"/>
              <a:gd name="T1" fmla="*/ 0 h 245"/>
              <a:gd name="T2" fmla="*/ 1394 w 1394"/>
              <a:gd name="T3" fmla="*/ 0 h 245"/>
              <a:gd name="T4" fmla="*/ 1150 w 1394"/>
              <a:gd name="T5" fmla="*/ 245 h 245"/>
              <a:gd name="T6" fmla="*/ 0 w 1394"/>
              <a:gd name="T7" fmla="*/ 245 h 245"/>
              <a:gd name="T8" fmla="*/ 241 w 1394"/>
              <a:gd name="T9" fmla="*/ 0 h 245"/>
            </a:gdLst>
            <a:cxnLst>
              <a:cxn ang="0">
                <a:pos x="T0" y="T1"/>
              </a:cxn>
              <a:cxn ang="0">
                <a:pos x="T2" y="T3"/>
              </a:cxn>
              <a:cxn ang="0">
                <a:pos x="T4" y="T5"/>
              </a:cxn>
              <a:cxn ang="0">
                <a:pos x="T6" y="T7"/>
              </a:cxn>
              <a:cxn ang="0">
                <a:pos x="T8" y="T9"/>
              </a:cxn>
            </a:cxnLst>
            <a:rect l="0" t="0" r="r" b="b"/>
            <a:pathLst>
              <a:path w="1394" h="245">
                <a:moveTo>
                  <a:pt x="241" y="0"/>
                </a:moveTo>
                <a:lnTo>
                  <a:pt x="1394" y="0"/>
                </a:lnTo>
                <a:lnTo>
                  <a:pt x="1150" y="245"/>
                </a:lnTo>
                <a:lnTo>
                  <a:pt x="0" y="245"/>
                </a:lnTo>
                <a:lnTo>
                  <a:pt x="241" y="0"/>
                </a:lnTo>
                <a:close/>
              </a:path>
            </a:pathLst>
          </a:custGeom>
          <a:solidFill>
            <a:srgbClr val="008C8A"/>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zh-CN" altLang="en-US" sz="2000" kern="0">
              <a:solidFill>
                <a:sysClr val="window" lastClr="FFFFFF"/>
              </a:solidFill>
              <a:latin typeface="Arial" panose="020b0604020202020204" pitchFamily="34" charset="0"/>
              <a:ea typeface="微软雅黑" panose="020b0503020204020204" pitchFamily="34" charset="-122"/>
            </a:endParaRPr>
          </a:p>
        </p:txBody>
      </p:sp>
      <p:sp>
        <p:nvSpPr>
          <p:cNvPr id="22" name="Freeform 14"/>
          <p:cNvSpPr/>
          <p:nvPr/>
        </p:nvSpPr>
        <p:spPr bwMode="auto">
          <a:xfrm>
            <a:off x="4429919" y="4537064"/>
            <a:ext cx="3998912" cy="699953"/>
          </a:xfrm>
          <a:custGeom>
            <a:gdLst>
              <a:gd name="T0" fmla="*/ 241 w 1394"/>
              <a:gd name="T1" fmla="*/ 0 h 244"/>
              <a:gd name="T2" fmla="*/ 1394 w 1394"/>
              <a:gd name="T3" fmla="*/ 0 h 244"/>
              <a:gd name="T4" fmla="*/ 1150 w 1394"/>
              <a:gd name="T5" fmla="*/ 244 h 244"/>
              <a:gd name="T6" fmla="*/ 0 w 1394"/>
              <a:gd name="T7" fmla="*/ 244 h 244"/>
              <a:gd name="T8" fmla="*/ 241 w 1394"/>
              <a:gd name="T9" fmla="*/ 0 h 244"/>
            </a:gdLst>
            <a:cxnLst>
              <a:cxn ang="0">
                <a:pos x="T0" y="T1"/>
              </a:cxn>
              <a:cxn ang="0">
                <a:pos x="T2" y="T3"/>
              </a:cxn>
              <a:cxn ang="0">
                <a:pos x="T4" y="T5"/>
              </a:cxn>
              <a:cxn ang="0">
                <a:pos x="T6" y="T7"/>
              </a:cxn>
              <a:cxn ang="0">
                <a:pos x="T8" y="T9"/>
              </a:cxn>
            </a:cxnLst>
            <a:rect l="0" t="0" r="r" b="b"/>
            <a:pathLst>
              <a:path w="1394" h="244">
                <a:moveTo>
                  <a:pt x="241" y="0"/>
                </a:moveTo>
                <a:lnTo>
                  <a:pt x="1394" y="0"/>
                </a:lnTo>
                <a:lnTo>
                  <a:pt x="1150" y="244"/>
                </a:lnTo>
                <a:lnTo>
                  <a:pt x="0" y="244"/>
                </a:lnTo>
                <a:lnTo>
                  <a:pt x="241" y="0"/>
                </a:lnTo>
                <a:close/>
              </a:path>
            </a:pathLst>
          </a:custGeom>
          <a:solidFill>
            <a:srgbClr val="008C8A"/>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zh-CN" altLang="en-US" sz="2000" kern="0">
              <a:solidFill>
                <a:sysClr val="window" lastClr="FFFFFF"/>
              </a:solidFill>
              <a:latin typeface="Arial" panose="020b0604020202020204" pitchFamily="34" charset="0"/>
              <a:ea typeface="微软雅黑" panose="020b0503020204020204" pitchFamily="34" charset="-122"/>
            </a:endParaRPr>
          </a:p>
        </p:txBody>
      </p:sp>
      <p:grpSp>
        <p:nvGrpSpPr>
          <p:cNvPr id="27" name="组合 26"/>
          <p:cNvGrpSpPr/>
          <p:nvPr/>
        </p:nvGrpSpPr>
        <p:grpSpPr>
          <a:xfrm>
            <a:off x="5238881" y="5604205"/>
            <a:ext cx="763063" cy="441774"/>
            <a:chOff x="5238881" y="5604205"/>
            <a:chExt cx="763063" cy="441774"/>
          </a:xfrm>
        </p:grpSpPr>
        <p:sp>
          <p:nvSpPr>
            <p:cNvPr id="87" name="Freeform 79"/>
            <p:cNvSpPr/>
            <p:nvPr/>
          </p:nvSpPr>
          <p:spPr bwMode="auto">
            <a:xfrm>
              <a:off x="5238881" y="5652973"/>
              <a:ext cx="203676" cy="344239"/>
            </a:xfrm>
            <a:custGeom>
              <a:gdLst>
                <a:gd name="T0" fmla="*/ 61 w 71"/>
                <a:gd name="T1" fmla="*/ 0 h 120"/>
                <a:gd name="T2" fmla="*/ 65 w 71"/>
                <a:gd name="T3" fmla="*/ 0 h 120"/>
                <a:gd name="T4" fmla="*/ 67 w 71"/>
                <a:gd name="T5" fmla="*/ 2 h 120"/>
                <a:gd name="T6" fmla="*/ 71 w 71"/>
                <a:gd name="T7" fmla="*/ 6 h 120"/>
                <a:gd name="T8" fmla="*/ 71 w 71"/>
                <a:gd name="T9" fmla="*/ 10 h 120"/>
                <a:gd name="T10" fmla="*/ 71 w 71"/>
                <a:gd name="T11" fmla="*/ 14 h 120"/>
                <a:gd name="T12" fmla="*/ 67 w 71"/>
                <a:gd name="T13" fmla="*/ 18 h 120"/>
                <a:gd name="T14" fmla="*/ 26 w 71"/>
                <a:gd name="T15" fmla="*/ 61 h 120"/>
                <a:gd name="T16" fmla="*/ 67 w 71"/>
                <a:gd name="T17" fmla="*/ 102 h 120"/>
                <a:gd name="T18" fmla="*/ 71 w 71"/>
                <a:gd name="T19" fmla="*/ 106 h 120"/>
                <a:gd name="T20" fmla="*/ 71 w 71"/>
                <a:gd name="T21" fmla="*/ 110 h 120"/>
                <a:gd name="T22" fmla="*/ 71 w 71"/>
                <a:gd name="T23" fmla="*/ 114 h 120"/>
                <a:gd name="T24" fmla="*/ 67 w 71"/>
                <a:gd name="T25" fmla="*/ 118 h 120"/>
                <a:gd name="T26" fmla="*/ 61 w 71"/>
                <a:gd name="T27" fmla="*/ 120 h 120"/>
                <a:gd name="T28" fmla="*/ 53 w 71"/>
                <a:gd name="T29" fmla="*/ 118 h 120"/>
                <a:gd name="T30" fmla="*/ 4 w 71"/>
                <a:gd name="T31" fmla="*/ 67 h 120"/>
                <a:gd name="T32" fmla="*/ 0 w 71"/>
                <a:gd name="T33" fmla="*/ 61 h 120"/>
                <a:gd name="T34" fmla="*/ 4 w 71"/>
                <a:gd name="T35" fmla="*/ 53 h 120"/>
                <a:gd name="T36" fmla="*/ 53 w 71"/>
                <a:gd name="T37" fmla="*/ 2 h 120"/>
                <a:gd name="T38" fmla="*/ 57 w 71"/>
                <a:gd name="T39" fmla="*/ 0 h 120"/>
                <a:gd name="T40" fmla="*/ 61 w 71"/>
                <a:gd name="T41" fmla="*/ 0 h 1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61" y="0"/>
                  </a:moveTo>
                  <a:lnTo>
                    <a:pt x="65" y="0"/>
                  </a:lnTo>
                  <a:lnTo>
                    <a:pt x="67" y="2"/>
                  </a:lnTo>
                  <a:lnTo>
                    <a:pt x="71" y="6"/>
                  </a:lnTo>
                  <a:lnTo>
                    <a:pt x="71" y="10"/>
                  </a:lnTo>
                  <a:lnTo>
                    <a:pt x="71" y="14"/>
                  </a:lnTo>
                  <a:lnTo>
                    <a:pt x="67" y="18"/>
                  </a:lnTo>
                  <a:lnTo>
                    <a:pt x="26" y="61"/>
                  </a:lnTo>
                  <a:lnTo>
                    <a:pt x="67" y="102"/>
                  </a:lnTo>
                  <a:lnTo>
                    <a:pt x="71" y="106"/>
                  </a:lnTo>
                  <a:lnTo>
                    <a:pt x="71" y="110"/>
                  </a:lnTo>
                  <a:lnTo>
                    <a:pt x="71" y="114"/>
                  </a:lnTo>
                  <a:lnTo>
                    <a:pt x="67" y="118"/>
                  </a:lnTo>
                  <a:lnTo>
                    <a:pt x="61" y="120"/>
                  </a:lnTo>
                  <a:lnTo>
                    <a:pt x="53" y="118"/>
                  </a:lnTo>
                  <a:lnTo>
                    <a:pt x="4" y="67"/>
                  </a:lnTo>
                  <a:lnTo>
                    <a:pt x="0" y="61"/>
                  </a:lnTo>
                  <a:lnTo>
                    <a:pt x="4" y="53"/>
                  </a:lnTo>
                  <a:lnTo>
                    <a:pt x="53" y="2"/>
                  </a:lnTo>
                  <a:lnTo>
                    <a:pt x="57" y="0"/>
                  </a:lnTo>
                  <a:lnTo>
                    <a:pt x="61"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grpSp>
          <p:nvGrpSpPr>
            <p:cNvPr id="5" name="组合 4"/>
            <p:cNvGrpSpPr/>
            <p:nvPr/>
          </p:nvGrpSpPr>
          <p:grpSpPr>
            <a:xfrm>
              <a:off x="5557301" y="5604205"/>
              <a:ext cx="444643" cy="441774"/>
              <a:chOff x="5557301" y="5584126"/>
              <a:chExt cx="444643" cy="441774"/>
            </a:xfrm>
          </p:grpSpPr>
          <p:sp>
            <p:nvSpPr>
              <p:cNvPr id="200" name="Freeform 192"/>
              <p:cNvSpPr>
                <a:spLocks noEditPoints="1"/>
              </p:cNvSpPr>
              <p:nvPr/>
            </p:nvSpPr>
            <p:spPr bwMode="auto">
              <a:xfrm>
                <a:off x="5557301" y="5584126"/>
                <a:ext cx="444643" cy="441774"/>
              </a:xfrm>
              <a:custGeom>
                <a:gdLst>
                  <a:gd name="T0" fmla="*/ 78 w 155"/>
                  <a:gd name="T1" fmla="*/ 10 h 154"/>
                  <a:gd name="T2" fmla="*/ 61 w 155"/>
                  <a:gd name="T3" fmla="*/ 12 h 154"/>
                  <a:gd name="T4" fmla="*/ 43 w 155"/>
                  <a:gd name="T5" fmla="*/ 18 h 154"/>
                  <a:gd name="T6" fmla="*/ 25 w 155"/>
                  <a:gd name="T7" fmla="*/ 34 h 154"/>
                  <a:gd name="T8" fmla="*/ 13 w 155"/>
                  <a:gd name="T9" fmla="*/ 55 h 154"/>
                  <a:gd name="T10" fmla="*/ 9 w 155"/>
                  <a:gd name="T11" fmla="*/ 77 h 154"/>
                  <a:gd name="T12" fmla="*/ 11 w 155"/>
                  <a:gd name="T13" fmla="*/ 95 h 154"/>
                  <a:gd name="T14" fmla="*/ 19 w 155"/>
                  <a:gd name="T15" fmla="*/ 112 h 154"/>
                  <a:gd name="T16" fmla="*/ 33 w 155"/>
                  <a:gd name="T17" fmla="*/ 130 h 154"/>
                  <a:gd name="T18" fmla="*/ 55 w 155"/>
                  <a:gd name="T19" fmla="*/ 142 h 154"/>
                  <a:gd name="T20" fmla="*/ 78 w 155"/>
                  <a:gd name="T21" fmla="*/ 146 h 154"/>
                  <a:gd name="T22" fmla="*/ 94 w 155"/>
                  <a:gd name="T23" fmla="*/ 144 h 154"/>
                  <a:gd name="T24" fmla="*/ 112 w 155"/>
                  <a:gd name="T25" fmla="*/ 138 h 154"/>
                  <a:gd name="T26" fmla="*/ 130 w 155"/>
                  <a:gd name="T27" fmla="*/ 122 h 154"/>
                  <a:gd name="T28" fmla="*/ 143 w 155"/>
                  <a:gd name="T29" fmla="*/ 101 h 154"/>
                  <a:gd name="T30" fmla="*/ 147 w 155"/>
                  <a:gd name="T31" fmla="*/ 77 h 154"/>
                  <a:gd name="T32" fmla="*/ 145 w 155"/>
                  <a:gd name="T33" fmla="*/ 61 h 154"/>
                  <a:gd name="T34" fmla="*/ 136 w 155"/>
                  <a:gd name="T35" fmla="*/ 44 h 154"/>
                  <a:gd name="T36" fmla="*/ 122 w 155"/>
                  <a:gd name="T37" fmla="*/ 24 h 154"/>
                  <a:gd name="T38" fmla="*/ 100 w 155"/>
                  <a:gd name="T39" fmla="*/ 14 h 154"/>
                  <a:gd name="T40" fmla="*/ 78 w 155"/>
                  <a:gd name="T41" fmla="*/ 10 h 154"/>
                  <a:gd name="T42" fmla="*/ 78 w 155"/>
                  <a:gd name="T43" fmla="*/ 0 h 154"/>
                  <a:gd name="T44" fmla="*/ 104 w 155"/>
                  <a:gd name="T45" fmla="*/ 6 h 154"/>
                  <a:gd name="T46" fmla="*/ 126 w 155"/>
                  <a:gd name="T47" fmla="*/ 18 h 154"/>
                  <a:gd name="T48" fmla="*/ 145 w 155"/>
                  <a:gd name="T49" fmla="*/ 40 h 154"/>
                  <a:gd name="T50" fmla="*/ 153 w 155"/>
                  <a:gd name="T51" fmla="*/ 59 h 154"/>
                  <a:gd name="T52" fmla="*/ 155 w 155"/>
                  <a:gd name="T53" fmla="*/ 77 h 154"/>
                  <a:gd name="T54" fmla="*/ 151 w 155"/>
                  <a:gd name="T55" fmla="*/ 103 h 154"/>
                  <a:gd name="T56" fmla="*/ 136 w 155"/>
                  <a:gd name="T57" fmla="*/ 128 h 154"/>
                  <a:gd name="T58" fmla="*/ 116 w 155"/>
                  <a:gd name="T59" fmla="*/ 144 h 154"/>
                  <a:gd name="T60" fmla="*/ 96 w 155"/>
                  <a:gd name="T61" fmla="*/ 152 h 154"/>
                  <a:gd name="T62" fmla="*/ 78 w 155"/>
                  <a:gd name="T63" fmla="*/ 154 h 154"/>
                  <a:gd name="T64" fmla="*/ 51 w 155"/>
                  <a:gd name="T65" fmla="*/ 150 h 154"/>
                  <a:gd name="T66" fmla="*/ 29 w 155"/>
                  <a:gd name="T67" fmla="*/ 136 h 154"/>
                  <a:gd name="T68" fmla="*/ 11 w 155"/>
                  <a:gd name="T69" fmla="*/ 116 h 154"/>
                  <a:gd name="T70" fmla="*/ 3 w 155"/>
                  <a:gd name="T71" fmla="*/ 97 h 154"/>
                  <a:gd name="T72" fmla="*/ 0 w 155"/>
                  <a:gd name="T73" fmla="*/ 77 h 154"/>
                  <a:gd name="T74" fmla="*/ 5 w 155"/>
                  <a:gd name="T75" fmla="*/ 50 h 154"/>
                  <a:gd name="T76" fmla="*/ 19 w 155"/>
                  <a:gd name="T77" fmla="*/ 28 h 154"/>
                  <a:gd name="T78" fmla="*/ 39 w 155"/>
                  <a:gd name="T79" fmla="*/ 10 h 154"/>
                  <a:gd name="T80" fmla="*/ 59 w 155"/>
                  <a:gd name="T81" fmla="*/ 4 h 154"/>
                  <a:gd name="T82" fmla="*/ 78 w 155"/>
                  <a:gd name="T83" fmla="*/ 0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4">
                    <a:moveTo>
                      <a:pt x="78" y="10"/>
                    </a:moveTo>
                    <a:lnTo>
                      <a:pt x="61" y="12"/>
                    </a:lnTo>
                    <a:lnTo>
                      <a:pt x="43" y="18"/>
                    </a:lnTo>
                    <a:lnTo>
                      <a:pt x="25" y="34"/>
                    </a:lnTo>
                    <a:lnTo>
                      <a:pt x="13" y="55"/>
                    </a:lnTo>
                    <a:lnTo>
                      <a:pt x="9" y="77"/>
                    </a:lnTo>
                    <a:lnTo>
                      <a:pt x="11" y="95"/>
                    </a:lnTo>
                    <a:lnTo>
                      <a:pt x="19" y="112"/>
                    </a:lnTo>
                    <a:lnTo>
                      <a:pt x="33" y="130"/>
                    </a:lnTo>
                    <a:lnTo>
                      <a:pt x="55" y="142"/>
                    </a:lnTo>
                    <a:lnTo>
                      <a:pt x="78" y="146"/>
                    </a:lnTo>
                    <a:lnTo>
                      <a:pt x="94" y="144"/>
                    </a:lnTo>
                    <a:lnTo>
                      <a:pt x="112" y="138"/>
                    </a:lnTo>
                    <a:lnTo>
                      <a:pt x="130" y="122"/>
                    </a:lnTo>
                    <a:lnTo>
                      <a:pt x="143" y="101"/>
                    </a:lnTo>
                    <a:lnTo>
                      <a:pt x="147" y="77"/>
                    </a:lnTo>
                    <a:lnTo>
                      <a:pt x="145" y="61"/>
                    </a:lnTo>
                    <a:lnTo>
                      <a:pt x="136" y="44"/>
                    </a:lnTo>
                    <a:lnTo>
                      <a:pt x="122" y="24"/>
                    </a:lnTo>
                    <a:lnTo>
                      <a:pt x="100" y="14"/>
                    </a:lnTo>
                    <a:lnTo>
                      <a:pt x="78" y="10"/>
                    </a:lnTo>
                    <a:close/>
                    <a:moveTo>
                      <a:pt x="78" y="0"/>
                    </a:moveTo>
                    <a:lnTo>
                      <a:pt x="104" y="6"/>
                    </a:lnTo>
                    <a:lnTo>
                      <a:pt x="126" y="18"/>
                    </a:lnTo>
                    <a:lnTo>
                      <a:pt x="145" y="40"/>
                    </a:lnTo>
                    <a:lnTo>
                      <a:pt x="153" y="59"/>
                    </a:lnTo>
                    <a:lnTo>
                      <a:pt x="155" y="77"/>
                    </a:lnTo>
                    <a:lnTo>
                      <a:pt x="151" y="103"/>
                    </a:lnTo>
                    <a:lnTo>
                      <a:pt x="136" y="128"/>
                    </a:lnTo>
                    <a:lnTo>
                      <a:pt x="116" y="144"/>
                    </a:lnTo>
                    <a:lnTo>
                      <a:pt x="96" y="152"/>
                    </a:lnTo>
                    <a:lnTo>
                      <a:pt x="78" y="154"/>
                    </a:lnTo>
                    <a:lnTo>
                      <a:pt x="51" y="150"/>
                    </a:lnTo>
                    <a:lnTo>
                      <a:pt x="29" y="136"/>
                    </a:lnTo>
                    <a:lnTo>
                      <a:pt x="11" y="116"/>
                    </a:lnTo>
                    <a:lnTo>
                      <a:pt x="3" y="97"/>
                    </a:lnTo>
                    <a:lnTo>
                      <a:pt x="0" y="77"/>
                    </a:lnTo>
                    <a:lnTo>
                      <a:pt x="5" y="50"/>
                    </a:lnTo>
                    <a:lnTo>
                      <a:pt x="19" y="28"/>
                    </a:lnTo>
                    <a:lnTo>
                      <a:pt x="39" y="10"/>
                    </a:lnTo>
                    <a:lnTo>
                      <a:pt x="59" y="4"/>
                    </a:lnTo>
                    <a:lnTo>
                      <a:pt x="78"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201" name="Freeform 193"/>
              <p:cNvSpPr/>
              <p:nvPr/>
            </p:nvSpPr>
            <p:spPr bwMode="auto">
              <a:xfrm>
                <a:off x="5657705" y="5905416"/>
                <a:ext cx="28687" cy="22949"/>
              </a:xfrm>
              <a:custGeom>
                <a:gdLst>
                  <a:gd name="T0" fmla="*/ 0 w 10"/>
                  <a:gd name="T1" fmla="*/ 0 h 8"/>
                  <a:gd name="T2" fmla="*/ 10 w 10"/>
                  <a:gd name="T3" fmla="*/ 8 h 8"/>
                  <a:gd name="T4" fmla="*/ 4 w 10"/>
                  <a:gd name="T5" fmla="*/ 8 h 8"/>
                  <a:gd name="T6" fmla="*/ 0 w 10"/>
                  <a:gd name="T7" fmla="*/ 8 h 8"/>
                  <a:gd name="T8" fmla="*/ 0 w 10"/>
                  <a:gd name="T9" fmla="*/ 4 h 8"/>
                  <a:gd name="T10" fmla="*/ 0 w 10"/>
                  <a:gd name="T11" fmla="*/ 0 h 8"/>
                </a:gdLst>
                <a:cxnLst>
                  <a:cxn ang="0">
                    <a:pos x="T0" y="T1"/>
                  </a:cxn>
                  <a:cxn ang="0">
                    <a:pos x="T2" y="T3"/>
                  </a:cxn>
                  <a:cxn ang="0">
                    <a:pos x="T4" y="T5"/>
                  </a:cxn>
                  <a:cxn ang="0">
                    <a:pos x="T6" y="T7"/>
                  </a:cxn>
                  <a:cxn ang="0">
                    <a:pos x="T8" y="T9"/>
                  </a:cxn>
                  <a:cxn ang="0">
                    <a:pos x="T10" y="T11"/>
                  </a:cxn>
                </a:cxnLst>
                <a:rect l="0" t="0" r="r" b="b"/>
                <a:pathLst>
                  <a:path w="10" h="8">
                    <a:moveTo>
                      <a:pt x="0" y="0"/>
                    </a:moveTo>
                    <a:lnTo>
                      <a:pt x="10" y="8"/>
                    </a:lnTo>
                    <a:lnTo>
                      <a:pt x="4" y="8"/>
                    </a:lnTo>
                    <a:lnTo>
                      <a:pt x="0" y="8"/>
                    </a:lnTo>
                    <a:lnTo>
                      <a:pt x="0" y="4"/>
                    </a:lnTo>
                    <a:lnTo>
                      <a:pt x="0"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202" name="Freeform 194"/>
              <p:cNvSpPr/>
              <p:nvPr/>
            </p:nvSpPr>
            <p:spPr bwMode="auto">
              <a:xfrm>
                <a:off x="5792532" y="5687397"/>
                <a:ext cx="103272" cy="111879"/>
              </a:xfrm>
              <a:custGeom>
                <a:gdLst>
                  <a:gd name="T0" fmla="*/ 6 w 36"/>
                  <a:gd name="T1" fmla="*/ 0 h 39"/>
                  <a:gd name="T2" fmla="*/ 16 w 36"/>
                  <a:gd name="T3" fmla="*/ 0 h 39"/>
                  <a:gd name="T4" fmla="*/ 36 w 36"/>
                  <a:gd name="T5" fmla="*/ 21 h 39"/>
                  <a:gd name="T6" fmla="*/ 36 w 36"/>
                  <a:gd name="T7" fmla="*/ 31 h 39"/>
                  <a:gd name="T8" fmla="*/ 30 w 36"/>
                  <a:gd name="T9" fmla="*/ 39 h 39"/>
                  <a:gd name="T10" fmla="*/ 0 w 36"/>
                  <a:gd name="T11" fmla="*/ 6 h 39"/>
                  <a:gd name="T12" fmla="*/ 6 w 36"/>
                  <a:gd name="T13" fmla="*/ 0 h 39"/>
                </a:gdLst>
                <a:cxnLst>
                  <a:cxn ang="0">
                    <a:pos x="T0" y="T1"/>
                  </a:cxn>
                  <a:cxn ang="0">
                    <a:pos x="T2" y="T3"/>
                  </a:cxn>
                  <a:cxn ang="0">
                    <a:pos x="T4" y="T5"/>
                  </a:cxn>
                  <a:cxn ang="0">
                    <a:pos x="T6" y="T7"/>
                  </a:cxn>
                  <a:cxn ang="0">
                    <a:pos x="T8" y="T9"/>
                  </a:cxn>
                  <a:cxn ang="0">
                    <a:pos x="T10" y="T11"/>
                  </a:cxn>
                  <a:cxn ang="0">
                    <a:pos x="T12" y="T13"/>
                  </a:cxn>
                </a:cxnLst>
                <a:rect l="0" t="0" r="r" b="b"/>
                <a:pathLst>
                  <a:path w="36" h="39">
                    <a:moveTo>
                      <a:pt x="6" y="0"/>
                    </a:moveTo>
                    <a:lnTo>
                      <a:pt x="16" y="0"/>
                    </a:lnTo>
                    <a:lnTo>
                      <a:pt x="36" y="21"/>
                    </a:lnTo>
                    <a:lnTo>
                      <a:pt x="36" y="31"/>
                    </a:lnTo>
                    <a:lnTo>
                      <a:pt x="30" y="39"/>
                    </a:lnTo>
                    <a:lnTo>
                      <a:pt x="0" y="6"/>
                    </a:lnTo>
                    <a:lnTo>
                      <a:pt x="6"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203" name="Freeform 195"/>
              <p:cNvSpPr/>
              <p:nvPr/>
            </p:nvSpPr>
            <p:spPr bwMode="auto">
              <a:xfrm>
                <a:off x="5715079" y="5747638"/>
                <a:ext cx="123353" cy="120484"/>
              </a:xfrm>
              <a:custGeom>
                <a:gdLst>
                  <a:gd name="T0" fmla="*/ 35 w 43"/>
                  <a:gd name="T1" fmla="*/ 0 h 42"/>
                  <a:gd name="T2" fmla="*/ 43 w 43"/>
                  <a:gd name="T3" fmla="*/ 8 h 42"/>
                  <a:gd name="T4" fmla="*/ 8 w 43"/>
                  <a:gd name="T5" fmla="*/ 42 h 42"/>
                  <a:gd name="T6" fmla="*/ 0 w 43"/>
                  <a:gd name="T7" fmla="*/ 42 h 42"/>
                  <a:gd name="T8" fmla="*/ 0 w 43"/>
                  <a:gd name="T9" fmla="*/ 34 h 42"/>
                  <a:gd name="T10" fmla="*/ 0 w 43"/>
                  <a:gd name="T11" fmla="*/ 34 h 42"/>
                  <a:gd name="T12" fmla="*/ 35 w 43"/>
                  <a:gd name="T13" fmla="*/ 0 h 42"/>
                </a:gdLst>
                <a:cxnLst>
                  <a:cxn ang="0">
                    <a:pos x="T0" y="T1"/>
                  </a:cxn>
                  <a:cxn ang="0">
                    <a:pos x="T2" y="T3"/>
                  </a:cxn>
                  <a:cxn ang="0">
                    <a:pos x="T4" y="T5"/>
                  </a:cxn>
                  <a:cxn ang="0">
                    <a:pos x="T6" y="T7"/>
                  </a:cxn>
                  <a:cxn ang="0">
                    <a:pos x="T8" y="T9"/>
                  </a:cxn>
                  <a:cxn ang="0">
                    <a:pos x="T10" y="T11"/>
                  </a:cxn>
                  <a:cxn ang="0">
                    <a:pos x="T12" y="T13"/>
                  </a:cxn>
                </a:cxnLst>
                <a:rect l="0" t="0" r="r" b="b"/>
                <a:pathLst>
                  <a:path w="43" h="42">
                    <a:moveTo>
                      <a:pt x="35" y="0"/>
                    </a:moveTo>
                    <a:lnTo>
                      <a:pt x="43" y="8"/>
                    </a:lnTo>
                    <a:lnTo>
                      <a:pt x="8" y="42"/>
                    </a:lnTo>
                    <a:lnTo>
                      <a:pt x="0" y="42"/>
                    </a:lnTo>
                    <a:lnTo>
                      <a:pt x="0" y="34"/>
                    </a:lnTo>
                    <a:lnTo>
                      <a:pt x="0" y="34"/>
                    </a:lnTo>
                    <a:lnTo>
                      <a:pt x="35"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204" name="Freeform 196"/>
              <p:cNvSpPr/>
              <p:nvPr/>
            </p:nvSpPr>
            <p:spPr bwMode="auto">
              <a:xfrm>
                <a:off x="5680655" y="5716084"/>
                <a:ext cx="123353" cy="123353"/>
              </a:xfrm>
              <a:custGeom>
                <a:gdLst>
                  <a:gd name="T0" fmla="*/ 35 w 43"/>
                  <a:gd name="T1" fmla="*/ 0 h 43"/>
                  <a:gd name="T2" fmla="*/ 43 w 43"/>
                  <a:gd name="T3" fmla="*/ 9 h 43"/>
                  <a:gd name="T4" fmla="*/ 8 w 43"/>
                  <a:gd name="T5" fmla="*/ 43 h 43"/>
                  <a:gd name="T6" fmla="*/ 8 w 43"/>
                  <a:gd name="T7" fmla="*/ 43 h 43"/>
                  <a:gd name="T8" fmla="*/ 0 w 43"/>
                  <a:gd name="T9" fmla="*/ 43 h 43"/>
                  <a:gd name="T10" fmla="*/ 0 w 43"/>
                  <a:gd name="T11" fmla="*/ 35 h 43"/>
                  <a:gd name="T12" fmla="*/ 35 w 43"/>
                  <a:gd name="T13" fmla="*/ 0 h 43"/>
                </a:gdLst>
                <a:cxnLst>
                  <a:cxn ang="0">
                    <a:pos x="T0" y="T1"/>
                  </a:cxn>
                  <a:cxn ang="0">
                    <a:pos x="T2" y="T3"/>
                  </a:cxn>
                  <a:cxn ang="0">
                    <a:pos x="T4" y="T5"/>
                  </a:cxn>
                  <a:cxn ang="0">
                    <a:pos x="T6" y="T7"/>
                  </a:cxn>
                  <a:cxn ang="0">
                    <a:pos x="T8" y="T9"/>
                  </a:cxn>
                  <a:cxn ang="0">
                    <a:pos x="T10" y="T11"/>
                  </a:cxn>
                  <a:cxn ang="0">
                    <a:pos x="T12" y="T13"/>
                  </a:cxn>
                </a:cxnLst>
                <a:rect l="0" t="0" r="r" b="b"/>
                <a:pathLst>
                  <a:path w="43" h="43">
                    <a:moveTo>
                      <a:pt x="35" y="0"/>
                    </a:moveTo>
                    <a:lnTo>
                      <a:pt x="43" y="9"/>
                    </a:lnTo>
                    <a:lnTo>
                      <a:pt x="8" y="43"/>
                    </a:lnTo>
                    <a:lnTo>
                      <a:pt x="8" y="43"/>
                    </a:lnTo>
                    <a:lnTo>
                      <a:pt x="0" y="43"/>
                    </a:lnTo>
                    <a:lnTo>
                      <a:pt x="0" y="35"/>
                    </a:lnTo>
                    <a:lnTo>
                      <a:pt x="35"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205" name="Freeform 197"/>
              <p:cNvSpPr/>
              <p:nvPr/>
            </p:nvSpPr>
            <p:spPr bwMode="auto">
              <a:xfrm>
                <a:off x="5663443" y="5833698"/>
                <a:ext cx="86060" cy="94667"/>
              </a:xfrm>
              <a:custGeom>
                <a:gdLst>
                  <a:gd name="T0" fmla="*/ 2 w 30"/>
                  <a:gd name="T1" fmla="*/ 0 h 33"/>
                  <a:gd name="T2" fmla="*/ 4 w 30"/>
                  <a:gd name="T3" fmla="*/ 4 h 33"/>
                  <a:gd name="T4" fmla="*/ 12 w 30"/>
                  <a:gd name="T5" fmla="*/ 8 h 33"/>
                  <a:gd name="T6" fmla="*/ 16 w 30"/>
                  <a:gd name="T7" fmla="*/ 16 h 33"/>
                  <a:gd name="T8" fmla="*/ 24 w 30"/>
                  <a:gd name="T9" fmla="*/ 18 h 33"/>
                  <a:gd name="T10" fmla="*/ 26 w 30"/>
                  <a:gd name="T11" fmla="*/ 27 h 33"/>
                  <a:gd name="T12" fmla="*/ 30 w 30"/>
                  <a:gd name="T13" fmla="*/ 31 h 33"/>
                  <a:gd name="T14" fmla="*/ 12 w 30"/>
                  <a:gd name="T15" fmla="*/ 33 h 33"/>
                  <a:gd name="T16" fmla="*/ 0 w 30"/>
                  <a:gd name="T17" fmla="*/ 18 h 33"/>
                  <a:gd name="T18" fmla="*/ 2 w 30"/>
                  <a:gd name="T19"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3">
                    <a:moveTo>
                      <a:pt x="2" y="0"/>
                    </a:moveTo>
                    <a:lnTo>
                      <a:pt x="4" y="4"/>
                    </a:lnTo>
                    <a:lnTo>
                      <a:pt x="12" y="8"/>
                    </a:lnTo>
                    <a:lnTo>
                      <a:pt x="16" y="16"/>
                    </a:lnTo>
                    <a:lnTo>
                      <a:pt x="24" y="18"/>
                    </a:lnTo>
                    <a:lnTo>
                      <a:pt x="26" y="27"/>
                    </a:lnTo>
                    <a:lnTo>
                      <a:pt x="30" y="31"/>
                    </a:lnTo>
                    <a:lnTo>
                      <a:pt x="12" y="33"/>
                    </a:lnTo>
                    <a:lnTo>
                      <a:pt x="0" y="18"/>
                    </a:lnTo>
                    <a:lnTo>
                      <a:pt x="2"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206" name="Freeform 198"/>
              <p:cNvSpPr/>
              <p:nvPr/>
            </p:nvSpPr>
            <p:spPr bwMode="auto">
              <a:xfrm>
                <a:off x="5749503" y="5782062"/>
                <a:ext cx="117616" cy="129091"/>
              </a:xfrm>
              <a:custGeom>
                <a:gdLst>
                  <a:gd name="T0" fmla="*/ 33 w 41"/>
                  <a:gd name="T1" fmla="*/ 0 h 45"/>
                  <a:gd name="T2" fmla="*/ 41 w 41"/>
                  <a:gd name="T3" fmla="*/ 8 h 45"/>
                  <a:gd name="T4" fmla="*/ 7 w 41"/>
                  <a:gd name="T5" fmla="*/ 45 h 45"/>
                  <a:gd name="T6" fmla="*/ 0 w 41"/>
                  <a:gd name="T7" fmla="*/ 43 h 45"/>
                  <a:gd name="T8" fmla="*/ 0 w 41"/>
                  <a:gd name="T9" fmla="*/ 34 h 45"/>
                  <a:gd name="T10" fmla="*/ 33 w 41"/>
                  <a:gd name="T11" fmla="*/ 0 h 45"/>
                </a:gdLst>
                <a:cxnLst>
                  <a:cxn ang="0">
                    <a:pos x="T0" y="T1"/>
                  </a:cxn>
                  <a:cxn ang="0">
                    <a:pos x="T2" y="T3"/>
                  </a:cxn>
                  <a:cxn ang="0">
                    <a:pos x="T4" y="T5"/>
                  </a:cxn>
                  <a:cxn ang="0">
                    <a:pos x="T6" y="T7"/>
                  </a:cxn>
                  <a:cxn ang="0">
                    <a:pos x="T8" y="T9"/>
                  </a:cxn>
                  <a:cxn ang="0">
                    <a:pos x="T10" y="T11"/>
                  </a:cxn>
                </a:cxnLst>
                <a:rect l="0" t="0" r="r" b="b"/>
                <a:pathLst>
                  <a:path w="41" h="45">
                    <a:moveTo>
                      <a:pt x="33" y="0"/>
                    </a:moveTo>
                    <a:lnTo>
                      <a:pt x="41" y="8"/>
                    </a:lnTo>
                    <a:lnTo>
                      <a:pt x="7" y="45"/>
                    </a:lnTo>
                    <a:lnTo>
                      <a:pt x="0" y="43"/>
                    </a:lnTo>
                    <a:lnTo>
                      <a:pt x="0" y="34"/>
                    </a:lnTo>
                    <a:lnTo>
                      <a:pt x="33"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grpSp>
      </p:grpSp>
      <p:grpSp>
        <p:nvGrpSpPr>
          <p:cNvPr id="26" name="组合 25"/>
          <p:cNvGrpSpPr/>
          <p:nvPr/>
        </p:nvGrpSpPr>
        <p:grpSpPr>
          <a:xfrm>
            <a:off x="6839593" y="4666153"/>
            <a:ext cx="745852" cy="441774"/>
            <a:chOff x="6839593" y="4666153"/>
            <a:chExt cx="745852" cy="441774"/>
          </a:xfrm>
        </p:grpSpPr>
        <p:sp>
          <p:nvSpPr>
            <p:cNvPr id="89" name="Freeform 81"/>
            <p:cNvSpPr/>
            <p:nvPr/>
          </p:nvSpPr>
          <p:spPr bwMode="auto">
            <a:xfrm>
              <a:off x="7381769" y="4714921"/>
              <a:ext cx="203676" cy="344239"/>
            </a:xfrm>
            <a:custGeom>
              <a:gdLst>
                <a:gd name="T0" fmla="*/ 10 w 71"/>
                <a:gd name="T1" fmla="*/ 0 h 120"/>
                <a:gd name="T2" fmla="*/ 14 w 71"/>
                <a:gd name="T3" fmla="*/ 2 h 120"/>
                <a:gd name="T4" fmla="*/ 18 w 71"/>
                <a:gd name="T5" fmla="*/ 4 h 120"/>
                <a:gd name="T6" fmla="*/ 67 w 71"/>
                <a:gd name="T7" fmla="*/ 53 h 120"/>
                <a:gd name="T8" fmla="*/ 71 w 71"/>
                <a:gd name="T9" fmla="*/ 61 h 120"/>
                <a:gd name="T10" fmla="*/ 67 w 71"/>
                <a:gd name="T11" fmla="*/ 69 h 120"/>
                <a:gd name="T12" fmla="*/ 18 w 71"/>
                <a:gd name="T13" fmla="*/ 118 h 120"/>
                <a:gd name="T14" fmla="*/ 10 w 71"/>
                <a:gd name="T15" fmla="*/ 120 h 120"/>
                <a:gd name="T16" fmla="*/ 4 w 71"/>
                <a:gd name="T17" fmla="*/ 118 h 120"/>
                <a:gd name="T18" fmla="*/ 0 w 71"/>
                <a:gd name="T19" fmla="*/ 114 h 120"/>
                <a:gd name="T20" fmla="*/ 0 w 71"/>
                <a:gd name="T21" fmla="*/ 110 h 120"/>
                <a:gd name="T22" fmla="*/ 0 w 71"/>
                <a:gd name="T23" fmla="*/ 106 h 120"/>
                <a:gd name="T24" fmla="*/ 4 w 71"/>
                <a:gd name="T25" fmla="*/ 104 h 120"/>
                <a:gd name="T26" fmla="*/ 44 w 71"/>
                <a:gd name="T27" fmla="*/ 61 h 120"/>
                <a:gd name="T28" fmla="*/ 4 w 71"/>
                <a:gd name="T29" fmla="*/ 18 h 120"/>
                <a:gd name="T30" fmla="*/ 0 w 71"/>
                <a:gd name="T31" fmla="*/ 14 h 120"/>
                <a:gd name="T32" fmla="*/ 0 w 71"/>
                <a:gd name="T33" fmla="*/ 10 h 120"/>
                <a:gd name="T34" fmla="*/ 0 w 71"/>
                <a:gd name="T35" fmla="*/ 8 h 120"/>
                <a:gd name="T36" fmla="*/ 4 w 71"/>
                <a:gd name="T37" fmla="*/ 4 h 120"/>
                <a:gd name="T38" fmla="*/ 6 w 71"/>
                <a:gd name="T39" fmla="*/ 2 h 120"/>
                <a:gd name="T40" fmla="*/ 10 w 71"/>
                <a:gd name="T41" fmla="*/ 0 h 1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10" y="0"/>
                  </a:moveTo>
                  <a:lnTo>
                    <a:pt x="14" y="2"/>
                  </a:lnTo>
                  <a:lnTo>
                    <a:pt x="18" y="4"/>
                  </a:lnTo>
                  <a:lnTo>
                    <a:pt x="67" y="53"/>
                  </a:lnTo>
                  <a:lnTo>
                    <a:pt x="71" y="61"/>
                  </a:lnTo>
                  <a:lnTo>
                    <a:pt x="67" y="69"/>
                  </a:lnTo>
                  <a:lnTo>
                    <a:pt x="18" y="118"/>
                  </a:lnTo>
                  <a:lnTo>
                    <a:pt x="10" y="120"/>
                  </a:lnTo>
                  <a:lnTo>
                    <a:pt x="4" y="118"/>
                  </a:lnTo>
                  <a:lnTo>
                    <a:pt x="0" y="114"/>
                  </a:lnTo>
                  <a:lnTo>
                    <a:pt x="0" y="110"/>
                  </a:lnTo>
                  <a:lnTo>
                    <a:pt x="0" y="106"/>
                  </a:lnTo>
                  <a:lnTo>
                    <a:pt x="4" y="104"/>
                  </a:lnTo>
                  <a:lnTo>
                    <a:pt x="44" y="61"/>
                  </a:lnTo>
                  <a:lnTo>
                    <a:pt x="4" y="18"/>
                  </a:lnTo>
                  <a:lnTo>
                    <a:pt x="0" y="14"/>
                  </a:lnTo>
                  <a:lnTo>
                    <a:pt x="0" y="10"/>
                  </a:lnTo>
                  <a:lnTo>
                    <a:pt x="0" y="8"/>
                  </a:lnTo>
                  <a:lnTo>
                    <a:pt x="4" y="4"/>
                  </a:lnTo>
                  <a:lnTo>
                    <a:pt x="6" y="2"/>
                  </a:lnTo>
                  <a:lnTo>
                    <a:pt x="10"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grpSp>
          <p:nvGrpSpPr>
            <p:cNvPr id="13" name="组合 12"/>
            <p:cNvGrpSpPr/>
            <p:nvPr/>
          </p:nvGrpSpPr>
          <p:grpSpPr>
            <a:xfrm>
              <a:off x="6839593" y="4666153"/>
              <a:ext cx="441774" cy="441774"/>
              <a:chOff x="6839593" y="4666155"/>
              <a:chExt cx="441774" cy="441774"/>
            </a:xfrm>
          </p:grpSpPr>
          <p:sp>
            <p:nvSpPr>
              <p:cNvPr id="207" name="Freeform 199"/>
              <p:cNvSpPr>
                <a:spLocks noEditPoints="1"/>
              </p:cNvSpPr>
              <p:nvPr/>
            </p:nvSpPr>
            <p:spPr bwMode="auto">
              <a:xfrm>
                <a:off x="6839593" y="4666155"/>
                <a:ext cx="441774" cy="441774"/>
              </a:xfrm>
              <a:custGeom>
                <a:gdLst>
                  <a:gd name="T0" fmla="*/ 77 w 154"/>
                  <a:gd name="T1" fmla="*/ 8 h 154"/>
                  <a:gd name="T2" fmla="*/ 59 w 154"/>
                  <a:gd name="T3" fmla="*/ 10 h 154"/>
                  <a:gd name="T4" fmla="*/ 42 w 154"/>
                  <a:gd name="T5" fmla="*/ 16 h 154"/>
                  <a:gd name="T6" fmla="*/ 24 w 154"/>
                  <a:gd name="T7" fmla="*/ 32 h 154"/>
                  <a:gd name="T8" fmla="*/ 12 w 154"/>
                  <a:gd name="T9" fmla="*/ 53 h 154"/>
                  <a:gd name="T10" fmla="*/ 8 w 154"/>
                  <a:gd name="T11" fmla="*/ 77 h 154"/>
                  <a:gd name="T12" fmla="*/ 10 w 154"/>
                  <a:gd name="T13" fmla="*/ 93 h 154"/>
                  <a:gd name="T14" fmla="*/ 16 w 154"/>
                  <a:gd name="T15" fmla="*/ 110 h 154"/>
                  <a:gd name="T16" fmla="*/ 32 w 154"/>
                  <a:gd name="T17" fmla="*/ 130 h 154"/>
                  <a:gd name="T18" fmla="*/ 53 w 154"/>
                  <a:gd name="T19" fmla="*/ 142 h 154"/>
                  <a:gd name="T20" fmla="*/ 77 w 154"/>
                  <a:gd name="T21" fmla="*/ 146 h 154"/>
                  <a:gd name="T22" fmla="*/ 93 w 154"/>
                  <a:gd name="T23" fmla="*/ 144 h 154"/>
                  <a:gd name="T24" fmla="*/ 109 w 154"/>
                  <a:gd name="T25" fmla="*/ 136 h 154"/>
                  <a:gd name="T26" fmla="*/ 130 w 154"/>
                  <a:gd name="T27" fmla="*/ 122 h 154"/>
                  <a:gd name="T28" fmla="*/ 140 w 154"/>
                  <a:gd name="T29" fmla="*/ 99 h 154"/>
                  <a:gd name="T30" fmla="*/ 144 w 154"/>
                  <a:gd name="T31" fmla="*/ 77 h 154"/>
                  <a:gd name="T32" fmla="*/ 142 w 154"/>
                  <a:gd name="T33" fmla="*/ 59 h 154"/>
                  <a:gd name="T34" fmla="*/ 136 w 154"/>
                  <a:gd name="T35" fmla="*/ 42 h 154"/>
                  <a:gd name="T36" fmla="*/ 120 w 154"/>
                  <a:gd name="T37" fmla="*/ 24 h 154"/>
                  <a:gd name="T38" fmla="*/ 99 w 154"/>
                  <a:gd name="T39" fmla="*/ 12 h 154"/>
                  <a:gd name="T40" fmla="*/ 77 w 154"/>
                  <a:gd name="T41" fmla="*/ 8 h 154"/>
                  <a:gd name="T42" fmla="*/ 77 w 154"/>
                  <a:gd name="T43" fmla="*/ 0 h 154"/>
                  <a:gd name="T44" fmla="*/ 103 w 154"/>
                  <a:gd name="T45" fmla="*/ 4 h 154"/>
                  <a:gd name="T46" fmla="*/ 126 w 154"/>
                  <a:gd name="T47" fmla="*/ 18 h 154"/>
                  <a:gd name="T48" fmla="*/ 144 w 154"/>
                  <a:gd name="T49" fmla="*/ 38 h 154"/>
                  <a:gd name="T50" fmla="*/ 150 w 154"/>
                  <a:gd name="T51" fmla="*/ 57 h 154"/>
                  <a:gd name="T52" fmla="*/ 154 w 154"/>
                  <a:gd name="T53" fmla="*/ 77 h 154"/>
                  <a:gd name="T54" fmla="*/ 148 w 154"/>
                  <a:gd name="T55" fmla="*/ 103 h 154"/>
                  <a:gd name="T56" fmla="*/ 136 w 154"/>
                  <a:gd name="T57" fmla="*/ 126 h 154"/>
                  <a:gd name="T58" fmla="*/ 114 w 154"/>
                  <a:gd name="T59" fmla="*/ 144 h 154"/>
                  <a:gd name="T60" fmla="*/ 95 w 154"/>
                  <a:gd name="T61" fmla="*/ 152 h 154"/>
                  <a:gd name="T62" fmla="*/ 77 w 154"/>
                  <a:gd name="T63" fmla="*/ 154 h 154"/>
                  <a:gd name="T64" fmla="*/ 51 w 154"/>
                  <a:gd name="T65" fmla="*/ 148 h 154"/>
                  <a:gd name="T66" fmla="*/ 26 w 154"/>
                  <a:gd name="T67" fmla="*/ 136 h 154"/>
                  <a:gd name="T68" fmla="*/ 10 w 154"/>
                  <a:gd name="T69" fmla="*/ 114 h 154"/>
                  <a:gd name="T70" fmla="*/ 2 w 154"/>
                  <a:gd name="T71" fmla="*/ 95 h 154"/>
                  <a:gd name="T72" fmla="*/ 0 w 154"/>
                  <a:gd name="T73" fmla="*/ 77 h 154"/>
                  <a:gd name="T74" fmla="*/ 4 w 154"/>
                  <a:gd name="T75" fmla="*/ 50 h 154"/>
                  <a:gd name="T76" fmla="*/ 18 w 154"/>
                  <a:gd name="T77" fmla="*/ 28 h 154"/>
                  <a:gd name="T78" fmla="*/ 38 w 154"/>
                  <a:gd name="T79" fmla="*/ 10 h 154"/>
                  <a:gd name="T80" fmla="*/ 57 w 154"/>
                  <a:gd name="T81" fmla="*/ 2 h 154"/>
                  <a:gd name="T82" fmla="*/ 77 w 154"/>
                  <a:gd name="T83" fmla="*/ 0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4">
                    <a:moveTo>
                      <a:pt x="77" y="8"/>
                    </a:moveTo>
                    <a:lnTo>
                      <a:pt x="59" y="10"/>
                    </a:lnTo>
                    <a:lnTo>
                      <a:pt x="42" y="16"/>
                    </a:lnTo>
                    <a:lnTo>
                      <a:pt x="24" y="32"/>
                    </a:lnTo>
                    <a:lnTo>
                      <a:pt x="12" y="53"/>
                    </a:lnTo>
                    <a:lnTo>
                      <a:pt x="8" y="77"/>
                    </a:lnTo>
                    <a:lnTo>
                      <a:pt x="10" y="93"/>
                    </a:lnTo>
                    <a:lnTo>
                      <a:pt x="16" y="110"/>
                    </a:lnTo>
                    <a:lnTo>
                      <a:pt x="32" y="130"/>
                    </a:lnTo>
                    <a:lnTo>
                      <a:pt x="53" y="142"/>
                    </a:lnTo>
                    <a:lnTo>
                      <a:pt x="77" y="146"/>
                    </a:lnTo>
                    <a:lnTo>
                      <a:pt x="93" y="144"/>
                    </a:lnTo>
                    <a:lnTo>
                      <a:pt x="109" y="136"/>
                    </a:lnTo>
                    <a:lnTo>
                      <a:pt x="130" y="122"/>
                    </a:lnTo>
                    <a:lnTo>
                      <a:pt x="140" y="99"/>
                    </a:lnTo>
                    <a:lnTo>
                      <a:pt x="144" y="77"/>
                    </a:lnTo>
                    <a:lnTo>
                      <a:pt x="142" y="59"/>
                    </a:lnTo>
                    <a:lnTo>
                      <a:pt x="136" y="42"/>
                    </a:lnTo>
                    <a:lnTo>
                      <a:pt x="120" y="24"/>
                    </a:lnTo>
                    <a:lnTo>
                      <a:pt x="99" y="12"/>
                    </a:lnTo>
                    <a:lnTo>
                      <a:pt x="77" y="8"/>
                    </a:lnTo>
                    <a:close/>
                    <a:moveTo>
                      <a:pt x="77" y="0"/>
                    </a:moveTo>
                    <a:lnTo>
                      <a:pt x="103" y="4"/>
                    </a:lnTo>
                    <a:lnTo>
                      <a:pt x="126" y="18"/>
                    </a:lnTo>
                    <a:lnTo>
                      <a:pt x="144" y="38"/>
                    </a:lnTo>
                    <a:lnTo>
                      <a:pt x="150" y="57"/>
                    </a:lnTo>
                    <a:lnTo>
                      <a:pt x="154" y="77"/>
                    </a:lnTo>
                    <a:lnTo>
                      <a:pt x="148" y="103"/>
                    </a:lnTo>
                    <a:lnTo>
                      <a:pt x="136" y="126"/>
                    </a:lnTo>
                    <a:lnTo>
                      <a:pt x="114" y="144"/>
                    </a:lnTo>
                    <a:lnTo>
                      <a:pt x="95" y="152"/>
                    </a:lnTo>
                    <a:lnTo>
                      <a:pt x="77" y="154"/>
                    </a:lnTo>
                    <a:lnTo>
                      <a:pt x="51" y="148"/>
                    </a:lnTo>
                    <a:lnTo>
                      <a:pt x="26" y="136"/>
                    </a:lnTo>
                    <a:lnTo>
                      <a:pt x="10" y="114"/>
                    </a:lnTo>
                    <a:lnTo>
                      <a:pt x="2" y="95"/>
                    </a:lnTo>
                    <a:lnTo>
                      <a:pt x="0" y="77"/>
                    </a:lnTo>
                    <a:lnTo>
                      <a:pt x="4" y="50"/>
                    </a:lnTo>
                    <a:lnTo>
                      <a:pt x="18" y="28"/>
                    </a:lnTo>
                    <a:lnTo>
                      <a:pt x="38" y="10"/>
                    </a:lnTo>
                    <a:lnTo>
                      <a:pt x="57" y="2"/>
                    </a:lnTo>
                    <a:lnTo>
                      <a:pt x="77"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208" name="Freeform 200"/>
              <p:cNvSpPr>
                <a:spLocks noEditPoints="1"/>
              </p:cNvSpPr>
              <p:nvPr/>
            </p:nvSpPr>
            <p:spPr bwMode="auto">
              <a:xfrm>
                <a:off x="6902704" y="4818193"/>
                <a:ext cx="197938" cy="192201"/>
              </a:xfrm>
              <a:custGeom>
                <a:gdLst>
                  <a:gd name="T0" fmla="*/ 35 w 69"/>
                  <a:gd name="T1" fmla="*/ 16 h 67"/>
                  <a:gd name="T2" fmla="*/ 29 w 69"/>
                  <a:gd name="T3" fmla="*/ 16 h 67"/>
                  <a:gd name="T4" fmla="*/ 23 w 69"/>
                  <a:gd name="T5" fmla="*/ 20 h 67"/>
                  <a:gd name="T6" fmla="*/ 18 w 69"/>
                  <a:gd name="T7" fmla="*/ 26 h 67"/>
                  <a:gd name="T8" fmla="*/ 16 w 69"/>
                  <a:gd name="T9" fmla="*/ 34 h 67"/>
                  <a:gd name="T10" fmla="*/ 18 w 69"/>
                  <a:gd name="T11" fmla="*/ 40 h 67"/>
                  <a:gd name="T12" fmla="*/ 23 w 69"/>
                  <a:gd name="T13" fmla="*/ 46 h 67"/>
                  <a:gd name="T14" fmla="*/ 29 w 69"/>
                  <a:gd name="T15" fmla="*/ 50 h 67"/>
                  <a:gd name="T16" fmla="*/ 35 w 69"/>
                  <a:gd name="T17" fmla="*/ 50 h 67"/>
                  <a:gd name="T18" fmla="*/ 43 w 69"/>
                  <a:gd name="T19" fmla="*/ 50 h 67"/>
                  <a:gd name="T20" fmla="*/ 47 w 69"/>
                  <a:gd name="T21" fmla="*/ 46 h 67"/>
                  <a:gd name="T22" fmla="*/ 51 w 69"/>
                  <a:gd name="T23" fmla="*/ 40 h 67"/>
                  <a:gd name="T24" fmla="*/ 53 w 69"/>
                  <a:gd name="T25" fmla="*/ 34 h 67"/>
                  <a:gd name="T26" fmla="*/ 51 w 69"/>
                  <a:gd name="T27" fmla="*/ 26 h 67"/>
                  <a:gd name="T28" fmla="*/ 47 w 69"/>
                  <a:gd name="T29" fmla="*/ 20 h 67"/>
                  <a:gd name="T30" fmla="*/ 43 w 69"/>
                  <a:gd name="T31" fmla="*/ 16 h 67"/>
                  <a:gd name="T32" fmla="*/ 35 w 69"/>
                  <a:gd name="T33" fmla="*/ 16 h 67"/>
                  <a:gd name="T34" fmla="*/ 29 w 69"/>
                  <a:gd name="T35" fmla="*/ 0 h 67"/>
                  <a:gd name="T36" fmla="*/ 41 w 69"/>
                  <a:gd name="T37" fmla="*/ 0 h 67"/>
                  <a:gd name="T38" fmla="*/ 41 w 69"/>
                  <a:gd name="T39" fmla="*/ 6 h 67"/>
                  <a:gd name="T40" fmla="*/ 51 w 69"/>
                  <a:gd name="T41" fmla="*/ 10 h 67"/>
                  <a:gd name="T42" fmla="*/ 55 w 69"/>
                  <a:gd name="T43" fmla="*/ 6 h 67"/>
                  <a:gd name="T44" fmla="*/ 63 w 69"/>
                  <a:gd name="T45" fmla="*/ 14 h 67"/>
                  <a:gd name="T46" fmla="*/ 59 w 69"/>
                  <a:gd name="T47" fmla="*/ 18 h 67"/>
                  <a:gd name="T48" fmla="*/ 63 w 69"/>
                  <a:gd name="T49" fmla="*/ 28 h 67"/>
                  <a:gd name="T50" fmla="*/ 69 w 69"/>
                  <a:gd name="T51" fmla="*/ 28 h 67"/>
                  <a:gd name="T52" fmla="*/ 69 w 69"/>
                  <a:gd name="T53" fmla="*/ 38 h 67"/>
                  <a:gd name="T54" fmla="*/ 63 w 69"/>
                  <a:gd name="T55" fmla="*/ 38 h 67"/>
                  <a:gd name="T56" fmla="*/ 59 w 69"/>
                  <a:gd name="T57" fmla="*/ 48 h 67"/>
                  <a:gd name="T58" fmla="*/ 63 w 69"/>
                  <a:gd name="T59" fmla="*/ 53 h 67"/>
                  <a:gd name="T60" fmla="*/ 55 w 69"/>
                  <a:gd name="T61" fmla="*/ 61 h 67"/>
                  <a:gd name="T62" fmla="*/ 51 w 69"/>
                  <a:gd name="T63" fmla="*/ 57 h 67"/>
                  <a:gd name="T64" fmla="*/ 41 w 69"/>
                  <a:gd name="T65" fmla="*/ 61 h 67"/>
                  <a:gd name="T66" fmla="*/ 41 w 69"/>
                  <a:gd name="T67" fmla="*/ 67 h 67"/>
                  <a:gd name="T68" fmla="*/ 29 w 69"/>
                  <a:gd name="T69" fmla="*/ 67 h 67"/>
                  <a:gd name="T70" fmla="*/ 29 w 69"/>
                  <a:gd name="T71" fmla="*/ 61 h 67"/>
                  <a:gd name="T72" fmla="*/ 18 w 69"/>
                  <a:gd name="T73" fmla="*/ 57 h 67"/>
                  <a:gd name="T74" fmla="*/ 14 w 69"/>
                  <a:gd name="T75" fmla="*/ 61 h 67"/>
                  <a:gd name="T76" fmla="*/ 6 w 69"/>
                  <a:gd name="T77" fmla="*/ 53 h 67"/>
                  <a:gd name="T78" fmla="*/ 12 w 69"/>
                  <a:gd name="T79" fmla="*/ 48 h 67"/>
                  <a:gd name="T80" fmla="*/ 8 w 69"/>
                  <a:gd name="T81" fmla="*/ 38 h 67"/>
                  <a:gd name="T82" fmla="*/ 0 w 69"/>
                  <a:gd name="T83" fmla="*/ 38 h 67"/>
                  <a:gd name="T84" fmla="*/ 0 w 69"/>
                  <a:gd name="T85" fmla="*/ 28 h 67"/>
                  <a:gd name="T86" fmla="*/ 8 w 69"/>
                  <a:gd name="T87" fmla="*/ 28 h 67"/>
                  <a:gd name="T88" fmla="*/ 12 w 69"/>
                  <a:gd name="T89" fmla="*/ 18 h 67"/>
                  <a:gd name="T90" fmla="*/ 6 w 69"/>
                  <a:gd name="T91" fmla="*/ 14 h 67"/>
                  <a:gd name="T92" fmla="*/ 14 w 69"/>
                  <a:gd name="T93" fmla="*/ 6 h 67"/>
                  <a:gd name="T94" fmla="*/ 20 w 69"/>
                  <a:gd name="T95" fmla="*/ 10 h 67"/>
                  <a:gd name="T96" fmla="*/ 29 w 69"/>
                  <a:gd name="T97" fmla="*/ 6 h 67"/>
                  <a:gd name="T98" fmla="*/ 29 w 69"/>
                  <a:gd name="T99" fmla="*/ 0 h 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 h="67">
                    <a:moveTo>
                      <a:pt x="35" y="16"/>
                    </a:moveTo>
                    <a:lnTo>
                      <a:pt x="29" y="16"/>
                    </a:lnTo>
                    <a:lnTo>
                      <a:pt x="23" y="20"/>
                    </a:lnTo>
                    <a:lnTo>
                      <a:pt x="18" y="26"/>
                    </a:lnTo>
                    <a:lnTo>
                      <a:pt x="16" y="34"/>
                    </a:lnTo>
                    <a:lnTo>
                      <a:pt x="18" y="40"/>
                    </a:lnTo>
                    <a:lnTo>
                      <a:pt x="23" y="46"/>
                    </a:lnTo>
                    <a:lnTo>
                      <a:pt x="29" y="50"/>
                    </a:lnTo>
                    <a:lnTo>
                      <a:pt x="35" y="50"/>
                    </a:lnTo>
                    <a:lnTo>
                      <a:pt x="43" y="50"/>
                    </a:lnTo>
                    <a:lnTo>
                      <a:pt x="47" y="46"/>
                    </a:lnTo>
                    <a:lnTo>
                      <a:pt x="51" y="40"/>
                    </a:lnTo>
                    <a:lnTo>
                      <a:pt x="53" y="34"/>
                    </a:lnTo>
                    <a:lnTo>
                      <a:pt x="51" y="26"/>
                    </a:lnTo>
                    <a:lnTo>
                      <a:pt x="47" y="20"/>
                    </a:lnTo>
                    <a:lnTo>
                      <a:pt x="43" y="16"/>
                    </a:lnTo>
                    <a:lnTo>
                      <a:pt x="35" y="16"/>
                    </a:lnTo>
                    <a:close/>
                    <a:moveTo>
                      <a:pt x="29" y="0"/>
                    </a:moveTo>
                    <a:lnTo>
                      <a:pt x="41" y="0"/>
                    </a:lnTo>
                    <a:lnTo>
                      <a:pt x="41" y="6"/>
                    </a:lnTo>
                    <a:lnTo>
                      <a:pt x="51" y="10"/>
                    </a:lnTo>
                    <a:lnTo>
                      <a:pt x="55" y="6"/>
                    </a:lnTo>
                    <a:lnTo>
                      <a:pt x="63" y="14"/>
                    </a:lnTo>
                    <a:lnTo>
                      <a:pt x="59" y="18"/>
                    </a:lnTo>
                    <a:lnTo>
                      <a:pt x="63" y="28"/>
                    </a:lnTo>
                    <a:lnTo>
                      <a:pt x="69" y="28"/>
                    </a:lnTo>
                    <a:lnTo>
                      <a:pt x="69" y="38"/>
                    </a:lnTo>
                    <a:lnTo>
                      <a:pt x="63" y="38"/>
                    </a:lnTo>
                    <a:lnTo>
                      <a:pt x="59" y="48"/>
                    </a:lnTo>
                    <a:lnTo>
                      <a:pt x="63" y="53"/>
                    </a:lnTo>
                    <a:lnTo>
                      <a:pt x="55" y="61"/>
                    </a:lnTo>
                    <a:lnTo>
                      <a:pt x="51" y="57"/>
                    </a:lnTo>
                    <a:lnTo>
                      <a:pt x="41" y="61"/>
                    </a:lnTo>
                    <a:lnTo>
                      <a:pt x="41" y="67"/>
                    </a:lnTo>
                    <a:lnTo>
                      <a:pt x="29" y="67"/>
                    </a:lnTo>
                    <a:lnTo>
                      <a:pt x="29" y="61"/>
                    </a:lnTo>
                    <a:lnTo>
                      <a:pt x="18" y="57"/>
                    </a:lnTo>
                    <a:lnTo>
                      <a:pt x="14" y="61"/>
                    </a:lnTo>
                    <a:lnTo>
                      <a:pt x="6" y="53"/>
                    </a:lnTo>
                    <a:lnTo>
                      <a:pt x="12" y="48"/>
                    </a:lnTo>
                    <a:lnTo>
                      <a:pt x="8" y="38"/>
                    </a:lnTo>
                    <a:lnTo>
                      <a:pt x="0" y="38"/>
                    </a:lnTo>
                    <a:lnTo>
                      <a:pt x="0" y="28"/>
                    </a:lnTo>
                    <a:lnTo>
                      <a:pt x="8" y="28"/>
                    </a:lnTo>
                    <a:lnTo>
                      <a:pt x="12" y="18"/>
                    </a:lnTo>
                    <a:lnTo>
                      <a:pt x="6" y="14"/>
                    </a:lnTo>
                    <a:lnTo>
                      <a:pt x="14" y="6"/>
                    </a:lnTo>
                    <a:lnTo>
                      <a:pt x="20" y="10"/>
                    </a:lnTo>
                    <a:lnTo>
                      <a:pt x="29" y="6"/>
                    </a:lnTo>
                    <a:lnTo>
                      <a:pt x="29"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209" name="Freeform 201"/>
              <p:cNvSpPr>
                <a:spLocks noEditPoints="1"/>
              </p:cNvSpPr>
              <p:nvPr/>
            </p:nvSpPr>
            <p:spPr bwMode="auto">
              <a:xfrm>
                <a:off x="7077691" y="4763689"/>
                <a:ext cx="134828" cy="129091"/>
              </a:xfrm>
              <a:custGeom>
                <a:gdLst>
                  <a:gd name="T0" fmla="*/ 24 w 47"/>
                  <a:gd name="T1" fmla="*/ 10 h 45"/>
                  <a:gd name="T2" fmla="*/ 16 w 47"/>
                  <a:gd name="T3" fmla="*/ 12 h 45"/>
                  <a:gd name="T4" fmla="*/ 12 w 47"/>
                  <a:gd name="T5" fmla="*/ 23 h 45"/>
                  <a:gd name="T6" fmla="*/ 14 w 47"/>
                  <a:gd name="T7" fmla="*/ 31 h 45"/>
                  <a:gd name="T8" fmla="*/ 22 w 47"/>
                  <a:gd name="T9" fmla="*/ 35 h 45"/>
                  <a:gd name="T10" fmla="*/ 31 w 47"/>
                  <a:gd name="T11" fmla="*/ 33 h 45"/>
                  <a:gd name="T12" fmla="*/ 37 w 47"/>
                  <a:gd name="T13" fmla="*/ 25 h 45"/>
                  <a:gd name="T14" fmla="*/ 33 w 47"/>
                  <a:gd name="T15" fmla="*/ 14 h 45"/>
                  <a:gd name="T16" fmla="*/ 24 w 47"/>
                  <a:gd name="T17" fmla="*/ 10 h 45"/>
                  <a:gd name="T18" fmla="*/ 22 w 47"/>
                  <a:gd name="T19" fmla="*/ 0 h 45"/>
                  <a:gd name="T20" fmla="*/ 28 w 47"/>
                  <a:gd name="T21" fmla="*/ 0 h 45"/>
                  <a:gd name="T22" fmla="*/ 28 w 47"/>
                  <a:gd name="T23" fmla="*/ 4 h 45"/>
                  <a:gd name="T24" fmla="*/ 35 w 47"/>
                  <a:gd name="T25" fmla="*/ 8 h 45"/>
                  <a:gd name="T26" fmla="*/ 39 w 47"/>
                  <a:gd name="T27" fmla="*/ 4 h 45"/>
                  <a:gd name="T28" fmla="*/ 43 w 47"/>
                  <a:gd name="T29" fmla="*/ 10 h 45"/>
                  <a:gd name="T30" fmla="*/ 41 w 47"/>
                  <a:gd name="T31" fmla="*/ 14 h 45"/>
                  <a:gd name="T32" fmla="*/ 43 w 47"/>
                  <a:gd name="T33" fmla="*/ 21 h 45"/>
                  <a:gd name="T34" fmla="*/ 47 w 47"/>
                  <a:gd name="T35" fmla="*/ 21 h 45"/>
                  <a:gd name="T36" fmla="*/ 47 w 47"/>
                  <a:gd name="T37" fmla="*/ 29 h 45"/>
                  <a:gd name="T38" fmla="*/ 43 w 47"/>
                  <a:gd name="T39" fmla="*/ 29 h 45"/>
                  <a:gd name="T40" fmla="*/ 39 w 47"/>
                  <a:gd name="T41" fmla="*/ 35 h 45"/>
                  <a:gd name="T42" fmla="*/ 41 w 47"/>
                  <a:gd name="T43" fmla="*/ 37 h 45"/>
                  <a:gd name="T44" fmla="*/ 35 w 47"/>
                  <a:gd name="T45" fmla="*/ 43 h 45"/>
                  <a:gd name="T46" fmla="*/ 33 w 47"/>
                  <a:gd name="T47" fmla="*/ 39 h 45"/>
                  <a:gd name="T48" fmla="*/ 26 w 47"/>
                  <a:gd name="T49" fmla="*/ 41 h 45"/>
                  <a:gd name="T50" fmla="*/ 24 w 47"/>
                  <a:gd name="T51" fmla="*/ 45 h 45"/>
                  <a:gd name="T52" fmla="*/ 18 w 47"/>
                  <a:gd name="T53" fmla="*/ 45 h 45"/>
                  <a:gd name="T54" fmla="*/ 18 w 47"/>
                  <a:gd name="T55" fmla="*/ 41 h 45"/>
                  <a:gd name="T56" fmla="*/ 12 w 47"/>
                  <a:gd name="T57" fmla="*/ 37 h 45"/>
                  <a:gd name="T58" fmla="*/ 8 w 47"/>
                  <a:gd name="T59" fmla="*/ 41 h 45"/>
                  <a:gd name="T60" fmla="*/ 4 w 47"/>
                  <a:gd name="T61" fmla="*/ 35 h 45"/>
                  <a:gd name="T62" fmla="*/ 6 w 47"/>
                  <a:gd name="T63" fmla="*/ 31 h 45"/>
                  <a:gd name="T64" fmla="*/ 4 w 47"/>
                  <a:gd name="T65" fmla="*/ 25 h 45"/>
                  <a:gd name="T66" fmla="*/ 0 w 47"/>
                  <a:gd name="T67" fmla="*/ 25 h 45"/>
                  <a:gd name="T68" fmla="*/ 2 w 47"/>
                  <a:gd name="T69" fmla="*/ 16 h 45"/>
                  <a:gd name="T70" fmla="*/ 6 w 47"/>
                  <a:gd name="T71" fmla="*/ 16 h 45"/>
                  <a:gd name="T72" fmla="*/ 8 w 47"/>
                  <a:gd name="T73" fmla="*/ 10 h 45"/>
                  <a:gd name="T74" fmla="*/ 6 w 47"/>
                  <a:gd name="T75" fmla="*/ 8 h 45"/>
                  <a:gd name="T76" fmla="*/ 12 w 47"/>
                  <a:gd name="T77" fmla="*/ 2 h 45"/>
                  <a:gd name="T78" fmla="*/ 14 w 47"/>
                  <a:gd name="T79" fmla="*/ 6 h 45"/>
                  <a:gd name="T80" fmla="*/ 22 w 47"/>
                  <a:gd name="T81" fmla="*/ 4 h 45"/>
                  <a:gd name="T82" fmla="*/ 22 w 47"/>
                  <a:gd name="T83" fmla="*/ 0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5">
                    <a:moveTo>
                      <a:pt x="24" y="10"/>
                    </a:moveTo>
                    <a:lnTo>
                      <a:pt x="16" y="12"/>
                    </a:lnTo>
                    <a:lnTo>
                      <a:pt x="12" y="23"/>
                    </a:lnTo>
                    <a:lnTo>
                      <a:pt x="14" y="31"/>
                    </a:lnTo>
                    <a:lnTo>
                      <a:pt x="22" y="35"/>
                    </a:lnTo>
                    <a:lnTo>
                      <a:pt x="31" y="33"/>
                    </a:lnTo>
                    <a:lnTo>
                      <a:pt x="37" y="25"/>
                    </a:lnTo>
                    <a:lnTo>
                      <a:pt x="33" y="14"/>
                    </a:lnTo>
                    <a:lnTo>
                      <a:pt x="24" y="10"/>
                    </a:lnTo>
                    <a:close/>
                    <a:moveTo>
                      <a:pt x="22" y="0"/>
                    </a:moveTo>
                    <a:lnTo>
                      <a:pt x="28" y="0"/>
                    </a:lnTo>
                    <a:lnTo>
                      <a:pt x="28" y="4"/>
                    </a:lnTo>
                    <a:lnTo>
                      <a:pt x="35" y="8"/>
                    </a:lnTo>
                    <a:lnTo>
                      <a:pt x="39" y="4"/>
                    </a:lnTo>
                    <a:lnTo>
                      <a:pt x="43" y="10"/>
                    </a:lnTo>
                    <a:lnTo>
                      <a:pt x="41" y="14"/>
                    </a:lnTo>
                    <a:lnTo>
                      <a:pt x="43" y="21"/>
                    </a:lnTo>
                    <a:lnTo>
                      <a:pt x="47" y="21"/>
                    </a:lnTo>
                    <a:lnTo>
                      <a:pt x="47" y="29"/>
                    </a:lnTo>
                    <a:lnTo>
                      <a:pt x="43" y="29"/>
                    </a:lnTo>
                    <a:lnTo>
                      <a:pt x="39" y="35"/>
                    </a:lnTo>
                    <a:lnTo>
                      <a:pt x="41" y="37"/>
                    </a:lnTo>
                    <a:lnTo>
                      <a:pt x="35" y="43"/>
                    </a:lnTo>
                    <a:lnTo>
                      <a:pt x="33" y="39"/>
                    </a:lnTo>
                    <a:lnTo>
                      <a:pt x="26" y="41"/>
                    </a:lnTo>
                    <a:lnTo>
                      <a:pt x="24" y="45"/>
                    </a:lnTo>
                    <a:lnTo>
                      <a:pt x="18" y="45"/>
                    </a:lnTo>
                    <a:lnTo>
                      <a:pt x="18" y="41"/>
                    </a:lnTo>
                    <a:lnTo>
                      <a:pt x="12" y="37"/>
                    </a:lnTo>
                    <a:lnTo>
                      <a:pt x="8" y="41"/>
                    </a:lnTo>
                    <a:lnTo>
                      <a:pt x="4" y="35"/>
                    </a:lnTo>
                    <a:lnTo>
                      <a:pt x="6" y="31"/>
                    </a:lnTo>
                    <a:lnTo>
                      <a:pt x="4" y="25"/>
                    </a:lnTo>
                    <a:lnTo>
                      <a:pt x="0" y="25"/>
                    </a:lnTo>
                    <a:lnTo>
                      <a:pt x="2" y="16"/>
                    </a:lnTo>
                    <a:lnTo>
                      <a:pt x="6" y="16"/>
                    </a:lnTo>
                    <a:lnTo>
                      <a:pt x="8" y="10"/>
                    </a:lnTo>
                    <a:lnTo>
                      <a:pt x="6" y="8"/>
                    </a:lnTo>
                    <a:lnTo>
                      <a:pt x="12" y="2"/>
                    </a:lnTo>
                    <a:lnTo>
                      <a:pt x="14" y="6"/>
                    </a:lnTo>
                    <a:lnTo>
                      <a:pt x="22" y="4"/>
                    </a:lnTo>
                    <a:lnTo>
                      <a:pt x="22"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210" name="Freeform 202"/>
              <p:cNvSpPr>
                <a:spLocks noEditPoints="1"/>
              </p:cNvSpPr>
              <p:nvPr/>
            </p:nvSpPr>
            <p:spPr bwMode="auto">
              <a:xfrm>
                <a:off x="7094903" y="4898515"/>
                <a:ext cx="88929" cy="94667"/>
              </a:xfrm>
              <a:custGeom>
                <a:gdLst>
                  <a:gd name="T0" fmla="*/ 16 w 31"/>
                  <a:gd name="T1" fmla="*/ 8 h 33"/>
                  <a:gd name="T2" fmla="*/ 10 w 31"/>
                  <a:gd name="T3" fmla="*/ 10 h 33"/>
                  <a:gd name="T4" fmla="*/ 8 w 31"/>
                  <a:gd name="T5" fmla="*/ 16 h 33"/>
                  <a:gd name="T6" fmla="*/ 10 w 31"/>
                  <a:gd name="T7" fmla="*/ 22 h 33"/>
                  <a:gd name="T8" fmla="*/ 14 w 31"/>
                  <a:gd name="T9" fmla="*/ 25 h 33"/>
                  <a:gd name="T10" fmla="*/ 20 w 31"/>
                  <a:gd name="T11" fmla="*/ 22 h 33"/>
                  <a:gd name="T12" fmla="*/ 25 w 31"/>
                  <a:gd name="T13" fmla="*/ 16 h 33"/>
                  <a:gd name="T14" fmla="*/ 22 w 31"/>
                  <a:gd name="T15" fmla="*/ 10 h 33"/>
                  <a:gd name="T16" fmla="*/ 16 w 31"/>
                  <a:gd name="T17" fmla="*/ 8 h 33"/>
                  <a:gd name="T18" fmla="*/ 14 w 31"/>
                  <a:gd name="T19" fmla="*/ 0 h 33"/>
                  <a:gd name="T20" fmla="*/ 20 w 31"/>
                  <a:gd name="T21" fmla="*/ 2 h 33"/>
                  <a:gd name="T22" fmla="*/ 20 w 31"/>
                  <a:gd name="T23" fmla="*/ 4 h 33"/>
                  <a:gd name="T24" fmla="*/ 25 w 31"/>
                  <a:gd name="T25" fmla="*/ 6 h 33"/>
                  <a:gd name="T26" fmla="*/ 27 w 31"/>
                  <a:gd name="T27" fmla="*/ 4 h 33"/>
                  <a:gd name="T28" fmla="*/ 29 w 31"/>
                  <a:gd name="T29" fmla="*/ 8 h 33"/>
                  <a:gd name="T30" fmla="*/ 27 w 31"/>
                  <a:gd name="T31" fmla="*/ 10 h 33"/>
                  <a:gd name="T32" fmla="*/ 29 w 31"/>
                  <a:gd name="T33" fmla="*/ 14 h 33"/>
                  <a:gd name="T34" fmla="*/ 31 w 31"/>
                  <a:gd name="T35" fmla="*/ 14 h 33"/>
                  <a:gd name="T36" fmla="*/ 31 w 31"/>
                  <a:gd name="T37" fmla="*/ 20 h 33"/>
                  <a:gd name="T38" fmla="*/ 29 w 31"/>
                  <a:gd name="T39" fmla="*/ 20 h 33"/>
                  <a:gd name="T40" fmla="*/ 27 w 31"/>
                  <a:gd name="T41" fmla="*/ 25 h 33"/>
                  <a:gd name="T42" fmla="*/ 29 w 31"/>
                  <a:gd name="T43" fmla="*/ 27 h 33"/>
                  <a:gd name="T44" fmla="*/ 25 w 31"/>
                  <a:gd name="T45" fmla="*/ 31 h 33"/>
                  <a:gd name="T46" fmla="*/ 22 w 31"/>
                  <a:gd name="T47" fmla="*/ 29 h 33"/>
                  <a:gd name="T48" fmla="*/ 18 w 31"/>
                  <a:gd name="T49" fmla="*/ 29 h 33"/>
                  <a:gd name="T50" fmla="*/ 16 w 31"/>
                  <a:gd name="T51" fmla="*/ 33 h 33"/>
                  <a:gd name="T52" fmla="*/ 12 w 31"/>
                  <a:gd name="T53" fmla="*/ 31 h 33"/>
                  <a:gd name="T54" fmla="*/ 12 w 31"/>
                  <a:gd name="T55" fmla="*/ 29 h 33"/>
                  <a:gd name="T56" fmla="*/ 8 w 31"/>
                  <a:gd name="T57" fmla="*/ 27 h 33"/>
                  <a:gd name="T58" fmla="*/ 6 w 31"/>
                  <a:gd name="T59" fmla="*/ 29 h 33"/>
                  <a:gd name="T60" fmla="*/ 2 w 31"/>
                  <a:gd name="T61" fmla="*/ 25 h 33"/>
                  <a:gd name="T62" fmla="*/ 4 w 31"/>
                  <a:gd name="T63" fmla="*/ 22 h 33"/>
                  <a:gd name="T64" fmla="*/ 4 w 31"/>
                  <a:gd name="T65" fmla="*/ 18 h 33"/>
                  <a:gd name="T66" fmla="*/ 0 w 31"/>
                  <a:gd name="T67" fmla="*/ 18 h 33"/>
                  <a:gd name="T68" fmla="*/ 0 w 31"/>
                  <a:gd name="T69" fmla="*/ 12 h 33"/>
                  <a:gd name="T70" fmla="*/ 4 w 31"/>
                  <a:gd name="T71" fmla="*/ 12 h 33"/>
                  <a:gd name="T72" fmla="*/ 6 w 31"/>
                  <a:gd name="T73" fmla="*/ 8 h 33"/>
                  <a:gd name="T74" fmla="*/ 4 w 31"/>
                  <a:gd name="T75" fmla="*/ 6 h 33"/>
                  <a:gd name="T76" fmla="*/ 8 w 31"/>
                  <a:gd name="T77" fmla="*/ 2 h 33"/>
                  <a:gd name="T78" fmla="*/ 10 w 31"/>
                  <a:gd name="T79" fmla="*/ 6 h 33"/>
                  <a:gd name="T80" fmla="*/ 14 w 31"/>
                  <a:gd name="T81" fmla="*/ 4 h 33"/>
                  <a:gd name="T82" fmla="*/ 14 w 31"/>
                  <a:gd name="T83"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 h="33">
                    <a:moveTo>
                      <a:pt x="16" y="8"/>
                    </a:moveTo>
                    <a:lnTo>
                      <a:pt x="10" y="10"/>
                    </a:lnTo>
                    <a:lnTo>
                      <a:pt x="8" y="16"/>
                    </a:lnTo>
                    <a:lnTo>
                      <a:pt x="10" y="22"/>
                    </a:lnTo>
                    <a:lnTo>
                      <a:pt x="14" y="25"/>
                    </a:lnTo>
                    <a:lnTo>
                      <a:pt x="20" y="22"/>
                    </a:lnTo>
                    <a:lnTo>
                      <a:pt x="25" y="16"/>
                    </a:lnTo>
                    <a:lnTo>
                      <a:pt x="22" y="10"/>
                    </a:lnTo>
                    <a:lnTo>
                      <a:pt x="16" y="8"/>
                    </a:lnTo>
                    <a:close/>
                    <a:moveTo>
                      <a:pt x="14" y="0"/>
                    </a:moveTo>
                    <a:lnTo>
                      <a:pt x="20" y="2"/>
                    </a:lnTo>
                    <a:lnTo>
                      <a:pt x="20" y="4"/>
                    </a:lnTo>
                    <a:lnTo>
                      <a:pt x="25" y="6"/>
                    </a:lnTo>
                    <a:lnTo>
                      <a:pt x="27" y="4"/>
                    </a:lnTo>
                    <a:lnTo>
                      <a:pt x="29" y="8"/>
                    </a:lnTo>
                    <a:lnTo>
                      <a:pt x="27" y="10"/>
                    </a:lnTo>
                    <a:lnTo>
                      <a:pt x="29" y="14"/>
                    </a:lnTo>
                    <a:lnTo>
                      <a:pt x="31" y="14"/>
                    </a:lnTo>
                    <a:lnTo>
                      <a:pt x="31" y="20"/>
                    </a:lnTo>
                    <a:lnTo>
                      <a:pt x="29" y="20"/>
                    </a:lnTo>
                    <a:lnTo>
                      <a:pt x="27" y="25"/>
                    </a:lnTo>
                    <a:lnTo>
                      <a:pt x="29" y="27"/>
                    </a:lnTo>
                    <a:lnTo>
                      <a:pt x="25" y="31"/>
                    </a:lnTo>
                    <a:lnTo>
                      <a:pt x="22" y="29"/>
                    </a:lnTo>
                    <a:lnTo>
                      <a:pt x="18" y="29"/>
                    </a:lnTo>
                    <a:lnTo>
                      <a:pt x="16" y="33"/>
                    </a:lnTo>
                    <a:lnTo>
                      <a:pt x="12" y="31"/>
                    </a:lnTo>
                    <a:lnTo>
                      <a:pt x="12" y="29"/>
                    </a:lnTo>
                    <a:lnTo>
                      <a:pt x="8" y="27"/>
                    </a:lnTo>
                    <a:lnTo>
                      <a:pt x="6" y="29"/>
                    </a:lnTo>
                    <a:lnTo>
                      <a:pt x="2" y="25"/>
                    </a:lnTo>
                    <a:lnTo>
                      <a:pt x="4" y="22"/>
                    </a:lnTo>
                    <a:lnTo>
                      <a:pt x="4" y="18"/>
                    </a:lnTo>
                    <a:lnTo>
                      <a:pt x="0" y="18"/>
                    </a:lnTo>
                    <a:lnTo>
                      <a:pt x="0" y="12"/>
                    </a:lnTo>
                    <a:lnTo>
                      <a:pt x="4" y="12"/>
                    </a:lnTo>
                    <a:lnTo>
                      <a:pt x="6" y="8"/>
                    </a:lnTo>
                    <a:lnTo>
                      <a:pt x="4" y="6"/>
                    </a:lnTo>
                    <a:lnTo>
                      <a:pt x="8" y="2"/>
                    </a:lnTo>
                    <a:lnTo>
                      <a:pt x="10" y="6"/>
                    </a:lnTo>
                    <a:lnTo>
                      <a:pt x="14" y="4"/>
                    </a:lnTo>
                    <a:lnTo>
                      <a:pt x="14"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grpSp>
      </p:grpSp>
      <p:grpSp>
        <p:nvGrpSpPr>
          <p:cNvPr id="24" name="组合 23"/>
          <p:cNvGrpSpPr/>
          <p:nvPr/>
        </p:nvGrpSpPr>
        <p:grpSpPr>
          <a:xfrm>
            <a:off x="6839593" y="2775708"/>
            <a:ext cx="745852" cy="444643"/>
            <a:chOff x="6839593" y="2775708"/>
            <a:chExt cx="745852" cy="444643"/>
          </a:xfrm>
        </p:grpSpPr>
        <p:sp>
          <p:nvSpPr>
            <p:cNvPr id="91" name="Freeform 83"/>
            <p:cNvSpPr/>
            <p:nvPr/>
          </p:nvSpPr>
          <p:spPr bwMode="auto">
            <a:xfrm>
              <a:off x="7381769" y="2824475"/>
              <a:ext cx="203676" cy="347109"/>
            </a:xfrm>
            <a:custGeom>
              <a:gdLst>
                <a:gd name="T0" fmla="*/ 10 w 71"/>
                <a:gd name="T1" fmla="*/ 0 h 121"/>
                <a:gd name="T2" fmla="*/ 14 w 71"/>
                <a:gd name="T3" fmla="*/ 3 h 121"/>
                <a:gd name="T4" fmla="*/ 18 w 71"/>
                <a:gd name="T5" fmla="*/ 5 h 121"/>
                <a:gd name="T6" fmla="*/ 67 w 71"/>
                <a:gd name="T7" fmla="*/ 53 h 121"/>
                <a:gd name="T8" fmla="*/ 71 w 71"/>
                <a:gd name="T9" fmla="*/ 62 h 121"/>
                <a:gd name="T10" fmla="*/ 67 w 71"/>
                <a:gd name="T11" fmla="*/ 68 h 121"/>
                <a:gd name="T12" fmla="*/ 18 w 71"/>
                <a:gd name="T13" fmla="*/ 119 h 121"/>
                <a:gd name="T14" fmla="*/ 10 w 71"/>
                <a:gd name="T15" fmla="*/ 121 h 121"/>
                <a:gd name="T16" fmla="*/ 4 w 71"/>
                <a:gd name="T17" fmla="*/ 119 h 121"/>
                <a:gd name="T18" fmla="*/ 0 w 71"/>
                <a:gd name="T19" fmla="*/ 115 h 121"/>
                <a:gd name="T20" fmla="*/ 0 w 71"/>
                <a:gd name="T21" fmla="*/ 111 h 121"/>
                <a:gd name="T22" fmla="*/ 0 w 71"/>
                <a:gd name="T23" fmla="*/ 106 h 121"/>
                <a:gd name="T24" fmla="*/ 4 w 71"/>
                <a:gd name="T25" fmla="*/ 104 h 121"/>
                <a:gd name="T26" fmla="*/ 44 w 71"/>
                <a:gd name="T27" fmla="*/ 62 h 121"/>
                <a:gd name="T28" fmla="*/ 4 w 71"/>
                <a:gd name="T29" fmla="*/ 19 h 121"/>
                <a:gd name="T30" fmla="*/ 0 w 71"/>
                <a:gd name="T31" fmla="*/ 15 h 121"/>
                <a:gd name="T32" fmla="*/ 0 w 71"/>
                <a:gd name="T33" fmla="*/ 11 h 121"/>
                <a:gd name="T34" fmla="*/ 0 w 71"/>
                <a:gd name="T35" fmla="*/ 7 h 121"/>
                <a:gd name="T36" fmla="*/ 4 w 71"/>
                <a:gd name="T37" fmla="*/ 5 h 121"/>
                <a:gd name="T38" fmla="*/ 6 w 71"/>
                <a:gd name="T39" fmla="*/ 3 h 121"/>
                <a:gd name="T40" fmla="*/ 10 w 71"/>
                <a:gd name="T41" fmla="*/ 0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10" y="0"/>
                  </a:moveTo>
                  <a:lnTo>
                    <a:pt x="14" y="3"/>
                  </a:lnTo>
                  <a:lnTo>
                    <a:pt x="18" y="5"/>
                  </a:lnTo>
                  <a:lnTo>
                    <a:pt x="67" y="53"/>
                  </a:lnTo>
                  <a:lnTo>
                    <a:pt x="71" y="62"/>
                  </a:lnTo>
                  <a:lnTo>
                    <a:pt x="67" y="68"/>
                  </a:lnTo>
                  <a:lnTo>
                    <a:pt x="18" y="119"/>
                  </a:lnTo>
                  <a:lnTo>
                    <a:pt x="10" y="121"/>
                  </a:lnTo>
                  <a:lnTo>
                    <a:pt x="4" y="119"/>
                  </a:lnTo>
                  <a:lnTo>
                    <a:pt x="0" y="115"/>
                  </a:lnTo>
                  <a:lnTo>
                    <a:pt x="0" y="111"/>
                  </a:lnTo>
                  <a:lnTo>
                    <a:pt x="0" y="106"/>
                  </a:lnTo>
                  <a:lnTo>
                    <a:pt x="4" y="104"/>
                  </a:lnTo>
                  <a:lnTo>
                    <a:pt x="44" y="62"/>
                  </a:lnTo>
                  <a:lnTo>
                    <a:pt x="4" y="19"/>
                  </a:lnTo>
                  <a:lnTo>
                    <a:pt x="0" y="15"/>
                  </a:lnTo>
                  <a:lnTo>
                    <a:pt x="0" y="11"/>
                  </a:lnTo>
                  <a:lnTo>
                    <a:pt x="0" y="7"/>
                  </a:lnTo>
                  <a:lnTo>
                    <a:pt x="4" y="5"/>
                  </a:lnTo>
                  <a:lnTo>
                    <a:pt x="6" y="3"/>
                  </a:lnTo>
                  <a:lnTo>
                    <a:pt x="10"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grpSp>
          <p:nvGrpSpPr>
            <p:cNvPr id="3" name="组合 2"/>
            <p:cNvGrpSpPr/>
            <p:nvPr/>
          </p:nvGrpSpPr>
          <p:grpSpPr>
            <a:xfrm>
              <a:off x="6839593" y="2775708"/>
              <a:ext cx="441774" cy="444643"/>
              <a:chOff x="6839593" y="2769970"/>
              <a:chExt cx="441774" cy="444643"/>
            </a:xfrm>
          </p:grpSpPr>
          <p:sp>
            <p:nvSpPr>
              <p:cNvPr id="211" name="Freeform 203"/>
              <p:cNvSpPr>
                <a:spLocks noEditPoints="1"/>
              </p:cNvSpPr>
              <p:nvPr/>
            </p:nvSpPr>
            <p:spPr bwMode="auto">
              <a:xfrm>
                <a:off x="6839593" y="2769970"/>
                <a:ext cx="441774" cy="444643"/>
              </a:xfrm>
              <a:custGeom>
                <a:gdLst>
                  <a:gd name="T0" fmla="*/ 77 w 154"/>
                  <a:gd name="T1" fmla="*/ 10 h 155"/>
                  <a:gd name="T2" fmla="*/ 59 w 154"/>
                  <a:gd name="T3" fmla="*/ 12 h 155"/>
                  <a:gd name="T4" fmla="*/ 42 w 154"/>
                  <a:gd name="T5" fmla="*/ 19 h 155"/>
                  <a:gd name="T6" fmla="*/ 24 w 154"/>
                  <a:gd name="T7" fmla="*/ 35 h 155"/>
                  <a:gd name="T8" fmla="*/ 12 w 154"/>
                  <a:gd name="T9" fmla="*/ 55 h 155"/>
                  <a:gd name="T10" fmla="*/ 8 w 154"/>
                  <a:gd name="T11" fmla="*/ 78 h 155"/>
                  <a:gd name="T12" fmla="*/ 10 w 154"/>
                  <a:gd name="T13" fmla="*/ 96 h 155"/>
                  <a:gd name="T14" fmla="*/ 16 w 154"/>
                  <a:gd name="T15" fmla="*/ 112 h 155"/>
                  <a:gd name="T16" fmla="*/ 32 w 154"/>
                  <a:gd name="T17" fmla="*/ 131 h 155"/>
                  <a:gd name="T18" fmla="*/ 53 w 154"/>
                  <a:gd name="T19" fmla="*/ 143 h 155"/>
                  <a:gd name="T20" fmla="*/ 77 w 154"/>
                  <a:gd name="T21" fmla="*/ 147 h 155"/>
                  <a:gd name="T22" fmla="*/ 93 w 154"/>
                  <a:gd name="T23" fmla="*/ 145 h 155"/>
                  <a:gd name="T24" fmla="*/ 109 w 154"/>
                  <a:gd name="T25" fmla="*/ 139 h 155"/>
                  <a:gd name="T26" fmla="*/ 130 w 154"/>
                  <a:gd name="T27" fmla="*/ 122 h 155"/>
                  <a:gd name="T28" fmla="*/ 140 w 154"/>
                  <a:gd name="T29" fmla="*/ 102 h 155"/>
                  <a:gd name="T30" fmla="*/ 144 w 154"/>
                  <a:gd name="T31" fmla="*/ 78 h 155"/>
                  <a:gd name="T32" fmla="*/ 142 w 154"/>
                  <a:gd name="T33" fmla="*/ 61 h 155"/>
                  <a:gd name="T34" fmla="*/ 136 w 154"/>
                  <a:gd name="T35" fmla="*/ 45 h 155"/>
                  <a:gd name="T36" fmla="*/ 120 w 154"/>
                  <a:gd name="T37" fmla="*/ 25 h 155"/>
                  <a:gd name="T38" fmla="*/ 99 w 154"/>
                  <a:gd name="T39" fmla="*/ 14 h 155"/>
                  <a:gd name="T40" fmla="*/ 77 w 154"/>
                  <a:gd name="T41" fmla="*/ 10 h 155"/>
                  <a:gd name="T42" fmla="*/ 77 w 154"/>
                  <a:gd name="T43" fmla="*/ 0 h 155"/>
                  <a:gd name="T44" fmla="*/ 103 w 154"/>
                  <a:gd name="T45" fmla="*/ 6 h 155"/>
                  <a:gd name="T46" fmla="*/ 126 w 154"/>
                  <a:gd name="T47" fmla="*/ 19 h 155"/>
                  <a:gd name="T48" fmla="*/ 144 w 154"/>
                  <a:gd name="T49" fmla="*/ 41 h 155"/>
                  <a:gd name="T50" fmla="*/ 150 w 154"/>
                  <a:gd name="T51" fmla="*/ 59 h 155"/>
                  <a:gd name="T52" fmla="*/ 154 w 154"/>
                  <a:gd name="T53" fmla="*/ 78 h 155"/>
                  <a:gd name="T54" fmla="*/ 148 w 154"/>
                  <a:gd name="T55" fmla="*/ 104 h 155"/>
                  <a:gd name="T56" fmla="*/ 136 w 154"/>
                  <a:gd name="T57" fmla="*/ 129 h 155"/>
                  <a:gd name="T58" fmla="*/ 114 w 154"/>
                  <a:gd name="T59" fmla="*/ 145 h 155"/>
                  <a:gd name="T60" fmla="*/ 95 w 154"/>
                  <a:gd name="T61" fmla="*/ 153 h 155"/>
                  <a:gd name="T62" fmla="*/ 77 w 154"/>
                  <a:gd name="T63" fmla="*/ 155 h 155"/>
                  <a:gd name="T64" fmla="*/ 51 w 154"/>
                  <a:gd name="T65" fmla="*/ 151 h 155"/>
                  <a:gd name="T66" fmla="*/ 26 w 154"/>
                  <a:gd name="T67" fmla="*/ 137 h 155"/>
                  <a:gd name="T68" fmla="*/ 10 w 154"/>
                  <a:gd name="T69" fmla="*/ 116 h 155"/>
                  <a:gd name="T70" fmla="*/ 2 w 154"/>
                  <a:gd name="T71" fmla="*/ 98 h 155"/>
                  <a:gd name="T72" fmla="*/ 0 w 154"/>
                  <a:gd name="T73" fmla="*/ 78 h 155"/>
                  <a:gd name="T74" fmla="*/ 4 w 154"/>
                  <a:gd name="T75" fmla="*/ 51 h 155"/>
                  <a:gd name="T76" fmla="*/ 18 w 154"/>
                  <a:gd name="T77" fmla="*/ 29 h 155"/>
                  <a:gd name="T78" fmla="*/ 38 w 154"/>
                  <a:gd name="T79" fmla="*/ 10 h 155"/>
                  <a:gd name="T80" fmla="*/ 57 w 154"/>
                  <a:gd name="T81" fmla="*/ 4 h 155"/>
                  <a:gd name="T82" fmla="*/ 77 w 154"/>
                  <a:gd name="T83" fmla="*/ 0 h 1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5">
                    <a:moveTo>
                      <a:pt x="77" y="10"/>
                    </a:moveTo>
                    <a:lnTo>
                      <a:pt x="59" y="12"/>
                    </a:lnTo>
                    <a:lnTo>
                      <a:pt x="42" y="19"/>
                    </a:lnTo>
                    <a:lnTo>
                      <a:pt x="24" y="35"/>
                    </a:lnTo>
                    <a:lnTo>
                      <a:pt x="12" y="55"/>
                    </a:lnTo>
                    <a:lnTo>
                      <a:pt x="8" y="78"/>
                    </a:lnTo>
                    <a:lnTo>
                      <a:pt x="10" y="96"/>
                    </a:lnTo>
                    <a:lnTo>
                      <a:pt x="16" y="112"/>
                    </a:lnTo>
                    <a:lnTo>
                      <a:pt x="32" y="131"/>
                    </a:lnTo>
                    <a:lnTo>
                      <a:pt x="53" y="143"/>
                    </a:lnTo>
                    <a:lnTo>
                      <a:pt x="77" y="147"/>
                    </a:lnTo>
                    <a:lnTo>
                      <a:pt x="93" y="145"/>
                    </a:lnTo>
                    <a:lnTo>
                      <a:pt x="109" y="139"/>
                    </a:lnTo>
                    <a:lnTo>
                      <a:pt x="130" y="122"/>
                    </a:lnTo>
                    <a:lnTo>
                      <a:pt x="140" y="102"/>
                    </a:lnTo>
                    <a:lnTo>
                      <a:pt x="144" y="78"/>
                    </a:lnTo>
                    <a:lnTo>
                      <a:pt x="142" y="61"/>
                    </a:lnTo>
                    <a:lnTo>
                      <a:pt x="136" y="45"/>
                    </a:lnTo>
                    <a:lnTo>
                      <a:pt x="120" y="25"/>
                    </a:lnTo>
                    <a:lnTo>
                      <a:pt x="99" y="14"/>
                    </a:lnTo>
                    <a:lnTo>
                      <a:pt x="77" y="10"/>
                    </a:lnTo>
                    <a:close/>
                    <a:moveTo>
                      <a:pt x="77" y="0"/>
                    </a:moveTo>
                    <a:lnTo>
                      <a:pt x="103" y="6"/>
                    </a:lnTo>
                    <a:lnTo>
                      <a:pt x="126" y="19"/>
                    </a:lnTo>
                    <a:lnTo>
                      <a:pt x="144" y="41"/>
                    </a:lnTo>
                    <a:lnTo>
                      <a:pt x="150" y="59"/>
                    </a:lnTo>
                    <a:lnTo>
                      <a:pt x="154" y="78"/>
                    </a:lnTo>
                    <a:lnTo>
                      <a:pt x="148" y="104"/>
                    </a:lnTo>
                    <a:lnTo>
                      <a:pt x="136" y="129"/>
                    </a:lnTo>
                    <a:lnTo>
                      <a:pt x="114" y="145"/>
                    </a:lnTo>
                    <a:lnTo>
                      <a:pt x="95" y="153"/>
                    </a:lnTo>
                    <a:lnTo>
                      <a:pt x="77" y="155"/>
                    </a:lnTo>
                    <a:lnTo>
                      <a:pt x="51" y="151"/>
                    </a:lnTo>
                    <a:lnTo>
                      <a:pt x="26" y="137"/>
                    </a:lnTo>
                    <a:lnTo>
                      <a:pt x="10" y="116"/>
                    </a:lnTo>
                    <a:lnTo>
                      <a:pt x="2" y="98"/>
                    </a:lnTo>
                    <a:lnTo>
                      <a:pt x="0" y="78"/>
                    </a:lnTo>
                    <a:lnTo>
                      <a:pt x="4" y="51"/>
                    </a:lnTo>
                    <a:lnTo>
                      <a:pt x="18" y="29"/>
                    </a:lnTo>
                    <a:lnTo>
                      <a:pt x="38" y="10"/>
                    </a:lnTo>
                    <a:lnTo>
                      <a:pt x="57" y="4"/>
                    </a:lnTo>
                    <a:lnTo>
                      <a:pt x="77"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212" name="Freeform 204"/>
              <p:cNvSpPr>
                <a:spLocks noEditPoints="1"/>
              </p:cNvSpPr>
              <p:nvPr/>
            </p:nvSpPr>
            <p:spPr bwMode="auto">
              <a:xfrm>
                <a:off x="6925653" y="2870374"/>
                <a:ext cx="269654" cy="186464"/>
              </a:xfrm>
              <a:custGeom>
                <a:gdLst>
                  <a:gd name="T0" fmla="*/ 6 w 94"/>
                  <a:gd name="T1" fmla="*/ 6 h 65"/>
                  <a:gd name="T2" fmla="*/ 6 w 94"/>
                  <a:gd name="T3" fmla="*/ 55 h 65"/>
                  <a:gd name="T4" fmla="*/ 88 w 94"/>
                  <a:gd name="T5" fmla="*/ 55 h 65"/>
                  <a:gd name="T6" fmla="*/ 88 w 94"/>
                  <a:gd name="T7" fmla="*/ 6 h 65"/>
                  <a:gd name="T8" fmla="*/ 6 w 94"/>
                  <a:gd name="T9" fmla="*/ 6 h 65"/>
                  <a:gd name="T10" fmla="*/ 4 w 94"/>
                  <a:gd name="T11" fmla="*/ 0 h 65"/>
                  <a:gd name="T12" fmla="*/ 88 w 94"/>
                  <a:gd name="T13" fmla="*/ 0 h 65"/>
                  <a:gd name="T14" fmla="*/ 94 w 94"/>
                  <a:gd name="T15" fmla="*/ 4 h 65"/>
                  <a:gd name="T16" fmla="*/ 94 w 94"/>
                  <a:gd name="T17" fmla="*/ 61 h 65"/>
                  <a:gd name="T18" fmla="*/ 88 w 94"/>
                  <a:gd name="T19" fmla="*/ 65 h 65"/>
                  <a:gd name="T20" fmla="*/ 67 w 94"/>
                  <a:gd name="T21" fmla="*/ 65 h 65"/>
                  <a:gd name="T22" fmla="*/ 29 w 94"/>
                  <a:gd name="T23" fmla="*/ 65 h 65"/>
                  <a:gd name="T24" fmla="*/ 4 w 94"/>
                  <a:gd name="T25" fmla="*/ 65 h 65"/>
                  <a:gd name="T26" fmla="*/ 0 w 94"/>
                  <a:gd name="T27" fmla="*/ 61 h 65"/>
                  <a:gd name="T28" fmla="*/ 0 w 94"/>
                  <a:gd name="T29" fmla="*/ 4 h 65"/>
                  <a:gd name="T30" fmla="*/ 4 w 94"/>
                  <a:gd name="T31" fmla="*/ 0 h 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65">
                    <a:moveTo>
                      <a:pt x="6" y="6"/>
                    </a:moveTo>
                    <a:lnTo>
                      <a:pt x="6" y="55"/>
                    </a:lnTo>
                    <a:lnTo>
                      <a:pt x="88" y="55"/>
                    </a:lnTo>
                    <a:lnTo>
                      <a:pt x="88" y="6"/>
                    </a:lnTo>
                    <a:lnTo>
                      <a:pt x="6" y="6"/>
                    </a:lnTo>
                    <a:close/>
                    <a:moveTo>
                      <a:pt x="4" y="0"/>
                    </a:moveTo>
                    <a:lnTo>
                      <a:pt x="88" y="0"/>
                    </a:lnTo>
                    <a:lnTo>
                      <a:pt x="94" y="4"/>
                    </a:lnTo>
                    <a:lnTo>
                      <a:pt x="94" y="61"/>
                    </a:lnTo>
                    <a:lnTo>
                      <a:pt x="88" y="65"/>
                    </a:lnTo>
                    <a:lnTo>
                      <a:pt x="67" y="65"/>
                    </a:lnTo>
                    <a:lnTo>
                      <a:pt x="29" y="65"/>
                    </a:lnTo>
                    <a:lnTo>
                      <a:pt x="4" y="65"/>
                    </a:lnTo>
                    <a:lnTo>
                      <a:pt x="0" y="61"/>
                    </a:lnTo>
                    <a:lnTo>
                      <a:pt x="0" y="4"/>
                    </a:lnTo>
                    <a:lnTo>
                      <a:pt x="4"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6" name="Rectangle 206"/>
              <p:cNvSpPr>
                <a:spLocks noChangeArrowheads="1"/>
              </p:cNvSpPr>
              <p:nvPr/>
            </p:nvSpPr>
            <p:spPr bwMode="auto">
              <a:xfrm>
                <a:off x="7026055" y="3068310"/>
                <a:ext cx="68848" cy="22949"/>
              </a:xfrm>
              <a:prstGeom prst="rect">
                <a:avLst/>
              </a:prstGeom>
              <a:solidFill>
                <a:srgbClr val="FFFFFF"/>
              </a:solidFill>
              <a:ln w="0">
                <a:noFill/>
                <a:prstDash val="solid"/>
                <a:miter lim="800000"/>
              </a:ln>
            </p:spPr>
            <p:txBody>
              <a:bodyPr vert="horz" wrap="square" lIns="91440" tIns="45720" rIns="91440" bIns="45720" numCol="1" anchor="t" anchorCtr="0" compatLnSpc="1"/>
              <a:lstStyle/>
              <a:p>
                <a:endParaRPr lang="zh-CN" altLang="en-US"/>
              </a:p>
            </p:txBody>
          </p:sp>
          <p:sp>
            <p:nvSpPr>
              <p:cNvPr id="7" name="Freeform 207"/>
              <p:cNvSpPr/>
              <p:nvPr/>
            </p:nvSpPr>
            <p:spPr bwMode="auto">
              <a:xfrm>
                <a:off x="6991631" y="3102734"/>
                <a:ext cx="131958" cy="17212"/>
              </a:xfrm>
              <a:custGeom>
                <a:gdLst>
                  <a:gd name="T0" fmla="*/ 4 w 46"/>
                  <a:gd name="T1" fmla="*/ 0 h 6"/>
                  <a:gd name="T2" fmla="*/ 44 w 46"/>
                  <a:gd name="T3" fmla="*/ 0 h 6"/>
                  <a:gd name="T4" fmla="*/ 46 w 46"/>
                  <a:gd name="T5" fmla="*/ 2 h 6"/>
                  <a:gd name="T6" fmla="*/ 44 w 46"/>
                  <a:gd name="T7" fmla="*/ 6 h 6"/>
                  <a:gd name="T8" fmla="*/ 4 w 46"/>
                  <a:gd name="T9" fmla="*/ 6 h 6"/>
                  <a:gd name="T10" fmla="*/ 0 w 46"/>
                  <a:gd name="T11" fmla="*/ 2 h 6"/>
                  <a:gd name="T12" fmla="*/ 4 w 46"/>
                  <a:gd name="T13" fmla="*/ 0 h 6"/>
                </a:gdLst>
                <a:cxnLst>
                  <a:cxn ang="0">
                    <a:pos x="T0" y="T1"/>
                  </a:cxn>
                  <a:cxn ang="0">
                    <a:pos x="T2" y="T3"/>
                  </a:cxn>
                  <a:cxn ang="0">
                    <a:pos x="T4" y="T5"/>
                  </a:cxn>
                  <a:cxn ang="0">
                    <a:pos x="T6" y="T7"/>
                  </a:cxn>
                  <a:cxn ang="0">
                    <a:pos x="T8" y="T9"/>
                  </a:cxn>
                  <a:cxn ang="0">
                    <a:pos x="T10" y="T11"/>
                  </a:cxn>
                  <a:cxn ang="0">
                    <a:pos x="T12" y="T13"/>
                  </a:cxn>
                </a:cxnLst>
                <a:rect l="0" t="0" r="r" b="b"/>
                <a:pathLst>
                  <a:path w="46" h="6">
                    <a:moveTo>
                      <a:pt x="4" y="0"/>
                    </a:moveTo>
                    <a:lnTo>
                      <a:pt x="44" y="0"/>
                    </a:lnTo>
                    <a:lnTo>
                      <a:pt x="46" y="2"/>
                    </a:lnTo>
                    <a:lnTo>
                      <a:pt x="44" y="6"/>
                    </a:lnTo>
                    <a:lnTo>
                      <a:pt x="4" y="6"/>
                    </a:lnTo>
                    <a:lnTo>
                      <a:pt x="0" y="2"/>
                    </a:lnTo>
                    <a:lnTo>
                      <a:pt x="4"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grpSp>
      </p:grpSp>
      <p:grpSp>
        <p:nvGrpSpPr>
          <p:cNvPr id="23" name="组合 22"/>
          <p:cNvGrpSpPr/>
          <p:nvPr/>
        </p:nvGrpSpPr>
        <p:grpSpPr>
          <a:xfrm>
            <a:off x="5238881" y="1826181"/>
            <a:ext cx="763063" cy="438906"/>
            <a:chOff x="5238881" y="1826181"/>
            <a:chExt cx="763063" cy="438906"/>
          </a:xfrm>
        </p:grpSpPr>
        <p:sp>
          <p:nvSpPr>
            <p:cNvPr id="88" name="Freeform 80"/>
            <p:cNvSpPr/>
            <p:nvPr/>
          </p:nvSpPr>
          <p:spPr bwMode="auto">
            <a:xfrm>
              <a:off x="5238881" y="1872080"/>
              <a:ext cx="203676" cy="347109"/>
            </a:xfrm>
            <a:custGeom>
              <a:gdLst>
                <a:gd name="T0" fmla="*/ 61 w 71"/>
                <a:gd name="T1" fmla="*/ 0 h 121"/>
                <a:gd name="T2" fmla="*/ 65 w 71"/>
                <a:gd name="T3" fmla="*/ 0 h 121"/>
                <a:gd name="T4" fmla="*/ 67 w 71"/>
                <a:gd name="T5" fmla="*/ 2 h 121"/>
                <a:gd name="T6" fmla="*/ 71 w 71"/>
                <a:gd name="T7" fmla="*/ 7 h 121"/>
                <a:gd name="T8" fmla="*/ 71 w 71"/>
                <a:gd name="T9" fmla="*/ 11 h 121"/>
                <a:gd name="T10" fmla="*/ 71 w 71"/>
                <a:gd name="T11" fmla="*/ 15 h 121"/>
                <a:gd name="T12" fmla="*/ 67 w 71"/>
                <a:gd name="T13" fmla="*/ 17 h 121"/>
                <a:gd name="T14" fmla="*/ 26 w 71"/>
                <a:gd name="T15" fmla="*/ 60 h 121"/>
                <a:gd name="T16" fmla="*/ 67 w 71"/>
                <a:gd name="T17" fmla="*/ 102 h 121"/>
                <a:gd name="T18" fmla="*/ 71 w 71"/>
                <a:gd name="T19" fmla="*/ 106 h 121"/>
                <a:gd name="T20" fmla="*/ 71 w 71"/>
                <a:gd name="T21" fmla="*/ 108 h 121"/>
                <a:gd name="T22" fmla="*/ 71 w 71"/>
                <a:gd name="T23" fmla="*/ 112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1 h 121"/>
                <a:gd name="T36" fmla="*/ 53 w 71"/>
                <a:gd name="T37" fmla="*/ 2 h 121"/>
                <a:gd name="T38" fmla="*/ 57 w 71"/>
                <a:gd name="T39" fmla="*/ 0 h 121"/>
                <a:gd name="T40" fmla="*/ 61 w 71"/>
                <a:gd name="T41" fmla="*/ 0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61" y="0"/>
                  </a:moveTo>
                  <a:lnTo>
                    <a:pt x="65" y="0"/>
                  </a:lnTo>
                  <a:lnTo>
                    <a:pt x="67" y="2"/>
                  </a:lnTo>
                  <a:lnTo>
                    <a:pt x="71" y="7"/>
                  </a:lnTo>
                  <a:lnTo>
                    <a:pt x="71" y="11"/>
                  </a:lnTo>
                  <a:lnTo>
                    <a:pt x="71" y="15"/>
                  </a:lnTo>
                  <a:lnTo>
                    <a:pt x="67" y="17"/>
                  </a:lnTo>
                  <a:lnTo>
                    <a:pt x="26" y="60"/>
                  </a:lnTo>
                  <a:lnTo>
                    <a:pt x="67" y="102"/>
                  </a:lnTo>
                  <a:lnTo>
                    <a:pt x="71" y="106"/>
                  </a:lnTo>
                  <a:lnTo>
                    <a:pt x="71" y="108"/>
                  </a:lnTo>
                  <a:lnTo>
                    <a:pt x="71" y="112"/>
                  </a:lnTo>
                  <a:lnTo>
                    <a:pt x="67" y="117"/>
                  </a:lnTo>
                  <a:lnTo>
                    <a:pt x="61" y="121"/>
                  </a:lnTo>
                  <a:lnTo>
                    <a:pt x="53" y="117"/>
                  </a:lnTo>
                  <a:lnTo>
                    <a:pt x="4" y="68"/>
                  </a:lnTo>
                  <a:lnTo>
                    <a:pt x="0" y="60"/>
                  </a:lnTo>
                  <a:lnTo>
                    <a:pt x="4" y="51"/>
                  </a:lnTo>
                  <a:lnTo>
                    <a:pt x="53" y="2"/>
                  </a:lnTo>
                  <a:lnTo>
                    <a:pt x="57" y="0"/>
                  </a:lnTo>
                  <a:lnTo>
                    <a:pt x="61"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grpSp>
          <p:nvGrpSpPr>
            <p:cNvPr id="2" name="组合 1"/>
            <p:cNvGrpSpPr/>
            <p:nvPr/>
          </p:nvGrpSpPr>
          <p:grpSpPr>
            <a:xfrm>
              <a:off x="5557301" y="1826181"/>
              <a:ext cx="444643" cy="438906"/>
              <a:chOff x="5557301" y="1829049"/>
              <a:chExt cx="444643" cy="438906"/>
            </a:xfrm>
          </p:grpSpPr>
          <p:sp>
            <p:nvSpPr>
              <p:cNvPr id="8" name="Freeform 208"/>
              <p:cNvSpPr>
                <a:spLocks noEditPoints="1"/>
              </p:cNvSpPr>
              <p:nvPr/>
            </p:nvSpPr>
            <p:spPr bwMode="auto">
              <a:xfrm>
                <a:off x="5557301" y="1829049"/>
                <a:ext cx="444643" cy="438906"/>
              </a:xfrm>
              <a:custGeom>
                <a:gdLst>
                  <a:gd name="T0" fmla="*/ 78 w 155"/>
                  <a:gd name="T1" fmla="*/ 8 h 153"/>
                  <a:gd name="T2" fmla="*/ 61 w 155"/>
                  <a:gd name="T3" fmla="*/ 10 h 153"/>
                  <a:gd name="T4" fmla="*/ 43 w 155"/>
                  <a:gd name="T5" fmla="*/ 16 h 153"/>
                  <a:gd name="T6" fmla="*/ 25 w 155"/>
                  <a:gd name="T7" fmla="*/ 33 h 153"/>
                  <a:gd name="T8" fmla="*/ 13 w 155"/>
                  <a:gd name="T9" fmla="*/ 53 h 153"/>
                  <a:gd name="T10" fmla="*/ 9 w 155"/>
                  <a:gd name="T11" fmla="*/ 77 h 153"/>
                  <a:gd name="T12" fmla="*/ 11 w 155"/>
                  <a:gd name="T13" fmla="*/ 94 h 153"/>
                  <a:gd name="T14" fmla="*/ 19 w 155"/>
                  <a:gd name="T15" fmla="*/ 110 h 153"/>
                  <a:gd name="T16" fmla="*/ 33 w 155"/>
                  <a:gd name="T17" fmla="*/ 128 h 153"/>
                  <a:gd name="T18" fmla="*/ 55 w 155"/>
                  <a:gd name="T19" fmla="*/ 141 h 153"/>
                  <a:gd name="T20" fmla="*/ 78 w 155"/>
                  <a:gd name="T21" fmla="*/ 145 h 153"/>
                  <a:gd name="T22" fmla="*/ 94 w 155"/>
                  <a:gd name="T23" fmla="*/ 143 h 153"/>
                  <a:gd name="T24" fmla="*/ 112 w 155"/>
                  <a:gd name="T25" fmla="*/ 137 h 153"/>
                  <a:gd name="T26" fmla="*/ 130 w 155"/>
                  <a:gd name="T27" fmla="*/ 120 h 153"/>
                  <a:gd name="T28" fmla="*/ 143 w 155"/>
                  <a:gd name="T29" fmla="*/ 100 h 153"/>
                  <a:gd name="T30" fmla="*/ 147 w 155"/>
                  <a:gd name="T31" fmla="*/ 77 h 153"/>
                  <a:gd name="T32" fmla="*/ 145 w 155"/>
                  <a:gd name="T33" fmla="*/ 59 h 153"/>
                  <a:gd name="T34" fmla="*/ 136 w 155"/>
                  <a:gd name="T35" fmla="*/ 43 h 153"/>
                  <a:gd name="T36" fmla="*/ 122 w 155"/>
                  <a:gd name="T37" fmla="*/ 24 h 153"/>
                  <a:gd name="T38" fmla="*/ 100 w 155"/>
                  <a:gd name="T39" fmla="*/ 12 h 153"/>
                  <a:gd name="T40" fmla="*/ 78 w 155"/>
                  <a:gd name="T41" fmla="*/ 8 h 153"/>
                  <a:gd name="T42" fmla="*/ 78 w 155"/>
                  <a:gd name="T43" fmla="*/ 0 h 153"/>
                  <a:gd name="T44" fmla="*/ 104 w 155"/>
                  <a:gd name="T45" fmla="*/ 4 h 153"/>
                  <a:gd name="T46" fmla="*/ 126 w 155"/>
                  <a:gd name="T47" fmla="*/ 18 h 153"/>
                  <a:gd name="T48" fmla="*/ 145 w 155"/>
                  <a:gd name="T49" fmla="*/ 39 h 153"/>
                  <a:gd name="T50" fmla="*/ 153 w 155"/>
                  <a:gd name="T51" fmla="*/ 57 h 153"/>
                  <a:gd name="T52" fmla="*/ 155 w 155"/>
                  <a:gd name="T53" fmla="*/ 77 h 153"/>
                  <a:gd name="T54" fmla="*/ 151 w 155"/>
                  <a:gd name="T55" fmla="*/ 102 h 153"/>
                  <a:gd name="T56" fmla="*/ 136 w 155"/>
                  <a:gd name="T57" fmla="*/ 126 h 153"/>
                  <a:gd name="T58" fmla="*/ 116 w 155"/>
                  <a:gd name="T59" fmla="*/ 145 h 153"/>
                  <a:gd name="T60" fmla="*/ 96 w 155"/>
                  <a:gd name="T61" fmla="*/ 151 h 153"/>
                  <a:gd name="T62" fmla="*/ 78 w 155"/>
                  <a:gd name="T63" fmla="*/ 153 h 153"/>
                  <a:gd name="T64" fmla="*/ 51 w 155"/>
                  <a:gd name="T65" fmla="*/ 149 h 153"/>
                  <a:gd name="T66" fmla="*/ 29 w 155"/>
                  <a:gd name="T67" fmla="*/ 137 h 153"/>
                  <a:gd name="T68" fmla="*/ 11 w 155"/>
                  <a:gd name="T69" fmla="*/ 114 h 153"/>
                  <a:gd name="T70" fmla="*/ 3 w 155"/>
                  <a:gd name="T71" fmla="*/ 96 h 153"/>
                  <a:gd name="T72" fmla="*/ 0 w 155"/>
                  <a:gd name="T73" fmla="*/ 77 h 153"/>
                  <a:gd name="T74" fmla="*/ 5 w 155"/>
                  <a:gd name="T75" fmla="*/ 51 h 153"/>
                  <a:gd name="T76" fmla="*/ 19 w 155"/>
                  <a:gd name="T77" fmla="*/ 27 h 153"/>
                  <a:gd name="T78" fmla="*/ 39 w 155"/>
                  <a:gd name="T79" fmla="*/ 10 h 153"/>
                  <a:gd name="T80" fmla="*/ 59 w 155"/>
                  <a:gd name="T81" fmla="*/ 2 h 153"/>
                  <a:gd name="T82" fmla="*/ 78 w 155"/>
                  <a:gd name="T83" fmla="*/ 0 h 1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3">
                    <a:moveTo>
                      <a:pt x="78" y="8"/>
                    </a:moveTo>
                    <a:lnTo>
                      <a:pt x="61" y="10"/>
                    </a:lnTo>
                    <a:lnTo>
                      <a:pt x="43" y="16"/>
                    </a:lnTo>
                    <a:lnTo>
                      <a:pt x="25" y="33"/>
                    </a:lnTo>
                    <a:lnTo>
                      <a:pt x="13" y="53"/>
                    </a:lnTo>
                    <a:lnTo>
                      <a:pt x="9" y="77"/>
                    </a:lnTo>
                    <a:lnTo>
                      <a:pt x="11" y="94"/>
                    </a:lnTo>
                    <a:lnTo>
                      <a:pt x="19" y="110"/>
                    </a:lnTo>
                    <a:lnTo>
                      <a:pt x="33" y="128"/>
                    </a:lnTo>
                    <a:lnTo>
                      <a:pt x="55" y="141"/>
                    </a:lnTo>
                    <a:lnTo>
                      <a:pt x="78" y="145"/>
                    </a:lnTo>
                    <a:lnTo>
                      <a:pt x="94" y="143"/>
                    </a:lnTo>
                    <a:lnTo>
                      <a:pt x="112" y="137"/>
                    </a:lnTo>
                    <a:lnTo>
                      <a:pt x="130" y="120"/>
                    </a:lnTo>
                    <a:lnTo>
                      <a:pt x="143" y="100"/>
                    </a:lnTo>
                    <a:lnTo>
                      <a:pt x="147" y="77"/>
                    </a:lnTo>
                    <a:lnTo>
                      <a:pt x="145" y="59"/>
                    </a:lnTo>
                    <a:lnTo>
                      <a:pt x="136" y="43"/>
                    </a:lnTo>
                    <a:lnTo>
                      <a:pt x="122" y="24"/>
                    </a:lnTo>
                    <a:lnTo>
                      <a:pt x="100" y="12"/>
                    </a:lnTo>
                    <a:lnTo>
                      <a:pt x="78" y="8"/>
                    </a:lnTo>
                    <a:close/>
                    <a:moveTo>
                      <a:pt x="78" y="0"/>
                    </a:moveTo>
                    <a:lnTo>
                      <a:pt x="104" y="4"/>
                    </a:lnTo>
                    <a:lnTo>
                      <a:pt x="126" y="18"/>
                    </a:lnTo>
                    <a:lnTo>
                      <a:pt x="145" y="39"/>
                    </a:lnTo>
                    <a:lnTo>
                      <a:pt x="153" y="57"/>
                    </a:lnTo>
                    <a:lnTo>
                      <a:pt x="155" y="77"/>
                    </a:lnTo>
                    <a:lnTo>
                      <a:pt x="151" y="102"/>
                    </a:lnTo>
                    <a:lnTo>
                      <a:pt x="136" y="126"/>
                    </a:lnTo>
                    <a:lnTo>
                      <a:pt x="116" y="145"/>
                    </a:lnTo>
                    <a:lnTo>
                      <a:pt x="96" y="151"/>
                    </a:lnTo>
                    <a:lnTo>
                      <a:pt x="78" y="153"/>
                    </a:lnTo>
                    <a:lnTo>
                      <a:pt x="51" y="149"/>
                    </a:lnTo>
                    <a:lnTo>
                      <a:pt x="29" y="137"/>
                    </a:lnTo>
                    <a:lnTo>
                      <a:pt x="11" y="114"/>
                    </a:lnTo>
                    <a:lnTo>
                      <a:pt x="3" y="96"/>
                    </a:lnTo>
                    <a:lnTo>
                      <a:pt x="0" y="77"/>
                    </a:lnTo>
                    <a:lnTo>
                      <a:pt x="5" y="51"/>
                    </a:lnTo>
                    <a:lnTo>
                      <a:pt x="19" y="27"/>
                    </a:lnTo>
                    <a:lnTo>
                      <a:pt x="39" y="10"/>
                    </a:lnTo>
                    <a:lnTo>
                      <a:pt x="59" y="2"/>
                    </a:lnTo>
                    <a:lnTo>
                      <a:pt x="78"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9" name="Freeform 209"/>
              <p:cNvSpPr>
                <a:spLocks noEditPoints="1"/>
              </p:cNvSpPr>
              <p:nvPr/>
            </p:nvSpPr>
            <p:spPr bwMode="auto">
              <a:xfrm>
                <a:off x="5640494" y="1906504"/>
                <a:ext cx="278261" cy="283998"/>
              </a:xfrm>
              <a:custGeom>
                <a:gdLst>
                  <a:gd name="T0" fmla="*/ 65 w 97"/>
                  <a:gd name="T1" fmla="*/ 79 h 99"/>
                  <a:gd name="T2" fmla="*/ 59 w 97"/>
                  <a:gd name="T3" fmla="*/ 89 h 99"/>
                  <a:gd name="T4" fmla="*/ 73 w 97"/>
                  <a:gd name="T5" fmla="*/ 81 h 99"/>
                  <a:gd name="T6" fmla="*/ 69 w 97"/>
                  <a:gd name="T7" fmla="*/ 73 h 99"/>
                  <a:gd name="T8" fmla="*/ 18 w 97"/>
                  <a:gd name="T9" fmla="*/ 75 h 99"/>
                  <a:gd name="T10" fmla="*/ 30 w 97"/>
                  <a:gd name="T11" fmla="*/ 85 h 99"/>
                  <a:gd name="T12" fmla="*/ 34 w 97"/>
                  <a:gd name="T13" fmla="*/ 85 h 99"/>
                  <a:gd name="T14" fmla="*/ 28 w 97"/>
                  <a:gd name="T15" fmla="*/ 73 h 99"/>
                  <a:gd name="T16" fmla="*/ 51 w 97"/>
                  <a:gd name="T17" fmla="*/ 87 h 99"/>
                  <a:gd name="T18" fmla="*/ 61 w 97"/>
                  <a:gd name="T19" fmla="*/ 77 h 99"/>
                  <a:gd name="T20" fmla="*/ 51 w 97"/>
                  <a:gd name="T21" fmla="*/ 71 h 99"/>
                  <a:gd name="T22" fmla="*/ 34 w 97"/>
                  <a:gd name="T23" fmla="*/ 73 h 99"/>
                  <a:gd name="T24" fmla="*/ 42 w 97"/>
                  <a:gd name="T25" fmla="*/ 85 h 99"/>
                  <a:gd name="T26" fmla="*/ 47 w 97"/>
                  <a:gd name="T27" fmla="*/ 71 h 99"/>
                  <a:gd name="T28" fmla="*/ 71 w 97"/>
                  <a:gd name="T29" fmla="*/ 61 h 99"/>
                  <a:gd name="T30" fmla="*/ 83 w 97"/>
                  <a:gd name="T31" fmla="*/ 71 h 99"/>
                  <a:gd name="T32" fmla="*/ 89 w 97"/>
                  <a:gd name="T33" fmla="*/ 53 h 99"/>
                  <a:gd name="T34" fmla="*/ 51 w 97"/>
                  <a:gd name="T35" fmla="*/ 53 h 99"/>
                  <a:gd name="T36" fmla="*/ 65 w 97"/>
                  <a:gd name="T37" fmla="*/ 67 h 99"/>
                  <a:gd name="T38" fmla="*/ 67 w 97"/>
                  <a:gd name="T39" fmla="*/ 53 h 99"/>
                  <a:gd name="T40" fmla="*/ 30 w 97"/>
                  <a:gd name="T41" fmla="*/ 53 h 99"/>
                  <a:gd name="T42" fmla="*/ 32 w 97"/>
                  <a:gd name="T43" fmla="*/ 67 h 99"/>
                  <a:gd name="T44" fmla="*/ 47 w 97"/>
                  <a:gd name="T45" fmla="*/ 53 h 99"/>
                  <a:gd name="T46" fmla="*/ 8 w 97"/>
                  <a:gd name="T47" fmla="*/ 53 h 99"/>
                  <a:gd name="T48" fmla="*/ 14 w 97"/>
                  <a:gd name="T49" fmla="*/ 71 h 99"/>
                  <a:gd name="T50" fmla="*/ 26 w 97"/>
                  <a:gd name="T51" fmla="*/ 61 h 99"/>
                  <a:gd name="T52" fmla="*/ 8 w 97"/>
                  <a:gd name="T53" fmla="*/ 53 h 99"/>
                  <a:gd name="T54" fmla="*/ 30 w 97"/>
                  <a:gd name="T55" fmla="*/ 38 h 99"/>
                  <a:gd name="T56" fmla="*/ 47 w 97"/>
                  <a:gd name="T57" fmla="*/ 46 h 99"/>
                  <a:gd name="T58" fmla="*/ 32 w 97"/>
                  <a:gd name="T59" fmla="*/ 32 h 99"/>
                  <a:gd name="T60" fmla="*/ 51 w 97"/>
                  <a:gd name="T61" fmla="*/ 32 h 99"/>
                  <a:gd name="T62" fmla="*/ 67 w 97"/>
                  <a:gd name="T63" fmla="*/ 46 h 99"/>
                  <a:gd name="T64" fmla="*/ 65 w 97"/>
                  <a:gd name="T65" fmla="*/ 32 h 99"/>
                  <a:gd name="T66" fmla="*/ 10 w 97"/>
                  <a:gd name="T67" fmla="*/ 36 h 99"/>
                  <a:gd name="T68" fmla="*/ 26 w 97"/>
                  <a:gd name="T69" fmla="*/ 46 h 99"/>
                  <a:gd name="T70" fmla="*/ 28 w 97"/>
                  <a:gd name="T71" fmla="*/ 30 h 99"/>
                  <a:gd name="T72" fmla="*/ 83 w 97"/>
                  <a:gd name="T73" fmla="*/ 28 h 99"/>
                  <a:gd name="T74" fmla="*/ 71 w 97"/>
                  <a:gd name="T75" fmla="*/ 38 h 99"/>
                  <a:gd name="T76" fmla="*/ 89 w 97"/>
                  <a:gd name="T77" fmla="*/ 46 h 99"/>
                  <a:gd name="T78" fmla="*/ 83 w 97"/>
                  <a:gd name="T79" fmla="*/ 28 h 99"/>
                  <a:gd name="T80" fmla="*/ 51 w 97"/>
                  <a:gd name="T81" fmla="*/ 28 h 99"/>
                  <a:gd name="T82" fmla="*/ 59 w 97"/>
                  <a:gd name="T83" fmla="*/ 20 h 99"/>
                  <a:gd name="T84" fmla="*/ 51 w 97"/>
                  <a:gd name="T85" fmla="*/ 12 h 99"/>
                  <a:gd name="T86" fmla="*/ 42 w 97"/>
                  <a:gd name="T87" fmla="*/ 14 h 99"/>
                  <a:gd name="T88" fmla="*/ 34 w 97"/>
                  <a:gd name="T89" fmla="*/ 28 h 99"/>
                  <a:gd name="T90" fmla="*/ 47 w 97"/>
                  <a:gd name="T91" fmla="*/ 12 h 99"/>
                  <a:gd name="T92" fmla="*/ 63 w 97"/>
                  <a:gd name="T93" fmla="*/ 14 h 99"/>
                  <a:gd name="T94" fmla="*/ 69 w 97"/>
                  <a:gd name="T95" fmla="*/ 26 h 99"/>
                  <a:gd name="T96" fmla="*/ 73 w 97"/>
                  <a:gd name="T97" fmla="*/ 18 h 99"/>
                  <a:gd name="T98" fmla="*/ 59 w 97"/>
                  <a:gd name="T99" fmla="*/ 10 h 99"/>
                  <a:gd name="T100" fmla="*/ 30 w 97"/>
                  <a:gd name="T101" fmla="*/ 14 h 99"/>
                  <a:gd name="T102" fmla="*/ 18 w 97"/>
                  <a:gd name="T103" fmla="*/ 24 h 99"/>
                  <a:gd name="T104" fmla="*/ 32 w 97"/>
                  <a:gd name="T105" fmla="*/ 20 h 99"/>
                  <a:gd name="T106" fmla="*/ 38 w 97"/>
                  <a:gd name="T107" fmla="*/ 10 h 99"/>
                  <a:gd name="T108" fmla="*/ 67 w 97"/>
                  <a:gd name="T109" fmla="*/ 4 h 99"/>
                  <a:gd name="T110" fmla="*/ 93 w 97"/>
                  <a:gd name="T111" fmla="*/ 30 h 99"/>
                  <a:gd name="T112" fmla="*/ 93 w 97"/>
                  <a:gd name="T113" fmla="*/ 69 h 99"/>
                  <a:gd name="T114" fmla="*/ 67 w 97"/>
                  <a:gd name="T115" fmla="*/ 95 h 99"/>
                  <a:gd name="T116" fmla="*/ 30 w 97"/>
                  <a:gd name="T117" fmla="*/ 95 h 99"/>
                  <a:gd name="T118" fmla="*/ 4 w 97"/>
                  <a:gd name="T119" fmla="*/ 69 h 99"/>
                  <a:gd name="T120" fmla="*/ 4 w 97"/>
                  <a:gd name="T121" fmla="*/ 30 h 99"/>
                  <a:gd name="T122" fmla="*/ 30 w 97"/>
                  <a:gd name="T123" fmla="*/ 4 h 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99">
                    <a:moveTo>
                      <a:pt x="69" y="73"/>
                    </a:moveTo>
                    <a:lnTo>
                      <a:pt x="65" y="79"/>
                    </a:lnTo>
                    <a:lnTo>
                      <a:pt x="63" y="85"/>
                    </a:lnTo>
                    <a:lnTo>
                      <a:pt x="59" y="89"/>
                    </a:lnTo>
                    <a:lnTo>
                      <a:pt x="67" y="85"/>
                    </a:lnTo>
                    <a:lnTo>
                      <a:pt x="73" y="81"/>
                    </a:lnTo>
                    <a:lnTo>
                      <a:pt x="79" y="75"/>
                    </a:lnTo>
                    <a:lnTo>
                      <a:pt x="69" y="73"/>
                    </a:lnTo>
                    <a:close/>
                    <a:moveTo>
                      <a:pt x="28" y="73"/>
                    </a:moveTo>
                    <a:lnTo>
                      <a:pt x="18" y="75"/>
                    </a:lnTo>
                    <a:lnTo>
                      <a:pt x="24" y="81"/>
                    </a:lnTo>
                    <a:lnTo>
                      <a:pt x="30" y="85"/>
                    </a:lnTo>
                    <a:lnTo>
                      <a:pt x="38" y="89"/>
                    </a:lnTo>
                    <a:lnTo>
                      <a:pt x="34" y="85"/>
                    </a:lnTo>
                    <a:lnTo>
                      <a:pt x="32" y="79"/>
                    </a:lnTo>
                    <a:lnTo>
                      <a:pt x="28" y="73"/>
                    </a:lnTo>
                    <a:close/>
                    <a:moveTo>
                      <a:pt x="51" y="71"/>
                    </a:moveTo>
                    <a:lnTo>
                      <a:pt x="51" y="87"/>
                    </a:lnTo>
                    <a:lnTo>
                      <a:pt x="55" y="85"/>
                    </a:lnTo>
                    <a:lnTo>
                      <a:pt x="61" y="77"/>
                    </a:lnTo>
                    <a:lnTo>
                      <a:pt x="63" y="73"/>
                    </a:lnTo>
                    <a:lnTo>
                      <a:pt x="51" y="71"/>
                    </a:lnTo>
                    <a:close/>
                    <a:moveTo>
                      <a:pt x="47" y="71"/>
                    </a:moveTo>
                    <a:lnTo>
                      <a:pt x="34" y="73"/>
                    </a:lnTo>
                    <a:lnTo>
                      <a:pt x="38" y="79"/>
                    </a:lnTo>
                    <a:lnTo>
                      <a:pt x="42" y="85"/>
                    </a:lnTo>
                    <a:lnTo>
                      <a:pt x="47" y="87"/>
                    </a:lnTo>
                    <a:lnTo>
                      <a:pt x="47" y="71"/>
                    </a:lnTo>
                    <a:close/>
                    <a:moveTo>
                      <a:pt x="71" y="53"/>
                    </a:moveTo>
                    <a:lnTo>
                      <a:pt x="71" y="61"/>
                    </a:lnTo>
                    <a:lnTo>
                      <a:pt x="69" y="69"/>
                    </a:lnTo>
                    <a:lnTo>
                      <a:pt x="83" y="71"/>
                    </a:lnTo>
                    <a:lnTo>
                      <a:pt x="87" y="63"/>
                    </a:lnTo>
                    <a:lnTo>
                      <a:pt x="89" y="53"/>
                    </a:lnTo>
                    <a:lnTo>
                      <a:pt x="71" y="53"/>
                    </a:lnTo>
                    <a:close/>
                    <a:moveTo>
                      <a:pt x="51" y="53"/>
                    </a:moveTo>
                    <a:lnTo>
                      <a:pt x="51" y="67"/>
                    </a:lnTo>
                    <a:lnTo>
                      <a:pt x="65" y="67"/>
                    </a:lnTo>
                    <a:lnTo>
                      <a:pt x="67" y="61"/>
                    </a:lnTo>
                    <a:lnTo>
                      <a:pt x="67" y="53"/>
                    </a:lnTo>
                    <a:lnTo>
                      <a:pt x="51" y="53"/>
                    </a:lnTo>
                    <a:close/>
                    <a:moveTo>
                      <a:pt x="30" y="53"/>
                    </a:moveTo>
                    <a:lnTo>
                      <a:pt x="30" y="61"/>
                    </a:lnTo>
                    <a:lnTo>
                      <a:pt x="32" y="67"/>
                    </a:lnTo>
                    <a:lnTo>
                      <a:pt x="47" y="67"/>
                    </a:lnTo>
                    <a:lnTo>
                      <a:pt x="47" y="53"/>
                    </a:lnTo>
                    <a:lnTo>
                      <a:pt x="30" y="53"/>
                    </a:lnTo>
                    <a:close/>
                    <a:moveTo>
                      <a:pt x="8" y="53"/>
                    </a:moveTo>
                    <a:lnTo>
                      <a:pt x="10" y="63"/>
                    </a:lnTo>
                    <a:lnTo>
                      <a:pt x="14" y="71"/>
                    </a:lnTo>
                    <a:lnTo>
                      <a:pt x="28" y="69"/>
                    </a:lnTo>
                    <a:lnTo>
                      <a:pt x="26" y="61"/>
                    </a:lnTo>
                    <a:lnTo>
                      <a:pt x="26" y="53"/>
                    </a:lnTo>
                    <a:lnTo>
                      <a:pt x="8" y="53"/>
                    </a:lnTo>
                    <a:close/>
                    <a:moveTo>
                      <a:pt x="32" y="32"/>
                    </a:moveTo>
                    <a:lnTo>
                      <a:pt x="30" y="38"/>
                    </a:lnTo>
                    <a:lnTo>
                      <a:pt x="30" y="46"/>
                    </a:lnTo>
                    <a:lnTo>
                      <a:pt x="47" y="46"/>
                    </a:lnTo>
                    <a:lnTo>
                      <a:pt x="47" y="32"/>
                    </a:lnTo>
                    <a:lnTo>
                      <a:pt x="32" y="32"/>
                    </a:lnTo>
                    <a:close/>
                    <a:moveTo>
                      <a:pt x="65" y="32"/>
                    </a:moveTo>
                    <a:lnTo>
                      <a:pt x="51" y="32"/>
                    </a:lnTo>
                    <a:lnTo>
                      <a:pt x="51" y="46"/>
                    </a:lnTo>
                    <a:lnTo>
                      <a:pt x="67" y="46"/>
                    </a:lnTo>
                    <a:lnTo>
                      <a:pt x="67" y="38"/>
                    </a:lnTo>
                    <a:lnTo>
                      <a:pt x="65" y="32"/>
                    </a:lnTo>
                    <a:close/>
                    <a:moveTo>
                      <a:pt x="14" y="28"/>
                    </a:moveTo>
                    <a:lnTo>
                      <a:pt x="10" y="36"/>
                    </a:lnTo>
                    <a:lnTo>
                      <a:pt x="8" y="46"/>
                    </a:lnTo>
                    <a:lnTo>
                      <a:pt x="26" y="46"/>
                    </a:lnTo>
                    <a:lnTo>
                      <a:pt x="26" y="38"/>
                    </a:lnTo>
                    <a:lnTo>
                      <a:pt x="28" y="30"/>
                    </a:lnTo>
                    <a:lnTo>
                      <a:pt x="14" y="28"/>
                    </a:lnTo>
                    <a:close/>
                    <a:moveTo>
                      <a:pt x="83" y="28"/>
                    </a:moveTo>
                    <a:lnTo>
                      <a:pt x="69" y="30"/>
                    </a:lnTo>
                    <a:lnTo>
                      <a:pt x="71" y="38"/>
                    </a:lnTo>
                    <a:lnTo>
                      <a:pt x="71" y="46"/>
                    </a:lnTo>
                    <a:lnTo>
                      <a:pt x="89" y="46"/>
                    </a:lnTo>
                    <a:lnTo>
                      <a:pt x="87" y="36"/>
                    </a:lnTo>
                    <a:lnTo>
                      <a:pt x="83" y="28"/>
                    </a:lnTo>
                    <a:close/>
                    <a:moveTo>
                      <a:pt x="51" y="12"/>
                    </a:moveTo>
                    <a:lnTo>
                      <a:pt x="51" y="28"/>
                    </a:lnTo>
                    <a:lnTo>
                      <a:pt x="63" y="28"/>
                    </a:lnTo>
                    <a:lnTo>
                      <a:pt x="59" y="20"/>
                    </a:lnTo>
                    <a:lnTo>
                      <a:pt x="55" y="14"/>
                    </a:lnTo>
                    <a:lnTo>
                      <a:pt x="51" y="12"/>
                    </a:lnTo>
                    <a:close/>
                    <a:moveTo>
                      <a:pt x="47" y="12"/>
                    </a:moveTo>
                    <a:lnTo>
                      <a:pt x="42" y="14"/>
                    </a:lnTo>
                    <a:lnTo>
                      <a:pt x="36" y="22"/>
                    </a:lnTo>
                    <a:lnTo>
                      <a:pt x="34" y="28"/>
                    </a:lnTo>
                    <a:lnTo>
                      <a:pt x="47" y="28"/>
                    </a:lnTo>
                    <a:lnTo>
                      <a:pt x="47" y="12"/>
                    </a:lnTo>
                    <a:close/>
                    <a:moveTo>
                      <a:pt x="59" y="10"/>
                    </a:moveTo>
                    <a:lnTo>
                      <a:pt x="63" y="14"/>
                    </a:lnTo>
                    <a:lnTo>
                      <a:pt x="65" y="20"/>
                    </a:lnTo>
                    <a:lnTo>
                      <a:pt x="69" y="26"/>
                    </a:lnTo>
                    <a:lnTo>
                      <a:pt x="79" y="24"/>
                    </a:lnTo>
                    <a:lnTo>
                      <a:pt x="73" y="18"/>
                    </a:lnTo>
                    <a:lnTo>
                      <a:pt x="67" y="14"/>
                    </a:lnTo>
                    <a:lnTo>
                      <a:pt x="59" y="10"/>
                    </a:lnTo>
                    <a:close/>
                    <a:moveTo>
                      <a:pt x="38" y="10"/>
                    </a:moveTo>
                    <a:lnTo>
                      <a:pt x="30" y="14"/>
                    </a:lnTo>
                    <a:lnTo>
                      <a:pt x="24" y="18"/>
                    </a:lnTo>
                    <a:lnTo>
                      <a:pt x="18" y="24"/>
                    </a:lnTo>
                    <a:lnTo>
                      <a:pt x="28" y="26"/>
                    </a:lnTo>
                    <a:lnTo>
                      <a:pt x="32" y="20"/>
                    </a:lnTo>
                    <a:lnTo>
                      <a:pt x="34" y="14"/>
                    </a:lnTo>
                    <a:lnTo>
                      <a:pt x="38" y="10"/>
                    </a:lnTo>
                    <a:close/>
                    <a:moveTo>
                      <a:pt x="49" y="0"/>
                    </a:moveTo>
                    <a:lnTo>
                      <a:pt x="67" y="4"/>
                    </a:lnTo>
                    <a:lnTo>
                      <a:pt x="83" y="14"/>
                    </a:lnTo>
                    <a:lnTo>
                      <a:pt x="93" y="30"/>
                    </a:lnTo>
                    <a:lnTo>
                      <a:pt x="97" y="50"/>
                    </a:lnTo>
                    <a:lnTo>
                      <a:pt x="93" y="69"/>
                    </a:lnTo>
                    <a:lnTo>
                      <a:pt x="83" y="85"/>
                    </a:lnTo>
                    <a:lnTo>
                      <a:pt x="67" y="95"/>
                    </a:lnTo>
                    <a:lnTo>
                      <a:pt x="49" y="99"/>
                    </a:lnTo>
                    <a:lnTo>
                      <a:pt x="30" y="95"/>
                    </a:lnTo>
                    <a:lnTo>
                      <a:pt x="14" y="85"/>
                    </a:lnTo>
                    <a:lnTo>
                      <a:pt x="4" y="69"/>
                    </a:lnTo>
                    <a:lnTo>
                      <a:pt x="0" y="50"/>
                    </a:lnTo>
                    <a:lnTo>
                      <a:pt x="4" y="30"/>
                    </a:lnTo>
                    <a:lnTo>
                      <a:pt x="14" y="14"/>
                    </a:lnTo>
                    <a:lnTo>
                      <a:pt x="30" y="4"/>
                    </a:lnTo>
                    <a:lnTo>
                      <a:pt x="49"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grpSp>
      </p:grpSp>
      <p:grpSp>
        <p:nvGrpSpPr>
          <p:cNvPr id="25" name="组合 24"/>
          <p:cNvGrpSpPr/>
          <p:nvPr/>
        </p:nvGrpSpPr>
        <p:grpSpPr>
          <a:xfrm>
            <a:off x="5238881" y="3710891"/>
            <a:ext cx="763063" cy="444643"/>
            <a:chOff x="5238881" y="3710891"/>
            <a:chExt cx="763063" cy="444643"/>
          </a:xfrm>
        </p:grpSpPr>
        <p:sp>
          <p:nvSpPr>
            <p:cNvPr id="90" name="Freeform 82"/>
            <p:cNvSpPr/>
            <p:nvPr/>
          </p:nvSpPr>
          <p:spPr bwMode="auto">
            <a:xfrm>
              <a:off x="5238881" y="3759658"/>
              <a:ext cx="203676" cy="347109"/>
            </a:xfrm>
            <a:custGeom>
              <a:gdLst>
                <a:gd name="T0" fmla="*/ 61 w 71"/>
                <a:gd name="T1" fmla="*/ 0 h 121"/>
                <a:gd name="T2" fmla="*/ 65 w 71"/>
                <a:gd name="T3" fmla="*/ 0 h 121"/>
                <a:gd name="T4" fmla="*/ 67 w 71"/>
                <a:gd name="T5" fmla="*/ 3 h 121"/>
                <a:gd name="T6" fmla="*/ 71 w 71"/>
                <a:gd name="T7" fmla="*/ 7 h 121"/>
                <a:gd name="T8" fmla="*/ 71 w 71"/>
                <a:gd name="T9" fmla="*/ 11 h 121"/>
                <a:gd name="T10" fmla="*/ 71 w 71"/>
                <a:gd name="T11" fmla="*/ 15 h 121"/>
                <a:gd name="T12" fmla="*/ 67 w 71"/>
                <a:gd name="T13" fmla="*/ 19 h 121"/>
                <a:gd name="T14" fmla="*/ 26 w 71"/>
                <a:gd name="T15" fmla="*/ 60 h 121"/>
                <a:gd name="T16" fmla="*/ 67 w 71"/>
                <a:gd name="T17" fmla="*/ 102 h 121"/>
                <a:gd name="T18" fmla="*/ 71 w 71"/>
                <a:gd name="T19" fmla="*/ 106 h 121"/>
                <a:gd name="T20" fmla="*/ 71 w 71"/>
                <a:gd name="T21" fmla="*/ 111 h 121"/>
                <a:gd name="T22" fmla="*/ 71 w 71"/>
                <a:gd name="T23" fmla="*/ 115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3 h 121"/>
                <a:gd name="T36" fmla="*/ 53 w 71"/>
                <a:gd name="T37" fmla="*/ 3 h 121"/>
                <a:gd name="T38" fmla="*/ 57 w 71"/>
                <a:gd name="T39" fmla="*/ 0 h 121"/>
                <a:gd name="T40" fmla="*/ 61 w 71"/>
                <a:gd name="T41" fmla="*/ 0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61" y="0"/>
                  </a:moveTo>
                  <a:lnTo>
                    <a:pt x="65" y="0"/>
                  </a:lnTo>
                  <a:lnTo>
                    <a:pt x="67" y="3"/>
                  </a:lnTo>
                  <a:lnTo>
                    <a:pt x="71" y="7"/>
                  </a:lnTo>
                  <a:lnTo>
                    <a:pt x="71" y="11"/>
                  </a:lnTo>
                  <a:lnTo>
                    <a:pt x="71" y="15"/>
                  </a:lnTo>
                  <a:lnTo>
                    <a:pt x="67" y="19"/>
                  </a:lnTo>
                  <a:lnTo>
                    <a:pt x="26" y="60"/>
                  </a:lnTo>
                  <a:lnTo>
                    <a:pt x="67" y="102"/>
                  </a:lnTo>
                  <a:lnTo>
                    <a:pt x="71" y="106"/>
                  </a:lnTo>
                  <a:lnTo>
                    <a:pt x="71" y="111"/>
                  </a:lnTo>
                  <a:lnTo>
                    <a:pt x="71" y="115"/>
                  </a:lnTo>
                  <a:lnTo>
                    <a:pt x="67" y="117"/>
                  </a:lnTo>
                  <a:lnTo>
                    <a:pt x="61" y="121"/>
                  </a:lnTo>
                  <a:lnTo>
                    <a:pt x="53" y="117"/>
                  </a:lnTo>
                  <a:lnTo>
                    <a:pt x="4" y="68"/>
                  </a:lnTo>
                  <a:lnTo>
                    <a:pt x="0" y="60"/>
                  </a:lnTo>
                  <a:lnTo>
                    <a:pt x="4" y="53"/>
                  </a:lnTo>
                  <a:lnTo>
                    <a:pt x="53" y="3"/>
                  </a:lnTo>
                  <a:lnTo>
                    <a:pt x="57" y="0"/>
                  </a:lnTo>
                  <a:lnTo>
                    <a:pt x="61"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grpSp>
          <p:nvGrpSpPr>
            <p:cNvPr id="4" name="组合 3"/>
            <p:cNvGrpSpPr/>
            <p:nvPr/>
          </p:nvGrpSpPr>
          <p:grpSpPr>
            <a:xfrm>
              <a:off x="5557301" y="3710891"/>
              <a:ext cx="444643" cy="444643"/>
              <a:chOff x="5557301" y="3705153"/>
              <a:chExt cx="444643" cy="444643"/>
            </a:xfrm>
          </p:grpSpPr>
          <p:sp>
            <p:nvSpPr>
              <p:cNvPr id="10" name="Freeform 210"/>
              <p:cNvSpPr>
                <a:spLocks noEditPoints="1"/>
              </p:cNvSpPr>
              <p:nvPr/>
            </p:nvSpPr>
            <p:spPr bwMode="auto">
              <a:xfrm>
                <a:off x="5557301" y="3705153"/>
                <a:ext cx="444643" cy="444643"/>
              </a:xfrm>
              <a:custGeom>
                <a:gdLst>
                  <a:gd name="T0" fmla="*/ 78 w 155"/>
                  <a:gd name="T1" fmla="*/ 8 h 155"/>
                  <a:gd name="T2" fmla="*/ 61 w 155"/>
                  <a:gd name="T3" fmla="*/ 10 h 155"/>
                  <a:gd name="T4" fmla="*/ 43 w 155"/>
                  <a:gd name="T5" fmla="*/ 19 h 155"/>
                  <a:gd name="T6" fmla="*/ 25 w 155"/>
                  <a:gd name="T7" fmla="*/ 35 h 155"/>
                  <a:gd name="T8" fmla="*/ 13 w 155"/>
                  <a:gd name="T9" fmla="*/ 55 h 155"/>
                  <a:gd name="T10" fmla="*/ 9 w 155"/>
                  <a:gd name="T11" fmla="*/ 78 h 155"/>
                  <a:gd name="T12" fmla="*/ 11 w 155"/>
                  <a:gd name="T13" fmla="*/ 96 h 155"/>
                  <a:gd name="T14" fmla="*/ 19 w 155"/>
                  <a:gd name="T15" fmla="*/ 112 h 155"/>
                  <a:gd name="T16" fmla="*/ 33 w 155"/>
                  <a:gd name="T17" fmla="*/ 131 h 155"/>
                  <a:gd name="T18" fmla="*/ 55 w 155"/>
                  <a:gd name="T19" fmla="*/ 143 h 155"/>
                  <a:gd name="T20" fmla="*/ 78 w 155"/>
                  <a:gd name="T21" fmla="*/ 147 h 155"/>
                  <a:gd name="T22" fmla="*/ 94 w 155"/>
                  <a:gd name="T23" fmla="*/ 145 h 155"/>
                  <a:gd name="T24" fmla="*/ 112 w 155"/>
                  <a:gd name="T25" fmla="*/ 139 h 155"/>
                  <a:gd name="T26" fmla="*/ 130 w 155"/>
                  <a:gd name="T27" fmla="*/ 123 h 155"/>
                  <a:gd name="T28" fmla="*/ 143 w 155"/>
                  <a:gd name="T29" fmla="*/ 102 h 155"/>
                  <a:gd name="T30" fmla="*/ 147 w 155"/>
                  <a:gd name="T31" fmla="*/ 78 h 155"/>
                  <a:gd name="T32" fmla="*/ 145 w 155"/>
                  <a:gd name="T33" fmla="*/ 61 h 155"/>
                  <a:gd name="T34" fmla="*/ 136 w 155"/>
                  <a:gd name="T35" fmla="*/ 45 h 155"/>
                  <a:gd name="T36" fmla="*/ 122 w 155"/>
                  <a:gd name="T37" fmla="*/ 25 h 155"/>
                  <a:gd name="T38" fmla="*/ 100 w 155"/>
                  <a:gd name="T39" fmla="*/ 12 h 155"/>
                  <a:gd name="T40" fmla="*/ 78 w 155"/>
                  <a:gd name="T41" fmla="*/ 8 h 155"/>
                  <a:gd name="T42" fmla="*/ 78 w 155"/>
                  <a:gd name="T43" fmla="*/ 0 h 155"/>
                  <a:gd name="T44" fmla="*/ 104 w 155"/>
                  <a:gd name="T45" fmla="*/ 6 h 155"/>
                  <a:gd name="T46" fmla="*/ 126 w 155"/>
                  <a:gd name="T47" fmla="*/ 19 h 155"/>
                  <a:gd name="T48" fmla="*/ 145 w 155"/>
                  <a:gd name="T49" fmla="*/ 41 h 155"/>
                  <a:gd name="T50" fmla="*/ 153 w 155"/>
                  <a:gd name="T51" fmla="*/ 59 h 155"/>
                  <a:gd name="T52" fmla="*/ 155 w 155"/>
                  <a:gd name="T53" fmla="*/ 78 h 155"/>
                  <a:gd name="T54" fmla="*/ 151 w 155"/>
                  <a:gd name="T55" fmla="*/ 104 h 155"/>
                  <a:gd name="T56" fmla="*/ 136 w 155"/>
                  <a:gd name="T57" fmla="*/ 127 h 155"/>
                  <a:gd name="T58" fmla="*/ 116 w 155"/>
                  <a:gd name="T59" fmla="*/ 145 h 155"/>
                  <a:gd name="T60" fmla="*/ 96 w 155"/>
                  <a:gd name="T61" fmla="*/ 153 h 155"/>
                  <a:gd name="T62" fmla="*/ 78 w 155"/>
                  <a:gd name="T63" fmla="*/ 155 h 155"/>
                  <a:gd name="T64" fmla="*/ 51 w 155"/>
                  <a:gd name="T65" fmla="*/ 151 h 155"/>
                  <a:gd name="T66" fmla="*/ 29 w 155"/>
                  <a:gd name="T67" fmla="*/ 137 h 155"/>
                  <a:gd name="T68" fmla="*/ 11 w 155"/>
                  <a:gd name="T69" fmla="*/ 116 h 155"/>
                  <a:gd name="T70" fmla="*/ 3 w 155"/>
                  <a:gd name="T71" fmla="*/ 98 h 155"/>
                  <a:gd name="T72" fmla="*/ 0 w 155"/>
                  <a:gd name="T73" fmla="*/ 78 h 155"/>
                  <a:gd name="T74" fmla="*/ 5 w 155"/>
                  <a:gd name="T75" fmla="*/ 51 h 155"/>
                  <a:gd name="T76" fmla="*/ 19 w 155"/>
                  <a:gd name="T77" fmla="*/ 29 h 155"/>
                  <a:gd name="T78" fmla="*/ 39 w 155"/>
                  <a:gd name="T79" fmla="*/ 10 h 155"/>
                  <a:gd name="T80" fmla="*/ 59 w 155"/>
                  <a:gd name="T81" fmla="*/ 2 h 155"/>
                  <a:gd name="T82" fmla="*/ 78 w 155"/>
                  <a:gd name="T83" fmla="*/ 0 h 1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5">
                    <a:moveTo>
                      <a:pt x="78" y="8"/>
                    </a:moveTo>
                    <a:lnTo>
                      <a:pt x="61" y="10"/>
                    </a:lnTo>
                    <a:lnTo>
                      <a:pt x="43" y="19"/>
                    </a:lnTo>
                    <a:lnTo>
                      <a:pt x="25" y="35"/>
                    </a:lnTo>
                    <a:lnTo>
                      <a:pt x="13" y="55"/>
                    </a:lnTo>
                    <a:lnTo>
                      <a:pt x="9" y="78"/>
                    </a:lnTo>
                    <a:lnTo>
                      <a:pt x="11" y="96"/>
                    </a:lnTo>
                    <a:lnTo>
                      <a:pt x="19" y="112"/>
                    </a:lnTo>
                    <a:lnTo>
                      <a:pt x="33" y="131"/>
                    </a:lnTo>
                    <a:lnTo>
                      <a:pt x="55" y="143"/>
                    </a:lnTo>
                    <a:lnTo>
                      <a:pt x="78" y="147"/>
                    </a:lnTo>
                    <a:lnTo>
                      <a:pt x="94" y="145"/>
                    </a:lnTo>
                    <a:lnTo>
                      <a:pt x="112" y="139"/>
                    </a:lnTo>
                    <a:lnTo>
                      <a:pt x="130" y="123"/>
                    </a:lnTo>
                    <a:lnTo>
                      <a:pt x="143" y="102"/>
                    </a:lnTo>
                    <a:lnTo>
                      <a:pt x="147" y="78"/>
                    </a:lnTo>
                    <a:lnTo>
                      <a:pt x="145" y="61"/>
                    </a:lnTo>
                    <a:lnTo>
                      <a:pt x="136" y="45"/>
                    </a:lnTo>
                    <a:lnTo>
                      <a:pt x="122" y="25"/>
                    </a:lnTo>
                    <a:lnTo>
                      <a:pt x="100" y="12"/>
                    </a:lnTo>
                    <a:lnTo>
                      <a:pt x="78" y="8"/>
                    </a:lnTo>
                    <a:close/>
                    <a:moveTo>
                      <a:pt x="78" y="0"/>
                    </a:moveTo>
                    <a:lnTo>
                      <a:pt x="104" y="6"/>
                    </a:lnTo>
                    <a:lnTo>
                      <a:pt x="126" y="19"/>
                    </a:lnTo>
                    <a:lnTo>
                      <a:pt x="145" y="41"/>
                    </a:lnTo>
                    <a:lnTo>
                      <a:pt x="153" y="59"/>
                    </a:lnTo>
                    <a:lnTo>
                      <a:pt x="155" y="78"/>
                    </a:lnTo>
                    <a:lnTo>
                      <a:pt x="151" y="104"/>
                    </a:lnTo>
                    <a:lnTo>
                      <a:pt x="136" y="127"/>
                    </a:lnTo>
                    <a:lnTo>
                      <a:pt x="116" y="145"/>
                    </a:lnTo>
                    <a:lnTo>
                      <a:pt x="96" y="153"/>
                    </a:lnTo>
                    <a:lnTo>
                      <a:pt x="78" y="155"/>
                    </a:lnTo>
                    <a:lnTo>
                      <a:pt x="51" y="151"/>
                    </a:lnTo>
                    <a:lnTo>
                      <a:pt x="29" y="137"/>
                    </a:lnTo>
                    <a:lnTo>
                      <a:pt x="11" y="116"/>
                    </a:lnTo>
                    <a:lnTo>
                      <a:pt x="3" y="98"/>
                    </a:lnTo>
                    <a:lnTo>
                      <a:pt x="0" y="78"/>
                    </a:lnTo>
                    <a:lnTo>
                      <a:pt x="5" y="51"/>
                    </a:lnTo>
                    <a:lnTo>
                      <a:pt x="19" y="29"/>
                    </a:lnTo>
                    <a:lnTo>
                      <a:pt x="39" y="10"/>
                    </a:lnTo>
                    <a:lnTo>
                      <a:pt x="59" y="2"/>
                    </a:lnTo>
                    <a:lnTo>
                      <a:pt x="78" y="0"/>
                    </a:lnTo>
                    <a:close/>
                  </a:path>
                </a:pathLst>
              </a:custGeom>
              <a:solidFill>
                <a:srgbClr val="FFFFFF"/>
              </a:solidFill>
              <a:ln w="0">
                <a:noFill/>
                <a:prstDash val="solid"/>
                <a:round/>
              </a:ln>
            </p:spPr>
            <p:txBody>
              <a:bodyPr vert="horz" wrap="square" lIns="91440" tIns="45720" rIns="91440" bIns="45720" numCol="1" anchor="t" anchorCtr="0" compatLnSpc="1"/>
              <a:lstStyle/>
              <a:p>
                <a:endParaRPr lang="zh-CN" altLang="en-US"/>
              </a:p>
            </p:txBody>
          </p:sp>
          <p:sp>
            <p:nvSpPr>
              <p:cNvPr id="11" name="Freeform 211"/>
              <p:cNvSpPr/>
              <p:nvPr/>
            </p:nvSpPr>
            <p:spPr bwMode="auto">
              <a:xfrm>
                <a:off x="5651968" y="3817031"/>
                <a:ext cx="255312" cy="226625"/>
              </a:xfrm>
              <a:custGeom>
                <a:gdLst>
                  <a:gd name="T0" fmla="*/ 2 w 89"/>
                  <a:gd name="T1" fmla="*/ 0 h 79"/>
                  <a:gd name="T2" fmla="*/ 6 w 89"/>
                  <a:gd name="T3" fmla="*/ 4 h 79"/>
                  <a:gd name="T4" fmla="*/ 6 w 89"/>
                  <a:gd name="T5" fmla="*/ 71 h 79"/>
                  <a:gd name="T6" fmla="*/ 87 w 89"/>
                  <a:gd name="T7" fmla="*/ 71 h 79"/>
                  <a:gd name="T8" fmla="*/ 89 w 89"/>
                  <a:gd name="T9" fmla="*/ 75 h 79"/>
                  <a:gd name="T10" fmla="*/ 87 w 89"/>
                  <a:gd name="T11" fmla="*/ 79 h 79"/>
                  <a:gd name="T12" fmla="*/ 6 w 89"/>
                  <a:gd name="T13" fmla="*/ 79 h 79"/>
                  <a:gd name="T14" fmla="*/ 2 w 89"/>
                  <a:gd name="T15" fmla="*/ 77 h 79"/>
                  <a:gd name="T16" fmla="*/ 0 w 89"/>
                  <a:gd name="T17" fmla="*/ 75 h 79"/>
                  <a:gd name="T18" fmla="*/ 0 w 89"/>
                  <a:gd name="T19" fmla="*/ 71 h 79"/>
                  <a:gd name="T20" fmla="*/ 0 w 89"/>
                  <a:gd name="T21" fmla="*/ 4 h 79"/>
                  <a:gd name="T22" fmla="*/ 2 w 89"/>
                  <a:gd name="T23" fmla="*/ 0 h 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79">
                    <a:moveTo>
                      <a:pt x="2" y="0"/>
                    </a:moveTo>
                    <a:lnTo>
                      <a:pt x="6" y="4"/>
                    </a:lnTo>
                    <a:lnTo>
                      <a:pt x="6" y="71"/>
                    </a:lnTo>
                    <a:lnTo>
                      <a:pt x="87" y="71"/>
                    </a:lnTo>
                    <a:lnTo>
                      <a:pt x="89" y="75"/>
                    </a:lnTo>
                    <a:lnTo>
                      <a:pt x="87" y="79"/>
                    </a:lnTo>
                    <a:lnTo>
                      <a:pt x="6" y="79"/>
                    </a:lnTo>
                    <a:lnTo>
                      <a:pt x="2" y="77"/>
                    </a:lnTo>
                    <a:lnTo>
                      <a:pt x="0" y="75"/>
                    </a:lnTo>
                    <a:lnTo>
                      <a:pt x="0" y="71"/>
                    </a:lnTo>
                    <a:lnTo>
                      <a:pt x="0" y="4"/>
                    </a:lnTo>
                    <a:lnTo>
                      <a:pt x="2" y="0"/>
                    </a:lnTo>
                    <a:close/>
                  </a:path>
                </a:pathLst>
              </a:custGeom>
              <a:solidFill>
                <a:srgbClr val="E4F3F0"/>
              </a:solidFill>
              <a:ln w="0">
                <a:noFill/>
                <a:prstDash val="solid"/>
                <a:round/>
              </a:ln>
            </p:spPr>
            <p:txBody>
              <a:bodyPr vert="horz" wrap="square" lIns="91440" tIns="45720" rIns="91440" bIns="45720" numCol="1" anchor="t" anchorCtr="0" compatLnSpc="1"/>
              <a:lstStyle/>
              <a:p>
                <a:endParaRPr lang="zh-CN" altLang="en-US"/>
              </a:p>
            </p:txBody>
          </p:sp>
          <p:sp>
            <p:nvSpPr>
              <p:cNvPr id="12" name="Freeform 212"/>
              <p:cNvSpPr/>
              <p:nvPr/>
            </p:nvSpPr>
            <p:spPr bwMode="auto">
              <a:xfrm>
                <a:off x="5692129" y="3822769"/>
                <a:ext cx="209413" cy="180726"/>
              </a:xfrm>
              <a:custGeom>
                <a:gdLst>
                  <a:gd name="T0" fmla="*/ 69 w 73"/>
                  <a:gd name="T1" fmla="*/ 0 h 63"/>
                  <a:gd name="T2" fmla="*/ 71 w 73"/>
                  <a:gd name="T3" fmla="*/ 2 h 63"/>
                  <a:gd name="T4" fmla="*/ 73 w 73"/>
                  <a:gd name="T5" fmla="*/ 4 h 63"/>
                  <a:gd name="T6" fmla="*/ 69 w 73"/>
                  <a:gd name="T7" fmla="*/ 27 h 63"/>
                  <a:gd name="T8" fmla="*/ 65 w 73"/>
                  <a:gd name="T9" fmla="*/ 31 h 63"/>
                  <a:gd name="T10" fmla="*/ 63 w 73"/>
                  <a:gd name="T11" fmla="*/ 27 h 63"/>
                  <a:gd name="T12" fmla="*/ 65 w 73"/>
                  <a:gd name="T13" fmla="*/ 16 h 63"/>
                  <a:gd name="T14" fmla="*/ 45 w 73"/>
                  <a:gd name="T15" fmla="*/ 43 h 63"/>
                  <a:gd name="T16" fmla="*/ 43 w 73"/>
                  <a:gd name="T17" fmla="*/ 45 h 63"/>
                  <a:gd name="T18" fmla="*/ 39 w 73"/>
                  <a:gd name="T19" fmla="*/ 45 h 63"/>
                  <a:gd name="T20" fmla="*/ 27 w 73"/>
                  <a:gd name="T21" fmla="*/ 35 h 63"/>
                  <a:gd name="T22" fmla="*/ 6 w 73"/>
                  <a:gd name="T23" fmla="*/ 61 h 63"/>
                  <a:gd name="T24" fmla="*/ 4 w 73"/>
                  <a:gd name="T25" fmla="*/ 63 h 63"/>
                  <a:gd name="T26" fmla="*/ 0 w 73"/>
                  <a:gd name="T27" fmla="*/ 63 h 63"/>
                  <a:gd name="T28" fmla="*/ 0 w 73"/>
                  <a:gd name="T29" fmla="*/ 57 h 63"/>
                  <a:gd name="T30" fmla="*/ 20 w 73"/>
                  <a:gd name="T31" fmla="*/ 27 h 63"/>
                  <a:gd name="T32" fmla="*/ 24 w 73"/>
                  <a:gd name="T33" fmla="*/ 24 h 63"/>
                  <a:gd name="T34" fmla="*/ 27 w 73"/>
                  <a:gd name="T35" fmla="*/ 24 h 63"/>
                  <a:gd name="T36" fmla="*/ 41 w 73"/>
                  <a:gd name="T37" fmla="*/ 35 h 63"/>
                  <a:gd name="T38" fmla="*/ 57 w 73"/>
                  <a:gd name="T39" fmla="*/ 10 h 63"/>
                  <a:gd name="T40" fmla="*/ 49 w 73"/>
                  <a:gd name="T41" fmla="*/ 10 h 63"/>
                  <a:gd name="T42" fmla="*/ 45 w 73"/>
                  <a:gd name="T43" fmla="*/ 8 h 63"/>
                  <a:gd name="T44" fmla="*/ 47 w 73"/>
                  <a:gd name="T45" fmla="*/ 4 h 63"/>
                  <a:gd name="T46" fmla="*/ 69 w 73"/>
                  <a:gd name="T47" fmla="*/ 0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62">
                    <a:moveTo>
                      <a:pt x="69" y="0"/>
                    </a:moveTo>
                    <a:lnTo>
                      <a:pt x="71" y="2"/>
                    </a:lnTo>
                    <a:lnTo>
                      <a:pt x="73" y="4"/>
                    </a:lnTo>
                    <a:lnTo>
                      <a:pt x="69" y="27"/>
                    </a:lnTo>
                    <a:lnTo>
                      <a:pt x="65" y="31"/>
                    </a:lnTo>
                    <a:lnTo>
                      <a:pt x="63" y="27"/>
                    </a:lnTo>
                    <a:lnTo>
                      <a:pt x="65" y="16"/>
                    </a:lnTo>
                    <a:lnTo>
                      <a:pt x="45" y="43"/>
                    </a:lnTo>
                    <a:lnTo>
                      <a:pt x="43" y="45"/>
                    </a:lnTo>
                    <a:lnTo>
                      <a:pt x="39" y="45"/>
                    </a:lnTo>
                    <a:lnTo>
                      <a:pt x="27" y="35"/>
                    </a:lnTo>
                    <a:lnTo>
                      <a:pt x="6" y="61"/>
                    </a:lnTo>
                    <a:lnTo>
                      <a:pt x="4" y="63"/>
                    </a:lnTo>
                    <a:lnTo>
                      <a:pt x="0" y="63"/>
                    </a:lnTo>
                    <a:lnTo>
                      <a:pt x="0" y="57"/>
                    </a:lnTo>
                    <a:lnTo>
                      <a:pt x="20" y="27"/>
                    </a:lnTo>
                    <a:lnTo>
                      <a:pt x="24" y="24"/>
                    </a:lnTo>
                    <a:lnTo>
                      <a:pt x="27" y="24"/>
                    </a:lnTo>
                    <a:lnTo>
                      <a:pt x="41" y="35"/>
                    </a:lnTo>
                    <a:lnTo>
                      <a:pt x="57" y="10"/>
                    </a:lnTo>
                    <a:lnTo>
                      <a:pt x="49" y="10"/>
                    </a:lnTo>
                    <a:lnTo>
                      <a:pt x="45" y="8"/>
                    </a:lnTo>
                    <a:lnTo>
                      <a:pt x="47" y="4"/>
                    </a:lnTo>
                    <a:lnTo>
                      <a:pt x="69" y="0"/>
                    </a:lnTo>
                    <a:close/>
                  </a:path>
                </a:pathLst>
              </a:custGeom>
              <a:solidFill>
                <a:srgbClr val="E4F3F0"/>
              </a:solidFill>
              <a:ln w="0">
                <a:noFill/>
                <a:prstDash val="solid"/>
                <a:round/>
              </a:ln>
            </p:spPr>
            <p:txBody>
              <a:bodyPr vert="horz" wrap="square" lIns="91440" tIns="45720" rIns="91440" bIns="45720" numCol="1" anchor="t" anchorCtr="0" compatLnSpc="1"/>
              <a:lstStyle/>
              <a:p>
                <a:endParaRPr lang="zh-CN" altLang="en-US"/>
              </a:p>
            </p:txBody>
          </p:sp>
        </p:grpSp>
      </p:grpSp>
      <p:sp>
        <p:nvSpPr>
          <p:cNvPr id="59" name="矩形 58"/>
          <p:cNvSpPr/>
          <p:nvPr/>
        </p:nvSpPr>
        <p:spPr>
          <a:xfrm>
            <a:off x="1374893" y="1037809"/>
            <a:ext cx="1696298" cy="338554"/>
          </a:xfrm>
          <a:prstGeom prst="rect">
            <a:avLst/>
          </a:prstGeom>
          <a:effectLst/>
        </p:spPr>
        <p:txBody>
          <a:bodyPr vert="horz" wrap="none">
            <a:spAutoFit/>
          </a:bodyPr>
          <a:lstStyle/>
          <a:p>
            <a:r>
              <a:rPr lang="en-US" altLang="zh-CN" sz="1600" b="1">
                <a:solidFill>
                  <a:srgbClr val="008C8A"/>
                </a:solidFill>
                <a:latin typeface="+mj-lt"/>
                <a:ea typeface="微软雅黑" panose="020b0503020204020204" pitchFamily="34" charset="-122"/>
              </a:rPr>
              <a:t>THE HEADLINE</a:t>
            </a:r>
            <a:endParaRPr lang="zh-CN" altLang="en-US" sz="1600" b="1">
              <a:solidFill>
                <a:srgbClr val="008C8A"/>
              </a:solidFill>
              <a:latin typeface="+mj-lt"/>
              <a:ea typeface="微软雅黑" panose="020b0503020204020204" pitchFamily="34" charset="-122"/>
            </a:endParaRPr>
          </a:p>
        </p:txBody>
      </p:sp>
      <p:sp>
        <p:nvSpPr>
          <p:cNvPr id="60" name="矩形 59"/>
          <p:cNvSpPr/>
          <p:nvPr/>
        </p:nvSpPr>
        <p:spPr>
          <a:xfrm>
            <a:off x="1374893" y="462746"/>
            <a:ext cx="511679" cy="707886"/>
          </a:xfrm>
          <a:prstGeom prst="rect">
            <a:avLst/>
          </a:prstGeom>
          <a:effectLst/>
        </p:spPr>
        <p:txBody>
          <a:bodyPr wrap="none">
            <a:spAutoFit/>
          </a:bodyPr>
          <a:lstStyle/>
          <a:p>
            <a:r>
              <a:rPr lang="en-US" altLang="zh-CN" sz="4000" smtClean="0">
                <a:solidFill>
                  <a:srgbClr val="008C8A"/>
                </a:solidFill>
                <a:latin typeface="Agency FB" panose="020b0503020202020204" pitchFamily="34" charset="0"/>
                <a:ea typeface="微软雅黑" panose="020b0503020204020204" pitchFamily="34" charset="-122"/>
                <a:cs typeface="Arial" panose="020b0604020202020204" pitchFamily="34" charset="0"/>
              </a:rPr>
              <a:t>01</a:t>
            </a:r>
            <a:endParaRPr lang="zh-CN" altLang="en-US" sz="4000">
              <a:solidFill>
                <a:srgbClr val="008C8A"/>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61" name="矩形 60"/>
          <p:cNvSpPr/>
          <p:nvPr/>
        </p:nvSpPr>
        <p:spPr>
          <a:xfrm>
            <a:off x="1374893" y="280608"/>
            <a:ext cx="778931" cy="369332"/>
          </a:xfrm>
          <a:prstGeom prst="rect">
            <a:avLst/>
          </a:prstGeom>
          <a:effectLst/>
        </p:spPr>
        <p:txBody>
          <a:bodyPr vert="horz" wrap="none">
            <a:spAutoFit/>
          </a:bodyPr>
          <a:lstStyle/>
          <a:p>
            <a:r>
              <a:rPr lang="en-US" altLang="zh-CN" smtClean="0">
                <a:solidFill>
                  <a:srgbClr val="008C8A"/>
                </a:solidFill>
                <a:latin typeface="+mj-lt"/>
                <a:ea typeface="微软雅黑" panose="020b0503020204020204" pitchFamily="34" charset="-122"/>
              </a:rPr>
              <a:t>PART</a:t>
            </a:r>
            <a:endParaRPr lang="zh-CN" altLang="en-US">
              <a:solidFill>
                <a:srgbClr val="008C8A"/>
              </a:solidFill>
              <a:latin typeface="+mj-lt"/>
              <a:ea typeface="微软雅黑" panose="020b0503020204020204" pitchFamily="34" charset="-122"/>
            </a:endParaRPr>
          </a:p>
        </p:txBody>
      </p:sp>
      <p:sp>
        <p:nvSpPr>
          <p:cNvPr id="62" name="TextBox 54"/>
          <p:cNvSpPr txBox="1"/>
          <p:nvPr/>
        </p:nvSpPr>
        <p:spPr>
          <a:xfrm>
            <a:off x="1497792" y="1721474"/>
            <a:ext cx="2433962" cy="523220"/>
          </a:xfrm>
          <a:prstGeom prst="rect">
            <a:avLst/>
          </a:prstGeom>
          <a:noFill/>
        </p:spPr>
        <p:txBody>
          <a:bodyPr wrap="square" rtlCol="0">
            <a:spAutoFit/>
          </a:bodyPr>
          <a:lstStyle/>
          <a:p>
            <a:r>
              <a:rPr lang="zh-CN" altLang="en-US" sz="2800">
                <a:ea typeface="微软雅黑" panose="020b0503020204020204" pitchFamily="34" charset="-122"/>
              </a:rPr>
              <a:t>话题是否一致 </a:t>
            </a:r>
            <a:endParaRPr lang="zh-CN" altLang="en-US" sz="2800">
              <a:ea typeface="微软雅黑" panose="020b0503020204020204" pitchFamily="34" charset="-122"/>
            </a:endParaRPr>
          </a:p>
        </p:txBody>
      </p:sp>
      <p:sp>
        <p:nvSpPr>
          <p:cNvPr id="63" name="TextBox 54"/>
          <p:cNvSpPr txBox="1"/>
          <p:nvPr/>
        </p:nvSpPr>
        <p:spPr>
          <a:xfrm>
            <a:off x="8836088" y="2252488"/>
            <a:ext cx="2672868" cy="523220"/>
          </a:xfrm>
          <a:prstGeom prst="rect">
            <a:avLst/>
          </a:prstGeom>
          <a:noFill/>
        </p:spPr>
        <p:txBody>
          <a:bodyPr wrap="square" rtlCol="0">
            <a:spAutoFit/>
          </a:bodyPr>
          <a:lstStyle>
            <a:defPPr>
              <a:defRPr lang="zh-CN"/>
            </a:defPPr>
            <a:lvl1pPr>
              <a:defRPr sz="2800">
                <a:ea typeface="微软雅黑" panose="020b0503020204020204" pitchFamily="34" charset="-122"/>
              </a:defRPr>
            </a:lvl1pPr>
          </a:lstStyle>
          <a:p>
            <a:r>
              <a:rPr lang="zh-CN" altLang="en-US"/>
              <a:t>意境是否协调 </a:t>
            </a:r>
            <a:endParaRPr lang="zh-CN" altLang="en-US"/>
          </a:p>
        </p:txBody>
      </p:sp>
      <p:sp>
        <p:nvSpPr>
          <p:cNvPr id="76" name="TextBox 54"/>
          <p:cNvSpPr txBox="1"/>
          <p:nvPr/>
        </p:nvSpPr>
        <p:spPr>
          <a:xfrm>
            <a:off x="1489974" y="3395103"/>
            <a:ext cx="2504941" cy="523220"/>
          </a:xfrm>
          <a:prstGeom prst="rect">
            <a:avLst/>
          </a:prstGeom>
          <a:noFill/>
        </p:spPr>
        <p:txBody>
          <a:bodyPr wrap="square" rtlCol="0">
            <a:spAutoFit/>
          </a:bodyPr>
          <a:lstStyle>
            <a:defPPr>
              <a:defRPr lang="zh-CN"/>
            </a:defPPr>
            <a:lvl1pPr>
              <a:defRPr sz="2800">
                <a:ea typeface="微软雅黑" panose="020b0503020204020204" pitchFamily="34" charset="-122"/>
              </a:defRPr>
            </a:lvl1pPr>
          </a:lstStyle>
          <a:p>
            <a:r>
              <a:rPr lang="zh-CN" altLang="en-US"/>
              <a:t>句式是否一致 </a:t>
            </a:r>
            <a:endParaRPr lang="zh-CN" altLang="en-US"/>
          </a:p>
        </p:txBody>
      </p:sp>
      <p:sp>
        <p:nvSpPr>
          <p:cNvPr id="77" name="TextBox 54"/>
          <p:cNvSpPr txBox="1"/>
          <p:nvPr/>
        </p:nvSpPr>
        <p:spPr>
          <a:xfrm>
            <a:off x="8836088" y="3918323"/>
            <a:ext cx="2450858" cy="523220"/>
          </a:xfrm>
          <a:prstGeom prst="rect">
            <a:avLst/>
          </a:prstGeom>
          <a:noFill/>
        </p:spPr>
        <p:txBody>
          <a:bodyPr wrap="square" rtlCol="0">
            <a:spAutoFit/>
          </a:bodyPr>
          <a:lstStyle>
            <a:defPPr>
              <a:defRPr lang="zh-CN"/>
            </a:defPPr>
            <a:lvl1pPr>
              <a:defRPr sz="2800">
                <a:ea typeface="微软雅黑" panose="020b0503020204020204" pitchFamily="34" charset="-122"/>
              </a:defRPr>
            </a:lvl1pPr>
          </a:lstStyle>
          <a:p>
            <a:r>
              <a:rPr lang="zh-CN" altLang="zh-CN"/>
              <a:t>音节是否协调 </a:t>
            </a:r>
            <a:endParaRPr lang="zh-CN" altLang="en-US"/>
          </a:p>
        </p:txBody>
      </p:sp>
      <p:sp>
        <p:nvSpPr>
          <p:cNvPr id="78" name="TextBox 54"/>
          <p:cNvSpPr txBox="1"/>
          <p:nvPr/>
        </p:nvSpPr>
        <p:spPr>
          <a:xfrm>
            <a:off x="1489974" y="5068732"/>
            <a:ext cx="2440713" cy="523220"/>
          </a:xfrm>
          <a:prstGeom prst="rect">
            <a:avLst/>
          </a:prstGeom>
          <a:noFill/>
        </p:spPr>
        <p:txBody>
          <a:bodyPr wrap="square" rtlCol="0">
            <a:spAutoFit/>
          </a:bodyPr>
          <a:lstStyle>
            <a:defPPr>
              <a:defRPr lang="zh-CN"/>
            </a:defPPr>
            <a:lvl1pPr>
              <a:defRPr sz="2800">
                <a:ea typeface="微软雅黑" panose="020b0503020204020204" pitchFamily="34" charset="-122"/>
              </a:defRPr>
            </a:lvl1pPr>
          </a:lstStyle>
          <a:p>
            <a:r>
              <a:rPr lang="zh-CN" altLang="zh-CN"/>
              <a:t>前后是否呼应 </a:t>
            </a:r>
            <a:endParaRPr lang="zh-CN" altLang="en-US"/>
          </a:p>
        </p:txBody>
      </p:sp>
      <p:sp>
        <p:nvSpPr>
          <p:cNvPr id="79" name="TextBox 54"/>
          <p:cNvSpPr txBox="1"/>
          <p:nvPr/>
        </p:nvSpPr>
        <p:spPr>
          <a:xfrm>
            <a:off x="8848613" y="5557745"/>
            <a:ext cx="2647817" cy="523220"/>
          </a:xfrm>
          <a:prstGeom prst="rect">
            <a:avLst/>
          </a:prstGeom>
          <a:noFill/>
        </p:spPr>
        <p:txBody>
          <a:bodyPr wrap="square" rtlCol="0">
            <a:spAutoFit/>
          </a:bodyPr>
          <a:lstStyle>
            <a:defPPr>
              <a:defRPr lang="zh-CN"/>
            </a:defPPr>
            <a:lvl1pPr>
              <a:defRPr sz="2800">
                <a:ea typeface="微软雅黑" panose="020b0503020204020204" pitchFamily="34" charset="-122"/>
              </a:defRPr>
            </a:lvl1pPr>
          </a:lstStyle>
          <a:p>
            <a:r>
              <a:rPr lang="zh-CN" altLang="zh-CN"/>
              <a:t>事理是否相承 </a:t>
            </a:r>
            <a:endParaRPr lang="zh-CN" altLang="en-US"/>
          </a:p>
        </p:txBody>
      </p:sp>
    </p:spTree>
  </p:cSld>
  <p:clrMapOvr>
    <a:masterClrMapping/>
  </p:clrMapOvr>
  <mc:AlternateContent>
    <mc:Choice xmlns:p15="http://schemas.microsoft.com/office/powerpoint/2012/main" Requires="p15">
      <p:transitio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1"/>
      <p:bldP spid="63" grpId="0"/>
      <p:bldP spid="76" grpId="0"/>
      <p:bldP spid="77" grpId="0"/>
      <p:bldP spid="78" grpId="0"/>
      <p:bldP spid="7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话题是否一致 </a:t>
            </a:r>
            <a:endParaRPr lang="zh-CN" altLang="en-US" sz="4000">
              <a:latin typeface="STXinwei" charset="-122"/>
              <a:ea typeface="STXinwei" charset="-122"/>
              <a:cs typeface="STXinwei" charset="-122"/>
            </a:endParaRPr>
          </a:p>
        </p:txBody>
      </p:sp>
      <p:sp>
        <p:nvSpPr>
          <p:cNvPr id="3" name="矩形 2"/>
          <p:cNvSpPr/>
          <p:nvPr/>
        </p:nvSpPr>
        <p:spPr>
          <a:xfrm>
            <a:off x="1244799" y="1744117"/>
            <a:ext cx="10664039" cy="1384995"/>
          </a:xfrm>
          <a:prstGeom prst="rect">
            <a:avLst/>
          </a:prstGeom>
        </p:spPr>
        <p:txBody>
          <a:bodyPr wrap="square">
            <a:spAutoFit/>
          </a:bodyPr>
          <a:lstStyle/>
          <a:p>
            <a:pPr indent="266700" algn="just">
              <a:spcAft>
                <a:spcPts val="600"/>
              </a:spcAft>
            </a:pPr>
            <a:r>
              <a:rPr lang="zh-CN" altLang="zh-CN" sz="2800" kern="100">
                <a:latin typeface="黑体" panose="02010600030101010101" charset="-122"/>
                <a:ea typeface="黑体" panose="02010600030101010101" charset="-122"/>
                <a:cs typeface="黑体" panose="02010600030101010101" charset="-122"/>
              </a:rPr>
              <a:t>话题一致，是指组成语段的句子之间，或是组成复句的分句之间，要密切相关，紧紧围绕一个表达中心，集中表达一个事实、场景或思想观点，具体表现在</a:t>
            </a:r>
            <a:r>
              <a:rPr lang="zh-CN" altLang="zh-CN" sz="2800" b="1" kern="100">
                <a:solidFill>
                  <a:srgbClr val="FF0000"/>
                </a:solidFill>
                <a:latin typeface="黑体" panose="02010600030101010101" charset="-122"/>
                <a:ea typeface="黑体" panose="02010600030101010101" charset="-122"/>
                <a:cs typeface="黑体" panose="02010600030101010101" charset="-122"/>
              </a:rPr>
              <a:t>观点和材料的统一</a:t>
            </a:r>
            <a:r>
              <a:rPr lang="zh-CN" altLang="zh-CN" sz="2800" kern="100">
                <a:latin typeface="黑体" panose="02010600030101010101" charset="-122"/>
                <a:ea typeface="黑体" panose="02010600030101010101" charset="-122"/>
                <a:cs typeface="黑体" panose="02010600030101010101" charset="-122"/>
              </a:rPr>
              <a:t>和</a:t>
            </a:r>
            <a:r>
              <a:rPr lang="zh-CN" altLang="zh-CN" sz="2800" b="1" kern="100">
                <a:solidFill>
                  <a:srgbClr val="FF0000"/>
                </a:solidFill>
                <a:latin typeface="黑体" panose="02010600030101010101" charset="-122"/>
                <a:ea typeface="黑体" panose="02010600030101010101" charset="-122"/>
                <a:cs typeface="黑体" panose="02010600030101010101" charset="-122"/>
              </a:rPr>
              <a:t>主语与谓语的统一</a:t>
            </a:r>
            <a:r>
              <a:rPr lang="zh-CN" altLang="zh-CN" sz="2800" kern="100">
                <a:latin typeface="黑体" panose="02010600030101010101" charset="-122"/>
                <a:ea typeface="黑体" panose="02010600030101010101" charset="-122"/>
                <a:cs typeface="黑体" panose="02010600030101010101" charset="-122"/>
              </a:rPr>
              <a:t>。</a:t>
            </a:r>
            <a:endParaRPr lang="zh-CN" altLang="zh-CN" sz="2800" kern="100">
              <a:effectLst/>
              <a:latin typeface="黑体" panose="02010600030101010101" charset="-122"/>
              <a:ea typeface="黑体" panose="02010600030101010101" charset="-122"/>
              <a:cs typeface="黑体" panose="02010600030101010101" charset="-122"/>
            </a:endParaRPr>
          </a:p>
        </p:txBody>
      </p:sp>
      <p:sp>
        <p:nvSpPr>
          <p:cNvPr id="4" name="矩形 3"/>
          <p:cNvSpPr/>
          <p:nvPr/>
        </p:nvSpPr>
        <p:spPr>
          <a:xfrm>
            <a:off x="956767" y="3717370"/>
            <a:ext cx="11521280" cy="2139047"/>
          </a:xfrm>
          <a:prstGeom prst="rect">
            <a:avLst/>
          </a:prstGeom>
        </p:spPr>
        <p:txBody>
          <a:bodyPr wrap="square">
            <a:spAutoFit/>
          </a:bodyPr>
          <a:lstStyle/>
          <a:p>
            <a:pPr algn="just">
              <a:spcAft>
                <a:spcPts val="600"/>
              </a:spcAft>
            </a:pPr>
            <a:r>
              <a:rPr lang="zh-CN" altLang="zh-CN" sz="3200" kern="100">
                <a:latin typeface="KaiTi" charset="-122"/>
                <a:ea typeface="KaiTi" charset="-122"/>
                <a:cs typeface="KaiTi" charset="-122"/>
              </a:rPr>
              <a:t>例</a:t>
            </a:r>
            <a:r>
              <a:rPr lang="en-US" altLang="zh-CN" sz="3200" kern="100">
                <a:latin typeface="KaiTi" charset="-122"/>
                <a:ea typeface="KaiTi" charset="-122"/>
                <a:cs typeface="KaiTi" charset="-122"/>
              </a:rPr>
              <a:t>1</a:t>
            </a:r>
            <a:r>
              <a:rPr lang="zh-CN" altLang="zh-CN" sz="3200" kern="100">
                <a:latin typeface="KaiTi" charset="-122"/>
                <a:ea typeface="KaiTi" charset="-122"/>
                <a:cs typeface="KaiTi" charset="-122"/>
              </a:rPr>
              <a:t>：填入下面横线处的句子，与上句衔接最恰当的一组</a:t>
            </a:r>
            <a:r>
              <a:rPr lang="zh-CN" altLang="zh-CN" sz="3200" kern="100" smtClean="0">
                <a:latin typeface="KaiTi" charset="-122"/>
                <a:ea typeface="KaiTi" charset="-122"/>
                <a:cs typeface="KaiTi" charset="-122"/>
              </a:rPr>
              <a:t>是</a:t>
            </a:r>
            <a:r>
              <a:rPr lang="zh-CN" altLang="en-US" sz="3200" kern="100" smtClean="0">
                <a:latin typeface="KaiTi" charset="-122"/>
                <a:ea typeface="KaiTi" charset="-122"/>
                <a:cs typeface="KaiTi" charset="-122"/>
              </a:rPr>
              <a:t>（  ）</a:t>
            </a:r>
            <a:endParaRPr lang="zh-CN" altLang="zh-CN" sz="3200" kern="100">
              <a:latin typeface="KaiTi" charset="-122"/>
              <a:ea typeface="KaiTi" charset="-122"/>
              <a:cs typeface="KaiTi" charset="-122"/>
            </a:endParaRPr>
          </a:p>
          <a:p>
            <a:pPr algn="just">
              <a:spcAft>
                <a:spcPct val="0"/>
              </a:spcAft>
            </a:pPr>
            <a:r>
              <a:rPr lang="en-US" altLang="zh-CN" sz="3200" kern="100">
                <a:latin typeface="KaiTi" charset="-122"/>
                <a:ea typeface="KaiTi" charset="-122"/>
                <a:cs typeface="KaiTi" charset="-122"/>
              </a:rPr>
              <a:t>    </a:t>
            </a:r>
            <a:r>
              <a:rPr lang="zh-CN" altLang="zh-CN" sz="3200" b="1" kern="100">
                <a:latin typeface="KaiTi" charset="-122"/>
                <a:ea typeface="KaiTi" charset="-122"/>
                <a:cs typeface="KaiTi" charset="-122"/>
              </a:rPr>
              <a:t>公安干警</a:t>
            </a:r>
            <a:r>
              <a:rPr lang="zh-CN" altLang="zh-CN" sz="3200" kern="100">
                <a:latin typeface="KaiTi" charset="-122"/>
                <a:ea typeface="KaiTi" charset="-122"/>
                <a:cs typeface="KaiTi" charset="-122"/>
              </a:rPr>
              <a:t>及时赶赴现场侦察，中午</a:t>
            </a:r>
            <a:r>
              <a:rPr lang="en-US" altLang="zh-CN" sz="3200" kern="100">
                <a:latin typeface="KaiTi" charset="-122"/>
                <a:ea typeface="KaiTi" charset="-122"/>
                <a:cs typeface="KaiTi" charset="-122"/>
              </a:rPr>
              <a:t>12</a:t>
            </a:r>
            <a:r>
              <a:rPr lang="zh-CN" altLang="zh-CN" sz="3200" kern="100">
                <a:latin typeface="KaiTi" charset="-122"/>
                <a:ea typeface="KaiTi" charset="-122"/>
                <a:cs typeface="KaiTi" charset="-122"/>
              </a:rPr>
              <a:t>时</a:t>
            </a:r>
            <a:r>
              <a:rPr lang="en-US" altLang="zh-CN" sz="3200" u="sng" kern="100">
                <a:latin typeface="KaiTi" charset="-122"/>
                <a:ea typeface="KaiTi" charset="-122"/>
                <a:cs typeface="KaiTi" charset="-122"/>
              </a:rPr>
              <a:t>            </a:t>
            </a:r>
            <a:r>
              <a:rPr lang="en-US" altLang="zh-CN" sz="3200" kern="100">
                <a:latin typeface="KaiTi" charset="-122"/>
                <a:ea typeface="KaiTi" charset="-122"/>
                <a:cs typeface="KaiTi" charset="-122"/>
              </a:rPr>
              <a:t> </a:t>
            </a:r>
            <a:r>
              <a:rPr lang="zh-CN" altLang="zh-CN" sz="3200" kern="100">
                <a:latin typeface="KaiTi" charset="-122"/>
                <a:ea typeface="KaiTi" charset="-122"/>
                <a:cs typeface="KaiTi" charset="-122"/>
              </a:rPr>
              <a:t>。</a:t>
            </a:r>
            <a:endParaRPr lang="zh-CN" altLang="zh-CN" sz="3200" kern="100">
              <a:latin typeface="KaiTi" charset="-122"/>
              <a:ea typeface="KaiTi" charset="-122"/>
              <a:cs typeface="KaiTi" charset="-122"/>
            </a:endParaRPr>
          </a:p>
          <a:p>
            <a:pPr algn="just">
              <a:spcAft>
                <a:spcPct val="0"/>
              </a:spcAft>
            </a:pPr>
            <a:r>
              <a:rPr lang="en-US" altLang="zh-CN" sz="3200" kern="100">
                <a:latin typeface="KaiTi" charset="-122"/>
                <a:ea typeface="KaiTi" charset="-122"/>
                <a:cs typeface="KaiTi" charset="-122"/>
              </a:rPr>
              <a:t> </a:t>
            </a:r>
            <a:r>
              <a:rPr lang="zh-CN" altLang="en-US" sz="3200" kern="100">
                <a:latin typeface="KaiTi" charset="-122"/>
                <a:ea typeface="KaiTi" charset="-122"/>
                <a:cs typeface="KaiTi" charset="-122"/>
              </a:rPr>
              <a:t> </a:t>
            </a:r>
            <a:r>
              <a:rPr lang="en-US" altLang="zh-CN" sz="3200" kern="100" smtClean="0">
                <a:latin typeface="KaiTi" charset="-122"/>
                <a:ea typeface="KaiTi" charset="-122"/>
                <a:cs typeface="KaiTi" charset="-122"/>
              </a:rPr>
              <a:t>A</a:t>
            </a:r>
            <a:r>
              <a:rPr lang="zh-CN" altLang="en-US" sz="3200" kern="100" smtClean="0">
                <a:latin typeface="KaiTi" charset="-122"/>
                <a:ea typeface="KaiTi" charset="-122"/>
                <a:cs typeface="KaiTi" charset="-122"/>
              </a:rPr>
              <a:t> </a:t>
            </a:r>
            <a:r>
              <a:rPr lang="zh-CN" altLang="zh-CN" sz="3200" kern="100" smtClean="0">
                <a:latin typeface="KaiTi" charset="-122"/>
                <a:ea typeface="KaiTi" charset="-122"/>
                <a:cs typeface="KaiTi" charset="-122"/>
              </a:rPr>
              <a:t>在</a:t>
            </a:r>
            <a:r>
              <a:rPr lang="zh-CN" altLang="zh-CN" sz="3200" kern="100">
                <a:latin typeface="KaiTi" charset="-122"/>
                <a:ea typeface="KaiTi" charset="-122"/>
                <a:cs typeface="KaiTi" charset="-122"/>
              </a:rPr>
              <a:t>家里犯罪嫌疑人被抓获，全部赃物和赃款也同时起获</a:t>
            </a:r>
            <a:endParaRPr lang="zh-CN" altLang="zh-CN" sz="3200" kern="100">
              <a:latin typeface="KaiTi" charset="-122"/>
              <a:ea typeface="KaiTi" charset="-122"/>
              <a:cs typeface="KaiTi" charset="-122"/>
            </a:endParaRPr>
          </a:p>
          <a:p>
            <a:pPr indent="266700" algn="just">
              <a:spcAft>
                <a:spcPct val="0"/>
              </a:spcAft>
            </a:pPr>
            <a:r>
              <a:rPr lang="en-US" altLang="zh-CN" sz="3200" kern="100" smtClean="0">
                <a:latin typeface="KaiTi" charset="-122"/>
                <a:ea typeface="KaiTi" charset="-122"/>
                <a:cs typeface="KaiTi" charset="-122"/>
              </a:rPr>
              <a:t>B</a:t>
            </a:r>
            <a:r>
              <a:rPr lang="zh-CN" altLang="en-US" sz="3200" kern="100" smtClean="0">
                <a:latin typeface="KaiTi" charset="-122"/>
                <a:ea typeface="KaiTi" charset="-122"/>
                <a:cs typeface="KaiTi" charset="-122"/>
              </a:rPr>
              <a:t> </a:t>
            </a:r>
            <a:r>
              <a:rPr lang="zh-CN" altLang="zh-CN" sz="3200" kern="100" smtClean="0">
                <a:latin typeface="KaiTi" charset="-122"/>
                <a:ea typeface="KaiTi" charset="-122"/>
                <a:cs typeface="KaiTi" charset="-122"/>
              </a:rPr>
              <a:t>在</a:t>
            </a:r>
            <a:r>
              <a:rPr lang="zh-CN" altLang="zh-CN" sz="3200" kern="100">
                <a:latin typeface="KaiTi" charset="-122"/>
                <a:ea typeface="KaiTi" charset="-122"/>
                <a:cs typeface="KaiTi" charset="-122"/>
              </a:rPr>
              <a:t>犯罪嫌疑人家里将其抓获，并起获了全部赃物和赃款</a:t>
            </a:r>
            <a:endParaRPr lang="zh-CN" altLang="zh-CN" sz="3200" kern="100">
              <a:effectLst/>
              <a:latin typeface="KaiTi" charset="-122"/>
              <a:ea typeface="KaiTi" charset="-122"/>
              <a:cs typeface="KaiTi" charset="-122"/>
            </a:endParaRPr>
          </a:p>
        </p:txBody>
      </p:sp>
      <p:sp>
        <p:nvSpPr>
          <p:cNvPr id="5" name="文本框 4"/>
          <p:cNvSpPr txBox="1"/>
          <p:nvPr/>
        </p:nvSpPr>
        <p:spPr>
          <a:xfrm>
            <a:off x="11908838" y="3708956"/>
            <a:ext cx="463588" cy="707886"/>
          </a:xfrm>
          <a:prstGeom prst="rect">
            <a:avLst/>
          </a:prstGeom>
          <a:noFill/>
        </p:spPr>
        <p:txBody>
          <a:bodyPr wrap="none" rtlCol="0">
            <a:spAutoFit/>
          </a:bodyPr>
          <a:lstStyle/>
          <a:p>
            <a:r>
              <a:rPr kumimoji="1" lang="en-US" altLang="zh-CN" sz="4000" smtClean="0">
                <a:solidFill>
                  <a:srgbClr val="FF0000"/>
                </a:solidFill>
              </a:rPr>
              <a:t>B</a:t>
            </a:r>
            <a:endParaRPr kumimoji="1" lang="zh-CN" altLang="en-US" sz="4000">
              <a:solidFill>
                <a:srgbClr val="FF0000"/>
              </a:solidFill>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54"/>
          <p:cNvSpPr txBox="1"/>
          <p:nvPr/>
        </p:nvSpPr>
        <p:spPr>
          <a:xfrm>
            <a:off x="1244799" y="447973"/>
            <a:ext cx="3456384" cy="707886"/>
          </a:xfrm>
          <a:prstGeom prst="rect">
            <a:avLst/>
          </a:prstGeom>
          <a:noFill/>
        </p:spPr>
        <p:txBody>
          <a:bodyPr wrap="square" rtlCol="0">
            <a:spAutoFit/>
          </a:bodyPr>
          <a:lstStyle/>
          <a:p>
            <a:r>
              <a:rPr lang="zh-CN" altLang="en-US" sz="4000">
                <a:latin typeface="STXinwei" charset="-122"/>
                <a:ea typeface="STXinwei" charset="-122"/>
                <a:cs typeface="STXinwei" charset="-122"/>
              </a:rPr>
              <a:t>话题是否一致 </a:t>
            </a:r>
            <a:endParaRPr lang="zh-CN" altLang="en-US" sz="4000">
              <a:latin typeface="STXinwei" charset="-122"/>
              <a:ea typeface="STXinwei" charset="-122"/>
              <a:cs typeface="STXinwei" charset="-122"/>
            </a:endParaRPr>
          </a:p>
        </p:txBody>
      </p:sp>
      <p:sp>
        <p:nvSpPr>
          <p:cNvPr id="3" name="矩形 2"/>
          <p:cNvSpPr/>
          <p:nvPr/>
        </p:nvSpPr>
        <p:spPr>
          <a:xfrm>
            <a:off x="4545985" y="231949"/>
            <a:ext cx="8143759" cy="1323439"/>
          </a:xfrm>
          <a:prstGeom prst="rect">
            <a:avLst/>
          </a:prstGeom>
        </p:spPr>
        <p:txBody>
          <a:bodyPr wrap="square">
            <a:spAutoFit/>
          </a:bodyPr>
          <a:lstStyle/>
          <a:p>
            <a:pPr indent="266700" algn="just">
              <a:spcAft>
                <a:spcPts val="600"/>
              </a:spcAft>
            </a:pPr>
            <a:r>
              <a:rPr lang="zh-CN" altLang="en-US" sz="2000" kern="100">
                <a:solidFill>
                  <a:srgbClr val="FF0000"/>
                </a:solidFill>
                <a:latin typeface="黑体" panose="02010600030101010101" charset="-122"/>
                <a:ea typeface="黑体" panose="02010600030101010101" charset="-122"/>
                <a:cs typeface="黑体" panose="02010600030101010101" charset="-122"/>
              </a:rPr>
              <a:t>根据陈述对象一致的原则，横线上应承前“心跳加速、唾液及汗液分泌增多等现象”来陈述，也就是“这些兴奋性的刺激”，故可排除</a:t>
            </a:r>
            <a:r>
              <a:rPr lang="en-US" altLang="zh-CN" sz="2000" kern="100">
                <a:solidFill>
                  <a:srgbClr val="FF0000"/>
                </a:solidFill>
                <a:latin typeface="黑体" panose="02010600030101010101" charset="-122"/>
                <a:ea typeface="黑体" panose="02010600030101010101" charset="-122"/>
                <a:cs typeface="黑体" panose="02010600030101010101" charset="-122"/>
              </a:rPr>
              <a:t>A</a:t>
            </a:r>
            <a:r>
              <a:rPr lang="zh-CN" altLang="en-US" sz="2000" kern="100">
                <a:solidFill>
                  <a:srgbClr val="FF0000"/>
                </a:solidFill>
                <a:latin typeface="黑体" panose="02010600030101010101" charset="-122"/>
                <a:ea typeface="黑体" panose="02010600030101010101" charset="-122"/>
                <a:cs typeface="黑体" panose="02010600030101010101" charset="-122"/>
              </a:rPr>
              <a:t>、</a:t>
            </a:r>
            <a:r>
              <a:rPr lang="en-US" altLang="zh-CN" sz="2000" kern="100">
                <a:solidFill>
                  <a:srgbClr val="FF0000"/>
                </a:solidFill>
                <a:latin typeface="黑体" panose="02010600030101010101" charset="-122"/>
                <a:ea typeface="黑体" panose="02010600030101010101" charset="-122"/>
                <a:cs typeface="黑体" panose="02010600030101010101" charset="-122"/>
              </a:rPr>
              <a:t>B</a:t>
            </a:r>
            <a:r>
              <a:rPr lang="zh-CN" altLang="en-US" sz="2000" kern="100">
                <a:solidFill>
                  <a:srgbClr val="FF0000"/>
                </a:solidFill>
                <a:latin typeface="黑体" panose="02010600030101010101" charset="-122"/>
                <a:ea typeface="黑体" panose="02010600030101010101" charset="-122"/>
                <a:cs typeface="黑体" panose="02010600030101010101" charset="-122"/>
              </a:rPr>
              <a:t>两项，再根据横线后一句“内啡肽又促进多巴胺的分泌”的陈述对象为“内啡肽”，故可排除</a:t>
            </a:r>
            <a:r>
              <a:rPr lang="en-US" altLang="zh-CN" sz="2000" kern="100">
                <a:solidFill>
                  <a:srgbClr val="FF0000"/>
                </a:solidFill>
                <a:latin typeface="黑体" panose="02010600030101010101" charset="-122"/>
                <a:ea typeface="黑体" panose="02010600030101010101" charset="-122"/>
                <a:cs typeface="黑体" panose="02010600030101010101" charset="-122"/>
              </a:rPr>
              <a:t>D</a:t>
            </a:r>
            <a:r>
              <a:rPr lang="zh-CN" altLang="en-US" sz="2000" kern="100">
                <a:solidFill>
                  <a:srgbClr val="FF0000"/>
                </a:solidFill>
                <a:latin typeface="黑体" panose="02010600030101010101" charset="-122"/>
                <a:ea typeface="黑体" panose="02010600030101010101" charset="-122"/>
                <a:cs typeface="黑体" panose="02010600030101010101" charset="-122"/>
              </a:rPr>
              <a:t>项。</a:t>
            </a:r>
            <a:endParaRPr lang="zh-CN" altLang="zh-CN" sz="2000" kern="100">
              <a:solidFill>
                <a:srgbClr val="FF0000"/>
              </a:solidFill>
              <a:effectLst/>
              <a:latin typeface="黑体" panose="02010600030101010101" charset="-122"/>
              <a:ea typeface="黑体" panose="02010600030101010101" charset="-122"/>
              <a:cs typeface="黑体" panose="02010600030101010101" charset="-122"/>
            </a:endParaRPr>
          </a:p>
        </p:txBody>
      </p:sp>
      <p:sp>
        <p:nvSpPr>
          <p:cNvPr id="4" name="矩形 3"/>
          <p:cNvSpPr/>
          <p:nvPr/>
        </p:nvSpPr>
        <p:spPr>
          <a:xfrm>
            <a:off x="164679" y="1716102"/>
            <a:ext cx="12536247" cy="5401479"/>
          </a:xfrm>
          <a:prstGeom prst="rect">
            <a:avLst/>
          </a:prstGeom>
        </p:spPr>
        <p:txBody>
          <a:bodyPr wrap="square">
            <a:spAutoFit/>
          </a:bodyPr>
          <a:lstStyle/>
          <a:p>
            <a:pPr algn="just">
              <a:spcAft>
                <a:spcPts val="600"/>
              </a:spcAft>
            </a:pPr>
            <a:r>
              <a:rPr lang="zh-CN" altLang="en-US" sz="3200" kern="100">
                <a:latin typeface="KaiTi" charset="-122"/>
                <a:ea typeface="KaiTi" charset="-122"/>
                <a:cs typeface="KaiTi" charset="-122"/>
              </a:rPr>
              <a:t>例</a:t>
            </a:r>
            <a:r>
              <a:rPr lang="en-US" altLang="zh-CN" sz="3200" kern="100">
                <a:latin typeface="KaiTi" charset="-122"/>
                <a:ea typeface="KaiTi" charset="-122"/>
                <a:cs typeface="KaiTi" charset="-122"/>
              </a:rPr>
              <a:t>2</a:t>
            </a:r>
            <a:r>
              <a:rPr lang="zh-CN" altLang="en-US" sz="3200" kern="100">
                <a:latin typeface="KaiTi" charset="-122"/>
                <a:ea typeface="KaiTi" charset="-122"/>
                <a:cs typeface="KaiTi" charset="-122"/>
              </a:rPr>
              <a:t>：填入下面一段文字括号内的语句，最恰当的一句是</a:t>
            </a:r>
            <a:r>
              <a:rPr lang="en-US" altLang="zh-CN" sz="3200" kern="100">
                <a:latin typeface="KaiTi" charset="-122"/>
                <a:ea typeface="KaiTi" charset="-122"/>
                <a:cs typeface="KaiTi" charset="-122"/>
              </a:rPr>
              <a:t>(</a:t>
            </a:r>
            <a:r>
              <a:rPr lang="zh-CN" altLang="en-US" sz="3200" kern="100">
                <a:latin typeface="KaiTi" charset="-122"/>
                <a:ea typeface="KaiTi" charset="-122"/>
                <a:cs typeface="KaiTi" charset="-122"/>
              </a:rPr>
              <a:t>　　</a:t>
            </a:r>
            <a:r>
              <a:rPr lang="en-US" altLang="zh-CN" sz="3200" kern="100">
                <a:latin typeface="KaiTi" charset="-122"/>
                <a:ea typeface="KaiTi" charset="-122"/>
                <a:cs typeface="KaiTi" charset="-122"/>
              </a:rPr>
              <a:t>)</a:t>
            </a:r>
            <a:endParaRPr lang="en-US" altLang="zh-CN" sz="3200" kern="100">
              <a:latin typeface="KaiTi" charset="-122"/>
              <a:ea typeface="KaiTi" charset="-122"/>
              <a:cs typeface="KaiTi" charset="-122"/>
            </a:endParaRPr>
          </a:p>
          <a:p>
            <a:pPr algn="just">
              <a:spcAft>
                <a:spcPts val="600"/>
              </a:spcAft>
            </a:pPr>
            <a:r>
              <a:rPr lang="zh-CN" altLang="en-US" sz="3200" kern="100">
                <a:latin typeface="KaiTi" charset="-122"/>
                <a:ea typeface="KaiTi" charset="-122"/>
                <a:cs typeface="KaiTi" charset="-122"/>
              </a:rPr>
              <a:t>辣，我们都不陌生，很多人无辣不欢甚至吃辣上瘾。这是因为辣椒素等辣味物质刺激舌头、口腔的神经末梢时，会在大脑中形成类似灼烧的感觉，机体就反射性地出现心跳加速、唾液及汗液分泌增多等现象，</a:t>
            </a:r>
            <a:r>
              <a:rPr lang="en-US" altLang="zh-CN" sz="3200" kern="100">
                <a:latin typeface="KaiTi" charset="-122"/>
                <a:ea typeface="KaiTi" charset="-122"/>
                <a:cs typeface="KaiTi" charset="-122"/>
              </a:rPr>
              <a:t>(</a:t>
            </a:r>
            <a:r>
              <a:rPr lang="zh-CN" altLang="en-US" sz="3200" kern="100">
                <a:latin typeface="KaiTi" charset="-122"/>
                <a:ea typeface="KaiTi" charset="-122"/>
                <a:cs typeface="KaiTi" charset="-122"/>
              </a:rPr>
              <a:t>　　　　</a:t>
            </a:r>
            <a:r>
              <a:rPr lang="en-US" altLang="zh-CN" sz="3200" kern="100">
                <a:latin typeface="KaiTi" charset="-122"/>
                <a:ea typeface="KaiTi" charset="-122"/>
                <a:cs typeface="KaiTi" charset="-122"/>
              </a:rPr>
              <a:t>)</a:t>
            </a:r>
            <a:r>
              <a:rPr lang="zh-CN" altLang="en-US" sz="3200" kern="100">
                <a:latin typeface="KaiTi" charset="-122"/>
                <a:ea typeface="KaiTi" charset="-122"/>
                <a:cs typeface="KaiTi" charset="-122"/>
              </a:rPr>
              <a:t>，内啡肽又促进多巴胺的分泌，多巴胺能在短时间内令人高度兴奋，带来“辣椒素快感”，慢慢地我们吃辣就上瘾了。</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A.</a:t>
            </a:r>
            <a:r>
              <a:rPr lang="zh-CN" altLang="en-US" sz="3200" kern="100">
                <a:latin typeface="KaiTi" charset="-122"/>
                <a:ea typeface="KaiTi" charset="-122"/>
                <a:cs typeface="KaiTi" charset="-122"/>
              </a:rPr>
              <a:t>大脑在这些兴奋性的刺激下把内啡肽释放出来</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B.</a:t>
            </a:r>
            <a:r>
              <a:rPr lang="zh-CN" altLang="en-US" sz="3200" kern="100">
                <a:latin typeface="KaiTi" charset="-122"/>
                <a:ea typeface="KaiTi" charset="-122"/>
                <a:cs typeface="KaiTi" charset="-122"/>
              </a:rPr>
              <a:t>内啡肽因这些兴奋性的刺激而被大脑释放出来</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C.</a:t>
            </a:r>
            <a:r>
              <a:rPr lang="zh-CN" altLang="en-US" sz="3200" kern="100">
                <a:latin typeface="KaiTi" charset="-122"/>
                <a:ea typeface="KaiTi" charset="-122"/>
                <a:cs typeface="KaiTi" charset="-122"/>
              </a:rPr>
              <a:t>这些兴奋性的刺激使大脑释放出内啡肽</a:t>
            </a:r>
            <a:endParaRPr lang="zh-CN" altLang="en-US" sz="3200" kern="100">
              <a:latin typeface="KaiTi" charset="-122"/>
              <a:ea typeface="KaiTi" charset="-122"/>
              <a:cs typeface="KaiTi" charset="-122"/>
            </a:endParaRPr>
          </a:p>
          <a:p>
            <a:pPr algn="just">
              <a:spcAft>
                <a:spcPts val="600"/>
              </a:spcAft>
            </a:pPr>
            <a:r>
              <a:rPr lang="en-US" altLang="zh-CN" sz="3200" kern="100">
                <a:latin typeface="KaiTi" charset="-122"/>
                <a:ea typeface="KaiTi" charset="-122"/>
                <a:cs typeface="KaiTi" charset="-122"/>
              </a:rPr>
              <a:t>D.</a:t>
            </a:r>
            <a:r>
              <a:rPr lang="zh-CN" altLang="en-US" sz="3200" kern="100">
                <a:latin typeface="KaiTi" charset="-122"/>
                <a:ea typeface="KaiTi" charset="-122"/>
                <a:cs typeface="KaiTi" charset="-122"/>
              </a:rPr>
              <a:t>这些兴奋性的刺激使大脑把内啡肽释放出来</a:t>
            </a:r>
            <a:endParaRPr lang="zh-CN" altLang="en-US" sz="3200" kern="100">
              <a:latin typeface="KaiTi" charset="-122"/>
              <a:ea typeface="KaiTi" charset="-122"/>
              <a:cs typeface="KaiTi" charset="-122"/>
            </a:endParaRPr>
          </a:p>
        </p:txBody>
      </p:sp>
      <p:sp>
        <p:nvSpPr>
          <p:cNvPr id="5" name="文本框 4"/>
          <p:cNvSpPr txBox="1"/>
          <p:nvPr/>
        </p:nvSpPr>
        <p:spPr>
          <a:xfrm>
            <a:off x="10533831" y="1700713"/>
            <a:ext cx="463588" cy="707886"/>
          </a:xfrm>
          <a:prstGeom prst="rect">
            <a:avLst/>
          </a:prstGeom>
          <a:noFill/>
        </p:spPr>
        <p:txBody>
          <a:bodyPr wrap="none" rtlCol="0">
            <a:spAutoFit/>
          </a:bodyPr>
          <a:lstStyle/>
          <a:p>
            <a:r>
              <a:rPr kumimoji="1" lang="en-US" altLang="zh-CN" sz="4000" smtClean="0">
                <a:solidFill>
                  <a:srgbClr val="FF0000"/>
                </a:solidFill>
              </a:rPr>
              <a:t>C</a:t>
            </a:r>
            <a:endParaRPr kumimoji="1" lang="zh-CN" altLang="en-US" sz="4000">
              <a:solidFill>
                <a:srgbClr val="FF0000"/>
              </a:solidFill>
            </a:endParaRP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p="http://schemas.openxmlformats.org/presentationml/2006/main">
  <p:tag name="MH" val="20160405234033"/>
  <p:tag name="MH_LIBRARY" val="GRAPHIC"/>
</p:tagLst>
</file>

<file path=ppt/tags/tag2.xml><?xml version="1.0" encoding="utf-8"?>
<p:tagLst xmlns:p="http://schemas.openxmlformats.org/presentationml/2006/main">
  <p:tag name="MH" val="20160405234033"/>
  <p:tag name="MH_LIBRARY" val="GRAPHIC"/>
</p:tagLst>
</file>

<file path=ppt/tags/tag3.xml><?xml version="1.0" encoding="utf-8"?>
<p:tagLst xmlns:p="http://schemas.openxmlformats.org/presentationml/2006/main">
  <p:tag name="MH" val="20160405234033"/>
  <p:tag name="MH_LIBRARY" val="GRAPHIC"/>
</p:tagLst>
</file>

<file path=ppt/tags/tag4.xml><?xml version="1.0" encoding="utf-8"?>
<p:tagLst xmlns:p="http://schemas.openxmlformats.org/presentationml/2006/main">
  <p:tag name="AS_OS" val="Unix 3.10 unknown"/>
  <p:tag name="AS_RELEASE_DATE" val="2020.11.30"/>
  <p:tag name="AS_TITLE" val="Aspose.Slides for Java"/>
  <p:tag name="AS_VERSION" val="20.11"/>
  <p:tag name="ISPRING_PRESENTATION_TITLE" val="bt019.pptx"/>
</p:tagLst>
</file>

<file path=ppt/theme/theme1.xml><?xml version="1.0" encoding="utf-8"?>
<a:theme xmlns:r="http://schemas.openxmlformats.org/officeDocument/2006/relationships" xmlns:a="http://schemas.openxmlformats.org/drawingml/2006/main" name="自定义设计方案">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242</Paragraphs>
  <Slides>36</Slides>
  <Notes>10</Notes>
  <TotalTime>0</TotalTime>
  <HiddenSlides>0</HiddenSlides>
  <MMClips>1</MMClips>
  <ScaleCrop>0</ScaleCrop>
  <HeadingPairs>
    <vt:vector baseType="variant" size="6">
      <vt:variant>
        <vt:lpstr>Fonts used</vt:lpstr>
      </vt:variant>
      <vt:variant>
        <vt:i4>9</vt:i4>
      </vt:variant>
      <vt:variant>
        <vt:lpstr>Theme</vt:lpstr>
      </vt:variant>
      <vt:variant>
        <vt:i4>1</vt:i4>
      </vt:variant>
      <vt:variant>
        <vt:lpstr>Slide Titles</vt:lpstr>
      </vt:variant>
      <vt:variant>
        <vt:i4>36</vt:i4>
      </vt:variant>
    </vt:vector>
  </HeadingPairs>
  <TitlesOfParts>
    <vt:vector baseType="lpstr" size="46">
      <vt:lpstr>Arial</vt:lpstr>
      <vt:lpstr>微软雅黑</vt:lpstr>
      <vt:lpstr>Calibri</vt:lpstr>
      <vt:lpstr>宋体</vt:lpstr>
      <vt:lpstr>STXinwei</vt:lpstr>
      <vt:lpstr>KaiTi</vt:lpstr>
      <vt:lpstr>Agency FB</vt:lpstr>
      <vt:lpstr>黑体</vt:lpstr>
      <vt:lpstr>Arial Unicode MS</vt:lpstr>
      <vt:lpstr>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2022-05-13T11:48:21.567</cp:lastPrinted>
  <dcterms:created xsi:type="dcterms:W3CDTF">2022-05-13T11:48:21Z</dcterms:created>
  <dcterms:modified xsi:type="dcterms:W3CDTF">2022-05-13T03:48:21Z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