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04" r:id="rId3"/>
    <p:sldId id="265" r:id="rId4"/>
    <p:sldId id="266" r:id="rId5"/>
    <p:sldId id="305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90" r:id="rId20"/>
    <p:sldId id="299" r:id="rId21"/>
    <p:sldId id="300" r:id="rId22"/>
    <p:sldId id="302" r:id="rId23"/>
    <p:sldId id="303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01" r:id="rId41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B54"/>
    <a:srgbClr val="33550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7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99AAE-1AED-42E6-83D3-3C3293054A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0312-F323-4329-A04B-94F7027D7A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210AE-F2DD-44C9-8A0C-866A8CB42DD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CC92D-67AC-4A4D-BB43-33AADE5451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0C579-FBFC-4F92-80DD-EA4E77A92B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0B08F-9E24-4941-9860-718FB667A5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2F801-3ECA-4AEC-B5C1-0807FA958A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13A0B-F082-4395-81EC-713B37DDAB1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9"/>
          <p:cNvSpPr txBox="1"/>
          <p:nvPr/>
        </p:nvSpPr>
        <p:spPr>
          <a:xfrm>
            <a:off x="9693275" y="6581775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endParaRPr lang="zh-CN" altLang="en-US" sz="1200" dirty="0">
              <a:solidFill>
                <a:srgbClr val="8CC5B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F140A2D-905D-4404-AA30-CA1D009B05C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8C24A-376F-4341-A673-364D0031313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C97A9-83ED-4AFA-AE03-83E16404E2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E979A-510F-4E45-8C34-332E387BA8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F2D1A-56EE-4AE1-AFA6-D1FB3C3F47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66389-BE29-4FE8-9F37-3F46F1AD592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8" Type="http://schemas.openxmlformats.org/officeDocument/2006/relationships/theme" Target="../theme/theme1.xml"/><Relationship Id="rId47" Type="http://schemas.openxmlformats.org/officeDocument/2006/relationships/image" Target="../media/image1.jpe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B5B75694-A2AB-4859-9D44-F383D5E30FEC}" type="slidenum">
              <a:rPr lang="en-US" altLang="zh-CN"/>
            </a:fld>
            <a:endParaRPr lang="en-US" altLang="zh-CN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4.xml"/><Relationship Id="rId5" Type="http://schemas.openxmlformats.org/officeDocument/2006/relationships/image" Target="../media/image23.png"/><Relationship Id="rId4" Type="http://schemas.microsoft.com/office/2007/relationships/media" Target="file:///\\dz79\8-&#37096;&#32534;&#29256;&#183;&#20061;&#24180;&#32423;&#35821;&#25991;&#19978;&#20876;&#65288;&#29366;&#20803;&#22823;&#35838;&#22530;&#65289;\8-&#37096;&#32534;&#29256;&#183;&#20061;&#24180;&#32423;&#35821;&#25991;&#19978;&#20876;&#65288;&#29366;&#20803;&#22823;&#35838;&#22530;&#65289;\&#37096;&#32534;&#29256;&#20061;&#35821;&#19978;-&#25945;&#23398;&#36164;&#28304;\&#31532;&#19968;&#21333;&#20803;\&#19978;&#35838;&#35838;&#20214;\4%20&#20320;&#26159;&#20154;&#38388;&#30340;&#22235;&#26376;&#22825;\&#12298;&#35760;&#24518;&#12299;&#26519;&#24509;&#22240;.wav" TargetMode="External"/><Relationship Id="rId3" Type="http://schemas.openxmlformats.org/officeDocument/2006/relationships/audio" Target="file:///\\dz79\8-&#37096;&#32534;&#29256;&#183;&#20061;&#24180;&#32423;&#35821;&#25991;&#19978;&#20876;&#65288;&#29366;&#20803;&#22823;&#35838;&#22530;&#65289;\8-&#37096;&#32534;&#29256;&#183;&#20061;&#24180;&#32423;&#35821;&#25991;&#19978;&#20876;&#65288;&#29366;&#20803;&#22823;&#35838;&#22530;&#65289;\&#37096;&#32534;&#29256;&#20061;&#35821;&#19978;-&#25945;&#23398;&#36164;&#28304;\&#31532;&#19968;&#21333;&#20803;\&#19978;&#35838;&#35838;&#20214;\4%20&#20320;&#26159;&#20154;&#38388;&#30340;&#22235;&#26376;&#22825;\&#12298;&#35760;&#24518;&#12299;&#26519;&#24509;&#22240;.wav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file:///C:\Documents%20and%20Settings\Owner\&#26700;&#38754;\&#26519;&#24509;&#22240;\&#35799;&#26391;&#35829;&#65306;&#12298;&#20598;&#28982;&#12299;--&#24352;&#22937;&#38451;-128x96.mp3" TargetMode="External"/><Relationship Id="rId3" Type="http://schemas.openxmlformats.org/officeDocument/2006/relationships/audio" Target="file:///C:\Documents%20and%20Settings\Owner\&#26700;&#38754;\&#26519;&#24509;&#22240;\&#35799;&#26391;&#35829;&#65306;&#12298;&#20598;&#28982;&#12299;--&#24352;&#22937;&#38451;-128x96.mp3" TargetMode="External"/><Relationship Id="rId2" Type="http://schemas.openxmlformats.org/officeDocument/2006/relationships/image" Target="../media/image4.png"/><Relationship Id="rId1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490663" y="908050"/>
            <a:ext cx="988695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R="0" defTabSz="914400"/>
            <a:r>
              <a:rPr kumimoji="0" lang="zh-CN" altLang="en-US" sz="4800" b="1" kern="1200" cap="none" spc="0" normalizeH="0" baseline="0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宋体-PUA" pitchFamily="2" charset="-122"/>
                <a:cs typeface="+mn-cs"/>
                <a:sym typeface="+mn-ea"/>
              </a:rPr>
              <a:t>你是人间的四月天</a:t>
            </a:r>
            <a:endParaRPr kumimoji="0" lang="zh-CN" altLang="en-US" sz="4800" b="1" kern="1200" cap="none" spc="0" normalizeH="0" baseline="0" noProof="1" dirty="0"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宋体-PUA" pitchFamily="2" charset="-122"/>
              <a:cs typeface="+mn-cs"/>
              <a:sym typeface="+mn-ea"/>
            </a:endParaRPr>
          </a:p>
          <a:p>
            <a:pPr marR="0" algn="ctr" defTabSz="914400"/>
            <a:r>
              <a:rPr kumimoji="0" lang="zh-CN" altLang="en-US" sz="3200" b="1" kern="1200" cap="none" spc="0" normalizeH="0" baseline="0" noProof="1" dirty="0">
                <a:latin typeface="Arial Black" panose="020B0A04020102020204" pitchFamily="34" charset="0"/>
                <a:ea typeface="宋体-PUA" pitchFamily="2" charset="-122"/>
                <a:cs typeface="+mn-cs"/>
                <a:sym typeface="+mn-ea"/>
              </a:rPr>
              <a:t>                    ——一句爱的赞颂</a:t>
            </a:r>
            <a:endParaRPr kumimoji="0" lang="zh-CN" altLang="en-US" sz="3200" b="1" kern="1200" cap="none" spc="0" normalizeH="0" baseline="0" noProof="1" dirty="0">
              <a:latin typeface="Arial Black" panose="020B0A04020102020204" pitchFamily="34" charset="0"/>
              <a:ea typeface="宋体-PUA" pitchFamily="2" charset="-122"/>
              <a:cs typeface="+mn-cs"/>
              <a:sym typeface="+mn-ea"/>
            </a:endParaRPr>
          </a:p>
          <a:p>
            <a:pPr marR="0" defTabSz="914400"/>
            <a:r>
              <a:rPr kumimoji="0" lang="zh-CN" altLang="en-US" sz="3200" b="1" kern="1200" cap="none" spc="0" normalizeH="0" baseline="0" noProof="1" dirty="0">
                <a:latin typeface="Arial Black" panose="020B0A04020102020204" pitchFamily="34" charset="0"/>
                <a:ea typeface="宋体-PUA" pitchFamily="2" charset="-122"/>
                <a:cs typeface="+mn-cs"/>
                <a:sym typeface="+mn-ea"/>
              </a:rPr>
              <a:t>                                       </a:t>
            </a:r>
            <a:r>
              <a:rPr kumimoji="0" lang="zh-CN" altLang="en-US" sz="3200" b="1" kern="1200" cap="none" spc="0" normalizeH="0" baseline="0" noProof="1" dirty="0">
                <a:solidFill>
                  <a:srgbClr val="FF0000"/>
                </a:solidFill>
                <a:latin typeface="Arial Black" panose="020B0A04020102020204" pitchFamily="34" charset="0"/>
                <a:ea typeface="宋体-PUA" pitchFamily="2" charset="-122"/>
                <a:cs typeface="+mn-cs"/>
                <a:sym typeface="+mn-ea"/>
              </a:rPr>
              <a:t>林徽因</a:t>
            </a:r>
            <a:endParaRPr kumimoji="0" lang="zh-CN" altLang="en-US" sz="3200" b="1" kern="1200" cap="none" spc="0" normalizeH="0" baseline="0" noProof="1" dirty="0">
              <a:solidFill>
                <a:srgbClr val="FF0000"/>
              </a:solidFill>
              <a:latin typeface="Arial Black" panose="020B0A04020102020204" pitchFamily="34" charset="0"/>
              <a:ea typeface="宋体-PUA" pitchFamily="2" charset="-122"/>
              <a:cs typeface="+mn-cs"/>
              <a:sym typeface="+mn-ea"/>
            </a:endParaRPr>
          </a:p>
        </p:txBody>
      </p:sp>
      <p:pic>
        <p:nvPicPr>
          <p:cNvPr id="5122" name="Picture 3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" y="2636838"/>
            <a:ext cx="12096750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 bwMode="auto">
          <a:xfrm>
            <a:off x="0" y="124884"/>
            <a:ext cx="3668184" cy="1471083"/>
            <a:chOff x="0" y="127959"/>
            <a:chExt cx="2751581" cy="1102407"/>
          </a:xfrm>
        </p:grpSpPr>
        <p:pic>
          <p:nvPicPr>
            <p:cNvPr id="64521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2" name="TextBox 44"/>
            <p:cNvSpPr txBox="1">
              <a:spLocks noChangeArrowheads="1"/>
            </p:cNvSpPr>
            <p:nvPr/>
          </p:nvSpPr>
          <p:spPr bwMode="auto">
            <a:xfrm>
              <a:off x="608112" y="396624"/>
              <a:ext cx="968209" cy="5650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 smtClean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字词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64516" name="TextBox 43"/>
          <p:cNvSpPr txBox="1">
            <a:spLocks noChangeArrowheads="1"/>
          </p:cNvSpPr>
          <p:nvPr/>
        </p:nvSpPr>
        <p:spPr bwMode="auto">
          <a:xfrm>
            <a:off x="810685" y="2595034"/>
            <a:ext cx="10782300" cy="27699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娉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婷（     ）         鲜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妍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冠冕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 ）    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呢喃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591551" y="2918885"/>
            <a:ext cx="1073149" cy="781049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yán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584452" y="2916767"/>
            <a:ext cx="1350433" cy="781051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pīnɡ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571751" y="4246034"/>
            <a:ext cx="2742091" cy="784826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ɡuān</a:t>
            </a:r>
            <a:r>
              <a:rPr lang="en-US" altLang="zh-CN" sz="4300" b="1" dirty="0">
                <a:solidFill>
                  <a:srgbClr val="FF33CC"/>
                </a:solidFill>
                <a:latin typeface="+mn-ea"/>
              </a:rPr>
              <a:t> </a:t>
            </a: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miǎn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600018" y="4248151"/>
            <a:ext cx="1910132" cy="784826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ní</a:t>
            </a:r>
            <a:r>
              <a:rPr lang="en-US" altLang="zh-CN" sz="4300" b="1" dirty="0">
                <a:solidFill>
                  <a:srgbClr val="FF33CC"/>
                </a:solidFill>
                <a:latin typeface="+mn-ea"/>
              </a:rPr>
              <a:t> </a:t>
            </a:r>
            <a:r>
              <a:rPr lang="en-US" altLang="zh-CN" sz="4300" b="1" dirty="0" err="1">
                <a:solidFill>
                  <a:srgbClr val="FF33CC"/>
                </a:solidFill>
                <a:latin typeface="+mn-ea"/>
              </a:rPr>
              <a:t>nán</a:t>
            </a:r>
            <a:endParaRPr lang="zh-CN" altLang="en-US" sz="4300" b="1" dirty="0">
              <a:solidFill>
                <a:srgbClr val="FF33CC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3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3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4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5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0" name="文本框 25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1" name="文本框 26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6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0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1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7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3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8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59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0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1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2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5638" name="TextBox 4"/>
          <p:cNvSpPr txBox="1">
            <a:spLocks noChangeArrowheads="1"/>
          </p:cNvSpPr>
          <p:nvPr/>
        </p:nvSpPr>
        <p:spPr bwMode="auto">
          <a:xfrm>
            <a:off x="575734" y="524933"/>
            <a:ext cx="2992967" cy="78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3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词语解释。</a:t>
            </a:r>
            <a:endParaRPr lang="zh-CN" altLang="en-US" sz="4300" b="1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TextBox 43"/>
          <p:cNvSpPr txBox="1">
            <a:spLocks noChangeArrowheads="1"/>
          </p:cNvSpPr>
          <p:nvPr/>
        </p:nvSpPr>
        <p:spPr bwMode="auto">
          <a:xfrm>
            <a:off x="706967" y="1428751"/>
            <a:ext cx="10949517" cy="4581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ts val="665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轻灵：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动作轻巧灵活，也指一种轻松、飘逸的心境。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65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娉婷：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形容女子的姿态美。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65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鲜妍：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鲜艳。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65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冠冕：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文中是王冠的意思。冕，古代天子、诸侯、卿、大夫所戴的礼帽，后来专指帝王的礼帽。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65"/>
              </a:spcBef>
            </a:pPr>
            <a:r>
              <a:rPr lang="zh-CN" altLang="en-US" sz="3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呢喃：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拟声词，形容燕子的叫声。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1"/>
          <p:cNvSpPr txBox="1">
            <a:spLocks noChangeArrowheads="1"/>
          </p:cNvSpPr>
          <p:nvPr/>
        </p:nvSpPr>
        <p:spPr bwMode="auto">
          <a:xfrm>
            <a:off x="1278467" y="165100"/>
            <a:ext cx="9110133" cy="6144755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我说∕你是人间的∕四月天；</a:t>
            </a: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笑响∕点亮了∕四面风；轻灵</a:t>
            </a: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在春的光艳中∕交舞着∕变。</a:t>
            </a: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你是∕四月早天里的∕云烟， 　</a:t>
            </a: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黄昏∕吹着风的软，星子∕在</a:t>
            </a: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无意中闪，细雨∕点洒在∕花前。</a:t>
            </a:r>
            <a:endParaRPr lang="zh-CN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1"/>
          <p:cNvSpPr txBox="1">
            <a:spLocks noChangeArrowheads="1"/>
          </p:cNvSpPr>
          <p:nvPr/>
        </p:nvSpPr>
        <p:spPr bwMode="auto">
          <a:xfrm>
            <a:off x="829733" y="215901"/>
            <a:ext cx="9736667" cy="6081661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那轻，那娉婷，你是，鲜妍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百花的冠冕∕你戴着，你是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天真，庄严，你是夜夜的∕月圆。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雪化后∕那片鹅黄，你像；新鲜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初放芽的∕绿，你是；柔嫩∕喜悦， 　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水光浮动着你∕梦期待中∕白莲。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你是一树一树的∕花开，是燕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在梁间∕呢喃，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你是爱，是暖，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是希望，你是∕人间的∕四月天！</a:t>
            </a:r>
            <a:endParaRPr lang="zh-CN" altLang="zh-CN" sz="32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1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6798733" y="2730500"/>
            <a:ext cx="1854200" cy="831851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1900" dirty="0"/>
          </a:p>
        </p:txBody>
      </p:sp>
      <p:sp>
        <p:nvSpPr>
          <p:cNvPr id="9" name="椭圆 8"/>
          <p:cNvSpPr/>
          <p:nvPr/>
        </p:nvSpPr>
        <p:spPr>
          <a:xfrm>
            <a:off x="2730501" y="2679700"/>
            <a:ext cx="927100" cy="905933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1900" dirty="0"/>
          </a:p>
        </p:txBody>
      </p:sp>
      <p:sp>
        <p:nvSpPr>
          <p:cNvPr id="68613" name="矩形 17"/>
          <p:cNvSpPr>
            <a:spLocks noChangeArrowheads="1"/>
          </p:cNvSpPr>
          <p:nvPr/>
        </p:nvSpPr>
        <p:spPr bwMode="auto">
          <a:xfrm>
            <a:off x="2628900" y="2438401"/>
            <a:ext cx="7488767" cy="14034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你是人间的四月天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84867" y="1411817"/>
            <a:ext cx="3873500" cy="11070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指梁从诫（林徽因与梁思成之子）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51551" y="1428751"/>
            <a:ext cx="4040716" cy="11091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</a:rPr>
              <a:t>春天中的盛季，一年中最珍贵的季节。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5800" y="4121152"/>
            <a:ext cx="10938933" cy="148963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latin typeface="宋体" panose="02010600030101010101" pitchFamily="2" charset="-122"/>
              </a:rPr>
              <a:t>将“你”比作“人间的四月天”，新颖别致，暗含作者对儿子出生的喜悦以及对儿子的珍爱、希望。</a:t>
            </a:r>
            <a:endParaRPr lang="zh-CN" altLang="en-US" sz="37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42"/>
          <p:cNvGrpSpPr/>
          <p:nvPr/>
        </p:nvGrpSpPr>
        <p:grpSpPr bwMode="auto">
          <a:xfrm>
            <a:off x="0" y="-112183"/>
            <a:ext cx="3668184" cy="1471084"/>
            <a:chOff x="0" y="127959"/>
            <a:chExt cx="2751581" cy="1102407"/>
          </a:xfrm>
        </p:grpSpPr>
        <p:pic>
          <p:nvPicPr>
            <p:cNvPr id="68618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9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整体感知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/>
      <p:bldP spid="11" grpId="0" autoUpdateAnimBg="0"/>
      <p:bldP spid="13" grpId="0" autoUpdateAnimBg="0"/>
      <p:bldP spid="1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图片 1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矩形 17"/>
          <p:cNvSpPr>
            <a:spLocks noChangeArrowheads="1"/>
          </p:cNvSpPr>
          <p:nvPr/>
        </p:nvSpPr>
        <p:spPr bwMode="auto">
          <a:xfrm>
            <a:off x="711200" y="588434"/>
            <a:ext cx="7603067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我说你是人间的四月天；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笑响点亮了四面风；轻灵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在春的光艳中交舞着变。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6" name="矩形 17"/>
          <p:cNvSpPr>
            <a:spLocks noChangeArrowheads="1"/>
          </p:cNvSpPr>
          <p:nvPr/>
        </p:nvSpPr>
        <p:spPr bwMode="auto">
          <a:xfrm>
            <a:off x="4080934" y="3323167"/>
            <a:ext cx="6997700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你是四月早天里的云烟，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黄昏吹着风的软，星子在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无意中闪，细雨点洒在花前。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637" name="Picture 13" descr="https://timgsa.baidu.com/timg?image&amp;quality=80&amp;size=b9999_10000&amp;sec=1523591418114&amp;di=9fd79f65e05d1a706fc250aee4386936&amp;imgtype=0&amp;src=http%3A%2F%2Ff.hiphotos.baidu.com%2Fzhidao%2Fpic%2Fitem%2Fcaef76094b36acafe368076579d98d1000e99c9b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4434" y="402167"/>
            <a:ext cx="3329517" cy="332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5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3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6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7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0" name="文本框 2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1" name="文本框 2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8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0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1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69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3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0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1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2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3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4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075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pic>
        <p:nvPicPr>
          <p:cNvPr id="70758" name="图片 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59" name="矩形 17"/>
          <p:cNvSpPr>
            <a:spLocks noChangeArrowheads="1"/>
          </p:cNvSpPr>
          <p:nvPr/>
        </p:nvSpPr>
        <p:spPr bwMode="auto">
          <a:xfrm>
            <a:off x="757767" y="594784"/>
            <a:ext cx="7768167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那轻，那娉婷，你是，鲜妍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百花的冠冕你戴着，你是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天真，庄严，你是夜夜的月圆。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760" name="矩形 17"/>
          <p:cNvSpPr>
            <a:spLocks noChangeArrowheads="1"/>
          </p:cNvSpPr>
          <p:nvPr/>
        </p:nvSpPr>
        <p:spPr bwMode="auto">
          <a:xfrm>
            <a:off x="3810000" y="3393017"/>
            <a:ext cx="8382000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雪化后那片鹅黄，你像；新鲜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初放芽的绿，你是；柔嫩喜悦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水光浮动着你梦期待中白莲。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1"/>
            <a:ext cx="1217083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矩形 17"/>
          <p:cNvSpPr>
            <a:spLocks noChangeArrowheads="1"/>
          </p:cNvSpPr>
          <p:nvPr/>
        </p:nvSpPr>
        <p:spPr bwMode="auto">
          <a:xfrm>
            <a:off x="2345267" y="1953685"/>
            <a:ext cx="8382000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你是一树一树的花开，是燕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在梁间呢喃，</a:t>
            </a:r>
            <a:r>
              <a:rPr lang="en-US" altLang="zh-CN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你是爱，是暖，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是希望，你是人间的四月天！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矩形 17"/>
          <p:cNvSpPr>
            <a:spLocks noChangeArrowheads="1"/>
          </p:cNvSpPr>
          <p:nvPr/>
        </p:nvSpPr>
        <p:spPr bwMode="auto">
          <a:xfrm>
            <a:off x="723900" y="160867"/>
            <a:ext cx="10365317" cy="1843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再读诗歌，说一说：诗歌的每一节分别赞美了什么。</a:t>
            </a:r>
            <a:endParaRPr lang="zh-CN" altLang="en-US" sz="43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956734" y="2002367"/>
            <a:ext cx="10469033" cy="4424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</a:t>
            </a: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43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第五节：赞美“你”的</a:t>
            </a:r>
            <a:r>
              <a:rPr lang="en-US" altLang="zh-CN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_____________</a:t>
            </a:r>
            <a:r>
              <a:rPr lang="zh-CN" altLang="en-US" sz="43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3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532034" y="2015067"/>
            <a:ext cx="2992967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轻灵、光艳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544733" y="2870200"/>
            <a:ext cx="4641851" cy="78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轻盈、柔美与恬静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84952" y="3712633"/>
            <a:ext cx="2990849" cy="78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庄重、美好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57434" y="4557184"/>
            <a:ext cx="2444751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新鲜柔嫩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44734" y="5348818"/>
            <a:ext cx="35433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爱，暖和希望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平行四边形 3"/>
          <p:cNvSpPr/>
          <p:nvPr/>
        </p:nvSpPr>
        <p:spPr>
          <a:xfrm>
            <a:off x="960438" y="2219325"/>
            <a:ext cx="4065588" cy="3611563"/>
          </a:xfrm>
          <a:prstGeom prst="parallelogram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0" name="文本框 19"/>
          <p:cNvSpPr txBox="1"/>
          <p:nvPr/>
        </p:nvSpPr>
        <p:spPr>
          <a:xfrm>
            <a:off x="9693275" y="6581775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sz="1200" dirty="0">
              <a:solidFill>
                <a:srgbClr val="8CC5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4359275" y="752475"/>
            <a:ext cx="4668838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、诗歌描绘了哪几幅画面？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9925" y="2365375"/>
            <a:ext cx="2279650" cy="3322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春光风舞图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风烟星雨图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月夜花开图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雪后新绿图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花开燕语图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7338" y="2441575"/>
            <a:ext cx="4038600" cy="31686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4000500" y="1489075"/>
            <a:ext cx="5254625" cy="11113"/>
          </a:xfrm>
          <a:prstGeom prst="line">
            <a:avLst/>
          </a:prstGeom>
          <a:ln w="92075" cmpd="dbl">
            <a:solidFill>
              <a:srgbClr val="00865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2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3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4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5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4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5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6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7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8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39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0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1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2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5642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0" y="124884"/>
            <a:ext cx="3668184" cy="1471083"/>
            <a:chOff x="0" y="127959"/>
            <a:chExt cx="2751581" cy="1102407"/>
          </a:xfrm>
        </p:grpSpPr>
        <p:pic>
          <p:nvPicPr>
            <p:cNvPr id="56424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425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553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学习目标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024467" y="1540933"/>
            <a:ext cx="10316633" cy="51696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marL="685800" indent="-685800">
              <a:lnSpc>
                <a:spcPct val="120000"/>
              </a:lnSpc>
              <a:spcBef>
                <a:spcPts val="1065"/>
              </a:spcBef>
              <a:buFont typeface="Calibri" panose="020F0502020204030204" pitchFamily="34" charset="0"/>
              <a:buAutoNum type="arabicPeriod"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了解作者的生平与本诗的写作背景，把握诗歌内容。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en-US" altLang="zh-CN" sz="4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85800" indent="-685800">
              <a:lnSpc>
                <a:spcPct val="120000"/>
              </a:lnSpc>
              <a:spcBef>
                <a:spcPts val="1065"/>
              </a:spcBef>
              <a:buFont typeface="Calibri" panose="020F0502020204030204" pitchFamily="34" charset="0"/>
              <a:buAutoNum type="arabicPeriod"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体会诗歌的语言美，理解作者的情感。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4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85800" indent="-685800">
              <a:lnSpc>
                <a:spcPct val="120000"/>
              </a:lnSpc>
              <a:spcBef>
                <a:spcPts val="1065"/>
              </a:spcBef>
              <a:buFont typeface="Calibri" panose="020F0502020204030204" pitchFamily="34" charset="0"/>
              <a:buAutoNum type="arabicPeriod"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培养阅读诗歌的兴趣，体味生命的美好。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en-US" sz="4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9"/>
          <p:cNvSpPr txBox="1"/>
          <p:nvPr/>
        </p:nvSpPr>
        <p:spPr>
          <a:xfrm>
            <a:off x="9693275" y="6581775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sz="1200" dirty="0">
              <a:solidFill>
                <a:srgbClr val="8CC5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1"/>
          <p:cNvSpPr txBox="1"/>
          <p:nvPr/>
        </p:nvSpPr>
        <p:spPr>
          <a:xfrm>
            <a:off x="3313113" y="488950"/>
            <a:ext cx="8653462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、诗人以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四月天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为喻指赞美的对象，是如何表现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四月天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的？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这样写有什么好处？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0088" y="2260600"/>
            <a:ext cx="6054725" cy="2676525"/>
          </a:xfrm>
          <a:prstGeom prst="rect">
            <a:avLst/>
          </a:prstGeom>
          <a:noFill/>
          <a:ln w="9525" cap="flat" cmpd="sng">
            <a:solidFill>
              <a:srgbClr val="13742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选取能展现四月特点的意象来表现四月的美好：</a:t>
            </a:r>
            <a:r>
              <a:rPr lang="zh-CN" altLang="en-US" sz="2800" b="1" dirty="0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风、云</a:t>
            </a:r>
            <a:r>
              <a:rPr lang="zh-CN" altLang="zh-CN" sz="2800" b="1" dirty="0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烟、星子、细雨点、百花、月圆、嫩芽、白莲、燕子。</a:t>
            </a:r>
            <a:endParaRPr lang="zh-CN" altLang="zh-CN" sz="2800" b="1" dirty="0">
              <a:solidFill>
                <a:srgbClr val="1374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32663" y="2260600"/>
            <a:ext cx="4564062" cy="3968750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这些代表春天温柔、和暖、充满生机和希望的意象，营造了美好的意境，将无形的爱化作有形可感的美好景物，使表达更加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生动形象传神。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313113" y="1851025"/>
            <a:ext cx="8736013" cy="31750"/>
          </a:xfrm>
          <a:prstGeom prst="line">
            <a:avLst/>
          </a:prstGeom>
          <a:ln w="92075" cmpd="dbl">
            <a:solidFill>
              <a:srgbClr val="00865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8" name="图片 6" descr="1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080000" flipH="1">
            <a:off x="800100" y="5394325"/>
            <a:ext cx="1565275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7" descr="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4967288"/>
            <a:ext cx="1565275" cy="126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8" descr="1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980000" flipH="1">
            <a:off x="3940175" y="5095875"/>
            <a:ext cx="109855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9" descr="1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60000">
            <a:off x="10512425" y="5091113"/>
            <a:ext cx="1333500" cy="1154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10" descr="11"/>
          <p:cNvPicPr>
            <a:picLocks noChangeAspect="1"/>
          </p:cNvPicPr>
          <p:nvPr/>
        </p:nvPicPr>
        <p:blipFill>
          <a:blip r:embed="rId3"/>
          <a:srcRect l="36809"/>
          <a:stretch>
            <a:fillRect/>
          </a:stretch>
        </p:blipFill>
        <p:spPr>
          <a:xfrm>
            <a:off x="5638800" y="4525963"/>
            <a:ext cx="1622425" cy="1606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9"/>
          <p:cNvSpPr txBox="1"/>
          <p:nvPr/>
        </p:nvSpPr>
        <p:spPr>
          <a:xfrm>
            <a:off x="9693275" y="6581775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sz="1200" dirty="0">
              <a:solidFill>
                <a:srgbClr val="8CC5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1" descr="158"/>
          <p:cNvPicPr>
            <a:picLocks noChangeAspect="1"/>
          </p:cNvPicPr>
          <p:nvPr/>
        </p:nvPicPr>
        <p:blipFill>
          <a:blip r:embed="rId1"/>
          <a:srcRect r="3535"/>
          <a:stretch>
            <a:fillRect/>
          </a:stretch>
        </p:blipFill>
        <p:spPr>
          <a:xfrm>
            <a:off x="-20637" y="488950"/>
            <a:ext cx="12212637" cy="609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1"/>
          <p:cNvSpPr txBox="1"/>
          <p:nvPr/>
        </p:nvSpPr>
        <p:spPr>
          <a:xfrm>
            <a:off x="5065713" y="658813"/>
            <a:ext cx="6227762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一句爱的赞颂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3750" y="1946275"/>
            <a:ext cx="9937750" cy="2028825"/>
          </a:xfrm>
          <a:prstGeom prst="rect">
            <a:avLst/>
          </a:prstGeom>
          <a:noFill/>
          <a:ln w="38100" cap="flat" cmpd="sng">
            <a:solidFill>
              <a:srgbClr val="13742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b="1" err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提示了写作缘由</a:t>
            </a: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en-US" altLang="zh-CN" sz="2800" b="1" err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即诗人对生命的赞颂，整首诗如笼罩在一轮炽热的爱的光环之中</a:t>
            </a: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>
              <a:solidFill>
                <a:srgbClr val="1374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本诗主旨是什么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？）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1775" y="3105150"/>
            <a:ext cx="5886450" cy="3322638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这首诗以“四月天”为喻，突出了“你”的温柔、和暖、充满生机和希望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。抒写对生命的赞歌，</a:t>
            </a:r>
            <a:r>
              <a:rPr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表达心中对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新生事物</a:t>
            </a:r>
            <a:r>
              <a:rPr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的希望和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新事物出现的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依恋、热爱和</a:t>
            </a:r>
            <a:r>
              <a:rPr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喜悦之情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16475" y="1395413"/>
            <a:ext cx="6477000" cy="11113"/>
          </a:xfrm>
          <a:prstGeom prst="line">
            <a:avLst/>
          </a:prstGeom>
          <a:ln w="92075" cmpd="dbl">
            <a:solidFill>
              <a:srgbClr val="00865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9"/>
          <p:cNvSpPr txBox="1"/>
          <p:nvPr/>
        </p:nvSpPr>
        <p:spPr>
          <a:xfrm>
            <a:off x="9693275" y="6581775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sz="1200" dirty="0">
              <a:solidFill>
                <a:srgbClr val="8CC5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图片 1" descr="158"/>
          <p:cNvPicPr>
            <a:picLocks noChangeAspect="1"/>
          </p:cNvPicPr>
          <p:nvPr/>
        </p:nvPicPr>
        <p:blipFill>
          <a:blip r:embed="rId1"/>
          <a:srcRect r="3535"/>
          <a:stretch>
            <a:fillRect/>
          </a:stretch>
        </p:blipFill>
        <p:spPr>
          <a:xfrm>
            <a:off x="-20637" y="488950"/>
            <a:ext cx="12212637" cy="609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1"/>
          <p:cNvSpPr txBox="1"/>
          <p:nvPr/>
        </p:nvSpPr>
        <p:spPr>
          <a:xfrm>
            <a:off x="1682750" y="1355725"/>
            <a:ext cx="8807450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此诗语言表达上有哪些特色？先组内交流，后全班展示。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8975" y="2822575"/>
            <a:ext cx="8531225" cy="3324225"/>
          </a:xfrm>
          <a:prstGeom prst="rect">
            <a:avLst/>
          </a:prstGeom>
          <a:noFill/>
          <a:ln w="38100" cap="flat" cmpd="sng">
            <a:solidFill>
              <a:srgbClr val="13742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多角度描写</a:t>
            </a:r>
            <a:r>
              <a:rPr lang="en-US" altLang="zh-CN" sz="2800" b="1" err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，表现诗人“爱之深，情之切，引导读者调动多种感官去感受诗人心中的”爱</a:t>
            </a: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“。</a:t>
            </a:r>
            <a:endParaRPr lang="en-US" altLang="zh-CN" sz="2800" b="1">
              <a:solidFill>
                <a:srgbClr val="1374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视觉描写</a:t>
            </a:r>
            <a:r>
              <a:rPr lang="en-US" altLang="zh-CN" sz="2800" b="1" err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“黄昏”“星”“云烟”“花”；</a:t>
            </a: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听觉描写</a:t>
            </a:r>
            <a:r>
              <a:rPr lang="en-US" altLang="zh-CN" sz="2800" b="1" err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“笑响”“燕子呢喃”；</a:t>
            </a:r>
            <a:r>
              <a:rPr lang="en-US" altLang="zh-CN" sz="28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触觉描写</a:t>
            </a:r>
            <a:r>
              <a:rPr lang="en-US" altLang="zh-CN" sz="2800" b="1" err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“风的软”“暖</a:t>
            </a:r>
            <a:r>
              <a:rPr lang="en-US" altLang="zh-CN" sz="2800" b="1">
                <a:solidFill>
                  <a:srgbClr val="1374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en-US" altLang="zh-CN" sz="2800" b="1">
              <a:solidFill>
                <a:srgbClr val="1374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22400" y="2144713"/>
            <a:ext cx="9559925" cy="0"/>
          </a:xfrm>
          <a:prstGeom prst="line">
            <a:avLst/>
          </a:prstGeom>
          <a:ln w="92075" cmpd="dbl">
            <a:solidFill>
              <a:srgbClr val="00865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17"/>
          <p:cNvSpPr>
            <a:spLocks noChangeArrowheads="1"/>
          </p:cNvSpPr>
          <p:nvPr/>
        </p:nvSpPr>
        <p:spPr bwMode="auto">
          <a:xfrm>
            <a:off x="3083984" y="1261534"/>
            <a:ext cx="7603067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我说你是人间的四月天；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笑响点亮了四面风；轻灵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在春的光艳中交舞着变。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42"/>
          <p:cNvGrpSpPr/>
          <p:nvPr/>
        </p:nvGrpSpPr>
        <p:grpSpPr bwMode="auto">
          <a:xfrm>
            <a:off x="0" y="-84666"/>
            <a:ext cx="3668184" cy="1471084"/>
            <a:chOff x="0" y="127959"/>
            <a:chExt cx="2751581" cy="1102407"/>
          </a:xfrm>
        </p:grpSpPr>
        <p:pic>
          <p:nvPicPr>
            <p:cNvPr id="72716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17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诗歌讲解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14352" y="4106334"/>
            <a:ext cx="10977033" cy="25052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将</a:t>
            </a:r>
            <a:r>
              <a:rPr lang="en-US" altLang="zh-CN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拟人化，</a:t>
            </a:r>
            <a:r>
              <a:rPr lang="en-US" altLang="zh-CN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在春的光艳中交舞着变。将“你”的轻灵、活泼，“我”的欢快、喜悦写得形象生动。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7509934" y="260350"/>
            <a:ext cx="3670300" cy="1140883"/>
            <a:chOff x="5719863" y="814851"/>
            <a:chExt cx="2752928" cy="1096044"/>
          </a:xfrm>
        </p:grpSpPr>
        <p:sp>
          <p:nvSpPr>
            <p:cNvPr id="4" name="云形标注 3"/>
            <p:cNvSpPr/>
            <p:nvPr/>
          </p:nvSpPr>
          <p:spPr>
            <a:xfrm>
              <a:off x="5719863" y="814851"/>
              <a:ext cx="2510023" cy="1096044"/>
            </a:xfrm>
            <a:prstGeom prst="cloudCallout">
              <a:avLst>
                <a:gd name="adj1" fmla="val -52225"/>
                <a:gd name="adj2" fmla="val 67505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715" name="矩形 17"/>
            <p:cNvSpPr>
              <a:spLocks noChangeArrowheads="1"/>
            </p:cNvSpPr>
            <p:nvPr/>
          </p:nvSpPr>
          <p:spPr bwMode="auto">
            <a:xfrm>
              <a:off x="5873954" y="866191"/>
              <a:ext cx="2598837" cy="915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43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找出拟人句</a:t>
              </a:r>
              <a:endPara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 flipV="1">
            <a:off x="3321051" y="2969684"/>
            <a:ext cx="5888567" cy="2540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230034" y="3877733"/>
            <a:ext cx="5888567" cy="2540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04485" y="4089400"/>
            <a:ext cx="2442633" cy="78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宋体" panose="02010600030101010101" pitchFamily="2" charset="-122"/>
              </a:rPr>
              <a:t>“笑响”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958417" y="4064000"/>
            <a:ext cx="2444749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宋体" panose="02010600030101010101" pitchFamily="2" charset="-122"/>
              </a:rPr>
              <a:t>“笑响”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17"/>
          <p:cNvSpPr>
            <a:spLocks noChangeArrowheads="1"/>
          </p:cNvSpPr>
          <p:nvPr/>
        </p:nvSpPr>
        <p:spPr bwMode="auto">
          <a:xfrm>
            <a:off x="2745318" y="1830918"/>
            <a:ext cx="6997700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你是四月早天里的云烟，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黄昏吹着风的软，星子在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无意中闪，细雨点洒在花前。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7034" y="4548718"/>
            <a:ext cx="10648951" cy="171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将“你”带来的温暖写得形象生动，表达了诗人由衷的喜悦之情。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4756" name="矩形 6"/>
          <p:cNvSpPr>
            <a:spLocks noChangeArrowheads="1"/>
          </p:cNvSpPr>
          <p:nvPr/>
        </p:nvSpPr>
        <p:spPr bwMode="auto">
          <a:xfrm>
            <a:off x="571501" y="850901"/>
            <a:ext cx="11360151" cy="91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找出本体和喻体，并分析作者所表达的感情。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9" name="肘形连接符 8"/>
          <p:cNvCxnSpPr/>
          <p:nvPr/>
        </p:nvCxnSpPr>
        <p:spPr>
          <a:xfrm rot="10800000" flipV="1">
            <a:off x="1388534" y="2595033"/>
            <a:ext cx="2023533" cy="569384"/>
          </a:xfrm>
          <a:prstGeom prst="bentConnector3">
            <a:avLst>
              <a:gd name="adj1" fmla="val 42308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86934" y="2417234"/>
            <a:ext cx="1344084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</a:rPr>
              <a:t>本体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0" name="肘形连接符 19"/>
          <p:cNvCxnSpPr/>
          <p:nvPr/>
        </p:nvCxnSpPr>
        <p:spPr>
          <a:xfrm>
            <a:off x="7211485" y="2645834"/>
            <a:ext cx="2620433" cy="220133"/>
          </a:xfrm>
          <a:prstGeom prst="bentConnector3">
            <a:avLst>
              <a:gd name="adj1" fmla="val 50000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498417" y="2131484"/>
            <a:ext cx="1344083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</a:rPr>
              <a:t>喻体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线形标注 1(带边框和强调线) 2"/>
          <p:cNvSpPr/>
          <p:nvPr/>
        </p:nvSpPr>
        <p:spPr>
          <a:xfrm>
            <a:off x="5109634" y="2840567"/>
            <a:ext cx="571500" cy="571500"/>
          </a:xfrm>
          <a:prstGeom prst="accentBorderCallout1">
            <a:avLst>
              <a:gd name="adj1" fmla="val 46347"/>
              <a:gd name="adj2" fmla="val -9299"/>
              <a:gd name="adj3" fmla="val -39286"/>
              <a:gd name="adj4" fmla="val -36785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6151" y="3898901"/>
            <a:ext cx="10428816" cy="24870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将静态的“星星”在朦胧的“云烟”中若隐若现的情形写的具体可感，突出了“星子”的动态感，形象生动。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5234" y="1361018"/>
            <a:ext cx="3077633" cy="171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有着怎样的表达效果？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5781" name="矩形 17"/>
          <p:cNvSpPr>
            <a:spLocks noChangeArrowheads="1"/>
          </p:cNvSpPr>
          <p:nvPr/>
        </p:nvSpPr>
        <p:spPr bwMode="auto">
          <a:xfrm>
            <a:off x="3382433" y="950384"/>
            <a:ext cx="7603067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你是四月早天里的云烟，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黄昏吹着风的软，星子在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无意中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，细雨点洒在花前。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0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1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4" name="文本框 31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5" name="文本框 32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2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3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4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5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6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7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8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89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90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7690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4" name="线形标注 1(带边框和强调线) 3"/>
          <p:cNvSpPr/>
          <p:nvPr/>
        </p:nvSpPr>
        <p:spPr>
          <a:xfrm>
            <a:off x="999067" y="1881718"/>
            <a:ext cx="7016751" cy="673100"/>
          </a:xfrm>
          <a:prstGeom prst="accentBorderCallout1">
            <a:avLst>
              <a:gd name="adj1" fmla="val 7212"/>
              <a:gd name="adj2" fmla="val -1679"/>
              <a:gd name="adj3" fmla="val -49038"/>
              <a:gd name="adj4" fmla="val 21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903" name="矩形 17"/>
          <p:cNvSpPr>
            <a:spLocks noChangeArrowheads="1"/>
          </p:cNvSpPr>
          <p:nvPr/>
        </p:nvSpPr>
        <p:spPr bwMode="auto">
          <a:xfrm>
            <a:off x="1085851" y="1676400"/>
            <a:ext cx="7410449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那轻，那娉婷，你是，鲜妍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百花的冠冕你戴着，你是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天真，庄严，你是夜夜的月圆。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9734" y="4328585"/>
            <a:ext cx="10648951" cy="2505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应为“你是那轻，那娉婷，鲜妍”，突出了“你”“轻”“娉婷”的特点。使读者感受到作者内心的欣喜之情。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11767" y="863600"/>
            <a:ext cx="9169400" cy="78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0000FF"/>
                </a:solidFill>
              </a:rPr>
              <a:t>这句话有什么特点？有什么作用？</a:t>
            </a:r>
            <a:endParaRPr lang="zh-CN" altLang="en-US" sz="4300" b="1" dirty="0">
              <a:solidFill>
                <a:srgbClr val="0000FF"/>
              </a:solidFill>
            </a:endParaRPr>
          </a:p>
        </p:txBody>
      </p:sp>
      <p:grpSp>
        <p:nvGrpSpPr>
          <p:cNvPr id="3" name="组合 9"/>
          <p:cNvGrpSpPr/>
          <p:nvPr/>
        </p:nvGrpSpPr>
        <p:grpSpPr bwMode="auto">
          <a:xfrm>
            <a:off x="8468784" y="1024468"/>
            <a:ext cx="3437467" cy="2061633"/>
            <a:chOff x="6352162" y="768485"/>
            <a:chExt cx="2577830" cy="1546698"/>
          </a:xfrm>
        </p:grpSpPr>
        <p:sp>
          <p:nvSpPr>
            <p:cNvPr id="8" name="爆炸形 2 7"/>
            <p:cNvSpPr/>
            <p:nvPr/>
          </p:nvSpPr>
          <p:spPr>
            <a:xfrm>
              <a:off x="6352162" y="768485"/>
              <a:ext cx="2577830" cy="1546698"/>
            </a:xfrm>
            <a:prstGeom prst="irregularSeal2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6908" name="矩形 12"/>
            <p:cNvSpPr>
              <a:spLocks noChangeArrowheads="1"/>
            </p:cNvSpPr>
            <p:nvPr/>
          </p:nvSpPr>
          <p:spPr bwMode="auto">
            <a:xfrm>
              <a:off x="6828814" y="1300220"/>
              <a:ext cx="1750981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3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倒装句</a:t>
              </a:r>
              <a:endPara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17"/>
          <p:cNvSpPr>
            <a:spLocks noChangeArrowheads="1"/>
          </p:cNvSpPr>
          <p:nvPr/>
        </p:nvSpPr>
        <p:spPr bwMode="auto">
          <a:xfrm>
            <a:off x="2370667" y="742951"/>
            <a:ext cx="8862484" cy="50860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雪化后那片鹅黄，你像；新鲜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初放芽的绿，你是；柔嫩喜悦，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水光浮动着你梦期待中白莲。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60084" y="2279651"/>
            <a:ext cx="9260416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写出“你”新生时的娇嫩与美好。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5534" y="2173818"/>
            <a:ext cx="1947333" cy="781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倒装句</a:t>
            </a:r>
            <a:endParaRPr lang="zh-CN" altLang="en-US" sz="43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048934" y="1699684"/>
            <a:ext cx="455084" cy="1828800"/>
          </a:xfrm>
          <a:prstGeom prst="leftBrace">
            <a:avLst>
              <a:gd name="adj1" fmla="val 23484"/>
              <a:gd name="adj2" fmla="val 5000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85485" y="3822701"/>
            <a:ext cx="6343649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写出“你”的柔嫩与生气。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5" grpId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17"/>
          <p:cNvSpPr>
            <a:spLocks noChangeArrowheads="1"/>
          </p:cNvSpPr>
          <p:nvPr/>
        </p:nvSpPr>
        <p:spPr bwMode="auto">
          <a:xfrm>
            <a:off x="2279651" y="2148417"/>
            <a:ext cx="8382000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雪化后那片鹅黄，你像；新鲜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初放芽的绿，你是；柔嫩喜悦，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水光浮动着你梦期待中白莲。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51" name="矩形 3"/>
          <p:cNvSpPr>
            <a:spLocks noChangeArrowheads="1"/>
          </p:cNvSpPr>
          <p:nvPr/>
        </p:nvSpPr>
        <p:spPr bwMode="auto">
          <a:xfrm>
            <a:off x="855134" y="457201"/>
            <a:ext cx="10259484" cy="171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本节诗歌中的哪些词语描写了“你”的颜色？说说它们带给你的阅读感受。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86367" y="4815417"/>
            <a:ext cx="10454217" cy="171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它们都是明亮的暖色，给人温润的美感，让人感到温暖、生机与希望。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08033" y="2235200"/>
            <a:ext cx="1346200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76751" y="3090333"/>
            <a:ext cx="795867" cy="78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732184" y="3934884"/>
            <a:ext cx="795867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矩形 17"/>
          <p:cNvSpPr>
            <a:spLocks noChangeArrowheads="1"/>
          </p:cNvSpPr>
          <p:nvPr/>
        </p:nvSpPr>
        <p:spPr bwMode="auto">
          <a:xfrm>
            <a:off x="2537884" y="560918"/>
            <a:ext cx="8214783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你是一树一树的花开，是燕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在梁间呢喃，</a:t>
            </a:r>
            <a:r>
              <a:rPr lang="en-US" altLang="zh-CN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你是爱，是暖，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是希望，你是人间的四月天！</a:t>
            </a:r>
            <a:endParaRPr lang="zh-CN" altLang="en-US" sz="4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44600" y="3475567"/>
            <a:ext cx="9857317" cy="2505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直接表明“我”对“你”满怀希望，同时也表明“你”的新生给“我”带来了新的希望。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029451" y="2256367"/>
            <a:ext cx="3490383" cy="12700"/>
          </a:xfrm>
          <a:prstGeom prst="line">
            <a:avLst/>
          </a:prstGeom>
          <a:ln w="349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762251" y="3139017"/>
            <a:ext cx="1686983" cy="0"/>
          </a:xfrm>
          <a:prstGeom prst="line">
            <a:avLst/>
          </a:prstGeom>
          <a:ln w="349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8318" y="63501"/>
            <a:ext cx="3668183" cy="1471084"/>
            <a:chOff x="0" y="127959"/>
            <a:chExt cx="2751581" cy="1102407"/>
          </a:xfrm>
        </p:grpSpPr>
        <p:pic>
          <p:nvPicPr>
            <p:cNvPr id="57348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553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作者名片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8500" y="1581151"/>
            <a:ext cx="10905067" cy="49059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    林徽因（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1904—1955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），原名徽音，福建闽县（今福州）人，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建筑师、作家、新月派诗人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，建筑师梁思成的妻子。中华人民共和国国徽的设计者之一。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她是中国第一位女性建筑学家，被胡适誉为“中国一代才女”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。林徽因文学作品甚多，代表作有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你是人间的四月天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，短篇小说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九十九度中</a:t>
            </a:r>
            <a:r>
              <a: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89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3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0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1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0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1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2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0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1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3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3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4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5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6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7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8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0998" name="矩形 17"/>
          <p:cNvSpPr>
            <a:spLocks noChangeArrowheads="1"/>
          </p:cNvSpPr>
          <p:nvPr/>
        </p:nvSpPr>
        <p:spPr bwMode="auto">
          <a:xfrm>
            <a:off x="2059517" y="1028700"/>
            <a:ext cx="8212667" cy="270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你是一树一树的花开，是燕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在梁间呢喃，</a:t>
            </a:r>
            <a:r>
              <a:rPr lang="en-US" altLang="zh-CN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你是爱，是暖，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是希望，你是人间的四月天！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04333" y="4072467"/>
            <a:ext cx="10661651" cy="171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300" b="1" dirty="0">
                <a:solidFill>
                  <a:srgbClr val="0000FF"/>
                </a:solidFill>
                <a:latin typeface="宋体" panose="02010600030101010101" pitchFamily="2" charset="-122"/>
              </a:rPr>
              <a:t>    与诗的开篇遥相呼应，更加强烈地表现出了作者对“你”的赞美与喜爱之情。</a:t>
            </a:r>
            <a:endParaRPr lang="zh-CN" altLang="en-US" sz="4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41800" y="2806700"/>
            <a:ext cx="4641851" cy="778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你是人间的四月天</a:t>
            </a:r>
            <a:endParaRPr lang="zh-CN" altLang="en-US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 bwMode="auto">
          <a:xfrm>
            <a:off x="139700" y="1"/>
            <a:ext cx="3668184" cy="1471084"/>
            <a:chOff x="0" y="127959"/>
            <a:chExt cx="2751581" cy="1102407"/>
          </a:xfrm>
        </p:grpSpPr>
        <p:pic>
          <p:nvPicPr>
            <p:cNvPr id="82949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50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深入探究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82947" name="TextBox 4"/>
          <p:cNvSpPr txBox="1">
            <a:spLocks noChangeArrowheads="1"/>
          </p:cNvSpPr>
          <p:nvPr/>
        </p:nvSpPr>
        <p:spPr bwMode="auto">
          <a:xfrm>
            <a:off x="1054100" y="1593850"/>
            <a:ext cx="7866891" cy="8063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试分析诗歌第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节的结构特点。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56218" y="2573867"/>
            <a:ext cx="10325100" cy="3083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本诗第</a:t>
            </a:r>
            <a:r>
              <a:rPr lang="en-US" altLang="zh-CN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</a:t>
            </a:r>
            <a:r>
              <a:rPr lang="en-US" altLang="zh-CN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节句式结构基本相同，形成复沓、对称的乐章；将心中的爱以一幅幅四月天丰美的画面作比，节奏明快；排比的句式将画面连接，情感如水面涟漪层层叠叠，荡漾起伏。</a:t>
            </a:r>
            <a:endParaRPr lang="zh-CN" altLang="en-US" sz="37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5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7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8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2" name="文本框 2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3" name="文本框 2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399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2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3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0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5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1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2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3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4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5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6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4070" name="TextBox 4"/>
          <p:cNvSpPr txBox="1">
            <a:spLocks noChangeArrowheads="1"/>
          </p:cNvSpPr>
          <p:nvPr/>
        </p:nvSpPr>
        <p:spPr bwMode="auto">
          <a:xfrm>
            <a:off x="605366" y="944034"/>
            <a:ext cx="10778067" cy="1489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    2.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本诗中，“你”字反复出现，试分析其表达效果。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74701" y="2512485"/>
            <a:ext cx="10327217" cy="3083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本诗中“你”字反复出现十一次，既突出了主题，又起到了“衬韵”的作用。“你”字的每一次出现，歌颂四月天，不仅是在向“你”倾诉，是一种形式美感与内容美感的深层次结合。</a:t>
            </a:r>
            <a:endParaRPr lang="zh-CN" altLang="en-US" sz="37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Box 1"/>
          <p:cNvSpPr txBox="1">
            <a:spLocks noChangeArrowheads="1"/>
          </p:cNvSpPr>
          <p:nvPr/>
        </p:nvSpPr>
        <p:spPr bwMode="auto">
          <a:xfrm>
            <a:off x="751418" y="628652"/>
            <a:ext cx="10257367" cy="1489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    3.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这首诗给人的感觉很美。你认为它美在哪里？请作出简要赏析。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533" y="2237318"/>
            <a:ext cx="1100667" cy="285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 bwMode="auto">
          <a:xfrm>
            <a:off x="2038351" y="2978151"/>
            <a:ext cx="3812116" cy="2983556"/>
            <a:chOff x="1719091" y="2397599"/>
            <a:chExt cx="2859487" cy="2238863"/>
          </a:xfrm>
        </p:grpSpPr>
        <p:sp>
          <p:nvSpPr>
            <p:cNvPr id="2" name="圆角矩形标注 1"/>
            <p:cNvSpPr/>
            <p:nvPr/>
          </p:nvSpPr>
          <p:spPr>
            <a:xfrm>
              <a:off x="1719091" y="2397599"/>
              <a:ext cx="2859487" cy="2220512"/>
            </a:xfrm>
            <a:prstGeom prst="wedgeRoundRectCallout">
              <a:avLst>
                <a:gd name="adj1" fmla="val -62744"/>
                <a:gd name="adj2" fmla="val -36948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5002" name="TextBox 1"/>
            <p:cNvSpPr txBox="1">
              <a:spLocks noChangeArrowheads="1"/>
            </p:cNvSpPr>
            <p:nvPr/>
          </p:nvSpPr>
          <p:spPr bwMode="auto">
            <a:xfrm>
              <a:off x="1792801" y="2516288"/>
              <a:ext cx="2746308" cy="21201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音乐之美：本诗韵脚工整，格律和谐，读来朗朗上口。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5752" y="3382433"/>
            <a:ext cx="1263649" cy="303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3"/>
          <p:cNvGrpSpPr/>
          <p:nvPr/>
        </p:nvGrpSpPr>
        <p:grpSpPr bwMode="auto">
          <a:xfrm>
            <a:off x="6324601" y="1924051"/>
            <a:ext cx="4017433" cy="3619501"/>
            <a:chOff x="2146687" y="2397599"/>
            <a:chExt cx="3012917" cy="2714686"/>
          </a:xfrm>
        </p:grpSpPr>
        <p:sp>
          <p:nvSpPr>
            <p:cNvPr id="15" name="圆角矩形标注 14"/>
            <p:cNvSpPr/>
            <p:nvPr/>
          </p:nvSpPr>
          <p:spPr>
            <a:xfrm>
              <a:off x="2146687" y="2397599"/>
              <a:ext cx="2857350" cy="2714686"/>
            </a:xfrm>
            <a:prstGeom prst="wedgeRoundRectCallout">
              <a:avLst>
                <a:gd name="adj1" fmla="val 64825"/>
                <a:gd name="adj2" fmla="val 11310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5000" name="TextBox 1"/>
            <p:cNvSpPr txBox="1">
              <a:spLocks noChangeArrowheads="1"/>
            </p:cNvSpPr>
            <p:nvPr/>
          </p:nvSpPr>
          <p:spPr bwMode="auto">
            <a:xfrm>
              <a:off x="2180928" y="2450504"/>
              <a:ext cx="2978676" cy="26315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情感之美：字里行间洋溢着欢快、欣喜之感，是一首纯真而真挚的爱的赞歌。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3700" y="139701"/>
            <a:ext cx="2387600" cy="333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8"/>
          <p:cNvGrpSpPr/>
          <p:nvPr/>
        </p:nvGrpSpPr>
        <p:grpSpPr bwMode="auto">
          <a:xfrm>
            <a:off x="2849034" y="702734"/>
            <a:ext cx="8176684" cy="2836255"/>
            <a:chOff x="1719091" y="2113433"/>
            <a:chExt cx="3284909" cy="2127403"/>
          </a:xfrm>
        </p:grpSpPr>
        <p:sp>
          <p:nvSpPr>
            <p:cNvPr id="20" name="圆角矩形标注 19"/>
            <p:cNvSpPr/>
            <p:nvPr/>
          </p:nvSpPr>
          <p:spPr>
            <a:xfrm>
              <a:off x="1719091" y="2113433"/>
              <a:ext cx="3284909" cy="2062368"/>
            </a:xfrm>
            <a:prstGeom prst="wedgeRoundRectCallout">
              <a:avLst>
                <a:gd name="adj1" fmla="val -58093"/>
                <a:gd name="adj2" fmla="val -22785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025" name="TextBox 1"/>
            <p:cNvSpPr txBox="1">
              <a:spLocks noChangeArrowheads="1"/>
            </p:cNvSpPr>
            <p:nvPr/>
          </p:nvSpPr>
          <p:spPr bwMode="auto">
            <a:xfrm>
              <a:off x="1796324" y="2121583"/>
              <a:ext cx="3179485" cy="21192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意象之美：选取大量四月天的景物，如诗，色彩柔和，动静相宜，昼夜雨雪都被她写得极其纯净美好，营造出了优美的意境。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0834" y="3738033"/>
            <a:ext cx="1316567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4"/>
          <p:cNvGrpSpPr/>
          <p:nvPr/>
        </p:nvGrpSpPr>
        <p:grpSpPr bwMode="auto">
          <a:xfrm>
            <a:off x="937685" y="3657601"/>
            <a:ext cx="8174567" cy="2836255"/>
            <a:chOff x="1719091" y="2113433"/>
            <a:chExt cx="3284909" cy="2127403"/>
          </a:xfrm>
        </p:grpSpPr>
        <p:sp>
          <p:nvSpPr>
            <p:cNvPr id="26" name="圆角矩形标注 25"/>
            <p:cNvSpPr/>
            <p:nvPr/>
          </p:nvSpPr>
          <p:spPr>
            <a:xfrm>
              <a:off x="1719091" y="2113433"/>
              <a:ext cx="3284909" cy="2062368"/>
            </a:xfrm>
            <a:prstGeom prst="wedgeRoundRectCallout">
              <a:avLst>
                <a:gd name="adj1" fmla="val 57229"/>
                <a:gd name="adj2" fmla="val -23742"/>
                <a:gd name="adj3" fmla="val 16667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023" name="TextBox 1"/>
            <p:cNvSpPr txBox="1">
              <a:spLocks noChangeArrowheads="1"/>
            </p:cNvSpPr>
            <p:nvPr/>
          </p:nvSpPr>
          <p:spPr bwMode="auto">
            <a:xfrm>
              <a:off x="1796324" y="2121583"/>
              <a:ext cx="3179485" cy="21192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句式之美：“黄昏吹着风的软”“雪化后那片鹅黄，你像；新鲜初放芽的绿，你是；”以异于寻常的倒装句式，带来一种新奇的阅读美感。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4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5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4" name="文本框 5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5" name="文本框 5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6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7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8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09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0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1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2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3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4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8714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grpSp>
        <p:nvGrpSpPr>
          <p:cNvPr id="2" name="组合 42"/>
          <p:cNvGrpSpPr/>
          <p:nvPr/>
        </p:nvGrpSpPr>
        <p:grpSpPr bwMode="auto">
          <a:xfrm>
            <a:off x="-190500" y="1"/>
            <a:ext cx="3668184" cy="1471084"/>
            <a:chOff x="0" y="127959"/>
            <a:chExt cx="2751581" cy="1102407"/>
          </a:xfrm>
        </p:grpSpPr>
        <p:pic>
          <p:nvPicPr>
            <p:cNvPr id="87161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162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结构梳理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87143" name="TextBox 1"/>
          <p:cNvSpPr txBox="1">
            <a:spLocks noChangeArrowheads="1"/>
          </p:cNvSpPr>
          <p:nvPr/>
        </p:nvSpPr>
        <p:spPr bwMode="auto">
          <a:xfrm>
            <a:off x="4445001" y="804333"/>
            <a:ext cx="4093633" cy="696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你是人间的四月天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39333" y="1921934"/>
            <a:ext cx="2650067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四月天、笑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减号 3"/>
          <p:cNvSpPr/>
          <p:nvPr/>
        </p:nvSpPr>
        <p:spPr>
          <a:xfrm>
            <a:off x="4165600" y="2139951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53000" y="1905001"/>
            <a:ext cx="2169584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anose="02010600030101010101" pitchFamily="2" charset="-122"/>
              </a:rPr>
              <a:t>轻灵光艳</a:t>
            </a:r>
            <a:endParaRPr lang="zh-CN" altLang="en-US" sz="37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428751" y="2702985"/>
            <a:ext cx="5537200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云烟、黄昏、星子、细雨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减号 26"/>
          <p:cNvSpPr/>
          <p:nvPr/>
        </p:nvSpPr>
        <p:spPr>
          <a:xfrm>
            <a:off x="6722533" y="2901951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363885" y="2730500"/>
            <a:ext cx="2169583" cy="696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anose="02010600030101010101" pitchFamily="2" charset="-122"/>
              </a:rPr>
              <a:t>柔美恬静</a:t>
            </a:r>
            <a:endParaRPr lang="zh-CN" altLang="en-US" sz="37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39333" y="3475567"/>
            <a:ext cx="2169584" cy="696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轻、月圆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减号 29"/>
          <p:cNvSpPr/>
          <p:nvPr/>
        </p:nvSpPr>
        <p:spPr>
          <a:xfrm>
            <a:off x="3560233" y="3683001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184651" y="3467100"/>
            <a:ext cx="2169583" cy="696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anose="02010600030101010101" pitchFamily="2" charset="-122"/>
              </a:rPr>
              <a:t>鲜妍庄严</a:t>
            </a:r>
            <a:endParaRPr lang="zh-CN" altLang="en-US" sz="37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420284" y="4298951"/>
            <a:ext cx="3613149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鹅黄、绿、白莲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减号 32"/>
          <p:cNvSpPr/>
          <p:nvPr/>
        </p:nvSpPr>
        <p:spPr>
          <a:xfrm>
            <a:off x="4826000" y="4525434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412318" y="4301067"/>
            <a:ext cx="2171700" cy="696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anose="02010600030101010101" pitchFamily="2" charset="-122"/>
              </a:rPr>
              <a:t>新鲜柔嫩</a:t>
            </a:r>
            <a:endParaRPr lang="zh-CN" altLang="en-US" sz="37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420285" y="5124451"/>
            <a:ext cx="4093633" cy="6963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花开、燕、四月天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减号 35"/>
          <p:cNvSpPr/>
          <p:nvPr/>
        </p:nvSpPr>
        <p:spPr>
          <a:xfrm>
            <a:off x="5403851" y="5323418"/>
            <a:ext cx="719667" cy="351367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081184" y="5107518"/>
            <a:ext cx="2169583" cy="6963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FF"/>
                </a:solidFill>
                <a:latin typeface="宋体" panose="02010600030101010101" pitchFamily="2" charset="-122"/>
              </a:rPr>
              <a:t>希望生机</a:t>
            </a:r>
            <a:endParaRPr lang="zh-CN" altLang="en-US" sz="37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641115" y="2165352"/>
            <a:ext cx="1966686" cy="3280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21917" tIns="60958" rIns="121917" bIns="6095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爱与希望</a:t>
            </a:r>
            <a:endParaRPr lang="en-US" altLang="zh-CN" sz="43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新生的喜悦</a:t>
            </a:r>
            <a:endParaRPr lang="en-US" altLang="zh-CN" sz="43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975784" y="2167467"/>
            <a:ext cx="397933" cy="3541184"/>
          </a:xfrm>
          <a:prstGeom prst="leftBrace">
            <a:avLst>
              <a:gd name="adj1" fmla="val 54116"/>
              <a:gd name="adj2" fmla="val 50000"/>
            </a:avLst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7" grpId="0"/>
      <p:bldP spid="13" grpId="0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 bwMode="auto">
          <a:xfrm>
            <a:off x="298451" y="281517"/>
            <a:ext cx="3668183" cy="1471083"/>
            <a:chOff x="0" y="127959"/>
            <a:chExt cx="2751581" cy="1102407"/>
          </a:xfrm>
        </p:grpSpPr>
        <p:pic>
          <p:nvPicPr>
            <p:cNvPr id="88068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69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9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主旨归纳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88067" name="矩形 1"/>
          <p:cNvSpPr>
            <a:spLocks noChangeArrowheads="1"/>
          </p:cNvSpPr>
          <p:nvPr/>
        </p:nvSpPr>
        <p:spPr bwMode="auto">
          <a:xfrm>
            <a:off x="1346201" y="2061634"/>
            <a:ext cx="9512300" cy="3083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    这首抒情诗中，诗人使用了描写和抒情的表达方式，极力抒写“你”是“人间的四月天”，</a:t>
            </a:r>
            <a:r>
              <a:rPr lang="zh-CN" altLang="en-US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表达了心中对儿子的希望和儿子出生给作者带来的喜悦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234"/>
            <a:ext cx="12192000" cy="684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2"/>
          <p:cNvGrpSpPr/>
          <p:nvPr/>
        </p:nvGrpSpPr>
        <p:grpSpPr bwMode="auto">
          <a:xfrm>
            <a:off x="298451" y="281517"/>
            <a:ext cx="3668183" cy="1471083"/>
            <a:chOff x="0" y="127959"/>
            <a:chExt cx="2751581" cy="1102407"/>
          </a:xfrm>
        </p:grpSpPr>
        <p:pic>
          <p:nvPicPr>
            <p:cNvPr id="8909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097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拓展延伸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89092" name="矩形 2"/>
          <p:cNvSpPr>
            <a:spLocks noChangeArrowheads="1"/>
          </p:cNvSpPr>
          <p:nvPr/>
        </p:nvSpPr>
        <p:spPr bwMode="auto">
          <a:xfrm>
            <a:off x="573618" y="2139951"/>
            <a:ext cx="5601848" cy="4259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断续的曲子，最美或最温柔的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夜，带着一天的星。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记忆的梗上，谁不有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两三朵娉婷，披着情绪的花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无名的展开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野荷的香馥，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每一瓣静处的月明。</a:t>
            </a:r>
            <a:endParaRPr lang="zh-CN" altLang="en-US" sz="3200" b="1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3" name="矩形 7"/>
          <p:cNvSpPr>
            <a:spLocks noChangeArrowheads="1"/>
          </p:cNvSpPr>
          <p:nvPr/>
        </p:nvSpPr>
        <p:spPr bwMode="auto">
          <a:xfrm>
            <a:off x="4387851" y="804334"/>
            <a:ext cx="3974800" cy="1107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64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 忆</a:t>
            </a:r>
            <a:r>
              <a:rPr lang="zh-CN" altLang="en-US" sz="37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林徽因</a:t>
            </a:r>
            <a:endParaRPr lang="zh-CN" altLang="en-US" sz="3700" b="1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4" name="矩形 8"/>
          <p:cNvSpPr>
            <a:spLocks noChangeArrowheads="1"/>
          </p:cNvSpPr>
          <p:nvPr/>
        </p:nvSpPr>
        <p:spPr bwMode="auto">
          <a:xfrm>
            <a:off x="6193367" y="2127251"/>
            <a:ext cx="5609167" cy="4258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湖上风吹过，头发乱了，或是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水面皱起像鱼鳞的锦。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四面里的辽阔，如同梦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荡漾着中心彷徨的过往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不着痕迹，谁都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认识那图画，</a:t>
            </a:r>
            <a:b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沉在水底记忆的倒影！</a:t>
            </a:r>
            <a:endParaRPr lang="zh-CN" altLang="en-US" sz="3200" b="1" dirty="0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" name="《记忆》林徽因.wav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4551" y="965200"/>
            <a:ext cx="1145116" cy="1145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1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1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1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1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19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2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6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7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3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6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7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4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59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6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7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8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19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0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1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1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1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9021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grpSp>
        <p:nvGrpSpPr>
          <p:cNvPr id="2" name="组合 42"/>
          <p:cNvGrpSpPr/>
          <p:nvPr/>
        </p:nvGrpSpPr>
        <p:grpSpPr bwMode="auto">
          <a:xfrm>
            <a:off x="0" y="124884"/>
            <a:ext cx="3668184" cy="1471083"/>
            <a:chOff x="0" y="127959"/>
            <a:chExt cx="2751581" cy="1102407"/>
          </a:xfrm>
        </p:grpSpPr>
        <p:pic>
          <p:nvPicPr>
            <p:cNvPr id="90216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217" name="TextBox 44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课后作业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90215" name="TextBox 4"/>
          <p:cNvSpPr txBox="1">
            <a:spLocks noChangeArrowheads="1"/>
          </p:cNvSpPr>
          <p:nvPr/>
        </p:nvSpPr>
        <p:spPr bwMode="auto">
          <a:xfrm>
            <a:off x="1331385" y="2061634"/>
            <a:ext cx="9834033" cy="3100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marL="685800" indent="-68580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通过网络、图书等方式查阅更多关于林徽因的资料。</a:t>
            </a:r>
            <a:endParaRPr lang="en-US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685800" indent="-68580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4300" b="1" dirty="0">
                <a:latin typeface="黑体" panose="02010609060101010101" pitchFamily="2" charset="-122"/>
                <a:ea typeface="黑体" panose="02010609060101010101" pitchFamily="2" charset="-122"/>
              </a:rPr>
              <a:t>读一读林徽因的其他作品。</a:t>
            </a:r>
            <a:endParaRPr lang="en-US" altLang="zh-CN" sz="43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9"/>
          <p:cNvSpPr txBox="1"/>
          <p:nvPr/>
        </p:nvSpPr>
        <p:spPr>
          <a:xfrm>
            <a:off x="9693275" y="6581775"/>
            <a:ext cx="1841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sz="1200" dirty="0">
              <a:solidFill>
                <a:srgbClr val="8CC5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图片 1" descr="40"/>
          <p:cNvPicPr>
            <a:picLocks noChangeAspect="1"/>
          </p:cNvPicPr>
          <p:nvPr/>
        </p:nvPicPr>
        <p:blipFill>
          <a:blip r:embed="rId1"/>
          <a:srcRect b="6824"/>
          <a:stretch>
            <a:fillRect/>
          </a:stretch>
        </p:blipFill>
        <p:spPr>
          <a:xfrm>
            <a:off x="785813" y="1739900"/>
            <a:ext cx="10793412" cy="454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1"/>
          <p:cNvSpPr txBox="1"/>
          <p:nvPr/>
        </p:nvSpPr>
        <p:spPr>
          <a:xfrm>
            <a:off x="1279525" y="2414588"/>
            <a:ext cx="6064250" cy="2030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请同学们模仿诗作中对爱的描写，选择合适的意象，仿写一首小诗，表达对父母、师长的爱。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/>
            </a:br>
            <a:endParaRPr lang="en-US" altLang="zh-CN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1905000" y="381000"/>
            <a:ext cx="5181600" cy="61722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1200"/>
              <a:t>　　</a:t>
            </a:r>
            <a:endParaRPr lang="zh-CN" altLang="en-US" sz="1200"/>
          </a:p>
          <a:p>
            <a:pPr>
              <a:lnSpc>
                <a:spcPct val="80000"/>
              </a:lnSpc>
            </a:pPr>
            <a:r>
              <a:rPr lang="zh-CN" altLang="en-US" sz="1800" b="1">
                <a:effectLst>
                  <a:outerShdw blurRad="38100" dist="38100" dir="2700000">
                    <a:srgbClr val="FFFFFF"/>
                  </a:outerShdw>
                </a:effectLst>
              </a:rPr>
              <a:t>　　</a:t>
            </a: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我是天空里的一片云，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       偶然投影在你的波心</a:t>
            </a:r>
            <a:r>
              <a:rPr lang="en-US" altLang="zh-CN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——</a:t>
            </a:r>
            <a:endParaRPr lang="en-US" altLang="zh-CN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en-US" altLang="zh-CN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你不必讶异，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更无须欢喜</a:t>
            </a:r>
            <a:r>
              <a:rPr lang="en-US" altLang="zh-CN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——</a:t>
            </a:r>
            <a:endParaRPr lang="en-US" altLang="zh-CN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en-US" altLang="zh-CN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在转瞬间消灭了踪影。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        你我相逢在黑夜的海上，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你有你的，我有我的，方向； 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你记得也好，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最好你忘掉，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sz="1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　　在这交会时互放的光亮！</a:t>
            </a:r>
            <a:endParaRPr lang="zh-CN" altLang="en-US" sz="18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7114540" y="1447800"/>
            <a:ext cx="2029460" cy="3581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8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偶 然</a:t>
            </a:r>
            <a:r>
              <a:rPr lang="en-US" altLang="zh-CN" sz="48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》</a:t>
            </a:r>
            <a:endParaRPr lang="en-US" altLang="zh-CN" sz="4800" b="1">
              <a:effectLst>
                <a:outerShdw blurRad="38100" dist="38100" dir="2700000">
                  <a:srgbClr val="FFFFFF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8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徐志摩</a:t>
            </a:r>
            <a:endParaRPr lang="zh-CN" altLang="en-US" sz="3200" b="1">
              <a:effectLst>
                <a:outerShdw blurRad="38100" dist="38100" dir="2700000">
                  <a:srgbClr val="FFFFFF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7893" name="图片 37892" descr="3ad7a12e6e8d757e1e3089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813" y="6308725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诗朗诵：《偶然》--张妙阳-128x96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05963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6867" descr="截图12575040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1645" y="328295"/>
            <a:ext cx="2230438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085" fill="hold"/>
                                        <p:tgtEl>
                                          <p:spTgt spid="378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print"/>
          <a:srcRect t="6358" r="34076" b="7047"/>
          <a:stretch>
            <a:fillRect/>
          </a:stretch>
        </p:blipFill>
        <p:spPr bwMode="auto">
          <a:xfrm>
            <a:off x="660401" y="340784"/>
            <a:ext cx="5490633" cy="45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2217" y="383118"/>
            <a:ext cx="3048000" cy="458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1492252" y="5147733"/>
            <a:ext cx="3103033" cy="6942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参与国徽设计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990167" y="5270500"/>
            <a:ext cx="5962651" cy="6942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天安门人民英雄纪念碑设计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2"/>
          <p:cNvSpPr txBox="1">
            <a:spLocks noChangeArrowheads="1"/>
          </p:cNvSpPr>
          <p:nvPr/>
        </p:nvSpPr>
        <p:spPr bwMode="auto">
          <a:xfrm>
            <a:off x="527051" y="298451"/>
            <a:ext cx="4711700" cy="6942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抢救改造传统景泰蓝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9317" y="1064684"/>
            <a:ext cx="5458883" cy="537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/>
          <a:srcRect l="3076" r="5167" b="8990"/>
          <a:stretch>
            <a:fillRect/>
          </a:stretch>
        </p:blipFill>
        <p:spPr bwMode="auto">
          <a:xfrm>
            <a:off x="6199718" y="1037167"/>
            <a:ext cx="5192183" cy="537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7" name="文本框 46"/>
          <p:cNvSpPr txBox="1">
            <a:spLocks noChangeArrowheads="1"/>
          </p:cNvSpPr>
          <p:nvPr/>
        </p:nvSpPr>
        <p:spPr bwMode="auto">
          <a:xfrm rot="-424911">
            <a:off x="9413482" y="209015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4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5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4" name="文本框 27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5" name="文本框 28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6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4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5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7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7" name="文本框 46"/>
          <p:cNvSpPr txBox="1">
            <a:spLocks noChangeArrowheads="1"/>
          </p:cNvSpPr>
          <p:nvPr/>
        </p:nvSpPr>
        <p:spPr bwMode="auto">
          <a:xfrm rot="2702238">
            <a:off x="10081289" y="408087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8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49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0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1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2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3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4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sp>
        <p:nvSpPr>
          <p:cNvPr id="6154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C8F6F3"/>
                </a:solidFill>
              </a:rPr>
              <a:t>状元成才路</a:t>
            </a:r>
            <a:endParaRPr lang="zh-CN" altLang="zh-CN" sz="700" dirty="0">
              <a:solidFill>
                <a:srgbClr val="C8F6F3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35467" y="1"/>
            <a:ext cx="3668184" cy="1471084"/>
            <a:chOff x="0" y="127959"/>
            <a:chExt cx="2751581" cy="1102407"/>
          </a:xfrm>
        </p:grpSpPr>
        <p:pic>
          <p:nvPicPr>
            <p:cNvPr id="61544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45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写作背景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3550" y="1308101"/>
            <a:ext cx="10640483" cy="4564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    《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你是人间的四月天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是林徽因的经典诗作，最初发表于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学文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一卷一期（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1934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日）。关于本诗的创作意图，有两种说法：一是为悼念徐志摩而作，一是为儿子的出生而作。学术界一般认为是林徽因写给儿子梁从诫的。以表达心中对儿子的希望和儿子出生带来的喜悦。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35467" y="1"/>
            <a:ext cx="3668184" cy="1471084"/>
            <a:chOff x="0" y="127959"/>
            <a:chExt cx="2751581" cy="1102407"/>
          </a:xfrm>
        </p:grpSpPr>
        <p:pic>
          <p:nvPicPr>
            <p:cNvPr id="62468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69" name="TextBox 3"/>
            <p:cNvSpPr txBox="1">
              <a:spLocks noChangeArrowheads="1"/>
            </p:cNvSpPr>
            <p:nvPr/>
          </p:nvSpPr>
          <p:spPr bwMode="auto">
            <a:xfrm>
              <a:off x="336618" y="386774"/>
              <a:ext cx="1832848" cy="584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文体知识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93751" y="1060451"/>
            <a:ext cx="10640483" cy="467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新月派及新月诗</a:t>
            </a:r>
            <a:endParaRPr lang="en-US" altLang="zh-CN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“新月派”是现代新诗史上一个重要的诗歌流派，主张新诗应具备音乐美、绘画美、建筑美三个美学标准。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该诗派大体上以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1927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年为界分为前后两个时期。前期自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1926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年春始，代表人物有徐志摩、闻一多、胡适、梁实秋、朱湘等。他们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35567" y="694267"/>
            <a:ext cx="10640484" cy="530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提倡新格律诗，主张“理性节制情感”，反对滥情主义和诗的散文化倾向。</a:t>
            </a:r>
            <a:r>
              <a:rPr lang="en-US" altLang="zh-CN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1927</a:t>
            </a:r>
            <a:r>
              <a:rPr lang="zh-CN" altLang="en-US" sz="3700" b="1" dirty="0">
                <a:latin typeface="黑体" panose="02010609060101010101" pitchFamily="2" charset="-122"/>
                <a:ea typeface="黑体" panose="02010609060101010101" pitchFamily="2" charset="-122"/>
              </a:rPr>
              <a:t>年春，“新月派”的主要活动转移到上海，这是后期新月派。后期新月派提出“健康”“尊严”的原则，坚持超功利的、自我表现的、贵族化的“纯诗”立场，讲求“本质的醇正、技巧的周密和格律的谨严”，诗的艺术表现、抒情方式与现代派趋近。</a:t>
            </a:r>
            <a:endParaRPr lang="zh-CN" altLang="en-US" sz="3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ISPRING_ULTRA_SCORM_COURSE_ID" val="D2864D67-51D8-4007-B8B1-3F1FED7622A4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主题3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0</TotalTime>
  <Words>8267</Words>
  <Application>WPS 演示</Application>
  <PresentationFormat>自定义</PresentationFormat>
  <Paragraphs>2122</Paragraphs>
  <Slides>39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Franklin Gothic Medium</vt:lpstr>
      <vt:lpstr>黑体</vt:lpstr>
      <vt:lpstr>Calibri</vt:lpstr>
      <vt:lpstr>楷体</vt:lpstr>
      <vt:lpstr>Arial Unicode MS</vt:lpstr>
      <vt:lpstr>等线</vt:lpstr>
      <vt:lpstr>Arial Black</vt:lpstr>
      <vt:lpstr>宋体-PUA</vt:lpstr>
      <vt:lpstr>楷体_GB2312</vt:lpstr>
      <vt:lpstr>新宋体</vt:lpstr>
      <vt:lpstr>主题3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</dc:title>
  <dc:creator>WIN7</dc:creator>
  <cp:lastModifiedBy>张涛</cp:lastModifiedBy>
  <cp:revision>147</cp:revision>
  <dcterms:created xsi:type="dcterms:W3CDTF">2017-08-18T03:02:00Z</dcterms:created>
  <dcterms:modified xsi:type="dcterms:W3CDTF">2020-07-24T01:49:21Z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