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</p:sldMasterIdLst>
  <p:notesMasterIdLst>
    <p:notesMasterId r:id="rId5"/>
  </p:notesMasterIdLst>
  <p:sldIdLst>
    <p:sldId id="477" r:id="rId4"/>
    <p:sldId id="340" r:id="rId6"/>
    <p:sldId id="537" r:id="rId7"/>
    <p:sldId id="536" r:id="rId8"/>
    <p:sldId id="538" r:id="rId9"/>
    <p:sldId id="539" r:id="rId10"/>
    <p:sldId id="385" r:id="rId11"/>
    <p:sldId id="388" r:id="rId12"/>
    <p:sldId id="387" r:id="rId13"/>
    <p:sldId id="364" r:id="rId14"/>
    <p:sldId id="541" r:id="rId15"/>
    <p:sldId id="542" r:id="rId16"/>
    <p:sldId id="544" r:id="rId17"/>
    <p:sldId id="546" r:id="rId18"/>
    <p:sldId id="545" r:id="rId19"/>
    <p:sldId id="523" r:id="rId20"/>
  </p:sldIdLst>
  <p:sldSz cx="12192000" cy="6858000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angli" initials="w" lastIdx="6" clrIdx="0"/>
  <p:cmAuthor id="2" name="Administrator" initials="A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1F1F3"/>
    <a:srgbClr val="CC00FF"/>
    <a:srgbClr val="FF3399"/>
    <a:srgbClr val="CC66FF"/>
    <a:srgbClr val="0000FF"/>
    <a:srgbClr val="FFFF66"/>
    <a:srgbClr val="99FFCC"/>
    <a:srgbClr val="CCFFFF"/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 showGuides="1">
      <p:cViewPr varScale="1">
        <p:scale>
          <a:sx n="100" d="100"/>
          <a:sy n="100" d="100"/>
        </p:scale>
        <p:origin x="-1092" y="-84"/>
      </p:cViewPr>
      <p:guideLst>
        <p:guide orient="horz" pos="2130"/>
        <p:guide pos="383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4" Type="http://schemas.openxmlformats.org/officeDocument/2006/relationships/commentAuthors" Target="commentAuthors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2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2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2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2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2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2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2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2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7" descr="C:\Documents and Settings\Administrator\桌面\有用图标\22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44200" y="44451"/>
            <a:ext cx="1397000" cy="94826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5" name="图片 4"/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FEFADF"/>
              </a:clrFrom>
              <a:clrTo>
                <a:srgbClr val="FEFADF">
                  <a:alpha val="0"/>
                </a:srgbClr>
              </a:clrTo>
            </a:clrChange>
          </a:blip>
          <a:srcRect b="6937"/>
          <a:stretch>
            <a:fillRect/>
          </a:stretch>
        </p:blipFill>
        <p:spPr>
          <a:xfrm>
            <a:off x="3039533" y="463551"/>
            <a:ext cx="9144000" cy="6381749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Administrator\桌面\有用图标\状元成才路标志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19884" y="12700"/>
            <a:ext cx="1246716" cy="109431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3" name="图片 4"/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FEFADF"/>
              </a:clrFrom>
              <a:clrTo>
                <a:srgbClr val="FEFADF">
                  <a:alpha val="0"/>
                </a:srgbClr>
              </a:clrTo>
            </a:clrChange>
          </a:blip>
          <a:srcRect b="6937"/>
          <a:stretch>
            <a:fillRect/>
          </a:stretch>
        </p:blipFill>
        <p:spPr>
          <a:xfrm>
            <a:off x="3039533" y="463551"/>
            <a:ext cx="9144000" cy="6381749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pn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7" Type="http://schemas.openxmlformats.org/officeDocument/2006/relationships/image" Target="../media/image4.png"/><Relationship Id="rId6" Type="http://schemas.openxmlformats.org/officeDocument/2006/relationships/image" Target="../media/image3.png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Picture 6" descr="E:\外部文件\图片1.png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0" y="5257800"/>
            <a:ext cx="12192000" cy="1600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" name="Picture 7" descr="C:\Documents and Settings\Administrator\桌面\有用图标\22.png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10769600" y="31751"/>
            <a:ext cx="1397000" cy="948267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735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9pPr>
    </p:titleStyle>
    <p:bodyStyle>
      <a:lvl1pPr marL="457200" indent="-457200" algn="l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+mj-lt"/>
          <a:ea typeface="+mn-ea"/>
          <a:cs typeface="+mn-cs"/>
        </a:defRPr>
      </a:lvl1pPr>
      <a:lvl2pPr marL="990600" indent="-381000" algn="l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–"/>
        <a:defRPr sz="3735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–"/>
        <a:defRPr sz="2665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»"/>
        <a:defRPr sz="2665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0" name="Picture 6" descr="E:\外部文件\图片1.png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0" y="5257800"/>
            <a:ext cx="12192000" cy="1600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1" name="Picture 2" descr="C:\Documents and Settings\Administrator\桌面\有用图标\状元成才路标志.png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0919884" y="12700"/>
            <a:ext cx="1246716" cy="1094317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</p:sldLayoutIdLst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735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9pPr>
    </p:titleStyle>
    <p:bodyStyle>
      <a:lvl1pPr marL="457200" indent="-457200" algn="l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+mj-lt"/>
          <a:ea typeface="+mn-ea"/>
          <a:cs typeface="+mn-cs"/>
        </a:defRPr>
      </a:lvl1pPr>
      <a:lvl2pPr marL="990600" indent="-381000" algn="l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–"/>
        <a:defRPr sz="3735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–"/>
        <a:defRPr sz="2665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»"/>
        <a:defRPr sz="2665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rcRect r="-1" b="15889"/>
          <a:stretch>
            <a:fillRect/>
          </a:stretch>
        </p:blipFill>
        <p:spPr>
          <a:xfrm>
            <a:off x="-53975" y="-22225"/>
            <a:ext cx="12300585" cy="6903085"/>
          </a:xfrm>
          <a:prstGeom prst="rect">
            <a:avLst/>
          </a:prstGeom>
        </p:spPr>
      </p:pic>
      <p:sp>
        <p:nvSpPr>
          <p:cNvPr id="97283" name="文本框 1"/>
          <p:cNvSpPr txBox="1"/>
          <p:nvPr/>
        </p:nvSpPr>
        <p:spPr>
          <a:xfrm>
            <a:off x="1784350" y="2407920"/>
            <a:ext cx="7943850" cy="25069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ts val="6280"/>
              </a:lnSpc>
              <a:buFont typeface="Arial" panose="020B0604020202020204" pitchFamily="34" charset="0"/>
              <a:buNone/>
            </a:pPr>
            <a:endParaRPr sz="4000" b="1" dirty="0">
              <a:solidFill>
                <a:srgbClr val="41F1F3"/>
              </a:solidFill>
              <a:uFillTx/>
              <a:latin typeface="Comic Sans MS" panose="030F0702030302020204" pitchFamily="66" charset="0"/>
              <a:ea typeface="黑体" panose="02010609060101010101" pitchFamily="2" charset="-122"/>
            </a:endParaRPr>
          </a:p>
          <a:p>
            <a:pPr algn="ctr">
              <a:lnSpc>
                <a:spcPts val="6280"/>
              </a:lnSpc>
              <a:buFont typeface="Arial" panose="020B0604020202020204" pitchFamily="34" charset="0"/>
              <a:buNone/>
            </a:pPr>
            <a:r>
              <a:rPr sz="4000" b="1" dirty="0">
                <a:solidFill>
                  <a:srgbClr val="41F1F3"/>
                </a:solidFill>
                <a:uFillTx/>
                <a:latin typeface="Comic Sans MS" panose="030F0702030302020204" pitchFamily="66" charset="0"/>
                <a:ea typeface="黑体" panose="02010609060101010101" pitchFamily="2" charset="-122"/>
              </a:rPr>
              <a:t>《十一月四日风雨大作》（其二）</a:t>
            </a:r>
            <a:endParaRPr sz="4000" b="1" dirty="0">
              <a:solidFill>
                <a:srgbClr val="41F1F3"/>
              </a:solidFill>
              <a:uFillTx/>
              <a:latin typeface="Comic Sans MS" panose="030F0702030302020204" pitchFamily="66" charset="0"/>
              <a:ea typeface="黑体" panose="02010609060101010101" pitchFamily="2" charset="-122"/>
            </a:endParaRPr>
          </a:p>
          <a:p>
            <a:pPr algn="ctr">
              <a:lnSpc>
                <a:spcPts val="6280"/>
              </a:lnSpc>
              <a:buFont typeface="Arial" panose="020B0604020202020204" pitchFamily="34" charset="0"/>
              <a:buNone/>
            </a:pPr>
            <a:r>
              <a:rPr sz="4000" b="1" dirty="0">
                <a:solidFill>
                  <a:srgbClr val="41F1F3"/>
                </a:solidFill>
                <a:uFillTx/>
                <a:latin typeface="Comic Sans MS" panose="030F0702030302020204" pitchFamily="66" charset="0"/>
                <a:ea typeface="黑体" panose="02010609060101010101" pitchFamily="2" charset="-122"/>
              </a:rPr>
              <a:t>《潼关》</a:t>
            </a:r>
            <a:endParaRPr sz="4000" b="1" dirty="0">
              <a:solidFill>
                <a:srgbClr val="41F1F3"/>
              </a:solidFill>
              <a:uFillTx/>
              <a:latin typeface="Comic Sans MS" panose="030F0702030302020204" pitchFamily="66" charset="0"/>
              <a:ea typeface="黑体" panose="02010609060101010101" pitchFamily="2" charset="-122"/>
            </a:endParaRPr>
          </a:p>
        </p:txBody>
      </p:sp>
      <p:sp>
        <p:nvSpPr>
          <p:cNvPr id="12" name="日期占位符 4"/>
          <p:cNvSpPr>
            <a:spLocks noGrp="1"/>
          </p:cNvSpPr>
          <p:nvPr/>
        </p:nvSpPr>
        <p:spPr>
          <a:xfrm>
            <a:off x="9348470" y="6108065"/>
            <a:ext cx="2468880" cy="51879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200" b="1" i="0" u="none" kern="1200" baseline="0">
                <a:solidFill>
                  <a:srgbClr val="939494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36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36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36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36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36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36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36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36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buClrTx/>
            </a:pPr>
            <a:fld id="{BB962C8B-B14F-4D97-AF65-F5344CB8AC3E}" type="datetime1">
              <a:rPr lang="zh-CN" altLang="en-US" sz="3200" b="1" dirty="0">
                <a:solidFill>
                  <a:schemeClr val="bg1"/>
                </a:solidFill>
                <a:uFillTx/>
                <a:latin typeface="华文中宋" panose="02010600040101010101" charset="-122"/>
                <a:ea typeface="黑体" panose="02010609060101010101" pitchFamily="2" charset="-122"/>
              </a:rPr>
            </a:fld>
            <a:endParaRPr lang="zh-CN" altLang="en-US" sz="3200" b="1" dirty="0">
              <a:solidFill>
                <a:schemeClr val="bg1"/>
              </a:solidFill>
              <a:uFillTx/>
              <a:latin typeface="华文中宋" panose="02010600040101010101" charset="-122"/>
              <a:ea typeface="黑体" panose="0201060906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995930" y="864870"/>
            <a:ext cx="661035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/>
                <a:uFillTx/>
                <a:latin typeface="楷体_GB2312" charset="0"/>
                <a:ea typeface="黑体" panose="02010609060101010101" pitchFamily="2" charset="-122"/>
              </a:rPr>
              <a:t>课外古诗词诵读</a:t>
            </a:r>
            <a:endParaRPr lang="zh-CN" altLang="en-US" sz="7200" b="1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/>
              <a:uFillTx/>
              <a:latin typeface="楷体_GB2312" charset="0"/>
              <a:ea typeface="黑体" panose="0201060906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65835" y="5993765"/>
            <a:ext cx="733044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40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2" charset="-122"/>
              </a:rPr>
              <a:t>实用课件制作：涡阳八中臧文清</a:t>
            </a:r>
            <a:endParaRPr lang="zh-CN" altLang="en-US" sz="40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47109" name="Picture 5" descr="C:\Documents and Settings\Administrator\桌面\9e3df8dcd100baa1c6dfc52a4510b912c9fc2eab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115" r="1440"/>
          <a:stretch>
            <a:fillRect/>
          </a:stretch>
        </p:blipFill>
        <p:spPr bwMode="auto">
          <a:xfrm>
            <a:off x="-8890" y="-73025"/>
            <a:ext cx="12272010" cy="69957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770" name="TextBox 2"/>
          <p:cNvSpPr txBox="1"/>
          <p:nvPr/>
        </p:nvSpPr>
        <p:spPr>
          <a:xfrm>
            <a:off x="3419475" y="24574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2772" name="Text Box 4"/>
          <p:cNvSpPr txBox="1"/>
          <p:nvPr/>
        </p:nvSpPr>
        <p:spPr>
          <a:xfrm>
            <a:off x="5486400" y="2124075"/>
            <a:ext cx="311975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800" b="1" dirty="0">
                <a:solidFill>
                  <a:srgbClr val="FFFF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谭嗣同</a:t>
            </a:r>
            <a:endParaRPr lang="zh-CN" altLang="en-US" sz="4800" b="1" dirty="0">
              <a:solidFill>
                <a:srgbClr val="FFFF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2773" name="AutoShape 4" descr="http://d.hiphotos.baidu.com/baike/pic/item/9e3df8dcd100baa1c6dfc52a4510b912c9fc2eab.jpg"/>
          <p:cNvSpPr>
            <a:spLocks noChangeAspect="1"/>
          </p:cNvSpPr>
          <p:nvPr/>
        </p:nvSpPr>
        <p:spPr>
          <a:xfrm>
            <a:off x="1679575" y="712788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44123" y="455930"/>
            <a:ext cx="2736215" cy="132207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80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41F1F3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FillTx/>
                <a:latin typeface="楷体_GB2312" charset="0"/>
                <a:ea typeface="黑体" panose="02010609060101010101" pitchFamily="2" charset="-122"/>
              </a:rPr>
              <a:t>潼 关</a:t>
            </a:r>
            <a:endParaRPr lang="zh-CN" altLang="en-US" sz="80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41F1F3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uFillTx/>
              <a:latin typeface="楷体_GB2312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644900" y="721995"/>
            <a:ext cx="830008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latinLnBrk="1" hangingPunct="1">
              <a:lnSpc>
                <a:spcPct val="100000"/>
              </a:lnSpc>
              <a:spcBef>
                <a:spcPts val="600"/>
              </a:spcBef>
            </a:pPr>
            <a:r>
              <a:rPr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</a:rPr>
              <a:t>    谭嗣同（1865—1898），男，字复生，号壮飞，湖南浏阳人，中国近代著名政治家、思想家，维新派人士。其所著的《仁学》，是维新派的第一部哲学著作，也是中国近代思想史中的重要著作。清光绪二十四年谭嗣同参加领导戊戌变法，失败后被杀害，年仅33岁，为“戊戌六君子”之一。</a:t>
            </a:r>
            <a:endParaRPr sz="4000" b="1" dirty="0">
              <a:solidFill>
                <a:srgbClr val="0000FF"/>
              </a:solidFill>
              <a:uFillTx/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4776" y="83344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作者简介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  <p:pic>
        <p:nvPicPr>
          <p:cNvPr id="5132" name="图片 1" descr="9f2f070828381f30a63e7c97ae014c086e06f0e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935" y="1771650"/>
            <a:ext cx="3152775" cy="41967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1207135" y="1443990"/>
            <a:ext cx="9930130" cy="396938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p>
            <a:pPr algn="l" eaLnBrk="1" latinLnBrk="1" hangingPunct="1">
              <a:lnSpc>
                <a:spcPct val="100000"/>
              </a:lnSpc>
              <a:spcBef>
                <a:spcPts val="1200"/>
              </a:spcBef>
              <a:buClrTx/>
              <a:buSzTx/>
              <a:buFontTx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楷体_GB2312" pitchFamily="49" charset="-122"/>
                <a:ea typeface="黑体" panose="02010609060101010101" pitchFamily="2" charset="-122"/>
              </a:rPr>
              <a:t>    </a:t>
            </a:r>
            <a:r>
              <a:rPr lang="zh-CN" altLang="en-US" sz="3600" b="1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公元1882年秋，十七岁的谭嗣同，从湖南故乡赴甘肃父亲任所途中，经过陕西潼关，在这里饱览了一番北国山河的壮丽风采，十九世纪末叶，在我国历史上，是一个民族危机空前严重的时代,也是一个民族精神空前高扬的时代。透过少年谭嗣同这首充满浪漫主义精神的山水绝句，我们仿佛听到一个迅速临近的新时代的脚步声。</a:t>
            </a:r>
            <a:r>
              <a:rPr lang="zh-CN" altLang="en-US" sz="3600" b="1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     </a:t>
            </a:r>
            <a:endParaRPr lang="zh-CN" altLang="en-US" sz="3600" b="1">
              <a:solidFill>
                <a:srgbClr val="0000FF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335" y="1587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写作背景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Text Box 10"/>
          <p:cNvSpPr txBox="1"/>
          <p:nvPr/>
        </p:nvSpPr>
        <p:spPr>
          <a:xfrm>
            <a:off x="2225675" y="1981200"/>
            <a:ext cx="7526655" cy="20612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1" latinLnBrk="1" hangingPunct="1">
              <a:lnSpc>
                <a:spcPts val="5120"/>
              </a:lnSpc>
            </a:pPr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终古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高云</a:t>
            </a:r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簇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此城，秋风吹散马蹄声。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latinLnBrk="1" hangingPunct="1">
              <a:lnSpc>
                <a:spcPts val="5120"/>
              </a:lnSpc>
            </a:pP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latinLnBrk="1" hangingPunct="1">
              <a:lnSpc>
                <a:spcPts val="5120"/>
              </a:lnSpc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河流大野犹嫌</a:t>
            </a:r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束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，山入潼关不解平。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293" name="矩形 1"/>
          <p:cNvSpPr/>
          <p:nvPr/>
        </p:nvSpPr>
        <p:spPr>
          <a:xfrm>
            <a:off x="1455420" y="4069715"/>
            <a:ext cx="9697720" cy="286131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>
            <a:spAutoFit/>
          </a:bodyPr>
          <a:p>
            <a:pPr eaLnBrk="1" latinLnBrk="1" hangingPunct="1">
              <a:lnSpc>
                <a:spcPct val="100000"/>
              </a:lnSpc>
              <a:spcBef>
                <a:spcPts val="1200"/>
              </a:spcBef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 从古到今，这巍峨的雄关就被白云团团簇拥着，清脆的马蹄声被猎猎西风吹散、吹远，飞入滚滚的云涛里。黄河奔向平坦广阔的原野，好像仍嫌河床箍得太紧；山峰刚入潼关便突兀而起、耸入云天，唯恐自己显得平庸。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291" name="AutoShape 10" descr="http://img.hexun.com/2009-02-09/114219531.jpg"/>
          <p:cNvSpPr>
            <a:spLocks noChangeAspect="1"/>
          </p:cNvSpPr>
          <p:nvPr/>
        </p:nvSpPr>
        <p:spPr>
          <a:xfrm>
            <a:off x="2714625" y="1397794"/>
            <a:ext cx="228600" cy="2286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sz="100" dirty="0">
              <a:latin typeface="Arial" panose="020B0604020202020204" pitchFamily="34" charset="0"/>
            </a:endParaRPr>
          </a:p>
        </p:txBody>
      </p:sp>
      <p:sp>
        <p:nvSpPr>
          <p:cNvPr id="7" name="文本框 8"/>
          <p:cNvSpPr txBox="1"/>
          <p:nvPr/>
        </p:nvSpPr>
        <p:spPr>
          <a:xfrm>
            <a:off x="2282825" y="1626235"/>
            <a:ext cx="14986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久远</a:t>
            </a:r>
            <a:endParaRPr lang="zh-CN" altLang="en-US" sz="32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文本框 8"/>
          <p:cNvSpPr txBox="1"/>
          <p:nvPr/>
        </p:nvSpPr>
        <p:spPr>
          <a:xfrm>
            <a:off x="4702175" y="2854960"/>
            <a:ext cx="1960721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拘束</a:t>
            </a:r>
            <a:endParaRPr lang="zh-CN" altLang="en-US" sz="32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文本框 8"/>
          <p:cNvSpPr txBox="1"/>
          <p:nvPr/>
        </p:nvSpPr>
        <p:spPr>
          <a:xfrm>
            <a:off x="3942715" y="1580515"/>
            <a:ext cx="1721485" cy="5581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lnSpc>
                <a:spcPts val="3640"/>
              </a:lnSpc>
              <a:buClrTx/>
              <a:buSzTx/>
              <a:buFontTx/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簇拥</a:t>
            </a:r>
            <a:endParaRPr lang="zh-CN" altLang="en-US" sz="32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4776" y="83344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诗歌大意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879975" y="381635"/>
            <a:ext cx="204406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 潼 关</a:t>
            </a:r>
            <a:endParaRPr sz="36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2" charset="-122"/>
              <a:sym typeface="+mn-ea"/>
            </a:endParaRPr>
          </a:p>
          <a:p>
            <a:r>
              <a:rPr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谭嗣同</a:t>
            </a:r>
            <a:endParaRPr sz="36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  <p:bldP spid="5" grpId="0"/>
      <p:bldP spid="1229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1188085" y="722630"/>
            <a:ext cx="9930130" cy="630872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>
            <a:spAutoFit/>
          </a:bodyPr>
          <a:p>
            <a:pPr algn="l" eaLnBrk="1" latinLnBrk="1" hangingPunct="1">
              <a:lnSpc>
                <a:spcPct val="100000"/>
              </a:lnSpc>
              <a:spcBef>
                <a:spcPts val="1200"/>
              </a:spcBef>
              <a:buClrTx/>
              <a:buSzTx/>
              <a:buFontTx/>
            </a:pPr>
            <a:r>
              <a:rPr lang="zh-CN" altLang="en-US" sz="3200" b="1" dirty="0">
                <a:solidFill>
                  <a:srgbClr val="0000FF"/>
                </a:solidFill>
                <a:uFillTx/>
                <a:latin typeface="楷体_GB2312" pitchFamily="49" charset="-122"/>
                <a:ea typeface="黑体" panose="02010609060101010101" pitchFamily="2" charset="-122"/>
              </a:rPr>
              <a:t>    </a:t>
            </a:r>
            <a:r>
              <a:rPr lang="zh-CN" altLang="en-US" sz="3200" b="1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 公元1882年秋，十七岁的谭嗣同，从湖南故乡赴甘肃父亲任所途中，经过陕西潼关，在这里饱览了一番北国山河的壮丽风采。</a:t>
            </a:r>
            <a:endParaRPr lang="zh-CN" altLang="en-US" sz="3200" b="1">
              <a:solidFill>
                <a:srgbClr val="0000FF"/>
              </a:solidFill>
              <a:uFillTx/>
              <a:ea typeface="黑体" panose="02010609060101010101" pitchFamily="2" charset="-122"/>
            </a:endParaRPr>
          </a:p>
          <a:p>
            <a:pPr algn="l" eaLnBrk="1" latinLnBrk="1" hangingPunct="1">
              <a:lnSpc>
                <a:spcPct val="100000"/>
              </a:lnSpc>
              <a:spcBef>
                <a:spcPts val="1200"/>
              </a:spcBef>
              <a:buClrTx/>
              <a:buSzTx/>
              <a:buFontTx/>
            </a:pPr>
            <a:r>
              <a:rPr lang="zh-CN" altLang="en-US" sz="3200" b="1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       大河“犹嫌束”、群山“不解平”，全是黄河、华山的磅礴气势在诗人心理上所引起的感应，反映着这位少年诗人豪迈奔放的激情和冲决封建束缚、追求思想解放的愿望，而这愿望，这激情，同当时神州大地上正在崛起的变革图强的社会潮流，是完全合拍的。</a:t>
            </a:r>
            <a:endParaRPr lang="zh-CN" altLang="en-US" sz="3200" b="1">
              <a:solidFill>
                <a:srgbClr val="0000FF"/>
              </a:solidFill>
              <a:uFillTx/>
              <a:ea typeface="黑体" panose="02010609060101010101" pitchFamily="2" charset="-122"/>
            </a:endParaRPr>
          </a:p>
          <a:p>
            <a:pPr algn="l" eaLnBrk="1" latinLnBrk="1" hangingPunct="1">
              <a:lnSpc>
                <a:spcPct val="100000"/>
              </a:lnSpc>
              <a:spcBef>
                <a:spcPts val="1200"/>
              </a:spcBef>
              <a:buClrTx/>
              <a:buSzTx/>
              <a:buFontTx/>
            </a:pPr>
            <a:r>
              <a:rPr lang="zh-CN" altLang="en-US" sz="3200" b="1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        十九世纪末叶，在我国历史上，是一个民族危机空前严重的时代，也是一个民族精神空前高扬的时代。透过少年谭嗣同这首充满浪漫主义精神的山水绝句，我们仿佛听到一个迅速临近的新时代的脚步声。</a:t>
            </a:r>
            <a:endParaRPr lang="zh-CN" altLang="en-US" sz="3200" b="1">
              <a:solidFill>
                <a:srgbClr val="0000FF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335" y="1587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写作背景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9941" name="Picture 5" descr="http://i2.s1.dpfile.com/pc/ac024795cf294fb4ac87409bca01ad81%28700x700%29/thumb.jpg"/>
          <p:cNvPicPr>
            <a:picLocks noChangeAspect="1"/>
          </p:cNvPicPr>
          <p:nvPr/>
        </p:nvPicPr>
        <p:blipFill>
          <a:blip r:embed="rId1"/>
          <a:srcRect t="8467" b="15062"/>
          <a:stretch>
            <a:fillRect/>
          </a:stretch>
        </p:blipFill>
        <p:spPr>
          <a:xfrm>
            <a:off x="2238375" y="2235835"/>
            <a:ext cx="8218170" cy="41770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2239010" y="2235835"/>
            <a:ext cx="8217535" cy="467741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p>
            <a:pPr algn="l" eaLnBrk="1" latinLnBrk="1" hangingPunct="1">
              <a:lnSpc>
                <a:spcPct val="100000"/>
              </a:lnSpc>
              <a:spcBef>
                <a:spcPts val="1200"/>
              </a:spcBef>
              <a:buClrTx/>
              <a:buSzTx/>
              <a:buFontTx/>
            </a:pP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黑体" panose="02010609060101010101" pitchFamily="2" charset="-122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本诗是一首充满浪漫主义精神的山水绝句，通过对北国山河壮丽景象的描写，反映着诗人豪迈奔放的激情和冲决封建束缚、追求思想解放的愿望，而这愿望，这激情，同当时神州大地上正在崛起的变革图强的社会潮流，是完全合拍的。</a:t>
            </a:r>
            <a:endParaRPr lang="zh-CN" altLang="en-US" sz="3600" b="1">
              <a:solidFill>
                <a:srgbClr val="FF0000"/>
              </a:solidFill>
              <a:uFillTx/>
              <a:ea typeface="黑体" panose="02010609060101010101" pitchFamily="2" charset="-122"/>
            </a:endParaRPr>
          </a:p>
          <a:p>
            <a:pPr algn="l" eaLnBrk="1" latinLnBrk="1" hangingPunct="1">
              <a:lnSpc>
                <a:spcPct val="100000"/>
              </a:lnSpc>
              <a:spcBef>
                <a:spcPts val="1200"/>
              </a:spcBef>
              <a:buClrTx/>
              <a:buSzTx/>
              <a:buFontTx/>
            </a:pPr>
            <a:endParaRPr lang="zh-CN" altLang="en-US" sz="3600" b="1">
              <a:solidFill>
                <a:srgbClr val="FF000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335" y="1587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诗歌赏析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423535" y="1153160"/>
            <a:ext cx="134493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0000FF"/>
                </a:solidFill>
                <a:uFillTx/>
              </a:rPr>
              <a:t>主 旨</a:t>
            </a:r>
            <a:endParaRPr lang="zh-CN" altLang="en-US" sz="4000" b="1">
              <a:solidFill>
                <a:srgbClr val="0000FF"/>
              </a:solidFill>
              <a:uFillTx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540" y="-9525"/>
            <a:ext cx="12249150" cy="6886575"/>
          </a:xfrm>
          <a:prstGeom prst="rect">
            <a:avLst/>
          </a:prstGeom>
        </p:spPr>
      </p:pic>
      <p:sp>
        <p:nvSpPr>
          <p:cNvPr id="32770" name="文本框 32769"/>
          <p:cNvSpPr txBox="1"/>
          <p:nvPr/>
        </p:nvSpPr>
        <p:spPr>
          <a:xfrm>
            <a:off x="4092416" y="2578418"/>
            <a:ext cx="3700939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7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再 见</a:t>
            </a:r>
            <a:endParaRPr lang="zh-CN" altLang="en-US" sz="72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9525" y="0"/>
            <a:ext cx="12233910" cy="6990715"/>
          </a:xfrm>
          <a:prstGeom prst="rect">
            <a:avLst/>
          </a:prstGeom>
        </p:spPr>
      </p:pic>
      <p:sp>
        <p:nvSpPr>
          <p:cNvPr id="23554" name="TextBox 2"/>
          <p:cNvSpPr txBox="1"/>
          <p:nvPr/>
        </p:nvSpPr>
        <p:spPr>
          <a:xfrm>
            <a:off x="3419475" y="24574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3556" name="Text Box 4"/>
          <p:cNvSpPr txBox="1"/>
          <p:nvPr/>
        </p:nvSpPr>
        <p:spPr>
          <a:xfrm>
            <a:off x="5336540" y="2825750"/>
            <a:ext cx="2112645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400" b="1" dirty="0">
                <a:solidFill>
                  <a:srgbClr val="FFFF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陆 游</a:t>
            </a:r>
            <a:endParaRPr lang="zh-CN" altLang="en-US" sz="4400" b="1" dirty="0">
              <a:solidFill>
                <a:srgbClr val="FFFF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28675" y="1058545"/>
            <a:ext cx="11129010" cy="110680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6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FillTx/>
                <a:latin typeface="楷体_GB2312" charset="0"/>
                <a:ea typeface="黑体" panose="02010609060101010101" pitchFamily="2" charset="-122"/>
              </a:rPr>
              <a:t>十一月四日风雨大作（其二）</a:t>
            </a:r>
            <a:endParaRPr lang="zh-CN" altLang="en-US" sz="66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uFillTx/>
              <a:latin typeface="楷体_GB2312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14776" y="83344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朗读节奏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2688590" y="613410"/>
            <a:ext cx="7167245" cy="56311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4000" b="1" i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_GB2312" pitchFamily="49" charset="-122"/>
                <a:cs typeface="+mn-cs"/>
              </a:rPr>
              <a:t>十一月四日风雨大作（其二）</a:t>
            </a:r>
            <a:endParaRPr kumimoji="0" lang="zh-CN" altLang="en-US" sz="4000" b="1" i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_GB2312" pitchFamily="49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4000" b="1" i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_GB2312" pitchFamily="49" charset="-122"/>
                <a:cs typeface="+mn-cs"/>
              </a:rPr>
              <a:t>陆 游</a:t>
            </a:r>
            <a:endParaRPr kumimoji="0" lang="zh-CN" altLang="en-US" sz="4000" b="1" i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_GB2312" pitchFamily="49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4000" b="1" i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_GB2312" pitchFamily="49" charset="-122"/>
                <a:cs typeface="+mn-cs"/>
              </a:rPr>
              <a:t>僵卧</a:t>
            </a:r>
            <a:r>
              <a:rPr kumimoji="0" lang="zh-CN" altLang="en-US" sz="4000" b="1" i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_GB2312" pitchFamily="49" charset="-122"/>
                <a:cs typeface="+mn-cs"/>
              </a:rPr>
              <a:t>/</a:t>
            </a:r>
            <a:r>
              <a:rPr kumimoji="0" lang="zh-CN" altLang="en-US" sz="4000" b="1" i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_GB2312" pitchFamily="49" charset="-122"/>
                <a:cs typeface="+mn-cs"/>
              </a:rPr>
              <a:t>孤村</a:t>
            </a:r>
            <a:r>
              <a:rPr lang="zh-CN" altLang="en-US" sz="40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_GB2312" pitchFamily="49" charset="-122"/>
                <a:sym typeface="+mn-ea"/>
              </a:rPr>
              <a:t>/</a:t>
            </a:r>
            <a:r>
              <a:rPr kumimoji="0" lang="zh-CN" altLang="en-US" sz="4000" b="1" i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_GB2312" pitchFamily="49" charset="-122"/>
                <a:cs typeface="+mn-cs"/>
              </a:rPr>
              <a:t>不</a:t>
            </a:r>
            <a:r>
              <a:rPr lang="zh-CN" altLang="en-US" sz="40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_GB2312" pitchFamily="49" charset="-122"/>
                <a:sym typeface="+mn-ea"/>
              </a:rPr>
              <a:t>/</a:t>
            </a:r>
            <a:r>
              <a:rPr kumimoji="0" lang="zh-CN" altLang="en-US" sz="4000" b="1" i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_GB2312" pitchFamily="49" charset="-122"/>
                <a:cs typeface="+mn-cs"/>
              </a:rPr>
              <a:t>自哀，</a:t>
            </a:r>
            <a:endParaRPr kumimoji="0" lang="zh-CN" altLang="en-US" sz="4000" b="1" i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_GB2312" pitchFamily="49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4000" b="1" i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_GB2312" pitchFamily="49" charset="-122"/>
                <a:cs typeface="+mn-cs"/>
              </a:rPr>
              <a:t>尚思</a:t>
            </a:r>
            <a:r>
              <a:rPr lang="zh-CN" altLang="en-US" sz="40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_GB2312" pitchFamily="49" charset="-122"/>
                <a:sym typeface="+mn-ea"/>
              </a:rPr>
              <a:t>/</a:t>
            </a:r>
            <a:r>
              <a:rPr kumimoji="0" lang="zh-CN" altLang="en-US" sz="4000" b="1" i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_GB2312" pitchFamily="49" charset="-122"/>
                <a:cs typeface="+mn-cs"/>
              </a:rPr>
              <a:t>为国</a:t>
            </a:r>
            <a:r>
              <a:rPr lang="zh-CN" altLang="en-US" sz="40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_GB2312" pitchFamily="49" charset="-122"/>
                <a:sym typeface="+mn-ea"/>
              </a:rPr>
              <a:t>/</a:t>
            </a:r>
            <a:r>
              <a:rPr kumimoji="0" lang="zh-CN" altLang="en-US" sz="4000" b="1" i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_GB2312" pitchFamily="49" charset="-122"/>
                <a:cs typeface="+mn-cs"/>
              </a:rPr>
              <a:t>戌</a:t>
            </a:r>
            <a:r>
              <a:rPr lang="zh-CN" altLang="en-US" sz="40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_GB2312" pitchFamily="49" charset="-122"/>
                <a:sym typeface="+mn-ea"/>
              </a:rPr>
              <a:t>/</a:t>
            </a:r>
            <a:r>
              <a:rPr kumimoji="0" lang="zh-CN" altLang="en-US" sz="4000" b="1" i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_GB2312" pitchFamily="49" charset="-122"/>
                <a:cs typeface="+mn-cs"/>
              </a:rPr>
              <a:t>轮台。</a:t>
            </a:r>
            <a:endParaRPr kumimoji="0" lang="zh-CN" altLang="en-US" sz="4000" b="1" i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_GB2312" pitchFamily="49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4000" b="1" i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_GB2312" pitchFamily="49" charset="-122"/>
                <a:cs typeface="+mn-cs"/>
              </a:rPr>
              <a:t>夜阑</a:t>
            </a:r>
            <a:r>
              <a:rPr lang="zh-CN" altLang="en-US" sz="40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_GB2312" pitchFamily="49" charset="-122"/>
                <a:sym typeface="+mn-ea"/>
              </a:rPr>
              <a:t>/</a:t>
            </a:r>
            <a:r>
              <a:rPr kumimoji="0" lang="zh-CN" altLang="en-US" sz="4000" b="1" i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_GB2312" pitchFamily="49" charset="-122"/>
                <a:cs typeface="+mn-cs"/>
              </a:rPr>
              <a:t>卧听</a:t>
            </a:r>
            <a:r>
              <a:rPr lang="zh-CN" altLang="en-US" sz="40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_GB2312" pitchFamily="49" charset="-122"/>
                <a:sym typeface="+mn-ea"/>
              </a:rPr>
              <a:t>/</a:t>
            </a:r>
            <a:r>
              <a:rPr kumimoji="0" lang="zh-CN" altLang="en-US" sz="4000" b="1" i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_GB2312" pitchFamily="49" charset="-122"/>
                <a:cs typeface="+mn-cs"/>
              </a:rPr>
              <a:t>风</a:t>
            </a:r>
            <a:r>
              <a:rPr lang="zh-CN" altLang="en-US" sz="40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_GB2312" pitchFamily="49" charset="-122"/>
                <a:sym typeface="+mn-ea"/>
              </a:rPr>
              <a:t>/</a:t>
            </a:r>
            <a:r>
              <a:rPr kumimoji="0" lang="zh-CN" altLang="en-US" sz="4000" b="1" i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_GB2312" pitchFamily="49" charset="-122"/>
                <a:cs typeface="+mn-cs"/>
              </a:rPr>
              <a:t>吹雨，</a:t>
            </a:r>
            <a:endParaRPr kumimoji="0" lang="zh-CN" altLang="en-US" sz="4000" b="1" i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_GB2312" pitchFamily="49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4000" b="1" i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_GB2312" pitchFamily="49" charset="-122"/>
                <a:cs typeface="+mn-cs"/>
              </a:rPr>
              <a:t>铁马</a:t>
            </a:r>
            <a:r>
              <a:rPr lang="zh-CN" altLang="en-US" sz="40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_GB2312" pitchFamily="49" charset="-122"/>
                <a:sym typeface="+mn-ea"/>
              </a:rPr>
              <a:t>/</a:t>
            </a:r>
            <a:r>
              <a:rPr kumimoji="0" lang="zh-CN" altLang="en-US" sz="4000" b="1" i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_GB2312" pitchFamily="49" charset="-122"/>
                <a:cs typeface="+mn-cs"/>
              </a:rPr>
              <a:t>冰河/入</a:t>
            </a:r>
            <a:r>
              <a:rPr lang="zh-CN" altLang="en-US" sz="40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_GB2312" pitchFamily="49" charset="-122"/>
                <a:sym typeface="+mn-ea"/>
              </a:rPr>
              <a:t>/</a:t>
            </a:r>
            <a:r>
              <a:rPr kumimoji="0" lang="zh-CN" altLang="en-US" sz="4000" b="1" i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_GB2312" pitchFamily="49" charset="-122"/>
                <a:cs typeface="+mn-cs"/>
              </a:rPr>
              <a:t>梦来。</a:t>
            </a:r>
            <a:endParaRPr kumimoji="0" lang="zh-CN" altLang="en-US" sz="4000" b="1" i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_GB2312" pitchFamily="49" charset="-122"/>
              <a:cs typeface="+mn-cs"/>
            </a:endParaRPr>
          </a:p>
        </p:txBody>
      </p:sp>
      <p:pic>
        <p:nvPicPr>
          <p:cNvPr id="24579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050" y="1893888"/>
            <a:ext cx="2352675" cy="4251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00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8263" y="2291080"/>
            <a:ext cx="2500312" cy="3457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568700" y="560070"/>
            <a:ext cx="8300085" cy="62471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latinLnBrk="1" hangingPunct="1">
              <a:lnSpc>
                <a:spcPct val="100000"/>
              </a:lnSpc>
              <a:spcBef>
                <a:spcPts val="600"/>
              </a:spcBef>
            </a:pPr>
            <a:r>
              <a:rPr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</a:rPr>
              <a:t>    陆游（1125—1210），字务观，号放翁，越州山阴（今浙江绍兴）人，南宋诗人、词人。陆游是现留诗作最多的诗人，其一生笔耕不辍，今存诗词九千多首，内容极为丰富。与王安石、苏轼、黄庭坚并称“宋代四大诗人”，又与杨万里、范成大、尤袤合称“南宋四大家”。代表作有《游山西村》《书愤》《示儿》等。他写作本诗时已68岁。</a:t>
            </a:r>
            <a:endParaRPr sz="4000" b="1" dirty="0">
              <a:solidFill>
                <a:srgbClr val="0000FF"/>
              </a:solidFill>
              <a:uFillTx/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4776" y="83344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作者简介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  <p:pic>
        <p:nvPicPr>
          <p:cNvPr id="3" name="图片 1" descr="7dd98d1001e939018a40762678ec54e736d1966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710" y="1263650"/>
            <a:ext cx="3064510" cy="54387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3" name="矩形 1"/>
          <p:cNvSpPr/>
          <p:nvPr/>
        </p:nvSpPr>
        <p:spPr>
          <a:xfrm>
            <a:off x="1455420" y="4069715"/>
            <a:ext cx="9697720" cy="286131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>
            <a:spAutoFit/>
          </a:bodyPr>
          <a:p>
            <a:pPr eaLnBrk="1" latinLnBrk="1" hangingPunct="1">
              <a:lnSpc>
                <a:spcPct val="100000"/>
              </a:lnSpc>
              <a:spcBef>
                <a:spcPts val="1200"/>
              </a:spcBef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 我僵直地躺在孤寂荒凉的乡村里，没有为自己的处境而感到悲哀，心中还想着替国家守卫边疆。夜将尽了，我躺在床上听着风吹雨打的声音，披着铁甲的战马驰过冰河征战疆场的情景又进入我的梦境中来。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291" name="AutoShape 10" descr="http://img.hexun.com/2009-02-09/114219531.jpg"/>
          <p:cNvSpPr>
            <a:spLocks noChangeAspect="1"/>
          </p:cNvSpPr>
          <p:nvPr/>
        </p:nvSpPr>
        <p:spPr>
          <a:xfrm>
            <a:off x="2714625" y="1397794"/>
            <a:ext cx="228600" cy="2286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sz="100" dirty="0">
              <a:latin typeface="Arial" panose="020B0604020202020204" pitchFamily="34" charset="0"/>
            </a:endParaRPr>
          </a:p>
        </p:txBody>
      </p:sp>
      <p:sp>
        <p:nvSpPr>
          <p:cNvPr id="19466" name="Text Box 10"/>
          <p:cNvSpPr txBox="1"/>
          <p:nvPr/>
        </p:nvSpPr>
        <p:spPr>
          <a:xfrm>
            <a:off x="2406650" y="2070100"/>
            <a:ext cx="9048115" cy="19996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ts val="3720"/>
              </a:lnSpc>
            </a:pPr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Times New Roman" panose="02020603050405020304" pitchFamily="18" charset="0"/>
                <a:ea typeface="黑体" panose="02010609060101010101" pitchFamily="2" charset="-122"/>
              </a:rPr>
              <a:t>僵卧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孤村</a:t>
            </a:r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Times New Roman" panose="02020603050405020304" pitchFamily="18" charset="0"/>
                <a:ea typeface="黑体" panose="02010609060101010101" pitchFamily="2" charset="-122"/>
              </a:rPr>
              <a:t>不自哀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，尚思为国</a:t>
            </a:r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Times New Roman" panose="02020603050405020304" pitchFamily="18" charset="0"/>
                <a:ea typeface="黑体" panose="02010609060101010101" pitchFamily="2" charset="-122"/>
              </a:rPr>
              <a:t>戌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轮台。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ts val="3720"/>
              </a:lnSpc>
            </a:pP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ts val="3720"/>
              </a:lnSpc>
            </a:pP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ts val="372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夜</a:t>
            </a:r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Times New Roman" panose="02020603050405020304" pitchFamily="18" charset="0"/>
                <a:ea typeface="黑体" panose="02010609060101010101" pitchFamily="2" charset="-122"/>
              </a:rPr>
              <a:t>阑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卧听风吹雨，</a:t>
            </a:r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Times New Roman" panose="02020603050405020304" pitchFamily="18" charset="0"/>
                <a:ea typeface="黑体" panose="02010609060101010101" pitchFamily="2" charset="-122"/>
              </a:rPr>
              <a:t>铁马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冰河入梦来。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7" name="文本框 8"/>
          <p:cNvSpPr txBox="1"/>
          <p:nvPr/>
        </p:nvSpPr>
        <p:spPr>
          <a:xfrm>
            <a:off x="1679575" y="993775"/>
            <a:ext cx="229870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躺卧不起，</a:t>
            </a:r>
            <a:endParaRPr lang="zh-CN" altLang="en-US" sz="32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32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形容老病</a:t>
            </a:r>
            <a:endParaRPr lang="zh-CN" altLang="en-US" sz="32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文本框 8"/>
          <p:cNvSpPr txBox="1"/>
          <p:nvPr/>
        </p:nvSpPr>
        <p:spPr>
          <a:xfrm>
            <a:off x="7740650" y="1499235"/>
            <a:ext cx="1960721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守卫</a:t>
            </a:r>
            <a:endParaRPr lang="zh-CN" altLang="en-US" sz="32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文本框 8"/>
          <p:cNvSpPr txBox="1"/>
          <p:nvPr/>
        </p:nvSpPr>
        <p:spPr>
          <a:xfrm>
            <a:off x="3809365" y="1511935"/>
            <a:ext cx="3931285" cy="5581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lnSpc>
                <a:spcPts val="3640"/>
              </a:lnSpc>
              <a:buClrTx/>
              <a:buSzTx/>
              <a:buFontTx/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不为自己哀伤</a:t>
            </a:r>
            <a:endParaRPr lang="zh-CN" altLang="en-US" sz="32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文本框 8"/>
          <p:cNvSpPr txBox="1"/>
          <p:nvPr/>
        </p:nvSpPr>
        <p:spPr>
          <a:xfrm>
            <a:off x="746125" y="2871470"/>
            <a:ext cx="496506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（lán），夜深，夜色将尽</a:t>
            </a:r>
            <a:endParaRPr lang="zh-CN" altLang="en-US" sz="32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4776" y="83344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诗歌大意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098800" y="198755"/>
            <a:ext cx="681545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  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十一月四日风雨大作（其二）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2" charset="-122"/>
              <a:sym typeface="+mn-ea"/>
            </a:endParaRPr>
          </a:p>
          <a:p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                     陆 游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924550" y="2871470"/>
            <a:ext cx="34099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披着铁甲的战马</a:t>
            </a:r>
            <a:endParaRPr lang="zh-CN" altLang="en-US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  <p:bldP spid="5" grpId="0"/>
      <p:bldP spid="6" grpId="0"/>
      <p:bldP spid="12293" grpId="0" bldLvl="0" animBg="1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 Box 10"/>
          <p:cNvSpPr txBox="1"/>
          <p:nvPr/>
        </p:nvSpPr>
        <p:spPr>
          <a:xfrm>
            <a:off x="3704590" y="1580515"/>
            <a:ext cx="392620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僵卧孤村不自哀，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尚思为国戌轮台。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夜阑卧听风吹雨，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铁马冰河入梦来。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9466" name="Text Box 10"/>
          <p:cNvSpPr txBox="1"/>
          <p:nvPr/>
        </p:nvSpPr>
        <p:spPr>
          <a:xfrm>
            <a:off x="2560320" y="256540"/>
            <a:ext cx="675894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十一月四日风雨大作（其二）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      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陆 游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0485" y="8255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诗歌赏析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7706995" y="1932305"/>
            <a:ext cx="3526155" cy="107632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baseline="0" noProof="0">
                <a:solidFill>
                  <a:srgbClr val="FF0000"/>
                </a:solidFill>
                <a:uFillTx/>
                <a:latin typeface="宋体" panose="02010600030101010101" pitchFamily="2" charset="-122"/>
                <a:ea typeface="黑体" panose="02010609060101010101" pitchFamily="2" charset="-122"/>
                <a:cs typeface="方正启体简体"/>
              </a:rPr>
              <a:t>点明处境及心态，</a:t>
            </a:r>
            <a:endParaRPr kumimoji="0" lang="zh-CN" altLang="en-US" sz="3200" b="1" baseline="0" noProof="0">
              <a:solidFill>
                <a:srgbClr val="FF0000"/>
              </a:solidFill>
              <a:uFillTx/>
              <a:latin typeface="宋体" panose="02010600030101010101" pitchFamily="2" charset="-122"/>
              <a:ea typeface="黑体" panose="02010609060101010101" pitchFamily="2" charset="-122"/>
              <a:cs typeface="方正启体简体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baseline="0" noProof="0">
                <a:solidFill>
                  <a:srgbClr val="FF0000"/>
                </a:solidFill>
                <a:uFillTx/>
                <a:latin typeface="宋体" panose="02010600030101010101" pitchFamily="2" charset="-122"/>
                <a:ea typeface="黑体" panose="02010609060101010101" pitchFamily="2" charset="-122"/>
                <a:cs typeface="方正启体简体"/>
              </a:rPr>
              <a:t>直抒报国情怀!</a:t>
            </a:r>
            <a:endParaRPr kumimoji="0" lang="zh-CN" altLang="en-US" sz="3200" b="1" baseline="0" noProof="0">
              <a:solidFill>
                <a:srgbClr val="FF0000"/>
              </a:solidFill>
              <a:uFillTx/>
              <a:latin typeface="宋体" panose="02010600030101010101" pitchFamily="2" charset="-122"/>
              <a:ea typeface="黑体" panose="02010609060101010101" pitchFamily="2" charset="-122"/>
              <a:cs typeface="方正启体简体"/>
            </a:endParaRPr>
          </a:p>
        </p:txBody>
      </p:sp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7706995" y="3486785"/>
            <a:ext cx="3809365" cy="156845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p>
            <a:pPr marR="0" algn="l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baseline="0" noProof="0">
                <a:solidFill>
                  <a:srgbClr val="FF0000"/>
                </a:solidFill>
                <a:uFillTx/>
                <a:latin typeface="宋体" panose="02010600030101010101" pitchFamily="2" charset="-122"/>
                <a:ea typeface="黑体" panose="02010609060101010101" pitchFamily="2" charset="-122"/>
                <a:cs typeface="方正启体简体"/>
              </a:rPr>
              <a:t>虚实结合的写法</a:t>
            </a:r>
            <a:endParaRPr kumimoji="0" lang="zh-CN" altLang="en-US" sz="3200" b="1" baseline="0" noProof="0">
              <a:solidFill>
                <a:srgbClr val="FF0000"/>
              </a:solidFill>
              <a:uFillTx/>
              <a:latin typeface="宋体" panose="02010600030101010101" pitchFamily="2" charset="-122"/>
              <a:ea typeface="黑体" panose="02010609060101010101" pitchFamily="2" charset="-122"/>
              <a:cs typeface="方正启体简体"/>
            </a:endParaRPr>
          </a:p>
          <a:p>
            <a:pPr marR="0" algn="l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baseline="0" noProof="0">
                <a:solidFill>
                  <a:srgbClr val="FF0000"/>
                </a:solidFill>
                <a:uFillTx/>
                <a:latin typeface="宋体" panose="02010600030101010101" pitchFamily="2" charset="-122"/>
                <a:ea typeface="黑体" panose="02010609060101010101" pitchFamily="2" charset="-122"/>
                <a:cs typeface="方正启体简体"/>
              </a:rPr>
              <a:t>实写雨夜之声</a:t>
            </a:r>
            <a:endParaRPr kumimoji="0" lang="zh-CN" altLang="en-US" sz="3200" b="1" baseline="0" noProof="0">
              <a:solidFill>
                <a:srgbClr val="FF0000"/>
              </a:solidFill>
              <a:uFillTx/>
              <a:latin typeface="宋体" panose="02010600030101010101" pitchFamily="2" charset="-122"/>
              <a:ea typeface="黑体" panose="02010609060101010101" pitchFamily="2" charset="-122"/>
              <a:cs typeface="方正启体简体"/>
            </a:endParaRPr>
          </a:p>
          <a:p>
            <a:pPr marR="0" algn="l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baseline="0" noProof="0">
                <a:solidFill>
                  <a:srgbClr val="FF0000"/>
                </a:solidFill>
                <a:uFillTx/>
                <a:latin typeface="宋体" panose="02010600030101010101" pitchFamily="2" charset="-122"/>
                <a:ea typeface="黑体" panose="02010609060101010101" pitchFamily="2" charset="-122"/>
                <a:cs typeface="方正启体简体"/>
              </a:rPr>
              <a:t>虚写梦境战场杀敌</a:t>
            </a:r>
            <a:endParaRPr kumimoji="0" lang="zh-CN" altLang="en-US" sz="3200" b="1" baseline="0" noProof="0">
              <a:solidFill>
                <a:srgbClr val="FF0000"/>
              </a:solidFill>
              <a:uFillTx/>
              <a:latin typeface="宋体" panose="02010600030101010101" pitchFamily="2" charset="-122"/>
              <a:ea typeface="黑体" panose="02010609060101010101" pitchFamily="2" charset="-122"/>
              <a:cs typeface="方正启体简体"/>
            </a:endParaRPr>
          </a:p>
        </p:txBody>
      </p:sp>
      <p:sp>
        <p:nvSpPr>
          <p:cNvPr id="10" name="右大括号 9"/>
          <p:cNvSpPr/>
          <p:nvPr/>
        </p:nvSpPr>
        <p:spPr>
          <a:xfrm>
            <a:off x="7315200" y="1932305"/>
            <a:ext cx="250190" cy="1221105"/>
          </a:xfrm>
          <a:prstGeom prst="rightBrace">
            <a:avLst/>
          </a:prstGeom>
          <a:ln w="38100">
            <a:solidFill>
              <a:srgbClr val="00B05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9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右大括号 12"/>
          <p:cNvSpPr/>
          <p:nvPr/>
        </p:nvSpPr>
        <p:spPr>
          <a:xfrm>
            <a:off x="7315200" y="3649345"/>
            <a:ext cx="250190" cy="1124585"/>
          </a:xfrm>
          <a:prstGeom prst="rightBrace">
            <a:avLst/>
          </a:prstGeom>
          <a:ln w="38100">
            <a:solidFill>
              <a:srgbClr val="00B05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9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047875" y="5589270"/>
            <a:ext cx="989139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eaLnBrk="1" latinLnBrk="1" hangingPunct="1">
              <a:lnSpc>
                <a:spcPct val="100000"/>
              </a:lnSpc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本诗以“痴情化梦”的手法，表达诗人渴望收复中原、报国杀敌的爱国情怀，展示了诗人的一片赤胆忠心。</a:t>
            </a:r>
            <a:endParaRPr lang="zh-CN" altLang="en-US" sz="32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35330" y="5589270"/>
            <a:ext cx="156019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主题：</a:t>
            </a:r>
            <a:endParaRPr lang="zh-CN" altLang="en-US" sz="36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33450" y="3978910"/>
            <a:ext cx="277114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noProof="0">
                <a:solidFill>
                  <a:srgbClr val="FF0000"/>
                </a:solidFill>
                <a:uFillTx/>
                <a:latin typeface="宋体" panose="02010600030101010101" pitchFamily="2" charset="-122"/>
                <a:ea typeface="黑体" panose="02010609060101010101" pitchFamily="2" charset="-122"/>
                <a:cs typeface="方正启体简体"/>
                <a:sym typeface="+mn-ea"/>
              </a:rPr>
              <a:t>“寄情于梦”</a:t>
            </a:r>
            <a:endParaRPr lang="zh-CN" altLang="en-US" sz="3200" b="1" noProof="0">
              <a:solidFill>
                <a:srgbClr val="FF0000"/>
              </a:solidFill>
              <a:uFillTx/>
              <a:latin typeface="宋体" panose="02010600030101010101" pitchFamily="2" charset="-122"/>
              <a:ea typeface="黑体" panose="02010609060101010101" pitchFamily="2" charset="-122"/>
              <a:cs typeface="方正启体简体"/>
              <a:sym typeface="+mn-ea"/>
            </a:endParaRPr>
          </a:p>
          <a:p>
            <a:r>
              <a:rPr lang="zh-CN" altLang="en-US" sz="3200" b="1" noProof="0">
                <a:solidFill>
                  <a:srgbClr val="FF0000"/>
                </a:solidFill>
                <a:uFillTx/>
                <a:latin typeface="宋体" panose="02010600030101010101" pitchFamily="2" charset="-122"/>
                <a:ea typeface="黑体" panose="02010609060101010101" pitchFamily="2" charset="-122"/>
                <a:cs typeface="方正启体简体"/>
                <a:sym typeface="+mn-ea"/>
              </a:rPr>
              <a:t>（痴情化梦）</a:t>
            </a:r>
            <a:endParaRPr lang="zh-CN" altLang="en-US" sz="3200" b="1" noProof="0">
              <a:solidFill>
                <a:srgbClr val="FF0000"/>
              </a:solidFill>
              <a:uFillTx/>
              <a:latin typeface="宋体" panose="02010600030101010101" pitchFamily="2" charset="-122"/>
              <a:ea typeface="黑体" panose="02010609060101010101" pitchFamily="2" charset="-122"/>
              <a:cs typeface="方正启体简体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/>
      <p:bldP spid="12" grpId="1" bldLvl="0" animBg="1"/>
      <p:bldP spid="11" grpId="0" bldLvl="0"/>
      <p:bldP spid="18" grpId="0"/>
      <p:bldP spid="15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6386" name="矩形 8"/>
          <p:cNvSpPr/>
          <p:nvPr/>
        </p:nvSpPr>
        <p:spPr>
          <a:xfrm>
            <a:off x="3504010" y="857250"/>
            <a:ext cx="1376363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1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endParaRPr lang="en-US" altLang="zh-CN" sz="21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387" name="Rectangle 1"/>
          <p:cNvSpPr/>
          <p:nvPr/>
        </p:nvSpPr>
        <p:spPr>
          <a:xfrm>
            <a:off x="1880870" y="1071245"/>
            <a:ext cx="8846185" cy="358457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>
              <a:lnSpc>
                <a:spcPts val="4540"/>
              </a:lnSpc>
            </a:pPr>
            <a:r>
              <a:rPr lang="en-US" altLang="zh-CN"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、诗歌第三句既是眼前现实情景的描绘，又象征</a:t>
            </a:r>
            <a:r>
              <a:rPr lang="zh-CN" altLang="en-US" sz="3200" b="1" u="sng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　　　　　　　　　　　　　　　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全诗抒发了诗人强烈的</a:t>
            </a:r>
            <a:r>
              <a:rPr lang="zh-CN" altLang="en-US" sz="3200" b="1" u="sng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　　　　　　　　　　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的愿望</a:t>
            </a:r>
            <a:r>
              <a:rPr lang="en-US" altLang="zh-CN"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 </a:t>
            </a:r>
            <a:endParaRPr lang="en-US" altLang="zh-CN" sz="32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ts val="4540"/>
              </a:lnSpc>
            </a:pPr>
            <a:endParaRPr lang="en-US" altLang="zh-CN" sz="32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ts val="4540"/>
              </a:lnSpc>
            </a:pPr>
            <a:r>
              <a:rPr lang="en-US" altLang="zh-CN"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en-US" altLang="zh-CN"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这首诗中“僵”“孤村”点明了诗人怎样的处境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？</a:t>
            </a:r>
            <a:r>
              <a:rPr lang="en-US" altLang="zh-CN"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诗人“不自哀”的原因是什么?</a:t>
            </a:r>
            <a:endParaRPr lang="en-US" altLang="zh-CN" sz="32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1986" name="Rectangle 2"/>
          <p:cNvSpPr/>
          <p:nvPr/>
        </p:nvSpPr>
        <p:spPr>
          <a:xfrm>
            <a:off x="2900680" y="1470025"/>
            <a:ext cx="573405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南宋王朝岌岌可危,摇摇欲坠</a:t>
            </a:r>
            <a:endParaRPr lang="en-US" altLang="zh-CN" sz="32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1987" name="Rectangle 3"/>
          <p:cNvSpPr/>
          <p:nvPr/>
        </p:nvSpPr>
        <p:spPr>
          <a:xfrm>
            <a:off x="1665605" y="4749800"/>
            <a:ext cx="9277350" cy="206121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>
              <a:lnSpc>
                <a:spcPct val="100000"/>
              </a:lnSpc>
            </a:pPr>
            <a:r>
              <a:rPr lang="en-US" altLang="zh-CN" sz="32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 “僵”“孤村”点明了诗人卧病在床、孤苦无助的处境。“不自哀”的原因是诗人还想着替国家守卫边疆,以“僵卧孤村”来反衬“不自哀”,更显其志坚定不移。</a:t>
            </a:r>
            <a:endParaRPr lang="en-US" altLang="zh-CN" sz="32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335" y="1587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课堂检测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2" name="Rectangle 2"/>
          <p:cNvSpPr/>
          <p:nvPr/>
        </p:nvSpPr>
        <p:spPr>
          <a:xfrm>
            <a:off x="4504055" y="2080895"/>
            <a:ext cx="477520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收复失地、统一祖国</a:t>
            </a:r>
            <a:endParaRPr lang="en-US" altLang="zh-CN" sz="32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986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986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1986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charRg st="40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2000"/>
                                        <p:tgtEl>
                                          <p:spTgt spid="41987">
                                            <p:txEl>
                                              <p:charRg st="40" end="6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4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>
                                            <p:txEl>
                                              <p:charRg st="14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charRg st="14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charRg st="14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4578" name="矩形 27651"/>
          <p:cNvSpPr/>
          <p:nvPr/>
        </p:nvSpPr>
        <p:spPr>
          <a:xfrm>
            <a:off x="5104210" y="798830"/>
            <a:ext cx="1782365" cy="78359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algn="l">
              <a:buClrTx/>
              <a:buSzTx/>
              <a:buNone/>
            </a:pPr>
            <a:r>
              <a:rPr lang="zh-CN" altLang="en-US" sz="405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示 儿 </a:t>
            </a:r>
            <a:endParaRPr lang="zh-CN" altLang="en-US" sz="405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4579" name="矩形 27652"/>
          <p:cNvSpPr/>
          <p:nvPr/>
        </p:nvSpPr>
        <p:spPr>
          <a:xfrm>
            <a:off x="4057650" y="2651125"/>
            <a:ext cx="4318000" cy="258445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405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死去元知万事空，</a:t>
            </a:r>
            <a:endParaRPr lang="zh-CN" altLang="en-US" sz="405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r>
              <a:rPr lang="zh-CN" altLang="en-US" sz="405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但悲不见九州同。 </a:t>
            </a:r>
            <a:br>
              <a:rPr lang="zh-CN" altLang="en-US" sz="405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</a:br>
            <a:r>
              <a:rPr lang="zh-CN" altLang="en-US" sz="405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王师北定中原日，</a:t>
            </a:r>
            <a:endParaRPr lang="zh-CN" altLang="en-US" sz="405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r>
              <a:rPr lang="zh-CN" altLang="en-US" sz="405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家祭无忘告乃翁！</a:t>
            </a:r>
            <a:r>
              <a:rPr lang="zh-CN" altLang="en-US" sz="1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 </a:t>
            </a:r>
            <a:endParaRPr lang="zh-CN" altLang="en-US" sz="1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4580" name="文本框 27653"/>
          <p:cNvSpPr txBox="1"/>
          <p:nvPr/>
        </p:nvSpPr>
        <p:spPr>
          <a:xfrm>
            <a:off x="5265817" y="1716881"/>
            <a:ext cx="1458515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l">
              <a:spcBef>
                <a:spcPct val="50000"/>
              </a:spcBef>
              <a:buClrTx/>
              <a:buSzTx/>
              <a:buNone/>
            </a:pPr>
            <a:r>
              <a:rPr lang="zh-CN" altLang="en-US" sz="405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陆游</a:t>
            </a:r>
            <a:endParaRPr lang="zh-CN" altLang="en-US" sz="405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335" y="1587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拓展延伸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3555" name="矩形 23574"/>
          <p:cNvSpPr/>
          <p:nvPr/>
        </p:nvSpPr>
        <p:spPr>
          <a:xfrm>
            <a:off x="2105740" y="867331"/>
            <a:ext cx="2767013" cy="10763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algn="ctr"/>
            <a:r>
              <a:rPr lang="zh-CN" altLang="en-US" sz="3200" b="1" dirty="0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书  愤</a:t>
            </a:r>
            <a:endParaRPr lang="zh-CN" altLang="en-US" sz="3200" b="1" dirty="0">
              <a:solidFill>
                <a:srgbClr val="0000FF"/>
              </a:solidFill>
              <a:uFillTx/>
              <a:ea typeface="黑体" panose="02010609060101010101" pitchFamily="2" charset="-122"/>
            </a:endParaRPr>
          </a:p>
          <a:p>
            <a:pPr algn="ctr"/>
            <a:r>
              <a:rPr lang="zh-CN" altLang="en-US" sz="3200" b="1" dirty="0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陆 游</a:t>
            </a:r>
            <a:endParaRPr lang="zh-CN" altLang="en-US" sz="3200" b="1" dirty="0">
              <a:solidFill>
                <a:srgbClr val="0000FF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23556" name="矩形 23575"/>
          <p:cNvSpPr/>
          <p:nvPr/>
        </p:nvSpPr>
        <p:spPr>
          <a:xfrm>
            <a:off x="1981756" y="2053035"/>
            <a:ext cx="3449320" cy="403098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algn="ctr"/>
            <a:r>
              <a:rPr lang="zh-CN" altLang="en-US" sz="32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早岁那知世事艰，</a:t>
            </a:r>
            <a:endParaRPr lang="zh-CN" altLang="en-US" sz="3200" b="1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algn="ctr"/>
            <a:r>
              <a:rPr lang="zh-CN" altLang="en-US" sz="32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中原北望气如山。</a:t>
            </a:r>
            <a:endParaRPr lang="zh-CN" altLang="en-US" sz="3200" b="1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algn="ctr"/>
            <a:r>
              <a:rPr lang="zh-CN" altLang="en-US" sz="32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楼船夜雪瓜洲渡，</a:t>
            </a:r>
            <a:endParaRPr lang="zh-CN" altLang="en-US" sz="3200" b="1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algn="ctr"/>
            <a:r>
              <a:rPr lang="zh-CN" altLang="en-US" sz="32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铁马秋风大散关。</a:t>
            </a:r>
            <a:endParaRPr lang="zh-CN" altLang="en-US" sz="3200" b="1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algn="ctr"/>
            <a:r>
              <a:rPr lang="zh-CN" altLang="en-US" sz="32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塞上长城空自许，</a:t>
            </a:r>
            <a:endParaRPr lang="zh-CN" altLang="en-US" sz="3200" b="1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algn="ctr"/>
            <a:r>
              <a:rPr lang="zh-CN" altLang="en-US" sz="32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镜中衰鬓已先斑。</a:t>
            </a:r>
            <a:endParaRPr lang="zh-CN" altLang="en-US" sz="3200" b="1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algn="ctr"/>
            <a:r>
              <a:rPr lang="zh-CN" altLang="en-US" sz="32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出师一表真名世，</a:t>
            </a:r>
            <a:endParaRPr lang="zh-CN" altLang="en-US" sz="3200" b="1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algn="ctr"/>
            <a:r>
              <a:rPr lang="zh-CN" altLang="en-US" sz="32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千载谁堪伯仲间。</a:t>
            </a:r>
            <a:endParaRPr lang="zh-CN" altLang="en-US" sz="3200" b="1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335" y="1587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拓展延伸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2" name="矩形 23575"/>
          <p:cNvSpPr/>
          <p:nvPr/>
        </p:nvSpPr>
        <p:spPr>
          <a:xfrm>
            <a:off x="6694726" y="2053035"/>
            <a:ext cx="3449320" cy="403098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algn="ctr"/>
            <a:r>
              <a:rPr lang="zh-CN" altLang="en-US" sz="32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莫笑农家腊酒浑，</a:t>
            </a:r>
            <a:endParaRPr lang="zh-CN" altLang="en-US" sz="3200" b="1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algn="ctr"/>
            <a:r>
              <a:rPr lang="zh-CN" altLang="en-US" sz="32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丰年留客足鸡豚。</a:t>
            </a:r>
            <a:endParaRPr lang="zh-CN" altLang="en-US" sz="3200" b="1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algn="ctr"/>
            <a:r>
              <a:rPr lang="zh-CN" altLang="en-US" sz="32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山重水复疑无路，</a:t>
            </a:r>
            <a:endParaRPr lang="zh-CN" altLang="en-US" sz="3200" b="1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algn="ctr"/>
            <a:r>
              <a:rPr lang="zh-CN" altLang="en-US" sz="32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柳暗花明又一村。</a:t>
            </a:r>
            <a:endParaRPr lang="zh-CN" altLang="en-US" sz="3200" b="1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algn="ctr"/>
            <a:r>
              <a:rPr lang="zh-CN" altLang="en-US" sz="32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箫鼓追随春社近，</a:t>
            </a:r>
            <a:endParaRPr lang="zh-CN" altLang="en-US" sz="3200" b="1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algn="ctr"/>
            <a:r>
              <a:rPr lang="zh-CN" altLang="en-US" sz="32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衣冠简朴古风存。</a:t>
            </a:r>
            <a:endParaRPr lang="zh-CN" altLang="en-US" sz="3200" b="1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algn="ctr"/>
            <a:r>
              <a:rPr lang="zh-CN" altLang="en-US" sz="32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从今若许闲乘月，</a:t>
            </a:r>
            <a:endParaRPr lang="zh-CN" altLang="en-US" sz="3200" b="1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algn="ctr"/>
            <a:r>
              <a:rPr lang="zh-CN" altLang="en-US" sz="32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柱杖无时夜叩门。</a:t>
            </a:r>
            <a:endParaRPr lang="zh-CN" altLang="en-US" sz="3200" b="1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5601" name="矩形 30723"/>
          <p:cNvSpPr/>
          <p:nvPr/>
        </p:nvSpPr>
        <p:spPr>
          <a:xfrm>
            <a:off x="6637735" y="945079"/>
            <a:ext cx="2862263" cy="92202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algn="ctr">
              <a:buClrTx/>
              <a:buSzTx/>
              <a:buFontTx/>
            </a:pPr>
            <a:r>
              <a:rPr lang="zh-CN" altLang="en-US" sz="32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游山西村</a:t>
            </a:r>
            <a:endParaRPr lang="zh-CN" altLang="en-US" sz="3200" b="1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algn="ctr">
              <a:buClrTx/>
              <a:buSzTx/>
              <a:buFontTx/>
            </a:pPr>
            <a:r>
              <a:rPr lang="zh-CN" altLang="en-US" sz="32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陆游</a:t>
            </a:r>
            <a:endParaRPr lang="zh-CN" altLang="en-US" sz="3200" b="1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黑-T-A">
      <a:majorFont>
        <a:latin typeface="Times New Roman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黑-T-A">
      <a:majorFont>
        <a:latin typeface="Times New Roman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1902</Words>
  <Application>WPS 演示</Application>
  <PresentationFormat>全屏显示(16:9)</PresentationFormat>
  <Paragraphs>167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33" baseType="lpstr">
      <vt:lpstr>Arial</vt:lpstr>
      <vt:lpstr>宋体</vt:lpstr>
      <vt:lpstr>Wingdings</vt:lpstr>
      <vt:lpstr>Times New Roman</vt:lpstr>
      <vt:lpstr>黑体</vt:lpstr>
      <vt:lpstr>Comic Sans MS</vt:lpstr>
      <vt:lpstr>华文中宋</vt:lpstr>
      <vt:lpstr>楷体_GB2312</vt:lpstr>
      <vt:lpstr>新宋体</vt:lpstr>
      <vt:lpstr>楷体_GB2312</vt:lpstr>
      <vt:lpstr>微软雅黑</vt:lpstr>
      <vt:lpstr>Calibri</vt:lpstr>
      <vt:lpstr>Arial Unicode MS</vt:lpstr>
      <vt:lpstr>方正启体简体</vt:lpstr>
      <vt:lpstr>Segoe Print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DEEPIN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Lenovo</cp:lastModifiedBy>
  <cp:revision>385</cp:revision>
  <dcterms:created xsi:type="dcterms:W3CDTF">2016-01-14T07:05:00Z</dcterms:created>
  <dcterms:modified xsi:type="dcterms:W3CDTF">2019-09-17T08:21:49Z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2052-11.1.0.8986</vt:lpwstr>
  </property>
</Properties>
</file>