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91" r:id="rId2"/>
  </p:sldMasterIdLst>
  <p:notesMasterIdLst>
    <p:notesMasterId r:id="rId34"/>
  </p:notesMasterIdLst>
  <p:sldIdLst>
    <p:sldId id="259" r:id="rId3"/>
    <p:sldId id="264" r:id="rId4"/>
    <p:sldId id="260" r:id="rId5"/>
    <p:sldId id="265" r:id="rId6"/>
    <p:sldId id="266" r:id="rId7"/>
    <p:sldId id="267" r:id="rId8"/>
    <p:sldId id="269" r:id="rId9"/>
    <p:sldId id="287" r:id="rId10"/>
    <p:sldId id="288" r:id="rId11"/>
    <p:sldId id="261" r:id="rId12"/>
    <p:sldId id="270" r:id="rId13"/>
    <p:sldId id="272" r:id="rId14"/>
    <p:sldId id="271" r:id="rId15"/>
    <p:sldId id="289" r:id="rId16"/>
    <p:sldId id="290" r:id="rId17"/>
    <p:sldId id="291" r:id="rId18"/>
    <p:sldId id="274" r:id="rId19"/>
    <p:sldId id="262" r:id="rId20"/>
    <p:sldId id="276" r:id="rId21"/>
    <p:sldId id="277" r:id="rId22"/>
    <p:sldId id="292" r:id="rId23"/>
    <p:sldId id="278" r:id="rId24"/>
    <p:sldId id="293" r:id="rId25"/>
    <p:sldId id="295" r:id="rId26"/>
    <p:sldId id="263" r:id="rId27"/>
    <p:sldId id="294" r:id="rId28"/>
    <p:sldId id="296" r:id="rId29"/>
    <p:sldId id="297" r:id="rId30"/>
    <p:sldId id="298" r:id="rId31"/>
    <p:sldId id="281" r:id="rId32"/>
    <p:sldId id="299" r:id="rId33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3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2CC8E2-DE5B-4CE1-8866-A2B2A1EFD952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CA2CD-C3B3-4B8E-AAB1-7CA431F1D7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354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6773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9880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994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031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344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344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34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234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5982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1674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22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45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8419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8419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5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51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51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2485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551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4092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966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486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937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46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5CA2CD-C3B3-4B8E-AAB1-7CA431F1D78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022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588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E0F773-CE60-4C1B-9E47-31966B72FC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479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2021-8-26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111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07564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4400" y="3196686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676401"/>
            <a:ext cx="103632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214686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7536" y="6400800"/>
            <a:ext cx="4267200" cy="283800"/>
          </a:xfrm>
        </p:spPr>
        <p:txBody>
          <a:bodyPr/>
          <a:lstStyle/>
          <a:p>
            <a:fld id="{E34345D5-0E7B-4363-B29B-5BC0C68BC57F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936" y="6400800"/>
            <a:ext cx="49784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B607D9-522F-4068-BF50-D6484B3F94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4400" y="3143248"/>
            <a:ext cx="103632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3143249"/>
            <a:ext cx="103632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1643062"/>
            <a:ext cx="103632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14733" y="1053546"/>
            <a:ext cx="7872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34" y="228600"/>
            <a:ext cx="7867669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14733" y="1142984"/>
            <a:ext cx="7867667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7" y="1142984"/>
            <a:ext cx="3009877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200" y="304800"/>
            <a:ext cx="85344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935403" y="1143000"/>
            <a:ext cx="9630997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49600" y="5410200"/>
            <a:ext cx="7543851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F6C85-580E-49AA-8C0F-7282E851D184}" type="datetimeFigureOut">
              <a:rPr lang="en-US" smtClean="0"/>
              <a:t>8/26/2021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  <a:t>‹#›</a:t>
            </a:fld>
            <a:endParaRPr kumimoji="0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2021-8-26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37183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2021-8-26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" y="1410736"/>
            <a:ext cx="109728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620275" y="274638"/>
            <a:ext cx="1962125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915424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 defTabSz="914400"/>
              <a:t>2021-8-26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 defTabSz="914400"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06092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5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68632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7536" y="6400800"/>
            <a:ext cx="4267200" cy="283800"/>
          </a:xfrm>
          <a:prstGeom prst="rect">
            <a:avLst/>
          </a:prstGeom>
        </p:spPr>
        <p:txBody>
          <a:bodyPr/>
          <a:lstStyle/>
          <a:p>
            <a:fld id="{E34345D5-0E7B-4363-B29B-5BC0C68BC57F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7107936" y="6400800"/>
            <a:ext cx="4978400" cy="283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486400" y="6400800"/>
            <a:ext cx="1219200" cy="283464"/>
          </a:xfrm>
          <a:prstGeom prst="rect">
            <a:avLst/>
          </a:prstGeom>
        </p:spPr>
        <p:txBody>
          <a:bodyPr/>
          <a:lstStyle/>
          <a:p>
            <a:fld id="{F9B607D9-522F-4068-BF50-D6484B3F94D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3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16457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98975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072805" y="685800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456266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4999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88" r:id="rId4"/>
    <p:sldLayoutId id="2147483689" r:id="rId5"/>
    <p:sldLayoutId id="2147483690" r:id="rId6"/>
    <p:sldLayoutId id="2147483651" r:id="rId7"/>
    <p:sldLayoutId id="2147483652" r:id="rId8"/>
    <p:sldLayoutId id="2147483653" r:id="rId9"/>
    <p:sldLayoutId id="2147483654" r:id="rId10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12192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01600" y="6400800"/>
            <a:ext cx="42672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1DF6C85-580E-49AA-8C0F-7282E851D184}" type="datetimeFigureOut">
              <a:rPr lang="en-US" smtClean="0"/>
              <a:t>8/26/2021</a:t>
            </a:fld>
            <a:endParaRPr 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7112000" y="6400800"/>
            <a:ext cx="49784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5486400" y="6400800"/>
            <a:ext cx="12192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  <a:pPr algn="ctr" eaLnBrk="1" latinLnBrk="0" hangingPunct="1"/>
              <a:t>‹#›</a:t>
            </a:fld>
            <a:endParaRPr kumimoji="0" lang="zh-CN" altLang="en-US" b="0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38475B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78267" y="1944547"/>
            <a:ext cx="5098140" cy="50981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335376" y="3661103"/>
            <a:ext cx="6540252" cy="24256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>
                <a:solidFill>
                  <a:srgbClr val="38475B"/>
                </a:solidFill>
                <a:cs typeface="+mn-ea"/>
                <a:sym typeface="+mn-lt"/>
              </a:rPr>
              <a:t>寻寻觅觅，冷冷清清，凄凄惨惨戚戚。乍暖还寒时候，最难将息。三杯两盏淡酒，怎敌他、晚来风急？雁过也，正伤心，却是旧时相识。</a:t>
            </a:r>
            <a:br>
              <a:rPr lang="zh-CN" altLang="en-US" sz="1400">
                <a:solidFill>
                  <a:srgbClr val="38475B"/>
                </a:solidFill>
                <a:cs typeface="+mn-ea"/>
                <a:sym typeface="+mn-lt"/>
              </a:rPr>
            </a:br>
            <a:r>
              <a:rPr lang="zh-CN" altLang="en-US" sz="1400">
                <a:solidFill>
                  <a:srgbClr val="38475B"/>
                </a:solidFill>
                <a:cs typeface="+mn-ea"/>
                <a:sym typeface="+mn-lt"/>
              </a:rPr>
              <a:t>满地黄花堆积。憔悴损，如今有谁堪摘？守着窗儿，独自怎生得黑？梧桐更兼细雨，到黄昏、点点滴滴。这次第，怎一个愁字了得！</a:t>
            </a:r>
            <a:endParaRPr kumimoji="1" lang="zh-CN" altLang="en-US" sz="1400">
              <a:solidFill>
                <a:srgbClr val="38475B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67291" y="898106"/>
            <a:ext cx="880833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3000" dirty="0" smtClean="0">
                <a:solidFill>
                  <a:srgbClr val="38475B"/>
                </a:solidFill>
                <a:cs typeface="+mn-ea"/>
                <a:sym typeface="+mn-lt"/>
              </a:rPr>
              <a:t>五石之瓠</a:t>
            </a:r>
            <a:endParaRPr kumimoji="1" lang="zh-CN" altLang="en-US" sz="13000" dirty="0">
              <a:solidFill>
                <a:srgbClr val="38475B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32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35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4144"/>
            <a:ext cx="12192000" cy="2155371"/>
          </a:xfrm>
          <a:prstGeom prst="rect">
            <a:avLst/>
          </a:prstGeom>
          <a:solidFill>
            <a:srgbClr val="384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4205798" y="2994144"/>
            <a:ext cx="6595009" cy="2092881"/>
            <a:chOff x="5280619" y="898106"/>
            <a:chExt cx="6595009" cy="2092881"/>
          </a:xfrm>
        </p:grpSpPr>
        <p:sp>
          <p:nvSpPr>
            <p:cNvPr id="5" name="文本框 4"/>
            <p:cNvSpPr txBox="1"/>
            <p:nvPr/>
          </p:nvSpPr>
          <p:spPr>
            <a:xfrm>
              <a:off x="5280619" y="898106"/>
              <a:ext cx="659500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>
                  <a:solidFill>
                    <a:schemeClr val="bg1"/>
                  </a:solidFill>
                  <a:cs typeface="+mn-ea"/>
                  <a:sym typeface="+mn-lt"/>
                </a:rPr>
                <a:t>第二章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18711" y="3657599"/>
            <a:ext cx="773289" cy="29677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endParaRPr kumimoji="1" lang="zh-CN" altLang="en-US">
              <a:solidFill>
                <a:srgbClr val="38475B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8625" y="2725820"/>
            <a:ext cx="1492716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kumimoji="1" lang="zh-CN" altLang="en-US" sz="4000" smtClean="0">
                <a:solidFill>
                  <a:srgbClr val="38475B"/>
                </a:solidFill>
                <a:cs typeface="+mn-ea"/>
                <a:sym typeface="+mn-lt"/>
              </a:rPr>
              <a:t>五石之瓠</a:t>
            </a:r>
            <a:endParaRPr kumimoji="1" lang="zh-CN" altLang="en-US" sz="4000">
              <a:solidFill>
                <a:srgbClr val="38475B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84400" y="994539"/>
            <a:ext cx="8940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       惠子谓庄子曰：“魏王</a:t>
            </a:r>
            <a:r>
              <a:rPr lang="zh-CN" altLang="en-US" sz="2800" smtClean="0">
                <a:solidFill>
                  <a:srgbClr val="FF0000"/>
                </a:solidFill>
              </a:rPr>
              <a:t>贻</a:t>
            </a:r>
            <a:r>
              <a:rPr lang="zh-CN" altLang="en-US" sz="2800" smtClean="0"/>
              <a:t>我大瓠之种，我</a:t>
            </a:r>
            <a:r>
              <a:rPr lang="zh-CN" altLang="en-US" sz="2800" smtClean="0">
                <a:solidFill>
                  <a:srgbClr val="FF0000"/>
                </a:solidFill>
              </a:rPr>
              <a:t>树</a:t>
            </a:r>
            <a:r>
              <a:rPr lang="zh-CN" altLang="en-US" sz="2800" smtClean="0"/>
              <a:t>之成而实五石。</a:t>
            </a:r>
            <a:r>
              <a:rPr lang="zh-CN" altLang="en-US" sz="2800" smtClean="0">
                <a:solidFill>
                  <a:srgbClr val="FF0000"/>
                </a:solidFill>
              </a:rPr>
              <a:t>以</a:t>
            </a:r>
            <a:r>
              <a:rPr lang="zh-CN" altLang="en-US" sz="2800" smtClean="0"/>
              <a:t>盛水浆，其坚不能</a:t>
            </a:r>
            <a:r>
              <a:rPr lang="zh-CN" altLang="en-US" sz="2800" smtClean="0">
                <a:solidFill>
                  <a:srgbClr val="FF0000"/>
                </a:solidFill>
              </a:rPr>
              <a:t>自举</a:t>
            </a:r>
            <a:r>
              <a:rPr lang="zh-CN" altLang="en-US" sz="2800" smtClean="0"/>
              <a:t>也；剖之</a:t>
            </a:r>
            <a:r>
              <a:rPr lang="zh-CN" altLang="en-US" sz="2800" smtClean="0">
                <a:solidFill>
                  <a:srgbClr val="FF0000"/>
                </a:solidFill>
              </a:rPr>
              <a:t>以为</a:t>
            </a:r>
            <a:r>
              <a:rPr lang="zh-CN" altLang="en-US" sz="2800" smtClean="0"/>
              <a:t>瓢，则瓠落无所容。非不</a:t>
            </a:r>
            <a:r>
              <a:rPr lang="zh-CN" altLang="en-US" sz="2800" smtClean="0">
                <a:solidFill>
                  <a:srgbClr val="FF0000"/>
                </a:solidFill>
              </a:rPr>
              <a:t>呺然</a:t>
            </a:r>
            <a:r>
              <a:rPr lang="zh-CN" altLang="en-US" sz="2800" smtClean="0"/>
              <a:t>大也，吾为其无用而</a:t>
            </a:r>
            <a:r>
              <a:rPr lang="zh-CN" altLang="en-US" sz="2800" smtClean="0">
                <a:solidFill>
                  <a:srgbClr val="FF0000"/>
                </a:solidFill>
              </a:rPr>
              <a:t>掊</a:t>
            </a:r>
            <a:r>
              <a:rPr lang="zh-CN" altLang="en-US" sz="2800" smtClean="0"/>
              <a:t>之。” 庄子曰：</a:t>
            </a:r>
            <a:r>
              <a:rPr lang="zh-CN" altLang="en-US" sz="2800" smtClean="0">
                <a:solidFill>
                  <a:srgbClr val="FF0000"/>
                </a:solidFill>
              </a:rPr>
              <a:t>夫子固拙于用大矣</a:t>
            </a:r>
            <a:r>
              <a:rPr lang="en-US" altLang="zh-CN" sz="2800" smtClean="0"/>
              <a:t>!</a:t>
            </a:r>
            <a:r>
              <a:rPr lang="zh-CN" altLang="en-US" sz="2800" smtClean="0"/>
              <a:t>宋人有善为不龟手之药者，世世</a:t>
            </a:r>
            <a:r>
              <a:rPr lang="zh-CN" altLang="en-US" sz="2800" smtClean="0">
                <a:solidFill>
                  <a:srgbClr val="FF0000"/>
                </a:solidFill>
              </a:rPr>
              <a:t>以洴澼絖为</a:t>
            </a:r>
            <a:r>
              <a:rPr lang="zh-CN" altLang="en-US" sz="2800" smtClean="0"/>
              <a:t>事。客闻之，请买其方百金。聚族而谋曰：“我世世为洴澼絖，不过数金；今一朝而</a:t>
            </a:r>
            <a:r>
              <a:rPr lang="zh-CN" altLang="en-US" sz="2800" smtClean="0">
                <a:solidFill>
                  <a:srgbClr val="FF0000"/>
                </a:solidFill>
              </a:rPr>
              <a:t>鬻</a:t>
            </a:r>
            <a:r>
              <a:rPr lang="zh-CN" altLang="en-US" sz="2800" smtClean="0"/>
              <a:t>技百金，请与之。”客得之，以说吴王。越</a:t>
            </a:r>
            <a:r>
              <a:rPr lang="zh-CN" altLang="en-US" sz="2800" smtClean="0">
                <a:solidFill>
                  <a:srgbClr val="FF0000"/>
                </a:solidFill>
              </a:rPr>
              <a:t>有难</a:t>
            </a:r>
            <a:r>
              <a:rPr lang="zh-CN" altLang="en-US" sz="2800" smtClean="0"/>
              <a:t>，吴王使之将。冬与越人水战，大败越人，裂地而封之。</a:t>
            </a:r>
            <a:r>
              <a:rPr lang="zh-CN" altLang="en-US" sz="2800" smtClean="0">
                <a:solidFill>
                  <a:srgbClr val="FF0000"/>
                </a:solidFill>
              </a:rPr>
              <a:t>能不龟手一也，或以封，或不免于洴澼絖，则所用之异也。</a:t>
            </a:r>
            <a:r>
              <a:rPr lang="zh-CN" altLang="en-US" sz="2800" smtClean="0"/>
              <a:t>今子有五石之瓠，何不虑以为大樽，而浮乎江湖？而忧其瓠落无所容</a:t>
            </a:r>
            <a:r>
              <a:rPr lang="en-US" altLang="zh-CN" sz="2800" smtClean="0"/>
              <a:t>?</a:t>
            </a:r>
            <a:r>
              <a:rPr lang="zh-CN" altLang="en-US" sz="2800" smtClean="0">
                <a:solidFill>
                  <a:srgbClr val="FF0000"/>
                </a:solidFill>
              </a:rPr>
              <a:t>则夫子犹有蓬之心也夫</a:t>
            </a:r>
            <a:r>
              <a:rPr lang="en-US" altLang="zh-CN" sz="2800" smtClean="0">
                <a:solidFill>
                  <a:srgbClr val="FF0000"/>
                </a:solidFill>
              </a:rPr>
              <a:t>! 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379" y="1643592"/>
            <a:ext cx="9063789" cy="521440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3559" y="729734"/>
            <a:ext cx="9623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smtClean="0"/>
              <a:t>问题一：本文采用主客问答的形式，讲了几个故事？</a:t>
            </a:r>
            <a:endParaRPr lang="en-US" altLang="zh-CN" sz="3200" smtClean="0"/>
          </a:p>
        </p:txBody>
      </p:sp>
      <p:sp>
        <p:nvSpPr>
          <p:cNvPr id="8" name="矩形 7"/>
          <p:cNvSpPr/>
          <p:nvPr/>
        </p:nvSpPr>
        <p:spPr>
          <a:xfrm>
            <a:off x="711200" y="292803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smtClean="0"/>
              <a:t>惠子：大瓠无用</a:t>
            </a:r>
            <a:endParaRPr lang="en-US" altLang="zh-CN" sz="3600" smtClean="0"/>
          </a:p>
          <a:p>
            <a:r>
              <a:rPr lang="zh-CN" altLang="en-US" sz="3600" smtClean="0"/>
              <a:t>庄子：不龟手之药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249478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4079" y="891937"/>
            <a:ext cx="2867921" cy="507412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95388" y="2021304"/>
            <a:ext cx="1492716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500" y="553135"/>
            <a:ext cx="8394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    问题二</a:t>
            </a:r>
            <a:r>
              <a:rPr lang="en-US" altLang="zh-CN" sz="2800" smtClean="0"/>
              <a:t>——</a:t>
            </a:r>
            <a:r>
              <a:rPr lang="zh-CN" altLang="en-US" sz="2800" smtClean="0"/>
              <a:t> 在“大瓠之种”这个故事中，面对五石之瓠，惠子和庄子的做法分别是什么？试从文中找出原句加以分析。</a:t>
            </a:r>
            <a:endParaRPr lang="en-US" altLang="zh-CN" sz="2800" smtClean="0"/>
          </a:p>
        </p:txBody>
      </p:sp>
      <p:sp>
        <p:nvSpPr>
          <p:cNvPr id="7" name="矩形 6"/>
          <p:cNvSpPr/>
          <p:nvPr/>
        </p:nvSpPr>
        <p:spPr>
          <a:xfrm>
            <a:off x="1498600" y="2891135"/>
            <a:ext cx="7086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/>
              <a:t>1</a:t>
            </a:r>
            <a:r>
              <a:rPr lang="zh-CN" altLang="en-US" sz="3200" smtClean="0"/>
              <a:t>、惠子做法：其坚不能自举；则瓠落无所容；吾为其无用而掊之。</a:t>
            </a:r>
            <a:endParaRPr lang="en-US" altLang="zh-CN" sz="3200" smtClean="0"/>
          </a:p>
          <a:p>
            <a:pPr>
              <a:buNone/>
            </a:pPr>
            <a:r>
              <a:rPr lang="en-US" altLang="zh-CN" sz="3200" smtClean="0"/>
              <a:t>   2</a:t>
            </a:r>
            <a:r>
              <a:rPr lang="zh-CN" altLang="en-US" sz="3200" smtClean="0"/>
              <a:t>、庄子的做法：何不虑以为大樽，而浮乎江湖？</a:t>
            </a:r>
            <a:endParaRPr lang="en-US" altLang="zh-CN" sz="3200" smtClean="0"/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4079" y="891937"/>
            <a:ext cx="2867921" cy="507412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95388" y="2021304"/>
            <a:ext cx="1492716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500" y="553135"/>
            <a:ext cx="8394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问题三：这则寓言里，惠子和庄子各自引用了“大瓠之种” 和“不龟手之药” 的事例，有什么用意？</a:t>
            </a:r>
            <a:endParaRPr lang="en-US" altLang="zh-CN" sz="2800" smtClean="0"/>
          </a:p>
        </p:txBody>
      </p:sp>
      <p:sp>
        <p:nvSpPr>
          <p:cNvPr id="7" name="矩形 6"/>
          <p:cNvSpPr/>
          <p:nvPr/>
        </p:nvSpPr>
        <p:spPr>
          <a:xfrm>
            <a:off x="635000" y="1684635"/>
            <a:ext cx="82931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/>
              <a:t>惠子用大瓠之种的事例，意在讽刺庄子的学说</a:t>
            </a:r>
            <a:r>
              <a:rPr lang="zh-CN" altLang="en-US" sz="3200" smtClean="0">
                <a:solidFill>
                  <a:srgbClr val="FF0000"/>
                </a:solidFill>
              </a:rPr>
              <a:t>大而无用</a:t>
            </a:r>
            <a:r>
              <a:rPr lang="zh-CN" altLang="en-US" sz="3200" smtClean="0"/>
              <a:t>。</a:t>
            </a:r>
            <a:endParaRPr lang="en-US" altLang="zh-CN" sz="3200" smtClean="0"/>
          </a:p>
          <a:p>
            <a:r>
              <a:rPr lang="zh-CN" altLang="en-US" sz="3200" smtClean="0"/>
              <a:t>庄子用不龟手之药的实例，</a:t>
            </a:r>
            <a:r>
              <a:rPr lang="zh-CN" altLang="en-US" sz="3200" smtClean="0">
                <a:latin typeface="方正启体简体" pitchFamily="65" charset="-122"/>
                <a:ea typeface="方正启体简体" pitchFamily="65" charset="-122"/>
              </a:rPr>
              <a:t>意在证明自己的学说</a:t>
            </a:r>
            <a:r>
              <a:rPr lang="zh-CN" altLang="en-US" sz="320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大而有用</a:t>
            </a:r>
            <a:r>
              <a:rPr lang="zh-CN" altLang="en-US" sz="3200" smtClean="0">
                <a:latin typeface="方正启体简体" pitchFamily="65" charset="-122"/>
                <a:ea typeface="方正启体简体" pitchFamily="65" charset="-122"/>
              </a:rPr>
              <a:t>，说明使用方法不同，结果也会不同。</a:t>
            </a:r>
            <a:endParaRPr lang="en-US" altLang="zh-CN" sz="3200" smtClean="0"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3200" smtClean="0">
                <a:latin typeface="方正启体简体" pitchFamily="65" charset="-122"/>
                <a:ea typeface="方正启体简体" pitchFamily="65" charset="-122"/>
              </a:rPr>
              <a:t>批评惠子不能通晓领悟，只看到无用，看不到无用之用。</a:t>
            </a:r>
            <a:endParaRPr lang="en-US" altLang="zh-CN" sz="3200" smtClean="0"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3200" smtClean="0">
                <a:latin typeface="方正启体简体" pitchFamily="65" charset="-122"/>
                <a:ea typeface="方正启体简体" pitchFamily="65" charset="-122"/>
              </a:rPr>
              <a:t>讽刺惠子的做法与宋人一致，从利的角度看待有用无用，看不到无用之大用。</a:t>
            </a:r>
            <a:endParaRPr lang="zh-CN" altLang="en-US" sz="3200">
              <a:latin typeface="方正启体简体" pitchFamily="65" charset="-122"/>
              <a:ea typeface="方正启体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4079" y="891937"/>
            <a:ext cx="2867921" cy="507412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95388" y="2021304"/>
            <a:ext cx="1492716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500" y="553135"/>
            <a:ext cx="83947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找出表明作者观点的句子，并谈一谈。</a:t>
            </a:r>
            <a:endParaRPr lang="en-US" altLang="zh-CN" sz="2800" smtClean="0"/>
          </a:p>
        </p:txBody>
      </p:sp>
      <p:sp>
        <p:nvSpPr>
          <p:cNvPr id="7" name="矩形 6"/>
          <p:cNvSpPr/>
          <p:nvPr/>
        </p:nvSpPr>
        <p:spPr>
          <a:xfrm>
            <a:off x="927100" y="1773535"/>
            <a:ext cx="83693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/>
              <a:t>1</a:t>
            </a:r>
            <a:r>
              <a:rPr lang="zh-CN" altLang="en-US" sz="3200" smtClean="0"/>
              <a:t>、今子有五石之瓠</a:t>
            </a:r>
            <a:r>
              <a:rPr lang="en-US" altLang="zh-CN" sz="3200" smtClean="0"/>
              <a:t>,</a:t>
            </a:r>
            <a:r>
              <a:rPr lang="zh-CN" altLang="en-US" sz="3200" smtClean="0"/>
              <a:t>何不虑以为大樽</a:t>
            </a:r>
            <a:r>
              <a:rPr lang="en-US" altLang="zh-CN" sz="3200" smtClean="0"/>
              <a:t>,</a:t>
            </a:r>
            <a:r>
              <a:rPr lang="zh-CN" altLang="en-US" sz="3200" smtClean="0"/>
              <a:t>而浮于江湖</a:t>
            </a:r>
            <a:r>
              <a:rPr lang="en-US" altLang="zh-CN" sz="3200" smtClean="0"/>
              <a:t>,</a:t>
            </a:r>
            <a:r>
              <a:rPr lang="zh-CN" altLang="en-US" sz="3200" smtClean="0"/>
              <a:t>而忧其瓠落无所容</a:t>
            </a:r>
            <a:r>
              <a:rPr lang="en-US" altLang="zh-CN" sz="3200" smtClean="0"/>
              <a:t>?</a:t>
            </a:r>
          </a:p>
          <a:p>
            <a:r>
              <a:rPr lang="zh-CN" altLang="en-US" sz="320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表现了庄子超越一切现实困境，忘掉自我，不拘外物，悠游自适的性情。</a:t>
            </a:r>
            <a:endParaRPr lang="en-US" altLang="zh-CN" sz="3200" smtClean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endParaRPr lang="en-US" altLang="zh-CN" sz="3200" smtClean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en-US" altLang="zh-CN" sz="3200" smtClean="0"/>
              <a:t>2</a:t>
            </a:r>
            <a:r>
              <a:rPr lang="zh-CN" altLang="en-US" sz="3200" smtClean="0"/>
              <a:t>、夫子固拙于用大矣</a:t>
            </a:r>
            <a:r>
              <a:rPr lang="en-US" altLang="zh-CN" sz="3200" smtClean="0"/>
              <a:t>!</a:t>
            </a:r>
          </a:p>
          <a:p>
            <a:endParaRPr lang="en-US" altLang="zh-CN" sz="3200" smtClean="0"/>
          </a:p>
          <a:p>
            <a:r>
              <a:rPr lang="zh-CN" altLang="en-US" sz="320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表明了庄子的观点，还点明了辩论的话题，用大与用小。</a:t>
            </a:r>
            <a:endParaRPr lang="zh-CN" altLang="en-US" sz="320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4079" y="891937"/>
            <a:ext cx="2867921" cy="507412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95388" y="2021304"/>
            <a:ext cx="1492716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endParaRPr kumimoji="1" lang="zh-CN" altLang="en-US" sz="4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500" y="553135"/>
            <a:ext cx="83947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solidFill>
                  <a:srgbClr val="FF0000"/>
                </a:solidFill>
              </a:rPr>
              <a:t>探究问题</a:t>
            </a:r>
            <a:r>
              <a:rPr lang="en-US" altLang="zh-CN" sz="2800" smtClean="0">
                <a:solidFill>
                  <a:srgbClr val="FF0000"/>
                </a:solidFill>
              </a:rPr>
              <a:t>4</a:t>
            </a:r>
          </a:p>
          <a:p>
            <a:r>
              <a:rPr lang="zh-CN" altLang="en-US" sz="2800" smtClean="0"/>
              <a:t>惠子和庄子分别从哪个角度认识大瓠的作用？这是有关什么话题的争论？</a:t>
            </a:r>
            <a:endParaRPr lang="en-US" altLang="zh-CN" sz="2800" smtClean="0"/>
          </a:p>
        </p:txBody>
      </p:sp>
      <p:sp>
        <p:nvSpPr>
          <p:cNvPr id="7" name="矩形 6"/>
          <p:cNvSpPr/>
          <p:nvPr/>
        </p:nvSpPr>
        <p:spPr>
          <a:xfrm>
            <a:off x="800100" y="2395835"/>
            <a:ext cx="83693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方正启体简体" pitchFamily="65" charset="-122"/>
                <a:ea typeface="方正启体简体" pitchFamily="65" charset="-122"/>
              </a:rPr>
              <a:t>    惠子是从实用主义的角度：巨大的葫芦，在惠子眼里一无用处，而且占地方，碍手碍脚。</a:t>
            </a:r>
            <a:endParaRPr lang="en-US" altLang="zh-CN" sz="2800" smtClean="0"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2800" smtClean="0">
                <a:latin typeface="方正启体简体" pitchFamily="65" charset="-122"/>
                <a:ea typeface="方正启体简体" pitchFamily="65" charset="-122"/>
              </a:rPr>
              <a:t>    庄子是从审美主义的角度：它超越了某些世俗观念，大葫芦既没有被劈开，也没有被当成粗笨的器皿，在他眼里，大瓠可以用来泛舟江湖，诗意人生。他不仅保全了大户，还发挥了“大用” ，很显然庄子达到一种“诗意的栖居” 的境界。</a:t>
            </a:r>
            <a:endParaRPr lang="en-US" altLang="zh-CN" sz="2800" smtClean="0">
              <a:latin typeface="方正启体简体" pitchFamily="65" charset="-122"/>
              <a:ea typeface="方正启体简体" pitchFamily="65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方正启体简体" pitchFamily="65" charset="-122"/>
                <a:ea typeface="方正启体简体" pitchFamily="65" charset="-122"/>
              </a:rPr>
              <a:t>小与大之辩；无用和有用的话题之争。</a:t>
            </a:r>
            <a:endParaRPr lang="en-US" altLang="zh-CN" sz="2800" smtClean="0">
              <a:solidFill>
                <a:srgbClr val="FF0000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80247"/>
            <a:ext cx="12192000" cy="432785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0201" y="904372"/>
            <a:ext cx="1415772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</a:rPr>
              <a:t>这则寓言告诉我们什么道理？</a:t>
            </a:r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6400" y="819835"/>
            <a:ext cx="6096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smtClean="0">
                <a:latin typeface="字魂103号-海棠手书" pitchFamily="2" charset="-122"/>
                <a:ea typeface="字魂103号-海棠手书" pitchFamily="2" charset="-122"/>
              </a:rPr>
              <a:t>    </a:t>
            </a:r>
            <a:r>
              <a:rPr lang="en-US" altLang="zh-CN" sz="3200" smtClean="0">
                <a:latin typeface="字魂103号-海棠手书" pitchFamily="2" charset="-122"/>
                <a:ea typeface="字魂103号-海棠手书" pitchFamily="2" charset="-122"/>
              </a:rPr>
              <a:t>1</a:t>
            </a:r>
            <a:r>
              <a:rPr lang="zh-CN" altLang="en-US" sz="3200" smtClean="0">
                <a:latin typeface="字魂103号-海棠手书" pitchFamily="2" charset="-122"/>
                <a:ea typeface="字魂103号-海棠手书" pitchFamily="2" charset="-122"/>
              </a:rPr>
              <a:t>、万物皆有所用，同样一件东西，由于人们的眼光和见识不一样，它所发挥的作用也不一样。</a:t>
            </a:r>
            <a:endParaRPr lang="en-US" altLang="zh-CN" sz="3200" smtClean="0">
              <a:latin typeface="字魂103号-海棠手书" pitchFamily="2" charset="-122"/>
              <a:ea typeface="字魂103号-海棠手书" pitchFamily="2" charset="-122"/>
            </a:endParaRPr>
          </a:p>
          <a:p>
            <a:r>
              <a:rPr lang="en-US" altLang="zh-CN" sz="3200" smtClean="0">
                <a:latin typeface="字魂103号-海棠手书" pitchFamily="2" charset="-122"/>
                <a:ea typeface="字魂103号-海棠手书" pitchFamily="2" charset="-122"/>
              </a:rPr>
              <a:t>2</a:t>
            </a:r>
            <a:r>
              <a:rPr lang="zh-CN" altLang="en-US" sz="3200" smtClean="0">
                <a:latin typeface="字魂103号-海棠手书" pitchFamily="2" charset="-122"/>
                <a:ea typeface="字魂103号-海棠手书" pitchFamily="2" charset="-122"/>
              </a:rPr>
              <a:t>、说明事物大有大的用处，小有小的用途。关键在于必须善用不同的事物。</a:t>
            </a:r>
            <a:endParaRPr lang="en-US" altLang="zh-CN" sz="3200" smtClean="0">
              <a:latin typeface="字魂103号-海棠手书" pitchFamily="2" charset="-122"/>
              <a:ea typeface="字魂103号-海棠手书" pitchFamily="2" charset="-122"/>
            </a:endParaRPr>
          </a:p>
          <a:p>
            <a:r>
              <a:rPr lang="en-US" altLang="zh-CN" sz="3200" smtClean="0">
                <a:latin typeface="字魂103号-海棠手书" pitchFamily="2" charset="-122"/>
                <a:ea typeface="字魂103号-海棠手书" pitchFamily="2" charset="-122"/>
              </a:rPr>
              <a:t>3</a:t>
            </a:r>
            <a:r>
              <a:rPr lang="zh-CN" altLang="en-US" sz="3200" smtClean="0">
                <a:latin typeface="字魂103号-海棠手书" pitchFamily="2" charset="-122"/>
                <a:ea typeface="字魂103号-海棠手书" pitchFamily="2" charset="-122"/>
              </a:rPr>
              <a:t>、要善于转换视角，独辟蹊径，从不同的角度看待问题，就能超越他人，发现事物不一样的价值</a:t>
            </a:r>
            <a:r>
              <a:rPr lang="en-US" altLang="zh-CN" sz="3200" smtClean="0">
                <a:latin typeface="字魂103号-海棠手书" pitchFamily="2" charset="-122"/>
                <a:ea typeface="字魂103号-海棠手书" pitchFamily="2" charset="-122"/>
              </a:rPr>
              <a:t>……</a:t>
            </a:r>
            <a:endParaRPr lang="zh-CN" altLang="en-US" sz="3200">
              <a:latin typeface="字魂103号-海棠手书" pitchFamily="2" charset="-122"/>
              <a:ea typeface="字魂103号-海棠手书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75300" y="5486400"/>
            <a:ext cx="44704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/>
              <a:t>是否是庄子的本意呢？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94500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4144"/>
            <a:ext cx="12192000" cy="2155371"/>
          </a:xfrm>
          <a:prstGeom prst="rect">
            <a:avLst/>
          </a:prstGeom>
          <a:solidFill>
            <a:srgbClr val="384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4205798" y="2994144"/>
            <a:ext cx="6595009" cy="2092881"/>
            <a:chOff x="5280619" y="898106"/>
            <a:chExt cx="6595009" cy="2092881"/>
          </a:xfrm>
        </p:grpSpPr>
        <p:sp>
          <p:nvSpPr>
            <p:cNvPr id="5" name="文本框 4"/>
            <p:cNvSpPr txBox="1"/>
            <p:nvPr/>
          </p:nvSpPr>
          <p:spPr>
            <a:xfrm>
              <a:off x="5280619" y="898106"/>
              <a:ext cx="659500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>
                  <a:solidFill>
                    <a:schemeClr val="bg1"/>
                  </a:solidFill>
                  <a:cs typeface="+mn-ea"/>
                  <a:sym typeface="+mn-lt"/>
                </a:rPr>
                <a:t>第三章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08000"/>
            <a:ext cx="12192000" cy="2108391"/>
          </a:xfrm>
          <a:prstGeom prst="rect">
            <a:avLst/>
          </a:prstGeom>
          <a:solidFill>
            <a:srgbClr val="384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smtClean="0">
                <a:cs typeface="+mn-ea"/>
                <a:sym typeface="+mn-lt"/>
              </a:rPr>
              <a:t>比较逍遥游和五石之瓠的联系</a:t>
            </a:r>
            <a:endParaRPr kumimoji="1" lang="zh-CN" altLang="en-US" sz="3600">
              <a:cs typeface="+mn-ea"/>
              <a:sym typeface="+mn-lt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5120198" y="740292"/>
            <a:ext cx="6595009" cy="2092881"/>
            <a:chOff x="5280619" y="1190961"/>
            <a:chExt cx="6595009" cy="2092881"/>
          </a:xfrm>
        </p:grpSpPr>
        <p:sp>
          <p:nvSpPr>
            <p:cNvPr id="7" name="文本框 6"/>
            <p:cNvSpPr txBox="1"/>
            <p:nvPr/>
          </p:nvSpPr>
          <p:spPr>
            <a:xfrm>
              <a:off x="5280619" y="1190961"/>
              <a:ext cx="659500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kumimoji="1" lang="zh-CN" altLang="en-US" sz="13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2832100" cy="519447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12900" y="2643138"/>
            <a:ext cx="9042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惠子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谓庄子曰：“吾有大树，人谓之樗。其大本拥肿而不中绳墨，其小枝卷曲而不中规矩，立之涂，匠者不顾。今子之言大而无用，众所同去也。”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庄子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曰：“子独不见狸狌乎？卑身而伏，以候敖者；东西跳梁，不辟高下；中于机辟，死于罔罟。今夫斄牛，其大若垂天之云。此能为大矣，而不能执鼠。今子有大树，患其无用，何不树之于无何有之乡，广莫之野，彷徨乎无为其侧，逍遥乎寝卧其下。不夭斤斧，物无害者，无所可用，安所困苦哉！”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431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7933">
            <a:off x="309670" y="-352372"/>
            <a:ext cx="3568709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16933" y="577264"/>
            <a:ext cx="406916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13000">
                <a:solidFill>
                  <a:srgbClr val="38475B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17" name="组 16"/>
          <p:cNvGrpSpPr/>
          <p:nvPr/>
        </p:nvGrpSpPr>
        <p:grpSpPr>
          <a:xfrm>
            <a:off x="4042859" y="3043311"/>
            <a:ext cx="1261884" cy="2517503"/>
            <a:chOff x="4042859" y="3043311"/>
            <a:chExt cx="1261884" cy="2972478"/>
          </a:xfrm>
        </p:grpSpPr>
        <p:sp>
          <p:nvSpPr>
            <p:cNvPr id="11" name="文本框 10"/>
            <p:cNvSpPr txBox="1"/>
            <p:nvPr/>
          </p:nvSpPr>
          <p:spPr>
            <a:xfrm>
              <a:off x="4750745" y="3386485"/>
              <a:ext cx="553998" cy="247435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2400" smtClean="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标题文字</a:t>
              </a:r>
              <a:endParaRPr kumimoji="1" lang="zh-CN" altLang="en-US" sz="2400">
                <a:solidFill>
                  <a:srgbClr val="38475B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第一章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206704" y="3043311"/>
            <a:ext cx="1261884" cy="2517503"/>
            <a:chOff x="4042859" y="3043311"/>
            <a:chExt cx="1261884" cy="2972478"/>
          </a:xfrm>
        </p:grpSpPr>
        <p:sp>
          <p:nvSpPr>
            <p:cNvPr id="19" name="文本框 18"/>
            <p:cNvSpPr txBox="1"/>
            <p:nvPr/>
          </p:nvSpPr>
          <p:spPr>
            <a:xfrm>
              <a:off x="4750745" y="3341499"/>
              <a:ext cx="553998" cy="25493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24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第二章</a:t>
              </a:r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8268807" y="3000981"/>
            <a:ext cx="1261884" cy="2517503"/>
            <a:chOff x="4042859" y="3043311"/>
            <a:chExt cx="1261884" cy="2972478"/>
          </a:xfrm>
        </p:grpSpPr>
        <p:sp>
          <p:nvSpPr>
            <p:cNvPr id="22" name="文本框 21"/>
            <p:cNvSpPr txBox="1"/>
            <p:nvPr/>
          </p:nvSpPr>
          <p:spPr>
            <a:xfrm>
              <a:off x="4750745" y="3416477"/>
              <a:ext cx="553998" cy="2494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24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第三章</a:t>
              </a: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10432652" y="3000981"/>
            <a:ext cx="1261884" cy="2517503"/>
            <a:chOff x="4042859" y="3043311"/>
            <a:chExt cx="1261884" cy="2972478"/>
          </a:xfrm>
        </p:grpSpPr>
        <p:sp>
          <p:nvSpPr>
            <p:cNvPr id="25" name="文本框 24"/>
            <p:cNvSpPr txBox="1"/>
            <p:nvPr/>
          </p:nvSpPr>
          <p:spPr>
            <a:xfrm>
              <a:off x="4750745" y="3416477"/>
              <a:ext cx="553998" cy="24943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24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标题文字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042859" y="3043311"/>
              <a:ext cx="800219" cy="297247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zh-CN" altLang="en-US" sz="4000">
                  <a:solidFill>
                    <a:srgbClr val="38475B"/>
                  </a:solidFill>
                  <a:latin typeface="华文中宋" panose="02010600040101010101" pitchFamily="2" charset="-122"/>
                  <a:ea typeface="华文中宋" panose="02010600040101010101" pitchFamily="2" charset="-122"/>
                  <a:cs typeface="+mn-ea"/>
                  <a:sym typeface="+mn-lt"/>
                </a:rPr>
                <a:t>第四章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921" y="0"/>
            <a:ext cx="3713079" cy="6455245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1089159" y="387366"/>
            <a:ext cx="7826241" cy="1800026"/>
            <a:chOff x="5280619" y="1190961"/>
            <a:chExt cx="7826241" cy="1800026"/>
          </a:xfrm>
        </p:grpSpPr>
        <p:sp>
          <p:nvSpPr>
            <p:cNvPr id="6" name="文本框 5"/>
            <p:cNvSpPr txBox="1"/>
            <p:nvPr/>
          </p:nvSpPr>
          <p:spPr>
            <a:xfrm>
              <a:off x="5280619" y="1190961"/>
              <a:ext cx="78262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2800" smtClean="0">
                  <a:solidFill>
                    <a:srgbClr val="38475B"/>
                  </a:solidFill>
                  <a:cs typeface="+mn-ea"/>
                  <a:sym typeface="+mn-lt"/>
                </a:rPr>
                <a:t>从大瓠之用到大树之用看，庄子所说大用是怎样的大用？从中看到怎样的追求与形象？</a:t>
              </a:r>
              <a:endParaRPr kumimoji="1" lang="zh-CN" altLang="en-US" sz="2800">
                <a:solidFill>
                  <a:srgbClr val="38475B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endParaRPr kumimoji="1" lang="zh-CN" altLang="en-US">
                <a:solidFill>
                  <a:srgbClr val="38475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endParaRPr kumimoji="1" lang="zh-CN" altLang="en-US">
                <a:solidFill>
                  <a:srgbClr val="38475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23605" y="1682234"/>
            <a:ext cx="799019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大树：何不树之于无何有之乡，广莫之野，彷徨乎无为其侧，逍遥乎寝卧其下。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/>
              <a:t>大瓠：何不虑以为大樽，而浮乎江湖？</a:t>
            </a:r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85900" y="3797300"/>
            <a:ext cx="6908800" cy="2374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/>
              <a:t>庄子无用之大用</a:t>
            </a:r>
            <a:r>
              <a:rPr lang="en-US" altLang="zh-CN" sz="3600" smtClean="0"/>
              <a:t>——</a:t>
            </a:r>
          </a:p>
          <a:p>
            <a:pPr algn="ctr"/>
            <a:r>
              <a:rPr lang="zh-CN" altLang="en-US" sz="3600" smtClean="0"/>
              <a:t>天地与心灵融合，精神逍遥自由</a:t>
            </a:r>
            <a:endParaRPr lang="zh-CN" altLang="en-US" sz="3600"/>
          </a:p>
        </p:txBody>
      </p:sp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78921" y="0"/>
            <a:ext cx="3713079" cy="6455245"/>
          </a:xfrm>
          <a:prstGeom prst="rect">
            <a:avLst/>
          </a:prstGeom>
        </p:spPr>
      </p:pic>
      <p:grpSp>
        <p:nvGrpSpPr>
          <p:cNvPr id="3" name="组 4"/>
          <p:cNvGrpSpPr/>
          <p:nvPr/>
        </p:nvGrpSpPr>
        <p:grpSpPr>
          <a:xfrm>
            <a:off x="1089159" y="387366"/>
            <a:ext cx="7826241" cy="1800026"/>
            <a:chOff x="5280619" y="1190961"/>
            <a:chExt cx="7826241" cy="1800026"/>
          </a:xfrm>
        </p:grpSpPr>
        <p:sp>
          <p:nvSpPr>
            <p:cNvPr id="6" name="文本框 5"/>
            <p:cNvSpPr txBox="1"/>
            <p:nvPr/>
          </p:nvSpPr>
          <p:spPr>
            <a:xfrm>
              <a:off x="5280619" y="1190961"/>
              <a:ext cx="782624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2800" smtClean="0">
                  <a:solidFill>
                    <a:srgbClr val="38475B"/>
                  </a:solidFill>
                  <a:cs typeface="+mn-ea"/>
                  <a:sym typeface="+mn-lt"/>
                </a:rPr>
                <a:t>从大瓠之用到大树之用看，庄子所说大用是怎样的大用？从中看到怎样的追求与形象？</a:t>
              </a:r>
              <a:endParaRPr kumimoji="1" lang="zh-CN" altLang="en-US" sz="2800">
                <a:solidFill>
                  <a:srgbClr val="38475B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endParaRPr kumimoji="1" lang="zh-CN" altLang="en-US">
                <a:solidFill>
                  <a:srgbClr val="38475B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endParaRPr kumimoji="1" lang="zh-CN" altLang="en-US">
                <a:solidFill>
                  <a:srgbClr val="38475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823605" y="1682234"/>
            <a:ext cx="79901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无用与大用之辩，强调注重内在生命价值，抛开一切外物条件，不为世用才能逍遥，无用之用才是大用。</a:t>
            </a:r>
            <a:endParaRPr lang="zh-CN" altLang="en-US" sz="2800"/>
          </a:p>
        </p:txBody>
      </p:sp>
      <p:sp>
        <p:nvSpPr>
          <p:cNvPr id="10" name="矩形 9"/>
          <p:cNvSpPr/>
          <p:nvPr/>
        </p:nvSpPr>
        <p:spPr>
          <a:xfrm>
            <a:off x="1485900" y="3797300"/>
            <a:ext cx="6908800" cy="2374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mtClean="0"/>
              <a:t>庄子不仅批评世俗的狭隘功利性，</a:t>
            </a:r>
            <a:endParaRPr lang="en-US" altLang="zh-CN" sz="3600" smtClean="0"/>
          </a:p>
          <a:p>
            <a:pPr algn="ctr"/>
            <a:r>
              <a:rPr lang="zh-CN" altLang="en-US" sz="3600" smtClean="0"/>
              <a:t>也自然点出逍遥游追求绝对自由的生命宗旨。</a:t>
            </a:r>
            <a:endParaRPr lang="en-US" altLang="zh-CN" sz="3600" smtClean="0"/>
          </a:p>
        </p:txBody>
      </p:sp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6858000" cy="6553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25531" y="2463800"/>
            <a:ext cx="861774" cy="3544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7276979" y="1058777"/>
            <a:ext cx="800219" cy="5374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6100" y="680135"/>
            <a:ext cx="7048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      运用对话描写刻画人物是本文的一大特色，试结合文中人物语言说说惠子和庄子的形象特点？</a:t>
            </a:r>
            <a:endParaRPr lang="en-US" altLang="zh-CN" sz="280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2500" y="308043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smtClean="0"/>
              <a:t>    惠子拘泥于成见，见识不够通达；庄子有智慧，善辩论，不拘于外物，主张物我融合。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accel="5000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4660900" cy="6553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25531" y="2463800"/>
            <a:ext cx="861774" cy="3544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7276979" y="1058777"/>
            <a:ext cx="800219" cy="5374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6100" y="680135"/>
            <a:ext cx="7048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  学习任务</a:t>
            </a:r>
            <a:r>
              <a:rPr lang="en-US" altLang="zh-CN" sz="2800" smtClean="0">
                <a:solidFill>
                  <a:srgbClr val="FF0000"/>
                </a:solidFill>
              </a:rPr>
              <a:t>——</a:t>
            </a:r>
            <a:r>
              <a:rPr lang="zh-CN" altLang="en-US" sz="2800" smtClean="0">
                <a:solidFill>
                  <a:srgbClr val="FF0000"/>
                </a:solidFill>
              </a:rPr>
              <a:t>庄子批评惠子见识不通达，逍遥游中还写到类似情况，请你说一说。</a:t>
            </a:r>
            <a:endParaRPr lang="en-US" altLang="zh-CN" sz="280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7100" y="1835835"/>
            <a:ext cx="7924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   蜩与学鸠笑之曰：“我决起而飞，抢榆枋而止，时则不至，而控于地而已矣，奚以之九万里而南为？”适莽苍者，三餐而反，腹犹果然；适百里者，宿舂粮；适千里者，三月聚粮。之二虫又何知！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26000" y="5105400"/>
            <a:ext cx="6032500" cy="901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见识不通达，不能通晓领悟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4660900" cy="6553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25531" y="2463800"/>
            <a:ext cx="861774" cy="3544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7276979" y="1058777"/>
            <a:ext cx="800219" cy="5374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6100" y="680135"/>
            <a:ext cx="7048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  学习任务</a:t>
            </a:r>
            <a:r>
              <a:rPr lang="en-US" altLang="zh-CN" sz="2800" smtClean="0">
                <a:solidFill>
                  <a:srgbClr val="FF0000"/>
                </a:solidFill>
              </a:rPr>
              <a:t>——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蜩与学鸠为何嘲笑大鹏？有什么寓意</a:t>
            </a:r>
            <a:r>
              <a:rPr lang="zh-CN" altLang="en-US" sz="2800" smtClean="0">
                <a:solidFill>
                  <a:srgbClr val="FF0000"/>
                </a:solidFill>
              </a:rPr>
              <a:t>？</a:t>
            </a:r>
            <a:endParaRPr lang="en-US" altLang="zh-CN" sz="280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7100" y="1835835"/>
            <a:ext cx="7924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   蜩与学鸠：因为自身飞不高、行不远，所以认识有局限，无法理解大鹏。自以为无所依赖，十分自由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见识不通达</a:t>
            </a:r>
            <a:endParaRPr lang="zh-CN" altLang="en-US" sz="3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67200" y="3759200"/>
            <a:ext cx="6032500" cy="901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说明：认识上存在小知与大知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4851400" y="5092700"/>
            <a:ext cx="5842000" cy="1282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无用有用之辩，小大之辩，都表明小知不如大知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4144"/>
            <a:ext cx="12192000" cy="2155371"/>
          </a:xfrm>
          <a:prstGeom prst="rect">
            <a:avLst/>
          </a:prstGeom>
          <a:solidFill>
            <a:srgbClr val="384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4205798" y="2994144"/>
            <a:ext cx="6595009" cy="2092881"/>
            <a:chOff x="5280619" y="898106"/>
            <a:chExt cx="6595009" cy="2092881"/>
          </a:xfrm>
        </p:grpSpPr>
        <p:sp>
          <p:nvSpPr>
            <p:cNvPr id="5" name="文本框 4"/>
            <p:cNvSpPr txBox="1"/>
            <p:nvPr/>
          </p:nvSpPr>
          <p:spPr>
            <a:xfrm>
              <a:off x="5280619" y="898106"/>
              <a:ext cx="659500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>
                  <a:solidFill>
                    <a:schemeClr val="bg1"/>
                  </a:solidFill>
                  <a:cs typeface="+mn-ea"/>
                  <a:sym typeface="+mn-lt"/>
                </a:rPr>
                <a:t>第四章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4660900" cy="6553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25531" y="2463800"/>
            <a:ext cx="861774" cy="35446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7276979" y="1058777"/>
            <a:ext cx="800219" cy="5374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400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6100" y="680135"/>
            <a:ext cx="8128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  学习任务</a:t>
            </a:r>
            <a:r>
              <a:rPr lang="en-US" altLang="zh-CN" sz="2800" smtClean="0">
                <a:solidFill>
                  <a:srgbClr val="FF0000"/>
                </a:solidFill>
              </a:rPr>
              <a:t>——</a:t>
            </a:r>
            <a:r>
              <a:rPr lang="zh-CN" altLang="en-US" sz="2800" smtClean="0">
                <a:solidFill>
                  <a:srgbClr val="FF0000"/>
                </a:solidFill>
              </a:rPr>
              <a:t>比较五石之瓠与逍遥游的关系。</a:t>
            </a:r>
            <a:endParaRPr lang="en-US" altLang="zh-CN" sz="2800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7100" y="1835835"/>
            <a:ext cx="79248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楷体" pitchFamily="49" charset="-122"/>
                <a:ea typeface="楷体" pitchFamily="49" charset="-122"/>
              </a:rPr>
              <a:t>  逍遥游：万物皆处于各种限制之中，皆有所待。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自然界：大鹏，蜩与学鸠</a:t>
            </a:r>
            <a:endParaRPr lang="en-US" altLang="zh-CN" sz="32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人类社会：知效一官，宋荣子、列子等</a:t>
            </a:r>
            <a:endParaRPr lang="zh-CN" altLang="en-US" sz="320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19600" y="4508500"/>
            <a:ext cx="7505700" cy="2082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逍遥游：无待。“乘天气之正，而御六气之辩，以游无穷。”摆脱了束缚，精神上达到无己无功无名的绝对自由状态</a:t>
            </a:r>
            <a:endParaRPr lang="en-US" altLang="zh-CN" sz="3200" smtClean="0"/>
          </a:p>
          <a:p>
            <a:pPr algn="ctr"/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3492500" y="1752600"/>
            <a:ext cx="7937500" cy="2679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/>
              <a:t>宋人：以白金售卖药方</a:t>
            </a:r>
            <a:endParaRPr lang="en-US" altLang="zh-CN" sz="3200" smtClean="0"/>
          </a:p>
          <a:p>
            <a:pPr algn="ctr"/>
            <a:r>
              <a:rPr lang="zh-CN" altLang="en-US" sz="3200" smtClean="0"/>
              <a:t>客人：取悦吴王获得封赏</a:t>
            </a:r>
            <a:endParaRPr lang="en-US" altLang="zh-CN" sz="3200" smtClean="0"/>
          </a:p>
          <a:p>
            <a:pPr algn="ctr"/>
            <a:r>
              <a:rPr lang="zh-CN" altLang="en-US" sz="3200" smtClean="0"/>
              <a:t>惠子：用葫芦做瓢盛水</a:t>
            </a:r>
            <a:endParaRPr lang="en-US" altLang="zh-CN" sz="3200" smtClean="0"/>
          </a:p>
          <a:p>
            <a:pPr algn="ctr"/>
            <a:r>
              <a:rPr lang="zh-CN" altLang="en-US" sz="3200" smtClean="0"/>
              <a:t>知效一官四种人：执着功名</a:t>
            </a:r>
            <a:endParaRPr lang="en-US" altLang="zh-CN" sz="3200" smtClean="0"/>
          </a:p>
          <a:p>
            <a:pPr algn="ctr"/>
            <a:r>
              <a:rPr lang="zh-CN" altLang="en-US" sz="3200" smtClean="0"/>
              <a:t>功利之心，皆有所待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animBg="1"/>
      <p:bldP spid="8" grpId="0" uiExpand="1" build="allAtOnce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[</a:t>
            </a:r>
            <a:r>
              <a:rPr lang="zh-CN" altLang="en-US" smtClean="0"/>
              <a:t>学习任务」 庄子与老子阐述看法的言说 方式有什么不同</a:t>
            </a:r>
            <a:r>
              <a:rPr lang="en-US" altLang="zh-CN" smtClean="0"/>
              <a:t>?</a:t>
            </a:r>
            <a:r>
              <a:rPr lang="zh-CN" altLang="en-US" smtClean="0"/>
              <a:t>各有何妙处</a:t>
            </a:r>
            <a:r>
              <a:rPr lang="en-US" altLang="zh-CN" smtClean="0"/>
              <a:t>?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4400" y="2144236"/>
            <a:ext cx="81407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庄子说理</a:t>
            </a:r>
            <a:r>
              <a:rPr lang="en-US" altLang="zh-CN" sz="3200" smtClean="0">
                <a:solidFill>
                  <a:srgbClr val="FF0000"/>
                </a:solidFill>
              </a:rPr>
              <a:t>:《</a:t>
            </a:r>
            <a:r>
              <a:rPr lang="zh-CN" altLang="en-US" sz="2800" smtClean="0"/>
              <a:t>五石之瓠</a:t>
            </a:r>
            <a:r>
              <a:rPr lang="en-US" altLang="zh-CN" sz="2800" smtClean="0"/>
              <a:t>》</a:t>
            </a:r>
            <a:r>
              <a:rPr lang="zh-CN" altLang="en-US" sz="2800" smtClean="0"/>
              <a:t>以问答对话、寓言故事形象说理，富有想象，含蓄婉曲，令人回味。</a:t>
            </a:r>
            <a:endParaRPr lang="en-US" altLang="zh-CN" sz="2800" smtClean="0"/>
          </a:p>
          <a:p>
            <a:r>
              <a:rPr lang="en-US" altLang="zh-CN" sz="3200" smtClean="0">
                <a:solidFill>
                  <a:srgbClr val="FF0000"/>
                </a:solidFill>
              </a:rPr>
              <a:t>《</a:t>
            </a:r>
            <a:r>
              <a:rPr lang="zh-CN" altLang="en-US" sz="3200" smtClean="0">
                <a:solidFill>
                  <a:srgbClr val="FF0000"/>
                </a:solidFill>
              </a:rPr>
              <a:t>逍遥游</a:t>
            </a:r>
            <a:r>
              <a:rPr lang="en-US" altLang="zh-CN" sz="3200" smtClean="0">
                <a:solidFill>
                  <a:srgbClr val="FF0000"/>
                </a:solidFill>
              </a:rPr>
              <a:t>》</a:t>
            </a:r>
            <a:r>
              <a:rPr lang="zh-CN" altLang="en-US" sz="2800" smtClean="0"/>
              <a:t>对比中借助寓言故事，层层相接，形象生动，引人联想。</a:t>
            </a:r>
            <a:r>
              <a:rPr lang="en-US" altLang="zh-CN" sz="2800" smtClean="0"/>
              <a:t>(</a:t>
            </a:r>
            <a:r>
              <a:rPr lang="zh-CN" altLang="en-US" sz="2800" smtClean="0"/>
              <a:t>大鹏与小省，人知与小知，大用与无用等</a:t>
            </a:r>
            <a:r>
              <a:rPr lang="en-US" altLang="zh-CN" sz="2800" smtClean="0"/>
              <a:t>)</a:t>
            </a:r>
            <a:r>
              <a:rPr lang="zh-CN" altLang="en-US" sz="2800" smtClean="0"/>
              <a:t>鲁迅</a:t>
            </a:r>
            <a:r>
              <a:rPr lang="en-US" altLang="zh-CN" sz="2800" smtClean="0"/>
              <a:t>:“(</a:t>
            </a:r>
            <a:r>
              <a:rPr lang="zh-CN" altLang="en-US" sz="2800" smtClean="0"/>
              <a:t>庄子其文则汪洋辟周，仅态万方，晚周诸子之作，莫之能先也</a:t>
            </a: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4038600" cy="655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52800" y="1853337"/>
            <a:ext cx="75565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老子说理</a:t>
            </a:r>
            <a:r>
              <a:rPr lang="en-US" altLang="zh-CN" sz="2800" smtClean="0"/>
              <a:t>:</a:t>
            </a:r>
            <a:r>
              <a:rPr lang="zh-CN" altLang="en-US" sz="2800" smtClean="0"/>
              <a:t>言简意赅，精要准确，理性冷静。</a:t>
            </a:r>
            <a:r>
              <a:rPr lang="zh-CN" altLang="en-US" sz="2800" smtClean="0">
                <a:solidFill>
                  <a:srgbClr val="FF0000"/>
                </a:solidFill>
              </a:rPr>
              <a:t>有的</a:t>
            </a:r>
            <a:r>
              <a:rPr lang="zh-CN" altLang="en-US" sz="2800" smtClean="0"/>
              <a:t>于生活现象中蕴含道理，平易有说服力，如</a:t>
            </a:r>
            <a:r>
              <a:rPr lang="en-US" altLang="zh-CN" sz="2800" smtClean="0"/>
              <a:t>:</a:t>
            </a:r>
            <a:r>
              <a:rPr lang="zh-CN" altLang="en-US" sz="2800" smtClean="0"/>
              <a:t>三十辐共一般，当其无，有车之用。</a:t>
            </a:r>
            <a:endParaRPr lang="en-US" altLang="zh-CN" sz="2800" smtClean="0"/>
          </a:p>
          <a:p>
            <a:r>
              <a:rPr lang="zh-CN" altLang="en-US" sz="2800" smtClean="0">
                <a:solidFill>
                  <a:srgbClr val="FF0000"/>
                </a:solidFill>
              </a:rPr>
              <a:t>有的</a:t>
            </a:r>
            <a:r>
              <a:rPr lang="zh-CN" altLang="en-US" sz="2800" smtClean="0"/>
              <a:t>直接论说道理，观点一日了然。如</a:t>
            </a:r>
            <a:r>
              <a:rPr lang="en-US" altLang="zh-CN" sz="2800" smtClean="0"/>
              <a:t>:</a:t>
            </a:r>
            <a:r>
              <a:rPr lang="zh-CN" altLang="en-US" sz="2800" smtClean="0"/>
              <a:t>知人者智，自知者明。胜人者有力，自胜者强。</a:t>
            </a:r>
            <a:endParaRPr lang="en-US" altLang="zh-CN" sz="2800" smtClean="0"/>
          </a:p>
          <a:p>
            <a:r>
              <a:rPr lang="zh-CN" altLang="en-US" sz="2800" smtClean="0"/>
              <a:t>有的运用比喻、排比，简洁有力，寓意鲜明。如</a:t>
            </a:r>
            <a:r>
              <a:rPr lang="en-US" altLang="zh-CN" sz="2800" smtClean="0"/>
              <a:t>:</a:t>
            </a:r>
            <a:r>
              <a:rPr lang="zh-CN" altLang="en-US" sz="2800" smtClean="0"/>
              <a:t>合抱之木，生于毫末，九层之台、起于紧土、千里之行，始于足下。</a:t>
            </a:r>
            <a:endParaRPr lang="zh-CN" altLang="en-US" sz="2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4038600" cy="655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smtClean="0"/>
              <a:t>[</a:t>
            </a:r>
            <a:r>
              <a:rPr lang="zh-CN" altLang="en-US" sz="3200" smtClean="0"/>
              <a:t>学习任务」莫言曾说</a:t>
            </a:r>
            <a:r>
              <a:rPr lang="en-US" altLang="zh-CN" sz="3200" smtClean="0"/>
              <a:t>:“</a:t>
            </a:r>
            <a:r>
              <a:rPr lang="zh-CN" altLang="en-US" sz="3200" smtClean="0"/>
              <a:t>文学和科学比确实没什么用处。但是它的没有川处正是它伟人的川处。”这句话包含的哲理耐人寻味，请写段话，表达你的理解和看法，并和同学交流。</a:t>
            </a:r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3048000" y="1720840"/>
            <a:ext cx="82296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1: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所谓“有用”，一般人的理解是指物质之用，功名之用，富贵之用。以此观之，文学确不如科学“有用”但如果从哲学的视角来看，文学，则潜移默化地塑造着人的“世界观”，科学更多是教人以“方法论”，其二者虽相互依存，但显然“世界观”更具有根本性、决定性，这是否意味着文学比之科学更为“有用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有了高于现实的信仰，就如康德所言的“仰望星空”一样，它给生命以方向、以希望。就像苏软，政治失态，远谪黄州，人生遇到低谷。但当他让生命融入天地自然，认识到“此造物者之无尽藏也，而吾与子之所果适”，他就成为了名亚千古东坡。苏轼在所谓的“无用”之中成就了人生的“大用舍弃无用，也许就含弃了生活本身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04800"/>
            <a:ext cx="3517900" cy="655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4144"/>
            <a:ext cx="12192000" cy="2155371"/>
          </a:xfrm>
          <a:prstGeom prst="rect">
            <a:avLst/>
          </a:prstGeom>
          <a:solidFill>
            <a:srgbClr val="384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7933">
            <a:off x="566344" y="-352372"/>
            <a:ext cx="3568709" cy="6858000"/>
          </a:xfrm>
          <a:prstGeom prst="rect">
            <a:avLst/>
          </a:prstGeom>
        </p:spPr>
      </p:pic>
      <p:grpSp>
        <p:nvGrpSpPr>
          <p:cNvPr id="6" name="组 5"/>
          <p:cNvGrpSpPr/>
          <p:nvPr/>
        </p:nvGrpSpPr>
        <p:grpSpPr>
          <a:xfrm>
            <a:off x="4205798" y="2994144"/>
            <a:ext cx="6595009" cy="2092881"/>
            <a:chOff x="5280619" y="898106"/>
            <a:chExt cx="6595009" cy="2092881"/>
          </a:xfrm>
        </p:grpSpPr>
        <p:sp>
          <p:nvSpPr>
            <p:cNvPr id="7" name="文本框 6"/>
            <p:cNvSpPr txBox="1"/>
            <p:nvPr/>
          </p:nvSpPr>
          <p:spPr>
            <a:xfrm>
              <a:off x="5280619" y="898106"/>
              <a:ext cx="6595009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kumimoji="1" lang="zh-CN" altLang="en-US" sz="13000">
                  <a:solidFill>
                    <a:schemeClr val="bg1"/>
                  </a:solidFill>
                  <a:cs typeface="+mn-ea"/>
                  <a:sym typeface="+mn-lt"/>
                </a:rPr>
                <a:t>第一章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608310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136454" y="1648323"/>
              <a:ext cx="461665" cy="13426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kumimoji="1" lang="en-US" altLang="zh-CN">
                  <a:solidFill>
                    <a:schemeClr val="bg1"/>
                  </a:solidFill>
                  <a:cs typeface="+mn-ea"/>
                  <a:sym typeface="+mn-lt"/>
                </a:rPr>
                <a:t>JIANGNAN</a:t>
              </a:r>
              <a:endParaRPr kumimoji="1"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8316" y="419764"/>
            <a:ext cx="4491789" cy="281816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47300" y="1133635"/>
            <a:ext cx="773289" cy="50211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endParaRPr kumimoji="1" lang="zh-CN" altLang="en-US">
              <a:solidFill>
                <a:srgbClr val="38475B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457" y="773356"/>
            <a:ext cx="4924425" cy="53741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mtClean="0"/>
              <a:t>     你要在“务实” 中生存，更要在务虚中提升，比如猪羊的肉可食，可是龙凤的地位却远远高于猪羊，“无用” 吻合人们的精神企求。再如梅子是水果，可是历来人们赞扬的多是梅花，“疏影横斜水清浅，暗香浮动月黄昏”，在对美的欣赏中，赞美了人应该有的高雅品格和幽逸情趣，又满足了人们的精神需求。这样梅花就成了“无用之用”。</a:t>
            </a:r>
            <a:endParaRPr lang="zh-CN" altLang="en-US" sz="2800"/>
          </a:p>
        </p:txBody>
      </p:sp>
      <p:sp>
        <p:nvSpPr>
          <p:cNvPr id="6" name="矩形 5"/>
          <p:cNvSpPr/>
          <p:nvPr/>
        </p:nvSpPr>
        <p:spPr>
          <a:xfrm>
            <a:off x="6769100" y="3830935"/>
            <a:ext cx="4597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你喜欢实用派的惠子，还是喜欢逍遥派的庄子呢？有用和无用是不是绝对的呢？在现实生活中，我们应该怎样对待这个矛盾？</a:t>
            </a:r>
            <a:endParaRPr lang="en-US" altLang="zh-CN" sz="280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6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600" y="2162939"/>
            <a:ext cx="10007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/>
              <a:t>     以社会伦理原则约束自身，积极入世，担当责任，同时又有受道家思想影响的一面，必要时采取超然物外的通达态度，顺应自然而不刻意强求。历史上有不少士大夫如陶渊明、柳宗元、苏轼等，他们为宫时或在顺境中以儒家为归依，坚守道德良知，做忠臣良将，在野时或处逆境中则以道家为归依，酒脱自在，淡泊名利，独善其身儒道交替为用，上大夫们可在山折人生中左右逢源，不失其精神依托，这是进退出处之道。这种“士” 的精神实质就是儒道并立互补。林语堂先生说</a:t>
            </a:r>
            <a:r>
              <a:rPr lang="en-US" altLang="zh-CN" sz="2800" smtClean="0"/>
              <a:t>:“</a:t>
            </a:r>
            <a:r>
              <a:rPr lang="zh-CN" altLang="en-US" sz="2800" smtClean="0"/>
              <a:t>道家及儒家是中国人灵魂的两面。”这的确足精费恰当的概括、</a:t>
            </a:r>
            <a:endParaRPr lang="zh-CN" altLang="en-US" sz="2800"/>
          </a:p>
        </p:txBody>
      </p:sp>
      <p:pic>
        <p:nvPicPr>
          <p:cNvPr id="1026" name="Picture 2" descr="https://gimg2.baidu.com/image_search/src=http%3A%2F%2Finews.gtimg.com%2Fnewsapp_match%2F0%2F11088262785%2F0.jpg&amp;refer=http%3A%2F%2Finews.gtimg.com&amp;app=2002&amp;size=f9999,10000&amp;q=a80&amp;n=0&amp;g=0n&amp;fmt=jpeg?sec=1631621809&amp;t=e95c3cb5a326372117409583c506016c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2775" y="0"/>
            <a:ext cx="10287000" cy="207645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8216" y="208547"/>
            <a:ext cx="5847347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97022" y="2197767"/>
            <a:ext cx="800219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mtClean="0">
                <a:solidFill>
                  <a:schemeClr val="tx2"/>
                </a:solidFill>
              </a:rPr>
              <a:t>学习目标</a:t>
            </a:r>
            <a:r>
              <a:rPr lang="en-US" altLang="zh-CN" sz="4000" b="1" smtClean="0">
                <a:solidFill>
                  <a:schemeClr val="tx2"/>
                </a:solidFill>
              </a:rPr>
              <a:t>:</a:t>
            </a:r>
          </a:p>
        </p:txBody>
      </p:sp>
      <p:sp>
        <p:nvSpPr>
          <p:cNvPr id="6" name="矩形 5"/>
          <p:cNvSpPr/>
          <p:nvPr/>
        </p:nvSpPr>
        <p:spPr>
          <a:xfrm>
            <a:off x="2336800" y="2000072"/>
            <a:ext cx="6096000" cy="27441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en-US" altLang="zh-CN" sz="2400" b="1" dirty="0" smtClean="0">
                <a:solidFill>
                  <a:schemeClr val="tx2"/>
                </a:solidFill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、翻译文本，注意积累文言基础知识。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pPr>
              <a:spcAft>
                <a:spcPts val="600"/>
              </a:spcAft>
              <a:buNone/>
            </a:pPr>
            <a:r>
              <a:rPr lang="en-US" altLang="zh-CN" sz="2400" b="1" dirty="0" smtClean="0">
                <a:solidFill>
                  <a:schemeClr val="tx2"/>
                </a:solidFill>
              </a:rPr>
              <a:t>2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、体会庄子借助寓言曲 旨    达意的写作手法，了解这则小故事的寓意。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pPr>
              <a:spcAft>
                <a:spcPts val="600"/>
              </a:spcAft>
              <a:buNone/>
            </a:pPr>
            <a:r>
              <a:rPr lang="en-US" altLang="zh-CN" sz="2400" b="1" dirty="0" smtClean="0">
                <a:solidFill>
                  <a:schemeClr val="tx2"/>
                </a:solidFill>
              </a:rPr>
              <a:t>3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、领略庄子寓言故事中蕴含的思辨性，恰当评价庄子的说理散文及其思想。</a:t>
            </a:r>
          </a:p>
          <a:p>
            <a:pPr>
              <a:lnSpc>
                <a:spcPct val="250000"/>
              </a:lnSpc>
              <a:spcAft>
                <a:spcPts val="600"/>
              </a:spcAft>
            </a:pPr>
            <a:endParaRPr kumimoji="1"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6101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53000" y="1307237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800" smtClean="0"/>
              <a:t>     </a:t>
            </a:r>
            <a:r>
              <a:rPr lang="zh-CN" altLang="en-US" sz="2800" b="1" smtClean="0">
                <a:solidFill>
                  <a:schemeClr val="tx2"/>
                </a:solidFill>
              </a:rPr>
              <a:t>庄子钓于濮水，楚王使大夫二人往先焉，曰：“愿以境内累矣！” 庄子持竿不顾，曰：“吾闻楚有神龟，死已三千岁矣，王巾笥而藏之庙堂之上。此龟者，宁其死为留骨而贵乎，宁其生而曳尾涂中乎？” 二大夫曰：“宁生而曳尾涂中。” 庄子曰：“往矣！吾将曳尾于涂中。”</a:t>
            </a:r>
            <a:endParaRPr lang="en-US" altLang="zh-CN" sz="2800" b="1" smtClean="0">
              <a:solidFill>
                <a:schemeClr val="tx2"/>
              </a:solidFill>
            </a:endParaRPr>
          </a:p>
          <a:p>
            <a:r>
              <a:rPr lang="en-US" altLang="zh-CN" sz="2800" b="1" smtClean="0">
                <a:solidFill>
                  <a:schemeClr val="tx2"/>
                </a:solidFill>
              </a:rPr>
              <a:t> </a:t>
            </a:r>
            <a:endParaRPr lang="zh-CN" altLang="en-US" sz="2800"/>
          </a:p>
        </p:txBody>
      </p:sp>
      <p:sp>
        <p:nvSpPr>
          <p:cNvPr id="6" name="TextBox 5"/>
          <p:cNvSpPr txBox="1"/>
          <p:nvPr/>
        </p:nvSpPr>
        <p:spPr>
          <a:xfrm>
            <a:off x="5626100" y="5372100"/>
            <a:ext cx="5168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mtClean="0">
                <a:solidFill>
                  <a:srgbClr val="FF0000"/>
                </a:solidFill>
              </a:rPr>
              <a:t>精神自由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16" y="482600"/>
            <a:ext cx="4388184" cy="620881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0129" y="304799"/>
            <a:ext cx="1107996" cy="606391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endParaRPr kumimoji="1" lang="zh-CN" altLang="en-US" sz="4000">
              <a:solidFill>
                <a:srgbClr val="38475B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5500" y="1065937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smtClean="0">
                <a:latin typeface="方正启体简体" pitchFamily="65" charset="-122"/>
                <a:ea typeface="方正启体简体" pitchFamily="65" charset="-122"/>
              </a:rPr>
              <a:t> </a:t>
            </a:r>
            <a:r>
              <a:rPr lang="zh-CN" altLang="en-US" sz="3200" b="1" smtClean="0">
                <a:solidFill>
                  <a:schemeClr val="tx2"/>
                </a:solidFill>
                <a:latin typeface="方正启体简体" pitchFamily="65" charset="-122"/>
                <a:ea typeface="方正启体简体" pitchFamily="65" charset="-122"/>
              </a:rPr>
              <a:t>庄子将死，弟子欲厚葬之。庄子曰：“吾以天地为棺椁，以日月为连璧，星辰为珠玑，万物为赍送。吾葬具岂不备邪？何以加此？”弟子曰：“吾恐乌鸢之食夫子也。”庄子曰：“在上为乌鸢食，在下为蝼蚁食，夺彼与此，何其偏也！” </a:t>
            </a:r>
            <a:endParaRPr lang="en-US" altLang="zh-CN" sz="3200" b="1" smtClean="0">
              <a:solidFill>
                <a:schemeClr val="tx2"/>
              </a:solidFill>
              <a:latin typeface="方正启体简体" pitchFamily="65" charset="-122"/>
              <a:ea typeface="方正启体简体" pitchFamily="65" charset="-122"/>
            </a:endParaRPr>
          </a:p>
          <a:p>
            <a:r>
              <a:rPr lang="en-US" altLang="zh-CN" sz="3200" b="1" smtClean="0">
                <a:solidFill>
                  <a:schemeClr val="tx2"/>
                </a:solidFill>
                <a:latin typeface="方正启体简体" pitchFamily="65" charset="-122"/>
                <a:ea typeface="方正启体简体" pitchFamily="65" charset="-122"/>
              </a:rPr>
              <a:t> </a:t>
            </a:r>
            <a:endParaRPr lang="zh-CN" altLang="en-US" sz="3200">
              <a:latin typeface="方正启体简体" pitchFamily="65" charset="-122"/>
              <a:ea typeface="方正启体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30700" y="5391835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</a:rPr>
              <a:t>天人合一</a:t>
            </a:r>
            <a:r>
              <a:rPr lang="zh-CN" altLang="en-US" sz="4400" b="1" smtClean="0">
                <a:solidFill>
                  <a:schemeClr val="tx2"/>
                </a:solidFill>
              </a:rPr>
              <a:t/>
            </a:r>
            <a:br>
              <a:rPr lang="zh-CN" altLang="en-US" sz="4400" b="1" smtClean="0">
                <a:solidFill>
                  <a:schemeClr val="tx2"/>
                </a:solidFill>
              </a:rPr>
            </a:br>
            <a:endParaRPr lang="zh-CN" altLang="en-US" sz="4400"/>
          </a:p>
        </p:txBody>
      </p:sp>
    </p:spTree>
    <p:extLst>
      <p:ext uri="{BB962C8B-B14F-4D97-AF65-F5344CB8AC3E}">
        <p14:creationId xmlns:p14="http://schemas.microsoft.com/office/powerpoint/2010/main" val="8299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0" y="308809"/>
            <a:ext cx="459266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85475" y="584201"/>
            <a:ext cx="7940635" cy="57785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①吾生也有涯,而知也无涯。以有涯随无涯,殆已!</a:t>
            </a:r>
          </a:p>
          <a:p>
            <a:pPr indent="304800" fontAlgn="auto">
              <a:lnSpc>
                <a:spcPct val="150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②庖人虽不治庖,尸祝不越樽俎而代之矣。</a:t>
            </a:r>
          </a:p>
          <a:p>
            <a:pPr indent="304800" fontAlgn="auto">
              <a:lnSpc>
                <a:spcPct val="150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③人皆知有用之用,而莫知无用之用也。</a:t>
            </a:r>
          </a:p>
          <a:p>
            <a:pPr indent="304800" fontAlgn="auto">
              <a:lnSpc>
                <a:spcPct val="150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④泉涸,鱼相与处于陆,相响以湿,相濡以沫,不如相忘于江湖。</a:t>
            </a:r>
          </a:p>
          <a:p>
            <a:pPr indent="304800" fontAlgn="auto">
              <a:lnSpc>
                <a:spcPct val="150000"/>
              </a:lnSpc>
            </a:pPr>
            <a:r>
              <a:rPr lang="zh-CN" altLang="zh-CN" sz="2800" smtClean="0">
                <a:solidFill>
                  <a:srgbClr val="FF0000"/>
                </a:solidFill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⑤无为也,则用天下而有余;有为也,则为天下用而不足。</a:t>
            </a:r>
          </a:p>
          <a:p>
            <a:pPr indent="304800" fontAlgn="auto">
              <a:lnSpc>
                <a:spcPct val="150000"/>
              </a:lnSpc>
            </a:pPr>
            <a:endParaRPr lang="zh-CN" altLang="zh-CN" sz="2800" smtClean="0">
              <a:latin typeface="黑体" panose="02010609060101010101" pitchFamily="49" charset="-122"/>
              <a:ea typeface="黑体" pitchFamily="49" charset="-122"/>
              <a:cs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endParaRPr lang="zh-CN" altLang="zh-CN" sz="2800">
              <a:latin typeface="黑体" panose="02010609060101010101" pitchFamily="49" charset="-122"/>
              <a:ea typeface="黑体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5067" y="2133599"/>
            <a:ext cx="1623521" cy="37217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4400" smtClean="0">
                <a:solidFill>
                  <a:srgbClr val="38475B"/>
                </a:solidFill>
                <a:cs typeface="+mn-ea"/>
                <a:sym typeface="+mn-lt"/>
              </a:rPr>
              <a:t>庄子名言</a:t>
            </a:r>
            <a:endParaRPr kumimoji="1" lang="zh-CN" altLang="en-US" sz="4400">
              <a:solidFill>
                <a:srgbClr val="38475B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文框 15"/>
          <p:cNvSpPr/>
          <p:nvPr/>
        </p:nvSpPr>
        <p:spPr>
          <a:xfrm>
            <a:off x="2417" y="1361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1" y="17782"/>
            <a:ext cx="11192511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题目解说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643380" y="1917066"/>
            <a:ext cx="8990331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 dirty="0"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本文节选自《庄子·逍遥游》。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0" dirty="0"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“石”,计算容量的单位,十斗为一石。“五石”是指数量。“瓠(hù)”是葫芦的一种。“五石之瓠”指可容五石的大葫芦。作者只是借“五石之瓠”来说明道理。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65100" y="0"/>
            <a:ext cx="4592666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文框 15"/>
          <p:cNvSpPr/>
          <p:nvPr/>
        </p:nvSpPr>
        <p:spPr>
          <a:xfrm>
            <a:off x="2417" y="1361"/>
            <a:ext cx="12187169" cy="6855283"/>
          </a:xfrm>
          <a:prstGeom prst="frame">
            <a:avLst>
              <a:gd name="adj1" fmla="val 968"/>
            </a:avLst>
          </a:prstGeom>
          <a:solidFill>
            <a:srgbClr val="956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1" y="17782"/>
            <a:ext cx="11192511" cy="1325245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zh-CN" sz="5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文学常识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04191" y="1343026"/>
            <a:ext cx="1082040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itchFamily="49" charset="-122"/>
                <a:cs typeface="黑体" panose="02010609060101010101" pitchFamily="49" charset="-122"/>
              </a:rPr>
              <a:t>《庄子》又名《南华经》,与《老子》《周易》合称“三玄”。《庄子》共三十三篇,分“内篇”“外篇”“杂篇”一般认为“内篇”的七篇文章是庄子所写,“外篇”十五篇一般认为是庄子的弟子们所写,或者说是庄子与他的弟子一起合作写成的,它反映的是庄子真实的思想。“杂篇”十一篇的情形就要复杂些,应当是庄子学派或者后来的学者所写,有一些篇幅就认为肯定不是庄子学派的思想,如《盗跖》《说剑》等。“内篇”最集中表现庄子哲学的是《齐物论》《逍遥游》《大宗师》等。</a:t>
            </a:r>
          </a:p>
        </p:txBody>
      </p:sp>
      <p:sp>
        <p:nvSpPr>
          <p:cNvPr id="5" name="矩形 4"/>
          <p:cNvSpPr/>
          <p:nvPr/>
        </p:nvSpPr>
        <p:spPr>
          <a:xfrm>
            <a:off x="4000500" y="5012035"/>
            <a:ext cx="683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郭沫若：秦汉以来的每一部中国文学史差不多大半是在他的影响之下发展的，以思想家而兼文章家的人在中国古代哲人中实在是绝无仅有的。</a:t>
            </a:r>
            <a:endParaRPr lang="en-US" altLang="zh-CN" sz="2400" b="1" smtClean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8462" y="805934"/>
            <a:ext cx="7879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</a:rPr>
              <a:t>李泽厚：中国文人的外表是儒家，但内心永远是是庄子。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2805</Words>
  <Application>Microsoft Office PowerPoint</Application>
  <PresentationFormat>自定义</PresentationFormat>
  <Paragraphs>147</Paragraphs>
  <Slides>31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自定义设计方案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题目解说</vt:lpstr>
      <vt:lpstr>       文学常识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[学习任务」 庄子与老子阐述看法的言说 方式有什么不同?各有何妙处?</vt:lpstr>
      <vt:lpstr>PowerPoint 演示文稿</vt:lpstr>
      <vt:lpstr>[学习任务」莫言曾说:“文学和科学比确实没什么用处。但是它的没有川处正是它伟人的川处。”这句话包含的哲理耐人寻味，请写段话，表达你的理解和看法，并和同学交流。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2021-08-16T15:35:29Z</cp:lastPrinted>
  <dcterms:created xsi:type="dcterms:W3CDTF">2021-08-16T15:35:29Z</dcterms:created>
  <dcterms:modified xsi:type="dcterms:W3CDTF">2021-08-26T09:47:00Z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