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9" r:id="rId1"/>
  </p:sldMasterIdLst>
  <p:notesMasterIdLst>
    <p:notesMasterId r:id="rId39"/>
  </p:notesMasterIdLst>
  <p:sldIdLst>
    <p:sldId id="320" r:id="rId2"/>
    <p:sldId id="319" r:id="rId3"/>
    <p:sldId id="321" r:id="rId4"/>
    <p:sldId id="322" r:id="rId5"/>
    <p:sldId id="323" r:id="rId6"/>
    <p:sldId id="324" r:id="rId7"/>
    <p:sldId id="325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56" r:id="rId18"/>
    <p:sldId id="357" r:id="rId19"/>
    <p:sldId id="358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59" r:id="rId33"/>
    <p:sldId id="338" r:id="rId34"/>
    <p:sldId id="339" r:id="rId35"/>
    <p:sldId id="340" r:id="rId36"/>
    <p:sldId id="341" r:id="rId37"/>
    <p:sldId id="342" r:id="rId38"/>
  </p:sldIdLst>
  <p:sldSz cx="9144000" cy="5715000" type="screen16x10"/>
  <p:notesSz cx="6858000" cy="9144000"/>
  <p:custDataLst>
    <p:tags r:id="rId40"/>
  </p:custDataLst>
  <p:defaultTextStyle>
    <a:defPPr>
      <a:defRPr lang="zh-CN"/>
    </a:defPPr>
    <a:lvl1pPr marL="0" indent="0" algn="ctr" defTabSz="914400" rtl="0" eaLnBrk="0" fontAlgn="base" hangingPunct="0">
      <a:lnSpc>
        <a:spcPct val="100000"/>
      </a:lnSpc>
      <a:spcBef>
        <a:spcPct val="50000"/>
      </a:spcBef>
      <a:spcAft>
        <a:spcPct val="0"/>
      </a:spcAft>
      <a:buClrTx/>
      <a:buSzTx/>
      <a:buFontTx/>
      <a:buNone/>
      <a:defRPr kumimoji="0" sz="3200" b="1" i="0" u="none" baseline="0">
        <a:solidFill>
          <a:srgbClr val="FF66CC"/>
        </a:solidFill>
        <a:effectLst/>
        <a:latin typeface="Arial"/>
        <a:ea typeface="黑体" pitchFamily="49" charset="-122"/>
      </a:defRPr>
    </a:lvl1pPr>
    <a:lvl2pPr marL="457200" indent="0" algn="ctr" defTabSz="914400" rtl="0" eaLnBrk="0" fontAlgn="base" hangingPunct="0">
      <a:lnSpc>
        <a:spcPct val="100000"/>
      </a:lnSpc>
      <a:spcBef>
        <a:spcPct val="50000"/>
      </a:spcBef>
      <a:spcAft>
        <a:spcPct val="0"/>
      </a:spcAft>
      <a:buClrTx/>
      <a:buSzTx/>
      <a:buFontTx/>
      <a:buNone/>
      <a:defRPr kumimoji="0" sz="3200" b="1" i="0" u="none" baseline="0">
        <a:solidFill>
          <a:srgbClr val="FF66CC"/>
        </a:solidFill>
        <a:effectLst/>
        <a:latin typeface="Arial"/>
        <a:ea typeface="黑体" pitchFamily="49" charset="-122"/>
      </a:defRPr>
    </a:lvl2pPr>
    <a:lvl3pPr marL="914400" indent="0" algn="ctr" defTabSz="914400" rtl="0" eaLnBrk="0" fontAlgn="base" hangingPunct="0">
      <a:lnSpc>
        <a:spcPct val="100000"/>
      </a:lnSpc>
      <a:spcBef>
        <a:spcPct val="50000"/>
      </a:spcBef>
      <a:spcAft>
        <a:spcPct val="0"/>
      </a:spcAft>
      <a:buClrTx/>
      <a:buSzTx/>
      <a:buFontTx/>
      <a:buNone/>
      <a:defRPr kumimoji="0" sz="3200" b="1" i="0" u="none" baseline="0">
        <a:solidFill>
          <a:srgbClr val="FF66CC"/>
        </a:solidFill>
        <a:effectLst/>
        <a:latin typeface="Arial"/>
        <a:ea typeface="黑体" pitchFamily="49" charset="-122"/>
      </a:defRPr>
    </a:lvl3pPr>
    <a:lvl4pPr marL="1371600" indent="0" algn="ctr" defTabSz="914400" rtl="0" eaLnBrk="0" fontAlgn="base" hangingPunct="0">
      <a:lnSpc>
        <a:spcPct val="100000"/>
      </a:lnSpc>
      <a:spcBef>
        <a:spcPct val="50000"/>
      </a:spcBef>
      <a:spcAft>
        <a:spcPct val="0"/>
      </a:spcAft>
      <a:buClrTx/>
      <a:buSzTx/>
      <a:buFontTx/>
      <a:buNone/>
      <a:defRPr kumimoji="0" sz="3200" b="1" i="0" u="none" baseline="0">
        <a:solidFill>
          <a:srgbClr val="FF66CC"/>
        </a:solidFill>
        <a:effectLst/>
        <a:latin typeface="Arial"/>
        <a:ea typeface="黑体" pitchFamily="49" charset="-122"/>
      </a:defRPr>
    </a:lvl4pPr>
    <a:lvl5pPr marL="1828800" indent="0" algn="ctr" defTabSz="914400" rtl="0" eaLnBrk="0" fontAlgn="base" hangingPunct="0">
      <a:lnSpc>
        <a:spcPct val="100000"/>
      </a:lnSpc>
      <a:spcBef>
        <a:spcPct val="50000"/>
      </a:spcBef>
      <a:spcAft>
        <a:spcPct val="0"/>
      </a:spcAft>
      <a:buClrTx/>
      <a:buSzTx/>
      <a:buFontTx/>
      <a:buNone/>
      <a:defRPr kumimoji="0" sz="3200" b="1" i="0" u="none" baseline="0">
        <a:solidFill>
          <a:srgbClr val="FF66CC"/>
        </a:solidFill>
        <a:effectLst/>
        <a:latin typeface="Arial"/>
        <a:ea typeface="黑体" pitchFamily="49" charset="-122"/>
      </a:defRPr>
    </a:lvl5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135" d="100"/>
          <a:sy n="135" d="100"/>
        </p:scale>
        <p:origin x="73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eaLnBrk="1" hangingPunct="1">
              <a:spcBef>
                <a:spcPct val="0"/>
              </a:spcBef>
            </a:pPr>
            <a:endParaRPr lang="en-US" altLang="zh-CN" sz="12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/>
                <a:ea typeface="宋体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endParaRPr lang="en-US" altLang="zh-CN" sz="12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052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/>
                <a:ea typeface="宋体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</a:pPr>
            <a:endParaRPr lang="en-US" altLang="zh-CN" sz="12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C313DF9E-5C93-4FDB-8ABE-3213E81E4B91}" type="slidenum">
              <a:rPr lang="en-US" altLang="zh-CN" sz="1200" b="0">
                <a:solidFill>
                  <a:schemeClr val="tx1"/>
                </a:solidFill>
                <a:ea typeface="宋体" pitchFamily="2" charset="-122"/>
              </a:rPr>
              <a:t>‹#›</a:t>
            </a:fld>
            <a:endParaRPr lang="en-US" altLang="zh-CN" sz="1200" b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578089"/>
          </a:xfrm>
          <a:prstGeom prst="rect">
            <a:avLst/>
          </a:prstGeom>
        </p:spPr>
        <p:txBody>
          <a:bodyPr/>
          <a:lstStyle>
            <a:lvl1pPr>
              <a:defRPr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411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5203825"/>
            <a:ext cx="2133600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+mn-ea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</a:pPr>
            <a:endParaRPr lang="en-US" altLang="zh-CN" sz="14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5203825"/>
            <a:ext cx="2895600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+mn-ea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4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5203825"/>
            <a:ext cx="2133600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A07F405B-1244-43F2-9551-352EBD0F904D}" type="slidenum">
              <a:rPr lang="en-US" altLang="zh-CN" sz="1400" b="0">
                <a:solidFill>
                  <a:schemeClr val="tx1"/>
                </a:solidFill>
                <a:ea typeface="宋体" pitchFamily="2" charset="-122"/>
              </a:rPr>
              <a:t>‹#›</a:t>
            </a:fld>
            <a:endParaRPr lang="en-US" altLang="zh-CN" sz="1400" b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1236"/>
            <a:ext cx="8229600" cy="504056"/>
          </a:xfrm>
          <a:prstGeom prst="rect">
            <a:avLst/>
          </a:prstGeom>
        </p:spPr>
        <p:txBody>
          <a:bodyPr/>
          <a:lstStyle>
            <a:lvl1pPr>
              <a:defRPr sz="2800" b="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9308"/>
            <a:ext cx="8229600" cy="3975829"/>
          </a:xfrm>
          <a:prstGeom prst="rect">
            <a:avLst/>
          </a:prstGeom>
        </p:spPr>
        <p:txBody>
          <a:bodyPr/>
          <a:lstStyle>
            <a:lvl1pPr marL="0" indent="457200" algn="just">
              <a:spcBef>
                <a:spcPct val="0"/>
              </a:spcBef>
              <a:defRPr sz="1800"/>
            </a:lvl1pPr>
            <a:lvl2pPr marL="0" indent="457200" algn="just">
              <a:spcBef>
                <a:spcPct val="0"/>
              </a:spcBef>
              <a:defRPr sz="1800"/>
            </a:lvl2pPr>
            <a:lvl3pPr marL="0" indent="457200" algn="just">
              <a:spcBef>
                <a:spcPct val="0"/>
              </a:spcBef>
              <a:defRPr sz="1800"/>
            </a:lvl3pPr>
            <a:lvl4pPr marL="0" indent="457200" algn="just">
              <a:spcBef>
                <a:spcPct val="0"/>
              </a:spcBef>
              <a:defRPr sz="1800"/>
            </a:lvl4pPr>
            <a:lvl5pPr marL="0" indent="457200" algn="just">
              <a:spcBef>
                <a:spcPct val="0"/>
              </a:spcBef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5203825"/>
            <a:ext cx="2133600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+mn-ea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</a:pPr>
            <a:endParaRPr lang="en-US" altLang="zh-CN" sz="14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5203825"/>
            <a:ext cx="2895600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+mn-ea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4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5203825"/>
            <a:ext cx="2133600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A07F405B-1244-43F2-9551-352EBD0F904D}" type="slidenum">
              <a:rPr lang="en-US" altLang="zh-CN" sz="1400" b="0">
                <a:solidFill>
                  <a:schemeClr val="tx1"/>
                </a:solidFill>
                <a:ea typeface="宋体" pitchFamily="2" charset="-122"/>
              </a:rPr>
              <a:t>‹#›</a:t>
            </a:fld>
            <a:endParaRPr lang="en-US" altLang="zh-CN" sz="1400" b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5203825"/>
            <a:ext cx="2133600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+mn-ea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</a:pPr>
            <a:endParaRPr lang="en-US" altLang="zh-CN" sz="14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5203825"/>
            <a:ext cx="2895600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+mn-ea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4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5203825"/>
            <a:ext cx="2133600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A07F405B-1244-43F2-9551-352EBD0F904D}" type="slidenum">
              <a:rPr lang="en-US" altLang="zh-CN" sz="1400" b="0">
                <a:solidFill>
                  <a:schemeClr val="tx1"/>
                </a:solidFill>
                <a:ea typeface="宋体" pitchFamily="2" charset="-122"/>
              </a:rPr>
              <a:t>‹#›</a:t>
            </a:fld>
            <a:endParaRPr lang="en-US" altLang="zh-CN" sz="1400" b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203825"/>
            <a:ext cx="2133600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+mn-ea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</a:pPr>
            <a:endParaRPr lang="en-US" altLang="zh-CN" sz="14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203825"/>
            <a:ext cx="2895600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+mn-ea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en-US" altLang="zh-CN" sz="14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203825"/>
            <a:ext cx="2133600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A07F405B-1244-43F2-9551-352EBD0F904D}" type="slidenum">
              <a:rPr lang="en-US" altLang="zh-CN" sz="1400" b="0">
                <a:solidFill>
                  <a:schemeClr val="tx1"/>
                </a:solidFill>
                <a:ea typeface="宋体" pitchFamily="2" charset="-122"/>
              </a:rPr>
              <a:t>‹#›</a:t>
            </a:fld>
            <a:endParaRPr lang="en-US" altLang="zh-CN" sz="14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029" name="Text Box 6"/>
          <p:cNvSpPr/>
          <p:nvPr/>
        </p:nvSpPr>
        <p:spPr>
          <a:xfrm>
            <a:off x="-1908175" y="517525"/>
            <a:ext cx="151130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algn="l" eaLnBrk="1" hangingPunct="1"/>
            <a:endParaRPr lang="zh-CN" altLang="zh-CN" sz="1800">
              <a:solidFill>
                <a:schemeClr val="tx1"/>
              </a:solidFill>
              <a:ea typeface="宋体" pitchFamily="2" charset="-122"/>
            </a:endParaRPr>
          </a:p>
        </p:txBody>
      </p:sp>
      <p:pic>
        <p:nvPicPr>
          <p:cNvPr id="1030" name="Picture 16" descr="图片4"/>
          <p:cNvPicPr>
            <a:picLocks noChangeAspect="1"/>
          </p:cNvPicPr>
          <p:nvPr/>
        </p:nvPicPr>
        <p:blipFill>
          <a:blip r:embed="rId5">
            <a:lum bright="18000"/>
          </a:blip>
          <a:srcRect t="69119" b="13541"/>
          <a:stretch>
            <a:fillRect/>
          </a:stretch>
        </p:blipFill>
        <p:spPr>
          <a:xfrm>
            <a:off x="0" y="5437188"/>
            <a:ext cx="9144000" cy="2778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31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1587"/>
            <a:ext cx="9144000" cy="4286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3075" name="内容占位符 2"/>
          <p:cNvSpPr>
            <a:spLocks noGrp="1"/>
          </p:cNvSpPr>
          <p:nvPr>
            <p:ph idx="4294967295"/>
          </p:nvPr>
        </p:nvSpPr>
        <p:spPr>
          <a:xfrm>
            <a:off x="428625" y="1000125"/>
            <a:ext cx="8229600" cy="3976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dirty="0"/>
              <a:t>古代著名诗人都有自己的诗歌风格，比如李白的</a:t>
            </a:r>
            <a:r>
              <a:rPr lang="zh-CN" altLang="en-US" sz="2000" b="1" dirty="0"/>
              <a:t>豪放飘逸</a:t>
            </a:r>
            <a:r>
              <a:rPr lang="zh-CN" altLang="en-US" sz="2000" dirty="0"/>
              <a:t>，杜甫的</a:t>
            </a:r>
            <a:r>
              <a:rPr lang="zh-CN" altLang="en-US" sz="2000" b="1" dirty="0"/>
              <a:t>沉郁顿挫</a:t>
            </a:r>
            <a:r>
              <a:rPr lang="zh-CN" altLang="en-US" sz="2000" dirty="0"/>
              <a:t>，杜牧的</a:t>
            </a:r>
            <a:r>
              <a:rPr lang="zh-CN" altLang="en-US" sz="2000" b="1" dirty="0"/>
              <a:t>含蓄绰约</a:t>
            </a:r>
            <a:r>
              <a:rPr lang="zh-CN" altLang="en-US" sz="2000" dirty="0"/>
              <a:t>等，他们的绝大部分诗歌都表现出这种风格。那么，有没有他们自己风格之外的作品？试举例说明。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dirty="0"/>
              <a:t>示例：辛弃疾是豪放派的代表词人，但他也写过婉约词，比如他的</a:t>
            </a:r>
            <a:r>
              <a:rPr lang="en-US" altLang="zh-CN" sz="2000" b="1" dirty="0"/>
              <a:t>《</a:t>
            </a:r>
            <a:r>
              <a:rPr lang="zh-CN" altLang="en-US" sz="2000" b="1" dirty="0"/>
              <a:t>丑奴儿</a:t>
            </a:r>
            <a:r>
              <a:rPr lang="en-US" altLang="zh-CN" sz="2000" b="1" dirty="0"/>
              <a:t>•</a:t>
            </a:r>
            <a:r>
              <a:rPr lang="zh-CN" altLang="en-US" sz="2000" b="1" dirty="0"/>
              <a:t>书博山道中壁</a:t>
            </a:r>
            <a:r>
              <a:rPr lang="en-US" altLang="zh-CN" sz="2000" b="1" dirty="0"/>
              <a:t>》</a:t>
            </a:r>
            <a:r>
              <a:rPr lang="zh-CN" altLang="en-US" sz="2000" b="1" dirty="0"/>
              <a:t>：</a:t>
            </a:r>
            <a:endParaRPr lang="zh-CN" altLang="en-US" sz="2000" dirty="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dirty="0"/>
              <a:t>少年不识愁滋味，爱上层楼。爱上层楼，为赋新词强说愁。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dirty="0"/>
              <a:t>而今识尽愁滋味，欲说还休。欲说还休，却道天凉好个秋。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dirty="0"/>
              <a:t>杜甫的诗歌沉郁顿挫，那么我们今天要学习的</a:t>
            </a:r>
            <a:r>
              <a:rPr lang="en-US" altLang="zh-CN" sz="2000" dirty="0"/>
              <a:t>《</a:t>
            </a:r>
            <a:r>
              <a:rPr lang="zh-CN" altLang="en-US" sz="2000" dirty="0"/>
              <a:t>客至</a:t>
            </a:r>
            <a:r>
              <a:rPr lang="en-US" altLang="zh-CN" sz="2000" dirty="0"/>
              <a:t>》</a:t>
            </a:r>
            <a:r>
              <a:rPr lang="zh-CN" altLang="en-US" sz="2000" dirty="0"/>
              <a:t>是不是也是这种风格呢？</a:t>
            </a:r>
          </a:p>
        </p:txBody>
      </p:sp>
      <p:sp>
        <p:nvSpPr>
          <p:cNvPr id="3076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12291" name="内容占位符 2"/>
          <p:cNvSpPr>
            <a:spLocks noGrp="1"/>
          </p:cNvSpPr>
          <p:nvPr>
            <p:ph idx="4294967295"/>
          </p:nvPr>
        </p:nvSpPr>
        <p:spPr>
          <a:xfrm>
            <a:off x="357188" y="857250"/>
            <a:ext cx="2614612" cy="3976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       客至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>
                <a:latin typeface="楷体" pitchFamily="49" charset="-122"/>
                <a:ea typeface="楷体" pitchFamily="49" charset="-122"/>
              </a:rPr>
              <a:t>喜崔明府相过</a:t>
            </a:r>
            <a:endParaRPr lang="zh-CN" altLang="en-US" sz="1400">
              <a:latin typeface="楷体" pitchFamily="49" charset="-122"/>
              <a:ea typeface="楷体" pitchFamily="49" charset="-12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舍南舍北皆春水，但见群鸥日日来。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花径不曾缘客扫，蓬门今始为君开。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盘飧市远无兼味，樽酒家贫只旧醅。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肯与邻翁相对饮，隔篱呼取尽余杯。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2000"/>
          </a:p>
        </p:txBody>
      </p:sp>
      <p:sp>
        <p:nvSpPr>
          <p:cNvPr id="12292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12293" name="内容占位符 2"/>
          <p:cNvSpPr txBox="1"/>
          <p:nvPr/>
        </p:nvSpPr>
        <p:spPr bwMode="auto">
          <a:xfrm>
            <a:off x="3357563" y="1143000"/>
            <a:ext cx="5214937" cy="3976688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chemeClr val="tx1"/>
                </a:solidFill>
                <a:ea typeface="宋体" pitchFamily="2" charset="-122"/>
              </a:rPr>
              <a:t>2.</a:t>
            </a:r>
            <a:r>
              <a:rPr lang="zh-CN" altLang="en-US" sz="1800" spc="0">
                <a:solidFill>
                  <a:schemeClr val="tx1"/>
                </a:solidFill>
                <a:ea typeface="宋体" pitchFamily="2" charset="-122"/>
              </a:rPr>
              <a:t>“但见群鸥日日来”运用了什么表现手法？请结合诗句简要分析。</a:t>
            </a:r>
            <a:endParaRPr lang="zh-CN" altLang="en-US" sz="1800" b="0">
              <a:solidFill>
                <a:schemeClr val="tx1"/>
              </a:solidFill>
              <a:ea typeface="宋体" pitchFamily="2" charset="-122"/>
            </a:endParaRPr>
          </a:p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】①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运用典故。语出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《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列子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·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黄帝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》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：海上之有人好鸥鸟者，每旦之海上，从鸥鸟游，鸥鸟之至者百数而不止。其父曰：“吾闻鸥鸟皆从汝游，汝取来，吾玩之。”明日之海上，鸥鸟舞而不下也。鸥鸟性好猜疑，如人有机心，便不肯亲近。在古人笔下常常是与世无争、没有心机的隐者的伴侣。②“群鸥日日来”，不仅点出环境的清幽僻静，也写出诗人远离世间的真率忘俗；同时也说明：亲友云散，交游冷落，只见群鸥，不见其他来访者，闲逸的生活不免有一丝单调、寂寞。</a:t>
            </a:r>
            <a:endParaRPr lang="zh-CN" altLang="en-US" sz="1800">
              <a:solidFill>
                <a:srgbClr val="FF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13315" name="内容占位符 2"/>
          <p:cNvSpPr>
            <a:spLocks noGrp="1"/>
          </p:cNvSpPr>
          <p:nvPr>
            <p:ph idx="4294967295"/>
          </p:nvPr>
        </p:nvSpPr>
        <p:spPr>
          <a:xfrm>
            <a:off x="357188" y="857250"/>
            <a:ext cx="2614612" cy="3976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       客至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>
                <a:latin typeface="楷体" pitchFamily="49" charset="-122"/>
                <a:ea typeface="楷体" pitchFamily="49" charset="-122"/>
              </a:rPr>
              <a:t>喜崔明府相过</a:t>
            </a:r>
            <a:endParaRPr lang="zh-CN" altLang="en-US" sz="1400">
              <a:latin typeface="楷体" pitchFamily="49" charset="-122"/>
              <a:ea typeface="楷体" pitchFamily="49" charset="-12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舍南舍北皆春水，但见群鸥日日来。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花径不曾缘客扫，蓬门今始为君开。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盘飧市远无兼味，樽酒家贫只旧醅。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肯与邻翁相对饮，隔篱呼取尽余杯。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2000"/>
          </a:p>
        </p:txBody>
      </p:sp>
      <p:sp>
        <p:nvSpPr>
          <p:cNvPr id="13316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13317" name="内容占位符 2"/>
          <p:cNvSpPr txBox="1"/>
          <p:nvPr/>
        </p:nvSpPr>
        <p:spPr bwMode="auto">
          <a:xfrm>
            <a:off x="3214688" y="1214438"/>
            <a:ext cx="4857750" cy="3976687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chemeClr val="tx1"/>
                </a:solidFill>
                <a:ea typeface="宋体" pitchFamily="2" charset="-122"/>
              </a:rPr>
              <a:t>3.</a:t>
            </a:r>
            <a:r>
              <a:rPr lang="zh-CN" altLang="en-US" sz="1800" spc="0">
                <a:solidFill>
                  <a:schemeClr val="tx1"/>
                </a:solidFill>
                <a:ea typeface="宋体" pitchFamily="2" charset="-122"/>
              </a:rPr>
              <a:t>“但”字透露出作者怎样的心境？</a:t>
            </a:r>
            <a:endParaRPr lang="zh-CN" altLang="en-US" sz="1800" b="0">
              <a:solidFill>
                <a:schemeClr val="tx1"/>
              </a:solidFill>
              <a:ea typeface="宋体" pitchFamily="2" charset="-122"/>
            </a:endParaRPr>
          </a:p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】①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一个“但”字透露出几乎与世隔绝的心头难谴寂寞的心境。②这两句为下文的客人来到做了铺垫。孤寂之中，客人忽然来到，喜悦之情自不待言。</a:t>
            </a:r>
            <a:endParaRPr lang="zh-CN" altLang="en-US" sz="1800">
              <a:solidFill>
                <a:srgbClr val="FF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14339" name="内容占位符 2"/>
          <p:cNvSpPr>
            <a:spLocks noGrp="1"/>
          </p:cNvSpPr>
          <p:nvPr>
            <p:ph idx="4294967295"/>
          </p:nvPr>
        </p:nvSpPr>
        <p:spPr>
          <a:xfrm>
            <a:off x="357188" y="857250"/>
            <a:ext cx="2614612" cy="3976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       客至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>
                <a:latin typeface="楷体" pitchFamily="49" charset="-122"/>
                <a:ea typeface="楷体" pitchFamily="49" charset="-122"/>
              </a:rPr>
              <a:t>喜崔明府相过</a:t>
            </a:r>
            <a:endParaRPr lang="zh-CN" altLang="en-US" sz="1400">
              <a:latin typeface="楷体" pitchFamily="49" charset="-122"/>
              <a:ea typeface="楷体" pitchFamily="49" charset="-12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舍南舍北皆春水，但见群鸥日日来。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花径不曾缘客扫，蓬门今始为君开。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盘飧市远无兼味，樽酒家贫只旧醅。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肯与邻翁相对饮，隔篱呼取尽余杯。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2000"/>
          </a:p>
        </p:txBody>
      </p:sp>
      <p:sp>
        <p:nvSpPr>
          <p:cNvPr id="14340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14341" name="内容占位符 2"/>
          <p:cNvSpPr txBox="1"/>
          <p:nvPr/>
        </p:nvSpPr>
        <p:spPr bwMode="auto">
          <a:xfrm>
            <a:off x="3286125" y="1214438"/>
            <a:ext cx="4857750" cy="3976687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chemeClr val="tx1"/>
                </a:solidFill>
                <a:ea typeface="宋体" pitchFamily="2" charset="-122"/>
              </a:rPr>
              <a:t>4.</a:t>
            </a:r>
            <a:r>
              <a:rPr lang="zh-CN" altLang="en-US" sz="1800" spc="0">
                <a:solidFill>
                  <a:schemeClr val="tx1"/>
                </a:solidFill>
                <a:ea typeface="宋体" pitchFamily="2" charset="-122"/>
              </a:rPr>
              <a:t>诗歌首联描绘了怎样的景象？请结合诗句简要分析。</a:t>
            </a:r>
            <a:endParaRPr lang="zh-CN" altLang="en-US" sz="1800" b="0">
              <a:solidFill>
                <a:schemeClr val="tx1"/>
              </a:solidFill>
              <a:ea typeface="宋体" pitchFamily="2" charset="-122"/>
            </a:endParaRPr>
          </a:p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】①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首联描绘了环境清幽，景色秀丽的草堂景象。②绿水缭绕、春意荡漾的环境表现得十分秀丽可爱。群鸥到来，点出环境清幽僻静，为作者的生活增添了隐逸的色彩。③作者就这样寓情于景，表现了他在闲逸的江村中的寂寞心情。这就为贯串全诗的喜客心情，巧妙地作了铺垫。</a:t>
            </a:r>
            <a:endParaRPr lang="zh-CN" altLang="en-US" sz="1800">
              <a:solidFill>
                <a:srgbClr val="FF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15363" name="内容占位符 2"/>
          <p:cNvSpPr>
            <a:spLocks noGrp="1"/>
          </p:cNvSpPr>
          <p:nvPr>
            <p:ph idx="4294967295"/>
          </p:nvPr>
        </p:nvSpPr>
        <p:spPr>
          <a:xfrm>
            <a:off x="357188" y="857250"/>
            <a:ext cx="2614612" cy="3976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       客至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>
                <a:latin typeface="楷体" pitchFamily="49" charset="-122"/>
                <a:ea typeface="楷体" pitchFamily="49" charset="-122"/>
              </a:rPr>
              <a:t>喜崔明府相过</a:t>
            </a:r>
            <a:endParaRPr lang="zh-CN" altLang="en-US" sz="1400">
              <a:latin typeface="楷体" pitchFamily="49" charset="-122"/>
              <a:ea typeface="楷体" pitchFamily="49" charset="-12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舍南舍北皆春水，但见群鸥日日来。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花径不曾缘客扫，蓬门今始为君开。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盘飧市远无兼味，樽酒家贫只旧醅。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肯与邻翁相对饮，隔篱呼取尽余杯。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2000"/>
          </a:p>
        </p:txBody>
      </p:sp>
      <p:sp>
        <p:nvSpPr>
          <p:cNvPr id="15364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15365" name="内容占位符 2"/>
          <p:cNvSpPr txBox="1"/>
          <p:nvPr/>
        </p:nvSpPr>
        <p:spPr bwMode="auto">
          <a:xfrm>
            <a:off x="3357563" y="1214438"/>
            <a:ext cx="5072062" cy="3976687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chemeClr val="tx1"/>
                </a:solidFill>
                <a:ea typeface="宋体" pitchFamily="2" charset="-122"/>
              </a:rPr>
              <a:t>5.</a:t>
            </a:r>
            <a:r>
              <a:rPr lang="zh-CN" altLang="en-US" sz="1800" spc="0">
                <a:solidFill>
                  <a:schemeClr val="tx1"/>
                </a:solidFill>
                <a:ea typeface="宋体" pitchFamily="2" charset="-122"/>
              </a:rPr>
              <a:t>颔联描写景物，在空间上有何变化？体味作者的情感。</a:t>
            </a:r>
            <a:endParaRPr lang="zh-CN" altLang="en-US" sz="1800" b="0">
              <a:solidFill>
                <a:schemeClr val="tx1"/>
              </a:solidFill>
              <a:ea typeface="宋体" pitchFamily="2" charset="-122"/>
            </a:endParaRPr>
          </a:p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】①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颔联由外转内，从户外的景色转到院中的情景，引出“客至”。②用与客人谈话的口吻，增强了生活实感，表现了诗人喜客之至，待客之诚。</a:t>
            </a:r>
            <a:endParaRPr lang="zh-CN" altLang="en-US" sz="1800">
              <a:solidFill>
                <a:srgbClr val="FF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16387" name="内容占位符 2"/>
          <p:cNvSpPr>
            <a:spLocks noGrp="1"/>
          </p:cNvSpPr>
          <p:nvPr>
            <p:ph idx="4294967295"/>
          </p:nvPr>
        </p:nvSpPr>
        <p:spPr>
          <a:xfrm>
            <a:off x="357188" y="857250"/>
            <a:ext cx="2614612" cy="3976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       客至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>
                <a:latin typeface="楷体" pitchFamily="49" charset="-122"/>
                <a:ea typeface="楷体" pitchFamily="49" charset="-122"/>
              </a:rPr>
              <a:t>喜崔明府相过</a:t>
            </a:r>
            <a:endParaRPr lang="zh-CN" altLang="en-US" sz="1400">
              <a:latin typeface="楷体" pitchFamily="49" charset="-122"/>
              <a:ea typeface="楷体" pitchFamily="49" charset="-12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舍南舍北皆春水，但见群鸥日日来。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花径不曾缘客扫，蓬门今始为君开。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盘飧市远无兼味，樽酒家贫只旧醅。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肯与邻翁相对饮，隔篱呼取尽余杯。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2000"/>
          </a:p>
        </p:txBody>
      </p:sp>
      <p:sp>
        <p:nvSpPr>
          <p:cNvPr id="16388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16389" name="内容占位符 2"/>
          <p:cNvSpPr txBox="1"/>
          <p:nvPr/>
        </p:nvSpPr>
        <p:spPr bwMode="auto">
          <a:xfrm>
            <a:off x="3286125" y="1285875"/>
            <a:ext cx="5143500" cy="3976688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chemeClr val="tx1"/>
                </a:solidFill>
                <a:ea typeface="宋体" pitchFamily="2" charset="-122"/>
              </a:rPr>
              <a:t>6.</a:t>
            </a:r>
            <a:r>
              <a:rPr lang="zh-CN" altLang="en-US" sz="1800" spc="0">
                <a:solidFill>
                  <a:schemeClr val="tx1"/>
                </a:solidFill>
                <a:ea typeface="宋体" pitchFamily="2" charset="-122"/>
              </a:rPr>
              <a:t>颔联两句，花径“不扫“，蓬门“始为君开”说明什么？ </a:t>
            </a:r>
            <a:endParaRPr lang="zh-CN" altLang="en-US" sz="1800" b="0">
              <a:solidFill>
                <a:schemeClr val="tx1"/>
              </a:solidFill>
              <a:ea typeface="宋体" pitchFamily="2" charset="-122"/>
            </a:endParaRPr>
          </a:p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】①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花径不扫，蓬门常闭，可以想见平日的疏懒以及门庭的冷落，来客的稀少。②今天也不因来客而扫，可见二人的亲密，主人不拘礼数。平时闭门，今天为客而开，表明对客人的竭诚欢迎。这两句写出了客来到之喜。</a:t>
            </a:r>
            <a:endParaRPr lang="zh-CN" altLang="en-US" sz="1800">
              <a:solidFill>
                <a:srgbClr val="FF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17411" name="内容占位符 2"/>
          <p:cNvSpPr>
            <a:spLocks noGrp="1"/>
          </p:cNvSpPr>
          <p:nvPr>
            <p:ph idx="4294967295"/>
          </p:nvPr>
        </p:nvSpPr>
        <p:spPr>
          <a:xfrm>
            <a:off x="357188" y="857250"/>
            <a:ext cx="2614612" cy="3976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       客至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>
                <a:latin typeface="楷体" pitchFamily="49" charset="-122"/>
                <a:ea typeface="楷体" pitchFamily="49" charset="-122"/>
              </a:rPr>
              <a:t>喜崔明府相过</a:t>
            </a:r>
            <a:endParaRPr lang="zh-CN" altLang="en-US" sz="1400">
              <a:latin typeface="楷体" pitchFamily="49" charset="-122"/>
              <a:ea typeface="楷体" pitchFamily="49" charset="-12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舍南舍北皆春水，但见群鸥日日来。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花径不曾缘客扫，蓬门今始为君开。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盘飧市远无兼味，樽酒家贫只旧醅。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肯与邻翁相对饮，隔篱呼取尽余杯。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2000"/>
          </a:p>
        </p:txBody>
      </p:sp>
      <p:sp>
        <p:nvSpPr>
          <p:cNvPr id="17412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17413" name="内容占位符 2"/>
          <p:cNvSpPr txBox="1"/>
          <p:nvPr/>
        </p:nvSpPr>
        <p:spPr bwMode="auto">
          <a:xfrm>
            <a:off x="3000375" y="1143000"/>
            <a:ext cx="5757863" cy="3976688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chemeClr val="tx1"/>
                </a:solidFill>
                <a:ea typeface="宋体" pitchFamily="2" charset="-122"/>
              </a:rPr>
              <a:t>7.</a:t>
            </a:r>
            <a:r>
              <a:rPr lang="zh-CN" altLang="en-US" sz="1800" spc="0">
                <a:solidFill>
                  <a:schemeClr val="tx1"/>
                </a:solidFill>
                <a:ea typeface="宋体" pitchFamily="2" charset="-122"/>
              </a:rPr>
              <a:t>颔联运用了什么修辞手法？请结合诗句简要分析。</a:t>
            </a:r>
            <a:endParaRPr lang="zh-CN" altLang="en-US" sz="1800" b="0">
              <a:solidFill>
                <a:schemeClr val="tx1"/>
              </a:solidFill>
              <a:ea typeface="宋体" pitchFamily="2" charset="-122"/>
            </a:endParaRPr>
          </a:p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】①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运用了互文的修辞手法。②此联应为“花径不曾缘客扫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,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今始为君扫；蓬门不曾缘客开，今始为君开。” 上句说，长满花草的庭院小路，还没有因为迎客打扫过。下句说，一向紧闭的家门，今天才第一次为你崔明府打开。寂寞之中，佳客临门，一向闲适恬淡的主人不由得喜出望外。③前句不仅说客不常来，还有主人不轻易延客意，今日“君”来，益见两人交情之深厚。</a:t>
            </a:r>
            <a:endParaRPr lang="zh-CN" altLang="en-US" sz="1800">
              <a:solidFill>
                <a:srgbClr val="FF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18435" name="内容占位符 2"/>
          <p:cNvSpPr>
            <a:spLocks noGrp="1"/>
          </p:cNvSpPr>
          <p:nvPr>
            <p:ph idx="4294967295"/>
          </p:nvPr>
        </p:nvSpPr>
        <p:spPr>
          <a:xfrm>
            <a:off x="357188" y="857250"/>
            <a:ext cx="2614612" cy="3976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       客至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>
                <a:latin typeface="楷体" pitchFamily="49" charset="-122"/>
                <a:ea typeface="楷体" pitchFamily="49" charset="-122"/>
              </a:rPr>
              <a:t>喜崔明府相过</a:t>
            </a:r>
            <a:endParaRPr lang="zh-CN" altLang="en-US" sz="1400">
              <a:latin typeface="楷体" pitchFamily="49" charset="-122"/>
              <a:ea typeface="楷体" pitchFamily="49" charset="-12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舍南舍北皆春水，但见群鸥日日来。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花径不曾缘客扫，蓬门今始为君开。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盘飧市远无兼味，樽酒家贫只旧醅。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肯与邻翁相对饮，隔篱呼取尽余杯。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2000"/>
          </a:p>
        </p:txBody>
      </p:sp>
      <p:sp>
        <p:nvSpPr>
          <p:cNvPr id="18436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18437" name="内容占位符 2"/>
          <p:cNvSpPr txBox="1"/>
          <p:nvPr/>
        </p:nvSpPr>
        <p:spPr bwMode="auto">
          <a:xfrm>
            <a:off x="2928938" y="1143000"/>
            <a:ext cx="5757862" cy="3976688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chemeClr val="tx1"/>
                </a:solidFill>
                <a:ea typeface="宋体" pitchFamily="2" charset="-122"/>
              </a:rPr>
              <a:t>8.</a:t>
            </a:r>
            <a:r>
              <a:rPr lang="zh-CN" altLang="en-US" sz="1800" spc="0">
                <a:solidFill>
                  <a:schemeClr val="tx1"/>
                </a:solidFill>
                <a:ea typeface="宋体" pitchFamily="2" charset="-122"/>
              </a:rPr>
              <a:t>颈联中“盘飨”“樽酒”体现了怎样的情意？ </a:t>
            </a:r>
            <a:endParaRPr lang="zh-CN" altLang="en-US" sz="1800" b="0">
              <a:solidFill>
                <a:schemeClr val="tx1"/>
              </a:solidFill>
              <a:ea typeface="宋体" pitchFamily="2" charset="-122"/>
            </a:endParaRPr>
          </a:p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】①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写出了竭诚款待的情意和歉疚之心。②客至则须款待，但“盘飨市远无兼味，樽酒家贫只旧醅”，“盘飨”“樽酒”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——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简陋，加上“无兼味”，“市远”“家贫”点出待客简陋之因，细细体味，字里行间充满了主客之间融洽的气氛。</a:t>
            </a:r>
            <a:endParaRPr lang="zh-CN" altLang="en-US" sz="1800">
              <a:solidFill>
                <a:srgbClr val="FF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19459" name="内容占位符 2"/>
          <p:cNvSpPr>
            <a:spLocks noGrp="1"/>
          </p:cNvSpPr>
          <p:nvPr>
            <p:ph idx="4294967295"/>
          </p:nvPr>
        </p:nvSpPr>
        <p:spPr>
          <a:xfrm>
            <a:off x="357188" y="857250"/>
            <a:ext cx="2614612" cy="3976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       客至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>
                <a:latin typeface="楷体" pitchFamily="49" charset="-122"/>
                <a:ea typeface="楷体" pitchFamily="49" charset="-122"/>
              </a:rPr>
              <a:t>喜崔明府相过</a:t>
            </a:r>
            <a:endParaRPr lang="zh-CN" altLang="en-US" sz="1400">
              <a:latin typeface="楷体" pitchFamily="49" charset="-122"/>
              <a:ea typeface="楷体" pitchFamily="49" charset="-12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舍南舍北皆春水，但见群鸥日日来。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花径不曾缘客扫，蓬门今始为君开。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盘飧市远无兼味，樽酒家贫只旧醅。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肯与邻翁相对饮，隔篱呼取尽余杯。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2000"/>
          </a:p>
        </p:txBody>
      </p:sp>
      <p:sp>
        <p:nvSpPr>
          <p:cNvPr id="19460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19461" name="内容占位符 2"/>
          <p:cNvSpPr txBox="1"/>
          <p:nvPr/>
        </p:nvSpPr>
        <p:spPr bwMode="auto">
          <a:xfrm>
            <a:off x="3000375" y="1143000"/>
            <a:ext cx="5757863" cy="3976688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chemeClr val="tx1"/>
                </a:solidFill>
                <a:ea typeface="宋体" pitchFamily="2" charset="-122"/>
              </a:rPr>
              <a:t>9.</a:t>
            </a:r>
            <a:r>
              <a:rPr lang="zh-CN" altLang="en-US" sz="1800" spc="0">
                <a:solidFill>
                  <a:schemeClr val="tx1"/>
                </a:solidFill>
                <a:ea typeface="宋体" pitchFamily="2" charset="-122"/>
              </a:rPr>
              <a:t>作者待客选取了哪些细节？待客两句传达出了哪些信息？</a:t>
            </a:r>
            <a:endParaRPr lang="zh-CN" altLang="en-US" sz="1800" b="0">
              <a:solidFill>
                <a:schemeClr val="tx1"/>
              </a:solidFill>
              <a:ea typeface="宋体" pitchFamily="2" charset="-122"/>
            </a:endParaRPr>
          </a:p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b="0" spc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1800" b="0" spc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1800" b="0" spc="0">
                <a:solidFill>
                  <a:srgbClr val="FF0000"/>
                </a:solidFill>
                <a:ea typeface="宋体" pitchFamily="2" charset="-122"/>
              </a:rPr>
              <a:t>】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细节：</a:t>
            </a:r>
            <a:r>
              <a:rPr lang="zh-CN" altLang="en-US" sz="1800" b="0" spc="0">
                <a:solidFill>
                  <a:srgbClr val="FF0000"/>
                </a:solidFill>
                <a:ea typeface="宋体" pitchFamily="2" charset="-122"/>
              </a:rPr>
              <a:t>作者选取了最能显示宾主情意的生活场景，着意描画。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信息：</a:t>
            </a:r>
            <a:r>
              <a:rPr lang="zh-CN" altLang="en-US" sz="1800" b="0" spc="0">
                <a:solidFill>
                  <a:srgbClr val="FF0000"/>
                </a:solidFill>
                <a:ea typeface="宋体" pitchFamily="2" charset="-122"/>
              </a:rPr>
              <a:t>①主人盛情招待，频频劝饮，却因力不从心，酒菜欠丰，而不免歉疚。②我们仿佛听到那实在而又亲切的家常话，字里行间充满了融洽气氛。</a:t>
            </a:r>
            <a:endParaRPr lang="zh-CN" altLang="en-US" sz="1800" b="0">
              <a:solidFill>
                <a:srgbClr val="FF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20483" name="内容占位符 2"/>
          <p:cNvSpPr>
            <a:spLocks noGrp="1"/>
          </p:cNvSpPr>
          <p:nvPr>
            <p:ph idx="4294967295"/>
          </p:nvPr>
        </p:nvSpPr>
        <p:spPr>
          <a:xfrm>
            <a:off x="357188" y="857250"/>
            <a:ext cx="2614612" cy="3976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       客至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>
                <a:latin typeface="楷体" pitchFamily="49" charset="-122"/>
                <a:ea typeface="楷体" pitchFamily="49" charset="-122"/>
              </a:rPr>
              <a:t>喜崔明府相过</a:t>
            </a:r>
            <a:endParaRPr lang="zh-CN" altLang="en-US" sz="1400">
              <a:latin typeface="楷体" pitchFamily="49" charset="-122"/>
              <a:ea typeface="楷体" pitchFamily="49" charset="-12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舍南舍北皆春水，但见群鸥日日来。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花径不曾缘客扫，蓬门今始为君开。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盘飧市远无兼味，樽酒家贫只旧醅。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肯与邻翁相对饮，隔篱呼取尽余杯。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2000"/>
          </a:p>
        </p:txBody>
      </p:sp>
      <p:sp>
        <p:nvSpPr>
          <p:cNvPr id="20484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20485" name="内容占位符 2"/>
          <p:cNvSpPr txBox="1"/>
          <p:nvPr/>
        </p:nvSpPr>
        <p:spPr bwMode="auto">
          <a:xfrm>
            <a:off x="3071813" y="1214438"/>
            <a:ext cx="5757862" cy="3976687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chemeClr val="tx1"/>
                </a:solidFill>
                <a:ea typeface="宋体" pitchFamily="2" charset="-122"/>
              </a:rPr>
              <a:t>10.</a:t>
            </a:r>
            <a:r>
              <a:rPr lang="zh-CN" altLang="en-US" sz="1800" spc="0">
                <a:solidFill>
                  <a:schemeClr val="tx1"/>
                </a:solidFill>
                <a:ea typeface="宋体" pitchFamily="2" charset="-122"/>
              </a:rPr>
              <a:t>尾联“肯与邻翁相对饮，隔篱呼取尽余杯”这一细节描写表现了诗人隐居生活怎样的快乐？</a:t>
            </a:r>
            <a:endParaRPr lang="zh-CN" altLang="en-US" sz="1800" b="0">
              <a:solidFill>
                <a:schemeClr val="tx1"/>
              </a:solidFill>
              <a:ea typeface="宋体" pitchFamily="2" charset="-122"/>
            </a:endParaRPr>
          </a:p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】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尾联以邀邻助兴的精彩细节，出人料想地笔意一转。这令人想到陶渊明的“过门更相呼，有酒斟酌之”。无须事先约请，随意过从招饮，是在真率纯朴的人际关系中所领略的绝弃虚伪矫饰的自然之乐。</a:t>
            </a:r>
            <a:endParaRPr lang="zh-CN" altLang="en-US" sz="1800">
              <a:solidFill>
                <a:srgbClr val="FF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21507" name="内容占位符 2"/>
          <p:cNvSpPr>
            <a:spLocks noGrp="1"/>
          </p:cNvSpPr>
          <p:nvPr>
            <p:ph idx="4294967295"/>
          </p:nvPr>
        </p:nvSpPr>
        <p:spPr>
          <a:xfrm>
            <a:off x="357188" y="857250"/>
            <a:ext cx="2614612" cy="3976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       客至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>
                <a:latin typeface="楷体" pitchFamily="49" charset="-122"/>
                <a:ea typeface="楷体" pitchFamily="49" charset="-122"/>
              </a:rPr>
              <a:t>喜崔明府相过</a:t>
            </a:r>
            <a:endParaRPr lang="zh-CN" altLang="en-US" sz="1400">
              <a:latin typeface="楷体" pitchFamily="49" charset="-122"/>
              <a:ea typeface="楷体" pitchFamily="49" charset="-12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舍南舍北皆春水，但见群鸥日日来。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花径不曾缘客扫，蓬门今始为君开。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盘飧市远无兼味，樽酒家贫只旧醅。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肯与邻翁相对饮，隔篱呼取尽余杯。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2000"/>
          </a:p>
        </p:txBody>
      </p:sp>
      <p:sp>
        <p:nvSpPr>
          <p:cNvPr id="21508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21509" name="内容占位符 2"/>
          <p:cNvSpPr txBox="1"/>
          <p:nvPr/>
        </p:nvSpPr>
        <p:spPr bwMode="auto">
          <a:xfrm>
            <a:off x="3000375" y="1143000"/>
            <a:ext cx="5757863" cy="3976688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chemeClr val="tx1"/>
                </a:solidFill>
                <a:ea typeface="宋体" pitchFamily="2" charset="-122"/>
              </a:rPr>
              <a:t>11.</a:t>
            </a:r>
            <a:r>
              <a:rPr lang="zh-CN" altLang="en-US" sz="1800" spc="0">
                <a:solidFill>
                  <a:schemeClr val="tx1"/>
                </a:solidFill>
                <a:ea typeface="宋体" pitchFamily="2" charset="-122"/>
              </a:rPr>
              <a:t>请写出诗人的心理变化过程，并结合诗句分析。</a:t>
            </a:r>
            <a:endParaRPr lang="zh-CN" altLang="en-US" sz="1800" b="0">
              <a:solidFill>
                <a:schemeClr val="tx1"/>
              </a:solidFill>
              <a:ea typeface="宋体" pitchFamily="2" charset="-122"/>
            </a:endParaRPr>
          </a:p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】①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诗人的感情发展变化的过程：孤独（盼）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——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欣喜（迎）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——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融洽（劝）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——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兴奋（邀）。②首联先写日常生活的孤独，颔联写接待客人的欢乐情景，颈联写主人竭诚尽意的盛情和力不从心的歉意，体现主客之间真诚相待的深厚情谊，字里行间充满了款曲相通的融洽气氛。尾联两位挚友真是越喝酒意越浓，越喝兴致越高，兴奋、欢快，气氛相当热烈。</a:t>
            </a:r>
            <a:endParaRPr lang="zh-CN" altLang="en-US" sz="1800">
              <a:solidFill>
                <a:srgbClr val="FF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4099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just">
              <a:spcBef>
                <a:spcPct val="0"/>
              </a:spcBef>
              <a:buNone/>
            </a:pPr>
            <a:endParaRPr lang="en-US" altLang="zh-CN" sz="1800"/>
          </a:p>
        </p:txBody>
      </p:sp>
      <p:sp>
        <p:nvSpPr>
          <p:cNvPr id="4100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pic>
        <p:nvPicPr>
          <p:cNvPr id="4101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5"/>
            <a:ext cx="9144000" cy="50006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zh-CN" altLang="en-US" sz="2800"/>
              <a:t> </a:t>
            </a:r>
            <a:r>
              <a:rPr lang="en-US" altLang="zh-CN" sz="2800" b="1"/>
              <a:t>【</a:t>
            </a:r>
            <a:r>
              <a:rPr lang="zh-CN" altLang="en-US" sz="2800" b="1"/>
              <a:t>小结</a:t>
            </a:r>
            <a:r>
              <a:rPr lang="en-US" altLang="zh-CN" sz="2800" b="1"/>
              <a:t>】</a:t>
            </a:r>
            <a:endParaRPr lang="zh-CN" altLang="en-US" sz="2800"/>
          </a:p>
        </p:txBody>
      </p:sp>
      <p:sp>
        <p:nvSpPr>
          <p:cNvPr id="22531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186738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800"/>
              <a:t>杜甫</a:t>
            </a:r>
            <a:r>
              <a:rPr lang="en-US" altLang="zh-CN" sz="1800"/>
              <a:t>《</a:t>
            </a:r>
            <a:r>
              <a:rPr lang="zh-CN" altLang="en-US" sz="1800"/>
              <a:t>宾至</a:t>
            </a:r>
            <a:r>
              <a:rPr lang="en-US" altLang="zh-CN" sz="1800"/>
              <a:t>》</a:t>
            </a:r>
            <a:r>
              <a:rPr lang="zh-CN" altLang="en-US" sz="1800"/>
              <a:t>、</a:t>
            </a:r>
            <a:r>
              <a:rPr lang="en-US" altLang="zh-CN" sz="1800"/>
              <a:t>《</a:t>
            </a:r>
            <a:r>
              <a:rPr lang="zh-CN" altLang="en-US" sz="1800"/>
              <a:t>有客</a:t>
            </a:r>
            <a:r>
              <a:rPr lang="en-US" altLang="zh-CN" sz="1800"/>
              <a:t>》</a:t>
            </a:r>
            <a:r>
              <a:rPr lang="zh-CN" altLang="en-US" sz="1800"/>
              <a:t>、</a:t>
            </a:r>
            <a:r>
              <a:rPr lang="en-US" altLang="zh-CN" sz="1800"/>
              <a:t>《</a:t>
            </a:r>
            <a:r>
              <a:rPr lang="zh-CN" altLang="en-US" sz="1800"/>
              <a:t>过客相寻</a:t>
            </a:r>
            <a:r>
              <a:rPr lang="en-US" altLang="zh-CN" sz="1800"/>
              <a:t>》</a:t>
            </a:r>
            <a:r>
              <a:rPr lang="zh-CN" altLang="en-US" sz="1800"/>
              <a:t>等诗中，都写到待客吃饭，但表情达意各不相同。在</a:t>
            </a:r>
            <a:r>
              <a:rPr lang="en-US" altLang="zh-CN" sz="1800"/>
              <a:t>《</a:t>
            </a:r>
            <a:r>
              <a:rPr lang="zh-CN" altLang="en-US" sz="1800"/>
              <a:t>宾至</a:t>
            </a:r>
            <a:r>
              <a:rPr lang="en-US" altLang="zh-CN" sz="1800"/>
              <a:t>》</a:t>
            </a:r>
            <a:r>
              <a:rPr lang="zh-CN" altLang="en-US" sz="1800"/>
              <a:t>中，作者对来客敬而远之，写到吃饭，只用“百年粗粝腐儒餐”一笔带过；在</a:t>
            </a:r>
            <a:r>
              <a:rPr lang="en-US" altLang="zh-CN" sz="1800"/>
              <a:t>《</a:t>
            </a:r>
            <a:r>
              <a:rPr lang="zh-CN" altLang="en-US" sz="1800"/>
              <a:t>有客</a:t>
            </a:r>
            <a:r>
              <a:rPr lang="en-US" altLang="zh-CN" sz="1800"/>
              <a:t>》</a:t>
            </a:r>
            <a:r>
              <a:rPr lang="zh-CN" altLang="en-US" sz="1800"/>
              <a:t>和</a:t>
            </a:r>
            <a:r>
              <a:rPr lang="en-US" altLang="zh-CN" sz="1800"/>
              <a:t>《</a:t>
            </a:r>
            <a:r>
              <a:rPr lang="zh-CN" altLang="en-US" sz="1800"/>
              <a:t>过客相寻</a:t>
            </a:r>
            <a:r>
              <a:rPr lang="en-US" altLang="zh-CN" sz="1800"/>
              <a:t>》</a:t>
            </a:r>
            <a:r>
              <a:rPr lang="zh-CN" altLang="en-US" sz="1800"/>
              <a:t>中说，“自锄稀菜甲，小摘为情亲”、“挂壁移筐果，呼儿问煮鱼”，表现出待客亲切、礼貌，但又不够隆重、热烈，都只用一两句诗交代，而且没有提到饮酒。反转来再看</a:t>
            </a:r>
            <a:r>
              <a:rPr lang="en-US" altLang="zh-CN" sz="1800"/>
              <a:t>《</a:t>
            </a:r>
            <a:r>
              <a:rPr lang="zh-CN" altLang="en-US" sz="1800"/>
              <a:t>客至</a:t>
            </a:r>
            <a:r>
              <a:rPr lang="en-US" altLang="zh-CN" sz="1800"/>
              <a:t>》</a:t>
            </a:r>
            <a:r>
              <a:rPr lang="zh-CN" altLang="en-US" sz="1800"/>
              <a:t>中的待客描写，却不惜以半首诗的篇幅，具体展现了酒菜款待的场面，还出人料想地突出了邀邻助兴的细节，写得那样情彩细腻，语态传神，表现了诚挚、真率的友情。这首诗，把门前景，家常话，身边情，编织成富有情趣的生活场景，以它浓郁的生活气息和人情味，显出特点，吸引着后代的读者。</a:t>
            </a:r>
          </a:p>
        </p:txBody>
      </p:sp>
      <p:sp>
        <p:nvSpPr>
          <p:cNvPr id="22532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en-US" altLang="zh-CN" sz="2800" b="1"/>
              <a:t>【</a:t>
            </a:r>
            <a:r>
              <a:rPr lang="zh-CN" altLang="en-US" sz="2800" b="1"/>
              <a:t>艺术特色</a:t>
            </a:r>
            <a:r>
              <a:rPr lang="en-US" altLang="zh-CN" sz="2800" b="1"/>
              <a:t>】</a:t>
            </a:r>
            <a:endParaRPr lang="zh-CN" altLang="en-US" sz="2800"/>
          </a:p>
        </p:txBody>
      </p:sp>
      <p:sp>
        <p:nvSpPr>
          <p:cNvPr id="23555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 b="1"/>
              <a:t>1</a:t>
            </a:r>
            <a:r>
              <a:rPr lang="zh-CN" altLang="en-US" sz="1800" b="1"/>
              <a:t>．篇首以“群鸥”引兴，篇尾以“邻翁”陪结。</a:t>
            </a:r>
            <a:r>
              <a:rPr lang="zh-CN" altLang="en-US" sz="1800"/>
              <a:t>在结构上，作者兼顾空间顺序和时间顺序。从空间上看，从外到内，由大到小；从时间上看，则写了迎客、待客的全过程。衔接自然，浑然一体。但前两句先写日常生活的孤独，从而与接待客人的欢乐情景形成对比。这两句又有“兴”的意味：用“春水”、“群鸥”意象，渲染出一种充满情趣的生活氛围，流露出主人公因客至而欢欣的心情。 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 b="1"/>
              <a:t>2</a:t>
            </a:r>
            <a:r>
              <a:rPr lang="zh-CN" altLang="en-US" sz="1800" b="1"/>
              <a:t>．浅切平易的诗歌风格。</a:t>
            </a:r>
            <a:r>
              <a:rPr lang="zh-CN" altLang="en-US" sz="1800"/>
              <a:t>综观全诗，语势流畅，除“盘飧”、“兼味”、“樽酒”之外，其馀语句都没有太大的障碍，尤其是尾联虚字（“肯与”）和俗语（“呼取”）的运用，质朴流畅，自然亲切，与内容非常协调，形成一种欢快淡雅的情调，与杜甫其他律诗字斟句酌的风格确实不大一样。</a:t>
            </a:r>
          </a:p>
        </p:txBody>
      </p:sp>
      <p:sp>
        <p:nvSpPr>
          <p:cNvPr id="23556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en-US" altLang="zh-CN" sz="2800" b="1"/>
              <a:t>【</a:t>
            </a:r>
            <a:r>
              <a:rPr lang="zh-CN" altLang="en-US" sz="2800" b="1"/>
              <a:t>理解性默写</a:t>
            </a:r>
            <a:r>
              <a:rPr lang="en-US" altLang="zh-CN" sz="2800" b="1"/>
              <a:t>】</a:t>
            </a:r>
            <a:endParaRPr lang="zh-CN" altLang="en-US" sz="2800"/>
          </a:p>
        </p:txBody>
      </p:sp>
      <p:sp>
        <p:nvSpPr>
          <p:cNvPr id="24579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1</a:t>
            </a:r>
            <a:r>
              <a:rPr lang="zh-CN" altLang="en-US" sz="1800"/>
              <a:t>．</a:t>
            </a:r>
            <a:r>
              <a:rPr lang="en-US" altLang="zh-CN" sz="1800"/>
              <a:t>《</a:t>
            </a:r>
            <a:r>
              <a:rPr lang="zh-CN" altLang="en-US" sz="1800"/>
              <a:t>客至</a:t>
            </a:r>
            <a:r>
              <a:rPr lang="en-US" altLang="zh-CN" sz="1800"/>
              <a:t>》</a:t>
            </a:r>
            <a:r>
              <a:rPr lang="zh-CN" altLang="en-US" sz="1800"/>
              <a:t>中点明客人来访的时间、地点和作者孤独心境的句子是</a:t>
            </a:r>
            <a:r>
              <a:rPr lang="en-US" altLang="zh-CN" sz="1800"/>
              <a:t>“</a:t>
            </a:r>
            <a:r>
              <a:rPr lang="en-US" altLang="zh-CN" sz="1800" u="sng"/>
              <a:t>      </a:t>
            </a:r>
            <a:r>
              <a:rPr lang="zh-CN" altLang="en-US" sz="1800"/>
              <a:t>，</a:t>
            </a:r>
            <a:r>
              <a:rPr lang="en-US" altLang="zh-CN" sz="1800" u="sng"/>
              <a:t>       </a:t>
            </a:r>
            <a:r>
              <a:rPr lang="en-US" altLang="zh-CN" sz="1800"/>
              <a:t>”</a:t>
            </a:r>
            <a:r>
              <a:rPr lang="zh-CN" altLang="en-US" sz="1800"/>
              <a:t>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>
                <a:solidFill>
                  <a:srgbClr val="FF0000"/>
                </a:solidFill>
              </a:rPr>
              <a:t>【</a:t>
            </a:r>
            <a:r>
              <a:rPr lang="zh-CN" altLang="en-US" sz="1800">
                <a:solidFill>
                  <a:srgbClr val="FF0000"/>
                </a:solidFill>
              </a:rPr>
              <a:t>答案</a:t>
            </a:r>
            <a:r>
              <a:rPr lang="en-US" altLang="zh-CN" sz="1800">
                <a:solidFill>
                  <a:srgbClr val="FF0000"/>
                </a:solidFill>
              </a:rPr>
              <a:t>】</a:t>
            </a:r>
            <a:r>
              <a:rPr lang="zh-CN" altLang="en-US" sz="1800">
                <a:solidFill>
                  <a:srgbClr val="FF0000"/>
                </a:solidFill>
              </a:rPr>
              <a:t>舍南舍北皆春水　但见群鸥日日来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2</a:t>
            </a:r>
            <a:r>
              <a:rPr lang="zh-CN" altLang="en-US" sz="1800"/>
              <a:t>．</a:t>
            </a:r>
            <a:r>
              <a:rPr lang="en-US" altLang="zh-CN" sz="1800"/>
              <a:t>《</a:t>
            </a:r>
            <a:r>
              <a:rPr lang="zh-CN" altLang="en-US" sz="1800"/>
              <a:t>客至</a:t>
            </a:r>
            <a:r>
              <a:rPr lang="en-US" altLang="zh-CN" sz="1800"/>
              <a:t>》</a:t>
            </a:r>
            <a:r>
              <a:rPr lang="zh-CN" altLang="en-US" sz="1800"/>
              <a:t>中描写春水和鸥群，点出环境清幽僻静的句子是</a:t>
            </a:r>
            <a:r>
              <a:rPr lang="en-US" altLang="zh-CN" sz="1800"/>
              <a:t>“</a:t>
            </a:r>
            <a:r>
              <a:rPr lang="en-US" altLang="zh-CN" sz="1800" u="sng"/>
              <a:t>     </a:t>
            </a:r>
            <a:r>
              <a:rPr lang="zh-CN" altLang="en-US" sz="1800"/>
              <a:t>，</a:t>
            </a:r>
            <a:r>
              <a:rPr lang="en-US" altLang="zh-CN" sz="1800" u="sng"/>
              <a:t>      </a:t>
            </a:r>
            <a:r>
              <a:rPr lang="en-US" altLang="zh-CN" sz="1800"/>
              <a:t>”</a:t>
            </a:r>
            <a:r>
              <a:rPr lang="zh-CN" altLang="en-US" sz="1800"/>
              <a:t>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>
                <a:solidFill>
                  <a:srgbClr val="FF0000"/>
                </a:solidFill>
              </a:rPr>
              <a:t>【</a:t>
            </a:r>
            <a:r>
              <a:rPr lang="zh-CN" altLang="en-US" sz="1800">
                <a:solidFill>
                  <a:srgbClr val="FF0000"/>
                </a:solidFill>
              </a:rPr>
              <a:t>答案</a:t>
            </a:r>
            <a:r>
              <a:rPr lang="en-US" altLang="zh-CN" sz="1800">
                <a:solidFill>
                  <a:srgbClr val="FF0000"/>
                </a:solidFill>
              </a:rPr>
              <a:t>】</a:t>
            </a:r>
            <a:r>
              <a:rPr lang="zh-CN" altLang="en-US" sz="1800">
                <a:solidFill>
                  <a:srgbClr val="FF0000"/>
                </a:solidFill>
              </a:rPr>
              <a:t>舍南舍北皆春水　但见群鸥日日来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3</a:t>
            </a:r>
            <a:r>
              <a:rPr lang="zh-CN" altLang="en-US" sz="1800"/>
              <a:t>．</a:t>
            </a:r>
            <a:r>
              <a:rPr lang="en-US" altLang="zh-CN" sz="1800"/>
              <a:t>《</a:t>
            </a:r>
            <a:r>
              <a:rPr lang="zh-CN" altLang="en-US" sz="1800"/>
              <a:t>客至</a:t>
            </a:r>
            <a:r>
              <a:rPr lang="en-US" altLang="zh-CN" sz="1800"/>
              <a:t>》</a:t>
            </a:r>
            <a:r>
              <a:rPr lang="zh-CN" altLang="en-US" sz="1800"/>
              <a:t>中写迎接客人到来的喜悦的句子是</a:t>
            </a:r>
            <a:r>
              <a:rPr lang="en-US" altLang="zh-CN" sz="1800"/>
              <a:t>“</a:t>
            </a:r>
            <a:r>
              <a:rPr lang="en-US" altLang="zh-CN" sz="1800" u="sng"/>
              <a:t>       </a:t>
            </a:r>
            <a:r>
              <a:rPr lang="zh-CN" altLang="en-US" sz="1800"/>
              <a:t>，</a:t>
            </a:r>
            <a:r>
              <a:rPr lang="en-US" altLang="zh-CN" sz="1800" u="sng"/>
              <a:t>       </a:t>
            </a:r>
            <a:r>
              <a:rPr lang="en-US" altLang="zh-CN" sz="1800"/>
              <a:t>”</a:t>
            </a:r>
            <a:r>
              <a:rPr lang="zh-CN" altLang="en-US" sz="1800"/>
              <a:t>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>
                <a:solidFill>
                  <a:srgbClr val="FF0000"/>
                </a:solidFill>
              </a:rPr>
              <a:t>【</a:t>
            </a:r>
            <a:r>
              <a:rPr lang="zh-CN" altLang="en-US" sz="1800">
                <a:solidFill>
                  <a:srgbClr val="FF0000"/>
                </a:solidFill>
              </a:rPr>
              <a:t>答案</a:t>
            </a:r>
            <a:r>
              <a:rPr lang="en-US" altLang="zh-CN" sz="1800">
                <a:solidFill>
                  <a:srgbClr val="FF0000"/>
                </a:solidFill>
              </a:rPr>
              <a:t>】</a:t>
            </a:r>
            <a:r>
              <a:rPr lang="zh-CN" altLang="en-US" sz="1800">
                <a:solidFill>
                  <a:srgbClr val="FF0000"/>
                </a:solidFill>
              </a:rPr>
              <a:t>花径不曾缘客扫</a:t>
            </a:r>
            <a:r>
              <a:rPr lang="en-US" altLang="zh-CN" sz="1800">
                <a:solidFill>
                  <a:srgbClr val="FF0000"/>
                </a:solidFill>
              </a:rPr>
              <a:t>  </a:t>
            </a:r>
            <a:r>
              <a:rPr lang="zh-CN" altLang="en-US" sz="1800">
                <a:solidFill>
                  <a:srgbClr val="FF0000"/>
                </a:solidFill>
              </a:rPr>
              <a:t>蓬门今始为君开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1800"/>
          </a:p>
        </p:txBody>
      </p:sp>
      <p:sp>
        <p:nvSpPr>
          <p:cNvPr id="24580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25603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4</a:t>
            </a:r>
            <a:r>
              <a:rPr lang="zh-CN" altLang="en-US" sz="1800"/>
              <a:t>．</a:t>
            </a:r>
            <a:r>
              <a:rPr lang="en-US" altLang="zh-CN" sz="1800"/>
              <a:t>《</a:t>
            </a:r>
            <a:r>
              <a:rPr lang="zh-CN" altLang="en-US" sz="1800"/>
              <a:t>客至</a:t>
            </a:r>
            <a:r>
              <a:rPr lang="en-US" altLang="zh-CN" sz="1800"/>
              <a:t>》</a:t>
            </a:r>
            <a:r>
              <a:rPr lang="zh-CN" altLang="en-US" sz="1800"/>
              <a:t>写招待寒酸简单但却满蕴真情的句子是</a:t>
            </a:r>
            <a:r>
              <a:rPr lang="en-US" altLang="zh-CN" sz="1800"/>
              <a:t>“</a:t>
            </a:r>
            <a:r>
              <a:rPr lang="en-US" altLang="zh-CN" sz="1800" u="sng"/>
              <a:t>       </a:t>
            </a:r>
            <a:r>
              <a:rPr lang="zh-CN" altLang="en-US" sz="1800"/>
              <a:t>，</a:t>
            </a:r>
            <a:r>
              <a:rPr lang="en-US" altLang="zh-CN" sz="1800" u="sng"/>
              <a:t>      </a:t>
            </a:r>
            <a:r>
              <a:rPr lang="en-US" altLang="zh-CN" sz="1800"/>
              <a:t>”</a:t>
            </a:r>
            <a:r>
              <a:rPr lang="zh-CN" altLang="en-US" sz="1800"/>
              <a:t>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>
                <a:solidFill>
                  <a:srgbClr val="FF0000"/>
                </a:solidFill>
              </a:rPr>
              <a:t>【</a:t>
            </a:r>
            <a:r>
              <a:rPr lang="zh-CN" altLang="en-US" sz="1800">
                <a:solidFill>
                  <a:srgbClr val="FF0000"/>
                </a:solidFill>
              </a:rPr>
              <a:t>答案</a:t>
            </a:r>
            <a:r>
              <a:rPr lang="en-US" altLang="zh-CN" sz="1800">
                <a:solidFill>
                  <a:srgbClr val="FF0000"/>
                </a:solidFill>
              </a:rPr>
              <a:t>】</a:t>
            </a:r>
            <a:r>
              <a:rPr lang="zh-CN" altLang="en-US" sz="1800">
                <a:solidFill>
                  <a:srgbClr val="FF0000"/>
                </a:solidFill>
              </a:rPr>
              <a:t>盘飧市远无兼味</a:t>
            </a:r>
            <a:r>
              <a:rPr lang="en-US" altLang="zh-CN" sz="1800">
                <a:solidFill>
                  <a:srgbClr val="FF0000"/>
                </a:solidFill>
              </a:rPr>
              <a:t>   </a:t>
            </a:r>
            <a:r>
              <a:rPr lang="zh-CN" altLang="en-US" sz="1800">
                <a:solidFill>
                  <a:srgbClr val="FF0000"/>
                </a:solidFill>
              </a:rPr>
              <a:t>樽酒家贫只旧醅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5</a:t>
            </a:r>
            <a:r>
              <a:rPr lang="zh-CN" altLang="en-US" sz="1800"/>
              <a:t>．</a:t>
            </a:r>
            <a:r>
              <a:rPr lang="en-US" altLang="zh-CN" sz="1800"/>
              <a:t>《</a:t>
            </a:r>
            <a:r>
              <a:rPr lang="zh-CN" altLang="en-US" sz="1800"/>
              <a:t>客至</a:t>
            </a:r>
            <a:r>
              <a:rPr lang="en-US" altLang="zh-CN" sz="1800"/>
              <a:t>》</a:t>
            </a:r>
            <a:r>
              <a:rPr lang="zh-CN" altLang="en-US" sz="1800"/>
              <a:t>中表现田园生活中淳朴的邻里关系的句子是</a:t>
            </a:r>
            <a:r>
              <a:rPr lang="en-US" altLang="zh-CN" sz="1800"/>
              <a:t>“</a:t>
            </a:r>
            <a:r>
              <a:rPr lang="en-US" altLang="zh-CN" sz="1800" u="sng"/>
              <a:t>       </a:t>
            </a:r>
            <a:r>
              <a:rPr lang="zh-CN" altLang="en-US" sz="1800"/>
              <a:t>，</a:t>
            </a:r>
            <a:r>
              <a:rPr lang="en-US" altLang="zh-CN" sz="1800" u="sng"/>
              <a:t>       </a:t>
            </a:r>
            <a:r>
              <a:rPr lang="en-US" altLang="zh-CN" sz="1800"/>
              <a:t>”</a:t>
            </a:r>
            <a:r>
              <a:rPr lang="zh-CN" altLang="en-US" sz="1800"/>
              <a:t>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>
                <a:solidFill>
                  <a:srgbClr val="FF0000"/>
                </a:solidFill>
              </a:rPr>
              <a:t>【</a:t>
            </a:r>
            <a:r>
              <a:rPr lang="zh-CN" altLang="en-US" sz="1800">
                <a:solidFill>
                  <a:srgbClr val="FF0000"/>
                </a:solidFill>
              </a:rPr>
              <a:t>答案</a:t>
            </a:r>
            <a:r>
              <a:rPr lang="en-US" altLang="zh-CN" sz="1800">
                <a:solidFill>
                  <a:srgbClr val="FF0000"/>
                </a:solidFill>
              </a:rPr>
              <a:t>】</a:t>
            </a:r>
            <a:r>
              <a:rPr lang="zh-CN" altLang="en-US" sz="1800">
                <a:solidFill>
                  <a:srgbClr val="FF0000"/>
                </a:solidFill>
              </a:rPr>
              <a:t>肯与邻翁相对饮　 隔篱呼取尽余杯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6</a:t>
            </a:r>
            <a:r>
              <a:rPr lang="zh-CN" altLang="en-US" sz="1800"/>
              <a:t>．</a:t>
            </a:r>
            <a:r>
              <a:rPr lang="en-US" altLang="zh-CN" sz="1800"/>
              <a:t>《</a:t>
            </a:r>
            <a:r>
              <a:rPr lang="zh-CN" altLang="en-US" sz="1800"/>
              <a:t>客至</a:t>
            </a:r>
            <a:r>
              <a:rPr lang="en-US" altLang="zh-CN" sz="1800"/>
              <a:t>》</a:t>
            </a:r>
            <a:r>
              <a:rPr lang="zh-CN" altLang="en-US" sz="1800"/>
              <a:t>中与陶渊明的</a:t>
            </a:r>
            <a:r>
              <a:rPr lang="en-US" altLang="zh-CN" sz="1800"/>
              <a:t>“</a:t>
            </a:r>
            <a:r>
              <a:rPr lang="zh-CN" altLang="en-US" sz="1800"/>
              <a:t>过门更相呼，有酒斟酌之</a:t>
            </a:r>
            <a:r>
              <a:rPr lang="en-US" altLang="zh-CN" sz="1800"/>
              <a:t>”</a:t>
            </a:r>
            <a:r>
              <a:rPr lang="zh-CN" altLang="en-US" sz="1800"/>
              <a:t>有异曲同工之妙的句子是</a:t>
            </a:r>
            <a:r>
              <a:rPr lang="en-US" altLang="zh-CN" sz="1800"/>
              <a:t>“</a:t>
            </a:r>
            <a:r>
              <a:rPr lang="en-US" altLang="zh-CN" sz="1800" u="sng"/>
              <a:t>       </a:t>
            </a:r>
            <a:r>
              <a:rPr lang="zh-CN" altLang="en-US" sz="1800"/>
              <a:t>，</a:t>
            </a:r>
            <a:r>
              <a:rPr lang="en-US" altLang="zh-CN" sz="1800" u="sng"/>
              <a:t>        </a:t>
            </a:r>
            <a:r>
              <a:rPr lang="en-US" altLang="zh-CN" sz="1800"/>
              <a:t>”</a:t>
            </a:r>
            <a:r>
              <a:rPr lang="zh-CN" altLang="en-US" sz="1800"/>
              <a:t>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>
                <a:solidFill>
                  <a:srgbClr val="FF0000"/>
                </a:solidFill>
              </a:rPr>
              <a:t>【</a:t>
            </a:r>
            <a:r>
              <a:rPr lang="zh-CN" altLang="en-US" sz="1800">
                <a:solidFill>
                  <a:srgbClr val="FF0000"/>
                </a:solidFill>
              </a:rPr>
              <a:t>答案</a:t>
            </a:r>
            <a:r>
              <a:rPr lang="en-US" altLang="zh-CN" sz="1800">
                <a:solidFill>
                  <a:srgbClr val="FF0000"/>
                </a:solidFill>
              </a:rPr>
              <a:t>】</a:t>
            </a:r>
            <a:r>
              <a:rPr lang="zh-CN" altLang="en-US" sz="1800">
                <a:solidFill>
                  <a:srgbClr val="FF0000"/>
                </a:solidFill>
              </a:rPr>
              <a:t>肯与邻翁相对饮　 隔篱呼取尽余杯</a:t>
            </a:r>
          </a:p>
        </p:txBody>
      </p:sp>
      <p:sp>
        <p:nvSpPr>
          <p:cNvPr id="25604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en-US" altLang="zh-CN" sz="2800" b="1"/>
              <a:t>【</a:t>
            </a:r>
            <a:r>
              <a:rPr lang="zh-CN" altLang="en-US" sz="2800" b="1"/>
              <a:t>课堂即学即练</a:t>
            </a:r>
            <a:r>
              <a:rPr lang="en-US" altLang="zh-CN" sz="2800" b="1"/>
              <a:t>】</a:t>
            </a:r>
            <a:endParaRPr lang="zh-CN" altLang="en-US" sz="2800"/>
          </a:p>
        </p:txBody>
      </p:sp>
      <p:sp>
        <p:nvSpPr>
          <p:cNvPr id="26627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1</a:t>
            </a:r>
            <a:r>
              <a:rPr lang="zh-CN" altLang="en-US" sz="1800"/>
              <a:t>．对这首诗中语句的解说，不恰当的一项是（　） 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A</a:t>
            </a:r>
            <a:r>
              <a:rPr lang="zh-CN" altLang="en-US" sz="1800"/>
              <a:t>．诗题称“客”而不称“宾”，是有用意的：称“宾”有“敬之之义”，而称“客”有“亲之之义”。 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B</a:t>
            </a:r>
            <a:r>
              <a:rPr lang="zh-CN" altLang="en-US" sz="1800"/>
              <a:t>．“但见”，含弦外之音：群鸥固然可爱，而不见其他的来访者，不也是过于单调么？ 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C</a:t>
            </a:r>
            <a:r>
              <a:rPr lang="zh-CN" altLang="en-US" sz="1800"/>
              <a:t>．“无兼味”“只旧醅”含有寒酸之意，作者感到羞愧不已，只好向客人道歉。 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D</a:t>
            </a:r>
            <a:r>
              <a:rPr lang="zh-CN" altLang="en-US" sz="1800"/>
              <a:t>．“呼取”有“叫过来”之意。诗人与客人喝到酣畅时，忍不住隔篱呼叫邻翁作陪。 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>
                <a:solidFill>
                  <a:srgbClr val="FF0000"/>
                </a:solidFill>
              </a:rPr>
              <a:t>【</a:t>
            </a:r>
            <a:r>
              <a:rPr lang="zh-CN" altLang="en-US" sz="1800">
                <a:solidFill>
                  <a:srgbClr val="FF0000"/>
                </a:solidFill>
              </a:rPr>
              <a:t>答案</a:t>
            </a:r>
            <a:r>
              <a:rPr lang="en-US" altLang="zh-CN" sz="1800">
                <a:solidFill>
                  <a:srgbClr val="FF0000"/>
                </a:solidFill>
              </a:rPr>
              <a:t>】C【</a:t>
            </a:r>
            <a:r>
              <a:rPr lang="zh-CN" altLang="en-US" sz="1800">
                <a:solidFill>
                  <a:srgbClr val="FF0000"/>
                </a:solidFill>
              </a:rPr>
              <a:t>解析</a:t>
            </a:r>
            <a:r>
              <a:rPr lang="en-US" altLang="zh-CN" sz="1800">
                <a:solidFill>
                  <a:srgbClr val="FF0000"/>
                </a:solidFill>
              </a:rPr>
              <a:t>】</a:t>
            </a:r>
            <a:r>
              <a:rPr lang="zh-CN" altLang="en-US" sz="1800">
                <a:solidFill>
                  <a:srgbClr val="FF0000"/>
                </a:solidFill>
              </a:rPr>
              <a:t>没有“寒酸之意”，更没有“向客人道歉”之意。</a:t>
            </a:r>
          </a:p>
          <a:p>
            <a:pPr marL="0" lvl="0" indent="457200" algn="just">
              <a:spcBef>
                <a:spcPct val="0"/>
              </a:spcBef>
            </a:pPr>
            <a:endParaRPr lang="zh-CN" altLang="en-US" sz="1800"/>
          </a:p>
        </p:txBody>
      </p:sp>
      <p:sp>
        <p:nvSpPr>
          <p:cNvPr id="26628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27651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2</a:t>
            </a:r>
            <a:r>
              <a:rPr lang="zh-CN" altLang="en-US" sz="1800"/>
              <a:t>．选出对这首诗分析不恰当的一项（　） 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A</a:t>
            </a:r>
            <a:r>
              <a:rPr lang="zh-CN" altLang="en-US" sz="1800"/>
              <a:t>．首联先从户外的景色着笔，点明客至的时间、地点和来访前夕作者的心境。“皆”字暗示出春江水势涨溢的情景，给人以江波浩渺、茫茫一片之感。“但见”，表现了他在闲逸的江村中的寂寞心情。 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B</a:t>
            </a:r>
            <a:r>
              <a:rPr lang="zh-CN" altLang="en-US" sz="1800"/>
              <a:t>．颔联把笔触转向庭院，引出“客至”。前句不仅说客不常来，还有主人不轻易延客意，今日“君”来，益见两人交情之深厚，使后面的酣畅欢快有了着落。后句的“今始为”又使前句之意显得更为超脱，补足了首联两句。 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C</a:t>
            </a:r>
            <a:r>
              <a:rPr lang="zh-CN" altLang="en-US" sz="1800"/>
              <a:t>．颈联由颔联虚写客至转入实写待客。诗中的家常话语听来十分亲切，我们很容易从中感受到主人竭诚尽意的盛情和力不从心的歉疚，也可以体会到主客之间真诚相待的深厚情谊。 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D</a:t>
            </a:r>
            <a:r>
              <a:rPr lang="zh-CN" altLang="en-US" sz="1800"/>
              <a:t>．尾联可以看出，此时酒宴已至高潮，诗人喝得酩酊大醉，隔篱呼邻，醉态毕露，由此可见饮酒气氛相当热烈。就写法而言，尾联真可谓峰回路转，别开境界。 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>
                <a:solidFill>
                  <a:srgbClr val="FF0000"/>
                </a:solidFill>
              </a:rPr>
              <a:t>【</a:t>
            </a:r>
            <a:r>
              <a:rPr lang="zh-CN" altLang="en-US" sz="1800">
                <a:solidFill>
                  <a:srgbClr val="FF0000"/>
                </a:solidFill>
              </a:rPr>
              <a:t>答案</a:t>
            </a:r>
            <a:r>
              <a:rPr lang="en-US" altLang="zh-CN" sz="1800">
                <a:solidFill>
                  <a:srgbClr val="FF0000"/>
                </a:solidFill>
              </a:rPr>
              <a:t>】D【</a:t>
            </a:r>
            <a:r>
              <a:rPr lang="zh-CN" altLang="en-US" sz="1800">
                <a:solidFill>
                  <a:srgbClr val="FF0000"/>
                </a:solidFill>
              </a:rPr>
              <a:t>解析</a:t>
            </a:r>
            <a:r>
              <a:rPr lang="en-US" altLang="zh-CN" sz="1800">
                <a:solidFill>
                  <a:srgbClr val="FF0000"/>
                </a:solidFill>
              </a:rPr>
              <a:t>】“</a:t>
            </a:r>
            <a:r>
              <a:rPr lang="zh-CN" altLang="en-US" sz="1800">
                <a:solidFill>
                  <a:srgbClr val="FF0000"/>
                </a:solidFill>
              </a:rPr>
              <a:t>喝得酩酊大醉</a:t>
            </a:r>
            <a:r>
              <a:rPr lang="en-US" altLang="zh-CN" sz="1800">
                <a:solidFill>
                  <a:srgbClr val="FF0000"/>
                </a:solidFill>
              </a:rPr>
              <a:t>……</a:t>
            </a:r>
            <a:r>
              <a:rPr lang="zh-CN" altLang="en-US" sz="1800">
                <a:solidFill>
                  <a:srgbClr val="FF0000"/>
                </a:solidFill>
              </a:rPr>
              <a:t>醉态毕露”评析不当。</a:t>
            </a:r>
          </a:p>
          <a:p>
            <a:pPr marL="0" lvl="0" indent="457200" algn="just">
              <a:spcBef>
                <a:spcPct val="0"/>
              </a:spcBef>
            </a:pPr>
            <a:endParaRPr lang="zh-CN" altLang="en-US" sz="1800"/>
          </a:p>
        </p:txBody>
      </p:sp>
      <p:sp>
        <p:nvSpPr>
          <p:cNvPr id="27652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28675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3</a:t>
            </a:r>
            <a:r>
              <a:rPr lang="zh-CN" altLang="en-US" sz="1800"/>
              <a:t>．对这首诗的赏析，不准确的一项是</a:t>
            </a:r>
            <a:r>
              <a:rPr lang="en-US" altLang="zh-CN" sz="1800"/>
              <a:t>(</a:t>
            </a:r>
            <a:r>
              <a:rPr lang="zh-CN" altLang="en-US" sz="1800"/>
              <a:t>　</a:t>
            </a:r>
            <a:r>
              <a:rPr lang="en-US" altLang="zh-CN" sz="1800"/>
              <a:t> ) </a:t>
            </a:r>
            <a:endParaRPr lang="zh-CN" altLang="en-US" sz="1800"/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A. </a:t>
            </a:r>
            <a:r>
              <a:rPr lang="zh-CN" altLang="en-US" sz="1800"/>
              <a:t>首联实写诗人生活环境的平淡寂寞，与下联客人到访给诗人带来的人间温情互为反衬。 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B</a:t>
            </a:r>
            <a:r>
              <a:rPr lang="zh-CN" altLang="en-US" sz="1800"/>
              <a:t>．颔联互文见义，“花径”只为君来才打扫，“蓬门”只为君来才打开。含蓄诙谐。 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C</a:t>
            </a:r>
            <a:r>
              <a:rPr lang="zh-CN" altLang="en-US" sz="1800"/>
              <a:t>．颈联写诗人居住偏僻与家境的贫寒，这么写是一种谦逊，但与此同时也带着一种实在。 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D</a:t>
            </a:r>
            <a:r>
              <a:rPr lang="zh-CN" altLang="en-US" sz="1800"/>
              <a:t>．全诗风格看似安闲恬静，其实充满悲意。诗人通过描写客至，旨在突出内心的苦闷寂寞。 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>
                <a:solidFill>
                  <a:srgbClr val="FF0000"/>
                </a:solidFill>
              </a:rPr>
              <a:t>【</a:t>
            </a:r>
            <a:r>
              <a:rPr lang="zh-CN" altLang="en-US" sz="1800">
                <a:solidFill>
                  <a:srgbClr val="FF0000"/>
                </a:solidFill>
              </a:rPr>
              <a:t>答案</a:t>
            </a:r>
            <a:r>
              <a:rPr lang="en-US" altLang="zh-CN" sz="1800">
                <a:solidFill>
                  <a:srgbClr val="FF0000"/>
                </a:solidFill>
              </a:rPr>
              <a:t>】D【</a:t>
            </a:r>
            <a:r>
              <a:rPr lang="zh-CN" altLang="en-US" sz="1800">
                <a:solidFill>
                  <a:srgbClr val="FF0000"/>
                </a:solidFill>
              </a:rPr>
              <a:t>解析</a:t>
            </a:r>
            <a:r>
              <a:rPr lang="en-US" altLang="zh-CN" sz="1800">
                <a:solidFill>
                  <a:srgbClr val="FF0000"/>
                </a:solidFill>
              </a:rPr>
              <a:t>】</a:t>
            </a:r>
            <a:r>
              <a:rPr lang="zh-CN" altLang="en-US" sz="1800">
                <a:solidFill>
                  <a:srgbClr val="FF0000"/>
                </a:solidFill>
              </a:rPr>
              <a:t>全诗风格安闲恬静，这是一首洋溢着浓郁生活气息的记事诗，表现诗人诚朴的性格和喜客的心情。</a:t>
            </a:r>
          </a:p>
        </p:txBody>
      </p:sp>
      <p:sp>
        <p:nvSpPr>
          <p:cNvPr id="28676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en-US" altLang="zh-CN" sz="2800" b="1"/>
              <a:t>【</a:t>
            </a:r>
            <a:r>
              <a:rPr lang="zh-CN" altLang="en-US" sz="2800" b="1"/>
              <a:t>课外拓展训练</a:t>
            </a:r>
            <a:r>
              <a:rPr lang="en-US" altLang="zh-CN" sz="2800" b="1"/>
              <a:t>】</a:t>
            </a:r>
            <a:endParaRPr lang="zh-CN" altLang="en-US" sz="2800"/>
          </a:p>
        </p:txBody>
      </p:sp>
      <p:sp>
        <p:nvSpPr>
          <p:cNvPr id="29699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</a:pPr>
            <a:r>
              <a:rPr lang="zh-CN" altLang="en-US" sz="1600"/>
              <a:t>阅读下面这首唐诗，完成下面小题。</a:t>
            </a:r>
          </a:p>
          <a:p>
            <a:pPr marL="0" lvl="0" indent="457200" algn="ctr">
              <a:spcBef>
                <a:spcPct val="0"/>
              </a:spcBef>
            </a:pPr>
            <a:r>
              <a:rPr lang="zh-CN" altLang="en-US" sz="1600"/>
              <a:t>宾至</a:t>
            </a:r>
          </a:p>
          <a:p>
            <a:pPr marL="0" lvl="0" indent="457200" algn="ctr">
              <a:spcBef>
                <a:spcPct val="0"/>
              </a:spcBef>
            </a:pPr>
            <a:r>
              <a:rPr lang="zh-CN" altLang="en-US" sz="1600"/>
              <a:t>杜甫</a:t>
            </a:r>
          </a:p>
          <a:p>
            <a:pPr marL="0" lvl="0" indent="457200" algn="ctr">
              <a:spcBef>
                <a:spcPct val="0"/>
              </a:spcBef>
            </a:pPr>
            <a:r>
              <a:rPr lang="zh-CN" altLang="en-US" sz="1600"/>
              <a:t>幽栖地僻经过少，老病人扶再拜难。</a:t>
            </a:r>
          </a:p>
          <a:p>
            <a:pPr marL="0" lvl="0" indent="457200" algn="ctr">
              <a:spcBef>
                <a:spcPct val="0"/>
              </a:spcBef>
            </a:pPr>
            <a:r>
              <a:rPr lang="zh-CN" altLang="en-US" sz="1600"/>
              <a:t>岂有文章惊海内？漫劳车马驻江干。</a:t>
            </a:r>
          </a:p>
          <a:p>
            <a:pPr marL="0" lvl="0" indent="457200" algn="ctr">
              <a:spcBef>
                <a:spcPct val="0"/>
              </a:spcBef>
            </a:pPr>
            <a:r>
              <a:rPr lang="zh-CN" altLang="en-US" sz="1600"/>
              <a:t>竞日淹留佳客坐，百年粗粝腐儒餐。</a:t>
            </a:r>
          </a:p>
          <a:p>
            <a:pPr marL="0" lvl="0" indent="457200" algn="ctr">
              <a:spcBef>
                <a:spcPct val="0"/>
              </a:spcBef>
            </a:pPr>
            <a:r>
              <a:rPr lang="zh-CN" altLang="en-US" sz="1600"/>
              <a:t>不嫌野外无供给，乘兴还来看药栏。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600" b="1"/>
              <a:t>1.</a:t>
            </a:r>
            <a:r>
              <a:rPr lang="zh-CN" altLang="en-US" sz="1600" b="1"/>
              <a:t>下列对这首诗的赏析，不恰当的两项是（</a:t>
            </a:r>
            <a:r>
              <a:rPr lang="en-US" altLang="zh-CN" sz="1600" b="1"/>
              <a:t>     </a:t>
            </a:r>
            <a:r>
              <a:rPr lang="zh-CN" altLang="en-US" sz="1600" b="1"/>
              <a:t>）</a:t>
            </a:r>
            <a:endParaRPr lang="zh-CN" altLang="en-US" sz="1600"/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600"/>
              <a:t>A. </a:t>
            </a:r>
            <a:r>
              <a:rPr lang="zh-CN" altLang="en-US" sz="1600"/>
              <a:t>首联写延客之状，居幽而地僻，访客稀少，且自己年迈多病，不胜应酬之苦。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600"/>
              <a:t>B. </a:t>
            </a:r>
            <a:r>
              <a:rPr lang="zh-CN" altLang="en-US" sz="1600"/>
              <a:t>颔联写惊讶之情，此宾因杜甫文幸名闻海内前来拜访，让诗人受宠若惊。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600"/>
              <a:t>C. </a:t>
            </a:r>
            <a:r>
              <a:rPr lang="zh-CN" altLang="en-US" sz="1600"/>
              <a:t>颈联写款待之事，上句易“宾”为“客”，既避免与诗题重复，也使得诗句平仄协调。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600"/>
              <a:t>D. </a:t>
            </a:r>
            <a:r>
              <a:rPr lang="zh-CN" altLang="en-US" sz="1600"/>
              <a:t>尾联写送客之意，诗人真诚致歉，表达不舍之情，并邀请贵客重来。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600"/>
              <a:t>E. </a:t>
            </a:r>
            <a:r>
              <a:rPr lang="zh-CN" altLang="en-US" sz="1600"/>
              <a:t>全诗写“宾至”，在写法上却处处以宾主对举，实际上突出的是诗人自己。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600">
                <a:solidFill>
                  <a:srgbClr val="FF0000"/>
                </a:solidFill>
              </a:rPr>
              <a:t>【</a:t>
            </a:r>
            <a:r>
              <a:rPr lang="zh-CN" altLang="en-US" sz="1600">
                <a:solidFill>
                  <a:srgbClr val="FF0000"/>
                </a:solidFill>
              </a:rPr>
              <a:t>答案</a:t>
            </a:r>
            <a:r>
              <a:rPr lang="en-US" altLang="zh-CN" sz="1600">
                <a:solidFill>
                  <a:srgbClr val="FF0000"/>
                </a:solidFill>
              </a:rPr>
              <a:t>】BD 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29700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30723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【</a:t>
            </a:r>
            <a:r>
              <a:rPr lang="zh-CN" altLang="en-US" sz="1800"/>
              <a:t>解析</a:t>
            </a:r>
            <a:r>
              <a:rPr lang="en-US" altLang="zh-CN" sz="1800"/>
              <a:t>】</a:t>
            </a:r>
            <a:r>
              <a:rPr lang="zh-CN" altLang="en-US" sz="1800"/>
              <a:t>题干是“下列对这首诗的赏析，不恰当的两项是”。本题考查鉴赏诗歌的形象、语言和表达技巧的能力。首先要读懂诗的内容和思想情感。</a:t>
            </a:r>
            <a:r>
              <a:rPr lang="en-US" altLang="zh-CN" sz="1800"/>
              <a:t>B</a:t>
            </a:r>
            <a:r>
              <a:rPr lang="zh-CN" altLang="en-US" sz="1800"/>
              <a:t>项，“受宠若惊”错。</a:t>
            </a:r>
            <a:r>
              <a:rPr lang="en-US" altLang="zh-CN" sz="1800"/>
              <a:t>D</a:t>
            </a:r>
            <a:r>
              <a:rPr lang="zh-CN" altLang="en-US" sz="1800"/>
              <a:t>项，“诗人真诚致歉，表达不舍之情”错。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【</a:t>
            </a:r>
            <a:r>
              <a:rPr lang="zh-CN" altLang="en-US" sz="1800"/>
              <a:t>点睛</a:t>
            </a:r>
            <a:r>
              <a:rPr lang="en-US" altLang="zh-CN" sz="1800"/>
              <a:t>】</a:t>
            </a:r>
            <a:r>
              <a:rPr lang="zh-CN" altLang="en-US" sz="1800"/>
              <a:t>诗歌鉴赏的选择题，综合考核诗歌的形象、语言、表达技巧和文章的思想内容，每一个选项都是一个考点，几乎涵盖诗歌的所有内容，注意结合全诗进行分析，注意：错误的地方一般有意象的含义不对，手法不准确，手法的解说和艺术效果的分析不对，语言方面主要是风格不正确，内容一般为曲解诗意或只答表层含义，或故意拔高等，一般都存在明显的错误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1800"/>
          </a:p>
        </p:txBody>
      </p:sp>
      <p:sp>
        <p:nvSpPr>
          <p:cNvPr id="30724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31747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 b="1"/>
              <a:t>2. </a:t>
            </a:r>
            <a:r>
              <a:rPr lang="zh-CN" altLang="en-US" sz="1800" b="1"/>
              <a:t>题为</a:t>
            </a:r>
            <a:r>
              <a:rPr lang="en-US" altLang="zh-CN" sz="1800" b="1"/>
              <a:t>《</a:t>
            </a:r>
            <a:r>
              <a:rPr lang="zh-CN" altLang="en-US" sz="1800" b="1"/>
              <a:t>宾至</a:t>
            </a:r>
            <a:r>
              <a:rPr lang="en-US" altLang="zh-CN" sz="1800" b="1"/>
              <a:t>》</a:t>
            </a:r>
            <a:r>
              <a:rPr lang="zh-CN" altLang="en-US" sz="1800" b="1"/>
              <a:t>，可否改为</a:t>
            </a:r>
            <a:r>
              <a:rPr lang="en-US" altLang="zh-CN" sz="1800" b="1"/>
              <a:t>《</a:t>
            </a:r>
            <a:r>
              <a:rPr lang="zh-CN" altLang="en-US" sz="1800" b="1"/>
              <a:t>客至</a:t>
            </a:r>
            <a:r>
              <a:rPr lang="en-US" altLang="zh-CN" sz="1800" b="1"/>
              <a:t>》</a:t>
            </a:r>
            <a:r>
              <a:rPr lang="zh-CN" altLang="en-US" sz="1800" b="1"/>
              <a:t>？请结合全诗简要分析。</a:t>
            </a:r>
            <a:endParaRPr lang="zh-CN" altLang="en-US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>
                <a:solidFill>
                  <a:srgbClr val="FF0000"/>
                </a:solidFill>
              </a:rPr>
              <a:t> 【</a:t>
            </a:r>
            <a:r>
              <a:rPr lang="zh-CN" altLang="en-US" sz="1800">
                <a:solidFill>
                  <a:srgbClr val="FF0000"/>
                </a:solidFill>
              </a:rPr>
              <a:t>答案</a:t>
            </a:r>
            <a:r>
              <a:rPr lang="en-US" altLang="zh-CN" sz="1800">
                <a:solidFill>
                  <a:srgbClr val="FF0000"/>
                </a:solidFill>
              </a:rPr>
              <a:t>】①</a:t>
            </a:r>
            <a:r>
              <a:rPr lang="zh-CN" altLang="en-US" sz="1800">
                <a:solidFill>
                  <a:srgbClr val="FF0000"/>
                </a:solidFill>
              </a:rPr>
              <a:t>不能。②因为“宾至”显得尊敬、客气，而“客至”则显得热情、亲切。首联写老弱病衰，恕难再拜；颔联“岂有”“漫劳”两句表面自谦，隐含自负；颈联写贵客屈尊逗留整日，待客却餐食粗粝，暗含自伤之情；尾联写如果对方不嫌酒肴菲薄，还望乘兴再来，语气客套，暗含嘲讽之意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1800"/>
          </a:p>
        </p:txBody>
      </p:sp>
      <p:sp>
        <p:nvSpPr>
          <p:cNvPr id="31748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zh-CN" altLang="en-US" sz="2800"/>
              <a:t>学习目标</a:t>
            </a:r>
            <a:br>
              <a:rPr lang="zh-CN" altLang="en-US" sz="2800"/>
            </a:br>
            <a:endParaRPr lang="zh-CN" altLang="en-US" sz="2800"/>
          </a:p>
        </p:txBody>
      </p:sp>
      <p:sp>
        <p:nvSpPr>
          <p:cNvPr id="5123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</a:pPr>
            <a:r>
              <a:rPr lang="zh-CN" altLang="en-US" sz="2000" b="1">
                <a:solidFill>
                  <a:srgbClr val="FF0000"/>
                </a:solidFill>
              </a:rPr>
              <a:t>知识与技能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2000"/>
              <a:t>1</a:t>
            </a:r>
            <a:r>
              <a:rPr lang="zh-CN" altLang="en-US" sz="2000"/>
              <a:t>．理解杜甫此诗的风格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2000"/>
              <a:t>2</a:t>
            </a:r>
            <a:r>
              <a:rPr lang="zh-CN" altLang="en-US" sz="2000"/>
              <a:t>．了解诗人闲居生活的特点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2000"/>
              <a:t>3</a:t>
            </a:r>
            <a:r>
              <a:rPr lang="zh-CN" altLang="en-US" sz="2000"/>
              <a:t>．理解细节描写的表达效果。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2000" b="1">
                <a:solidFill>
                  <a:srgbClr val="FF0000"/>
                </a:solidFill>
              </a:rPr>
              <a:t>过程与方法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2000"/>
              <a:t>诵读法、讨论法、关键词分析法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2000" b="1">
                <a:solidFill>
                  <a:srgbClr val="FF0000"/>
                </a:solidFill>
              </a:rPr>
              <a:t>情感态度与价值观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2000"/>
              <a:t>理解诗人在诗中表现出来的闲居生活之美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2000" b="1">
                <a:solidFill>
                  <a:srgbClr val="FF0000"/>
                </a:solidFill>
              </a:rPr>
              <a:t>重点难点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2000"/>
              <a:t>1</a:t>
            </a:r>
            <a:r>
              <a:rPr lang="zh-CN" altLang="en-US" sz="2000"/>
              <a:t>．理解细节描写的表达效果。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2000"/>
              <a:t>2</a:t>
            </a:r>
            <a:r>
              <a:rPr lang="zh-CN" altLang="en-US" sz="2000"/>
              <a:t>．体会诗人客至后的情感教学方法</a:t>
            </a:r>
          </a:p>
          <a:p>
            <a:pPr marL="0" lvl="0" indent="457200" algn="just">
              <a:spcBef>
                <a:spcPct val="0"/>
              </a:spcBef>
            </a:pPr>
            <a:endParaRPr lang="zh-CN" altLang="en-US" sz="2000"/>
          </a:p>
        </p:txBody>
      </p:sp>
      <p:sp>
        <p:nvSpPr>
          <p:cNvPr id="5124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32771" name="内容占位符 2"/>
          <p:cNvSpPr>
            <a:spLocks noGrp="1"/>
          </p:cNvSpPr>
          <p:nvPr>
            <p:ph idx="4294967295"/>
          </p:nvPr>
        </p:nvSpPr>
        <p:spPr>
          <a:xfrm>
            <a:off x="428625" y="642938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【</a:t>
            </a:r>
            <a:r>
              <a:rPr lang="zh-CN" altLang="en-US" sz="1800"/>
              <a:t>解析</a:t>
            </a:r>
            <a:r>
              <a:rPr lang="en-US" altLang="zh-CN" sz="1800"/>
              <a:t>】</a:t>
            </a:r>
            <a:r>
              <a:rPr lang="zh-CN" altLang="en-US" sz="1800"/>
              <a:t>题干是“题为</a:t>
            </a:r>
            <a:r>
              <a:rPr lang="en-US" altLang="zh-CN" sz="1800"/>
              <a:t>《</a:t>
            </a:r>
            <a:r>
              <a:rPr lang="zh-CN" altLang="en-US" sz="1800"/>
              <a:t>宾至</a:t>
            </a:r>
            <a:r>
              <a:rPr lang="en-US" altLang="zh-CN" sz="1800"/>
              <a:t>》</a:t>
            </a:r>
            <a:r>
              <a:rPr lang="zh-CN" altLang="en-US" sz="1800"/>
              <a:t>，可否改为</a:t>
            </a:r>
            <a:r>
              <a:rPr lang="en-US" altLang="zh-CN" sz="1800"/>
              <a:t>《</a:t>
            </a:r>
            <a:r>
              <a:rPr lang="zh-CN" altLang="en-US" sz="1800"/>
              <a:t>客至</a:t>
            </a:r>
            <a:r>
              <a:rPr lang="en-US" altLang="zh-CN" sz="1800"/>
              <a:t>》</a:t>
            </a:r>
            <a:r>
              <a:rPr lang="zh-CN" altLang="en-US" sz="1800"/>
              <a:t>？请结合全诗简要分析。”此题的考点是分析诗歌标题的作用。读懂全诗，根据具体诗句分析。首先要明确表态：不能。然后再答出理由。结合整首诗分析</a:t>
            </a:r>
            <a:r>
              <a:rPr lang="en-US" altLang="zh-CN" sz="1800"/>
              <a:t>《</a:t>
            </a:r>
            <a:r>
              <a:rPr lang="zh-CN" altLang="en-US" sz="1800"/>
              <a:t>宾至</a:t>
            </a:r>
            <a:r>
              <a:rPr lang="en-US" altLang="zh-CN" sz="1800"/>
              <a:t>》</a:t>
            </a:r>
            <a:r>
              <a:rPr lang="zh-CN" altLang="en-US" sz="1800"/>
              <a:t>作标题的作用。首联的意思是说草堂初建，居幽而地僻，很少造访之人，忽闻通报，有贵客来临，只得循礼恭迎。其中“再”字，不但表明了对客人的尊重，也暗示了自己行动的艰难。从诗人的话语中，表现了诗人在繁琐的礼节和年迈多病之中，对这类应酬感到很不高兴。颔联的意思是说，我哪有震惊海内的文章，竟然徒劳车马枉驾暂驻江干。其中。诗人用“岂有”、“漫劳”表明了自己的态度，也就是说，在物质上自己是一无所有的，也知道客人是来求得文章，然后搞死“佳客”，你来也是徒劳的，表现了诗人不亢不卑的品格，以及对来“宾”不满意与嘲讽。颈联的意思是说，这位佳客入门就坐，淹留竟日，但我不能好饭好菜招待你，因为我是迂腐的书生，一生都是吃的粗米，而今你来，款待不周，只望包涵。从诗人的话语中可以感受到诗人对自己一生贫穷的伤感，也表现了诗人面对来宾所表现出来的自谦与无奈，暗含自伤之情。尾联写希望贵宾不嫌“野外无供给”，“乘兴”再来看花，既表达了款待不周的歉意，又暗含送客的意味，言辞客气，流露出诗人的清高性格，表现了主人对贵宾的敬而远之。“宾至”显得尊敬、客气，而“客至”则显得热情、亲切。故诗题不能换。</a:t>
            </a:r>
          </a:p>
          <a:p>
            <a:pPr marL="0" lvl="0" indent="457200" algn="just">
              <a:spcBef>
                <a:spcPct val="0"/>
              </a:spcBef>
            </a:pPr>
            <a:endParaRPr lang="zh-CN" altLang="en-US" sz="1800"/>
          </a:p>
        </p:txBody>
      </p:sp>
      <p:sp>
        <p:nvSpPr>
          <p:cNvPr id="32772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33795" name="内容占位符 2"/>
          <p:cNvSpPr>
            <a:spLocks noGrp="1"/>
          </p:cNvSpPr>
          <p:nvPr>
            <p:ph idx="4294967295"/>
          </p:nvPr>
        </p:nvSpPr>
        <p:spPr>
          <a:xfrm>
            <a:off x="142875" y="1000125"/>
            <a:ext cx="4400550" cy="3976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比较下面两首诗，回答问题</a:t>
            </a:r>
          </a:p>
          <a:p>
            <a:pPr marL="0" lvl="0" indent="457200" algn="ctr">
              <a:spcBef>
                <a:spcPct val="0"/>
              </a:spcBef>
            </a:pPr>
            <a:r>
              <a:rPr lang="zh-CN" altLang="en-US" sz="1800"/>
              <a:t>客至</a:t>
            </a:r>
          </a:p>
          <a:p>
            <a:pPr marL="0" lvl="0" indent="457200" algn="ctr">
              <a:spcBef>
                <a:spcPct val="0"/>
              </a:spcBef>
            </a:pPr>
            <a:r>
              <a:rPr lang="zh-CN" altLang="en-US" sz="1800"/>
              <a:t>杜甫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舍南舍北皆春水，但见群鸥日日来。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花径不曾缘客扫，蓬门今始为君开。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盘飧市远无兼味，樽酒家贫只旧醅。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肯与邻翁相对饮，隔篱呼取尽余杯。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 </a:t>
            </a:r>
            <a:endParaRPr lang="zh-CN" altLang="en-US" sz="1800"/>
          </a:p>
          <a:p>
            <a:pPr marL="0" lvl="0" indent="457200" algn="ctr">
              <a:spcBef>
                <a:spcPct val="0"/>
              </a:spcBef>
            </a:pPr>
            <a:r>
              <a:rPr lang="zh-CN" altLang="en-US" sz="1800"/>
              <a:t>宾至</a:t>
            </a:r>
          </a:p>
          <a:p>
            <a:pPr marL="0" lvl="0" indent="457200" algn="ctr">
              <a:spcBef>
                <a:spcPct val="0"/>
              </a:spcBef>
            </a:pPr>
            <a:r>
              <a:rPr lang="zh-CN" altLang="en-US" sz="1800"/>
              <a:t>杜甫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幽栖地僻经过少，老病人扶再拜难。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岂有文章惊海内？漫劳车马驻江干。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竟日淹留佳客坐，百年粗粝腐儒餐。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不嫌野外无供给，乘兴还来看药栏。</a:t>
            </a:r>
          </a:p>
          <a:p>
            <a:pPr marL="0" lvl="0" indent="457200" algn="just">
              <a:spcBef>
                <a:spcPct val="0"/>
              </a:spcBef>
            </a:pPr>
            <a:endParaRPr lang="zh-CN" altLang="en-US" sz="1800"/>
          </a:p>
        </p:txBody>
      </p:sp>
      <p:sp>
        <p:nvSpPr>
          <p:cNvPr id="33796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33797" name="内容占位符 2"/>
          <p:cNvSpPr txBox="1"/>
          <p:nvPr/>
        </p:nvSpPr>
        <p:spPr bwMode="auto">
          <a:xfrm>
            <a:off x="4286250" y="500063"/>
            <a:ext cx="4572000" cy="3976687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en-US" altLang="zh-CN" sz="1400" spc="0">
                <a:solidFill>
                  <a:schemeClr val="tx1"/>
                </a:solidFill>
                <a:ea typeface="宋体" pitchFamily="2" charset="-122"/>
              </a:rPr>
              <a:t>3. </a:t>
            </a:r>
            <a:r>
              <a:rPr lang="zh-CN" altLang="en-US" sz="1400" spc="0">
                <a:solidFill>
                  <a:schemeClr val="tx1"/>
                </a:solidFill>
                <a:ea typeface="宋体" pitchFamily="2" charset="-122"/>
              </a:rPr>
              <a:t>下列对这两首诗的理解，不正确的一项是</a:t>
            </a:r>
            <a:endParaRPr lang="zh-CN" altLang="en-US" sz="1400" b="0">
              <a:solidFill>
                <a:schemeClr val="tx1"/>
              </a:solidFill>
              <a:ea typeface="宋体" pitchFamily="2" charset="-122"/>
            </a:endParaRPr>
          </a:p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en-US" altLang="zh-CN" sz="1400" b="0" spc="0">
                <a:solidFill>
                  <a:schemeClr val="tx1"/>
                </a:solidFill>
                <a:ea typeface="宋体" pitchFamily="2" charset="-122"/>
              </a:rPr>
              <a:t>A. 《</a:t>
            </a:r>
            <a:r>
              <a:rPr lang="zh-CN" altLang="en-US" sz="1400" b="0" spc="0">
                <a:solidFill>
                  <a:schemeClr val="tx1"/>
                </a:solidFill>
                <a:ea typeface="宋体" pitchFamily="2" charset="-122"/>
              </a:rPr>
              <a:t>客至</a:t>
            </a:r>
            <a:r>
              <a:rPr lang="en-US" altLang="zh-CN" sz="1400" b="0" spc="0">
                <a:solidFill>
                  <a:schemeClr val="tx1"/>
                </a:solidFill>
                <a:ea typeface="宋体" pitchFamily="2" charset="-122"/>
              </a:rPr>
              <a:t>》</a:t>
            </a:r>
            <a:r>
              <a:rPr lang="zh-CN" altLang="en-US" sz="1400" b="0" spc="0">
                <a:solidFill>
                  <a:schemeClr val="tx1"/>
                </a:solidFill>
                <a:ea typeface="宋体" pitchFamily="2" charset="-122"/>
              </a:rPr>
              <a:t>篇首以“群鸥”引兴，篇尾以“邻翁”陪结。在结构上，作者兼顾空间顺序和时间顺序。从空间上看，从外到内；从时间上看，则写了迎客、待客的全过程。</a:t>
            </a:r>
          </a:p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en-US" altLang="zh-CN" sz="1400" b="0" spc="0">
                <a:solidFill>
                  <a:schemeClr val="tx1"/>
                </a:solidFill>
                <a:ea typeface="宋体" pitchFamily="2" charset="-122"/>
              </a:rPr>
              <a:t>B. 《</a:t>
            </a:r>
            <a:r>
              <a:rPr lang="zh-CN" altLang="en-US" sz="1400" b="0" spc="0">
                <a:solidFill>
                  <a:schemeClr val="tx1"/>
                </a:solidFill>
                <a:ea typeface="宋体" pitchFamily="2" charset="-122"/>
              </a:rPr>
              <a:t>客至</a:t>
            </a:r>
            <a:r>
              <a:rPr lang="en-US" altLang="zh-CN" sz="1400" b="0" spc="0">
                <a:solidFill>
                  <a:schemeClr val="tx1"/>
                </a:solidFill>
                <a:ea typeface="宋体" pitchFamily="2" charset="-122"/>
              </a:rPr>
              <a:t>》</a:t>
            </a:r>
            <a:r>
              <a:rPr lang="zh-CN" altLang="en-US" sz="1400" b="0" spc="0">
                <a:solidFill>
                  <a:schemeClr val="tx1"/>
                </a:solidFill>
                <a:ea typeface="宋体" pitchFamily="2" charset="-122"/>
              </a:rPr>
              <a:t>颔联作者采用与客谈话的口吻，前句不仅说客不常来，还有主人不轻易延客意，今日“君”来，益见两人交情之深厚，使后面的酣畅欢快有了着落。</a:t>
            </a:r>
          </a:p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en-US" altLang="zh-CN" sz="1400" b="0" spc="0">
                <a:solidFill>
                  <a:schemeClr val="tx1"/>
                </a:solidFill>
                <a:ea typeface="宋体" pitchFamily="2" charset="-122"/>
              </a:rPr>
              <a:t>C. 《</a:t>
            </a:r>
            <a:r>
              <a:rPr lang="zh-CN" altLang="en-US" sz="1400" b="0" spc="0">
                <a:solidFill>
                  <a:schemeClr val="tx1"/>
                </a:solidFill>
                <a:ea typeface="宋体" pitchFamily="2" charset="-122"/>
              </a:rPr>
              <a:t>宾至</a:t>
            </a:r>
            <a:r>
              <a:rPr lang="en-US" altLang="zh-CN" sz="1400" b="0" spc="0">
                <a:solidFill>
                  <a:schemeClr val="tx1"/>
                </a:solidFill>
                <a:ea typeface="宋体" pitchFamily="2" charset="-122"/>
              </a:rPr>
              <a:t>》“</a:t>
            </a:r>
            <a:r>
              <a:rPr lang="zh-CN" altLang="en-US" sz="1400" b="0" spc="0">
                <a:solidFill>
                  <a:schemeClr val="tx1"/>
                </a:solidFill>
                <a:ea typeface="宋体" pitchFamily="2" charset="-122"/>
              </a:rPr>
              <a:t>幽栖地僻经过少”一句写自己住所偏僻，少人来访，表达诗人受到冷落的孤独与凄凉之感。</a:t>
            </a:r>
          </a:p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en-US" altLang="zh-CN" sz="1400" b="0" spc="0">
                <a:solidFill>
                  <a:schemeClr val="tx1"/>
                </a:solidFill>
                <a:ea typeface="宋体" pitchFamily="2" charset="-122"/>
              </a:rPr>
              <a:t>D. 《</a:t>
            </a:r>
            <a:r>
              <a:rPr lang="zh-CN" altLang="en-US" sz="1400" b="0" spc="0">
                <a:solidFill>
                  <a:schemeClr val="tx1"/>
                </a:solidFill>
                <a:ea typeface="宋体" pitchFamily="2" charset="-122"/>
              </a:rPr>
              <a:t>宾至</a:t>
            </a:r>
            <a:r>
              <a:rPr lang="en-US" altLang="zh-CN" sz="1400" b="0" spc="0">
                <a:solidFill>
                  <a:schemeClr val="tx1"/>
                </a:solidFill>
                <a:ea typeface="宋体" pitchFamily="2" charset="-122"/>
              </a:rPr>
              <a:t>》</a:t>
            </a:r>
            <a:r>
              <a:rPr lang="zh-CN" altLang="en-US" sz="1400" b="0" spc="0">
                <a:solidFill>
                  <a:schemeClr val="tx1"/>
                </a:solidFill>
                <a:ea typeface="宋体" pitchFamily="2" charset="-122"/>
              </a:rPr>
              <a:t>一写客，一写己，在表现客人身份尊贵的同时，也表现出诗人的清高。</a:t>
            </a:r>
          </a:p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en-US" altLang="zh-CN" sz="1400" b="0" spc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1400" b="0" spc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1400" b="0" spc="0">
                <a:solidFill>
                  <a:srgbClr val="FF0000"/>
                </a:solidFill>
                <a:ea typeface="宋体" pitchFamily="2" charset="-122"/>
              </a:rPr>
              <a:t>】C </a:t>
            </a:r>
            <a:endParaRPr lang="zh-CN" altLang="en-US" sz="1400" b="0" spc="0">
              <a:solidFill>
                <a:srgbClr val="FF0000"/>
              </a:solidFill>
              <a:ea typeface="宋体" pitchFamily="2" charset="-122"/>
            </a:endParaRPr>
          </a:p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en-US" altLang="zh-CN" sz="1400" b="0" spc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1400" b="0" spc="0">
                <a:solidFill>
                  <a:srgbClr val="FF0000"/>
                </a:solidFill>
                <a:ea typeface="宋体" pitchFamily="2" charset="-122"/>
              </a:rPr>
              <a:t>解析</a:t>
            </a:r>
            <a:r>
              <a:rPr lang="en-US" altLang="zh-CN" sz="1400" b="0" spc="0">
                <a:solidFill>
                  <a:srgbClr val="FF0000"/>
                </a:solidFill>
                <a:ea typeface="宋体" pitchFamily="2" charset="-122"/>
              </a:rPr>
              <a:t>】</a:t>
            </a:r>
            <a:r>
              <a:rPr lang="zh-CN" altLang="en-US" sz="1400" b="0" spc="0">
                <a:solidFill>
                  <a:srgbClr val="FF0000"/>
                </a:solidFill>
                <a:ea typeface="宋体" pitchFamily="2" charset="-122"/>
              </a:rPr>
              <a:t>本题主要考查鉴赏文学作品的形象、语言和表达技巧。此类试题解答时，首先要认真研读诗歌内容，然后仔细辨识选项中是否有对诗歌的解读的错误。诗歌鉴赏的选择题对整个诗歌的综合理解和分析，即考核诗句的含义、诗句的手法还考核诗歌的情感，注意结合诗歌的内容进行分析。</a:t>
            </a:r>
            <a:r>
              <a:rPr lang="en-US" altLang="zh-CN" sz="1400" b="0" spc="0">
                <a:solidFill>
                  <a:srgbClr val="FF0000"/>
                </a:solidFill>
                <a:ea typeface="宋体" pitchFamily="2" charset="-122"/>
              </a:rPr>
              <a:t>C</a:t>
            </a:r>
            <a:r>
              <a:rPr lang="zh-CN" altLang="en-US" sz="1400" b="0" spc="0">
                <a:solidFill>
                  <a:srgbClr val="FF0000"/>
                </a:solidFill>
                <a:ea typeface="宋体" pitchFamily="2" charset="-122"/>
              </a:rPr>
              <a:t>项，“表达诗人受到冷落的孤独与凄凉之感”错误。草堂初建，居幽而地辟，很少有造访之人，此句暗含突然有贵客来访，诗人没有想到。故选</a:t>
            </a:r>
            <a:r>
              <a:rPr lang="en-US" altLang="zh-CN" sz="1400" b="0" spc="0">
                <a:solidFill>
                  <a:srgbClr val="FF0000"/>
                </a:solidFill>
                <a:ea typeface="宋体" pitchFamily="2" charset="-122"/>
              </a:rPr>
              <a:t>C</a:t>
            </a:r>
            <a:r>
              <a:rPr lang="zh-CN" altLang="en-US" sz="1400" b="0" spc="0">
                <a:solidFill>
                  <a:srgbClr val="FF0000"/>
                </a:solidFill>
                <a:ea typeface="宋体" pitchFamily="2" charset="-122"/>
              </a:rPr>
              <a:t>。</a:t>
            </a:r>
            <a:endParaRPr lang="zh-CN" altLang="en-US" sz="1400" b="0">
              <a:solidFill>
                <a:srgbClr val="FF0000"/>
              </a:solidFill>
              <a:ea typeface="宋体" pitchFamily="2" charset="-122"/>
            </a:endParaRPr>
          </a:p>
          <a:p>
            <a:pPr marL="0" marR="0" lvl="0" indent="457200" algn="just">
              <a:spcBef>
                <a:spcPct val="0"/>
              </a:spcBef>
              <a:buChar char="•"/>
            </a:pPr>
            <a:endParaRPr lang="zh-CN" altLang="en-US" sz="1400" b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34819" name="内容占位符 2"/>
          <p:cNvSpPr>
            <a:spLocks noGrp="1"/>
          </p:cNvSpPr>
          <p:nvPr>
            <p:ph idx="4294967295"/>
          </p:nvPr>
        </p:nvSpPr>
        <p:spPr>
          <a:xfrm>
            <a:off x="142875" y="1000125"/>
            <a:ext cx="4400550" cy="3976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比较下面两首诗，回答问题</a:t>
            </a:r>
          </a:p>
          <a:p>
            <a:pPr marL="0" lvl="0" indent="457200" algn="ctr">
              <a:spcBef>
                <a:spcPct val="0"/>
              </a:spcBef>
            </a:pPr>
            <a:r>
              <a:rPr lang="zh-CN" altLang="en-US" sz="1800"/>
              <a:t>客至</a:t>
            </a:r>
          </a:p>
          <a:p>
            <a:pPr marL="0" lvl="0" indent="457200" algn="ctr">
              <a:spcBef>
                <a:spcPct val="0"/>
              </a:spcBef>
            </a:pPr>
            <a:r>
              <a:rPr lang="zh-CN" altLang="en-US" sz="1800"/>
              <a:t>杜甫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舍南舍北皆春水，但见群鸥日日来。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花径不曾缘客扫，蓬门今始为君开。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盘飧市远无兼味，樽酒家贫只旧醅。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肯与邻翁相对饮，隔篱呼取尽余杯。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en-US" altLang="zh-CN" sz="1800"/>
              <a:t> </a:t>
            </a:r>
            <a:endParaRPr lang="zh-CN" altLang="en-US" sz="1800"/>
          </a:p>
          <a:p>
            <a:pPr marL="0" lvl="0" indent="457200" algn="ctr">
              <a:spcBef>
                <a:spcPct val="0"/>
              </a:spcBef>
            </a:pPr>
            <a:r>
              <a:rPr lang="zh-CN" altLang="en-US" sz="1800"/>
              <a:t>宾至</a:t>
            </a:r>
          </a:p>
          <a:p>
            <a:pPr marL="0" lvl="0" indent="457200" algn="ctr">
              <a:spcBef>
                <a:spcPct val="0"/>
              </a:spcBef>
            </a:pPr>
            <a:r>
              <a:rPr lang="zh-CN" altLang="en-US" sz="1800"/>
              <a:t>杜甫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幽栖地僻经过少，老病人扶再拜难。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岂有文章惊海内？漫劳车马驻江干。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竟日淹留佳客坐，百年粗粝腐儒餐。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不嫌野外无供给，乘兴还来看药栏。</a:t>
            </a:r>
          </a:p>
          <a:p>
            <a:pPr marL="0" lvl="0" indent="457200" algn="just">
              <a:spcBef>
                <a:spcPct val="0"/>
              </a:spcBef>
            </a:pPr>
            <a:endParaRPr lang="zh-CN" altLang="en-US" sz="1800"/>
          </a:p>
        </p:txBody>
      </p:sp>
      <p:sp>
        <p:nvSpPr>
          <p:cNvPr id="34820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34821" name="内容占位符 2"/>
          <p:cNvSpPr txBox="1"/>
          <p:nvPr/>
        </p:nvSpPr>
        <p:spPr bwMode="auto">
          <a:xfrm>
            <a:off x="4429125" y="1000125"/>
            <a:ext cx="4329113" cy="3976688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400" spc="0">
                <a:solidFill>
                  <a:schemeClr val="tx1"/>
                </a:solidFill>
                <a:ea typeface="宋体" pitchFamily="2" charset="-122"/>
              </a:rPr>
              <a:t>4. </a:t>
            </a:r>
            <a:r>
              <a:rPr lang="zh-CN" altLang="en-US" sz="1400" spc="0">
                <a:solidFill>
                  <a:schemeClr val="tx1"/>
                </a:solidFill>
                <a:ea typeface="宋体" pitchFamily="2" charset="-122"/>
              </a:rPr>
              <a:t>主人对“客”和“宾”各自表达了怎样的态度？试分别结合两首诗的尾联简要分析。</a:t>
            </a:r>
            <a:endParaRPr lang="zh-CN" altLang="en-US" sz="1400" b="0">
              <a:solidFill>
                <a:schemeClr val="tx1"/>
              </a:solidFill>
              <a:ea typeface="宋体" pitchFamily="2" charset="-122"/>
            </a:endParaRPr>
          </a:p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400" spc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1400" spc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1400" spc="0">
                <a:solidFill>
                  <a:srgbClr val="FF0000"/>
                </a:solidFill>
                <a:ea typeface="宋体" pitchFamily="2" charset="-122"/>
              </a:rPr>
              <a:t>】①《</a:t>
            </a:r>
            <a:r>
              <a:rPr lang="zh-CN" altLang="en-US" sz="1400" spc="0">
                <a:solidFill>
                  <a:srgbClr val="FF0000"/>
                </a:solidFill>
                <a:ea typeface="宋体" pitchFamily="2" charset="-122"/>
              </a:rPr>
              <a:t>客至</a:t>
            </a:r>
            <a:r>
              <a:rPr lang="en-US" altLang="zh-CN" sz="1400" spc="0">
                <a:solidFill>
                  <a:srgbClr val="FF0000"/>
                </a:solidFill>
                <a:ea typeface="宋体" pitchFamily="2" charset="-122"/>
              </a:rPr>
              <a:t>》</a:t>
            </a:r>
            <a:r>
              <a:rPr lang="zh-CN" altLang="en-US" sz="1400" spc="0">
                <a:solidFill>
                  <a:srgbClr val="FF0000"/>
                </a:solidFill>
                <a:ea typeface="宋体" pitchFamily="2" charset="-122"/>
              </a:rPr>
              <a:t>尾联写主客对饮兴致渐浓，并招呼邻翁助兴，这一细节描写细腻逼真，突出场景的欢快热烈，表现了主人对客人的热情；②</a:t>
            </a:r>
            <a:r>
              <a:rPr lang="en-US" altLang="zh-CN" sz="1400" spc="0">
                <a:solidFill>
                  <a:srgbClr val="FF0000"/>
                </a:solidFill>
                <a:ea typeface="宋体" pitchFamily="2" charset="-122"/>
              </a:rPr>
              <a:t>《</a:t>
            </a:r>
            <a:r>
              <a:rPr lang="zh-CN" altLang="en-US" sz="1400" spc="0">
                <a:solidFill>
                  <a:srgbClr val="FF0000"/>
                </a:solidFill>
                <a:ea typeface="宋体" pitchFamily="2" charset="-122"/>
              </a:rPr>
              <a:t>宾至</a:t>
            </a:r>
            <a:r>
              <a:rPr lang="en-US" altLang="zh-CN" sz="1400" spc="0">
                <a:solidFill>
                  <a:srgbClr val="FF0000"/>
                </a:solidFill>
                <a:ea typeface="宋体" pitchFamily="2" charset="-122"/>
              </a:rPr>
              <a:t>》</a:t>
            </a:r>
            <a:r>
              <a:rPr lang="zh-CN" altLang="en-US" sz="1400" spc="0">
                <a:solidFill>
                  <a:srgbClr val="FF0000"/>
                </a:solidFill>
                <a:ea typeface="宋体" pitchFamily="2" charset="-122"/>
              </a:rPr>
              <a:t>尾联写希望贵宾不嫌“野外无供给”，“乘兴”再来看花，既表达了款待不周的歉意，又暗含送客的意味，言辞客气，流露出诗人的清高性格，表现了主人对贵宾的敬而远之。</a:t>
            </a:r>
            <a:endParaRPr lang="zh-CN" altLang="en-US" sz="1400">
              <a:solidFill>
                <a:srgbClr val="FF0000"/>
              </a:solidFill>
              <a:ea typeface="宋体" pitchFamily="2" charset="-122"/>
            </a:endParaRPr>
          </a:p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endParaRPr lang="zh-CN" altLang="en-US" sz="1400" b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35843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58175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400"/>
              <a:t>【</a:t>
            </a:r>
            <a:r>
              <a:rPr lang="zh-CN" altLang="en-US" sz="1400"/>
              <a:t>解析</a:t>
            </a:r>
            <a:r>
              <a:rPr lang="en-US" altLang="zh-CN" sz="1400"/>
              <a:t>】</a:t>
            </a:r>
            <a:r>
              <a:rPr lang="zh-CN" altLang="en-US" sz="1400"/>
              <a:t>此题考核评价文章的思想内容和作者的观点态度的能力，重点考核诗歌的情感，分析诗歌的情感注意以诗歌的抒情方式、注释、标题和诗中的表情达意的重点词句作突破口，答题时先答出情感，然后结合诗歌的内容解说。</a:t>
            </a:r>
            <a:r>
              <a:rPr lang="en-US" altLang="zh-CN" sz="1400"/>
              <a:t>《</a:t>
            </a:r>
            <a:r>
              <a:rPr lang="zh-CN" altLang="en-US" sz="1400"/>
              <a:t>客至</a:t>
            </a:r>
            <a:r>
              <a:rPr lang="en-US" altLang="zh-CN" sz="1400"/>
              <a:t>》</a:t>
            </a:r>
            <a:r>
              <a:rPr lang="zh-CN" altLang="en-US" sz="1400"/>
              <a:t>一诗，诗人巧妙地以“肯与邻翁相对饮，隔篱呼取尽馀杯”作结，把席间的气氛推向更热烈的高潮。诗人高声呼喊着，请邻翁共饮作陪。这一细节描写，细腻逼真。可以想见，两位挚友真是越喝酒意越浓，越喝兴致越高，兴奋、欢快，气氛相当热烈。就写法而言，结尾两句真可谓峰回路转，别开境界。这首诗歌中的待客描写，不惜以半首诗的篇幅，具体展现了酒菜款待的场面，还出人料想地突出了邀邻助兴的细节，写得那样情彩细腻，语态传神，表现了诚挚、真率的友情。这首诗，把门前景，家常话，身边情，编织成富有情趣的生活场景，显示出浓郁的生活气息和人情味。</a:t>
            </a:r>
            <a:r>
              <a:rPr lang="en-US" altLang="zh-CN" sz="1400"/>
              <a:t>《</a:t>
            </a:r>
            <a:r>
              <a:rPr lang="zh-CN" altLang="en-US" sz="1400"/>
              <a:t>宾至</a:t>
            </a:r>
            <a:r>
              <a:rPr lang="en-US" altLang="zh-CN" sz="1400"/>
              <a:t>》</a:t>
            </a:r>
            <a:r>
              <a:rPr lang="zh-CN" altLang="en-US" sz="1400"/>
              <a:t>一诗，“不嫌野外无供给，乘兴还来看药栏”，特致歉意，兼邀贵客重来。诗人说：如果不嫌“野外”“供给”菲薄，还望“乘兴”再“来看”花。这是客套话，也有送客之意。嘲讽之意，隐约可见了。作者对来客敬而远之，写到吃饭，只用“百年粗粝腐儒餐”一笔带过。</a:t>
            </a:r>
          </a:p>
        </p:txBody>
      </p:sp>
      <p:sp>
        <p:nvSpPr>
          <p:cNvPr id="35844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en-US" altLang="zh-CN" sz="2800" b="1"/>
              <a:t>【《</a:t>
            </a:r>
            <a:r>
              <a:rPr lang="zh-CN" altLang="en-US" sz="2800" b="1"/>
              <a:t>客至</a:t>
            </a:r>
            <a:r>
              <a:rPr lang="en-US" altLang="zh-CN" sz="2800" b="1"/>
              <a:t>》</a:t>
            </a:r>
            <a:r>
              <a:rPr lang="zh-CN" altLang="en-US" sz="2800" b="1"/>
              <a:t>诗文赏析</a:t>
            </a:r>
            <a:r>
              <a:rPr lang="en-US" altLang="zh-CN" sz="2800" b="1"/>
              <a:t>】</a:t>
            </a:r>
            <a:endParaRPr lang="zh-CN" altLang="en-US" sz="2800"/>
          </a:p>
        </p:txBody>
      </p:sp>
      <p:sp>
        <p:nvSpPr>
          <p:cNvPr id="36867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这是一首洋溢着浓郁生活气息的纪事诗，表现诗人诚朴的性格和喜客的心情。作者自注：“喜崔明府相过”，简要说明了题意。 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一、二两句先从户外的景色着笔，点明客人来访的时间、地点和来访前夕作者的心境。“舍南舍北皆春水”，把绿水缭绕、春意荡漾的环境表现得十分秀丽可爱。这就是临江近水的成都草堂。“皆”字暗示出春江水势涨溢的情景，给人以江波浩渺、茫茫一片之感。群鸥，在古人笔下常常作水边隐士的伴侣，它们“日日”到来，点出环境清幽僻静，为作者的生活增添了隐逸的色彩。“但见”，含弦外之音：群鸥固然可爱，而不见其他的来访者，不是也过于单调么！作者就这样寓情于景，表现了他在闲逸的江村中的寂寞心情。这就为贯串全诗的喜客心情，巧妙地作了铺垫。 </a:t>
            </a:r>
          </a:p>
          <a:p>
            <a:pPr marL="0" lvl="0" indent="457200" algn="just">
              <a:spcBef>
                <a:spcPct val="0"/>
              </a:spcBef>
            </a:pPr>
            <a:endParaRPr lang="zh-CN" altLang="en-US" sz="1800"/>
          </a:p>
        </p:txBody>
      </p:sp>
      <p:sp>
        <p:nvSpPr>
          <p:cNvPr id="36868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37891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颔联把笔触转向庭院，引出“客至”。作者采用与客谈话的口吻，增强了宾主接谈的生活实感。上句说，长满花草的庭院小路，还没有因为迎客打扫过。下句说，一向紧闭的家门，今天才第一次为你崔明府打开。寂寞之中，佳客临门，一向闲适恬淡的主人不由得喜出望外。这两句，前后映衬，情韵深厚。前句不仅说客不常来，还有主人不轻易延客意，今日“君”来，益见两人交情之深厚，使后面的酣畅欢快有了着落。后句的“今始为”又使前句之意显得更为超脱，补足了首联两句。 </a:t>
            </a:r>
          </a:p>
          <a:p>
            <a:pPr marL="0" lvl="0" indent="457200" algn="just">
              <a:spcBef>
                <a:spcPct val="0"/>
              </a:spcBef>
            </a:pPr>
            <a:r>
              <a:rPr lang="zh-CN" altLang="en-US" sz="1800"/>
              <a:t>以上虚写客至，下面转入实写待客。作者舍弃了其他情节，专拈出最能显示宾主情份的生活场景，重笔浓墨，着意描画。“盘飧市远无兼味，樽酒家贫只旧醅”，使我们仿佛看到作者延客就餐、频频劝饮的情景，听到作者抱歉酒菜欠丰盛的话语：远离街市买东西真不方便，菜肴很简单，买不起高贵的酒，只好用家酿的陈酒，请随便进用吧！家常话语听来十分亲切，我们很容易从中感受到主人竭诚尽意的盛情和力不从心的歉仄，也可以体会到主客之间真诚相待的深厚情谊。字里行间充满了款曲相通的融洽气氛。 </a:t>
            </a:r>
          </a:p>
          <a:p>
            <a:pPr marL="0" lvl="0" indent="457200" algn="just">
              <a:spcBef>
                <a:spcPct val="0"/>
              </a:spcBef>
            </a:pPr>
            <a:endParaRPr lang="zh-CN" altLang="en-US" sz="1800"/>
          </a:p>
        </p:txBody>
      </p:sp>
      <p:sp>
        <p:nvSpPr>
          <p:cNvPr id="37892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38915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800"/>
              <a:t>“客至”之情到此似已写足，如果再从正面描写欢悦的场面，显然露而无味，然而诗人却巧妙地以“肯与邻翁相对饮，隔篱呼取尽馀杯”作结，把席间的气氛推向更热烈的高潮。诗人高声呼喊着，请邻翁共饮作陪。这一细节描写，细腻逼真。可以想见，两位挚友真是越喝酒意越浓，越喝兴致越高，兴奋、欢快，气氛相当热烈。就写法而言，结尾两句真可谓峰回路转，别开境界。 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1800"/>
          </a:p>
        </p:txBody>
      </p:sp>
      <p:sp>
        <p:nvSpPr>
          <p:cNvPr id="38916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39939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800"/>
              <a:t>杜甫</a:t>
            </a:r>
            <a:r>
              <a:rPr lang="en-US" altLang="zh-CN" sz="1800"/>
              <a:t>《</a:t>
            </a:r>
            <a:r>
              <a:rPr lang="zh-CN" altLang="en-US" sz="1800"/>
              <a:t>宾至</a:t>
            </a:r>
            <a:r>
              <a:rPr lang="en-US" altLang="zh-CN" sz="1800"/>
              <a:t>》</a:t>
            </a:r>
            <a:r>
              <a:rPr lang="zh-CN" altLang="en-US" sz="1800"/>
              <a:t>、</a:t>
            </a:r>
            <a:r>
              <a:rPr lang="en-US" altLang="zh-CN" sz="1800"/>
              <a:t>《</a:t>
            </a:r>
            <a:r>
              <a:rPr lang="zh-CN" altLang="en-US" sz="1800"/>
              <a:t>有客</a:t>
            </a:r>
            <a:r>
              <a:rPr lang="en-US" altLang="zh-CN" sz="1800"/>
              <a:t>》</a:t>
            </a:r>
            <a:r>
              <a:rPr lang="zh-CN" altLang="en-US" sz="1800"/>
              <a:t>、</a:t>
            </a:r>
            <a:r>
              <a:rPr lang="en-US" altLang="zh-CN" sz="1800"/>
              <a:t>《</a:t>
            </a:r>
            <a:r>
              <a:rPr lang="zh-CN" altLang="en-US" sz="1800"/>
              <a:t>过客相寻</a:t>
            </a:r>
            <a:r>
              <a:rPr lang="en-US" altLang="zh-CN" sz="1800"/>
              <a:t>》</a:t>
            </a:r>
            <a:r>
              <a:rPr lang="zh-CN" altLang="en-US" sz="1800"/>
              <a:t>等诗中，都写到待客吃饭，但表情达意各不相同。在</a:t>
            </a:r>
            <a:r>
              <a:rPr lang="en-US" altLang="zh-CN" sz="1800"/>
              <a:t>《</a:t>
            </a:r>
            <a:r>
              <a:rPr lang="zh-CN" altLang="en-US" sz="1800"/>
              <a:t>宾至</a:t>
            </a:r>
            <a:r>
              <a:rPr lang="en-US" altLang="zh-CN" sz="1800"/>
              <a:t>》</a:t>
            </a:r>
            <a:r>
              <a:rPr lang="zh-CN" altLang="en-US" sz="1800"/>
              <a:t>中，作者对来客敬而远之，写到吃饭，只用“百年粗粝腐儒餐”一笔带过；在</a:t>
            </a:r>
            <a:r>
              <a:rPr lang="en-US" altLang="zh-CN" sz="1800"/>
              <a:t>《</a:t>
            </a:r>
            <a:r>
              <a:rPr lang="zh-CN" altLang="en-US" sz="1800"/>
              <a:t>有客</a:t>
            </a:r>
            <a:r>
              <a:rPr lang="en-US" altLang="zh-CN" sz="1800"/>
              <a:t>》</a:t>
            </a:r>
            <a:r>
              <a:rPr lang="zh-CN" altLang="en-US" sz="1800"/>
              <a:t>和</a:t>
            </a:r>
            <a:r>
              <a:rPr lang="en-US" altLang="zh-CN" sz="1800"/>
              <a:t>《</a:t>
            </a:r>
            <a:r>
              <a:rPr lang="zh-CN" altLang="en-US" sz="1800"/>
              <a:t>过客相寻</a:t>
            </a:r>
            <a:r>
              <a:rPr lang="en-US" altLang="zh-CN" sz="1800"/>
              <a:t>》</a:t>
            </a:r>
            <a:r>
              <a:rPr lang="zh-CN" altLang="en-US" sz="1800"/>
              <a:t>中说，“自锄稀菜甲，小摘为情亲”、“挂壁移筐果，呼儿问煮鱼”，表现出待客亲切、礼貌，但又不够隆重、热烈，都只用一两句诗交代，而且没有提到饮酒。反转来再看</a:t>
            </a:r>
            <a:r>
              <a:rPr lang="en-US" altLang="zh-CN" sz="1800"/>
              <a:t>《</a:t>
            </a:r>
            <a:r>
              <a:rPr lang="zh-CN" altLang="en-US" sz="1800"/>
              <a:t>客至</a:t>
            </a:r>
            <a:r>
              <a:rPr lang="en-US" altLang="zh-CN" sz="1800"/>
              <a:t>》</a:t>
            </a:r>
            <a:r>
              <a:rPr lang="zh-CN" altLang="en-US" sz="1800"/>
              <a:t>中的待客描写，却不惜以半首诗的篇幅，具体展现了酒菜款待的场面，还出人料想地突出了邀邻助兴的细节，写得那样情彩细腻，语态传神，表现了诚挚、真率的友情。这首诗，把门前景，家常话，身边情，编织成富有情趣的生活场景，以它浓郁的生活气息和人情味，显出特点，吸引着后代的读者。</a:t>
            </a:r>
          </a:p>
        </p:txBody>
      </p:sp>
      <p:sp>
        <p:nvSpPr>
          <p:cNvPr id="39940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pic>
        <p:nvPicPr>
          <p:cNvPr id="3994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03100" y="117475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en-US" altLang="zh-CN" sz="2800" b="1"/>
              <a:t>【</a:t>
            </a:r>
            <a:r>
              <a:rPr lang="zh-CN" altLang="en-US" sz="2800" b="1"/>
              <a:t>课堂知识点拨</a:t>
            </a:r>
            <a:r>
              <a:rPr lang="en-US" altLang="zh-CN" sz="2800" b="1"/>
              <a:t>】</a:t>
            </a:r>
            <a:endParaRPr lang="zh-CN" altLang="en-US" sz="2800"/>
          </a:p>
        </p:txBody>
      </p:sp>
      <p:sp>
        <p:nvSpPr>
          <p:cNvPr id="6147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800" b="1">
                <a:solidFill>
                  <a:srgbClr val="FF0000"/>
                </a:solidFill>
              </a:rPr>
              <a:t>一．题解</a:t>
            </a:r>
            <a:endParaRPr lang="zh-CN" altLang="en-US" sz="1800">
              <a:solidFill>
                <a:srgbClr val="FF0000"/>
              </a:solidFill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 b="1"/>
              <a:t>《</a:t>
            </a:r>
            <a:r>
              <a:rPr lang="zh-CN" altLang="en-US" sz="1800" b="1"/>
              <a:t>客至</a:t>
            </a:r>
            <a:r>
              <a:rPr lang="en-US" altLang="zh-CN" sz="1800" b="1"/>
              <a:t>》</a:t>
            </a:r>
            <a:r>
              <a:rPr lang="zh-CN" altLang="en-US" sz="1800" b="1"/>
              <a:t>是以首洋溢着浓郁生活气息的诗。诗题称“客”而不称“宾”，是有用意的。称“宾”有“敬之之义”，而称“客”有“亲之之义”。</a:t>
            </a:r>
            <a:endParaRPr lang="zh-CN" altLang="en-US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800" b="1"/>
              <a:t>作者自注</a:t>
            </a:r>
            <a:r>
              <a:rPr lang="zh-CN" altLang="en-US" sz="1800"/>
              <a:t>：“喜崔明府相过”，可见诗题中的“客”，即指崔明府。其具体情况不详，杜甫母亲姓崔，有人认为，这位客人可能是他的母姓亲戚。“明府”，是唐人对县令的尊称。“过”，即探望、相访。相，偏指一方，“我”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800"/>
              <a:t>这是一首至情至性的纪事诗，表现出诗人纯朴的性格和好客的心情。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800"/>
              <a:t>这是一首迎客诗。我国的送别诗俯拾皆是，迎客诗却不多。全诗语淡情真，朴实感人。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1800"/>
          </a:p>
        </p:txBody>
      </p:sp>
      <p:sp>
        <p:nvSpPr>
          <p:cNvPr id="6148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7171" name="内容占位符 2"/>
          <p:cNvSpPr>
            <a:spLocks noGrp="1"/>
          </p:cNvSpPr>
          <p:nvPr>
            <p:ph idx="4294967295"/>
          </p:nvPr>
        </p:nvSpPr>
        <p:spPr>
          <a:xfrm>
            <a:off x="457200" y="1128713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800" b="1">
                <a:solidFill>
                  <a:srgbClr val="FF0000"/>
                </a:solidFill>
              </a:rPr>
              <a:t>二．作者杜甫</a:t>
            </a:r>
            <a:endParaRPr lang="zh-CN" altLang="en-US" sz="1800">
              <a:solidFill>
                <a:srgbClr val="FF0000"/>
              </a:solidFill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800"/>
              <a:t>杜甫（</a:t>
            </a:r>
            <a:r>
              <a:rPr lang="en-US" altLang="zh-CN" sz="1800"/>
              <a:t>712—770</a:t>
            </a:r>
            <a:r>
              <a:rPr lang="zh-CN" altLang="en-US" sz="1800"/>
              <a:t>），字</a:t>
            </a:r>
            <a:r>
              <a:rPr lang="zh-CN" altLang="en-US" sz="1800" b="1"/>
              <a:t>子美</a:t>
            </a:r>
            <a:r>
              <a:rPr lang="zh-CN" altLang="en-US" sz="1800"/>
              <a:t>，尝自称</a:t>
            </a:r>
            <a:r>
              <a:rPr lang="zh-CN" altLang="en-US" sz="1800" b="1"/>
              <a:t>少陵野老</a:t>
            </a:r>
            <a:r>
              <a:rPr lang="zh-CN" altLang="en-US" sz="1800"/>
              <a:t>。举进士不第，曾任检校工部员外郎，故世称</a:t>
            </a:r>
            <a:r>
              <a:rPr lang="zh-CN" altLang="en-US" sz="1800" b="1"/>
              <a:t>杜工部</a:t>
            </a:r>
            <a:r>
              <a:rPr lang="zh-CN" altLang="en-US" sz="1800"/>
              <a:t>。是唐代伟大的</a:t>
            </a:r>
            <a:r>
              <a:rPr lang="zh-CN" altLang="en-US" sz="1800" b="1"/>
              <a:t>现实主义诗人</a:t>
            </a:r>
            <a:r>
              <a:rPr lang="zh-CN" altLang="en-US" sz="1800"/>
              <a:t>，宋以后被尊为“</a:t>
            </a:r>
            <a:r>
              <a:rPr lang="zh-CN" altLang="en-US" sz="1800" b="1"/>
              <a:t>诗圣</a:t>
            </a:r>
            <a:r>
              <a:rPr lang="zh-CN" altLang="en-US" sz="1800"/>
              <a:t>”，与李白并称“</a:t>
            </a:r>
            <a:r>
              <a:rPr lang="zh-CN" altLang="en-US" sz="1800" b="1"/>
              <a:t>李杜</a:t>
            </a:r>
            <a:r>
              <a:rPr lang="zh-CN" altLang="en-US" sz="1800"/>
              <a:t>”。其诗大胆揭露当时社会矛盾，对穷苦人民寄予深切同情，内容深刻。许多优秀作品，显示了唐代由盛转衰的历史过程，因被称为“</a:t>
            </a:r>
            <a:r>
              <a:rPr lang="zh-CN" altLang="en-US" sz="1800" b="1"/>
              <a:t>诗史</a:t>
            </a:r>
            <a:r>
              <a:rPr lang="zh-CN" altLang="en-US" sz="1800"/>
              <a:t>”。在艺术上，善于运用各种诗歌形式，尤长于律诗；风格多样，而以沉郁为主；语言精炼，具有高度的表达能力。存诗一千四百余首，有</a:t>
            </a:r>
            <a:r>
              <a:rPr lang="en-US" altLang="zh-CN" sz="1800"/>
              <a:t>《</a:t>
            </a:r>
            <a:r>
              <a:rPr lang="zh-CN" altLang="en-US" sz="1800"/>
              <a:t>杜工部集</a:t>
            </a:r>
            <a:r>
              <a:rPr lang="en-US" altLang="zh-CN" sz="1800"/>
              <a:t>》</a:t>
            </a:r>
            <a:r>
              <a:rPr lang="zh-CN" altLang="en-US" sz="1800"/>
              <a:t>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1800"/>
          </a:p>
        </p:txBody>
      </p:sp>
      <p:sp>
        <p:nvSpPr>
          <p:cNvPr id="7172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8195" name="内容占位符 2"/>
          <p:cNvSpPr>
            <a:spLocks noGrp="1"/>
          </p:cNvSpPr>
          <p:nvPr>
            <p:ph idx="4294967295"/>
          </p:nvPr>
        </p:nvSpPr>
        <p:spPr>
          <a:xfrm>
            <a:off x="357188" y="642938"/>
            <a:ext cx="8229600" cy="397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800" b="1">
                <a:solidFill>
                  <a:srgbClr val="FF0000"/>
                </a:solidFill>
              </a:rPr>
              <a:t>三．时代背景</a:t>
            </a:r>
            <a:endParaRPr lang="zh-CN" altLang="en-US" sz="1800">
              <a:solidFill>
                <a:srgbClr val="FF0000"/>
              </a:solidFill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800"/>
              <a:t>此诗作于诗人入蜀之初。在杜甫历尽颠沛流离之后，终于结束了长期漂泊的生涯，在成都西郊浣花溪头盖了一座草堂，暂时定居下来了。在友人的接济与帮助下，一家人的生活过得还算平稳，从“</a:t>
            </a:r>
            <a:r>
              <a:rPr lang="zh-CN" altLang="en-US" sz="1800" b="1"/>
              <a:t>老妻画纸为棋局，稚子敲针作钓钩”</a:t>
            </a:r>
            <a:r>
              <a:rPr lang="zh-CN" altLang="en-US" sz="1800"/>
              <a:t>（</a:t>
            </a:r>
            <a:r>
              <a:rPr lang="en-US" altLang="zh-CN" sz="1800"/>
              <a:t>《</a:t>
            </a:r>
            <a:r>
              <a:rPr lang="zh-CN" altLang="en-US" sz="1800"/>
              <a:t>江村</a:t>
            </a:r>
            <a:r>
              <a:rPr lang="en-US" altLang="zh-CN" sz="1800"/>
              <a:t>》</a:t>
            </a:r>
            <a:r>
              <a:rPr lang="zh-CN" altLang="en-US" sz="1800"/>
              <a:t>）可以看出，有了生活的情趣。闲来也不时有客人相访，杜甫曾为此先后写下了</a:t>
            </a:r>
            <a:r>
              <a:rPr lang="en-US" altLang="zh-CN" sz="1800" b="1"/>
              <a:t>《</a:t>
            </a:r>
            <a:r>
              <a:rPr lang="zh-CN" altLang="en-US" sz="1800" b="1"/>
              <a:t>有客</a:t>
            </a:r>
            <a:r>
              <a:rPr lang="en-US" altLang="zh-CN" sz="1800" b="1"/>
              <a:t>》《</a:t>
            </a:r>
            <a:r>
              <a:rPr lang="zh-CN" altLang="en-US" sz="1800" b="1"/>
              <a:t>宾至</a:t>
            </a:r>
            <a:r>
              <a:rPr lang="en-US" altLang="zh-CN" sz="1800" b="1"/>
              <a:t>》</a:t>
            </a:r>
            <a:r>
              <a:rPr lang="zh-CN" altLang="en-US" sz="1800" b="1"/>
              <a:t>和</a:t>
            </a:r>
            <a:r>
              <a:rPr lang="en-US" altLang="zh-CN" sz="1800" b="1"/>
              <a:t>《</a:t>
            </a:r>
            <a:r>
              <a:rPr lang="zh-CN" altLang="en-US" sz="1800" b="1"/>
              <a:t>客至</a:t>
            </a:r>
            <a:r>
              <a:rPr lang="en-US" altLang="zh-CN" sz="1800" b="1"/>
              <a:t>》</a:t>
            </a:r>
            <a:r>
              <a:rPr lang="zh-CN" altLang="en-US" sz="1800"/>
              <a:t>等不少的闲适诗，而前两首是在草堂刚落成不久，为一位偶尔过访的旧相识和一位远道专程来访的客人分别写下的。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《</a:t>
            </a:r>
            <a:r>
              <a:rPr lang="zh-CN" altLang="en-US" sz="1800"/>
              <a:t>客至</a:t>
            </a:r>
            <a:r>
              <a:rPr lang="en-US" altLang="zh-CN" sz="1800"/>
              <a:t>》</a:t>
            </a:r>
            <a:r>
              <a:rPr lang="zh-CN" altLang="en-US" sz="1800"/>
              <a:t>是上元二年（</a:t>
            </a:r>
            <a:r>
              <a:rPr lang="en-US" altLang="zh-CN" sz="1800"/>
              <a:t>761</a:t>
            </a:r>
            <a:r>
              <a:rPr lang="zh-CN" altLang="en-US" sz="1800"/>
              <a:t>）春天（定居草堂的第二年春天），杜甫五十岁时，在成都草堂所作。当时的杜甫草堂地处四川犀浦县，这位县令当为犀浦县县令。从诗中那些话的亲切、随意的程度来看，也确实非老朋友不能。而且可见，这位县令与作者的关系非同一般。</a:t>
            </a: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1800"/>
          </a:p>
        </p:txBody>
      </p:sp>
      <p:sp>
        <p:nvSpPr>
          <p:cNvPr id="8196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9219" name="内容占位符 2"/>
          <p:cNvSpPr>
            <a:spLocks noGrp="1"/>
          </p:cNvSpPr>
          <p:nvPr>
            <p:ph idx="4294967295"/>
          </p:nvPr>
        </p:nvSpPr>
        <p:spPr>
          <a:xfrm>
            <a:off x="357188" y="857250"/>
            <a:ext cx="2614612" cy="3976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       客至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>
                <a:latin typeface="楷体" pitchFamily="49" charset="-122"/>
                <a:ea typeface="楷体" pitchFamily="49" charset="-122"/>
              </a:rPr>
              <a:t>喜崔明府相过</a:t>
            </a:r>
            <a:endParaRPr lang="zh-CN" altLang="en-US" sz="1400">
              <a:latin typeface="楷体" pitchFamily="49" charset="-122"/>
              <a:ea typeface="楷体" pitchFamily="49" charset="-12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舍南舍北皆春水，但见群鸥日日来。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花径不曾缘客扫，蓬门今始为君开。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盘飧市远无兼味，樽酒家贫只旧醅。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肯与邻翁相对饮，隔篱呼取尽余杯。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2000"/>
          </a:p>
        </p:txBody>
      </p:sp>
      <p:sp>
        <p:nvSpPr>
          <p:cNvPr id="9220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9221" name="内容占位符 2"/>
          <p:cNvSpPr txBox="1"/>
          <p:nvPr/>
        </p:nvSpPr>
        <p:spPr bwMode="auto">
          <a:xfrm>
            <a:off x="3214688" y="1143000"/>
            <a:ext cx="5357812" cy="3976688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en-US" altLang="zh-CN" sz="1800" b="0" spc="0">
                <a:solidFill>
                  <a:schemeClr val="tx1"/>
                </a:solidFill>
                <a:ea typeface="宋体" pitchFamily="2" charset="-122"/>
              </a:rPr>
              <a:t>【</a:t>
            </a:r>
            <a:r>
              <a:rPr lang="zh-CN" altLang="en-US" sz="1800" b="0" spc="0">
                <a:solidFill>
                  <a:schemeClr val="tx1"/>
                </a:solidFill>
                <a:ea typeface="宋体" pitchFamily="2" charset="-122"/>
              </a:rPr>
              <a:t>注释</a:t>
            </a:r>
            <a:r>
              <a:rPr lang="en-US" altLang="zh-CN" sz="1800" b="0" spc="0">
                <a:solidFill>
                  <a:schemeClr val="tx1"/>
                </a:solidFill>
                <a:ea typeface="宋体" pitchFamily="2" charset="-122"/>
              </a:rPr>
              <a:t>】</a:t>
            </a:r>
            <a:endParaRPr lang="en-US" altLang="zh-CN" sz="1800" b="0">
              <a:solidFill>
                <a:schemeClr val="tx1"/>
              </a:solidFill>
              <a:ea typeface="宋体" pitchFamily="2" charset="-122"/>
            </a:endParaRPr>
          </a:p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zh-CN" altLang="en-US" sz="1800">
                <a:solidFill>
                  <a:schemeClr val="tx1"/>
                </a:solidFill>
                <a:ea typeface="宋体" pitchFamily="2" charset="-122"/>
              </a:rPr>
              <a:t>崔明府</a:t>
            </a:r>
            <a:r>
              <a:rPr lang="zh-CN" altLang="en-US" sz="1800" b="0">
                <a:solidFill>
                  <a:schemeClr val="tx1"/>
                </a:solidFill>
                <a:ea typeface="宋体" pitchFamily="2" charset="-122"/>
              </a:rPr>
              <a:t>：邵宝说：“公母崔氏，明府，其舅氏也。”明府，唐人对县令的称呼。相过，即探望、相访。</a:t>
            </a:r>
            <a:r>
              <a:rPr lang="zh-CN" altLang="en-US" sz="1800">
                <a:solidFill>
                  <a:schemeClr val="tx1"/>
                </a:solidFill>
                <a:ea typeface="宋体" pitchFamily="2" charset="-122"/>
              </a:rPr>
              <a:t>舍</a:t>
            </a:r>
            <a:r>
              <a:rPr lang="zh-CN" altLang="en-US" sz="1800" b="0">
                <a:solidFill>
                  <a:schemeClr val="tx1"/>
                </a:solidFill>
                <a:ea typeface="宋体" pitchFamily="2" charset="-122"/>
              </a:rPr>
              <a:t>：指家。</a:t>
            </a:r>
            <a:r>
              <a:rPr lang="zh-CN" altLang="en-US" sz="1800">
                <a:solidFill>
                  <a:schemeClr val="tx1"/>
                </a:solidFill>
                <a:ea typeface="宋体" pitchFamily="2" charset="-122"/>
              </a:rPr>
              <a:t>但见</a:t>
            </a:r>
            <a:r>
              <a:rPr lang="zh-CN" altLang="en-US" sz="1800" b="0">
                <a:solidFill>
                  <a:schemeClr val="tx1"/>
                </a:solidFill>
                <a:ea typeface="宋体" pitchFamily="2" charset="-122"/>
              </a:rPr>
              <a:t>：只见。此句意为平时交游很少，只有鸥鸟不嫌弃能与之相亲。</a:t>
            </a:r>
            <a:r>
              <a:rPr lang="zh-CN" altLang="en-US" sz="1800">
                <a:solidFill>
                  <a:schemeClr val="tx1"/>
                </a:solidFill>
                <a:ea typeface="宋体" pitchFamily="2" charset="-122"/>
              </a:rPr>
              <a:t>花径</a:t>
            </a:r>
            <a:r>
              <a:rPr lang="zh-CN" altLang="en-US" sz="1800" b="0">
                <a:solidFill>
                  <a:schemeClr val="tx1"/>
                </a:solidFill>
                <a:ea typeface="宋体" pitchFamily="2" charset="-122"/>
              </a:rPr>
              <a:t>：长满花草的小路。</a:t>
            </a:r>
            <a:r>
              <a:rPr lang="zh-CN" altLang="en-US" sz="1800">
                <a:solidFill>
                  <a:schemeClr val="tx1"/>
                </a:solidFill>
                <a:ea typeface="宋体" pitchFamily="2" charset="-122"/>
              </a:rPr>
              <a:t>蓬门</a:t>
            </a:r>
            <a:r>
              <a:rPr lang="zh-CN" altLang="en-US" sz="1800" b="0">
                <a:solidFill>
                  <a:schemeClr val="tx1"/>
                </a:solidFill>
                <a:ea typeface="宋体" pitchFamily="2" charset="-122"/>
              </a:rPr>
              <a:t>：用蓬草编成的门户，以示房子的简陋。</a:t>
            </a:r>
            <a:r>
              <a:rPr lang="zh-CN" altLang="en-US" sz="1800">
                <a:solidFill>
                  <a:schemeClr val="tx1"/>
                </a:solidFill>
                <a:ea typeface="宋体" pitchFamily="2" charset="-122"/>
              </a:rPr>
              <a:t>盘飧</a:t>
            </a:r>
            <a:r>
              <a:rPr lang="en-US" altLang="zh-CN" sz="1800">
                <a:solidFill>
                  <a:schemeClr val="tx1"/>
                </a:solidFill>
                <a:ea typeface="宋体" pitchFamily="2" charset="-122"/>
              </a:rPr>
              <a:t>sūn</a:t>
            </a:r>
            <a:r>
              <a:rPr lang="zh-CN" altLang="en-US" sz="1800" b="0">
                <a:solidFill>
                  <a:schemeClr val="tx1"/>
                </a:solidFill>
                <a:ea typeface="宋体" pitchFamily="2" charset="-122"/>
              </a:rPr>
              <a:t>：盘盛食物的统称。</a:t>
            </a:r>
            <a:r>
              <a:rPr lang="zh-CN" altLang="en-US" sz="1800">
                <a:solidFill>
                  <a:schemeClr val="tx1"/>
                </a:solidFill>
                <a:ea typeface="宋体" pitchFamily="2" charset="-122"/>
              </a:rPr>
              <a:t>市远</a:t>
            </a:r>
            <a:r>
              <a:rPr lang="zh-CN" altLang="en-US" sz="1800" b="0">
                <a:solidFill>
                  <a:schemeClr val="tx1"/>
                </a:solidFill>
                <a:ea typeface="宋体" pitchFamily="2" charset="-122"/>
              </a:rPr>
              <a:t>：离市集远。</a:t>
            </a:r>
            <a:r>
              <a:rPr lang="zh-CN" altLang="en-US" sz="1800">
                <a:solidFill>
                  <a:schemeClr val="tx1"/>
                </a:solidFill>
                <a:ea typeface="宋体" pitchFamily="2" charset="-122"/>
              </a:rPr>
              <a:t>无兼味</a:t>
            </a:r>
            <a:r>
              <a:rPr lang="zh-CN" altLang="en-US" sz="1800" b="0">
                <a:solidFill>
                  <a:schemeClr val="tx1"/>
                </a:solidFill>
                <a:ea typeface="宋体" pitchFamily="2" charset="-122"/>
              </a:rPr>
              <a:t>：谦言菜少。兼味，多种美味佳肴。</a:t>
            </a:r>
            <a:r>
              <a:rPr lang="zh-CN" altLang="en-US" sz="1800">
                <a:solidFill>
                  <a:schemeClr val="tx1"/>
                </a:solidFill>
                <a:ea typeface="宋体" pitchFamily="2" charset="-122"/>
              </a:rPr>
              <a:t>樽</a:t>
            </a:r>
            <a:r>
              <a:rPr lang="en-US" altLang="zh-CN" sz="1800">
                <a:solidFill>
                  <a:schemeClr val="tx1"/>
                </a:solidFill>
                <a:ea typeface="宋体" pitchFamily="2" charset="-122"/>
              </a:rPr>
              <a:t>zūn</a:t>
            </a:r>
            <a:r>
              <a:rPr lang="zh-CN" altLang="en-US" sz="1800" b="0">
                <a:solidFill>
                  <a:schemeClr val="tx1"/>
                </a:solidFill>
                <a:ea typeface="宋体" pitchFamily="2" charset="-122"/>
              </a:rPr>
              <a:t>：酒器。</a:t>
            </a:r>
            <a:r>
              <a:rPr lang="zh-CN" altLang="en-US" sz="1800">
                <a:solidFill>
                  <a:schemeClr val="tx1"/>
                </a:solidFill>
                <a:ea typeface="宋体" pitchFamily="2" charset="-122"/>
              </a:rPr>
              <a:t>旧醅</a:t>
            </a:r>
            <a:r>
              <a:rPr lang="zh-CN" altLang="en-US" sz="1800" b="0">
                <a:solidFill>
                  <a:schemeClr val="tx1"/>
                </a:solidFill>
                <a:ea typeface="宋体" pitchFamily="2" charset="-122"/>
              </a:rPr>
              <a:t>（</a:t>
            </a:r>
            <a:r>
              <a:rPr lang="en-US" altLang="zh-CN" sz="1800" b="0">
                <a:solidFill>
                  <a:schemeClr val="tx1"/>
                </a:solidFill>
                <a:ea typeface="宋体" pitchFamily="2" charset="-122"/>
              </a:rPr>
              <a:t>pēi</a:t>
            </a:r>
            <a:r>
              <a:rPr lang="zh-CN" altLang="en-US" sz="1800" b="0">
                <a:solidFill>
                  <a:schemeClr val="tx1"/>
                </a:solidFill>
                <a:ea typeface="宋体" pitchFamily="2" charset="-122"/>
              </a:rPr>
              <a:t>）：隔年的陈酒。古人好饮新酒，杜甫以家贫无新酒感到歉意。</a:t>
            </a:r>
            <a:r>
              <a:rPr lang="zh-CN" altLang="en-US" sz="1800">
                <a:solidFill>
                  <a:schemeClr val="tx1"/>
                </a:solidFill>
                <a:ea typeface="宋体" pitchFamily="2" charset="-122"/>
              </a:rPr>
              <a:t>肯</a:t>
            </a:r>
            <a:r>
              <a:rPr lang="zh-CN" altLang="en-US" sz="1800" b="0">
                <a:solidFill>
                  <a:schemeClr val="tx1"/>
                </a:solidFill>
                <a:ea typeface="宋体" pitchFamily="2" charset="-122"/>
              </a:rPr>
              <a:t>：能否允许。这是向客人征询。</a:t>
            </a:r>
            <a:r>
              <a:rPr lang="zh-CN" altLang="en-US" sz="1800">
                <a:solidFill>
                  <a:schemeClr val="tx1"/>
                </a:solidFill>
                <a:ea typeface="宋体" pitchFamily="2" charset="-122"/>
              </a:rPr>
              <a:t>呼取</a:t>
            </a:r>
            <a:r>
              <a:rPr lang="zh-CN" altLang="en-US" sz="1800" b="0">
                <a:solidFill>
                  <a:schemeClr val="tx1"/>
                </a:solidFill>
                <a:ea typeface="宋体" pitchFamily="2" charset="-122"/>
              </a:rPr>
              <a:t>：叫，招呼。</a:t>
            </a:r>
            <a:r>
              <a:rPr lang="zh-CN" altLang="en-US" sz="1800">
                <a:solidFill>
                  <a:schemeClr val="tx1"/>
                </a:solidFill>
                <a:ea typeface="宋体" pitchFamily="2" charset="-122"/>
              </a:rPr>
              <a:t>余杯</a:t>
            </a:r>
            <a:r>
              <a:rPr lang="zh-CN" altLang="en-US" sz="1800" b="0">
                <a:solidFill>
                  <a:schemeClr val="tx1"/>
                </a:solidFill>
                <a:ea typeface="宋体" pitchFamily="2" charset="-122"/>
              </a:rPr>
              <a:t>：余下来的酒。</a:t>
            </a:r>
          </a:p>
          <a:p>
            <a:pPr marL="0" marR="0" lvl="0" indent="457200" algn="just">
              <a:spcBef>
                <a:spcPct val="0"/>
              </a:spcBef>
              <a:buChar char="•"/>
            </a:pPr>
            <a:endParaRPr lang="zh-CN" altLang="en-US" sz="1800" b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10243" name="内容占位符 2"/>
          <p:cNvSpPr>
            <a:spLocks noGrp="1"/>
          </p:cNvSpPr>
          <p:nvPr>
            <p:ph idx="4294967295"/>
          </p:nvPr>
        </p:nvSpPr>
        <p:spPr>
          <a:xfrm>
            <a:off x="357188" y="857250"/>
            <a:ext cx="2614612" cy="3976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       客至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>
                <a:latin typeface="楷体" pitchFamily="49" charset="-122"/>
                <a:ea typeface="楷体" pitchFamily="49" charset="-122"/>
              </a:rPr>
              <a:t>喜崔明府相过</a:t>
            </a:r>
            <a:endParaRPr lang="zh-CN" altLang="en-US" sz="1400">
              <a:latin typeface="楷体" pitchFamily="49" charset="-122"/>
              <a:ea typeface="楷体" pitchFamily="49" charset="-12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舍南舍北皆春水，但见群鸥日日来。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花径不曾缘客扫，蓬门今始为君开。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盘飧市远无兼味，樽酒家贫只旧醅。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肯与邻翁相对饮，隔篱呼取尽余杯。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2000"/>
          </a:p>
        </p:txBody>
      </p:sp>
      <p:sp>
        <p:nvSpPr>
          <p:cNvPr id="10244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10245" name="内容占位符 2"/>
          <p:cNvSpPr txBox="1"/>
          <p:nvPr/>
        </p:nvSpPr>
        <p:spPr bwMode="auto">
          <a:xfrm>
            <a:off x="3143250" y="1143000"/>
            <a:ext cx="4900613" cy="3976688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en-US" altLang="zh-CN" sz="1800" b="0" spc="0">
                <a:solidFill>
                  <a:srgbClr val="0000FF"/>
                </a:solidFill>
                <a:ea typeface="宋体" pitchFamily="2" charset="-122"/>
              </a:rPr>
              <a:t>【</a:t>
            </a:r>
            <a:r>
              <a:rPr lang="zh-CN" altLang="en-US" sz="1800" b="0" spc="0">
                <a:solidFill>
                  <a:srgbClr val="0000FF"/>
                </a:solidFill>
                <a:ea typeface="宋体" pitchFamily="2" charset="-122"/>
              </a:rPr>
              <a:t>译文</a:t>
            </a:r>
            <a:r>
              <a:rPr lang="en-US" altLang="zh-CN" sz="1800" b="0" spc="0">
                <a:solidFill>
                  <a:srgbClr val="0000FF"/>
                </a:solidFill>
                <a:ea typeface="宋体" pitchFamily="2" charset="-122"/>
              </a:rPr>
              <a:t>】</a:t>
            </a:r>
            <a:endParaRPr lang="en-US" altLang="zh-CN" sz="1800" b="0">
              <a:solidFill>
                <a:srgbClr val="0000FF"/>
              </a:solidFill>
              <a:ea typeface="宋体" pitchFamily="2" charset="-122"/>
            </a:endParaRPr>
          </a:p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zh-CN" altLang="en-US" sz="1800" b="0" spc="0">
                <a:solidFill>
                  <a:srgbClr val="0000FF"/>
                </a:solidFill>
                <a:ea typeface="宋体" pitchFamily="2" charset="-122"/>
              </a:rPr>
              <a:t>为崔明府的到访而感到高兴</a:t>
            </a:r>
            <a:endParaRPr lang="zh-CN" altLang="en-US" sz="1800" b="0">
              <a:solidFill>
                <a:srgbClr val="0000FF"/>
              </a:solidFill>
              <a:ea typeface="宋体" pitchFamily="2" charset="-122"/>
            </a:endParaRPr>
          </a:p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zh-CN" altLang="en-US" sz="1800" b="0" spc="0">
                <a:solidFill>
                  <a:srgbClr val="0000FF"/>
                </a:solidFill>
                <a:ea typeface="宋体" pitchFamily="2" charset="-122"/>
              </a:rPr>
              <a:t>草堂的南北涨满了春水，只见鸥群日日结队飞来。</a:t>
            </a:r>
            <a:endParaRPr lang="zh-CN" altLang="en-US" sz="1800" b="0">
              <a:solidFill>
                <a:srgbClr val="0000FF"/>
              </a:solidFill>
              <a:ea typeface="宋体" pitchFamily="2" charset="-122"/>
            </a:endParaRPr>
          </a:p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zh-CN" altLang="en-US" sz="1800" b="0" spc="0">
                <a:solidFill>
                  <a:srgbClr val="0000FF"/>
                </a:solidFill>
                <a:ea typeface="宋体" pitchFamily="2" charset="-122"/>
              </a:rPr>
              <a:t>不曾为客扫过花径，今天才为您扫；柴门不曾为客开过，今天为您打开。</a:t>
            </a:r>
            <a:endParaRPr lang="zh-CN" altLang="en-US" sz="1800" b="0">
              <a:solidFill>
                <a:srgbClr val="0000FF"/>
              </a:solidFill>
              <a:ea typeface="宋体" pitchFamily="2" charset="-122"/>
            </a:endParaRPr>
          </a:p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zh-CN" altLang="en-US" sz="1800" b="0" spc="0">
                <a:solidFill>
                  <a:srgbClr val="0000FF"/>
                </a:solidFill>
                <a:ea typeface="宋体" pitchFamily="2" charset="-122"/>
              </a:rPr>
              <a:t>离市太远晚餐中没有好菜肴，家底太薄只有陈酒招待。</a:t>
            </a:r>
            <a:endParaRPr lang="zh-CN" altLang="en-US" sz="1800" b="0">
              <a:solidFill>
                <a:srgbClr val="0000FF"/>
              </a:solidFill>
              <a:ea typeface="宋体" pitchFamily="2" charset="-122"/>
            </a:endParaRPr>
          </a:p>
          <a:p>
            <a:pPr marL="0" marR="0" lvl="0" indent="457200" algn="just">
              <a:spcBef>
                <a:spcPct val="0"/>
              </a:spcBef>
              <a:buChar char="•"/>
            </a:pPr>
            <a:r>
              <a:rPr lang="zh-CN" altLang="en-US" sz="1800" b="0" spc="0">
                <a:solidFill>
                  <a:srgbClr val="0000FF"/>
                </a:solidFill>
                <a:ea typeface="宋体" pitchFamily="2" charset="-122"/>
              </a:rPr>
              <a:t>若肯与隔壁的老翁一同对饮，就隔着篱笆将他唤来！</a:t>
            </a:r>
            <a:endParaRPr lang="zh-CN" altLang="en-US" sz="1800" b="0">
              <a:solidFill>
                <a:srgbClr val="0000FF"/>
              </a:solidFill>
              <a:ea typeface="宋体" pitchFamily="2" charset="-122"/>
            </a:endParaRPr>
          </a:p>
          <a:p>
            <a:pPr marL="0" marR="0" lvl="0" indent="457200" algn="just">
              <a:spcBef>
                <a:spcPct val="0"/>
              </a:spcBef>
              <a:buChar char="•"/>
            </a:pPr>
            <a:endParaRPr lang="zh-CN" altLang="en-US" sz="1800" b="0">
              <a:solidFill>
                <a:srgbClr val="0000FF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 idx="4294967295"/>
          </p:nvPr>
        </p:nvSpPr>
        <p:spPr>
          <a:xfrm>
            <a:off x="457200" y="481013"/>
            <a:ext cx="8229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2800"/>
          </a:p>
        </p:txBody>
      </p:sp>
      <p:sp>
        <p:nvSpPr>
          <p:cNvPr id="11267" name="内容占位符 2"/>
          <p:cNvSpPr>
            <a:spLocks noGrp="1"/>
          </p:cNvSpPr>
          <p:nvPr>
            <p:ph idx="4294967295"/>
          </p:nvPr>
        </p:nvSpPr>
        <p:spPr>
          <a:xfrm>
            <a:off x="357188" y="857250"/>
            <a:ext cx="2614612" cy="3976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       客至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>
                <a:latin typeface="楷体" pitchFamily="49" charset="-122"/>
                <a:ea typeface="楷体" pitchFamily="49" charset="-122"/>
              </a:rPr>
              <a:t>喜崔明府相过</a:t>
            </a:r>
            <a:endParaRPr lang="zh-CN" altLang="en-US" sz="1400">
              <a:latin typeface="楷体" pitchFamily="49" charset="-122"/>
              <a:ea typeface="楷体" pitchFamily="49" charset="-12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舍南舍北皆春水，但见群鸥日日来。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花径不曾缘客扫，蓬门今始为君开。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盘飧市远无兼味，樽酒家贫只旧醅。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/>
              <a:t>肯与邻翁相对饮，隔篱呼取尽余杯。</a:t>
            </a:r>
            <a:endParaRPr lang="zh-CN" altLang="en-US" sz="20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endParaRPr lang="zh-CN" altLang="en-US" sz="2000"/>
          </a:p>
        </p:txBody>
      </p:sp>
      <p:sp>
        <p:nvSpPr>
          <p:cNvPr id="11268" name="TextBox 3"/>
          <p:cNvSpPr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lvl="0" indent="0" eaLnBrk="1" hangingPunct="1"/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11269" name="内容占位符 2"/>
          <p:cNvSpPr txBox="1"/>
          <p:nvPr/>
        </p:nvSpPr>
        <p:spPr bwMode="auto">
          <a:xfrm>
            <a:off x="3214688" y="1214438"/>
            <a:ext cx="5214937" cy="3976687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chemeClr val="tx1"/>
                </a:solidFill>
                <a:ea typeface="宋体" pitchFamily="2" charset="-122"/>
              </a:rPr>
              <a:t>1.</a:t>
            </a:r>
            <a:r>
              <a:rPr lang="zh-CN" altLang="en-US" sz="1800" spc="0">
                <a:solidFill>
                  <a:schemeClr val="tx1"/>
                </a:solidFill>
                <a:ea typeface="宋体" pitchFamily="2" charset="-122"/>
              </a:rPr>
              <a:t>请赏析首联中“皆”字的妙处。</a:t>
            </a:r>
            <a:endParaRPr lang="zh-CN" altLang="en-US" sz="1800" b="0">
              <a:solidFill>
                <a:schemeClr val="tx1"/>
              </a:solidFill>
              <a:ea typeface="宋体" pitchFamily="2" charset="-122"/>
            </a:endParaRPr>
          </a:p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1800" spc="0">
                <a:solidFill>
                  <a:srgbClr val="FF0000"/>
                </a:solidFill>
                <a:ea typeface="宋体" pitchFamily="2" charset="-122"/>
              </a:rPr>
              <a:t>】</a:t>
            </a:r>
            <a:r>
              <a:rPr lang="zh-CN" altLang="en-US" sz="1800" spc="0">
                <a:solidFill>
                  <a:srgbClr val="FF0000"/>
                </a:solidFill>
                <a:ea typeface="宋体" pitchFamily="2" charset="-122"/>
              </a:rPr>
              <a:t>①“皆”为“全”“都”之意，引申为“处处”。②“皆”字写出家居春江水势涨溢的情景，给人以江波浩渺、茫茫一片之感。暗示了环境的清幽宜人。</a:t>
            </a:r>
            <a:endParaRPr lang="zh-CN" altLang="en-US" sz="1800">
              <a:solidFill>
                <a:srgbClr val="FF0000"/>
              </a:solidFill>
              <a:ea typeface="宋体" pitchFamily="2" charset="-122"/>
            </a:endParaRPr>
          </a:p>
          <a:p>
            <a:pPr marL="0" marR="0" lvl="0" indent="457200" algn="just">
              <a:lnSpc>
                <a:spcPct val="150000"/>
              </a:lnSpc>
              <a:spcBef>
                <a:spcPct val="0"/>
              </a:spcBef>
              <a:buChar char="•"/>
            </a:pPr>
            <a:endParaRPr lang="zh-CN" altLang="en-US" sz="1800" b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朝阳中学PPT模板">
  <a:themeElements>
    <a:clrScheme name="朝阳中学PPT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朝阳中学PPT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00008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66CC"/>
            </a:solidFill>
            <a:effectLst/>
            <a:latin typeface="Arial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00008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66CC"/>
            </a:solidFill>
            <a:effectLst/>
            <a:latin typeface="Arial" charset="0"/>
            <a:ea typeface="黑体" pitchFamily="2" charset="-122"/>
          </a:defRPr>
        </a:defPPr>
      </a:lstStyle>
    </a:lnDef>
  </a:objectDefaults>
  <a:extraClrSchemeLst>
    <a:extraClrScheme>
      <a:clrScheme name="朝阳中学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7071</Words>
  <Application>Microsoft Office PowerPoint</Application>
  <PresentationFormat>全屏显示(16:10)</PresentationFormat>
  <Paragraphs>238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3" baseType="lpstr">
      <vt:lpstr>黑体</vt:lpstr>
      <vt:lpstr>楷体</vt:lpstr>
      <vt:lpstr>宋体</vt:lpstr>
      <vt:lpstr>Arial</vt:lpstr>
      <vt:lpstr>Calibri</vt:lpstr>
      <vt:lpstr>朝阳中学PPT模板</vt:lpstr>
      <vt:lpstr>PowerPoint 演示文稿</vt:lpstr>
      <vt:lpstr>PowerPoint 演示文稿</vt:lpstr>
      <vt:lpstr>学习目标 </vt:lpstr>
      <vt:lpstr>【课堂知识点拨】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【小结】</vt:lpstr>
      <vt:lpstr>【艺术特色】</vt:lpstr>
      <vt:lpstr>【理解性默写】</vt:lpstr>
      <vt:lpstr>PowerPoint 演示文稿</vt:lpstr>
      <vt:lpstr>【课堂即学即练】</vt:lpstr>
      <vt:lpstr>PowerPoint 演示文稿</vt:lpstr>
      <vt:lpstr>PowerPoint 演示文稿</vt:lpstr>
      <vt:lpstr>【课外拓展训练】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【《客至》诗文赏析】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2022-01-19T16:04:43Z</cp:lastPrinted>
  <dcterms:created xsi:type="dcterms:W3CDTF">2022-01-19T16:04:43Z</dcterms:created>
  <dcterms:modified xsi:type="dcterms:W3CDTF">2022-02-10T03:43:19Z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